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310" r:id="rId2"/>
    <p:sldId id="311" r:id="rId3"/>
    <p:sldId id="312" r:id="rId4"/>
    <p:sldId id="314" r:id="rId5"/>
    <p:sldId id="313" r:id="rId6"/>
    <p:sldId id="317" r:id="rId7"/>
    <p:sldId id="283" r:id="rId8"/>
    <p:sldId id="269" r:id="rId9"/>
    <p:sldId id="274" r:id="rId10"/>
    <p:sldId id="273" r:id="rId11"/>
    <p:sldId id="264" r:id="rId12"/>
    <p:sldId id="265" r:id="rId13"/>
    <p:sldId id="266" r:id="rId14"/>
    <p:sldId id="259" r:id="rId15"/>
    <p:sldId id="275" r:id="rId16"/>
    <p:sldId id="276" r:id="rId17"/>
    <p:sldId id="277" r:id="rId18"/>
    <p:sldId id="278" r:id="rId19"/>
    <p:sldId id="279" r:id="rId20"/>
    <p:sldId id="280" r:id="rId21"/>
    <p:sldId id="319" r:id="rId22"/>
    <p:sldId id="282" r:id="rId23"/>
    <p:sldId id="288" r:id="rId24"/>
    <p:sldId id="286" r:id="rId25"/>
    <p:sldId id="293" r:id="rId26"/>
    <p:sldId id="292" r:id="rId27"/>
    <p:sldId id="295" r:id="rId28"/>
    <p:sldId id="297" r:id="rId29"/>
    <p:sldId id="291" r:id="rId30"/>
    <p:sldId id="300" r:id="rId31"/>
    <p:sldId id="290" r:id="rId32"/>
    <p:sldId id="299" r:id="rId33"/>
    <p:sldId id="296" r:id="rId34"/>
    <p:sldId id="305" r:id="rId35"/>
    <p:sldId id="302" r:id="rId36"/>
    <p:sldId id="309" r:id="rId37"/>
    <p:sldId id="318" r:id="rId38"/>
    <p:sldId id="304" r:id="rId39"/>
  </p:sldIdLst>
  <p:sldSz cx="9144000" cy="6858000" type="screen4x3"/>
  <p:notesSz cx="6797675" cy="987425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DEADA"/>
    <a:srgbClr val="D9EDF3"/>
    <a:srgbClr val="B0DAE6"/>
    <a:srgbClr val="DEF8BE"/>
    <a:srgbClr val="2A54A8"/>
    <a:srgbClr val="84C6D8"/>
    <a:srgbClr val="93CDDD"/>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34" autoAdjust="0"/>
    <p:restoredTop sz="69808" autoAdjust="0"/>
  </p:normalViewPr>
  <p:slideViewPr>
    <p:cSldViewPr>
      <p:cViewPr varScale="1">
        <p:scale>
          <a:sx n="58" d="100"/>
          <a:sy n="58" d="100"/>
        </p:scale>
        <p:origin x="-1764"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87947" tIns="43973" rIns="87947" bIns="43973"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49688" y="0"/>
            <a:ext cx="2946400" cy="493713"/>
          </a:xfrm>
          <a:prstGeom prst="rect">
            <a:avLst/>
          </a:prstGeom>
        </p:spPr>
        <p:txBody>
          <a:bodyPr vert="horz" lIns="87947" tIns="43973" rIns="87947" bIns="43973" rtlCol="0"/>
          <a:lstStyle>
            <a:lvl1pPr algn="r" fontAlgn="auto">
              <a:spcBef>
                <a:spcPts val="0"/>
              </a:spcBef>
              <a:spcAft>
                <a:spcPts val="0"/>
              </a:spcAft>
              <a:defRPr sz="1200">
                <a:latin typeface="+mn-lt"/>
              </a:defRPr>
            </a:lvl1pPr>
          </a:lstStyle>
          <a:p>
            <a:pPr>
              <a:defRPr/>
            </a:pPr>
            <a:fld id="{BA00FC70-EB8A-4640-91CE-C729576B5255}" type="datetimeFigureOut">
              <a:rPr lang="en-GB"/>
              <a:pPr>
                <a:defRPr/>
              </a:pPr>
              <a:t>05/06/2014</a:t>
            </a:fld>
            <a:endParaRPr lang="en-GB"/>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87947" tIns="43973" rIns="87947" bIns="43973" rtlCol="0" anchor="ctr"/>
          <a:lstStyle/>
          <a:p>
            <a:pPr lvl="0"/>
            <a:endParaRPr lang="en-GB" noProof="0"/>
          </a:p>
        </p:txBody>
      </p:sp>
      <p:sp>
        <p:nvSpPr>
          <p:cNvPr id="5" name="Notes Placeholder 4"/>
          <p:cNvSpPr>
            <a:spLocks noGrp="1"/>
          </p:cNvSpPr>
          <p:nvPr>
            <p:ph type="body" sz="quarter" idx="3"/>
          </p:nvPr>
        </p:nvSpPr>
        <p:spPr>
          <a:xfrm>
            <a:off x="679450" y="4689475"/>
            <a:ext cx="5438775" cy="4443413"/>
          </a:xfrm>
          <a:prstGeom prst="rect">
            <a:avLst/>
          </a:prstGeom>
        </p:spPr>
        <p:txBody>
          <a:bodyPr vert="horz" lIns="87947" tIns="43973" rIns="87947" bIns="43973"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8950"/>
            <a:ext cx="2946400" cy="493713"/>
          </a:xfrm>
          <a:prstGeom prst="rect">
            <a:avLst/>
          </a:prstGeom>
        </p:spPr>
        <p:txBody>
          <a:bodyPr vert="horz" lIns="87947" tIns="43973" rIns="87947" bIns="43973"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49688" y="9378950"/>
            <a:ext cx="2946400" cy="493713"/>
          </a:xfrm>
          <a:prstGeom prst="rect">
            <a:avLst/>
          </a:prstGeom>
        </p:spPr>
        <p:txBody>
          <a:bodyPr vert="horz" lIns="87947" tIns="43973" rIns="87947" bIns="43973" rtlCol="0" anchor="b"/>
          <a:lstStyle>
            <a:lvl1pPr algn="r" fontAlgn="auto">
              <a:spcBef>
                <a:spcPts val="0"/>
              </a:spcBef>
              <a:spcAft>
                <a:spcPts val="0"/>
              </a:spcAft>
              <a:defRPr sz="1200">
                <a:latin typeface="+mn-lt"/>
              </a:defRPr>
            </a:lvl1pPr>
          </a:lstStyle>
          <a:p>
            <a:pPr>
              <a:defRPr/>
            </a:pPr>
            <a:fld id="{BAA3B66C-E421-41D4-8E3C-23B20FAAE35F}"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833FAB5-60E5-485E-B0E7-565E4C0D1DED}" type="slidenum">
              <a:rPr lang="en-GB"/>
              <a:pPr fontAlgn="base">
                <a:spcBef>
                  <a:spcPct val="0"/>
                </a:spcBef>
                <a:spcAft>
                  <a:spcPct val="0"/>
                </a:spcAft>
                <a:defRPr/>
              </a:pPr>
              <a:t>3</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68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ECE14D-29B0-4E7C-A888-3CA5ACA7F670}" type="slidenum">
              <a:rPr lang="en-GB"/>
              <a:pPr fontAlgn="base">
                <a:spcBef>
                  <a:spcPct val="0"/>
                </a:spcBef>
                <a:spcAft>
                  <a:spcPct val="0"/>
                </a:spcAft>
                <a:defRPr/>
              </a:pPr>
              <a:t>16</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89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D91BAC-DF7B-401F-837F-4A075B5C0B5A}" type="slidenum">
              <a:rPr lang="en-GB"/>
              <a:pPr fontAlgn="base">
                <a:spcBef>
                  <a:spcPct val="0"/>
                </a:spcBef>
                <a:spcAft>
                  <a:spcPct val="0"/>
                </a:spcAft>
                <a:defRPr/>
              </a:pPr>
              <a:t>17</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D06D0AA-D19B-4312-B90E-5B2BB4AF6B81}" type="slidenum">
              <a:rPr lang="en-GB"/>
              <a:pPr fontAlgn="base">
                <a:spcBef>
                  <a:spcPct val="0"/>
                </a:spcBef>
                <a:spcAft>
                  <a:spcPct val="0"/>
                </a:spcAft>
                <a:defRPr/>
              </a:pPr>
              <a:t>18</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430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388F232-DBC0-4F4E-BC69-9DBD937C62D4}" type="slidenum">
              <a:rPr lang="en-GB"/>
              <a:pPr fontAlgn="base">
                <a:spcBef>
                  <a:spcPct val="0"/>
                </a:spcBef>
                <a:spcAft>
                  <a:spcPct val="0"/>
                </a:spcAft>
                <a:defRPr/>
              </a:pPr>
              <a:t>19</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450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BE4210-6927-430C-97F2-FC6D7D3B8F97}" type="slidenum">
              <a:rPr lang="en-GB"/>
              <a:pPr fontAlgn="base">
                <a:spcBef>
                  <a:spcPct val="0"/>
                </a:spcBef>
                <a:spcAft>
                  <a:spcPct val="0"/>
                </a:spcAft>
                <a:defRPr/>
              </a:pPr>
              <a:t>20</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45059" name="Slide Number Placeholder 3"/>
          <p:cNvSpPr txBox="1">
            <a:spLocks noGrp="1"/>
          </p:cNvSpPr>
          <p:nvPr/>
        </p:nvSpPr>
        <p:spPr bwMode="auto">
          <a:xfrm>
            <a:off x="3849688" y="9378950"/>
            <a:ext cx="2946400" cy="493713"/>
          </a:xfrm>
          <a:prstGeom prst="rect">
            <a:avLst/>
          </a:prstGeom>
          <a:noFill/>
          <a:ln>
            <a:miter lim="800000"/>
            <a:headEnd/>
            <a:tailEnd/>
          </a:ln>
        </p:spPr>
        <p:txBody>
          <a:bodyPr lIns="87947" tIns="43973" rIns="87947" bIns="43973" anchor="b"/>
          <a:lstStyle/>
          <a:p>
            <a:pPr algn="r">
              <a:defRPr/>
            </a:pPr>
            <a:fld id="{5134CF79-BC74-47FA-B34C-AF2A50EB93FD}" type="slidenum">
              <a:rPr lang="en-GB" sz="1200">
                <a:latin typeface="+mn-lt"/>
              </a:rPr>
              <a:pPr algn="r">
                <a:defRPr/>
              </a:pPr>
              <a:t>21</a:t>
            </a:fld>
            <a:endParaRPr lang="en-GB" sz="1200">
              <a:latin typeface="+mn-lt"/>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471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E51582E-B672-4F7B-8A19-79A863EE7A74}" type="slidenum">
              <a:rPr lang="en-GB"/>
              <a:pPr fontAlgn="base">
                <a:spcBef>
                  <a:spcPct val="0"/>
                </a:spcBef>
                <a:spcAft>
                  <a:spcPct val="0"/>
                </a:spcAft>
                <a:defRPr/>
              </a:pPr>
              <a:t>22</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b="1" smtClean="0"/>
          </a:p>
        </p:txBody>
      </p:sp>
      <p:sp>
        <p:nvSpPr>
          <p:cNvPr id="491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ECC8982-719E-4B1C-9085-25043713D6BE}" type="slidenum">
              <a:rPr lang="en-GB"/>
              <a:pPr fontAlgn="base">
                <a:spcBef>
                  <a:spcPct val="0"/>
                </a:spcBef>
                <a:spcAft>
                  <a:spcPct val="0"/>
                </a:spcAft>
                <a:defRPr/>
              </a:pPr>
              <a:t>23</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512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B8AD0D2-62C7-44C7-AAA3-E39F8834E66F}" type="slidenum">
              <a:rPr lang="en-GB"/>
              <a:pPr fontAlgn="base">
                <a:spcBef>
                  <a:spcPct val="0"/>
                </a:spcBef>
                <a:spcAft>
                  <a:spcPct val="0"/>
                </a:spcAft>
                <a:defRPr/>
              </a:pPr>
              <a:t>24</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p:cNvSpPr>
          <p:nvPr>
            <p:ph type="sldImg"/>
          </p:nvPr>
        </p:nvSpPr>
        <p:spPr bwMode="auto">
          <a:noFill/>
          <a:ln>
            <a:solidFill>
              <a:srgbClr val="000000"/>
            </a:solidFill>
            <a:miter lim="800000"/>
            <a:headEnd/>
            <a:tailEnd/>
          </a:ln>
        </p:spPr>
      </p:sp>
      <p:sp>
        <p:nvSpPr>
          <p:cNvPr id="624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573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181A6D-688A-4F99-B1F2-07A506868C30}" type="slidenum">
              <a:rPr lang="en-GB"/>
              <a:pPr fontAlgn="base">
                <a:spcBef>
                  <a:spcPct val="0"/>
                </a:spcBef>
                <a:spcAft>
                  <a:spcPct val="0"/>
                </a:spcAft>
                <a:defRPr/>
              </a:pPr>
              <a:t>25</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9459" name="Slide Number Placeholder 3"/>
          <p:cNvSpPr txBox="1">
            <a:spLocks noGrp="1"/>
          </p:cNvSpPr>
          <p:nvPr/>
        </p:nvSpPr>
        <p:spPr bwMode="auto">
          <a:xfrm>
            <a:off x="3849688" y="9378950"/>
            <a:ext cx="2946400" cy="493713"/>
          </a:xfrm>
          <a:prstGeom prst="rect">
            <a:avLst/>
          </a:prstGeom>
          <a:noFill/>
          <a:ln w="9525">
            <a:noFill/>
            <a:miter lim="800000"/>
            <a:headEnd/>
            <a:tailEnd/>
          </a:ln>
        </p:spPr>
        <p:txBody>
          <a:bodyPr lIns="87947" tIns="43973" rIns="87947" bIns="43973" anchor="b"/>
          <a:lstStyle/>
          <a:p>
            <a:pPr algn="r"/>
            <a:fld id="{04155BBE-79DA-442B-8141-69CBBA496F71}" type="slidenum">
              <a:rPr lang="en-GB" sz="1200">
                <a:latin typeface="Calibri" pitchFamily="34" charset="0"/>
              </a:rPr>
              <a:pPr algn="r"/>
              <a:t>4</a:t>
            </a:fld>
            <a:endParaRPr lang="en-GB" sz="1200">
              <a:latin typeface="Calibri"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593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DEDC92E-979E-4723-A147-3A15439E5C6E}" type="slidenum">
              <a:rPr lang="en-GB"/>
              <a:pPr fontAlgn="base">
                <a:spcBef>
                  <a:spcPct val="0"/>
                </a:spcBef>
                <a:spcAft>
                  <a:spcPct val="0"/>
                </a:spcAft>
                <a:defRPr/>
              </a:pPr>
              <a:t>26</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24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8AC901-41DC-4544-8C05-CC36AC692F9E}" type="slidenum">
              <a:rPr lang="en-GB"/>
              <a:pPr fontAlgn="base">
                <a:spcBef>
                  <a:spcPct val="0"/>
                </a:spcBef>
                <a:spcAft>
                  <a:spcPct val="0"/>
                </a:spcAft>
                <a:defRPr/>
              </a:pPr>
              <a:t>28</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65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79F7A9-FA01-4EE8-979D-12E4830D9A9E}" type="slidenum">
              <a:rPr lang="en-GB"/>
              <a:pPr fontAlgn="base">
                <a:spcBef>
                  <a:spcPct val="0"/>
                </a:spcBef>
                <a:spcAft>
                  <a:spcPct val="0"/>
                </a:spcAft>
                <a:defRPr/>
              </a:pPr>
              <a:t>29</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a:p>
            <a:pPr eaLnBrk="1" hangingPunct="1">
              <a:spcBef>
                <a:spcPct val="0"/>
              </a:spcBef>
            </a:pPr>
            <a:endParaRPr lang="en-GB" smtClean="0"/>
          </a:p>
          <a:p>
            <a:pPr eaLnBrk="1" hangingPunct="1">
              <a:spcBef>
                <a:spcPct val="0"/>
              </a:spcBef>
            </a:pPr>
            <a:endParaRPr lang="en-GB" smtClean="0"/>
          </a:p>
        </p:txBody>
      </p:sp>
      <p:sp>
        <p:nvSpPr>
          <p:cNvPr id="686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E2A96A-29AA-4398-BB51-53C3E58A8A53}" type="slidenum">
              <a:rPr lang="en-GB"/>
              <a:pPr fontAlgn="base">
                <a:spcBef>
                  <a:spcPct val="0"/>
                </a:spcBef>
                <a:spcAft>
                  <a:spcPct val="0"/>
                </a:spcAft>
                <a:defRPr/>
              </a:pPr>
              <a:t>30</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bwMode="auto">
          <a:noFill/>
          <a:ln>
            <a:solidFill>
              <a:srgbClr val="000000"/>
            </a:solidFill>
            <a:miter lim="800000"/>
            <a:headEnd/>
            <a:tailEnd/>
          </a:ln>
        </p:spPr>
      </p:sp>
      <p:sp>
        <p:nvSpPr>
          <p:cNvPr id="757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727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D585F70-981F-4BF4-9115-805CD0041F9F}" type="slidenum">
              <a:rPr lang="en-GB"/>
              <a:pPr fontAlgn="base">
                <a:spcBef>
                  <a:spcPct val="0"/>
                </a:spcBef>
                <a:spcAft>
                  <a:spcPct val="0"/>
                </a:spcAft>
                <a:defRPr/>
              </a:pPr>
              <a:t>31</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747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317D4C0-116A-4FBA-92A8-1F8216D606CC}" type="slidenum">
              <a:rPr lang="en-GB"/>
              <a:pPr fontAlgn="base">
                <a:spcBef>
                  <a:spcPct val="0"/>
                </a:spcBef>
                <a:spcAft>
                  <a:spcPct val="0"/>
                </a:spcAft>
                <a:defRPr/>
              </a:pPr>
              <a:t>32</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768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C3709D-E6FE-4DC4-A827-3D6343D0EB62}" type="slidenum">
              <a:rPr lang="en-GB"/>
              <a:pPr fontAlgn="base">
                <a:spcBef>
                  <a:spcPct val="0"/>
                </a:spcBef>
                <a:spcAft>
                  <a:spcPct val="0"/>
                </a:spcAft>
                <a:defRPr/>
              </a:pPr>
              <a:t>33</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p:cNvSpPr>
          <p:nvPr>
            <p:ph type="sldImg"/>
          </p:nvPr>
        </p:nvSpPr>
        <p:spPr bwMode="auto">
          <a:noFill/>
          <a:ln>
            <a:solidFill>
              <a:srgbClr val="000000"/>
            </a:solidFill>
            <a:miter lim="800000"/>
            <a:headEnd/>
            <a:tailEnd/>
          </a:ln>
        </p:spPr>
      </p:sp>
      <p:sp>
        <p:nvSpPr>
          <p:cNvPr id="829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798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D2945B-C3C7-45BE-972A-E519D5AA9071}" type="slidenum">
              <a:rPr lang="en-GB"/>
              <a:pPr fontAlgn="base">
                <a:spcBef>
                  <a:spcPct val="0"/>
                </a:spcBef>
                <a:spcAft>
                  <a:spcPct val="0"/>
                </a:spcAft>
                <a:defRPr/>
              </a:pPr>
              <a:t>35</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p:cNvSpPr>
          <p:nvPr>
            <p:ph type="sldImg"/>
          </p:nvPr>
        </p:nvSpPr>
        <p:spPr bwMode="auto">
          <a:noFill/>
          <a:ln>
            <a:solidFill>
              <a:srgbClr val="000000"/>
            </a:solidFill>
            <a:miter lim="800000"/>
            <a:headEnd/>
            <a:tailEnd/>
          </a:ln>
        </p:spPr>
      </p:sp>
      <p:sp>
        <p:nvSpPr>
          <p:cNvPr id="849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819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ABAE537-695B-496E-BCBF-9794BF6C5B67}" type="slidenum">
              <a:rPr lang="en-GB"/>
              <a:pPr fontAlgn="base">
                <a:spcBef>
                  <a:spcPct val="0"/>
                </a:spcBef>
                <a:spcAft>
                  <a:spcPct val="0"/>
                </a:spcAft>
                <a:defRPr/>
              </a:pPr>
              <a:t>36</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bwMode="auto">
          <a:noFill/>
          <a:ln>
            <a:solidFill>
              <a:srgbClr val="000000"/>
            </a:solidFill>
            <a:miter lim="800000"/>
            <a:headEnd/>
            <a:tailEnd/>
          </a:ln>
        </p:spPr>
      </p:sp>
      <p:sp>
        <p:nvSpPr>
          <p:cNvPr id="870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79875" name="Slide Number Placeholder 3"/>
          <p:cNvSpPr txBox="1">
            <a:spLocks noGrp="1"/>
          </p:cNvSpPr>
          <p:nvPr/>
        </p:nvSpPr>
        <p:spPr bwMode="auto">
          <a:xfrm>
            <a:off x="3849688" y="9378950"/>
            <a:ext cx="2946400" cy="493713"/>
          </a:xfrm>
          <a:prstGeom prst="rect">
            <a:avLst/>
          </a:prstGeom>
          <a:noFill/>
          <a:ln>
            <a:miter lim="800000"/>
            <a:headEnd/>
            <a:tailEnd/>
          </a:ln>
        </p:spPr>
        <p:txBody>
          <a:bodyPr lIns="87947" tIns="43973" rIns="87947" bIns="43973" anchor="b"/>
          <a:lstStyle/>
          <a:p>
            <a:pPr algn="r">
              <a:defRPr/>
            </a:pPr>
            <a:fld id="{B083CBEE-9CFA-446D-9940-AF2A641182D8}" type="slidenum">
              <a:rPr lang="en-GB" sz="1200">
                <a:latin typeface="+mn-lt"/>
              </a:rPr>
              <a:pPr algn="r">
                <a:defRPr/>
              </a:pPr>
              <a:t>37</a:t>
            </a:fld>
            <a:endParaRPr lang="en-GB" sz="120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F506A3B-406E-4DE4-B2C1-90493D4C088D}" type="slidenum">
              <a:rPr lang="en-GB"/>
              <a:pPr fontAlgn="base">
                <a:spcBef>
                  <a:spcPct val="0"/>
                </a:spcBef>
                <a:spcAft>
                  <a:spcPct val="0"/>
                </a:spcAft>
                <a:defRPr/>
              </a:pPr>
              <a:t>8</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p:cNvSpPr>
          <p:nvPr>
            <p:ph type="sldImg"/>
          </p:nvPr>
        </p:nvSpPr>
        <p:spPr bwMode="auto">
          <a:noFill/>
          <a:ln>
            <a:solidFill>
              <a:srgbClr val="000000"/>
            </a:solidFill>
            <a:miter lim="800000"/>
            <a:headEnd/>
            <a:tailEnd/>
          </a:ln>
        </p:spPr>
      </p:sp>
      <p:sp>
        <p:nvSpPr>
          <p:cNvPr id="890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839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2721441-227A-4847-B3F0-2322AFC28057}" type="slidenum">
              <a:rPr lang="en-GB"/>
              <a:pPr fontAlgn="base">
                <a:spcBef>
                  <a:spcPct val="0"/>
                </a:spcBef>
                <a:spcAft>
                  <a:spcPct val="0"/>
                </a:spcAft>
                <a:defRPr/>
              </a:pPr>
              <a:t>38</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z="2400"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E6390E3-6AF6-4151-9418-146EAF2E87A3}" type="slidenum">
              <a:rPr lang="en-GB"/>
              <a:pPr fontAlgn="base">
                <a:spcBef>
                  <a:spcPct val="0"/>
                </a:spcBef>
                <a:spcAft>
                  <a:spcPct val="0"/>
                </a:spcAft>
                <a:defRPr/>
              </a:pPr>
              <a:t>9</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313796-2D0B-45CE-8C96-BA2831BFC3BE}" type="slidenum">
              <a:rPr lang="en-GB"/>
              <a:pPr fontAlgn="base">
                <a:spcBef>
                  <a:spcPct val="0"/>
                </a:spcBef>
                <a:spcAft>
                  <a:spcPct val="0"/>
                </a:spcAft>
                <a:defRPr/>
              </a:pPr>
              <a:t>10</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286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369510-A9D9-46DC-86E9-E1AE144BD687}" type="slidenum">
              <a:rPr lang="en-GB"/>
              <a:pPr fontAlgn="base">
                <a:spcBef>
                  <a:spcPct val="0"/>
                </a:spcBef>
                <a:spcAft>
                  <a:spcPct val="0"/>
                </a:spcAft>
                <a:defRPr/>
              </a:pPr>
              <a:t>12</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07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D6F8B9-D504-47D2-BFB0-815DFA77F75F}" type="slidenum">
              <a:rPr lang="en-GB"/>
              <a:pPr fontAlgn="base">
                <a:spcBef>
                  <a:spcPct val="0"/>
                </a:spcBef>
                <a:spcAft>
                  <a:spcPct val="0"/>
                </a:spcAft>
                <a:defRPr/>
              </a:pPr>
              <a:t>13</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27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0D111AC-D017-4C99-B418-4E79BBF1E61B}" type="slidenum">
              <a:rPr lang="en-GB"/>
              <a:pPr fontAlgn="base">
                <a:spcBef>
                  <a:spcPct val="0"/>
                </a:spcBef>
                <a:spcAft>
                  <a:spcPct val="0"/>
                </a:spcAft>
                <a:defRPr/>
              </a:pPr>
              <a:t>14</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B99BA6D-78FF-4C11-9739-65BEB51DFE18}" type="slidenum">
              <a:rPr lang="en-GB"/>
              <a:pPr fontAlgn="base">
                <a:spcBef>
                  <a:spcPct val="0"/>
                </a:spcBef>
                <a:spcAft>
                  <a:spcPct val="0"/>
                </a:spcAft>
                <a:defRPr/>
              </a:pPr>
              <a:t>15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11E73FD9-19C8-46CA-AB69-68078893CF6C}" type="datetimeFigureOut">
              <a:rPr lang="en-GB"/>
              <a:pPr>
                <a:defRPr/>
              </a:pPr>
              <a:t>05/06/2014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856BF87-E1EA-4144-BBD2-336FB0086DC0}"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D70C29E-D79A-43F5-85C8-4D2915024D12}" type="datetimeFigureOut">
              <a:rPr lang="en-GB"/>
              <a:pPr>
                <a:defRPr/>
              </a:pPr>
              <a:t>05/06/2014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F0F81AE-AA60-4096-940D-4620CED66448}"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C83035F-1B73-4DCA-B706-35D37AC30DCD}" type="datetimeFigureOut">
              <a:rPr lang="en-GB"/>
              <a:pPr>
                <a:defRPr/>
              </a:pPr>
              <a:t>05/06/2014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5A742E8-AE4F-4257-9BD4-A0C4EF507F9A}"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FCE02C1A-88F5-4E54-AB22-70E07554AA31}" type="datetimeFigureOut">
              <a:rPr lang="en-GB"/>
              <a:pPr>
                <a:defRPr/>
              </a:pPr>
              <a:t>05/06/2014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CD35099-1A4C-4D75-AD81-8A10E5342C83}"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9AAD572-43F1-491B-BB42-3264B4A7C426}" type="datetimeFigureOut">
              <a:rPr lang="en-GB"/>
              <a:pPr>
                <a:defRPr/>
              </a:pPr>
              <a:t>05/06/2014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B811216-EA65-4CF1-A15F-D2BF867CA62A}"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EAACA54E-6C18-4B59-B48E-3CCDA0A3C148}" type="datetimeFigureOut">
              <a:rPr lang="en-GB"/>
              <a:pPr>
                <a:defRPr/>
              </a:pPr>
              <a:t>05/06/2014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CA2F532-CE0D-4758-8B27-863DDCBAAA2A}"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D236A6A5-1DD9-422F-99E3-CAC118B58B47}" type="datetimeFigureOut">
              <a:rPr lang="en-GB"/>
              <a:pPr>
                <a:defRPr/>
              </a:pPr>
              <a:t>05/06/2014</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FFB75896-BBAF-4DE3-A6C0-D28228B68415}"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FBA152F5-8781-41FC-BB43-35F6055C23E4}" type="datetimeFigureOut">
              <a:rPr lang="en-GB"/>
              <a:pPr>
                <a:defRPr/>
              </a:pPr>
              <a:t>05/06/2014</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FDCFF2EE-55E0-413E-BD20-37DEF4025A22}"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78B1809-012C-4056-8A5B-BE7D1544B2C6}" type="datetimeFigureOut">
              <a:rPr lang="en-GB"/>
              <a:pPr>
                <a:defRPr/>
              </a:pPr>
              <a:t>05/06/2014</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F43F7755-BFC4-436C-B1AB-232B44AEAC43}"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FBCDA5F-3878-434E-BB99-6E1FC5DA941E}" type="datetimeFigureOut">
              <a:rPr lang="en-GB"/>
              <a:pPr>
                <a:defRPr/>
              </a:pPr>
              <a:t>05/06/2014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443F52A-1372-4713-9DB3-77D0C877B58F}"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DE001A9-3AA2-4000-8DB9-607A8CBCFAD1}" type="datetimeFigureOut">
              <a:rPr lang="en-GB"/>
              <a:pPr>
                <a:defRPr/>
              </a:pPr>
              <a:t>05/06/2014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6D1C864A-8D42-4998-BA75-D6F3974C7453}"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713CD22-9E9A-4DA4-8ACA-A6B8CD63C0B8}" type="datetimeFigureOut">
              <a:rPr lang="en-GB"/>
              <a:pPr>
                <a:defRPr/>
              </a:pPr>
              <a:t>05/06/2014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1EAD7566-1479-42F8-9F05-18858A8860AD}"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684213" y="1479550"/>
            <a:ext cx="7772400" cy="1944688"/>
          </a:xfrm>
        </p:spPr>
        <p:txBody>
          <a:bodyPr/>
          <a:lstStyle/>
          <a:p>
            <a:pPr eaLnBrk="1" hangingPunct="1"/>
            <a:r>
              <a:rPr lang="en-GB" smtClean="0"/>
              <a:t>Pregnancy termination trajectories in Zambia</a:t>
            </a:r>
          </a:p>
        </p:txBody>
      </p:sp>
      <p:sp>
        <p:nvSpPr>
          <p:cNvPr id="3" name="Subtitle 2"/>
          <p:cNvSpPr>
            <a:spLocks noGrp="1"/>
          </p:cNvSpPr>
          <p:nvPr>
            <p:ph type="subTitle" idx="1"/>
          </p:nvPr>
        </p:nvSpPr>
        <p:spPr>
          <a:xfrm>
            <a:off x="233363" y="3425825"/>
            <a:ext cx="8674100" cy="1752600"/>
          </a:xfrm>
        </p:spPr>
        <p:txBody>
          <a:bodyPr rtlCol="0">
            <a:normAutofit/>
          </a:bodyPr>
          <a:lstStyle/>
          <a:p>
            <a:pPr eaLnBrk="1" fontAlgn="auto" hangingPunct="1">
              <a:spcAft>
                <a:spcPts val="0"/>
              </a:spcAft>
              <a:buFont typeface="Arial" panose="020B0604020202020204" pitchFamily="34" charset="0"/>
              <a:buNone/>
              <a:defRPr/>
            </a:pPr>
            <a:r>
              <a:rPr lang="en-GB" dirty="0"/>
              <a:t>Dr Ernestina Coast </a:t>
            </a:r>
            <a:r>
              <a:rPr lang="en-GB" dirty="0" smtClean="0"/>
              <a:t>(London </a:t>
            </a:r>
            <a:r>
              <a:rPr lang="en-GB" dirty="0"/>
              <a:t>School of Economics)</a:t>
            </a:r>
            <a:br>
              <a:rPr lang="en-GB" dirty="0"/>
            </a:br>
            <a:r>
              <a:rPr lang="en-GB" dirty="0"/>
              <a:t>Dr Susan F Murray (King’s College London</a:t>
            </a:r>
            <a:r>
              <a:rPr lang="en-GB" dirty="0" smtClean="0"/>
              <a:t>)</a:t>
            </a:r>
            <a:endParaRPr lang="en-GB" dirty="0"/>
          </a:p>
        </p:txBody>
      </p:sp>
      <p:pic>
        <p:nvPicPr>
          <p:cNvPr id="14339" name="Picture 4" descr="LSE 485/Square/CMYK.eps                                        0003A794Design E                       B44472DC:"/>
          <p:cNvPicPr>
            <a:picLocks noChangeAspect="1" noChangeArrowheads="1"/>
          </p:cNvPicPr>
          <p:nvPr/>
        </p:nvPicPr>
        <p:blipFill>
          <a:blip r:embed="rId2"/>
          <a:srcRect/>
          <a:stretch>
            <a:fillRect/>
          </a:stretch>
        </p:blipFill>
        <p:spPr bwMode="auto">
          <a:xfrm>
            <a:off x="74613" y="6151563"/>
            <a:ext cx="644525" cy="644525"/>
          </a:xfrm>
          <a:prstGeom prst="rect">
            <a:avLst/>
          </a:prstGeom>
          <a:noFill/>
          <a:ln w="9525">
            <a:noFill/>
            <a:miter lim="800000"/>
            <a:headEnd/>
            <a:tailEnd/>
          </a:ln>
        </p:spPr>
      </p:pic>
      <p:sp>
        <p:nvSpPr>
          <p:cNvPr id="14340" name="Rectangle 4"/>
          <p:cNvSpPr>
            <a:spLocks noChangeArrowheads="1"/>
          </p:cNvSpPr>
          <p:nvPr/>
        </p:nvSpPr>
        <p:spPr bwMode="auto">
          <a:xfrm>
            <a:off x="538163" y="4964113"/>
            <a:ext cx="8102600" cy="1384300"/>
          </a:xfrm>
          <a:prstGeom prst="rect">
            <a:avLst/>
          </a:prstGeom>
          <a:noFill/>
          <a:ln w="9525">
            <a:noFill/>
            <a:miter lim="800000"/>
            <a:headEnd/>
            <a:tailEnd/>
          </a:ln>
        </p:spPr>
        <p:txBody>
          <a:bodyPr>
            <a:spAutoFit/>
          </a:bodyPr>
          <a:lstStyle/>
          <a:p>
            <a:pPr algn="ctr"/>
            <a:r>
              <a:rPr lang="en-GB" sz="2800" i="1">
                <a:latin typeface="Calibri" pitchFamily="34" charset="0"/>
              </a:rPr>
              <a:t>International Seminar on Decision-making regarding abortion—determinants and consequences</a:t>
            </a:r>
          </a:p>
          <a:p>
            <a:pPr algn="ctr"/>
            <a:r>
              <a:rPr lang="en-GB" sz="2800" i="1">
                <a:latin typeface="Calibri" pitchFamily="34" charset="0"/>
              </a:rPr>
              <a:t>Nanyuki, Kenya, 3-5 June 2014</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Content Placeholder 2"/>
          <p:cNvSpPr>
            <a:spLocks noGrp="1"/>
          </p:cNvSpPr>
          <p:nvPr>
            <p:ph idx="1"/>
          </p:nvPr>
        </p:nvSpPr>
        <p:spPr/>
        <p:txBody>
          <a:bodyPr/>
          <a:lstStyle/>
          <a:p>
            <a:pPr eaLnBrk="1" hangingPunct="1">
              <a:spcBef>
                <a:spcPts val="1200"/>
              </a:spcBef>
            </a:pPr>
            <a:r>
              <a:rPr lang="en-GB" sz="3600" smtClean="0"/>
              <a:t>Developed 3 typologies of the trajectories for women receiving care in public sector hospital </a:t>
            </a:r>
          </a:p>
          <a:p>
            <a:pPr eaLnBrk="1" hangingPunct="1">
              <a:spcBef>
                <a:spcPts val="1200"/>
              </a:spcBef>
            </a:pPr>
            <a:r>
              <a:rPr lang="en-GB" sz="3600" smtClean="0"/>
              <a:t>Typologies:</a:t>
            </a:r>
          </a:p>
          <a:p>
            <a:pPr marL="901700" lvl="1" indent="-444500" eaLnBrk="1" hangingPunct="1">
              <a:spcBef>
                <a:spcPts val="1200"/>
              </a:spcBef>
            </a:pPr>
            <a:r>
              <a:rPr lang="en-GB" sz="3600" smtClean="0"/>
              <a:t>Give better purchase on the data and help </a:t>
            </a:r>
            <a:r>
              <a:rPr lang="en-GB" sz="3600" b="1" smtClean="0"/>
              <a:t>explain difference</a:t>
            </a:r>
            <a:r>
              <a:rPr lang="en-GB" sz="3600" smtClean="0"/>
              <a:t> </a:t>
            </a:r>
          </a:p>
          <a:p>
            <a:pPr marL="901700" lvl="1" indent="-444500" eaLnBrk="1" hangingPunct="1">
              <a:spcBef>
                <a:spcPts val="1200"/>
              </a:spcBef>
            </a:pPr>
            <a:r>
              <a:rPr lang="en-GB" sz="3600" smtClean="0"/>
              <a:t>Help identify </a:t>
            </a:r>
            <a:r>
              <a:rPr lang="en-GB" sz="3600" b="1" smtClean="0"/>
              <a:t>points of intervention</a:t>
            </a:r>
          </a:p>
          <a:p>
            <a:pPr eaLnBrk="1" hangingPunct="1">
              <a:spcBef>
                <a:spcPts val="1200"/>
              </a:spcBef>
            </a:pPr>
            <a:endParaRPr lang="en-GB" sz="3600" smtClean="0"/>
          </a:p>
        </p:txBody>
      </p:sp>
      <p:pic>
        <p:nvPicPr>
          <p:cNvPr id="27650"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
        <p:nvSpPr>
          <p:cNvPr id="27651" name="Title 3"/>
          <p:cNvSpPr txBox="1">
            <a:spLocks/>
          </p:cNvSpPr>
          <p:nvPr/>
        </p:nvSpPr>
        <p:spPr bwMode="auto">
          <a:xfrm>
            <a:off x="457200" y="198438"/>
            <a:ext cx="8229600" cy="1143000"/>
          </a:xfrm>
          <a:prstGeom prst="rect">
            <a:avLst/>
          </a:prstGeom>
          <a:noFill/>
          <a:ln w="9525">
            <a:noFill/>
            <a:miter lim="800000"/>
            <a:headEnd/>
            <a:tailEnd/>
          </a:ln>
        </p:spPr>
        <p:txBody>
          <a:bodyPr anchor="ctr"/>
          <a:lstStyle/>
          <a:p>
            <a:pPr algn="ctr"/>
            <a:r>
              <a:rPr lang="en-GB" sz="4000" b="1">
                <a:latin typeface="Calibri" pitchFamily="34" charset="0"/>
              </a:rPr>
              <a:t>3 typologies identified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6"/>
          <p:cNvSpPr txBox="1">
            <a:spLocks noChangeArrowheads="1"/>
          </p:cNvSpPr>
          <p:nvPr/>
        </p:nvSpPr>
        <p:spPr bwMode="auto">
          <a:xfrm>
            <a:off x="684213" y="4516438"/>
            <a:ext cx="1906587" cy="339725"/>
          </a:xfrm>
          <a:prstGeom prst="rect">
            <a:avLst/>
          </a:prstGeom>
          <a:solidFill>
            <a:srgbClr val="DEF8BE"/>
          </a:solidFill>
          <a:ln w="28575">
            <a:solidFill>
              <a:srgbClr val="008000"/>
            </a:solidFill>
            <a:miter lim="800000"/>
            <a:headEnd/>
            <a:tailEnd/>
          </a:ln>
        </p:spPr>
        <p:txBody>
          <a:bodyPr anchor="ctr">
            <a:spAutoFit/>
          </a:bodyPr>
          <a:lstStyle/>
          <a:p>
            <a:pPr algn="ctr">
              <a:spcBef>
                <a:spcPct val="50000"/>
              </a:spcBef>
            </a:pPr>
            <a:r>
              <a:rPr lang="en-GB" altLang="en-US" sz="1600">
                <a:latin typeface="Arial Narrow" pitchFamily="34" charset="0"/>
              </a:rPr>
              <a:t>MA</a:t>
            </a:r>
            <a:endParaRPr lang="en-US" altLang="en-US" sz="1600">
              <a:latin typeface="Arial Narrow" pitchFamily="34" charset="0"/>
            </a:endParaRPr>
          </a:p>
        </p:txBody>
      </p:sp>
      <p:sp>
        <p:nvSpPr>
          <p:cNvPr id="29698" name="Text Box 13"/>
          <p:cNvSpPr txBox="1">
            <a:spLocks noChangeArrowheads="1"/>
          </p:cNvSpPr>
          <p:nvPr/>
        </p:nvSpPr>
        <p:spPr bwMode="auto">
          <a:xfrm>
            <a:off x="3603625" y="4516438"/>
            <a:ext cx="1906588" cy="339725"/>
          </a:xfrm>
          <a:prstGeom prst="rect">
            <a:avLst/>
          </a:prstGeom>
          <a:solidFill>
            <a:srgbClr val="DEF8BE"/>
          </a:solidFill>
          <a:ln w="28575">
            <a:solidFill>
              <a:srgbClr val="008000"/>
            </a:solidFill>
            <a:miter lim="800000"/>
            <a:headEnd/>
            <a:tailEnd/>
          </a:ln>
        </p:spPr>
        <p:txBody>
          <a:bodyPr anchor="ctr">
            <a:spAutoFit/>
          </a:bodyPr>
          <a:lstStyle/>
          <a:p>
            <a:pPr algn="ctr">
              <a:spcBef>
                <a:spcPct val="50000"/>
              </a:spcBef>
            </a:pPr>
            <a:r>
              <a:rPr lang="en-GB" altLang="en-US" sz="1600">
                <a:latin typeface="Arial Narrow" pitchFamily="34" charset="0"/>
              </a:rPr>
              <a:t>MA &amp; MVA</a:t>
            </a:r>
            <a:endParaRPr lang="en-US" altLang="en-US" sz="1600">
              <a:latin typeface="Arial Narrow" pitchFamily="34" charset="0"/>
            </a:endParaRPr>
          </a:p>
        </p:txBody>
      </p:sp>
      <p:sp>
        <p:nvSpPr>
          <p:cNvPr id="29699" name="Text Box 14"/>
          <p:cNvSpPr txBox="1">
            <a:spLocks noChangeArrowheads="1"/>
          </p:cNvSpPr>
          <p:nvPr/>
        </p:nvSpPr>
        <p:spPr bwMode="auto">
          <a:xfrm>
            <a:off x="6572250" y="4516438"/>
            <a:ext cx="1908175" cy="339725"/>
          </a:xfrm>
          <a:prstGeom prst="rect">
            <a:avLst/>
          </a:prstGeom>
          <a:solidFill>
            <a:srgbClr val="DEF8BE"/>
          </a:solidFill>
          <a:ln w="28575">
            <a:solidFill>
              <a:srgbClr val="008000"/>
            </a:solidFill>
            <a:miter lim="800000"/>
            <a:headEnd/>
            <a:tailEnd/>
          </a:ln>
        </p:spPr>
        <p:txBody>
          <a:bodyPr anchor="ctr">
            <a:spAutoFit/>
          </a:bodyPr>
          <a:lstStyle/>
          <a:p>
            <a:pPr algn="ctr">
              <a:spcBef>
                <a:spcPct val="50000"/>
              </a:spcBef>
            </a:pPr>
            <a:r>
              <a:rPr lang="en-GB" altLang="en-US" sz="1600">
                <a:latin typeface="Arial Narrow" pitchFamily="34" charset="0"/>
              </a:rPr>
              <a:t>MVA</a:t>
            </a:r>
            <a:endParaRPr lang="en-US" altLang="en-US" sz="1600">
              <a:latin typeface="Arial Narrow" pitchFamily="34" charset="0"/>
            </a:endParaRPr>
          </a:p>
        </p:txBody>
      </p:sp>
      <p:sp>
        <p:nvSpPr>
          <p:cNvPr id="29700" name="Text Box 29"/>
          <p:cNvSpPr txBox="1">
            <a:spLocks noChangeArrowheads="1"/>
          </p:cNvSpPr>
          <p:nvPr/>
        </p:nvSpPr>
        <p:spPr bwMode="auto">
          <a:xfrm>
            <a:off x="3441700" y="463550"/>
            <a:ext cx="2232025" cy="395288"/>
          </a:xfrm>
          <a:prstGeom prst="rect">
            <a:avLst/>
          </a:prstGeom>
          <a:solidFill>
            <a:srgbClr val="DEF8BE"/>
          </a:solidFill>
          <a:ln w="28575">
            <a:solidFill>
              <a:srgbClr val="008000"/>
            </a:solidFill>
            <a:miter lim="800000"/>
            <a:headEnd/>
            <a:tailEnd/>
          </a:ln>
        </p:spPr>
        <p:txBody>
          <a:bodyPr anchor="ctr">
            <a:spAutoFit/>
          </a:bodyPr>
          <a:lstStyle/>
          <a:p>
            <a:pPr algn="ctr">
              <a:spcBef>
                <a:spcPct val="50000"/>
              </a:spcBef>
            </a:pPr>
            <a:r>
              <a:rPr lang="en-GB" altLang="en-US">
                <a:latin typeface="Arial Narrow" pitchFamily="34" charset="0"/>
              </a:rPr>
              <a:t>Hospital T</a:t>
            </a:r>
            <a:r>
              <a:rPr lang="en-US" altLang="en-US">
                <a:latin typeface="Arial Narrow" pitchFamily="34" charset="0"/>
              </a:rPr>
              <a:t>o</a:t>
            </a:r>
            <a:r>
              <a:rPr lang="en-GB" altLang="en-US">
                <a:latin typeface="Arial Narrow" pitchFamily="34" charset="0"/>
              </a:rPr>
              <a:t>P sought</a:t>
            </a:r>
            <a:endParaRPr lang="en-US" altLang="en-US">
              <a:latin typeface="Arial Narrow" pitchFamily="34" charset="0"/>
            </a:endParaRPr>
          </a:p>
        </p:txBody>
      </p:sp>
      <p:sp>
        <p:nvSpPr>
          <p:cNvPr id="29701" name="Text Box 6"/>
          <p:cNvSpPr txBox="1">
            <a:spLocks noChangeArrowheads="1"/>
          </p:cNvSpPr>
          <p:nvPr/>
        </p:nvSpPr>
        <p:spPr bwMode="auto">
          <a:xfrm>
            <a:off x="2659063" y="2620963"/>
            <a:ext cx="3795712" cy="395287"/>
          </a:xfrm>
          <a:prstGeom prst="rect">
            <a:avLst/>
          </a:prstGeom>
          <a:solidFill>
            <a:srgbClr val="DEF8BE"/>
          </a:solidFill>
          <a:ln w="28575">
            <a:solidFill>
              <a:srgbClr val="008000"/>
            </a:solidFill>
            <a:miter lim="800000"/>
            <a:headEnd/>
            <a:tailEnd/>
          </a:ln>
        </p:spPr>
        <p:txBody>
          <a:bodyPr anchor="ctr">
            <a:spAutoFit/>
          </a:bodyPr>
          <a:lstStyle/>
          <a:p>
            <a:pPr algn="ctr">
              <a:spcBef>
                <a:spcPct val="50000"/>
              </a:spcBef>
            </a:pPr>
            <a:r>
              <a:rPr lang="en-GB" altLang="en-US">
                <a:latin typeface="Arial Narrow" pitchFamily="34" charset="0"/>
              </a:rPr>
              <a:t>Arrives at hospital for T</a:t>
            </a:r>
            <a:r>
              <a:rPr lang="en-US" altLang="en-US">
                <a:latin typeface="Arial Narrow" pitchFamily="34" charset="0"/>
              </a:rPr>
              <a:t>o</a:t>
            </a:r>
            <a:r>
              <a:rPr lang="en-GB" altLang="en-US">
                <a:latin typeface="Arial Narrow" pitchFamily="34" charset="0"/>
              </a:rPr>
              <a:t>P</a:t>
            </a:r>
            <a:endParaRPr lang="en-US" altLang="en-US">
              <a:latin typeface="Arial Narrow" pitchFamily="34" charset="0"/>
            </a:endParaRPr>
          </a:p>
        </p:txBody>
      </p:sp>
      <p:sp>
        <p:nvSpPr>
          <p:cNvPr id="40" name="Freeform 39"/>
          <p:cNvSpPr/>
          <p:nvPr/>
        </p:nvSpPr>
        <p:spPr>
          <a:xfrm flipH="1">
            <a:off x="4716463" y="3098800"/>
            <a:ext cx="1782762" cy="1266825"/>
          </a:xfrm>
          <a:custGeom>
            <a:avLst/>
            <a:gdLst>
              <a:gd name="connsiteX0" fmla="*/ 1130300 w 1130300"/>
              <a:gd name="connsiteY0" fmla="*/ 0 h 1394624"/>
              <a:gd name="connsiteX1" fmla="*/ 939800 w 1130300"/>
              <a:gd name="connsiteY1" fmla="*/ 914400 h 1394624"/>
              <a:gd name="connsiteX2" fmla="*/ 520700 w 1130300"/>
              <a:gd name="connsiteY2" fmla="*/ 1346200 h 1394624"/>
              <a:gd name="connsiteX3" fmla="*/ 0 w 1130300"/>
              <a:gd name="connsiteY3" fmla="*/ 1384300 h 1394624"/>
            </a:gdLst>
            <a:ahLst/>
            <a:cxnLst>
              <a:cxn ang="0">
                <a:pos x="connsiteX0" y="connsiteY0"/>
              </a:cxn>
              <a:cxn ang="0">
                <a:pos x="connsiteX1" y="connsiteY1"/>
              </a:cxn>
              <a:cxn ang="0">
                <a:pos x="connsiteX2" y="connsiteY2"/>
              </a:cxn>
              <a:cxn ang="0">
                <a:pos x="connsiteX3" y="connsiteY3"/>
              </a:cxn>
            </a:cxnLst>
            <a:rect l="l" t="t" r="r" b="b"/>
            <a:pathLst>
              <a:path w="1130300" h="1394624">
                <a:moveTo>
                  <a:pt x="1130300" y="0"/>
                </a:moveTo>
                <a:cubicBezTo>
                  <a:pt x="1085850" y="345016"/>
                  <a:pt x="1041400" y="690033"/>
                  <a:pt x="939800" y="914400"/>
                </a:cubicBezTo>
                <a:cubicBezTo>
                  <a:pt x="838200" y="1138767"/>
                  <a:pt x="677333" y="1267883"/>
                  <a:pt x="520700" y="1346200"/>
                </a:cubicBezTo>
                <a:cubicBezTo>
                  <a:pt x="364067" y="1424517"/>
                  <a:pt x="0" y="1384300"/>
                  <a:pt x="0" y="1384300"/>
                </a:cubicBezTo>
              </a:path>
            </a:pathLst>
          </a:custGeom>
          <a:noFill/>
          <a:ln w="28575">
            <a:solidFill>
              <a:srgbClr val="008000"/>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41" name="Straight Connector 40"/>
          <p:cNvCxnSpPr/>
          <p:nvPr/>
        </p:nvCxnSpPr>
        <p:spPr>
          <a:xfrm>
            <a:off x="4572000" y="3113088"/>
            <a:ext cx="0" cy="1236662"/>
          </a:xfrm>
          <a:prstGeom prst="line">
            <a:avLst/>
          </a:prstGeom>
          <a:ln w="28575">
            <a:solidFill>
              <a:srgbClr val="008000"/>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42" name="Freeform 41"/>
          <p:cNvSpPr/>
          <p:nvPr/>
        </p:nvSpPr>
        <p:spPr>
          <a:xfrm>
            <a:off x="2676525" y="3100388"/>
            <a:ext cx="1768475" cy="1263650"/>
          </a:xfrm>
          <a:custGeom>
            <a:avLst/>
            <a:gdLst>
              <a:gd name="connsiteX0" fmla="*/ 1130300 w 1130300"/>
              <a:gd name="connsiteY0" fmla="*/ 0 h 1394624"/>
              <a:gd name="connsiteX1" fmla="*/ 939800 w 1130300"/>
              <a:gd name="connsiteY1" fmla="*/ 914400 h 1394624"/>
              <a:gd name="connsiteX2" fmla="*/ 520700 w 1130300"/>
              <a:gd name="connsiteY2" fmla="*/ 1346200 h 1394624"/>
              <a:gd name="connsiteX3" fmla="*/ 0 w 1130300"/>
              <a:gd name="connsiteY3" fmla="*/ 1384300 h 1394624"/>
            </a:gdLst>
            <a:ahLst/>
            <a:cxnLst>
              <a:cxn ang="0">
                <a:pos x="connsiteX0" y="connsiteY0"/>
              </a:cxn>
              <a:cxn ang="0">
                <a:pos x="connsiteX1" y="connsiteY1"/>
              </a:cxn>
              <a:cxn ang="0">
                <a:pos x="connsiteX2" y="connsiteY2"/>
              </a:cxn>
              <a:cxn ang="0">
                <a:pos x="connsiteX3" y="connsiteY3"/>
              </a:cxn>
            </a:cxnLst>
            <a:rect l="l" t="t" r="r" b="b"/>
            <a:pathLst>
              <a:path w="1130300" h="1394624">
                <a:moveTo>
                  <a:pt x="1130300" y="0"/>
                </a:moveTo>
                <a:cubicBezTo>
                  <a:pt x="1085850" y="345016"/>
                  <a:pt x="1041400" y="690033"/>
                  <a:pt x="939800" y="914400"/>
                </a:cubicBezTo>
                <a:cubicBezTo>
                  <a:pt x="838200" y="1138767"/>
                  <a:pt x="677333" y="1267883"/>
                  <a:pt x="520700" y="1346200"/>
                </a:cubicBezTo>
                <a:cubicBezTo>
                  <a:pt x="364067" y="1424517"/>
                  <a:pt x="0" y="1384300"/>
                  <a:pt x="0" y="1384300"/>
                </a:cubicBezTo>
              </a:path>
            </a:pathLst>
          </a:custGeom>
          <a:noFill/>
          <a:ln w="28575">
            <a:solidFill>
              <a:srgbClr val="008000"/>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1" name="Straight Connector 60"/>
          <p:cNvCxnSpPr/>
          <p:nvPr/>
        </p:nvCxnSpPr>
        <p:spPr>
          <a:xfrm flipH="1">
            <a:off x="4557713" y="896938"/>
            <a:ext cx="1587" cy="1595437"/>
          </a:xfrm>
          <a:prstGeom prst="line">
            <a:avLst/>
          </a:prstGeom>
          <a:ln w="28575">
            <a:solidFill>
              <a:srgbClr val="008000"/>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29706" name="Text Box 10"/>
          <p:cNvSpPr txBox="1">
            <a:spLocks noChangeArrowheads="1"/>
          </p:cNvSpPr>
          <p:nvPr/>
        </p:nvSpPr>
        <p:spPr bwMode="auto">
          <a:xfrm>
            <a:off x="3883025" y="1484313"/>
            <a:ext cx="1423988" cy="339725"/>
          </a:xfrm>
          <a:prstGeom prst="rect">
            <a:avLst/>
          </a:prstGeom>
          <a:solidFill>
            <a:srgbClr val="DEF8BE"/>
          </a:solidFill>
          <a:ln w="28575">
            <a:solidFill>
              <a:srgbClr val="008000"/>
            </a:solidFill>
            <a:prstDash val="sysDot"/>
            <a:miter lim="800000"/>
            <a:headEnd/>
            <a:tailEnd/>
          </a:ln>
        </p:spPr>
        <p:txBody>
          <a:bodyPr>
            <a:spAutoFit/>
          </a:bodyPr>
          <a:lstStyle/>
          <a:p>
            <a:pPr algn="ctr">
              <a:spcBef>
                <a:spcPct val="50000"/>
              </a:spcBef>
            </a:pPr>
            <a:r>
              <a:rPr lang="en-GB" altLang="en-US" sz="1600" i="1">
                <a:latin typeface="Arial Narrow" pitchFamily="34" charset="0"/>
              </a:rPr>
              <a:t>Referral clinic </a:t>
            </a:r>
            <a:endParaRPr lang="en-US" altLang="en-US" sz="1600" i="1">
              <a:latin typeface="Arial Narrow" pitchFamily="34" charset="0"/>
            </a:endParaRPr>
          </a:p>
        </p:txBody>
      </p:sp>
      <p:sp>
        <p:nvSpPr>
          <p:cNvPr id="29707" name="Text Box 30"/>
          <p:cNvSpPr txBox="1">
            <a:spLocks noChangeArrowheads="1"/>
          </p:cNvSpPr>
          <p:nvPr/>
        </p:nvSpPr>
        <p:spPr bwMode="auto">
          <a:xfrm>
            <a:off x="193675" y="1684338"/>
            <a:ext cx="2879725" cy="584200"/>
          </a:xfrm>
          <a:prstGeom prst="rect">
            <a:avLst/>
          </a:prstGeom>
          <a:noFill/>
          <a:ln w="38100">
            <a:solidFill>
              <a:srgbClr val="FF0000"/>
            </a:solidFill>
            <a:prstDash val="dash"/>
            <a:miter lim="800000"/>
            <a:headEnd/>
            <a:tailEnd/>
          </a:ln>
        </p:spPr>
        <p:txBody>
          <a:bodyPr>
            <a:spAutoFit/>
          </a:bodyPr>
          <a:lstStyle/>
          <a:p>
            <a:pPr marL="177800" indent="-177800">
              <a:spcBef>
                <a:spcPts val="200"/>
              </a:spcBef>
              <a:buSzPct val="135000"/>
              <a:buFont typeface="Arial Narrow" pitchFamily="34" charset="0"/>
              <a:buChar char="×"/>
            </a:pPr>
            <a:r>
              <a:rPr lang="en-GB" altLang="en-US" sz="1600">
                <a:latin typeface="Arial Narrow" pitchFamily="34" charset="0"/>
              </a:rPr>
              <a:t>Barriers at or before hospital not overcome</a:t>
            </a:r>
          </a:p>
        </p:txBody>
      </p:sp>
      <p:sp>
        <p:nvSpPr>
          <p:cNvPr id="29708" name="Text Box 8"/>
          <p:cNvSpPr txBox="1">
            <a:spLocks noChangeArrowheads="1"/>
          </p:cNvSpPr>
          <p:nvPr/>
        </p:nvSpPr>
        <p:spPr bwMode="auto">
          <a:xfrm>
            <a:off x="2706688" y="5876925"/>
            <a:ext cx="3711575" cy="369888"/>
          </a:xfrm>
          <a:prstGeom prst="rect">
            <a:avLst/>
          </a:prstGeom>
          <a:solidFill>
            <a:srgbClr val="DEF8BE"/>
          </a:solidFill>
          <a:ln w="28575">
            <a:solidFill>
              <a:srgbClr val="008000"/>
            </a:solidFill>
            <a:miter lim="800000"/>
            <a:headEnd/>
            <a:tailEnd/>
          </a:ln>
        </p:spPr>
        <p:txBody>
          <a:bodyPr>
            <a:spAutoFit/>
          </a:bodyPr>
          <a:lstStyle/>
          <a:p>
            <a:pPr algn="ctr">
              <a:spcBef>
                <a:spcPct val="50000"/>
              </a:spcBef>
            </a:pPr>
            <a:r>
              <a:rPr lang="en-GB" altLang="en-US">
                <a:latin typeface="Arial Narrow" pitchFamily="34" charset="0"/>
              </a:rPr>
              <a:t>Presence or absence of complications</a:t>
            </a:r>
            <a:endParaRPr lang="en-US" altLang="en-US">
              <a:latin typeface="Arial Narrow" pitchFamily="34" charset="0"/>
            </a:endParaRPr>
          </a:p>
        </p:txBody>
      </p:sp>
      <p:sp>
        <p:nvSpPr>
          <p:cNvPr id="31" name="Freeform 30"/>
          <p:cNvSpPr/>
          <p:nvPr/>
        </p:nvSpPr>
        <p:spPr>
          <a:xfrm>
            <a:off x="1508125" y="5229225"/>
            <a:ext cx="3051175" cy="360363"/>
          </a:xfrm>
          <a:custGeom>
            <a:avLst/>
            <a:gdLst>
              <a:gd name="connsiteX0" fmla="*/ 29318 w 3051918"/>
              <a:gd name="connsiteY0" fmla="*/ 0 h 469900"/>
              <a:gd name="connsiteX1" fmla="*/ 359518 w 3051918"/>
              <a:gd name="connsiteY1" fmla="*/ 444500 h 469900"/>
              <a:gd name="connsiteX2" fmla="*/ 2569318 w 3051918"/>
              <a:gd name="connsiteY2" fmla="*/ 292100 h 469900"/>
              <a:gd name="connsiteX3" fmla="*/ 3051918 w 3051918"/>
              <a:gd name="connsiteY3" fmla="*/ 469900 h 469900"/>
            </a:gdLst>
            <a:ahLst/>
            <a:cxnLst>
              <a:cxn ang="0">
                <a:pos x="connsiteX0" y="connsiteY0"/>
              </a:cxn>
              <a:cxn ang="0">
                <a:pos x="connsiteX1" y="connsiteY1"/>
              </a:cxn>
              <a:cxn ang="0">
                <a:pos x="connsiteX2" y="connsiteY2"/>
              </a:cxn>
              <a:cxn ang="0">
                <a:pos x="connsiteX3" y="connsiteY3"/>
              </a:cxn>
            </a:cxnLst>
            <a:rect l="l" t="t" r="r" b="b"/>
            <a:pathLst>
              <a:path w="3051918" h="469900">
                <a:moveTo>
                  <a:pt x="29318" y="0"/>
                </a:moveTo>
                <a:cubicBezTo>
                  <a:pt x="-17249" y="197908"/>
                  <a:pt x="-63815" y="395817"/>
                  <a:pt x="359518" y="444500"/>
                </a:cubicBezTo>
                <a:cubicBezTo>
                  <a:pt x="782851" y="493183"/>
                  <a:pt x="2120585" y="287867"/>
                  <a:pt x="2569318" y="292100"/>
                </a:cubicBezTo>
                <a:cubicBezTo>
                  <a:pt x="3018051" y="296333"/>
                  <a:pt x="3034984" y="383116"/>
                  <a:pt x="3051918" y="469900"/>
                </a:cubicBezTo>
              </a:path>
            </a:pathLst>
          </a:cu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4" name="Freeform 33"/>
          <p:cNvSpPr/>
          <p:nvPr/>
        </p:nvSpPr>
        <p:spPr>
          <a:xfrm flipH="1">
            <a:off x="4578350" y="5243513"/>
            <a:ext cx="3051175" cy="360362"/>
          </a:xfrm>
          <a:custGeom>
            <a:avLst/>
            <a:gdLst>
              <a:gd name="connsiteX0" fmla="*/ 29318 w 3051918"/>
              <a:gd name="connsiteY0" fmla="*/ 0 h 469900"/>
              <a:gd name="connsiteX1" fmla="*/ 359518 w 3051918"/>
              <a:gd name="connsiteY1" fmla="*/ 444500 h 469900"/>
              <a:gd name="connsiteX2" fmla="*/ 2569318 w 3051918"/>
              <a:gd name="connsiteY2" fmla="*/ 292100 h 469900"/>
              <a:gd name="connsiteX3" fmla="*/ 3051918 w 3051918"/>
              <a:gd name="connsiteY3" fmla="*/ 469900 h 469900"/>
            </a:gdLst>
            <a:ahLst/>
            <a:cxnLst>
              <a:cxn ang="0">
                <a:pos x="connsiteX0" y="connsiteY0"/>
              </a:cxn>
              <a:cxn ang="0">
                <a:pos x="connsiteX1" y="connsiteY1"/>
              </a:cxn>
              <a:cxn ang="0">
                <a:pos x="connsiteX2" y="connsiteY2"/>
              </a:cxn>
              <a:cxn ang="0">
                <a:pos x="connsiteX3" y="connsiteY3"/>
              </a:cxn>
            </a:cxnLst>
            <a:rect l="l" t="t" r="r" b="b"/>
            <a:pathLst>
              <a:path w="3051918" h="469900">
                <a:moveTo>
                  <a:pt x="29318" y="0"/>
                </a:moveTo>
                <a:cubicBezTo>
                  <a:pt x="-17249" y="197908"/>
                  <a:pt x="-63815" y="395817"/>
                  <a:pt x="359518" y="444500"/>
                </a:cubicBezTo>
                <a:cubicBezTo>
                  <a:pt x="782851" y="493183"/>
                  <a:pt x="2120585" y="287867"/>
                  <a:pt x="2569318" y="292100"/>
                </a:cubicBezTo>
                <a:cubicBezTo>
                  <a:pt x="3018051" y="296333"/>
                  <a:pt x="3034984" y="383116"/>
                  <a:pt x="3051918" y="469900"/>
                </a:cubicBezTo>
              </a:path>
            </a:pathLst>
          </a:cu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 name="Freeform 1"/>
          <p:cNvSpPr/>
          <p:nvPr/>
        </p:nvSpPr>
        <p:spPr>
          <a:xfrm>
            <a:off x="3198813" y="1647825"/>
            <a:ext cx="581025" cy="325438"/>
          </a:xfrm>
          <a:custGeom>
            <a:avLst/>
            <a:gdLst>
              <a:gd name="connsiteX0" fmla="*/ 506994 w 506994"/>
              <a:gd name="connsiteY0" fmla="*/ 0 h 325924"/>
              <a:gd name="connsiteX1" fmla="*/ 344032 w 506994"/>
              <a:gd name="connsiteY1" fmla="*/ 253497 h 325924"/>
              <a:gd name="connsiteX2" fmla="*/ 0 w 506994"/>
              <a:gd name="connsiteY2" fmla="*/ 325924 h 325924"/>
            </a:gdLst>
            <a:ahLst/>
            <a:cxnLst>
              <a:cxn ang="0">
                <a:pos x="connsiteX0" y="connsiteY0"/>
              </a:cxn>
              <a:cxn ang="0">
                <a:pos x="connsiteX1" y="connsiteY1"/>
              </a:cxn>
              <a:cxn ang="0">
                <a:pos x="connsiteX2" y="connsiteY2"/>
              </a:cxn>
            </a:cxnLst>
            <a:rect l="l" t="t" r="r" b="b"/>
            <a:pathLst>
              <a:path w="506994" h="325924">
                <a:moveTo>
                  <a:pt x="506994" y="0"/>
                </a:moveTo>
                <a:cubicBezTo>
                  <a:pt x="467762" y="99588"/>
                  <a:pt x="428531" y="199176"/>
                  <a:pt x="344032" y="253497"/>
                </a:cubicBezTo>
                <a:cubicBezTo>
                  <a:pt x="259533" y="307818"/>
                  <a:pt x="129766" y="316871"/>
                  <a:pt x="0" y="325924"/>
                </a:cubicBezTo>
              </a:path>
            </a:pathLst>
          </a:custGeom>
          <a:noFill/>
          <a:ln>
            <a:solidFill>
              <a:srgbClr val="008000"/>
            </a:solidFill>
            <a:headEnd type="none" w="lg"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8" name="Freeform 17"/>
          <p:cNvSpPr/>
          <p:nvPr/>
        </p:nvSpPr>
        <p:spPr>
          <a:xfrm flipV="1">
            <a:off x="3189288" y="2136775"/>
            <a:ext cx="590550" cy="428625"/>
          </a:xfrm>
          <a:custGeom>
            <a:avLst/>
            <a:gdLst>
              <a:gd name="connsiteX0" fmla="*/ 506994 w 506994"/>
              <a:gd name="connsiteY0" fmla="*/ 0 h 325924"/>
              <a:gd name="connsiteX1" fmla="*/ 344032 w 506994"/>
              <a:gd name="connsiteY1" fmla="*/ 253497 h 325924"/>
              <a:gd name="connsiteX2" fmla="*/ 0 w 506994"/>
              <a:gd name="connsiteY2" fmla="*/ 325924 h 325924"/>
            </a:gdLst>
            <a:ahLst/>
            <a:cxnLst>
              <a:cxn ang="0">
                <a:pos x="connsiteX0" y="connsiteY0"/>
              </a:cxn>
              <a:cxn ang="0">
                <a:pos x="connsiteX1" y="connsiteY1"/>
              </a:cxn>
              <a:cxn ang="0">
                <a:pos x="connsiteX2" y="connsiteY2"/>
              </a:cxn>
            </a:cxnLst>
            <a:rect l="l" t="t" r="r" b="b"/>
            <a:pathLst>
              <a:path w="506994" h="325924">
                <a:moveTo>
                  <a:pt x="506994" y="0"/>
                </a:moveTo>
                <a:cubicBezTo>
                  <a:pt x="467762" y="99588"/>
                  <a:pt x="428531" y="199176"/>
                  <a:pt x="344032" y="253497"/>
                </a:cubicBezTo>
                <a:cubicBezTo>
                  <a:pt x="259533" y="307818"/>
                  <a:pt x="129766" y="316871"/>
                  <a:pt x="0" y="325924"/>
                </a:cubicBezTo>
              </a:path>
            </a:pathLst>
          </a:custGeom>
          <a:noFill/>
          <a:ln>
            <a:solidFill>
              <a:srgbClr val="008000"/>
            </a:solidFill>
            <a:headEnd type="none" w="lg"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9713" name="TextBox 27"/>
          <p:cNvSpPr txBox="1">
            <a:spLocks noChangeArrowheads="1"/>
          </p:cNvSpPr>
          <p:nvPr/>
        </p:nvSpPr>
        <p:spPr bwMode="auto">
          <a:xfrm>
            <a:off x="107950" y="109538"/>
            <a:ext cx="1400175" cy="400050"/>
          </a:xfrm>
          <a:prstGeom prst="rect">
            <a:avLst/>
          </a:prstGeom>
          <a:solidFill>
            <a:srgbClr val="0070C0"/>
          </a:solidFill>
          <a:ln w="28575">
            <a:noFill/>
            <a:miter lim="800000"/>
            <a:headEnd/>
            <a:tailEnd/>
          </a:ln>
        </p:spPr>
        <p:txBody>
          <a:bodyPr>
            <a:spAutoFit/>
          </a:bodyPr>
          <a:lstStyle/>
          <a:p>
            <a:pPr algn="ctr"/>
            <a:r>
              <a:rPr lang="en-GB" altLang="en-US" sz="2000" b="1">
                <a:solidFill>
                  <a:schemeClr val="bg1"/>
                </a:solidFill>
                <a:latin typeface="Arial Narrow" pitchFamily="34" charset="0"/>
              </a:rPr>
              <a:t>Typology 1</a:t>
            </a:r>
          </a:p>
        </p:txBody>
      </p:sp>
      <p:pic>
        <p:nvPicPr>
          <p:cNvPr id="29714" name="Picture 4" descr="LSE 485/Square/CMYK.eps                                        0003A794Design E                       B44472DC:"/>
          <p:cNvPicPr>
            <a:picLocks noChangeAspect="1" noChangeArrowheads="1"/>
          </p:cNvPicPr>
          <p:nvPr/>
        </p:nvPicPr>
        <p:blipFill>
          <a:blip r:embed="rId2"/>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Box 4"/>
          <p:cNvSpPr txBox="1">
            <a:spLocks noChangeArrowheads="1"/>
          </p:cNvSpPr>
          <p:nvPr/>
        </p:nvSpPr>
        <p:spPr bwMode="auto">
          <a:xfrm>
            <a:off x="1908175" y="1220788"/>
            <a:ext cx="5316538" cy="669925"/>
          </a:xfrm>
          <a:prstGeom prst="rect">
            <a:avLst/>
          </a:prstGeom>
          <a:solidFill>
            <a:srgbClr val="B0DAE6"/>
          </a:solidFill>
          <a:ln w="28575">
            <a:solidFill>
              <a:schemeClr val="accent5">
                <a:lumMod val="50000"/>
              </a:schemeClr>
            </a:solidFill>
            <a:miter lim="800000"/>
            <a:headEnd/>
            <a:tailEnd/>
          </a:ln>
          <a:effectLst/>
        </p:spPr>
        <p:txBody>
          <a:bodyPr anchor="ctr">
            <a:spAutoFit/>
          </a:bodyPr>
          <a:lstStyle/>
          <a:p>
            <a:pPr algn="ctr">
              <a:spcBef>
                <a:spcPct val="50000"/>
              </a:spcBef>
            </a:pPr>
            <a:r>
              <a:rPr lang="en-GB" altLang="en-US">
                <a:latin typeface="Arial Narrow" pitchFamily="34" charset="0"/>
              </a:rPr>
              <a:t>MVA performed or MA commenced with clinical input (e.g. pharmacist) </a:t>
            </a:r>
          </a:p>
        </p:txBody>
      </p:sp>
      <p:sp>
        <p:nvSpPr>
          <p:cNvPr id="31" name="Text Box 6"/>
          <p:cNvSpPr txBox="1">
            <a:spLocks noChangeArrowheads="1"/>
          </p:cNvSpPr>
          <p:nvPr/>
        </p:nvSpPr>
        <p:spPr bwMode="auto">
          <a:xfrm>
            <a:off x="684213" y="5192713"/>
            <a:ext cx="1906587" cy="338137"/>
          </a:xfrm>
          <a:prstGeom prst="rect">
            <a:avLst/>
          </a:prstGeom>
          <a:solidFill>
            <a:srgbClr val="B0DAE6"/>
          </a:solidFill>
          <a:ln w="28575">
            <a:solidFill>
              <a:schemeClr val="accent5">
                <a:lumMod val="50000"/>
              </a:schemeClr>
            </a:solidFill>
            <a:miter lim="800000"/>
            <a:headEnd/>
            <a:tailEnd/>
          </a:ln>
          <a:effec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auto" hangingPunct="1">
              <a:spcBef>
                <a:spcPct val="50000"/>
              </a:spcBef>
              <a:spcAft>
                <a:spcPts val="0"/>
              </a:spcAft>
              <a:buFontTx/>
              <a:buNone/>
              <a:defRPr/>
            </a:pPr>
            <a:r>
              <a:rPr lang="en-GB" altLang="en-US" sz="1600" dirty="0" smtClean="0">
                <a:latin typeface="Arial Narrow" panose="020B0606020202030204" pitchFamily="34" charset="0"/>
              </a:rPr>
              <a:t>Review</a:t>
            </a:r>
            <a:r>
              <a:rPr lang="en-GB" altLang="en-US" sz="1600" dirty="0">
                <a:latin typeface="Arial Narrow" panose="020B0606020202030204" pitchFamily="34" charset="0"/>
              </a:rPr>
              <a:t>, </a:t>
            </a:r>
            <a:r>
              <a:rPr lang="en-GB" altLang="en-US" sz="1600" dirty="0" smtClean="0">
                <a:latin typeface="Arial Narrow" panose="020B0606020202030204" pitchFamily="34" charset="0"/>
              </a:rPr>
              <a:t>antibiotics</a:t>
            </a:r>
            <a:endParaRPr lang="en-US" altLang="en-US" sz="1600" dirty="0">
              <a:latin typeface="Arial Narrow" panose="020B0606020202030204" pitchFamily="34" charset="0"/>
            </a:endParaRPr>
          </a:p>
        </p:txBody>
      </p:sp>
      <p:sp>
        <p:nvSpPr>
          <p:cNvPr id="32" name="Text Box 13"/>
          <p:cNvSpPr txBox="1">
            <a:spLocks noChangeArrowheads="1"/>
          </p:cNvSpPr>
          <p:nvPr/>
        </p:nvSpPr>
        <p:spPr bwMode="auto">
          <a:xfrm>
            <a:off x="3633788" y="5194300"/>
            <a:ext cx="1908175" cy="338138"/>
          </a:xfrm>
          <a:prstGeom prst="rect">
            <a:avLst/>
          </a:prstGeom>
          <a:solidFill>
            <a:srgbClr val="B0DAE6"/>
          </a:solidFill>
          <a:ln w="28575">
            <a:solidFill>
              <a:schemeClr val="accent5">
                <a:lumMod val="50000"/>
              </a:schemeClr>
            </a:solidFill>
            <a:miter lim="800000"/>
            <a:headEnd/>
            <a:tailEnd/>
          </a:ln>
          <a:effec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auto" hangingPunct="1">
              <a:spcBef>
                <a:spcPct val="50000"/>
              </a:spcBef>
              <a:spcAft>
                <a:spcPts val="0"/>
              </a:spcAft>
              <a:buFontTx/>
              <a:buNone/>
              <a:defRPr/>
            </a:pPr>
            <a:r>
              <a:rPr lang="en-GB" altLang="en-US" sz="1600" dirty="0" smtClean="0">
                <a:latin typeface="Arial Narrow" panose="020B0606020202030204" pitchFamily="34" charset="0"/>
              </a:rPr>
              <a:t>2</a:t>
            </a:r>
            <a:r>
              <a:rPr lang="en-GB" altLang="en-US" sz="1600" baseline="30000" dirty="0" smtClean="0">
                <a:latin typeface="Arial Narrow" panose="020B0606020202030204" pitchFamily="34" charset="0"/>
              </a:rPr>
              <a:t>nd</a:t>
            </a:r>
            <a:r>
              <a:rPr lang="en-GB" altLang="en-US" sz="1600" dirty="0" smtClean="0">
                <a:latin typeface="Arial Narrow" panose="020B0606020202030204" pitchFamily="34" charset="0"/>
              </a:rPr>
              <a:t> dose MA</a:t>
            </a:r>
            <a:endParaRPr lang="en-US" altLang="en-US" sz="1600" dirty="0">
              <a:latin typeface="Arial Narrow" panose="020B0606020202030204" pitchFamily="34" charset="0"/>
            </a:endParaRPr>
          </a:p>
        </p:txBody>
      </p:sp>
      <p:sp>
        <p:nvSpPr>
          <p:cNvPr id="33" name="Text Box 14"/>
          <p:cNvSpPr txBox="1">
            <a:spLocks noChangeArrowheads="1"/>
          </p:cNvSpPr>
          <p:nvPr/>
        </p:nvSpPr>
        <p:spPr bwMode="auto">
          <a:xfrm>
            <a:off x="6572250" y="5192713"/>
            <a:ext cx="1908175" cy="338137"/>
          </a:xfrm>
          <a:prstGeom prst="rect">
            <a:avLst/>
          </a:prstGeom>
          <a:solidFill>
            <a:srgbClr val="B0DAE6"/>
          </a:solidFill>
          <a:ln w="28575">
            <a:solidFill>
              <a:schemeClr val="accent5">
                <a:lumMod val="50000"/>
              </a:schemeClr>
            </a:solidFill>
            <a:miter lim="800000"/>
            <a:headEnd/>
            <a:tailEnd/>
          </a:ln>
          <a:effec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auto" hangingPunct="1">
              <a:spcBef>
                <a:spcPct val="50000"/>
              </a:spcBef>
              <a:spcAft>
                <a:spcPts val="0"/>
              </a:spcAft>
              <a:buFontTx/>
              <a:buNone/>
              <a:defRPr/>
            </a:pPr>
            <a:r>
              <a:rPr lang="en-GB" altLang="en-US" sz="1600">
                <a:latin typeface="Arial Narrow" panose="020B0606020202030204" pitchFamily="34" charset="0"/>
              </a:rPr>
              <a:t>MVA</a:t>
            </a:r>
            <a:endParaRPr lang="en-US" altLang="en-US" sz="1600">
              <a:latin typeface="Arial Narrow" panose="020B0606020202030204" pitchFamily="34" charset="0"/>
            </a:endParaRPr>
          </a:p>
        </p:txBody>
      </p:sp>
      <p:sp>
        <p:nvSpPr>
          <p:cNvPr id="34" name="Text Box 29"/>
          <p:cNvSpPr txBox="1">
            <a:spLocks noChangeArrowheads="1"/>
          </p:cNvSpPr>
          <p:nvPr/>
        </p:nvSpPr>
        <p:spPr bwMode="auto">
          <a:xfrm>
            <a:off x="3132138" y="114300"/>
            <a:ext cx="2538412" cy="669925"/>
          </a:xfrm>
          <a:prstGeom prst="rect">
            <a:avLst/>
          </a:prstGeom>
          <a:solidFill>
            <a:srgbClr val="B0DAE6"/>
          </a:solidFill>
          <a:ln w="28575">
            <a:solidFill>
              <a:schemeClr val="accent5">
                <a:lumMod val="50000"/>
              </a:schemeClr>
            </a:solidFill>
            <a:miter lim="800000"/>
            <a:headEnd/>
            <a:tailEnd/>
          </a:ln>
          <a:effectLst/>
        </p:spPr>
        <p:txBody>
          <a:bodyPr anchor="ctr">
            <a:spAutoFit/>
          </a:bodyPr>
          <a:lstStyle/>
          <a:p>
            <a:pPr algn="ctr">
              <a:spcBef>
                <a:spcPct val="50000"/>
              </a:spcBef>
            </a:pPr>
            <a:r>
              <a:rPr lang="en-GB" altLang="en-US">
                <a:latin typeface="Arial Narrow" pitchFamily="34" charset="0"/>
              </a:rPr>
              <a:t>‘Clinical’ T</a:t>
            </a:r>
            <a:r>
              <a:rPr lang="en-US" altLang="en-US">
                <a:latin typeface="Arial Narrow" pitchFamily="34" charset="0"/>
              </a:rPr>
              <a:t>o</a:t>
            </a:r>
            <a:r>
              <a:rPr lang="en-GB" altLang="en-US">
                <a:latin typeface="Arial Narrow" pitchFamily="34" charset="0"/>
              </a:rPr>
              <a:t>P sought from </a:t>
            </a:r>
            <a:r>
              <a:rPr lang="en-US" altLang="en-US">
                <a:latin typeface="Arial Narrow" pitchFamily="34" charset="0"/>
              </a:rPr>
              <a:t>unregulated setting</a:t>
            </a:r>
          </a:p>
        </p:txBody>
      </p:sp>
      <p:sp>
        <p:nvSpPr>
          <p:cNvPr id="30726" name="Text Box 30"/>
          <p:cNvSpPr txBox="1">
            <a:spLocks noChangeArrowheads="1"/>
          </p:cNvSpPr>
          <p:nvPr/>
        </p:nvSpPr>
        <p:spPr bwMode="auto">
          <a:xfrm>
            <a:off x="395288" y="2205038"/>
            <a:ext cx="2716212" cy="1647825"/>
          </a:xfrm>
          <a:prstGeom prst="rect">
            <a:avLst/>
          </a:prstGeom>
          <a:noFill/>
          <a:ln w="38100">
            <a:solidFill>
              <a:srgbClr val="FF0000"/>
            </a:solidFill>
            <a:prstDash val="dash"/>
            <a:miter lim="800000"/>
            <a:headEnd/>
            <a:tailEnd/>
          </a:ln>
        </p:spPr>
        <p:txBody>
          <a:bodyPr>
            <a:spAutoFit/>
          </a:bodyPr>
          <a:lstStyle/>
          <a:p>
            <a:pPr marL="177800" indent="-177800">
              <a:spcBef>
                <a:spcPts val="200"/>
              </a:spcBef>
              <a:buSzPct val="135000"/>
              <a:buFont typeface="Arial Narrow" pitchFamily="34" charset="0"/>
              <a:buChar char="×"/>
            </a:pPr>
            <a:r>
              <a:rPr lang="en-GB" altLang="en-US" sz="1600">
                <a:latin typeface="Arial Narrow" pitchFamily="34" charset="0"/>
              </a:rPr>
              <a:t>T</a:t>
            </a:r>
            <a:r>
              <a:rPr lang="en-US" altLang="en-US" sz="1600">
                <a:latin typeface="Arial Narrow" pitchFamily="34" charset="0"/>
              </a:rPr>
              <a:t>o</a:t>
            </a:r>
            <a:r>
              <a:rPr lang="en-GB" altLang="en-US" sz="1600">
                <a:latin typeface="Arial Narrow" pitchFamily="34" charset="0"/>
              </a:rPr>
              <a:t>P completed without complications</a:t>
            </a:r>
          </a:p>
          <a:p>
            <a:pPr marL="177800" indent="-177800">
              <a:spcBef>
                <a:spcPts val="200"/>
              </a:spcBef>
              <a:buSzPct val="135000"/>
              <a:buFont typeface="Arial Narrow" pitchFamily="34" charset="0"/>
              <a:buChar char="×"/>
            </a:pPr>
            <a:r>
              <a:rPr lang="en-GB" altLang="en-US" sz="1600">
                <a:latin typeface="Arial Narrow" pitchFamily="34" charset="0"/>
              </a:rPr>
              <a:t>Complications from successful or unsuccessful T</a:t>
            </a:r>
            <a:r>
              <a:rPr lang="en-US" altLang="en-US" sz="1600">
                <a:latin typeface="Arial Narrow" pitchFamily="34" charset="0"/>
              </a:rPr>
              <a:t>o</a:t>
            </a:r>
            <a:r>
              <a:rPr lang="en-GB" altLang="en-US" sz="1600">
                <a:latin typeface="Arial Narrow" pitchFamily="34" charset="0"/>
              </a:rPr>
              <a:t>P treated outside hospital</a:t>
            </a:r>
          </a:p>
          <a:p>
            <a:pPr marL="177800" indent="-177800" eaLnBrk="0" hangingPunct="0">
              <a:spcBef>
                <a:spcPts val="200"/>
              </a:spcBef>
              <a:buSzPct val="135000"/>
              <a:buFont typeface="Arial Narrow" pitchFamily="34" charset="0"/>
              <a:buChar char="×"/>
            </a:pPr>
            <a:r>
              <a:rPr lang="en-GB" altLang="en-US" sz="1600">
                <a:latin typeface="Arial Narrow" pitchFamily="34" charset="0"/>
              </a:rPr>
              <a:t>Death</a:t>
            </a:r>
          </a:p>
        </p:txBody>
      </p:sp>
      <p:sp>
        <p:nvSpPr>
          <p:cNvPr id="37" name="Text Box 6"/>
          <p:cNvSpPr txBox="1">
            <a:spLocks noChangeArrowheads="1"/>
          </p:cNvSpPr>
          <p:nvPr/>
        </p:nvSpPr>
        <p:spPr bwMode="auto">
          <a:xfrm>
            <a:off x="2659063" y="4068763"/>
            <a:ext cx="3795712" cy="368300"/>
          </a:xfrm>
          <a:prstGeom prst="rect">
            <a:avLst/>
          </a:prstGeom>
          <a:solidFill>
            <a:srgbClr val="B0DAE6"/>
          </a:solidFill>
          <a:ln w="28575">
            <a:solidFill>
              <a:schemeClr val="accent5">
                <a:lumMod val="50000"/>
              </a:schemeClr>
            </a:solidFill>
            <a:miter lim="800000"/>
            <a:headEnd/>
            <a:tailEnd/>
          </a:ln>
          <a:effec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auto" hangingPunct="1">
              <a:spcBef>
                <a:spcPct val="50000"/>
              </a:spcBef>
              <a:spcAft>
                <a:spcPts val="0"/>
              </a:spcAft>
              <a:buFontTx/>
              <a:buNone/>
              <a:defRPr/>
            </a:pPr>
            <a:r>
              <a:rPr lang="en-GB" altLang="en-US" sz="1800" dirty="0">
                <a:latin typeface="Arial Narrow" panose="020B0606020202030204" pitchFamily="34" charset="0"/>
              </a:rPr>
              <a:t>Arrives </a:t>
            </a:r>
            <a:r>
              <a:rPr lang="en-GB" altLang="en-US" sz="1800" dirty="0" smtClean="0">
                <a:latin typeface="Arial Narrow" panose="020B0606020202030204" pitchFamily="34" charset="0"/>
              </a:rPr>
              <a:t>at hospital for abortion-related </a:t>
            </a:r>
            <a:r>
              <a:rPr lang="en-GB" altLang="en-US" sz="1800" dirty="0">
                <a:latin typeface="Arial Narrow" panose="020B0606020202030204" pitchFamily="34" charset="0"/>
              </a:rPr>
              <a:t>care</a:t>
            </a:r>
            <a:endParaRPr lang="en-US" altLang="en-US" sz="1800" dirty="0">
              <a:latin typeface="Arial Narrow" panose="020B0606020202030204" pitchFamily="34" charset="0"/>
            </a:endParaRPr>
          </a:p>
        </p:txBody>
      </p:sp>
      <p:sp>
        <p:nvSpPr>
          <p:cNvPr id="38" name="Text Box 30"/>
          <p:cNvSpPr txBox="1">
            <a:spLocks noChangeArrowheads="1"/>
          </p:cNvSpPr>
          <p:nvPr/>
        </p:nvSpPr>
        <p:spPr bwMode="auto">
          <a:xfrm>
            <a:off x="6003925" y="2844800"/>
            <a:ext cx="2087563" cy="584200"/>
          </a:xfrm>
          <a:prstGeom prst="rect">
            <a:avLst/>
          </a:prstGeom>
          <a:solidFill>
            <a:srgbClr val="B0DAE6"/>
          </a:solidFill>
          <a:ln w="28575">
            <a:solidFill>
              <a:schemeClr val="accent5">
                <a:lumMod val="50000"/>
              </a:schemeClr>
            </a:solidFill>
            <a:prstDash val="solid"/>
            <a:miter lim="800000"/>
            <a:headEnd/>
            <a:tailEnd/>
          </a:ln>
          <a:effec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auto" hangingPunct="1">
              <a:spcBef>
                <a:spcPct val="50000"/>
              </a:spcBef>
              <a:spcAft>
                <a:spcPts val="0"/>
              </a:spcAft>
              <a:buFontTx/>
              <a:buNone/>
              <a:defRPr/>
            </a:pPr>
            <a:r>
              <a:rPr lang="en-GB" altLang="en-US" sz="1600" dirty="0" smtClean="0">
                <a:latin typeface="Arial Narrow" panose="020B0606020202030204" pitchFamily="34" charset="0"/>
              </a:rPr>
              <a:t>TOP unsuccessful without complications</a:t>
            </a:r>
            <a:endParaRPr lang="en-US" altLang="en-US" sz="1600" dirty="0">
              <a:latin typeface="Arial Narrow" panose="020B0606020202030204" pitchFamily="34" charset="0"/>
            </a:endParaRPr>
          </a:p>
        </p:txBody>
      </p:sp>
      <p:sp>
        <p:nvSpPr>
          <p:cNvPr id="39" name="Text Box 8"/>
          <p:cNvSpPr txBox="1">
            <a:spLocks noChangeArrowheads="1"/>
          </p:cNvSpPr>
          <p:nvPr/>
        </p:nvSpPr>
        <p:spPr bwMode="auto">
          <a:xfrm>
            <a:off x="2706688" y="6227763"/>
            <a:ext cx="3711575" cy="369887"/>
          </a:xfrm>
          <a:prstGeom prst="rect">
            <a:avLst/>
          </a:prstGeom>
          <a:solidFill>
            <a:srgbClr val="B0DAE6"/>
          </a:solidFill>
          <a:ln w="28575">
            <a:solidFill>
              <a:schemeClr val="accent5">
                <a:lumMod val="50000"/>
              </a:schemeClr>
            </a:solidFill>
            <a:miter lim="800000"/>
            <a:headEnd/>
            <a:tailEnd/>
          </a:ln>
          <a:effec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auto" hangingPunct="1">
              <a:spcBef>
                <a:spcPct val="50000"/>
              </a:spcBef>
              <a:spcAft>
                <a:spcPts val="0"/>
              </a:spcAft>
              <a:buFontTx/>
              <a:buNone/>
              <a:defRPr/>
            </a:pPr>
            <a:r>
              <a:rPr lang="en-GB" altLang="en-US" sz="1800" dirty="0" smtClean="0">
                <a:latin typeface="Arial Narrow" panose="020B0606020202030204" pitchFamily="34" charset="0"/>
              </a:rPr>
              <a:t>Presence or absence of complications</a:t>
            </a:r>
            <a:endParaRPr lang="en-US" altLang="en-US" sz="1800" dirty="0">
              <a:latin typeface="Arial Narrow" panose="020B0606020202030204" pitchFamily="34" charset="0"/>
            </a:endParaRPr>
          </a:p>
        </p:txBody>
      </p:sp>
      <p:cxnSp>
        <p:nvCxnSpPr>
          <p:cNvPr id="41" name="Straight Connector 40"/>
          <p:cNvCxnSpPr/>
          <p:nvPr/>
        </p:nvCxnSpPr>
        <p:spPr>
          <a:xfrm flipH="1">
            <a:off x="4554538" y="2036763"/>
            <a:ext cx="3175" cy="1958975"/>
          </a:xfrm>
          <a:prstGeom prst="line">
            <a:avLst/>
          </a:prstGeom>
          <a:ln w="28575">
            <a:solidFill>
              <a:schemeClr val="accent5">
                <a:lumMod val="50000"/>
              </a:schemeClr>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42" name="Freeform 41"/>
          <p:cNvSpPr/>
          <p:nvPr/>
        </p:nvSpPr>
        <p:spPr>
          <a:xfrm>
            <a:off x="3314700" y="2036763"/>
            <a:ext cx="1130300" cy="1104900"/>
          </a:xfrm>
          <a:custGeom>
            <a:avLst/>
            <a:gdLst>
              <a:gd name="connsiteX0" fmla="*/ 1130300 w 1130300"/>
              <a:gd name="connsiteY0" fmla="*/ 0 h 1394624"/>
              <a:gd name="connsiteX1" fmla="*/ 939800 w 1130300"/>
              <a:gd name="connsiteY1" fmla="*/ 914400 h 1394624"/>
              <a:gd name="connsiteX2" fmla="*/ 520700 w 1130300"/>
              <a:gd name="connsiteY2" fmla="*/ 1346200 h 1394624"/>
              <a:gd name="connsiteX3" fmla="*/ 0 w 1130300"/>
              <a:gd name="connsiteY3" fmla="*/ 1384300 h 1394624"/>
            </a:gdLst>
            <a:ahLst/>
            <a:cxnLst>
              <a:cxn ang="0">
                <a:pos x="connsiteX0" y="connsiteY0"/>
              </a:cxn>
              <a:cxn ang="0">
                <a:pos x="connsiteX1" y="connsiteY1"/>
              </a:cxn>
              <a:cxn ang="0">
                <a:pos x="connsiteX2" y="connsiteY2"/>
              </a:cxn>
              <a:cxn ang="0">
                <a:pos x="connsiteX3" y="connsiteY3"/>
              </a:cxn>
            </a:cxnLst>
            <a:rect l="l" t="t" r="r" b="b"/>
            <a:pathLst>
              <a:path w="1130300" h="1394624">
                <a:moveTo>
                  <a:pt x="1130300" y="0"/>
                </a:moveTo>
                <a:cubicBezTo>
                  <a:pt x="1085850" y="345016"/>
                  <a:pt x="1041400" y="690033"/>
                  <a:pt x="939800" y="914400"/>
                </a:cubicBezTo>
                <a:cubicBezTo>
                  <a:pt x="838200" y="1138767"/>
                  <a:pt x="677333" y="1267883"/>
                  <a:pt x="520700" y="1346200"/>
                </a:cubicBezTo>
                <a:cubicBezTo>
                  <a:pt x="364067" y="1424517"/>
                  <a:pt x="0" y="1384300"/>
                  <a:pt x="0" y="1384300"/>
                </a:cubicBezTo>
              </a:path>
            </a:pathLst>
          </a:custGeom>
          <a:noFill/>
          <a:ln w="28575">
            <a:solidFill>
              <a:schemeClr val="accent5">
                <a:lumMod val="50000"/>
              </a:schemeClr>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3" name="Freeform 42"/>
          <p:cNvSpPr/>
          <p:nvPr/>
        </p:nvSpPr>
        <p:spPr>
          <a:xfrm flipH="1">
            <a:off x="4656138" y="2036763"/>
            <a:ext cx="1130300" cy="1104900"/>
          </a:xfrm>
          <a:custGeom>
            <a:avLst/>
            <a:gdLst>
              <a:gd name="connsiteX0" fmla="*/ 1130300 w 1130300"/>
              <a:gd name="connsiteY0" fmla="*/ 0 h 1394624"/>
              <a:gd name="connsiteX1" fmla="*/ 939800 w 1130300"/>
              <a:gd name="connsiteY1" fmla="*/ 914400 h 1394624"/>
              <a:gd name="connsiteX2" fmla="*/ 520700 w 1130300"/>
              <a:gd name="connsiteY2" fmla="*/ 1346200 h 1394624"/>
              <a:gd name="connsiteX3" fmla="*/ 0 w 1130300"/>
              <a:gd name="connsiteY3" fmla="*/ 1384300 h 1394624"/>
            </a:gdLst>
            <a:ahLst/>
            <a:cxnLst>
              <a:cxn ang="0">
                <a:pos x="connsiteX0" y="connsiteY0"/>
              </a:cxn>
              <a:cxn ang="0">
                <a:pos x="connsiteX1" y="connsiteY1"/>
              </a:cxn>
              <a:cxn ang="0">
                <a:pos x="connsiteX2" y="connsiteY2"/>
              </a:cxn>
              <a:cxn ang="0">
                <a:pos x="connsiteX3" y="connsiteY3"/>
              </a:cxn>
            </a:cxnLst>
            <a:rect l="l" t="t" r="r" b="b"/>
            <a:pathLst>
              <a:path w="1130300" h="1394624">
                <a:moveTo>
                  <a:pt x="1130300" y="0"/>
                </a:moveTo>
                <a:cubicBezTo>
                  <a:pt x="1085850" y="345016"/>
                  <a:pt x="1041400" y="690033"/>
                  <a:pt x="939800" y="914400"/>
                </a:cubicBezTo>
                <a:cubicBezTo>
                  <a:pt x="838200" y="1138767"/>
                  <a:pt x="677333" y="1267883"/>
                  <a:pt x="520700" y="1346200"/>
                </a:cubicBezTo>
                <a:cubicBezTo>
                  <a:pt x="364067" y="1424517"/>
                  <a:pt x="0" y="1384300"/>
                  <a:pt x="0" y="1384300"/>
                </a:cubicBezTo>
              </a:path>
            </a:pathLst>
          </a:custGeom>
          <a:noFill/>
          <a:ln w="28575">
            <a:solidFill>
              <a:schemeClr val="accent5">
                <a:lumMod val="50000"/>
              </a:schemeClr>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4" name="Text Box 10"/>
          <p:cNvSpPr txBox="1">
            <a:spLocks noChangeArrowheads="1"/>
          </p:cNvSpPr>
          <p:nvPr/>
        </p:nvSpPr>
        <p:spPr bwMode="auto">
          <a:xfrm>
            <a:off x="3857625" y="3306763"/>
            <a:ext cx="1425575" cy="338137"/>
          </a:xfrm>
          <a:prstGeom prst="rect">
            <a:avLst/>
          </a:prstGeom>
          <a:solidFill>
            <a:srgbClr val="B0DAE6"/>
          </a:solidFill>
          <a:ln w="28575">
            <a:solidFill>
              <a:schemeClr val="accent5">
                <a:lumMod val="50000"/>
              </a:schemeClr>
            </a:solidFill>
            <a:prstDash val="sysDot"/>
            <a:miter lim="800000"/>
            <a:headEnd/>
            <a:tailEnd/>
          </a:ln>
          <a:effec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auto" hangingPunct="1">
              <a:spcBef>
                <a:spcPct val="50000"/>
              </a:spcBef>
              <a:spcAft>
                <a:spcPts val="0"/>
              </a:spcAft>
              <a:buFontTx/>
              <a:buNone/>
              <a:defRPr/>
            </a:pPr>
            <a:r>
              <a:rPr lang="en-GB" altLang="en-US" sz="1600" i="1" dirty="0">
                <a:latin typeface="Arial Narrow" panose="020B0606020202030204" pitchFamily="34" charset="0"/>
              </a:rPr>
              <a:t>Referral clinic </a:t>
            </a:r>
            <a:endParaRPr lang="en-US" altLang="en-US" sz="1600" i="1" dirty="0">
              <a:latin typeface="Arial Narrow" panose="020B0606020202030204" pitchFamily="34" charset="0"/>
            </a:endParaRPr>
          </a:p>
        </p:txBody>
      </p:sp>
      <p:cxnSp>
        <p:nvCxnSpPr>
          <p:cNvPr id="45" name="Straight Arrow Connector 44"/>
          <p:cNvCxnSpPr/>
          <p:nvPr/>
        </p:nvCxnSpPr>
        <p:spPr>
          <a:xfrm>
            <a:off x="4570413" y="765175"/>
            <a:ext cx="1587" cy="360363"/>
          </a:xfrm>
          <a:prstGeom prst="straightConnector1">
            <a:avLst/>
          </a:prstGeom>
          <a:ln w="28575">
            <a:solidFill>
              <a:schemeClr val="accent5">
                <a:lumMod val="50000"/>
              </a:schemeClr>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47" name="Freeform 46"/>
          <p:cNvSpPr/>
          <p:nvPr/>
        </p:nvSpPr>
        <p:spPr>
          <a:xfrm flipH="1">
            <a:off x="4716463" y="4500563"/>
            <a:ext cx="1782762" cy="627062"/>
          </a:xfrm>
          <a:custGeom>
            <a:avLst/>
            <a:gdLst>
              <a:gd name="connsiteX0" fmla="*/ 1130300 w 1130300"/>
              <a:gd name="connsiteY0" fmla="*/ 0 h 1394624"/>
              <a:gd name="connsiteX1" fmla="*/ 939800 w 1130300"/>
              <a:gd name="connsiteY1" fmla="*/ 914400 h 1394624"/>
              <a:gd name="connsiteX2" fmla="*/ 520700 w 1130300"/>
              <a:gd name="connsiteY2" fmla="*/ 1346200 h 1394624"/>
              <a:gd name="connsiteX3" fmla="*/ 0 w 1130300"/>
              <a:gd name="connsiteY3" fmla="*/ 1384300 h 1394624"/>
            </a:gdLst>
            <a:ahLst/>
            <a:cxnLst>
              <a:cxn ang="0">
                <a:pos x="connsiteX0" y="connsiteY0"/>
              </a:cxn>
              <a:cxn ang="0">
                <a:pos x="connsiteX1" y="connsiteY1"/>
              </a:cxn>
              <a:cxn ang="0">
                <a:pos x="connsiteX2" y="connsiteY2"/>
              </a:cxn>
              <a:cxn ang="0">
                <a:pos x="connsiteX3" y="connsiteY3"/>
              </a:cxn>
            </a:cxnLst>
            <a:rect l="l" t="t" r="r" b="b"/>
            <a:pathLst>
              <a:path w="1130300" h="1394624">
                <a:moveTo>
                  <a:pt x="1130300" y="0"/>
                </a:moveTo>
                <a:cubicBezTo>
                  <a:pt x="1085850" y="345016"/>
                  <a:pt x="1041400" y="690033"/>
                  <a:pt x="939800" y="914400"/>
                </a:cubicBezTo>
                <a:cubicBezTo>
                  <a:pt x="838200" y="1138767"/>
                  <a:pt x="677333" y="1267883"/>
                  <a:pt x="520700" y="1346200"/>
                </a:cubicBezTo>
                <a:cubicBezTo>
                  <a:pt x="364067" y="1424517"/>
                  <a:pt x="0" y="1384300"/>
                  <a:pt x="0" y="1384300"/>
                </a:cubicBezTo>
              </a:path>
            </a:pathLst>
          </a:custGeom>
          <a:noFill/>
          <a:ln w="28575">
            <a:solidFill>
              <a:schemeClr val="accent5">
                <a:lumMod val="50000"/>
              </a:schemeClr>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48" name="Straight Connector 47"/>
          <p:cNvCxnSpPr/>
          <p:nvPr/>
        </p:nvCxnSpPr>
        <p:spPr>
          <a:xfrm flipH="1">
            <a:off x="4572000" y="4500563"/>
            <a:ext cx="0" cy="612775"/>
          </a:xfrm>
          <a:prstGeom prst="line">
            <a:avLst/>
          </a:prstGeom>
          <a:ln w="28575">
            <a:solidFill>
              <a:schemeClr val="accent5">
                <a:lumMod val="50000"/>
              </a:schemeClr>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49" name="Freeform 48"/>
          <p:cNvSpPr/>
          <p:nvPr/>
        </p:nvSpPr>
        <p:spPr>
          <a:xfrm>
            <a:off x="2676525" y="4500563"/>
            <a:ext cx="1768475" cy="625475"/>
          </a:xfrm>
          <a:custGeom>
            <a:avLst/>
            <a:gdLst>
              <a:gd name="connsiteX0" fmla="*/ 1130300 w 1130300"/>
              <a:gd name="connsiteY0" fmla="*/ 0 h 1394624"/>
              <a:gd name="connsiteX1" fmla="*/ 939800 w 1130300"/>
              <a:gd name="connsiteY1" fmla="*/ 914400 h 1394624"/>
              <a:gd name="connsiteX2" fmla="*/ 520700 w 1130300"/>
              <a:gd name="connsiteY2" fmla="*/ 1346200 h 1394624"/>
              <a:gd name="connsiteX3" fmla="*/ 0 w 1130300"/>
              <a:gd name="connsiteY3" fmla="*/ 1384300 h 1394624"/>
            </a:gdLst>
            <a:ahLst/>
            <a:cxnLst>
              <a:cxn ang="0">
                <a:pos x="connsiteX0" y="connsiteY0"/>
              </a:cxn>
              <a:cxn ang="0">
                <a:pos x="connsiteX1" y="connsiteY1"/>
              </a:cxn>
              <a:cxn ang="0">
                <a:pos x="connsiteX2" y="connsiteY2"/>
              </a:cxn>
              <a:cxn ang="0">
                <a:pos x="connsiteX3" y="connsiteY3"/>
              </a:cxn>
            </a:cxnLst>
            <a:rect l="l" t="t" r="r" b="b"/>
            <a:pathLst>
              <a:path w="1130300" h="1394624">
                <a:moveTo>
                  <a:pt x="1130300" y="0"/>
                </a:moveTo>
                <a:cubicBezTo>
                  <a:pt x="1085850" y="345016"/>
                  <a:pt x="1041400" y="690033"/>
                  <a:pt x="939800" y="914400"/>
                </a:cubicBezTo>
                <a:cubicBezTo>
                  <a:pt x="838200" y="1138767"/>
                  <a:pt x="677333" y="1267883"/>
                  <a:pt x="520700" y="1346200"/>
                </a:cubicBezTo>
                <a:cubicBezTo>
                  <a:pt x="364067" y="1424517"/>
                  <a:pt x="0" y="1384300"/>
                  <a:pt x="0" y="1384300"/>
                </a:cubicBezTo>
              </a:path>
            </a:pathLst>
          </a:custGeom>
          <a:noFill/>
          <a:ln w="28575">
            <a:solidFill>
              <a:schemeClr val="accent5">
                <a:lumMod val="50000"/>
              </a:schemeClr>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8" name="Text Box 30"/>
          <p:cNvSpPr txBox="1">
            <a:spLocks noChangeArrowheads="1"/>
          </p:cNvSpPr>
          <p:nvPr/>
        </p:nvSpPr>
        <p:spPr bwMode="auto">
          <a:xfrm>
            <a:off x="7740650" y="473075"/>
            <a:ext cx="1223963" cy="338138"/>
          </a:xfrm>
          <a:prstGeom prst="rect">
            <a:avLst/>
          </a:prstGeom>
          <a:solidFill>
            <a:srgbClr val="B0DAE6"/>
          </a:solidFill>
          <a:ln w="28575">
            <a:solidFill>
              <a:schemeClr val="accent5">
                <a:lumMod val="50000"/>
              </a:schemeClr>
            </a:solidFill>
            <a:prstDash val="solid"/>
            <a:miter lim="800000"/>
            <a:headEnd/>
            <a:tailEnd/>
          </a:ln>
          <a:effec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fontAlgn="auto" hangingPunct="1">
              <a:spcBef>
                <a:spcPct val="50000"/>
              </a:spcBef>
              <a:spcAft>
                <a:spcPts val="0"/>
              </a:spcAft>
              <a:buFontTx/>
              <a:buNone/>
              <a:defRPr/>
            </a:pPr>
            <a:r>
              <a:rPr lang="en-GB" altLang="en-US" sz="1600" dirty="0" smtClean="0">
                <a:latin typeface="Arial Narrow" panose="020B0606020202030204" pitchFamily="34" charset="0"/>
              </a:rPr>
              <a:t>Typology 3</a:t>
            </a:r>
            <a:endParaRPr lang="en-US" altLang="en-US" sz="1600" dirty="0">
              <a:latin typeface="Arial Narrow" panose="020B0606020202030204" pitchFamily="34" charset="0"/>
            </a:endParaRPr>
          </a:p>
        </p:txBody>
      </p:sp>
      <p:sp>
        <p:nvSpPr>
          <p:cNvPr id="6" name="Freeform 5"/>
          <p:cNvSpPr/>
          <p:nvPr/>
        </p:nvSpPr>
        <p:spPr>
          <a:xfrm>
            <a:off x="5799138" y="346075"/>
            <a:ext cx="1863725" cy="2457450"/>
          </a:xfrm>
          <a:custGeom>
            <a:avLst/>
            <a:gdLst>
              <a:gd name="connsiteX0" fmla="*/ 0 w 1864738"/>
              <a:gd name="connsiteY0" fmla="*/ 49773 h 2457693"/>
              <a:gd name="connsiteX1" fmla="*/ 655320 w 1864738"/>
              <a:gd name="connsiteY1" fmla="*/ 4053 h 2457693"/>
              <a:gd name="connsiteX2" fmla="*/ 1219200 w 1864738"/>
              <a:gd name="connsiteY2" fmla="*/ 141213 h 2457693"/>
              <a:gd name="connsiteX3" fmla="*/ 1645920 w 1864738"/>
              <a:gd name="connsiteY3" fmla="*/ 468873 h 2457693"/>
              <a:gd name="connsiteX4" fmla="*/ 1844040 w 1864738"/>
              <a:gd name="connsiteY4" fmla="*/ 903213 h 2457693"/>
              <a:gd name="connsiteX5" fmla="*/ 1844040 w 1864738"/>
              <a:gd name="connsiteY5" fmla="*/ 1406133 h 2457693"/>
              <a:gd name="connsiteX6" fmla="*/ 1714500 w 1864738"/>
              <a:gd name="connsiteY6" fmla="*/ 1977633 h 2457693"/>
              <a:gd name="connsiteX7" fmla="*/ 1546860 w 1864738"/>
              <a:gd name="connsiteY7" fmla="*/ 2457693 h 2457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64738" h="2457693">
                <a:moveTo>
                  <a:pt x="0" y="49773"/>
                </a:moveTo>
                <a:cubicBezTo>
                  <a:pt x="226060" y="19293"/>
                  <a:pt x="452120" y="-11187"/>
                  <a:pt x="655320" y="4053"/>
                </a:cubicBezTo>
                <a:cubicBezTo>
                  <a:pt x="858520" y="19293"/>
                  <a:pt x="1054100" y="63743"/>
                  <a:pt x="1219200" y="141213"/>
                </a:cubicBezTo>
                <a:cubicBezTo>
                  <a:pt x="1384300" y="218683"/>
                  <a:pt x="1541780" y="341873"/>
                  <a:pt x="1645920" y="468873"/>
                </a:cubicBezTo>
                <a:cubicBezTo>
                  <a:pt x="1750060" y="595873"/>
                  <a:pt x="1811020" y="747003"/>
                  <a:pt x="1844040" y="903213"/>
                </a:cubicBezTo>
                <a:cubicBezTo>
                  <a:pt x="1877060" y="1059423"/>
                  <a:pt x="1865630" y="1227063"/>
                  <a:pt x="1844040" y="1406133"/>
                </a:cubicBezTo>
                <a:cubicBezTo>
                  <a:pt x="1822450" y="1585203"/>
                  <a:pt x="1764030" y="1802373"/>
                  <a:pt x="1714500" y="1977633"/>
                </a:cubicBezTo>
                <a:cubicBezTo>
                  <a:pt x="1664970" y="2152893"/>
                  <a:pt x="1605915" y="2305293"/>
                  <a:pt x="1546860" y="2457693"/>
                </a:cubicBezTo>
              </a:path>
            </a:pathLst>
          </a:custGeom>
          <a:noFill/>
          <a:ln>
            <a:solidFill>
              <a:schemeClr val="accent1">
                <a:lumMod val="50000"/>
              </a:schemeClr>
            </a:solidFill>
            <a:headEnd type="triangle" w="lg"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8" name="Freeform 7"/>
          <p:cNvSpPr/>
          <p:nvPr/>
        </p:nvSpPr>
        <p:spPr>
          <a:xfrm>
            <a:off x="7654925" y="860425"/>
            <a:ext cx="328613" cy="481013"/>
          </a:xfrm>
          <a:custGeom>
            <a:avLst/>
            <a:gdLst>
              <a:gd name="connsiteX0" fmla="*/ 0 w 327660"/>
              <a:gd name="connsiteY0" fmla="*/ 480060 h 480060"/>
              <a:gd name="connsiteX1" fmla="*/ 91440 w 327660"/>
              <a:gd name="connsiteY1" fmla="*/ 175260 h 480060"/>
              <a:gd name="connsiteX2" fmla="*/ 327660 w 327660"/>
              <a:gd name="connsiteY2" fmla="*/ 0 h 480060"/>
            </a:gdLst>
            <a:ahLst/>
            <a:cxnLst>
              <a:cxn ang="0">
                <a:pos x="connsiteX0" y="connsiteY0"/>
              </a:cxn>
              <a:cxn ang="0">
                <a:pos x="connsiteX1" y="connsiteY1"/>
              </a:cxn>
              <a:cxn ang="0">
                <a:pos x="connsiteX2" y="connsiteY2"/>
              </a:cxn>
            </a:cxnLst>
            <a:rect l="l" t="t" r="r" b="b"/>
            <a:pathLst>
              <a:path w="327660" h="480060">
                <a:moveTo>
                  <a:pt x="0" y="480060"/>
                </a:moveTo>
                <a:cubicBezTo>
                  <a:pt x="18415" y="367665"/>
                  <a:pt x="36830" y="255270"/>
                  <a:pt x="91440" y="175260"/>
                </a:cubicBezTo>
                <a:cubicBezTo>
                  <a:pt x="146050" y="95250"/>
                  <a:pt x="236855" y="47625"/>
                  <a:pt x="327660" y="0"/>
                </a:cubicBezTo>
              </a:path>
            </a:pathLst>
          </a:custGeom>
          <a:noFill/>
          <a:ln>
            <a:solidFill>
              <a:schemeClr val="accent1">
                <a:lumMod val="50000"/>
              </a:schemeClr>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 name="Freeform 11"/>
          <p:cNvSpPr/>
          <p:nvPr/>
        </p:nvSpPr>
        <p:spPr>
          <a:xfrm>
            <a:off x="1508125" y="5646738"/>
            <a:ext cx="3051175" cy="360362"/>
          </a:xfrm>
          <a:custGeom>
            <a:avLst/>
            <a:gdLst>
              <a:gd name="connsiteX0" fmla="*/ 29318 w 3051918"/>
              <a:gd name="connsiteY0" fmla="*/ 0 h 469900"/>
              <a:gd name="connsiteX1" fmla="*/ 359518 w 3051918"/>
              <a:gd name="connsiteY1" fmla="*/ 444500 h 469900"/>
              <a:gd name="connsiteX2" fmla="*/ 2569318 w 3051918"/>
              <a:gd name="connsiteY2" fmla="*/ 292100 h 469900"/>
              <a:gd name="connsiteX3" fmla="*/ 3051918 w 3051918"/>
              <a:gd name="connsiteY3" fmla="*/ 469900 h 469900"/>
            </a:gdLst>
            <a:ahLst/>
            <a:cxnLst>
              <a:cxn ang="0">
                <a:pos x="connsiteX0" y="connsiteY0"/>
              </a:cxn>
              <a:cxn ang="0">
                <a:pos x="connsiteX1" y="connsiteY1"/>
              </a:cxn>
              <a:cxn ang="0">
                <a:pos x="connsiteX2" y="connsiteY2"/>
              </a:cxn>
              <a:cxn ang="0">
                <a:pos x="connsiteX3" y="connsiteY3"/>
              </a:cxn>
            </a:cxnLst>
            <a:rect l="l" t="t" r="r" b="b"/>
            <a:pathLst>
              <a:path w="3051918" h="469900">
                <a:moveTo>
                  <a:pt x="29318" y="0"/>
                </a:moveTo>
                <a:cubicBezTo>
                  <a:pt x="-17249" y="197908"/>
                  <a:pt x="-63815" y="395817"/>
                  <a:pt x="359518" y="444500"/>
                </a:cubicBezTo>
                <a:cubicBezTo>
                  <a:pt x="782851" y="493183"/>
                  <a:pt x="2120585" y="287867"/>
                  <a:pt x="2569318" y="292100"/>
                </a:cubicBezTo>
                <a:cubicBezTo>
                  <a:pt x="3018051" y="296333"/>
                  <a:pt x="3034984" y="383116"/>
                  <a:pt x="3051918" y="469900"/>
                </a:cubicBezTo>
              </a:path>
            </a:pathLst>
          </a:cu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56" name="Freeform 55"/>
          <p:cNvSpPr/>
          <p:nvPr/>
        </p:nvSpPr>
        <p:spPr>
          <a:xfrm flipH="1">
            <a:off x="4578350" y="5661025"/>
            <a:ext cx="3051175" cy="360363"/>
          </a:xfrm>
          <a:custGeom>
            <a:avLst/>
            <a:gdLst>
              <a:gd name="connsiteX0" fmla="*/ 29318 w 3051918"/>
              <a:gd name="connsiteY0" fmla="*/ 0 h 469900"/>
              <a:gd name="connsiteX1" fmla="*/ 359518 w 3051918"/>
              <a:gd name="connsiteY1" fmla="*/ 444500 h 469900"/>
              <a:gd name="connsiteX2" fmla="*/ 2569318 w 3051918"/>
              <a:gd name="connsiteY2" fmla="*/ 292100 h 469900"/>
              <a:gd name="connsiteX3" fmla="*/ 3051918 w 3051918"/>
              <a:gd name="connsiteY3" fmla="*/ 469900 h 469900"/>
            </a:gdLst>
            <a:ahLst/>
            <a:cxnLst>
              <a:cxn ang="0">
                <a:pos x="connsiteX0" y="connsiteY0"/>
              </a:cxn>
              <a:cxn ang="0">
                <a:pos x="connsiteX1" y="connsiteY1"/>
              </a:cxn>
              <a:cxn ang="0">
                <a:pos x="connsiteX2" y="connsiteY2"/>
              </a:cxn>
              <a:cxn ang="0">
                <a:pos x="connsiteX3" y="connsiteY3"/>
              </a:cxn>
            </a:cxnLst>
            <a:rect l="l" t="t" r="r" b="b"/>
            <a:pathLst>
              <a:path w="3051918" h="469900">
                <a:moveTo>
                  <a:pt x="29318" y="0"/>
                </a:moveTo>
                <a:cubicBezTo>
                  <a:pt x="-17249" y="197908"/>
                  <a:pt x="-63815" y="395817"/>
                  <a:pt x="359518" y="444500"/>
                </a:cubicBezTo>
                <a:cubicBezTo>
                  <a:pt x="782851" y="493183"/>
                  <a:pt x="2120585" y="287867"/>
                  <a:pt x="2569318" y="292100"/>
                </a:cubicBezTo>
                <a:cubicBezTo>
                  <a:pt x="3018051" y="296333"/>
                  <a:pt x="3034984" y="383116"/>
                  <a:pt x="3051918" y="469900"/>
                </a:cubicBezTo>
              </a:path>
            </a:pathLst>
          </a:cu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0743" name="TextBox 27"/>
          <p:cNvSpPr txBox="1">
            <a:spLocks noChangeArrowheads="1"/>
          </p:cNvSpPr>
          <p:nvPr/>
        </p:nvSpPr>
        <p:spPr bwMode="auto">
          <a:xfrm>
            <a:off x="107950" y="109538"/>
            <a:ext cx="1400175" cy="400050"/>
          </a:xfrm>
          <a:prstGeom prst="rect">
            <a:avLst/>
          </a:prstGeom>
          <a:solidFill>
            <a:srgbClr val="0070C0"/>
          </a:solidFill>
          <a:ln w="28575">
            <a:noFill/>
            <a:miter lim="800000"/>
            <a:headEnd/>
            <a:tailEnd/>
          </a:ln>
        </p:spPr>
        <p:txBody>
          <a:bodyPr>
            <a:spAutoFit/>
          </a:bodyPr>
          <a:lstStyle/>
          <a:p>
            <a:pPr algn="ctr"/>
            <a:r>
              <a:rPr lang="en-GB" altLang="en-US" sz="2000" b="1">
                <a:solidFill>
                  <a:schemeClr val="bg1"/>
                </a:solidFill>
                <a:latin typeface="Arial Narrow" pitchFamily="34" charset="0"/>
              </a:rPr>
              <a:t>Typology 2</a:t>
            </a:r>
          </a:p>
        </p:txBody>
      </p:sp>
      <p:pic>
        <p:nvPicPr>
          <p:cNvPr id="30744"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4"/>
          <p:cNvSpPr txBox="1">
            <a:spLocks noChangeArrowheads="1"/>
          </p:cNvSpPr>
          <p:nvPr/>
        </p:nvSpPr>
        <p:spPr bwMode="auto">
          <a:xfrm>
            <a:off x="3319463" y="1103313"/>
            <a:ext cx="2501900" cy="395287"/>
          </a:xfrm>
          <a:prstGeom prst="rect">
            <a:avLst/>
          </a:prstGeom>
          <a:solidFill>
            <a:srgbClr val="FCDFC0"/>
          </a:solidFill>
          <a:ln w="28575">
            <a:solidFill>
              <a:srgbClr val="FF9933"/>
            </a:solidFill>
            <a:miter lim="800000"/>
            <a:headEnd/>
            <a:tailEnd/>
          </a:ln>
        </p:spPr>
        <p:txBody>
          <a:bodyPr anchor="ctr">
            <a:spAutoFit/>
          </a:bodyPr>
          <a:lstStyle/>
          <a:p>
            <a:pPr algn="ctr">
              <a:spcBef>
                <a:spcPct val="50000"/>
              </a:spcBef>
            </a:pPr>
            <a:r>
              <a:rPr lang="en-GB" altLang="en-US">
                <a:latin typeface="Arial Narrow" pitchFamily="34" charset="0"/>
              </a:rPr>
              <a:t>Non-clinical T</a:t>
            </a:r>
            <a:r>
              <a:rPr lang="en-US" altLang="en-US">
                <a:latin typeface="Arial Narrow" pitchFamily="34" charset="0"/>
              </a:rPr>
              <a:t>o</a:t>
            </a:r>
            <a:r>
              <a:rPr lang="en-GB" altLang="en-US">
                <a:latin typeface="Arial Narrow" pitchFamily="34" charset="0"/>
              </a:rPr>
              <a:t>P performed</a:t>
            </a:r>
            <a:endParaRPr lang="en-US" altLang="en-US">
              <a:latin typeface="Arial Narrow" pitchFamily="34" charset="0"/>
            </a:endParaRPr>
          </a:p>
        </p:txBody>
      </p:sp>
      <p:sp>
        <p:nvSpPr>
          <p:cNvPr id="32770" name="Text Box 6"/>
          <p:cNvSpPr txBox="1">
            <a:spLocks noChangeArrowheads="1"/>
          </p:cNvSpPr>
          <p:nvPr/>
        </p:nvSpPr>
        <p:spPr bwMode="auto">
          <a:xfrm>
            <a:off x="684213" y="4703763"/>
            <a:ext cx="1906587" cy="828675"/>
          </a:xfrm>
          <a:prstGeom prst="rect">
            <a:avLst/>
          </a:prstGeom>
          <a:solidFill>
            <a:srgbClr val="FCDFC0"/>
          </a:solidFill>
          <a:ln w="28575">
            <a:solidFill>
              <a:srgbClr val="FF9933"/>
            </a:solidFill>
            <a:miter lim="800000"/>
            <a:headEnd/>
            <a:tailEnd/>
          </a:ln>
        </p:spPr>
        <p:txBody>
          <a:bodyPr anchor="ctr">
            <a:spAutoFit/>
          </a:bodyPr>
          <a:lstStyle/>
          <a:p>
            <a:pPr algn="ctr">
              <a:spcBef>
                <a:spcPct val="50000"/>
              </a:spcBef>
            </a:pPr>
            <a:r>
              <a:rPr lang="en-GB" altLang="en-US" sz="1600">
                <a:latin typeface="Arial Narrow" pitchFamily="34" charset="0"/>
              </a:rPr>
              <a:t>Review, antibiotics, other treatment (e.g. blood transfusion)</a:t>
            </a:r>
            <a:endParaRPr lang="en-US" altLang="en-US" sz="1600">
              <a:latin typeface="Arial Narrow" pitchFamily="34" charset="0"/>
            </a:endParaRPr>
          </a:p>
        </p:txBody>
      </p:sp>
      <p:sp>
        <p:nvSpPr>
          <p:cNvPr id="32771" name="Text Box 13"/>
          <p:cNvSpPr txBox="1">
            <a:spLocks noChangeArrowheads="1"/>
          </p:cNvSpPr>
          <p:nvPr/>
        </p:nvSpPr>
        <p:spPr bwMode="auto">
          <a:xfrm>
            <a:off x="3633788" y="5194300"/>
            <a:ext cx="1908175" cy="338138"/>
          </a:xfrm>
          <a:prstGeom prst="rect">
            <a:avLst/>
          </a:prstGeom>
          <a:solidFill>
            <a:srgbClr val="FCDFC0"/>
          </a:solidFill>
          <a:ln w="28575">
            <a:solidFill>
              <a:srgbClr val="FF9933"/>
            </a:solidFill>
            <a:miter lim="800000"/>
            <a:headEnd/>
            <a:tailEnd/>
          </a:ln>
        </p:spPr>
        <p:txBody>
          <a:bodyPr anchor="ctr">
            <a:spAutoFit/>
          </a:bodyPr>
          <a:lstStyle/>
          <a:p>
            <a:pPr algn="ctr">
              <a:spcBef>
                <a:spcPct val="50000"/>
              </a:spcBef>
            </a:pPr>
            <a:r>
              <a:rPr lang="en-GB" altLang="en-US" sz="1600">
                <a:latin typeface="Arial Narrow" pitchFamily="34" charset="0"/>
              </a:rPr>
              <a:t>MA</a:t>
            </a:r>
            <a:endParaRPr lang="en-US" altLang="en-US" sz="1600">
              <a:latin typeface="Arial Narrow" pitchFamily="34" charset="0"/>
            </a:endParaRPr>
          </a:p>
        </p:txBody>
      </p:sp>
      <p:sp>
        <p:nvSpPr>
          <p:cNvPr id="32772" name="Text Box 14"/>
          <p:cNvSpPr txBox="1">
            <a:spLocks noChangeArrowheads="1"/>
          </p:cNvSpPr>
          <p:nvPr/>
        </p:nvSpPr>
        <p:spPr bwMode="auto">
          <a:xfrm>
            <a:off x="6572250" y="5192713"/>
            <a:ext cx="1908175" cy="338137"/>
          </a:xfrm>
          <a:prstGeom prst="rect">
            <a:avLst/>
          </a:prstGeom>
          <a:solidFill>
            <a:srgbClr val="FCDFC0"/>
          </a:solidFill>
          <a:ln w="28575">
            <a:solidFill>
              <a:srgbClr val="FF9933"/>
            </a:solidFill>
            <a:miter lim="800000"/>
            <a:headEnd/>
            <a:tailEnd/>
          </a:ln>
        </p:spPr>
        <p:txBody>
          <a:bodyPr anchor="ctr">
            <a:spAutoFit/>
          </a:bodyPr>
          <a:lstStyle/>
          <a:p>
            <a:pPr algn="ctr">
              <a:spcBef>
                <a:spcPct val="50000"/>
              </a:spcBef>
            </a:pPr>
            <a:r>
              <a:rPr lang="en-GB" altLang="en-US" sz="1600">
                <a:latin typeface="Arial Narrow" pitchFamily="34" charset="0"/>
              </a:rPr>
              <a:t>MVA</a:t>
            </a:r>
            <a:endParaRPr lang="en-US" altLang="en-US" sz="1600">
              <a:latin typeface="Arial Narrow" pitchFamily="34" charset="0"/>
            </a:endParaRPr>
          </a:p>
        </p:txBody>
      </p:sp>
      <p:sp>
        <p:nvSpPr>
          <p:cNvPr id="32773" name="Text Box 29"/>
          <p:cNvSpPr txBox="1">
            <a:spLocks noChangeArrowheads="1"/>
          </p:cNvSpPr>
          <p:nvPr/>
        </p:nvSpPr>
        <p:spPr bwMode="auto">
          <a:xfrm>
            <a:off x="3438525" y="250825"/>
            <a:ext cx="2232025" cy="395288"/>
          </a:xfrm>
          <a:prstGeom prst="rect">
            <a:avLst/>
          </a:prstGeom>
          <a:solidFill>
            <a:srgbClr val="FCDFC0"/>
          </a:solidFill>
          <a:ln w="28575">
            <a:solidFill>
              <a:srgbClr val="FF9933"/>
            </a:solidFill>
            <a:miter lim="800000"/>
            <a:headEnd/>
            <a:tailEnd/>
          </a:ln>
        </p:spPr>
        <p:txBody>
          <a:bodyPr anchor="ctr">
            <a:spAutoFit/>
          </a:bodyPr>
          <a:lstStyle/>
          <a:p>
            <a:pPr algn="ctr">
              <a:spcBef>
                <a:spcPct val="50000"/>
              </a:spcBef>
            </a:pPr>
            <a:r>
              <a:rPr lang="en-GB" altLang="en-US">
                <a:latin typeface="Arial Narrow" pitchFamily="34" charset="0"/>
              </a:rPr>
              <a:t>Non-clinical T</a:t>
            </a:r>
            <a:r>
              <a:rPr lang="en-US" altLang="en-US">
                <a:latin typeface="Arial Narrow" pitchFamily="34" charset="0"/>
              </a:rPr>
              <a:t>o</a:t>
            </a:r>
            <a:r>
              <a:rPr lang="en-GB" altLang="en-US">
                <a:latin typeface="Arial Narrow" pitchFamily="34" charset="0"/>
              </a:rPr>
              <a:t>P sought</a:t>
            </a:r>
            <a:endParaRPr lang="en-US" altLang="en-US">
              <a:latin typeface="Arial Narrow" pitchFamily="34" charset="0"/>
            </a:endParaRPr>
          </a:p>
        </p:txBody>
      </p:sp>
      <p:sp>
        <p:nvSpPr>
          <p:cNvPr id="32774" name="TextBox 27"/>
          <p:cNvSpPr txBox="1">
            <a:spLocks noChangeArrowheads="1"/>
          </p:cNvSpPr>
          <p:nvPr/>
        </p:nvSpPr>
        <p:spPr bwMode="auto">
          <a:xfrm>
            <a:off x="107950" y="109538"/>
            <a:ext cx="1400175" cy="400050"/>
          </a:xfrm>
          <a:prstGeom prst="rect">
            <a:avLst/>
          </a:prstGeom>
          <a:solidFill>
            <a:srgbClr val="0070C0"/>
          </a:solidFill>
          <a:ln w="28575">
            <a:noFill/>
            <a:miter lim="800000"/>
            <a:headEnd/>
            <a:tailEnd/>
          </a:ln>
        </p:spPr>
        <p:txBody>
          <a:bodyPr>
            <a:spAutoFit/>
          </a:bodyPr>
          <a:lstStyle/>
          <a:p>
            <a:pPr algn="ctr"/>
            <a:r>
              <a:rPr lang="en-GB" altLang="en-US" sz="2000" b="1">
                <a:solidFill>
                  <a:schemeClr val="bg1"/>
                </a:solidFill>
                <a:latin typeface="Arial Narrow" pitchFamily="34" charset="0"/>
              </a:rPr>
              <a:t>Typology 3</a:t>
            </a:r>
          </a:p>
        </p:txBody>
      </p:sp>
      <p:sp>
        <p:nvSpPr>
          <p:cNvPr id="32775" name="Text Box 30"/>
          <p:cNvSpPr txBox="1">
            <a:spLocks noChangeArrowheads="1"/>
          </p:cNvSpPr>
          <p:nvPr/>
        </p:nvSpPr>
        <p:spPr bwMode="auto">
          <a:xfrm>
            <a:off x="250825" y="1727200"/>
            <a:ext cx="2881313" cy="1620838"/>
          </a:xfrm>
          <a:prstGeom prst="rect">
            <a:avLst/>
          </a:prstGeom>
          <a:noFill/>
          <a:ln w="38100">
            <a:solidFill>
              <a:srgbClr val="FF0000"/>
            </a:solidFill>
            <a:prstDash val="dash"/>
            <a:miter lim="800000"/>
            <a:headEnd/>
            <a:tailEnd/>
          </a:ln>
        </p:spPr>
        <p:txBody>
          <a:bodyPr>
            <a:spAutoFit/>
          </a:bodyPr>
          <a:lstStyle/>
          <a:p>
            <a:pPr marL="177800" indent="-177800">
              <a:spcBef>
                <a:spcPts val="200"/>
              </a:spcBef>
              <a:buSzPct val="135000"/>
              <a:buFont typeface="Arial Narrow" pitchFamily="34" charset="0"/>
              <a:buChar char="×"/>
            </a:pPr>
            <a:r>
              <a:rPr lang="en-GB" altLang="en-US" sz="1600">
                <a:latin typeface="Arial Narrow" pitchFamily="34" charset="0"/>
              </a:rPr>
              <a:t>TOP completed without complications</a:t>
            </a:r>
          </a:p>
          <a:p>
            <a:pPr marL="177800" indent="-177800">
              <a:spcBef>
                <a:spcPts val="200"/>
              </a:spcBef>
              <a:buSzPct val="135000"/>
              <a:buFont typeface="Arial Narrow" pitchFamily="34" charset="0"/>
              <a:buChar char="×"/>
            </a:pPr>
            <a:r>
              <a:rPr lang="en-GB" altLang="en-US" sz="1600">
                <a:latin typeface="Arial Narrow" pitchFamily="34" charset="0"/>
              </a:rPr>
              <a:t>Complications from successful or unsuccessful TOP treated outside hospital </a:t>
            </a:r>
          </a:p>
          <a:p>
            <a:pPr marL="177800" indent="-177800" eaLnBrk="0" hangingPunct="0">
              <a:spcBef>
                <a:spcPts val="200"/>
              </a:spcBef>
              <a:buSzPct val="135000"/>
              <a:buFont typeface="Arial Narrow" pitchFamily="34" charset="0"/>
              <a:buChar char="×"/>
            </a:pPr>
            <a:r>
              <a:rPr lang="en-GB" altLang="en-US" sz="1600">
                <a:latin typeface="Arial Narrow" pitchFamily="34" charset="0"/>
              </a:rPr>
              <a:t>Death</a:t>
            </a:r>
          </a:p>
        </p:txBody>
      </p:sp>
      <p:sp>
        <p:nvSpPr>
          <p:cNvPr id="32776" name="Text Box 6"/>
          <p:cNvSpPr txBox="1">
            <a:spLocks noChangeArrowheads="1"/>
          </p:cNvSpPr>
          <p:nvPr/>
        </p:nvSpPr>
        <p:spPr bwMode="auto">
          <a:xfrm>
            <a:off x="2659063" y="4068763"/>
            <a:ext cx="3795712" cy="368300"/>
          </a:xfrm>
          <a:prstGeom prst="rect">
            <a:avLst/>
          </a:prstGeom>
          <a:solidFill>
            <a:srgbClr val="FCDFC0"/>
          </a:solidFill>
          <a:ln w="28575">
            <a:solidFill>
              <a:srgbClr val="FF9933"/>
            </a:solidFill>
            <a:miter lim="800000"/>
            <a:headEnd/>
            <a:tailEnd/>
          </a:ln>
        </p:spPr>
        <p:txBody>
          <a:bodyPr anchor="ctr">
            <a:spAutoFit/>
          </a:bodyPr>
          <a:lstStyle/>
          <a:p>
            <a:pPr algn="ctr">
              <a:spcBef>
                <a:spcPct val="50000"/>
              </a:spcBef>
            </a:pPr>
            <a:r>
              <a:rPr lang="en-GB" altLang="en-US">
                <a:latin typeface="Arial Narrow" pitchFamily="34" charset="0"/>
              </a:rPr>
              <a:t>Arrives at hospital for abortion-related care</a:t>
            </a:r>
            <a:endParaRPr lang="en-US" altLang="en-US">
              <a:latin typeface="Arial Narrow" pitchFamily="34" charset="0"/>
            </a:endParaRPr>
          </a:p>
        </p:txBody>
      </p:sp>
      <p:sp>
        <p:nvSpPr>
          <p:cNvPr id="32777" name="Text Box 30"/>
          <p:cNvSpPr txBox="1">
            <a:spLocks noChangeArrowheads="1"/>
          </p:cNvSpPr>
          <p:nvPr/>
        </p:nvSpPr>
        <p:spPr bwMode="auto">
          <a:xfrm>
            <a:off x="6003925" y="2403475"/>
            <a:ext cx="2087563" cy="584200"/>
          </a:xfrm>
          <a:prstGeom prst="rect">
            <a:avLst/>
          </a:prstGeom>
          <a:solidFill>
            <a:srgbClr val="FCDFC0"/>
          </a:solidFill>
          <a:ln w="28575">
            <a:solidFill>
              <a:srgbClr val="FF9933"/>
            </a:solidFill>
            <a:miter lim="800000"/>
            <a:headEnd/>
            <a:tailEnd/>
          </a:ln>
        </p:spPr>
        <p:txBody>
          <a:bodyPr>
            <a:spAutoFit/>
          </a:bodyPr>
          <a:lstStyle/>
          <a:p>
            <a:pPr algn="ctr">
              <a:spcBef>
                <a:spcPct val="50000"/>
              </a:spcBef>
            </a:pPr>
            <a:r>
              <a:rPr lang="en-GB" altLang="en-US" sz="1600">
                <a:latin typeface="Arial Narrow" pitchFamily="34" charset="0"/>
              </a:rPr>
              <a:t>TOP unsuccessful without complications</a:t>
            </a:r>
            <a:endParaRPr lang="en-US" altLang="en-US" sz="1600">
              <a:latin typeface="Arial Narrow" pitchFamily="34" charset="0"/>
            </a:endParaRPr>
          </a:p>
        </p:txBody>
      </p:sp>
      <p:cxnSp>
        <p:nvCxnSpPr>
          <p:cNvPr id="5" name="Straight Connector 4"/>
          <p:cNvCxnSpPr/>
          <p:nvPr/>
        </p:nvCxnSpPr>
        <p:spPr>
          <a:xfrm flipH="1">
            <a:off x="4554538" y="1619250"/>
            <a:ext cx="0" cy="2376488"/>
          </a:xfrm>
          <a:prstGeom prst="line">
            <a:avLst/>
          </a:prstGeom>
          <a:ln w="28575">
            <a:solidFill>
              <a:srgbClr val="FF9933"/>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8" name="Freeform 7"/>
          <p:cNvSpPr/>
          <p:nvPr/>
        </p:nvSpPr>
        <p:spPr>
          <a:xfrm>
            <a:off x="3314700" y="1620838"/>
            <a:ext cx="1130300" cy="1079500"/>
          </a:xfrm>
          <a:custGeom>
            <a:avLst/>
            <a:gdLst>
              <a:gd name="connsiteX0" fmla="*/ 1130300 w 1130300"/>
              <a:gd name="connsiteY0" fmla="*/ 0 h 1394624"/>
              <a:gd name="connsiteX1" fmla="*/ 939800 w 1130300"/>
              <a:gd name="connsiteY1" fmla="*/ 914400 h 1394624"/>
              <a:gd name="connsiteX2" fmla="*/ 520700 w 1130300"/>
              <a:gd name="connsiteY2" fmla="*/ 1346200 h 1394624"/>
              <a:gd name="connsiteX3" fmla="*/ 0 w 1130300"/>
              <a:gd name="connsiteY3" fmla="*/ 1384300 h 1394624"/>
            </a:gdLst>
            <a:ahLst/>
            <a:cxnLst>
              <a:cxn ang="0">
                <a:pos x="connsiteX0" y="connsiteY0"/>
              </a:cxn>
              <a:cxn ang="0">
                <a:pos x="connsiteX1" y="connsiteY1"/>
              </a:cxn>
              <a:cxn ang="0">
                <a:pos x="connsiteX2" y="connsiteY2"/>
              </a:cxn>
              <a:cxn ang="0">
                <a:pos x="connsiteX3" y="connsiteY3"/>
              </a:cxn>
            </a:cxnLst>
            <a:rect l="l" t="t" r="r" b="b"/>
            <a:pathLst>
              <a:path w="1130300" h="1394624">
                <a:moveTo>
                  <a:pt x="1130300" y="0"/>
                </a:moveTo>
                <a:cubicBezTo>
                  <a:pt x="1085850" y="345016"/>
                  <a:pt x="1041400" y="690033"/>
                  <a:pt x="939800" y="914400"/>
                </a:cubicBezTo>
                <a:cubicBezTo>
                  <a:pt x="838200" y="1138767"/>
                  <a:pt x="677333" y="1267883"/>
                  <a:pt x="520700" y="1346200"/>
                </a:cubicBezTo>
                <a:cubicBezTo>
                  <a:pt x="364067" y="1424517"/>
                  <a:pt x="0" y="1384300"/>
                  <a:pt x="0" y="1384300"/>
                </a:cubicBezTo>
              </a:path>
            </a:pathLst>
          </a:custGeom>
          <a:noFill/>
          <a:ln w="28575">
            <a:solidFill>
              <a:srgbClr val="FF9933"/>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1" name="Freeform 40"/>
          <p:cNvSpPr/>
          <p:nvPr/>
        </p:nvSpPr>
        <p:spPr>
          <a:xfrm flipH="1">
            <a:off x="4656138" y="1620838"/>
            <a:ext cx="1130300" cy="1079500"/>
          </a:xfrm>
          <a:custGeom>
            <a:avLst/>
            <a:gdLst>
              <a:gd name="connsiteX0" fmla="*/ 1130300 w 1130300"/>
              <a:gd name="connsiteY0" fmla="*/ 0 h 1394624"/>
              <a:gd name="connsiteX1" fmla="*/ 939800 w 1130300"/>
              <a:gd name="connsiteY1" fmla="*/ 914400 h 1394624"/>
              <a:gd name="connsiteX2" fmla="*/ 520700 w 1130300"/>
              <a:gd name="connsiteY2" fmla="*/ 1346200 h 1394624"/>
              <a:gd name="connsiteX3" fmla="*/ 0 w 1130300"/>
              <a:gd name="connsiteY3" fmla="*/ 1384300 h 1394624"/>
            </a:gdLst>
            <a:ahLst/>
            <a:cxnLst>
              <a:cxn ang="0">
                <a:pos x="connsiteX0" y="connsiteY0"/>
              </a:cxn>
              <a:cxn ang="0">
                <a:pos x="connsiteX1" y="connsiteY1"/>
              </a:cxn>
              <a:cxn ang="0">
                <a:pos x="connsiteX2" y="connsiteY2"/>
              </a:cxn>
              <a:cxn ang="0">
                <a:pos x="connsiteX3" y="connsiteY3"/>
              </a:cxn>
            </a:cxnLst>
            <a:rect l="l" t="t" r="r" b="b"/>
            <a:pathLst>
              <a:path w="1130300" h="1394624">
                <a:moveTo>
                  <a:pt x="1130300" y="0"/>
                </a:moveTo>
                <a:cubicBezTo>
                  <a:pt x="1085850" y="345016"/>
                  <a:pt x="1041400" y="690033"/>
                  <a:pt x="939800" y="914400"/>
                </a:cubicBezTo>
                <a:cubicBezTo>
                  <a:pt x="838200" y="1138767"/>
                  <a:pt x="677333" y="1267883"/>
                  <a:pt x="520700" y="1346200"/>
                </a:cubicBezTo>
                <a:cubicBezTo>
                  <a:pt x="364067" y="1424517"/>
                  <a:pt x="0" y="1384300"/>
                  <a:pt x="0" y="1384300"/>
                </a:cubicBezTo>
              </a:path>
            </a:pathLst>
          </a:custGeom>
          <a:noFill/>
          <a:ln w="28575">
            <a:solidFill>
              <a:srgbClr val="FF9933"/>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781" name="Text Box 10"/>
          <p:cNvSpPr txBox="1">
            <a:spLocks noChangeArrowheads="1"/>
          </p:cNvSpPr>
          <p:nvPr/>
        </p:nvSpPr>
        <p:spPr bwMode="auto">
          <a:xfrm>
            <a:off x="3832225" y="3141663"/>
            <a:ext cx="1425575" cy="338137"/>
          </a:xfrm>
          <a:prstGeom prst="rect">
            <a:avLst/>
          </a:prstGeom>
          <a:solidFill>
            <a:srgbClr val="FCDFC0"/>
          </a:solidFill>
          <a:ln w="28575">
            <a:solidFill>
              <a:srgbClr val="FF9933"/>
            </a:solidFill>
            <a:prstDash val="sysDot"/>
            <a:miter lim="800000"/>
            <a:headEnd/>
            <a:tailEnd/>
          </a:ln>
        </p:spPr>
        <p:txBody>
          <a:bodyPr>
            <a:spAutoFit/>
          </a:bodyPr>
          <a:lstStyle/>
          <a:p>
            <a:pPr algn="ctr">
              <a:spcBef>
                <a:spcPct val="50000"/>
              </a:spcBef>
            </a:pPr>
            <a:r>
              <a:rPr lang="en-GB" altLang="en-US" sz="1600" i="1">
                <a:latin typeface="Arial Narrow" pitchFamily="34" charset="0"/>
              </a:rPr>
              <a:t>Referral clinic </a:t>
            </a:r>
            <a:endParaRPr lang="en-US" altLang="en-US" sz="1600" i="1">
              <a:latin typeface="Arial Narrow" pitchFamily="34" charset="0"/>
            </a:endParaRPr>
          </a:p>
        </p:txBody>
      </p:sp>
      <p:cxnSp>
        <p:nvCxnSpPr>
          <p:cNvPr id="14" name="Straight Arrow Connector 13"/>
          <p:cNvCxnSpPr/>
          <p:nvPr/>
        </p:nvCxnSpPr>
        <p:spPr>
          <a:xfrm>
            <a:off x="4570413" y="682625"/>
            <a:ext cx="1587" cy="360363"/>
          </a:xfrm>
          <a:prstGeom prst="straightConnector1">
            <a:avLst/>
          </a:prstGeom>
          <a:ln w="28575">
            <a:solidFill>
              <a:srgbClr val="FF9933"/>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59" name="Freeform 58"/>
          <p:cNvSpPr/>
          <p:nvPr/>
        </p:nvSpPr>
        <p:spPr>
          <a:xfrm flipH="1">
            <a:off x="4716463" y="4500563"/>
            <a:ext cx="1782762" cy="627062"/>
          </a:xfrm>
          <a:custGeom>
            <a:avLst/>
            <a:gdLst>
              <a:gd name="connsiteX0" fmla="*/ 1130300 w 1130300"/>
              <a:gd name="connsiteY0" fmla="*/ 0 h 1394624"/>
              <a:gd name="connsiteX1" fmla="*/ 939800 w 1130300"/>
              <a:gd name="connsiteY1" fmla="*/ 914400 h 1394624"/>
              <a:gd name="connsiteX2" fmla="*/ 520700 w 1130300"/>
              <a:gd name="connsiteY2" fmla="*/ 1346200 h 1394624"/>
              <a:gd name="connsiteX3" fmla="*/ 0 w 1130300"/>
              <a:gd name="connsiteY3" fmla="*/ 1384300 h 1394624"/>
            </a:gdLst>
            <a:ahLst/>
            <a:cxnLst>
              <a:cxn ang="0">
                <a:pos x="connsiteX0" y="connsiteY0"/>
              </a:cxn>
              <a:cxn ang="0">
                <a:pos x="connsiteX1" y="connsiteY1"/>
              </a:cxn>
              <a:cxn ang="0">
                <a:pos x="connsiteX2" y="connsiteY2"/>
              </a:cxn>
              <a:cxn ang="0">
                <a:pos x="connsiteX3" y="connsiteY3"/>
              </a:cxn>
            </a:cxnLst>
            <a:rect l="l" t="t" r="r" b="b"/>
            <a:pathLst>
              <a:path w="1130300" h="1394624">
                <a:moveTo>
                  <a:pt x="1130300" y="0"/>
                </a:moveTo>
                <a:cubicBezTo>
                  <a:pt x="1085850" y="345016"/>
                  <a:pt x="1041400" y="690033"/>
                  <a:pt x="939800" y="914400"/>
                </a:cubicBezTo>
                <a:cubicBezTo>
                  <a:pt x="838200" y="1138767"/>
                  <a:pt x="677333" y="1267883"/>
                  <a:pt x="520700" y="1346200"/>
                </a:cubicBezTo>
                <a:cubicBezTo>
                  <a:pt x="364067" y="1424517"/>
                  <a:pt x="0" y="1384300"/>
                  <a:pt x="0" y="1384300"/>
                </a:cubicBezTo>
              </a:path>
            </a:pathLst>
          </a:custGeom>
          <a:noFill/>
          <a:ln w="28575">
            <a:solidFill>
              <a:srgbClr val="FF9933"/>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0" name="Straight Connector 59"/>
          <p:cNvCxnSpPr/>
          <p:nvPr/>
        </p:nvCxnSpPr>
        <p:spPr>
          <a:xfrm flipH="1">
            <a:off x="4572000" y="4500563"/>
            <a:ext cx="0" cy="612775"/>
          </a:xfrm>
          <a:prstGeom prst="line">
            <a:avLst/>
          </a:prstGeom>
          <a:ln w="28575">
            <a:solidFill>
              <a:srgbClr val="FF9933"/>
            </a:solidFill>
            <a:headEnd type="none" w="med" len="med"/>
            <a:tailEnd type="triangle" w="lg" len="med"/>
          </a:ln>
        </p:spPr>
        <p:style>
          <a:lnRef idx="1">
            <a:schemeClr val="accent1"/>
          </a:lnRef>
          <a:fillRef idx="0">
            <a:schemeClr val="accent1"/>
          </a:fillRef>
          <a:effectRef idx="0">
            <a:schemeClr val="accent1"/>
          </a:effectRef>
          <a:fontRef idx="minor">
            <a:schemeClr val="tx1"/>
          </a:fontRef>
        </p:style>
      </p:cxnSp>
      <p:sp>
        <p:nvSpPr>
          <p:cNvPr id="61" name="Freeform 60"/>
          <p:cNvSpPr/>
          <p:nvPr/>
        </p:nvSpPr>
        <p:spPr>
          <a:xfrm>
            <a:off x="2676525" y="4500563"/>
            <a:ext cx="1768475" cy="625475"/>
          </a:xfrm>
          <a:custGeom>
            <a:avLst/>
            <a:gdLst>
              <a:gd name="connsiteX0" fmla="*/ 1130300 w 1130300"/>
              <a:gd name="connsiteY0" fmla="*/ 0 h 1394624"/>
              <a:gd name="connsiteX1" fmla="*/ 939800 w 1130300"/>
              <a:gd name="connsiteY1" fmla="*/ 914400 h 1394624"/>
              <a:gd name="connsiteX2" fmla="*/ 520700 w 1130300"/>
              <a:gd name="connsiteY2" fmla="*/ 1346200 h 1394624"/>
              <a:gd name="connsiteX3" fmla="*/ 0 w 1130300"/>
              <a:gd name="connsiteY3" fmla="*/ 1384300 h 1394624"/>
            </a:gdLst>
            <a:ahLst/>
            <a:cxnLst>
              <a:cxn ang="0">
                <a:pos x="connsiteX0" y="connsiteY0"/>
              </a:cxn>
              <a:cxn ang="0">
                <a:pos x="connsiteX1" y="connsiteY1"/>
              </a:cxn>
              <a:cxn ang="0">
                <a:pos x="connsiteX2" y="connsiteY2"/>
              </a:cxn>
              <a:cxn ang="0">
                <a:pos x="connsiteX3" y="connsiteY3"/>
              </a:cxn>
            </a:cxnLst>
            <a:rect l="l" t="t" r="r" b="b"/>
            <a:pathLst>
              <a:path w="1130300" h="1394624">
                <a:moveTo>
                  <a:pt x="1130300" y="0"/>
                </a:moveTo>
                <a:cubicBezTo>
                  <a:pt x="1085850" y="345016"/>
                  <a:pt x="1041400" y="690033"/>
                  <a:pt x="939800" y="914400"/>
                </a:cubicBezTo>
                <a:cubicBezTo>
                  <a:pt x="838200" y="1138767"/>
                  <a:pt x="677333" y="1267883"/>
                  <a:pt x="520700" y="1346200"/>
                </a:cubicBezTo>
                <a:cubicBezTo>
                  <a:pt x="364067" y="1424517"/>
                  <a:pt x="0" y="1384300"/>
                  <a:pt x="0" y="1384300"/>
                </a:cubicBezTo>
              </a:path>
            </a:pathLst>
          </a:custGeom>
          <a:noFill/>
          <a:ln w="28575">
            <a:solidFill>
              <a:srgbClr val="FF9933"/>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786" name="Text Box 30"/>
          <p:cNvSpPr txBox="1">
            <a:spLocks noChangeArrowheads="1"/>
          </p:cNvSpPr>
          <p:nvPr/>
        </p:nvSpPr>
        <p:spPr bwMode="auto">
          <a:xfrm>
            <a:off x="7734300" y="463550"/>
            <a:ext cx="1223963" cy="338138"/>
          </a:xfrm>
          <a:prstGeom prst="rect">
            <a:avLst/>
          </a:prstGeom>
          <a:solidFill>
            <a:srgbClr val="FCDFC0"/>
          </a:solidFill>
          <a:ln w="28575">
            <a:solidFill>
              <a:srgbClr val="FF9933"/>
            </a:solidFill>
            <a:miter lim="800000"/>
            <a:headEnd/>
            <a:tailEnd/>
          </a:ln>
        </p:spPr>
        <p:txBody>
          <a:bodyPr>
            <a:spAutoFit/>
          </a:bodyPr>
          <a:lstStyle/>
          <a:p>
            <a:pPr algn="ctr">
              <a:spcBef>
                <a:spcPct val="50000"/>
              </a:spcBef>
            </a:pPr>
            <a:r>
              <a:rPr lang="en-GB" altLang="en-US" sz="1600">
                <a:latin typeface="Arial Narrow" pitchFamily="34" charset="0"/>
              </a:rPr>
              <a:t>Typology 2</a:t>
            </a:r>
            <a:endParaRPr lang="en-US" altLang="en-US" sz="1600">
              <a:latin typeface="Arial Narrow" pitchFamily="34" charset="0"/>
            </a:endParaRPr>
          </a:p>
        </p:txBody>
      </p:sp>
      <p:sp>
        <p:nvSpPr>
          <p:cNvPr id="40" name="Freeform 39"/>
          <p:cNvSpPr/>
          <p:nvPr/>
        </p:nvSpPr>
        <p:spPr>
          <a:xfrm>
            <a:off x="5707063" y="479425"/>
            <a:ext cx="1947862" cy="1924050"/>
          </a:xfrm>
          <a:custGeom>
            <a:avLst/>
            <a:gdLst>
              <a:gd name="connsiteX0" fmla="*/ 0 w 1864738"/>
              <a:gd name="connsiteY0" fmla="*/ 49773 h 2457693"/>
              <a:gd name="connsiteX1" fmla="*/ 655320 w 1864738"/>
              <a:gd name="connsiteY1" fmla="*/ 4053 h 2457693"/>
              <a:gd name="connsiteX2" fmla="*/ 1219200 w 1864738"/>
              <a:gd name="connsiteY2" fmla="*/ 141213 h 2457693"/>
              <a:gd name="connsiteX3" fmla="*/ 1645920 w 1864738"/>
              <a:gd name="connsiteY3" fmla="*/ 468873 h 2457693"/>
              <a:gd name="connsiteX4" fmla="*/ 1844040 w 1864738"/>
              <a:gd name="connsiteY4" fmla="*/ 903213 h 2457693"/>
              <a:gd name="connsiteX5" fmla="*/ 1844040 w 1864738"/>
              <a:gd name="connsiteY5" fmla="*/ 1406133 h 2457693"/>
              <a:gd name="connsiteX6" fmla="*/ 1714500 w 1864738"/>
              <a:gd name="connsiteY6" fmla="*/ 1977633 h 2457693"/>
              <a:gd name="connsiteX7" fmla="*/ 1546860 w 1864738"/>
              <a:gd name="connsiteY7" fmla="*/ 2457693 h 2457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64738" h="2457693">
                <a:moveTo>
                  <a:pt x="0" y="49773"/>
                </a:moveTo>
                <a:cubicBezTo>
                  <a:pt x="226060" y="19293"/>
                  <a:pt x="452120" y="-11187"/>
                  <a:pt x="655320" y="4053"/>
                </a:cubicBezTo>
                <a:cubicBezTo>
                  <a:pt x="858520" y="19293"/>
                  <a:pt x="1054100" y="63743"/>
                  <a:pt x="1219200" y="141213"/>
                </a:cubicBezTo>
                <a:cubicBezTo>
                  <a:pt x="1384300" y="218683"/>
                  <a:pt x="1541780" y="341873"/>
                  <a:pt x="1645920" y="468873"/>
                </a:cubicBezTo>
                <a:cubicBezTo>
                  <a:pt x="1750060" y="595873"/>
                  <a:pt x="1811020" y="747003"/>
                  <a:pt x="1844040" y="903213"/>
                </a:cubicBezTo>
                <a:cubicBezTo>
                  <a:pt x="1877060" y="1059423"/>
                  <a:pt x="1865630" y="1227063"/>
                  <a:pt x="1844040" y="1406133"/>
                </a:cubicBezTo>
                <a:cubicBezTo>
                  <a:pt x="1822450" y="1585203"/>
                  <a:pt x="1764030" y="1802373"/>
                  <a:pt x="1714500" y="1977633"/>
                </a:cubicBezTo>
                <a:cubicBezTo>
                  <a:pt x="1664970" y="2152893"/>
                  <a:pt x="1605915" y="2305293"/>
                  <a:pt x="1546860" y="2457693"/>
                </a:cubicBezTo>
              </a:path>
            </a:pathLst>
          </a:custGeom>
          <a:noFill/>
          <a:ln>
            <a:solidFill>
              <a:srgbClr val="FF9933"/>
            </a:solidFill>
            <a:headEnd type="triangle" w="lg"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2" name="Freeform 41"/>
          <p:cNvSpPr/>
          <p:nvPr/>
        </p:nvSpPr>
        <p:spPr>
          <a:xfrm>
            <a:off x="7654925" y="860425"/>
            <a:ext cx="328613" cy="481013"/>
          </a:xfrm>
          <a:custGeom>
            <a:avLst/>
            <a:gdLst>
              <a:gd name="connsiteX0" fmla="*/ 0 w 327660"/>
              <a:gd name="connsiteY0" fmla="*/ 480060 h 480060"/>
              <a:gd name="connsiteX1" fmla="*/ 91440 w 327660"/>
              <a:gd name="connsiteY1" fmla="*/ 175260 h 480060"/>
              <a:gd name="connsiteX2" fmla="*/ 327660 w 327660"/>
              <a:gd name="connsiteY2" fmla="*/ 0 h 480060"/>
            </a:gdLst>
            <a:ahLst/>
            <a:cxnLst>
              <a:cxn ang="0">
                <a:pos x="connsiteX0" y="connsiteY0"/>
              </a:cxn>
              <a:cxn ang="0">
                <a:pos x="connsiteX1" y="connsiteY1"/>
              </a:cxn>
              <a:cxn ang="0">
                <a:pos x="connsiteX2" y="connsiteY2"/>
              </a:cxn>
            </a:cxnLst>
            <a:rect l="l" t="t" r="r" b="b"/>
            <a:pathLst>
              <a:path w="327660" h="480060">
                <a:moveTo>
                  <a:pt x="0" y="480060"/>
                </a:moveTo>
                <a:cubicBezTo>
                  <a:pt x="18415" y="367665"/>
                  <a:pt x="36830" y="255270"/>
                  <a:pt x="91440" y="175260"/>
                </a:cubicBezTo>
                <a:cubicBezTo>
                  <a:pt x="146050" y="95250"/>
                  <a:pt x="236855" y="47625"/>
                  <a:pt x="327660" y="0"/>
                </a:cubicBezTo>
              </a:path>
            </a:pathLst>
          </a:custGeom>
          <a:noFill/>
          <a:ln>
            <a:solidFill>
              <a:srgbClr val="FF9933"/>
            </a:solidFill>
            <a:headEnd type="none" w="med" len="med"/>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2789" name="Text Box 8"/>
          <p:cNvSpPr txBox="1">
            <a:spLocks noChangeArrowheads="1"/>
          </p:cNvSpPr>
          <p:nvPr/>
        </p:nvSpPr>
        <p:spPr bwMode="auto">
          <a:xfrm>
            <a:off x="2706688" y="6227763"/>
            <a:ext cx="3711575" cy="369887"/>
          </a:xfrm>
          <a:prstGeom prst="rect">
            <a:avLst/>
          </a:prstGeom>
          <a:solidFill>
            <a:srgbClr val="FCDFC0"/>
          </a:solidFill>
          <a:ln w="28575">
            <a:solidFill>
              <a:srgbClr val="FF9933"/>
            </a:solidFill>
            <a:miter lim="800000"/>
            <a:headEnd/>
            <a:tailEnd/>
          </a:ln>
        </p:spPr>
        <p:txBody>
          <a:bodyPr>
            <a:spAutoFit/>
          </a:bodyPr>
          <a:lstStyle/>
          <a:p>
            <a:pPr algn="ctr">
              <a:spcBef>
                <a:spcPct val="50000"/>
              </a:spcBef>
            </a:pPr>
            <a:r>
              <a:rPr lang="en-GB" altLang="en-US">
                <a:latin typeface="Arial Narrow" pitchFamily="34" charset="0"/>
              </a:rPr>
              <a:t>Presence or absence of complications</a:t>
            </a:r>
            <a:endParaRPr lang="en-US" altLang="en-US">
              <a:latin typeface="Arial Narrow" pitchFamily="34" charset="0"/>
            </a:endParaRPr>
          </a:p>
        </p:txBody>
      </p:sp>
      <p:sp>
        <p:nvSpPr>
          <p:cNvPr id="45" name="Freeform 44"/>
          <p:cNvSpPr/>
          <p:nvPr/>
        </p:nvSpPr>
        <p:spPr>
          <a:xfrm>
            <a:off x="1508125" y="5646738"/>
            <a:ext cx="3051175" cy="360362"/>
          </a:xfrm>
          <a:custGeom>
            <a:avLst/>
            <a:gdLst>
              <a:gd name="connsiteX0" fmla="*/ 29318 w 3051918"/>
              <a:gd name="connsiteY0" fmla="*/ 0 h 469900"/>
              <a:gd name="connsiteX1" fmla="*/ 359518 w 3051918"/>
              <a:gd name="connsiteY1" fmla="*/ 444500 h 469900"/>
              <a:gd name="connsiteX2" fmla="*/ 2569318 w 3051918"/>
              <a:gd name="connsiteY2" fmla="*/ 292100 h 469900"/>
              <a:gd name="connsiteX3" fmla="*/ 3051918 w 3051918"/>
              <a:gd name="connsiteY3" fmla="*/ 469900 h 469900"/>
            </a:gdLst>
            <a:ahLst/>
            <a:cxnLst>
              <a:cxn ang="0">
                <a:pos x="connsiteX0" y="connsiteY0"/>
              </a:cxn>
              <a:cxn ang="0">
                <a:pos x="connsiteX1" y="connsiteY1"/>
              </a:cxn>
              <a:cxn ang="0">
                <a:pos x="connsiteX2" y="connsiteY2"/>
              </a:cxn>
              <a:cxn ang="0">
                <a:pos x="connsiteX3" y="connsiteY3"/>
              </a:cxn>
            </a:cxnLst>
            <a:rect l="l" t="t" r="r" b="b"/>
            <a:pathLst>
              <a:path w="3051918" h="469900">
                <a:moveTo>
                  <a:pt x="29318" y="0"/>
                </a:moveTo>
                <a:cubicBezTo>
                  <a:pt x="-17249" y="197908"/>
                  <a:pt x="-63815" y="395817"/>
                  <a:pt x="359518" y="444500"/>
                </a:cubicBezTo>
                <a:cubicBezTo>
                  <a:pt x="782851" y="493183"/>
                  <a:pt x="2120585" y="287867"/>
                  <a:pt x="2569318" y="292100"/>
                </a:cubicBezTo>
                <a:cubicBezTo>
                  <a:pt x="3018051" y="296333"/>
                  <a:pt x="3034984" y="383116"/>
                  <a:pt x="3051918" y="469900"/>
                </a:cubicBezTo>
              </a:path>
            </a:pathLst>
          </a:custGeom>
          <a:no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6" name="Freeform 45"/>
          <p:cNvSpPr/>
          <p:nvPr/>
        </p:nvSpPr>
        <p:spPr>
          <a:xfrm flipH="1">
            <a:off x="4578350" y="5661025"/>
            <a:ext cx="3051175" cy="360363"/>
          </a:xfrm>
          <a:custGeom>
            <a:avLst/>
            <a:gdLst>
              <a:gd name="connsiteX0" fmla="*/ 29318 w 3051918"/>
              <a:gd name="connsiteY0" fmla="*/ 0 h 469900"/>
              <a:gd name="connsiteX1" fmla="*/ 359518 w 3051918"/>
              <a:gd name="connsiteY1" fmla="*/ 444500 h 469900"/>
              <a:gd name="connsiteX2" fmla="*/ 2569318 w 3051918"/>
              <a:gd name="connsiteY2" fmla="*/ 292100 h 469900"/>
              <a:gd name="connsiteX3" fmla="*/ 3051918 w 3051918"/>
              <a:gd name="connsiteY3" fmla="*/ 469900 h 469900"/>
            </a:gdLst>
            <a:ahLst/>
            <a:cxnLst>
              <a:cxn ang="0">
                <a:pos x="connsiteX0" y="connsiteY0"/>
              </a:cxn>
              <a:cxn ang="0">
                <a:pos x="connsiteX1" y="connsiteY1"/>
              </a:cxn>
              <a:cxn ang="0">
                <a:pos x="connsiteX2" y="connsiteY2"/>
              </a:cxn>
              <a:cxn ang="0">
                <a:pos x="connsiteX3" y="connsiteY3"/>
              </a:cxn>
            </a:cxnLst>
            <a:rect l="l" t="t" r="r" b="b"/>
            <a:pathLst>
              <a:path w="3051918" h="469900">
                <a:moveTo>
                  <a:pt x="29318" y="0"/>
                </a:moveTo>
                <a:cubicBezTo>
                  <a:pt x="-17249" y="197908"/>
                  <a:pt x="-63815" y="395817"/>
                  <a:pt x="359518" y="444500"/>
                </a:cubicBezTo>
                <a:cubicBezTo>
                  <a:pt x="782851" y="493183"/>
                  <a:pt x="2120585" y="287867"/>
                  <a:pt x="2569318" y="292100"/>
                </a:cubicBezTo>
                <a:cubicBezTo>
                  <a:pt x="3018051" y="296333"/>
                  <a:pt x="3034984" y="383116"/>
                  <a:pt x="3051918" y="469900"/>
                </a:cubicBezTo>
              </a:path>
            </a:pathLst>
          </a:custGeom>
          <a:no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32792"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8" name="Elbow Connector 127"/>
          <p:cNvCxnSpPr/>
          <p:nvPr/>
        </p:nvCxnSpPr>
        <p:spPr>
          <a:xfrm rot="5400000">
            <a:off x="7226300" y="4214813"/>
            <a:ext cx="1225550" cy="666750"/>
          </a:xfrm>
          <a:prstGeom prst="bentConnector3">
            <a:avLst>
              <a:gd name="adj1" fmla="val 66157"/>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4818" name="TextBox 11"/>
          <p:cNvSpPr txBox="1">
            <a:spLocks noChangeArrowheads="1"/>
          </p:cNvSpPr>
          <p:nvPr/>
        </p:nvSpPr>
        <p:spPr bwMode="auto">
          <a:xfrm>
            <a:off x="3833813" y="981075"/>
            <a:ext cx="1512887" cy="246063"/>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First attempt</a:t>
            </a:r>
          </a:p>
        </p:txBody>
      </p:sp>
      <p:sp>
        <p:nvSpPr>
          <p:cNvPr id="30" name="TextBox 29"/>
          <p:cNvSpPr txBox="1"/>
          <p:nvPr/>
        </p:nvSpPr>
        <p:spPr>
          <a:xfrm>
            <a:off x="320675" y="6053138"/>
            <a:ext cx="1417638"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Includes 2 ambiguous cases</a:t>
            </a:r>
          </a:p>
        </p:txBody>
      </p:sp>
      <p:sp>
        <p:nvSpPr>
          <p:cNvPr id="33" name="TextBox 32"/>
          <p:cNvSpPr txBox="1"/>
          <p:nvPr/>
        </p:nvSpPr>
        <p:spPr>
          <a:xfrm>
            <a:off x="2295525" y="2698750"/>
            <a:ext cx="901700"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No information about 3 (7%)</a:t>
            </a:r>
          </a:p>
        </p:txBody>
      </p:sp>
      <p:sp>
        <p:nvSpPr>
          <p:cNvPr id="39" name="TextBox 38"/>
          <p:cNvSpPr txBox="1"/>
          <p:nvPr/>
        </p:nvSpPr>
        <p:spPr>
          <a:xfrm>
            <a:off x="7596188" y="4513263"/>
            <a:ext cx="1152525" cy="400050"/>
          </a:xfrm>
          <a:prstGeom prst="rect">
            <a:avLst/>
          </a:prstGeom>
          <a:solidFill>
            <a:schemeClr val="bg1">
              <a:lumMod val="95000"/>
            </a:schemeClr>
          </a:solidFill>
          <a:ln>
            <a:noFill/>
          </a:ln>
        </p:spPr>
        <p:txBody>
          <a:bodyPr>
            <a:spAutoFit/>
          </a:bodyPr>
          <a:lstStyle/>
          <a:p>
            <a:pPr algn="ctr" fontAlgn="auto">
              <a:spcBef>
                <a:spcPts val="0"/>
              </a:spcBef>
              <a:spcAft>
                <a:spcPts val="0"/>
              </a:spcAft>
              <a:defRPr/>
            </a:pPr>
            <a:r>
              <a:rPr lang="en-GB" sz="1000" dirty="0">
                <a:latin typeface="Arial Narrow" panose="020B0606020202030204" pitchFamily="34" charset="0"/>
              </a:rPr>
              <a:t>1 attempts third non-clinical TOP</a:t>
            </a:r>
          </a:p>
        </p:txBody>
      </p:sp>
      <p:sp>
        <p:nvSpPr>
          <p:cNvPr id="43" name="Oval 42"/>
          <p:cNvSpPr/>
          <p:nvPr/>
        </p:nvSpPr>
        <p:spPr>
          <a:xfrm>
            <a:off x="463550" y="2840038"/>
            <a:ext cx="373063" cy="3746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cxnSp>
        <p:nvCxnSpPr>
          <p:cNvPr id="44" name="Straight Connector 43"/>
          <p:cNvCxnSpPr/>
          <p:nvPr/>
        </p:nvCxnSpPr>
        <p:spPr>
          <a:xfrm flipH="1">
            <a:off x="234950" y="3297238"/>
            <a:ext cx="336550"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720725" y="3305175"/>
            <a:ext cx="314325"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30250" y="3860800"/>
            <a:ext cx="0" cy="5556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60388" y="3856038"/>
            <a:ext cx="0" cy="560387"/>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Freeform 47"/>
          <p:cNvSpPr/>
          <p:nvPr/>
        </p:nvSpPr>
        <p:spPr>
          <a:xfrm>
            <a:off x="265113" y="3227388"/>
            <a:ext cx="769937" cy="708025"/>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sp>
        <p:nvSpPr>
          <p:cNvPr id="34828" name="TextBox 2"/>
          <p:cNvSpPr txBox="1">
            <a:spLocks noChangeArrowheads="1"/>
          </p:cNvSpPr>
          <p:nvPr/>
        </p:nvSpPr>
        <p:spPr bwMode="auto">
          <a:xfrm>
            <a:off x="234950" y="3365500"/>
            <a:ext cx="800100" cy="522288"/>
          </a:xfrm>
          <a:prstGeom prst="rect">
            <a:avLst/>
          </a:prstGeom>
          <a:noFill/>
          <a:ln w="9525">
            <a:noFill/>
            <a:miter lim="800000"/>
            <a:headEnd/>
            <a:tailEnd/>
          </a:ln>
        </p:spPr>
        <p:txBody>
          <a:bodyPr>
            <a:spAutoFit/>
          </a:bodyPr>
          <a:lstStyle/>
          <a:p>
            <a:pPr algn="ctr"/>
            <a:r>
              <a:rPr lang="en-GB" sz="1400" b="1">
                <a:solidFill>
                  <a:schemeClr val="bg1"/>
                </a:solidFill>
                <a:latin typeface="Arial Narrow" pitchFamily="34" charset="0"/>
              </a:rPr>
              <a:t>112 women </a:t>
            </a:r>
          </a:p>
        </p:txBody>
      </p:sp>
      <p:cxnSp>
        <p:nvCxnSpPr>
          <p:cNvPr id="53" name="Straight Connector 52"/>
          <p:cNvCxnSpPr/>
          <p:nvPr/>
        </p:nvCxnSpPr>
        <p:spPr>
          <a:xfrm flipH="1">
            <a:off x="1600200" y="35544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1593850" y="39100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1689100" y="5788025"/>
            <a:ext cx="5816600" cy="1588"/>
          </a:xfrm>
          <a:prstGeom prst="line">
            <a:avLst/>
          </a:prstGeom>
          <a:ln w="57150">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717675" y="1644650"/>
            <a:ext cx="4763" cy="1931988"/>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a:off x="1717675" y="3887788"/>
            <a:ext cx="0" cy="1920875"/>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4583113" y="2006600"/>
            <a:ext cx="12700" cy="32400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4835" name="TextBox 96"/>
          <p:cNvSpPr txBox="1">
            <a:spLocks noChangeArrowheads="1"/>
          </p:cNvSpPr>
          <p:nvPr/>
        </p:nvSpPr>
        <p:spPr bwMode="auto">
          <a:xfrm>
            <a:off x="4008438" y="4049713"/>
            <a:ext cx="1149350"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34 (89%) go to hospital</a:t>
            </a:r>
          </a:p>
        </p:txBody>
      </p:sp>
      <p:cxnSp>
        <p:nvCxnSpPr>
          <p:cNvPr id="99" name="Straight Connector 98"/>
          <p:cNvCxnSpPr/>
          <p:nvPr/>
        </p:nvCxnSpPr>
        <p:spPr>
          <a:xfrm>
            <a:off x="7477125" y="1644650"/>
            <a:ext cx="0" cy="413543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4837" name="TextBox 30"/>
          <p:cNvSpPr txBox="1">
            <a:spLocks noChangeArrowheads="1"/>
          </p:cNvSpPr>
          <p:nvPr/>
        </p:nvSpPr>
        <p:spPr bwMode="auto">
          <a:xfrm>
            <a:off x="6721475" y="2928938"/>
            <a:ext cx="1511300" cy="246062"/>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Second attempt</a:t>
            </a:r>
          </a:p>
        </p:txBody>
      </p:sp>
      <p:sp>
        <p:nvSpPr>
          <p:cNvPr id="10" name="Rectangle 9"/>
          <p:cNvSpPr/>
          <p:nvPr/>
        </p:nvSpPr>
        <p:spPr>
          <a:xfrm>
            <a:off x="3375025" y="5160963"/>
            <a:ext cx="2447925" cy="12239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latin typeface="Arial Narrow" panose="020B0606020202030204" pitchFamily="34" charset="0"/>
              </a:rPr>
              <a:t>Government hospital</a:t>
            </a:r>
          </a:p>
        </p:txBody>
      </p:sp>
      <p:cxnSp>
        <p:nvCxnSpPr>
          <p:cNvPr id="111" name="Elbow Connector 110"/>
          <p:cNvCxnSpPr>
            <a:endCxn id="30" idx="0"/>
          </p:cNvCxnSpPr>
          <p:nvPr/>
        </p:nvCxnSpPr>
        <p:spPr>
          <a:xfrm rot="5400000">
            <a:off x="918369" y="5628481"/>
            <a:ext cx="534988" cy="314325"/>
          </a:xfrm>
          <a:prstGeom prst="bentConnector3">
            <a:avLst>
              <a:gd name="adj1" fmla="val 50000"/>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Elbow Connector 112"/>
          <p:cNvCxnSpPr>
            <a:stCxn id="34880" idx="3"/>
            <a:endCxn id="33" idx="0"/>
          </p:cNvCxnSpPr>
          <p:nvPr/>
        </p:nvCxnSpPr>
        <p:spPr>
          <a:xfrm>
            <a:off x="2295525" y="2152650"/>
            <a:ext cx="450850" cy="546100"/>
          </a:xfrm>
          <a:prstGeom prst="bentConnector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32" name="Table 31"/>
          <p:cNvGraphicFramePr>
            <a:graphicFrameLocks noGrp="1"/>
          </p:cNvGraphicFramePr>
          <p:nvPr/>
        </p:nvGraphicFramePr>
        <p:xfrm>
          <a:off x="6227763" y="3175000"/>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4849" name="TextBox 3"/>
          <p:cNvSpPr txBox="1">
            <a:spLocks noChangeArrowheads="1"/>
          </p:cNvSpPr>
          <p:nvPr/>
        </p:nvSpPr>
        <p:spPr bwMode="auto">
          <a:xfrm>
            <a:off x="1033463" y="5165725"/>
            <a:ext cx="13684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71 (63%) report going straight to hospital</a:t>
            </a:r>
          </a:p>
        </p:txBody>
      </p:sp>
      <p:sp>
        <p:nvSpPr>
          <p:cNvPr id="26" name="Isosceles Triangle 25"/>
          <p:cNvSpPr/>
          <p:nvPr/>
        </p:nvSpPr>
        <p:spPr>
          <a:xfrm>
            <a:off x="1557338" y="3098800"/>
            <a:ext cx="336550" cy="261938"/>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3" name="Isosceles Triangle 92"/>
          <p:cNvSpPr/>
          <p:nvPr/>
        </p:nvSpPr>
        <p:spPr>
          <a:xfrm rot="10800000">
            <a:off x="1557338" y="4081463"/>
            <a:ext cx="336550" cy="261937"/>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5" name="Isosceles Triangle 94"/>
          <p:cNvSpPr/>
          <p:nvPr/>
        </p:nvSpPr>
        <p:spPr>
          <a:xfrm rot="5400000">
            <a:off x="2381251" y="5646737"/>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98" name="Straight Connector 97"/>
          <p:cNvCxnSpPr/>
          <p:nvPr/>
        </p:nvCxnSpPr>
        <p:spPr>
          <a:xfrm>
            <a:off x="2349500" y="4354513"/>
            <a:ext cx="0" cy="6477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854" name="TextBox 36"/>
          <p:cNvSpPr txBox="1">
            <a:spLocks noChangeArrowheads="1"/>
          </p:cNvSpPr>
          <p:nvPr/>
        </p:nvSpPr>
        <p:spPr bwMode="auto">
          <a:xfrm>
            <a:off x="1887538" y="4510088"/>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11 (15%) receive referral</a:t>
            </a:r>
          </a:p>
        </p:txBody>
      </p:sp>
      <p:cxnSp>
        <p:nvCxnSpPr>
          <p:cNvPr id="102" name="Straight Connector 101"/>
          <p:cNvCxnSpPr/>
          <p:nvPr/>
        </p:nvCxnSpPr>
        <p:spPr>
          <a:xfrm>
            <a:off x="6124575"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7245350"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6110288" y="6281738"/>
            <a:ext cx="1152525"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858" name="TextBox 104"/>
          <p:cNvSpPr txBox="1">
            <a:spLocks noChangeArrowheads="1"/>
          </p:cNvSpPr>
          <p:nvPr/>
        </p:nvSpPr>
        <p:spPr bwMode="auto">
          <a:xfrm>
            <a:off x="6229350" y="6057900"/>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 (50%)  receive referral</a:t>
            </a:r>
          </a:p>
        </p:txBody>
      </p:sp>
      <p:sp>
        <p:nvSpPr>
          <p:cNvPr id="106" name="Isosceles Triangle 105"/>
          <p:cNvSpPr/>
          <p:nvPr/>
        </p:nvSpPr>
        <p:spPr>
          <a:xfrm rot="16200000">
            <a:off x="6517482" y="5641181"/>
            <a:ext cx="338138" cy="263525"/>
          </a:xfrm>
          <a:prstGeom prst="triangle">
            <a:avLst>
              <a:gd name="adj" fmla="val 47466"/>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8" name="Isosceles Triangle 107"/>
          <p:cNvSpPr/>
          <p:nvPr/>
        </p:nvSpPr>
        <p:spPr>
          <a:xfrm rot="5400000">
            <a:off x="2383632" y="151685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1" name="Straight Connector 60"/>
          <p:cNvCxnSpPr/>
          <p:nvPr/>
        </p:nvCxnSpPr>
        <p:spPr>
          <a:xfrm>
            <a:off x="1689100" y="1647825"/>
            <a:ext cx="5813425" cy="317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7" name="Table 26"/>
          <p:cNvGraphicFramePr>
            <a:graphicFrameLocks noGrp="1"/>
          </p:cNvGraphicFramePr>
          <p:nvPr/>
        </p:nvGraphicFramePr>
        <p:xfrm>
          <a:off x="3348038" y="1235075"/>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14 (34%)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24 (59%)</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12" name="Isosceles Triangle 111"/>
          <p:cNvSpPr/>
          <p:nvPr/>
        </p:nvSpPr>
        <p:spPr>
          <a:xfrm rot="5400000">
            <a:off x="5936457" y="152320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4" name="Isosceles Triangle 113"/>
          <p:cNvSpPr/>
          <p:nvPr/>
        </p:nvSpPr>
        <p:spPr>
          <a:xfrm rot="10800000">
            <a:off x="4427538" y="2159000"/>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4872" name="TextBox 34"/>
          <p:cNvSpPr txBox="1">
            <a:spLocks noChangeArrowheads="1"/>
          </p:cNvSpPr>
          <p:nvPr/>
        </p:nvSpPr>
        <p:spPr bwMode="auto">
          <a:xfrm>
            <a:off x="6302375" y="1385888"/>
            <a:ext cx="993775" cy="554037"/>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 (11%) seek an alternative method</a:t>
            </a:r>
          </a:p>
        </p:txBody>
      </p:sp>
      <p:cxnSp>
        <p:nvCxnSpPr>
          <p:cNvPr id="116" name="Straight Connector 115"/>
          <p:cNvCxnSpPr/>
          <p:nvPr/>
        </p:nvCxnSpPr>
        <p:spPr>
          <a:xfrm flipH="1">
            <a:off x="4010025" y="3835400"/>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4019550" y="2503488"/>
            <a:ext cx="0" cy="1331912"/>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875" name="TextBox 70"/>
          <p:cNvSpPr txBox="1">
            <a:spLocks noChangeArrowheads="1"/>
          </p:cNvSpPr>
          <p:nvPr/>
        </p:nvSpPr>
        <p:spPr bwMode="auto">
          <a:xfrm>
            <a:off x="3552825" y="2971800"/>
            <a:ext cx="935038"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22 (65%) receive referral</a:t>
            </a:r>
          </a:p>
        </p:txBody>
      </p:sp>
      <p:sp>
        <p:nvSpPr>
          <p:cNvPr id="123" name="Isosceles Triangle 122"/>
          <p:cNvSpPr/>
          <p:nvPr/>
        </p:nvSpPr>
        <p:spPr>
          <a:xfrm rot="10800000">
            <a:off x="7296150" y="2371725"/>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4" name="Isosceles Triangle 123"/>
          <p:cNvSpPr/>
          <p:nvPr/>
        </p:nvSpPr>
        <p:spPr>
          <a:xfrm rot="10800000">
            <a:off x="7308850" y="4156075"/>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2" name="Straight Connector 61"/>
          <p:cNvCxnSpPr/>
          <p:nvPr/>
        </p:nvCxnSpPr>
        <p:spPr>
          <a:xfrm flipH="1">
            <a:off x="1744663" y="43688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a:off x="1744663" y="50419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880" name="TextBox 10"/>
          <p:cNvSpPr txBox="1">
            <a:spLocks noChangeArrowheads="1"/>
          </p:cNvSpPr>
          <p:nvPr/>
        </p:nvSpPr>
        <p:spPr bwMode="auto">
          <a:xfrm>
            <a:off x="1143000" y="1952625"/>
            <a:ext cx="11525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41(37%) visit different providers</a:t>
            </a:r>
          </a:p>
        </p:txBody>
      </p:sp>
      <p:cxnSp>
        <p:nvCxnSpPr>
          <p:cNvPr id="76" name="Straight Connector 75"/>
          <p:cNvCxnSpPr/>
          <p:nvPr/>
        </p:nvCxnSpPr>
        <p:spPr>
          <a:xfrm flipH="1">
            <a:off x="4016375" y="2517775"/>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882" name="Title 3"/>
          <p:cNvSpPr txBox="1">
            <a:spLocks/>
          </p:cNvSpPr>
          <p:nvPr/>
        </p:nvSpPr>
        <p:spPr bwMode="auto">
          <a:xfrm>
            <a:off x="457200" y="198438"/>
            <a:ext cx="8229600" cy="1143000"/>
          </a:xfrm>
          <a:prstGeom prst="rect">
            <a:avLst/>
          </a:prstGeom>
          <a:noFill/>
          <a:ln w="9525">
            <a:noFill/>
            <a:miter lim="800000"/>
            <a:headEnd/>
            <a:tailEnd/>
          </a:ln>
        </p:spPr>
        <p:txBody>
          <a:bodyPr/>
          <a:lstStyle/>
          <a:p>
            <a:pPr algn="ctr"/>
            <a:r>
              <a:rPr lang="en-GB" sz="3200" b="1">
                <a:latin typeface="Calibri" pitchFamily="34" charset="0"/>
              </a:rPr>
              <a:t>Study participants’ complex trajectories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8" name="Elbow Connector 127"/>
          <p:cNvCxnSpPr/>
          <p:nvPr/>
        </p:nvCxnSpPr>
        <p:spPr>
          <a:xfrm rot="5400000">
            <a:off x="7226300" y="4214813"/>
            <a:ext cx="1225550" cy="666750"/>
          </a:xfrm>
          <a:prstGeom prst="bentConnector3">
            <a:avLst>
              <a:gd name="adj1" fmla="val 66157"/>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6866" name="TextBox 11"/>
          <p:cNvSpPr txBox="1">
            <a:spLocks noChangeArrowheads="1"/>
          </p:cNvSpPr>
          <p:nvPr/>
        </p:nvSpPr>
        <p:spPr bwMode="auto">
          <a:xfrm>
            <a:off x="3833813" y="981075"/>
            <a:ext cx="1512887" cy="246063"/>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First attempt</a:t>
            </a:r>
          </a:p>
        </p:txBody>
      </p:sp>
      <p:sp>
        <p:nvSpPr>
          <p:cNvPr id="30" name="TextBox 29"/>
          <p:cNvSpPr txBox="1"/>
          <p:nvPr/>
        </p:nvSpPr>
        <p:spPr>
          <a:xfrm>
            <a:off x="320675" y="6053138"/>
            <a:ext cx="1417638"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Includes 2 ambiguous cases</a:t>
            </a:r>
          </a:p>
        </p:txBody>
      </p:sp>
      <p:sp>
        <p:nvSpPr>
          <p:cNvPr id="33" name="TextBox 32"/>
          <p:cNvSpPr txBox="1"/>
          <p:nvPr/>
        </p:nvSpPr>
        <p:spPr>
          <a:xfrm>
            <a:off x="2295525" y="2698750"/>
            <a:ext cx="901700"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No information about 3 (7%)</a:t>
            </a:r>
          </a:p>
        </p:txBody>
      </p:sp>
      <p:sp>
        <p:nvSpPr>
          <p:cNvPr id="39" name="TextBox 38"/>
          <p:cNvSpPr txBox="1"/>
          <p:nvPr/>
        </p:nvSpPr>
        <p:spPr>
          <a:xfrm>
            <a:off x="7596188" y="4513263"/>
            <a:ext cx="1152525" cy="400050"/>
          </a:xfrm>
          <a:prstGeom prst="rect">
            <a:avLst/>
          </a:prstGeom>
          <a:solidFill>
            <a:schemeClr val="bg1">
              <a:lumMod val="95000"/>
            </a:schemeClr>
          </a:solidFill>
          <a:ln>
            <a:noFill/>
          </a:ln>
        </p:spPr>
        <p:txBody>
          <a:bodyPr>
            <a:spAutoFit/>
          </a:bodyPr>
          <a:lstStyle/>
          <a:p>
            <a:pPr algn="ctr" fontAlgn="auto">
              <a:spcBef>
                <a:spcPts val="0"/>
              </a:spcBef>
              <a:spcAft>
                <a:spcPts val="0"/>
              </a:spcAft>
              <a:defRPr/>
            </a:pPr>
            <a:r>
              <a:rPr lang="en-GB" sz="1000" dirty="0">
                <a:latin typeface="Arial Narrow" panose="020B0606020202030204" pitchFamily="34" charset="0"/>
              </a:rPr>
              <a:t>1 attempts third non-clinical TOP</a:t>
            </a:r>
          </a:p>
        </p:txBody>
      </p:sp>
      <p:sp>
        <p:nvSpPr>
          <p:cNvPr id="43" name="Oval 42"/>
          <p:cNvSpPr/>
          <p:nvPr/>
        </p:nvSpPr>
        <p:spPr>
          <a:xfrm>
            <a:off x="463550" y="2840038"/>
            <a:ext cx="373063" cy="3746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cxnSp>
        <p:nvCxnSpPr>
          <p:cNvPr id="44" name="Straight Connector 43"/>
          <p:cNvCxnSpPr/>
          <p:nvPr/>
        </p:nvCxnSpPr>
        <p:spPr>
          <a:xfrm flipH="1">
            <a:off x="234950" y="3297238"/>
            <a:ext cx="336550"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720725" y="3305175"/>
            <a:ext cx="314325"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30250" y="3860800"/>
            <a:ext cx="0" cy="5556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60388" y="3856038"/>
            <a:ext cx="0" cy="560387"/>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Freeform 47"/>
          <p:cNvSpPr/>
          <p:nvPr/>
        </p:nvSpPr>
        <p:spPr>
          <a:xfrm>
            <a:off x="265113" y="3227388"/>
            <a:ext cx="769937" cy="708025"/>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sp>
        <p:nvSpPr>
          <p:cNvPr id="36876" name="TextBox 2"/>
          <p:cNvSpPr txBox="1">
            <a:spLocks noChangeArrowheads="1"/>
          </p:cNvSpPr>
          <p:nvPr/>
        </p:nvSpPr>
        <p:spPr bwMode="auto">
          <a:xfrm>
            <a:off x="234950" y="3365500"/>
            <a:ext cx="800100" cy="522288"/>
          </a:xfrm>
          <a:prstGeom prst="rect">
            <a:avLst/>
          </a:prstGeom>
          <a:noFill/>
          <a:ln w="9525">
            <a:noFill/>
            <a:miter lim="800000"/>
            <a:headEnd/>
            <a:tailEnd/>
          </a:ln>
        </p:spPr>
        <p:txBody>
          <a:bodyPr>
            <a:spAutoFit/>
          </a:bodyPr>
          <a:lstStyle/>
          <a:p>
            <a:pPr algn="ctr"/>
            <a:r>
              <a:rPr lang="en-GB" sz="1400" b="1">
                <a:solidFill>
                  <a:schemeClr val="bg1"/>
                </a:solidFill>
                <a:latin typeface="Arial Narrow" pitchFamily="34" charset="0"/>
              </a:rPr>
              <a:t>112 women </a:t>
            </a:r>
          </a:p>
        </p:txBody>
      </p:sp>
      <p:cxnSp>
        <p:nvCxnSpPr>
          <p:cNvPr id="53" name="Straight Connector 52"/>
          <p:cNvCxnSpPr/>
          <p:nvPr/>
        </p:nvCxnSpPr>
        <p:spPr>
          <a:xfrm flipH="1">
            <a:off x="1600200" y="35544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1593850" y="39100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1689100" y="5788025"/>
            <a:ext cx="5816600" cy="1588"/>
          </a:xfrm>
          <a:prstGeom prst="line">
            <a:avLst/>
          </a:prstGeom>
          <a:ln w="57150">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717675" y="1644650"/>
            <a:ext cx="4763" cy="1931988"/>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a:off x="1717675" y="3887788"/>
            <a:ext cx="0" cy="1920875"/>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4583113" y="2006600"/>
            <a:ext cx="12700" cy="32400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6883" name="TextBox 96"/>
          <p:cNvSpPr txBox="1">
            <a:spLocks noChangeArrowheads="1"/>
          </p:cNvSpPr>
          <p:nvPr/>
        </p:nvSpPr>
        <p:spPr bwMode="auto">
          <a:xfrm>
            <a:off x="4008438" y="4049713"/>
            <a:ext cx="1149350"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34 (89%) go to hospital</a:t>
            </a:r>
          </a:p>
        </p:txBody>
      </p:sp>
      <p:cxnSp>
        <p:nvCxnSpPr>
          <p:cNvPr id="99" name="Straight Connector 98"/>
          <p:cNvCxnSpPr/>
          <p:nvPr/>
        </p:nvCxnSpPr>
        <p:spPr>
          <a:xfrm>
            <a:off x="7477125" y="1644650"/>
            <a:ext cx="0" cy="413543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6885" name="TextBox 30"/>
          <p:cNvSpPr txBox="1">
            <a:spLocks noChangeArrowheads="1"/>
          </p:cNvSpPr>
          <p:nvPr/>
        </p:nvSpPr>
        <p:spPr bwMode="auto">
          <a:xfrm>
            <a:off x="6721475" y="2928938"/>
            <a:ext cx="1511300" cy="246062"/>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Second attempt</a:t>
            </a:r>
          </a:p>
        </p:txBody>
      </p:sp>
      <p:sp>
        <p:nvSpPr>
          <p:cNvPr id="10" name="Rectangle 9"/>
          <p:cNvSpPr/>
          <p:nvPr/>
        </p:nvSpPr>
        <p:spPr>
          <a:xfrm>
            <a:off x="3375025" y="5160963"/>
            <a:ext cx="2447925" cy="12239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latin typeface="Arial Narrow" panose="020B0606020202030204" pitchFamily="34" charset="0"/>
              </a:rPr>
              <a:t>Government hospital</a:t>
            </a:r>
          </a:p>
        </p:txBody>
      </p:sp>
      <p:cxnSp>
        <p:nvCxnSpPr>
          <p:cNvPr id="111" name="Elbow Connector 110"/>
          <p:cNvCxnSpPr>
            <a:endCxn id="30" idx="0"/>
          </p:cNvCxnSpPr>
          <p:nvPr/>
        </p:nvCxnSpPr>
        <p:spPr>
          <a:xfrm rot="5400000">
            <a:off x="918369" y="5628481"/>
            <a:ext cx="534988" cy="314325"/>
          </a:xfrm>
          <a:prstGeom prst="bentConnector3">
            <a:avLst>
              <a:gd name="adj1" fmla="val 50000"/>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Elbow Connector 112"/>
          <p:cNvCxnSpPr>
            <a:stCxn id="36928" idx="3"/>
            <a:endCxn id="33" idx="0"/>
          </p:cNvCxnSpPr>
          <p:nvPr/>
        </p:nvCxnSpPr>
        <p:spPr>
          <a:xfrm>
            <a:off x="2295525" y="2152650"/>
            <a:ext cx="450850" cy="546100"/>
          </a:xfrm>
          <a:prstGeom prst="bentConnector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32" name="Table 31"/>
          <p:cNvGraphicFramePr>
            <a:graphicFrameLocks noGrp="1"/>
          </p:cNvGraphicFramePr>
          <p:nvPr/>
        </p:nvGraphicFramePr>
        <p:xfrm>
          <a:off x="6227763" y="3175000"/>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6897" name="TextBox 3"/>
          <p:cNvSpPr txBox="1">
            <a:spLocks noChangeArrowheads="1"/>
          </p:cNvSpPr>
          <p:nvPr/>
        </p:nvSpPr>
        <p:spPr bwMode="auto">
          <a:xfrm>
            <a:off x="1033463" y="5165725"/>
            <a:ext cx="13684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71 (63%) report going straight to hospital</a:t>
            </a:r>
          </a:p>
        </p:txBody>
      </p:sp>
      <p:sp>
        <p:nvSpPr>
          <p:cNvPr id="26" name="Isosceles Triangle 25"/>
          <p:cNvSpPr/>
          <p:nvPr/>
        </p:nvSpPr>
        <p:spPr>
          <a:xfrm>
            <a:off x="1557338" y="3098800"/>
            <a:ext cx="336550" cy="261938"/>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3" name="Isosceles Triangle 92"/>
          <p:cNvSpPr/>
          <p:nvPr/>
        </p:nvSpPr>
        <p:spPr>
          <a:xfrm rot="10800000">
            <a:off x="1557338" y="4081463"/>
            <a:ext cx="336550" cy="261937"/>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5" name="Isosceles Triangle 94"/>
          <p:cNvSpPr/>
          <p:nvPr/>
        </p:nvSpPr>
        <p:spPr>
          <a:xfrm rot="5400000">
            <a:off x="2381251" y="5646737"/>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98" name="Straight Connector 97"/>
          <p:cNvCxnSpPr/>
          <p:nvPr/>
        </p:nvCxnSpPr>
        <p:spPr>
          <a:xfrm>
            <a:off x="2349500" y="4354513"/>
            <a:ext cx="0" cy="6477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6902" name="TextBox 36"/>
          <p:cNvSpPr txBox="1">
            <a:spLocks noChangeArrowheads="1"/>
          </p:cNvSpPr>
          <p:nvPr/>
        </p:nvSpPr>
        <p:spPr bwMode="auto">
          <a:xfrm>
            <a:off x="1887538" y="4510088"/>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11 (15%) receive referral</a:t>
            </a:r>
          </a:p>
        </p:txBody>
      </p:sp>
      <p:cxnSp>
        <p:nvCxnSpPr>
          <p:cNvPr id="102" name="Straight Connector 101"/>
          <p:cNvCxnSpPr/>
          <p:nvPr/>
        </p:nvCxnSpPr>
        <p:spPr>
          <a:xfrm>
            <a:off x="6124575"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7245350"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6110288" y="6281738"/>
            <a:ext cx="1152525"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6906" name="TextBox 104"/>
          <p:cNvSpPr txBox="1">
            <a:spLocks noChangeArrowheads="1"/>
          </p:cNvSpPr>
          <p:nvPr/>
        </p:nvSpPr>
        <p:spPr bwMode="auto">
          <a:xfrm>
            <a:off x="6229350" y="6057900"/>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 (50%)  receive referral</a:t>
            </a:r>
          </a:p>
        </p:txBody>
      </p:sp>
      <p:sp>
        <p:nvSpPr>
          <p:cNvPr id="106" name="Isosceles Triangle 105"/>
          <p:cNvSpPr/>
          <p:nvPr/>
        </p:nvSpPr>
        <p:spPr>
          <a:xfrm rot="16200000">
            <a:off x="6517482" y="5641181"/>
            <a:ext cx="338138" cy="263525"/>
          </a:xfrm>
          <a:prstGeom prst="triangle">
            <a:avLst>
              <a:gd name="adj" fmla="val 47466"/>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8" name="Isosceles Triangle 107"/>
          <p:cNvSpPr/>
          <p:nvPr/>
        </p:nvSpPr>
        <p:spPr>
          <a:xfrm rot="5400000">
            <a:off x="2383632" y="151685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1" name="Straight Connector 60"/>
          <p:cNvCxnSpPr/>
          <p:nvPr/>
        </p:nvCxnSpPr>
        <p:spPr>
          <a:xfrm>
            <a:off x="1689100" y="1647825"/>
            <a:ext cx="5813425" cy="317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7" name="Table 26"/>
          <p:cNvGraphicFramePr>
            <a:graphicFrameLocks noGrp="1"/>
          </p:cNvGraphicFramePr>
          <p:nvPr/>
        </p:nvGraphicFramePr>
        <p:xfrm>
          <a:off x="3348038" y="1235075"/>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14 (34%)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9E4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24 (59%)</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12" name="Isosceles Triangle 111"/>
          <p:cNvSpPr/>
          <p:nvPr/>
        </p:nvSpPr>
        <p:spPr>
          <a:xfrm rot="5400000">
            <a:off x="5936457" y="152320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4" name="Isosceles Triangle 113"/>
          <p:cNvSpPr/>
          <p:nvPr/>
        </p:nvSpPr>
        <p:spPr>
          <a:xfrm rot="10800000">
            <a:off x="4427538" y="2159000"/>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6920" name="TextBox 34"/>
          <p:cNvSpPr txBox="1">
            <a:spLocks noChangeArrowheads="1"/>
          </p:cNvSpPr>
          <p:nvPr/>
        </p:nvSpPr>
        <p:spPr bwMode="auto">
          <a:xfrm>
            <a:off x="6302375" y="1385888"/>
            <a:ext cx="993775" cy="554037"/>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 (11%) seek an alternative method</a:t>
            </a:r>
          </a:p>
        </p:txBody>
      </p:sp>
      <p:cxnSp>
        <p:nvCxnSpPr>
          <p:cNvPr id="116" name="Straight Connector 115"/>
          <p:cNvCxnSpPr/>
          <p:nvPr/>
        </p:nvCxnSpPr>
        <p:spPr>
          <a:xfrm flipH="1">
            <a:off x="4010025" y="3835400"/>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4019550" y="2503488"/>
            <a:ext cx="0" cy="1331912"/>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6923" name="TextBox 70"/>
          <p:cNvSpPr txBox="1">
            <a:spLocks noChangeArrowheads="1"/>
          </p:cNvSpPr>
          <p:nvPr/>
        </p:nvSpPr>
        <p:spPr bwMode="auto">
          <a:xfrm>
            <a:off x="3552825" y="2971800"/>
            <a:ext cx="935038"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22 (65%) receive referral</a:t>
            </a:r>
          </a:p>
        </p:txBody>
      </p:sp>
      <p:sp>
        <p:nvSpPr>
          <p:cNvPr id="123" name="Isosceles Triangle 122"/>
          <p:cNvSpPr/>
          <p:nvPr/>
        </p:nvSpPr>
        <p:spPr>
          <a:xfrm rot="10800000">
            <a:off x="7296150" y="2371725"/>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4" name="Isosceles Triangle 123"/>
          <p:cNvSpPr/>
          <p:nvPr/>
        </p:nvSpPr>
        <p:spPr>
          <a:xfrm rot="10800000">
            <a:off x="7308850" y="4156075"/>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2" name="Straight Connector 61"/>
          <p:cNvCxnSpPr/>
          <p:nvPr/>
        </p:nvCxnSpPr>
        <p:spPr>
          <a:xfrm flipH="1">
            <a:off x="1744663" y="43688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a:off x="1744663" y="50419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6928" name="TextBox 10"/>
          <p:cNvSpPr txBox="1">
            <a:spLocks noChangeArrowheads="1"/>
          </p:cNvSpPr>
          <p:nvPr/>
        </p:nvSpPr>
        <p:spPr bwMode="auto">
          <a:xfrm>
            <a:off x="1143000" y="1952625"/>
            <a:ext cx="11525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41(37%) visit different providers</a:t>
            </a:r>
          </a:p>
        </p:txBody>
      </p:sp>
      <p:cxnSp>
        <p:nvCxnSpPr>
          <p:cNvPr id="76" name="Straight Connector 75"/>
          <p:cNvCxnSpPr/>
          <p:nvPr/>
        </p:nvCxnSpPr>
        <p:spPr>
          <a:xfrm flipH="1">
            <a:off x="4016375" y="2517775"/>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6930" name="Title 3"/>
          <p:cNvSpPr txBox="1">
            <a:spLocks/>
          </p:cNvSpPr>
          <p:nvPr/>
        </p:nvSpPr>
        <p:spPr bwMode="auto">
          <a:xfrm>
            <a:off x="457200" y="198438"/>
            <a:ext cx="8229600" cy="1143000"/>
          </a:xfrm>
          <a:prstGeom prst="rect">
            <a:avLst/>
          </a:prstGeom>
          <a:noFill/>
          <a:ln w="9525">
            <a:noFill/>
            <a:miter lim="800000"/>
            <a:headEnd/>
            <a:tailEnd/>
          </a:ln>
        </p:spPr>
        <p:txBody>
          <a:bodyPr/>
          <a:lstStyle/>
          <a:p>
            <a:pPr algn="ctr"/>
            <a:r>
              <a:rPr lang="en-GB" sz="3200" b="1">
                <a:latin typeface="Calibri" pitchFamily="34" charset="0"/>
              </a:rPr>
              <a:t>Study participants’ complex trajectories</a:t>
            </a:r>
          </a:p>
        </p:txBody>
      </p:sp>
      <p:sp>
        <p:nvSpPr>
          <p:cNvPr id="57" name="Rounded Rectangle 56"/>
          <p:cNvSpPr/>
          <p:nvPr/>
        </p:nvSpPr>
        <p:spPr>
          <a:xfrm>
            <a:off x="106363" y="2222500"/>
            <a:ext cx="3508375" cy="1782763"/>
          </a:xfrm>
          <a:prstGeom prst="roundRect">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36932" name="Picture 57"/>
          <p:cNvPicPr>
            <a:picLocks noChangeAspect="1"/>
          </p:cNvPicPr>
          <p:nvPr/>
        </p:nvPicPr>
        <p:blipFill>
          <a:blip r:embed="rId3"/>
          <a:srcRect l="6316" t="20145" r="58421" b="30956"/>
          <a:stretch>
            <a:fillRect/>
          </a:stretch>
        </p:blipFill>
        <p:spPr bwMode="auto">
          <a:xfrm rot="-1207283">
            <a:off x="217488" y="2363788"/>
            <a:ext cx="649287" cy="476250"/>
          </a:xfrm>
          <a:prstGeom prst="rect">
            <a:avLst/>
          </a:prstGeom>
          <a:noFill/>
          <a:ln w="9525">
            <a:noFill/>
            <a:miter lim="800000"/>
            <a:headEnd/>
            <a:tailEnd/>
          </a:ln>
        </p:spPr>
      </p:pic>
      <p:sp>
        <p:nvSpPr>
          <p:cNvPr id="36933" name="Rectangle 58"/>
          <p:cNvSpPr>
            <a:spLocks noChangeArrowheads="1"/>
          </p:cNvSpPr>
          <p:nvPr/>
        </p:nvSpPr>
        <p:spPr bwMode="auto">
          <a:xfrm>
            <a:off x="230188" y="2719388"/>
            <a:ext cx="3384550" cy="1190625"/>
          </a:xfrm>
          <a:prstGeom prst="rect">
            <a:avLst/>
          </a:prstGeom>
          <a:noFill/>
          <a:ln w="9525">
            <a:noFill/>
            <a:miter lim="800000"/>
            <a:headEnd/>
            <a:tailEnd/>
          </a:ln>
        </p:spPr>
        <p:txBody>
          <a:bodyPr>
            <a:spAutoFit/>
          </a:bodyPr>
          <a:lstStyle/>
          <a:p>
            <a:pPr marL="179388" indent="-179388">
              <a:buFont typeface="Arial" charset="0"/>
              <a:buChar char="•"/>
            </a:pPr>
            <a:r>
              <a:rPr lang="en-GB">
                <a:latin typeface="Calibri" pitchFamily="34" charset="0"/>
              </a:rPr>
              <a:t>Visit to the doctor’s home for ToP</a:t>
            </a:r>
          </a:p>
          <a:p>
            <a:pPr marL="179388" indent="-179388">
              <a:buFont typeface="Arial" charset="0"/>
              <a:buChar char="•"/>
            </a:pPr>
            <a:r>
              <a:rPr lang="en-GB">
                <a:latin typeface="Calibri" pitchFamily="34" charset="0"/>
              </a:rPr>
              <a:t>MA pills from a pharmacist </a:t>
            </a:r>
          </a:p>
          <a:p>
            <a:pPr marL="179388" indent="-179388">
              <a:buFont typeface="Arial" charset="0"/>
              <a:buChar char="•"/>
            </a:pPr>
            <a:r>
              <a:rPr lang="en-GB">
                <a:latin typeface="Calibri" pitchFamily="34" charset="0"/>
              </a:rPr>
              <a:t>MA pills from a friend</a:t>
            </a:r>
          </a:p>
        </p:txBody>
      </p:sp>
      <p:sp>
        <p:nvSpPr>
          <p:cNvPr id="60" name="Freeform 59"/>
          <p:cNvSpPr/>
          <p:nvPr/>
        </p:nvSpPr>
        <p:spPr>
          <a:xfrm>
            <a:off x="1436688" y="1392238"/>
            <a:ext cx="1662112" cy="835025"/>
          </a:xfrm>
          <a:custGeom>
            <a:avLst/>
            <a:gdLst>
              <a:gd name="connsiteX0" fmla="*/ 0 w 1662546"/>
              <a:gd name="connsiteY0" fmla="*/ 834389 h 834389"/>
              <a:gd name="connsiteX1" fmla="*/ 641268 w 1662546"/>
              <a:gd name="connsiteY1" fmla="*/ 109994 h 834389"/>
              <a:gd name="connsiteX2" fmla="*/ 1662546 w 1662546"/>
              <a:gd name="connsiteY2" fmla="*/ 3116 h 834389"/>
              <a:gd name="connsiteX3" fmla="*/ 1662546 w 1662546"/>
              <a:gd name="connsiteY3" fmla="*/ 3116 h 834389"/>
            </a:gdLst>
            <a:ahLst/>
            <a:cxnLst>
              <a:cxn ang="0">
                <a:pos x="connsiteX0" y="connsiteY0"/>
              </a:cxn>
              <a:cxn ang="0">
                <a:pos x="connsiteX1" y="connsiteY1"/>
              </a:cxn>
              <a:cxn ang="0">
                <a:pos x="connsiteX2" y="connsiteY2"/>
              </a:cxn>
              <a:cxn ang="0">
                <a:pos x="connsiteX3" y="connsiteY3"/>
              </a:cxn>
            </a:cxnLst>
            <a:rect l="l" t="t" r="r" b="b"/>
            <a:pathLst>
              <a:path w="1662546" h="834389">
                <a:moveTo>
                  <a:pt x="0" y="834389"/>
                </a:moveTo>
                <a:cubicBezTo>
                  <a:pt x="182088" y="541464"/>
                  <a:pt x="364177" y="248539"/>
                  <a:pt x="641268" y="109994"/>
                </a:cubicBezTo>
                <a:cubicBezTo>
                  <a:pt x="918359" y="-28551"/>
                  <a:pt x="1662546" y="3116"/>
                  <a:pt x="1662546" y="3116"/>
                </a:cubicBezTo>
                <a:lnTo>
                  <a:pt x="1662546" y="3116"/>
                </a:lnTo>
              </a:path>
            </a:pathLst>
          </a:custGeom>
          <a:noFill/>
          <a:ln w="57150">
            <a:solidFill>
              <a:srgbClr val="00B0F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63" name="Rectangle 62"/>
          <p:cNvSpPr/>
          <p:nvPr/>
        </p:nvSpPr>
        <p:spPr>
          <a:xfrm>
            <a:off x="3335338" y="1246188"/>
            <a:ext cx="1225550" cy="803275"/>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8" name="Elbow Connector 127"/>
          <p:cNvCxnSpPr/>
          <p:nvPr/>
        </p:nvCxnSpPr>
        <p:spPr>
          <a:xfrm rot="5400000">
            <a:off x="7226300" y="4214813"/>
            <a:ext cx="1225550" cy="666750"/>
          </a:xfrm>
          <a:prstGeom prst="bentConnector3">
            <a:avLst>
              <a:gd name="adj1" fmla="val 66157"/>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8914" name="TextBox 11"/>
          <p:cNvSpPr txBox="1">
            <a:spLocks noChangeArrowheads="1"/>
          </p:cNvSpPr>
          <p:nvPr/>
        </p:nvSpPr>
        <p:spPr bwMode="auto">
          <a:xfrm>
            <a:off x="3833813" y="981075"/>
            <a:ext cx="1512887" cy="246063"/>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First attempt</a:t>
            </a:r>
          </a:p>
        </p:txBody>
      </p:sp>
      <p:sp>
        <p:nvSpPr>
          <p:cNvPr id="30" name="TextBox 29"/>
          <p:cNvSpPr txBox="1"/>
          <p:nvPr/>
        </p:nvSpPr>
        <p:spPr>
          <a:xfrm>
            <a:off x="320675" y="6053138"/>
            <a:ext cx="1417638"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Includes 2 ambiguous cases</a:t>
            </a:r>
          </a:p>
        </p:txBody>
      </p:sp>
      <p:sp>
        <p:nvSpPr>
          <p:cNvPr id="33" name="TextBox 32"/>
          <p:cNvSpPr txBox="1"/>
          <p:nvPr/>
        </p:nvSpPr>
        <p:spPr>
          <a:xfrm>
            <a:off x="2295525" y="2698750"/>
            <a:ext cx="901700"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No information about 3 (7%)</a:t>
            </a:r>
          </a:p>
        </p:txBody>
      </p:sp>
      <p:sp>
        <p:nvSpPr>
          <p:cNvPr id="39" name="TextBox 38"/>
          <p:cNvSpPr txBox="1"/>
          <p:nvPr/>
        </p:nvSpPr>
        <p:spPr>
          <a:xfrm>
            <a:off x="7596188" y="4513263"/>
            <a:ext cx="1152525" cy="400050"/>
          </a:xfrm>
          <a:prstGeom prst="rect">
            <a:avLst/>
          </a:prstGeom>
          <a:solidFill>
            <a:schemeClr val="bg1">
              <a:lumMod val="95000"/>
            </a:schemeClr>
          </a:solidFill>
          <a:ln>
            <a:noFill/>
          </a:ln>
        </p:spPr>
        <p:txBody>
          <a:bodyPr>
            <a:spAutoFit/>
          </a:bodyPr>
          <a:lstStyle/>
          <a:p>
            <a:pPr algn="ctr" fontAlgn="auto">
              <a:spcBef>
                <a:spcPts val="0"/>
              </a:spcBef>
              <a:spcAft>
                <a:spcPts val="0"/>
              </a:spcAft>
              <a:defRPr/>
            </a:pPr>
            <a:r>
              <a:rPr lang="en-GB" sz="1000" dirty="0">
                <a:latin typeface="Arial Narrow" panose="020B0606020202030204" pitchFamily="34" charset="0"/>
              </a:rPr>
              <a:t>1 attempts third non-clinical TOP</a:t>
            </a:r>
          </a:p>
        </p:txBody>
      </p:sp>
      <p:sp>
        <p:nvSpPr>
          <p:cNvPr id="43" name="Oval 42"/>
          <p:cNvSpPr/>
          <p:nvPr/>
        </p:nvSpPr>
        <p:spPr>
          <a:xfrm>
            <a:off x="463550" y="2840038"/>
            <a:ext cx="373063" cy="3746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cxnSp>
        <p:nvCxnSpPr>
          <p:cNvPr id="44" name="Straight Connector 43"/>
          <p:cNvCxnSpPr/>
          <p:nvPr/>
        </p:nvCxnSpPr>
        <p:spPr>
          <a:xfrm flipH="1">
            <a:off x="234950" y="3297238"/>
            <a:ext cx="336550"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720725" y="3305175"/>
            <a:ext cx="314325"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30250" y="3860800"/>
            <a:ext cx="0" cy="5556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60388" y="3856038"/>
            <a:ext cx="0" cy="560387"/>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Freeform 47"/>
          <p:cNvSpPr/>
          <p:nvPr/>
        </p:nvSpPr>
        <p:spPr>
          <a:xfrm>
            <a:off x="265113" y="3227388"/>
            <a:ext cx="769937" cy="708025"/>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sp>
        <p:nvSpPr>
          <p:cNvPr id="38924" name="TextBox 2"/>
          <p:cNvSpPr txBox="1">
            <a:spLocks noChangeArrowheads="1"/>
          </p:cNvSpPr>
          <p:nvPr/>
        </p:nvSpPr>
        <p:spPr bwMode="auto">
          <a:xfrm>
            <a:off x="234950" y="3365500"/>
            <a:ext cx="800100" cy="522288"/>
          </a:xfrm>
          <a:prstGeom prst="rect">
            <a:avLst/>
          </a:prstGeom>
          <a:noFill/>
          <a:ln w="9525">
            <a:noFill/>
            <a:miter lim="800000"/>
            <a:headEnd/>
            <a:tailEnd/>
          </a:ln>
        </p:spPr>
        <p:txBody>
          <a:bodyPr>
            <a:spAutoFit/>
          </a:bodyPr>
          <a:lstStyle/>
          <a:p>
            <a:pPr algn="ctr"/>
            <a:r>
              <a:rPr lang="en-GB" sz="1400" b="1">
                <a:solidFill>
                  <a:schemeClr val="bg1"/>
                </a:solidFill>
                <a:latin typeface="Arial Narrow" pitchFamily="34" charset="0"/>
              </a:rPr>
              <a:t>112 women </a:t>
            </a:r>
          </a:p>
        </p:txBody>
      </p:sp>
      <p:cxnSp>
        <p:nvCxnSpPr>
          <p:cNvPr id="53" name="Straight Connector 52"/>
          <p:cNvCxnSpPr/>
          <p:nvPr/>
        </p:nvCxnSpPr>
        <p:spPr>
          <a:xfrm flipH="1">
            <a:off x="1600200" y="35544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1593850" y="39100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1689100" y="5788025"/>
            <a:ext cx="5816600" cy="1588"/>
          </a:xfrm>
          <a:prstGeom prst="line">
            <a:avLst/>
          </a:prstGeom>
          <a:ln w="57150">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717675" y="1644650"/>
            <a:ext cx="4763" cy="1931988"/>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a:off x="1717675" y="3887788"/>
            <a:ext cx="0" cy="1920875"/>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4583113" y="2006600"/>
            <a:ext cx="12700" cy="32400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8931" name="TextBox 96"/>
          <p:cNvSpPr txBox="1">
            <a:spLocks noChangeArrowheads="1"/>
          </p:cNvSpPr>
          <p:nvPr/>
        </p:nvSpPr>
        <p:spPr bwMode="auto">
          <a:xfrm>
            <a:off x="4008438" y="4049713"/>
            <a:ext cx="1149350"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34 (89%) go to hospital</a:t>
            </a:r>
          </a:p>
        </p:txBody>
      </p:sp>
      <p:cxnSp>
        <p:nvCxnSpPr>
          <p:cNvPr id="99" name="Straight Connector 98"/>
          <p:cNvCxnSpPr/>
          <p:nvPr/>
        </p:nvCxnSpPr>
        <p:spPr>
          <a:xfrm>
            <a:off x="7477125" y="1644650"/>
            <a:ext cx="0" cy="413543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8933" name="TextBox 30"/>
          <p:cNvSpPr txBox="1">
            <a:spLocks noChangeArrowheads="1"/>
          </p:cNvSpPr>
          <p:nvPr/>
        </p:nvSpPr>
        <p:spPr bwMode="auto">
          <a:xfrm>
            <a:off x="6721475" y="2928938"/>
            <a:ext cx="1511300" cy="246062"/>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Second attempt</a:t>
            </a:r>
          </a:p>
        </p:txBody>
      </p:sp>
      <p:sp>
        <p:nvSpPr>
          <p:cNvPr id="10" name="Rectangle 9"/>
          <p:cNvSpPr/>
          <p:nvPr/>
        </p:nvSpPr>
        <p:spPr>
          <a:xfrm>
            <a:off x="3375025" y="5160963"/>
            <a:ext cx="2447925" cy="12239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latin typeface="Arial Narrow" panose="020B0606020202030204" pitchFamily="34" charset="0"/>
              </a:rPr>
              <a:t>Government hospital</a:t>
            </a:r>
          </a:p>
        </p:txBody>
      </p:sp>
      <p:cxnSp>
        <p:nvCxnSpPr>
          <p:cNvPr id="111" name="Elbow Connector 110"/>
          <p:cNvCxnSpPr>
            <a:endCxn id="30" idx="0"/>
          </p:cNvCxnSpPr>
          <p:nvPr/>
        </p:nvCxnSpPr>
        <p:spPr>
          <a:xfrm rot="5400000">
            <a:off x="918369" y="5628481"/>
            <a:ext cx="534988" cy="314325"/>
          </a:xfrm>
          <a:prstGeom prst="bentConnector3">
            <a:avLst>
              <a:gd name="adj1" fmla="val 50000"/>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Elbow Connector 112"/>
          <p:cNvCxnSpPr>
            <a:stCxn id="38976" idx="3"/>
            <a:endCxn id="33" idx="0"/>
          </p:cNvCxnSpPr>
          <p:nvPr/>
        </p:nvCxnSpPr>
        <p:spPr>
          <a:xfrm>
            <a:off x="2295525" y="2152650"/>
            <a:ext cx="450850" cy="546100"/>
          </a:xfrm>
          <a:prstGeom prst="bentConnector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32" name="Table 31"/>
          <p:cNvGraphicFramePr>
            <a:graphicFrameLocks noGrp="1"/>
          </p:cNvGraphicFramePr>
          <p:nvPr/>
        </p:nvGraphicFramePr>
        <p:xfrm>
          <a:off x="6227763" y="3175000"/>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8945" name="TextBox 3"/>
          <p:cNvSpPr txBox="1">
            <a:spLocks noChangeArrowheads="1"/>
          </p:cNvSpPr>
          <p:nvPr/>
        </p:nvSpPr>
        <p:spPr bwMode="auto">
          <a:xfrm>
            <a:off x="1033463" y="5165725"/>
            <a:ext cx="13684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71 (63%) report going straight to hospital</a:t>
            </a:r>
          </a:p>
        </p:txBody>
      </p:sp>
      <p:sp>
        <p:nvSpPr>
          <p:cNvPr id="26" name="Isosceles Triangle 25"/>
          <p:cNvSpPr/>
          <p:nvPr/>
        </p:nvSpPr>
        <p:spPr>
          <a:xfrm>
            <a:off x="1557338" y="3098800"/>
            <a:ext cx="336550" cy="261938"/>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3" name="Isosceles Triangle 92"/>
          <p:cNvSpPr/>
          <p:nvPr/>
        </p:nvSpPr>
        <p:spPr>
          <a:xfrm rot="10800000">
            <a:off x="1557338" y="4081463"/>
            <a:ext cx="336550" cy="261937"/>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5" name="Isosceles Triangle 94"/>
          <p:cNvSpPr/>
          <p:nvPr/>
        </p:nvSpPr>
        <p:spPr>
          <a:xfrm rot="5400000">
            <a:off x="2381251" y="5646737"/>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98" name="Straight Connector 97"/>
          <p:cNvCxnSpPr/>
          <p:nvPr/>
        </p:nvCxnSpPr>
        <p:spPr>
          <a:xfrm>
            <a:off x="2349500" y="4354513"/>
            <a:ext cx="0" cy="6477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950" name="TextBox 36"/>
          <p:cNvSpPr txBox="1">
            <a:spLocks noChangeArrowheads="1"/>
          </p:cNvSpPr>
          <p:nvPr/>
        </p:nvSpPr>
        <p:spPr bwMode="auto">
          <a:xfrm>
            <a:off x="1887538" y="4510088"/>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11 (15%) receive referral</a:t>
            </a:r>
          </a:p>
        </p:txBody>
      </p:sp>
      <p:cxnSp>
        <p:nvCxnSpPr>
          <p:cNvPr id="102" name="Straight Connector 101"/>
          <p:cNvCxnSpPr/>
          <p:nvPr/>
        </p:nvCxnSpPr>
        <p:spPr>
          <a:xfrm>
            <a:off x="6124575"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7245350"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6110288" y="6281738"/>
            <a:ext cx="1152525"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954" name="TextBox 104"/>
          <p:cNvSpPr txBox="1">
            <a:spLocks noChangeArrowheads="1"/>
          </p:cNvSpPr>
          <p:nvPr/>
        </p:nvSpPr>
        <p:spPr bwMode="auto">
          <a:xfrm>
            <a:off x="6229350" y="6057900"/>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 (50%)  receive referral</a:t>
            </a:r>
          </a:p>
        </p:txBody>
      </p:sp>
      <p:sp>
        <p:nvSpPr>
          <p:cNvPr id="106" name="Isosceles Triangle 105"/>
          <p:cNvSpPr/>
          <p:nvPr/>
        </p:nvSpPr>
        <p:spPr>
          <a:xfrm rot="16200000">
            <a:off x="6517482" y="5641181"/>
            <a:ext cx="338138" cy="263525"/>
          </a:xfrm>
          <a:prstGeom prst="triangle">
            <a:avLst>
              <a:gd name="adj" fmla="val 47466"/>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8" name="Isosceles Triangle 107"/>
          <p:cNvSpPr/>
          <p:nvPr/>
        </p:nvSpPr>
        <p:spPr>
          <a:xfrm rot="5400000">
            <a:off x="2383632" y="151685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1" name="Straight Connector 60"/>
          <p:cNvCxnSpPr/>
          <p:nvPr/>
        </p:nvCxnSpPr>
        <p:spPr>
          <a:xfrm>
            <a:off x="1689100" y="1647825"/>
            <a:ext cx="5813425" cy="317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7" name="Table 26"/>
          <p:cNvGraphicFramePr>
            <a:graphicFrameLocks noGrp="1"/>
          </p:cNvGraphicFramePr>
          <p:nvPr/>
        </p:nvGraphicFramePr>
        <p:xfrm>
          <a:off x="3348038" y="1235075"/>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14 (34%)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24 (59%)</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9E4FF"/>
                    </a:solidFill>
                  </a:tcPr>
                </a:tc>
              </a:tr>
            </a:tbl>
          </a:graphicData>
        </a:graphic>
      </p:graphicFrame>
      <p:sp>
        <p:nvSpPr>
          <p:cNvPr id="112" name="Isosceles Triangle 111"/>
          <p:cNvSpPr/>
          <p:nvPr/>
        </p:nvSpPr>
        <p:spPr>
          <a:xfrm rot="5400000">
            <a:off x="5936457" y="152320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4" name="Isosceles Triangle 113"/>
          <p:cNvSpPr/>
          <p:nvPr/>
        </p:nvSpPr>
        <p:spPr>
          <a:xfrm rot="10800000">
            <a:off x="4427538" y="2159000"/>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8968" name="TextBox 34"/>
          <p:cNvSpPr txBox="1">
            <a:spLocks noChangeArrowheads="1"/>
          </p:cNvSpPr>
          <p:nvPr/>
        </p:nvSpPr>
        <p:spPr bwMode="auto">
          <a:xfrm>
            <a:off x="6302375" y="1385888"/>
            <a:ext cx="993775" cy="554037"/>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 (11%) seek an alternative method</a:t>
            </a:r>
          </a:p>
        </p:txBody>
      </p:sp>
      <p:cxnSp>
        <p:nvCxnSpPr>
          <p:cNvPr id="116" name="Straight Connector 115"/>
          <p:cNvCxnSpPr/>
          <p:nvPr/>
        </p:nvCxnSpPr>
        <p:spPr>
          <a:xfrm flipH="1">
            <a:off x="4010025" y="3835400"/>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4019550" y="2503488"/>
            <a:ext cx="0" cy="1331912"/>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971" name="TextBox 70"/>
          <p:cNvSpPr txBox="1">
            <a:spLocks noChangeArrowheads="1"/>
          </p:cNvSpPr>
          <p:nvPr/>
        </p:nvSpPr>
        <p:spPr bwMode="auto">
          <a:xfrm>
            <a:off x="3552825" y="2971800"/>
            <a:ext cx="935038"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22 (65%) receive referral</a:t>
            </a:r>
          </a:p>
        </p:txBody>
      </p:sp>
      <p:sp>
        <p:nvSpPr>
          <p:cNvPr id="123" name="Isosceles Triangle 122"/>
          <p:cNvSpPr/>
          <p:nvPr/>
        </p:nvSpPr>
        <p:spPr>
          <a:xfrm rot="10800000">
            <a:off x="7296150" y="2371725"/>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4" name="Isosceles Triangle 123"/>
          <p:cNvSpPr/>
          <p:nvPr/>
        </p:nvSpPr>
        <p:spPr>
          <a:xfrm rot="10800000">
            <a:off x="7308850" y="4156075"/>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2" name="Straight Connector 61"/>
          <p:cNvCxnSpPr/>
          <p:nvPr/>
        </p:nvCxnSpPr>
        <p:spPr>
          <a:xfrm flipH="1">
            <a:off x="1744663" y="43688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a:off x="1744663" y="50419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976" name="TextBox 10"/>
          <p:cNvSpPr txBox="1">
            <a:spLocks noChangeArrowheads="1"/>
          </p:cNvSpPr>
          <p:nvPr/>
        </p:nvSpPr>
        <p:spPr bwMode="auto">
          <a:xfrm>
            <a:off x="1143000" y="1952625"/>
            <a:ext cx="11525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41(37%) visit different providers</a:t>
            </a:r>
          </a:p>
        </p:txBody>
      </p:sp>
      <p:cxnSp>
        <p:nvCxnSpPr>
          <p:cNvPr id="76" name="Straight Connector 75"/>
          <p:cNvCxnSpPr/>
          <p:nvPr/>
        </p:nvCxnSpPr>
        <p:spPr>
          <a:xfrm flipH="1">
            <a:off x="4016375" y="2517775"/>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978" name="Title 3"/>
          <p:cNvSpPr txBox="1">
            <a:spLocks/>
          </p:cNvSpPr>
          <p:nvPr/>
        </p:nvSpPr>
        <p:spPr bwMode="auto">
          <a:xfrm>
            <a:off x="457200" y="198438"/>
            <a:ext cx="8229600" cy="1143000"/>
          </a:xfrm>
          <a:prstGeom prst="rect">
            <a:avLst/>
          </a:prstGeom>
          <a:noFill/>
          <a:ln w="9525">
            <a:noFill/>
            <a:miter lim="800000"/>
            <a:headEnd/>
            <a:tailEnd/>
          </a:ln>
        </p:spPr>
        <p:txBody>
          <a:bodyPr/>
          <a:lstStyle/>
          <a:p>
            <a:pPr algn="ctr"/>
            <a:r>
              <a:rPr lang="en-GB" sz="3200" b="1">
                <a:latin typeface="Calibri" pitchFamily="34" charset="0"/>
              </a:rPr>
              <a:t>Study participants’ complex trajectories</a:t>
            </a:r>
          </a:p>
        </p:txBody>
      </p:sp>
      <p:sp>
        <p:nvSpPr>
          <p:cNvPr id="55" name="Rounded Rectangle 54"/>
          <p:cNvSpPr/>
          <p:nvPr/>
        </p:nvSpPr>
        <p:spPr>
          <a:xfrm>
            <a:off x="5513388" y="2208213"/>
            <a:ext cx="3427412" cy="2300287"/>
          </a:xfrm>
          <a:prstGeom prst="roundRect">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38980" name="Picture 56"/>
          <p:cNvPicPr>
            <a:picLocks noChangeAspect="1"/>
          </p:cNvPicPr>
          <p:nvPr/>
        </p:nvPicPr>
        <p:blipFill>
          <a:blip r:embed="rId3"/>
          <a:srcRect l="6316" t="20145" r="58421" b="30956"/>
          <a:stretch>
            <a:fillRect/>
          </a:stretch>
        </p:blipFill>
        <p:spPr bwMode="auto">
          <a:xfrm rot="-1207283">
            <a:off x="5649913" y="2328863"/>
            <a:ext cx="649287" cy="476250"/>
          </a:xfrm>
          <a:prstGeom prst="rect">
            <a:avLst/>
          </a:prstGeom>
          <a:noFill/>
          <a:ln w="9525">
            <a:noFill/>
            <a:miter lim="800000"/>
            <a:headEnd/>
            <a:tailEnd/>
          </a:ln>
        </p:spPr>
      </p:pic>
      <p:sp>
        <p:nvSpPr>
          <p:cNvPr id="38981" name="Rectangle 57"/>
          <p:cNvSpPr>
            <a:spLocks noChangeArrowheads="1"/>
          </p:cNvSpPr>
          <p:nvPr/>
        </p:nvSpPr>
        <p:spPr bwMode="auto">
          <a:xfrm>
            <a:off x="5724525" y="2646363"/>
            <a:ext cx="3384550" cy="1739900"/>
          </a:xfrm>
          <a:prstGeom prst="rect">
            <a:avLst/>
          </a:prstGeom>
          <a:noFill/>
          <a:ln w="9525">
            <a:noFill/>
            <a:miter lim="800000"/>
            <a:headEnd/>
            <a:tailEnd/>
          </a:ln>
        </p:spPr>
        <p:txBody>
          <a:bodyPr>
            <a:spAutoFit/>
          </a:bodyPr>
          <a:lstStyle/>
          <a:p>
            <a:pPr marL="179388" indent="-179388">
              <a:buFont typeface="Arial" charset="0"/>
              <a:buChar char="•"/>
            </a:pPr>
            <a:r>
              <a:rPr lang="en-GB">
                <a:latin typeface="Calibri" pitchFamily="34" charset="0"/>
              </a:rPr>
              <a:t>Overdose of combined oral contraceptive pill </a:t>
            </a:r>
            <a:r>
              <a:rPr lang="en-GB" i="1">
                <a:latin typeface="Calibri" pitchFamily="34" charset="0"/>
              </a:rPr>
              <a:t>Microgynon</a:t>
            </a:r>
            <a:endParaRPr lang="en-GB">
              <a:latin typeface="Calibri" pitchFamily="34" charset="0"/>
            </a:endParaRPr>
          </a:p>
          <a:p>
            <a:pPr marL="179388" indent="-179388">
              <a:buFont typeface="Arial" charset="0"/>
              <a:buChar char="•"/>
            </a:pPr>
            <a:r>
              <a:rPr lang="en-GB">
                <a:latin typeface="Calibri" pitchFamily="34" charset="0"/>
              </a:rPr>
              <a:t>Overdose of paracetamol</a:t>
            </a:r>
          </a:p>
          <a:p>
            <a:pPr marL="179388" indent="-179388">
              <a:buFont typeface="Arial" charset="0"/>
              <a:buChar char="•"/>
            </a:pPr>
            <a:r>
              <a:rPr lang="en-GB">
                <a:latin typeface="Calibri" pitchFamily="34" charset="0"/>
              </a:rPr>
              <a:t>Unknown pills from a partner</a:t>
            </a:r>
          </a:p>
          <a:p>
            <a:pPr marL="179388" indent="-179388">
              <a:buFont typeface="Arial" charset="0"/>
              <a:buChar char="•"/>
            </a:pPr>
            <a:r>
              <a:rPr lang="en-GB">
                <a:latin typeface="Calibri" pitchFamily="34" charset="0"/>
              </a:rPr>
              <a:t>Insertion of foreign object e.g.:</a:t>
            </a:r>
          </a:p>
          <a:p>
            <a:pPr marL="179388" indent="-179388">
              <a:buFont typeface="Arial" charset="0"/>
              <a:buChar char="•"/>
            </a:pPr>
            <a:r>
              <a:rPr lang="en-GB">
                <a:latin typeface="Calibri" pitchFamily="34" charset="0"/>
              </a:rPr>
              <a:t>cassava stick from a herbalist</a:t>
            </a:r>
          </a:p>
        </p:txBody>
      </p:sp>
      <p:sp>
        <p:nvSpPr>
          <p:cNvPr id="59" name="Freeform 58"/>
          <p:cNvSpPr/>
          <p:nvPr/>
        </p:nvSpPr>
        <p:spPr>
          <a:xfrm flipH="1">
            <a:off x="5910263" y="1373188"/>
            <a:ext cx="1662112" cy="833437"/>
          </a:xfrm>
          <a:custGeom>
            <a:avLst/>
            <a:gdLst>
              <a:gd name="connsiteX0" fmla="*/ 0 w 1662546"/>
              <a:gd name="connsiteY0" fmla="*/ 834389 h 834389"/>
              <a:gd name="connsiteX1" fmla="*/ 641268 w 1662546"/>
              <a:gd name="connsiteY1" fmla="*/ 109994 h 834389"/>
              <a:gd name="connsiteX2" fmla="*/ 1662546 w 1662546"/>
              <a:gd name="connsiteY2" fmla="*/ 3116 h 834389"/>
              <a:gd name="connsiteX3" fmla="*/ 1662546 w 1662546"/>
              <a:gd name="connsiteY3" fmla="*/ 3116 h 834389"/>
            </a:gdLst>
            <a:ahLst/>
            <a:cxnLst>
              <a:cxn ang="0">
                <a:pos x="connsiteX0" y="connsiteY0"/>
              </a:cxn>
              <a:cxn ang="0">
                <a:pos x="connsiteX1" y="connsiteY1"/>
              </a:cxn>
              <a:cxn ang="0">
                <a:pos x="connsiteX2" y="connsiteY2"/>
              </a:cxn>
              <a:cxn ang="0">
                <a:pos x="connsiteX3" y="connsiteY3"/>
              </a:cxn>
            </a:cxnLst>
            <a:rect l="l" t="t" r="r" b="b"/>
            <a:pathLst>
              <a:path w="1662546" h="834389">
                <a:moveTo>
                  <a:pt x="0" y="834389"/>
                </a:moveTo>
                <a:cubicBezTo>
                  <a:pt x="182088" y="541464"/>
                  <a:pt x="364177" y="248539"/>
                  <a:pt x="641268" y="109994"/>
                </a:cubicBezTo>
                <a:cubicBezTo>
                  <a:pt x="918359" y="-28551"/>
                  <a:pt x="1662546" y="3116"/>
                  <a:pt x="1662546" y="3116"/>
                </a:cubicBezTo>
                <a:lnTo>
                  <a:pt x="1662546" y="3116"/>
                </a:lnTo>
              </a:path>
            </a:pathLst>
          </a:custGeom>
          <a:noFill/>
          <a:ln w="57150">
            <a:solidFill>
              <a:srgbClr val="00B0F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60" name="Rectangle 59"/>
          <p:cNvSpPr/>
          <p:nvPr/>
        </p:nvSpPr>
        <p:spPr>
          <a:xfrm>
            <a:off x="4621213" y="1225550"/>
            <a:ext cx="1223962" cy="803275"/>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a:off x="244475" y="3717925"/>
            <a:ext cx="5759450" cy="2827338"/>
          </a:xfrm>
          <a:custGeom>
            <a:avLst/>
            <a:gdLst>
              <a:gd name="connsiteX0" fmla="*/ 0 w 5760720"/>
              <a:gd name="connsiteY0" fmla="*/ 0 h 2827020"/>
              <a:gd name="connsiteX1" fmla="*/ 3611880 w 5760720"/>
              <a:gd name="connsiteY1" fmla="*/ 0 h 2827020"/>
              <a:gd name="connsiteX2" fmla="*/ 3604260 w 5760720"/>
              <a:gd name="connsiteY2" fmla="*/ 1143000 h 2827020"/>
              <a:gd name="connsiteX3" fmla="*/ 5760720 w 5760720"/>
              <a:gd name="connsiteY3" fmla="*/ 1150620 h 2827020"/>
              <a:gd name="connsiteX4" fmla="*/ 5760720 w 5760720"/>
              <a:gd name="connsiteY4" fmla="*/ 2827020 h 2827020"/>
              <a:gd name="connsiteX5" fmla="*/ 0 w 5760720"/>
              <a:gd name="connsiteY5" fmla="*/ 2804160 h 2827020"/>
              <a:gd name="connsiteX6" fmla="*/ 0 w 5760720"/>
              <a:gd name="connsiteY6" fmla="*/ 0 h 2827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0720" h="2827020">
                <a:moveTo>
                  <a:pt x="0" y="0"/>
                </a:moveTo>
                <a:lnTo>
                  <a:pt x="3611880" y="0"/>
                </a:lnTo>
                <a:lnTo>
                  <a:pt x="3604260" y="1143000"/>
                </a:lnTo>
                <a:lnTo>
                  <a:pt x="5760720" y="1150620"/>
                </a:lnTo>
                <a:lnTo>
                  <a:pt x="5760720" y="2827020"/>
                </a:lnTo>
                <a:lnTo>
                  <a:pt x="0" y="2804160"/>
                </a:lnTo>
                <a:lnTo>
                  <a:pt x="0" y="0"/>
                </a:lnTo>
                <a:close/>
              </a:path>
            </a:pathLst>
          </a:custGeom>
          <a:solidFill>
            <a:srgbClr val="DEF8BE">
              <a:alpha val="43137"/>
            </a:srgbClr>
          </a:solidFill>
          <a:ln w="38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128" name="Elbow Connector 127"/>
          <p:cNvCxnSpPr/>
          <p:nvPr/>
        </p:nvCxnSpPr>
        <p:spPr>
          <a:xfrm rot="5400000">
            <a:off x="7226300" y="4214813"/>
            <a:ext cx="1225550" cy="666750"/>
          </a:xfrm>
          <a:prstGeom prst="bentConnector3">
            <a:avLst>
              <a:gd name="adj1" fmla="val 66157"/>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0963" name="TextBox 11"/>
          <p:cNvSpPr txBox="1">
            <a:spLocks noChangeArrowheads="1"/>
          </p:cNvSpPr>
          <p:nvPr/>
        </p:nvSpPr>
        <p:spPr bwMode="auto">
          <a:xfrm>
            <a:off x="3833813" y="981075"/>
            <a:ext cx="1512887" cy="246063"/>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First attempt</a:t>
            </a:r>
          </a:p>
        </p:txBody>
      </p:sp>
      <p:sp>
        <p:nvSpPr>
          <p:cNvPr id="30" name="TextBox 29"/>
          <p:cNvSpPr txBox="1"/>
          <p:nvPr/>
        </p:nvSpPr>
        <p:spPr>
          <a:xfrm>
            <a:off x="320675" y="6053138"/>
            <a:ext cx="1417638"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Includes 2 ambiguous cases</a:t>
            </a:r>
          </a:p>
        </p:txBody>
      </p:sp>
      <p:sp>
        <p:nvSpPr>
          <p:cNvPr id="33" name="TextBox 32"/>
          <p:cNvSpPr txBox="1"/>
          <p:nvPr/>
        </p:nvSpPr>
        <p:spPr>
          <a:xfrm>
            <a:off x="2295525" y="2698750"/>
            <a:ext cx="901700"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No information about 3 (7%)</a:t>
            </a:r>
          </a:p>
        </p:txBody>
      </p:sp>
      <p:sp>
        <p:nvSpPr>
          <p:cNvPr id="39" name="TextBox 38"/>
          <p:cNvSpPr txBox="1"/>
          <p:nvPr/>
        </p:nvSpPr>
        <p:spPr>
          <a:xfrm>
            <a:off x="7596188" y="4513263"/>
            <a:ext cx="1152525" cy="400050"/>
          </a:xfrm>
          <a:prstGeom prst="rect">
            <a:avLst/>
          </a:prstGeom>
          <a:solidFill>
            <a:schemeClr val="bg1">
              <a:lumMod val="95000"/>
            </a:schemeClr>
          </a:solidFill>
          <a:ln>
            <a:noFill/>
          </a:ln>
        </p:spPr>
        <p:txBody>
          <a:bodyPr>
            <a:spAutoFit/>
          </a:bodyPr>
          <a:lstStyle/>
          <a:p>
            <a:pPr algn="ctr" fontAlgn="auto">
              <a:spcBef>
                <a:spcPts val="0"/>
              </a:spcBef>
              <a:spcAft>
                <a:spcPts val="0"/>
              </a:spcAft>
              <a:defRPr/>
            </a:pPr>
            <a:r>
              <a:rPr lang="en-GB" sz="1000" dirty="0">
                <a:latin typeface="Arial Narrow" panose="020B0606020202030204" pitchFamily="34" charset="0"/>
              </a:rPr>
              <a:t>1 attempts third non-clinical TOP</a:t>
            </a:r>
          </a:p>
        </p:txBody>
      </p:sp>
      <p:sp>
        <p:nvSpPr>
          <p:cNvPr id="43" name="Oval 42"/>
          <p:cNvSpPr/>
          <p:nvPr/>
        </p:nvSpPr>
        <p:spPr>
          <a:xfrm>
            <a:off x="463550" y="2840038"/>
            <a:ext cx="373063" cy="3746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cxnSp>
        <p:nvCxnSpPr>
          <p:cNvPr id="44" name="Straight Connector 43"/>
          <p:cNvCxnSpPr/>
          <p:nvPr/>
        </p:nvCxnSpPr>
        <p:spPr>
          <a:xfrm flipH="1">
            <a:off x="234950" y="3297238"/>
            <a:ext cx="336550"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720725" y="3305175"/>
            <a:ext cx="314325"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30250" y="3860800"/>
            <a:ext cx="0" cy="5556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60388" y="3856038"/>
            <a:ext cx="0" cy="560387"/>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Freeform 47"/>
          <p:cNvSpPr/>
          <p:nvPr/>
        </p:nvSpPr>
        <p:spPr>
          <a:xfrm>
            <a:off x="265113" y="3227388"/>
            <a:ext cx="769937" cy="708025"/>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sp>
        <p:nvSpPr>
          <p:cNvPr id="40973" name="TextBox 2"/>
          <p:cNvSpPr txBox="1">
            <a:spLocks noChangeArrowheads="1"/>
          </p:cNvSpPr>
          <p:nvPr/>
        </p:nvSpPr>
        <p:spPr bwMode="auto">
          <a:xfrm>
            <a:off x="234950" y="3365500"/>
            <a:ext cx="800100" cy="522288"/>
          </a:xfrm>
          <a:prstGeom prst="rect">
            <a:avLst/>
          </a:prstGeom>
          <a:noFill/>
          <a:ln w="9525">
            <a:noFill/>
            <a:miter lim="800000"/>
            <a:headEnd/>
            <a:tailEnd/>
          </a:ln>
        </p:spPr>
        <p:txBody>
          <a:bodyPr>
            <a:spAutoFit/>
          </a:bodyPr>
          <a:lstStyle/>
          <a:p>
            <a:pPr algn="ctr"/>
            <a:r>
              <a:rPr lang="en-GB" sz="1400" b="1">
                <a:solidFill>
                  <a:schemeClr val="bg1"/>
                </a:solidFill>
                <a:latin typeface="Arial Narrow" pitchFamily="34" charset="0"/>
              </a:rPr>
              <a:t>112 women </a:t>
            </a:r>
          </a:p>
        </p:txBody>
      </p:sp>
      <p:cxnSp>
        <p:nvCxnSpPr>
          <p:cNvPr id="53" name="Straight Connector 52"/>
          <p:cNvCxnSpPr/>
          <p:nvPr/>
        </p:nvCxnSpPr>
        <p:spPr>
          <a:xfrm flipH="1">
            <a:off x="1600200" y="35544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1593850" y="39100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1689100" y="5788025"/>
            <a:ext cx="5816600" cy="1588"/>
          </a:xfrm>
          <a:prstGeom prst="line">
            <a:avLst/>
          </a:prstGeom>
          <a:ln w="57150">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717675" y="1644650"/>
            <a:ext cx="4763" cy="1931988"/>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a:off x="1717675" y="3887788"/>
            <a:ext cx="0" cy="1920875"/>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4583113" y="2006600"/>
            <a:ext cx="12700" cy="32400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40980" name="TextBox 96"/>
          <p:cNvSpPr txBox="1">
            <a:spLocks noChangeArrowheads="1"/>
          </p:cNvSpPr>
          <p:nvPr/>
        </p:nvSpPr>
        <p:spPr bwMode="auto">
          <a:xfrm>
            <a:off x="4008438" y="4049713"/>
            <a:ext cx="1149350"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34 (89%) go to hospital</a:t>
            </a:r>
          </a:p>
        </p:txBody>
      </p:sp>
      <p:cxnSp>
        <p:nvCxnSpPr>
          <p:cNvPr id="99" name="Straight Connector 98"/>
          <p:cNvCxnSpPr/>
          <p:nvPr/>
        </p:nvCxnSpPr>
        <p:spPr>
          <a:xfrm>
            <a:off x="7477125" y="1644650"/>
            <a:ext cx="0" cy="413543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40982" name="TextBox 30"/>
          <p:cNvSpPr txBox="1">
            <a:spLocks noChangeArrowheads="1"/>
          </p:cNvSpPr>
          <p:nvPr/>
        </p:nvSpPr>
        <p:spPr bwMode="auto">
          <a:xfrm>
            <a:off x="6721475" y="2928938"/>
            <a:ext cx="1511300" cy="246062"/>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Second attempt</a:t>
            </a:r>
          </a:p>
        </p:txBody>
      </p:sp>
      <p:sp>
        <p:nvSpPr>
          <p:cNvPr id="10" name="Rectangle 9"/>
          <p:cNvSpPr/>
          <p:nvPr/>
        </p:nvSpPr>
        <p:spPr>
          <a:xfrm>
            <a:off x="3375025" y="5160963"/>
            <a:ext cx="2447925" cy="12239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latin typeface="Arial Narrow" panose="020B0606020202030204" pitchFamily="34" charset="0"/>
              </a:rPr>
              <a:t>Government hospital</a:t>
            </a:r>
          </a:p>
        </p:txBody>
      </p:sp>
      <p:cxnSp>
        <p:nvCxnSpPr>
          <p:cNvPr id="111" name="Elbow Connector 110"/>
          <p:cNvCxnSpPr>
            <a:endCxn id="30" idx="0"/>
          </p:cNvCxnSpPr>
          <p:nvPr/>
        </p:nvCxnSpPr>
        <p:spPr>
          <a:xfrm rot="5400000">
            <a:off x="918369" y="5628481"/>
            <a:ext cx="534988" cy="314325"/>
          </a:xfrm>
          <a:prstGeom prst="bentConnector3">
            <a:avLst>
              <a:gd name="adj1" fmla="val 50000"/>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Elbow Connector 112"/>
          <p:cNvCxnSpPr>
            <a:stCxn id="41025" idx="3"/>
            <a:endCxn id="33" idx="0"/>
          </p:cNvCxnSpPr>
          <p:nvPr/>
        </p:nvCxnSpPr>
        <p:spPr>
          <a:xfrm>
            <a:off x="2295525" y="2152650"/>
            <a:ext cx="450850" cy="546100"/>
          </a:xfrm>
          <a:prstGeom prst="bentConnector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32" name="Table 31"/>
          <p:cNvGraphicFramePr>
            <a:graphicFrameLocks noGrp="1"/>
          </p:cNvGraphicFramePr>
          <p:nvPr/>
        </p:nvGraphicFramePr>
        <p:xfrm>
          <a:off x="6227763" y="3175000"/>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40994" name="TextBox 3"/>
          <p:cNvSpPr txBox="1">
            <a:spLocks noChangeArrowheads="1"/>
          </p:cNvSpPr>
          <p:nvPr/>
        </p:nvSpPr>
        <p:spPr bwMode="auto">
          <a:xfrm>
            <a:off x="1033463" y="5165725"/>
            <a:ext cx="13684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71 (63%) report going straight to hospital</a:t>
            </a:r>
          </a:p>
        </p:txBody>
      </p:sp>
      <p:sp>
        <p:nvSpPr>
          <p:cNvPr id="26" name="Isosceles Triangle 25"/>
          <p:cNvSpPr/>
          <p:nvPr/>
        </p:nvSpPr>
        <p:spPr>
          <a:xfrm>
            <a:off x="1557338" y="3098800"/>
            <a:ext cx="336550" cy="261938"/>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3" name="Isosceles Triangle 92"/>
          <p:cNvSpPr/>
          <p:nvPr/>
        </p:nvSpPr>
        <p:spPr>
          <a:xfrm rot="10800000">
            <a:off x="1557338" y="4081463"/>
            <a:ext cx="336550" cy="261937"/>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5" name="Isosceles Triangle 94"/>
          <p:cNvSpPr/>
          <p:nvPr/>
        </p:nvSpPr>
        <p:spPr>
          <a:xfrm rot="5400000">
            <a:off x="2381251" y="5646737"/>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98" name="Straight Connector 97"/>
          <p:cNvCxnSpPr/>
          <p:nvPr/>
        </p:nvCxnSpPr>
        <p:spPr>
          <a:xfrm>
            <a:off x="2349500" y="4354513"/>
            <a:ext cx="0" cy="6477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0999" name="TextBox 36"/>
          <p:cNvSpPr txBox="1">
            <a:spLocks noChangeArrowheads="1"/>
          </p:cNvSpPr>
          <p:nvPr/>
        </p:nvSpPr>
        <p:spPr bwMode="auto">
          <a:xfrm>
            <a:off x="1887538" y="4510088"/>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11 (15%) receive referral</a:t>
            </a:r>
          </a:p>
        </p:txBody>
      </p:sp>
      <p:cxnSp>
        <p:nvCxnSpPr>
          <p:cNvPr id="102" name="Straight Connector 101"/>
          <p:cNvCxnSpPr/>
          <p:nvPr/>
        </p:nvCxnSpPr>
        <p:spPr>
          <a:xfrm>
            <a:off x="6124575"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7245350"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6110288" y="6281738"/>
            <a:ext cx="1152525"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1003" name="TextBox 104"/>
          <p:cNvSpPr txBox="1">
            <a:spLocks noChangeArrowheads="1"/>
          </p:cNvSpPr>
          <p:nvPr/>
        </p:nvSpPr>
        <p:spPr bwMode="auto">
          <a:xfrm>
            <a:off x="6229350" y="6057900"/>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 (50%)  receive referral</a:t>
            </a:r>
          </a:p>
        </p:txBody>
      </p:sp>
      <p:sp>
        <p:nvSpPr>
          <p:cNvPr id="106" name="Isosceles Triangle 105"/>
          <p:cNvSpPr/>
          <p:nvPr/>
        </p:nvSpPr>
        <p:spPr>
          <a:xfrm rot="16200000">
            <a:off x="6517482" y="5641181"/>
            <a:ext cx="338138" cy="263525"/>
          </a:xfrm>
          <a:prstGeom prst="triangle">
            <a:avLst>
              <a:gd name="adj" fmla="val 47466"/>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8" name="Isosceles Triangle 107"/>
          <p:cNvSpPr/>
          <p:nvPr/>
        </p:nvSpPr>
        <p:spPr>
          <a:xfrm rot="5400000">
            <a:off x="2383632" y="151685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1" name="Straight Connector 60"/>
          <p:cNvCxnSpPr/>
          <p:nvPr/>
        </p:nvCxnSpPr>
        <p:spPr>
          <a:xfrm>
            <a:off x="1689100" y="1647825"/>
            <a:ext cx="5813425" cy="317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7" name="Table 26"/>
          <p:cNvGraphicFramePr>
            <a:graphicFrameLocks noGrp="1"/>
          </p:cNvGraphicFramePr>
          <p:nvPr/>
        </p:nvGraphicFramePr>
        <p:xfrm>
          <a:off x="3348038" y="1235075"/>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14 (34%)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24 (59%)</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12" name="Isosceles Triangle 111"/>
          <p:cNvSpPr/>
          <p:nvPr/>
        </p:nvSpPr>
        <p:spPr>
          <a:xfrm rot="5400000">
            <a:off x="5936457" y="152320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4" name="Isosceles Triangle 113"/>
          <p:cNvSpPr/>
          <p:nvPr/>
        </p:nvSpPr>
        <p:spPr>
          <a:xfrm rot="10800000">
            <a:off x="4427538" y="2159000"/>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1017" name="TextBox 34"/>
          <p:cNvSpPr txBox="1">
            <a:spLocks noChangeArrowheads="1"/>
          </p:cNvSpPr>
          <p:nvPr/>
        </p:nvSpPr>
        <p:spPr bwMode="auto">
          <a:xfrm>
            <a:off x="6302375" y="1385888"/>
            <a:ext cx="993775" cy="554037"/>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 (11%) seek an alternative method</a:t>
            </a:r>
          </a:p>
        </p:txBody>
      </p:sp>
      <p:cxnSp>
        <p:nvCxnSpPr>
          <p:cNvPr id="116" name="Straight Connector 115"/>
          <p:cNvCxnSpPr/>
          <p:nvPr/>
        </p:nvCxnSpPr>
        <p:spPr>
          <a:xfrm flipH="1">
            <a:off x="4010025" y="3835400"/>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4019550" y="2503488"/>
            <a:ext cx="0" cy="1331912"/>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1020" name="TextBox 70"/>
          <p:cNvSpPr txBox="1">
            <a:spLocks noChangeArrowheads="1"/>
          </p:cNvSpPr>
          <p:nvPr/>
        </p:nvSpPr>
        <p:spPr bwMode="auto">
          <a:xfrm>
            <a:off x="3552825" y="2971800"/>
            <a:ext cx="935038"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22 (65%) receive referral</a:t>
            </a:r>
          </a:p>
        </p:txBody>
      </p:sp>
      <p:sp>
        <p:nvSpPr>
          <p:cNvPr id="123" name="Isosceles Triangle 122"/>
          <p:cNvSpPr/>
          <p:nvPr/>
        </p:nvSpPr>
        <p:spPr>
          <a:xfrm rot="10800000">
            <a:off x="7296150" y="2371725"/>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4" name="Isosceles Triangle 123"/>
          <p:cNvSpPr/>
          <p:nvPr/>
        </p:nvSpPr>
        <p:spPr>
          <a:xfrm rot="10800000">
            <a:off x="7308850" y="4156075"/>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2" name="Straight Connector 61"/>
          <p:cNvCxnSpPr/>
          <p:nvPr/>
        </p:nvCxnSpPr>
        <p:spPr>
          <a:xfrm flipH="1">
            <a:off x="1744663" y="43688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a:off x="1744663" y="50419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1025" name="TextBox 10"/>
          <p:cNvSpPr txBox="1">
            <a:spLocks noChangeArrowheads="1"/>
          </p:cNvSpPr>
          <p:nvPr/>
        </p:nvSpPr>
        <p:spPr bwMode="auto">
          <a:xfrm>
            <a:off x="1143000" y="1952625"/>
            <a:ext cx="11525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41(37%) visit different providers</a:t>
            </a:r>
          </a:p>
        </p:txBody>
      </p:sp>
      <p:cxnSp>
        <p:nvCxnSpPr>
          <p:cNvPr id="76" name="Straight Connector 75"/>
          <p:cNvCxnSpPr/>
          <p:nvPr/>
        </p:nvCxnSpPr>
        <p:spPr>
          <a:xfrm flipH="1">
            <a:off x="4016375" y="2517775"/>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1027" name="Title 3"/>
          <p:cNvSpPr txBox="1">
            <a:spLocks/>
          </p:cNvSpPr>
          <p:nvPr/>
        </p:nvSpPr>
        <p:spPr bwMode="auto">
          <a:xfrm>
            <a:off x="457200" y="198438"/>
            <a:ext cx="8229600" cy="1143000"/>
          </a:xfrm>
          <a:prstGeom prst="rect">
            <a:avLst/>
          </a:prstGeom>
          <a:noFill/>
          <a:ln w="9525">
            <a:noFill/>
            <a:miter lim="800000"/>
            <a:headEnd/>
            <a:tailEnd/>
          </a:ln>
        </p:spPr>
        <p:txBody>
          <a:bodyPr/>
          <a:lstStyle/>
          <a:p>
            <a:pPr algn="ctr"/>
            <a:r>
              <a:rPr lang="en-GB" sz="3200" b="1">
                <a:latin typeface="Calibri" pitchFamily="34" charset="0"/>
              </a:rPr>
              <a:t>Study participants’ complex trajectories</a:t>
            </a:r>
          </a:p>
        </p:txBody>
      </p:sp>
      <p:sp>
        <p:nvSpPr>
          <p:cNvPr id="8" name="Oval 7"/>
          <p:cNvSpPr/>
          <p:nvPr/>
        </p:nvSpPr>
        <p:spPr>
          <a:xfrm>
            <a:off x="179388" y="1901825"/>
            <a:ext cx="793750" cy="796925"/>
          </a:xfrm>
          <a:prstGeom prst="ellipse">
            <a:avLst/>
          </a:prstGeom>
          <a:solidFill>
            <a:srgbClr val="DEF8BE"/>
          </a:solidFill>
          <a:ln w="38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16" name="Straight Connector 15"/>
          <p:cNvCxnSpPr>
            <a:endCxn id="8" idx="4"/>
          </p:cNvCxnSpPr>
          <p:nvPr/>
        </p:nvCxnSpPr>
        <p:spPr>
          <a:xfrm flipV="1">
            <a:off x="576263" y="2698750"/>
            <a:ext cx="0" cy="1019175"/>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41030" name="TextBox 16"/>
          <p:cNvSpPr txBox="1">
            <a:spLocks noChangeArrowheads="1"/>
          </p:cNvSpPr>
          <p:nvPr/>
        </p:nvSpPr>
        <p:spPr bwMode="auto">
          <a:xfrm>
            <a:off x="314325" y="2035175"/>
            <a:ext cx="536575" cy="461963"/>
          </a:xfrm>
          <a:prstGeom prst="rect">
            <a:avLst/>
          </a:prstGeom>
          <a:noFill/>
          <a:ln w="9525">
            <a:noFill/>
            <a:miter lim="800000"/>
            <a:headEnd/>
            <a:tailEnd/>
          </a:ln>
        </p:spPr>
        <p:txBody>
          <a:bodyPr>
            <a:spAutoFit/>
          </a:bodyPr>
          <a:lstStyle/>
          <a:p>
            <a:r>
              <a:rPr lang="en-GB" sz="2400">
                <a:latin typeface="Calibri" pitchFamily="34" charset="0"/>
              </a:rPr>
              <a:t>T1</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8" name="Elbow Connector 127"/>
          <p:cNvCxnSpPr/>
          <p:nvPr/>
        </p:nvCxnSpPr>
        <p:spPr>
          <a:xfrm rot="5400000">
            <a:off x="7226300" y="4214813"/>
            <a:ext cx="1225550" cy="666750"/>
          </a:xfrm>
          <a:prstGeom prst="bentConnector3">
            <a:avLst>
              <a:gd name="adj1" fmla="val 66157"/>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3010" name="TextBox 11"/>
          <p:cNvSpPr txBox="1">
            <a:spLocks noChangeArrowheads="1"/>
          </p:cNvSpPr>
          <p:nvPr/>
        </p:nvSpPr>
        <p:spPr bwMode="auto">
          <a:xfrm>
            <a:off x="3833813" y="981075"/>
            <a:ext cx="1512887" cy="246063"/>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First attempt</a:t>
            </a:r>
          </a:p>
        </p:txBody>
      </p:sp>
      <p:sp>
        <p:nvSpPr>
          <p:cNvPr id="30" name="TextBox 29"/>
          <p:cNvSpPr txBox="1"/>
          <p:nvPr/>
        </p:nvSpPr>
        <p:spPr>
          <a:xfrm>
            <a:off x="320675" y="6053138"/>
            <a:ext cx="1417638"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Includes 2 ambiguous cases</a:t>
            </a:r>
          </a:p>
        </p:txBody>
      </p:sp>
      <p:sp>
        <p:nvSpPr>
          <p:cNvPr id="33" name="TextBox 32"/>
          <p:cNvSpPr txBox="1"/>
          <p:nvPr/>
        </p:nvSpPr>
        <p:spPr>
          <a:xfrm>
            <a:off x="2295525" y="2698750"/>
            <a:ext cx="901700"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No information about 3 (7%)</a:t>
            </a:r>
          </a:p>
        </p:txBody>
      </p:sp>
      <p:sp>
        <p:nvSpPr>
          <p:cNvPr id="39" name="TextBox 38"/>
          <p:cNvSpPr txBox="1"/>
          <p:nvPr/>
        </p:nvSpPr>
        <p:spPr>
          <a:xfrm>
            <a:off x="7596188" y="4513263"/>
            <a:ext cx="1152525" cy="400050"/>
          </a:xfrm>
          <a:prstGeom prst="rect">
            <a:avLst/>
          </a:prstGeom>
          <a:solidFill>
            <a:schemeClr val="bg1">
              <a:lumMod val="95000"/>
            </a:schemeClr>
          </a:solidFill>
          <a:ln>
            <a:noFill/>
          </a:ln>
        </p:spPr>
        <p:txBody>
          <a:bodyPr>
            <a:spAutoFit/>
          </a:bodyPr>
          <a:lstStyle/>
          <a:p>
            <a:pPr algn="ctr" fontAlgn="auto">
              <a:spcBef>
                <a:spcPts val="0"/>
              </a:spcBef>
              <a:spcAft>
                <a:spcPts val="0"/>
              </a:spcAft>
              <a:defRPr/>
            </a:pPr>
            <a:r>
              <a:rPr lang="en-GB" sz="1000" dirty="0">
                <a:latin typeface="Arial Narrow" panose="020B0606020202030204" pitchFamily="34" charset="0"/>
              </a:rPr>
              <a:t>1 attempts third non-clinical TOP</a:t>
            </a:r>
          </a:p>
        </p:txBody>
      </p:sp>
      <p:sp>
        <p:nvSpPr>
          <p:cNvPr id="43" name="Oval 42"/>
          <p:cNvSpPr/>
          <p:nvPr/>
        </p:nvSpPr>
        <p:spPr>
          <a:xfrm>
            <a:off x="463550" y="2840038"/>
            <a:ext cx="373063" cy="3746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cxnSp>
        <p:nvCxnSpPr>
          <p:cNvPr id="44" name="Straight Connector 43"/>
          <p:cNvCxnSpPr/>
          <p:nvPr/>
        </p:nvCxnSpPr>
        <p:spPr>
          <a:xfrm flipH="1">
            <a:off x="234950" y="3297238"/>
            <a:ext cx="336550"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720725" y="3305175"/>
            <a:ext cx="314325"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30250" y="3860800"/>
            <a:ext cx="0" cy="5556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60388" y="3856038"/>
            <a:ext cx="0" cy="560387"/>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Freeform 47"/>
          <p:cNvSpPr/>
          <p:nvPr/>
        </p:nvSpPr>
        <p:spPr>
          <a:xfrm>
            <a:off x="265113" y="3227388"/>
            <a:ext cx="769937" cy="708025"/>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sp>
        <p:nvSpPr>
          <p:cNvPr id="43020" name="TextBox 2"/>
          <p:cNvSpPr txBox="1">
            <a:spLocks noChangeArrowheads="1"/>
          </p:cNvSpPr>
          <p:nvPr/>
        </p:nvSpPr>
        <p:spPr bwMode="auto">
          <a:xfrm>
            <a:off x="234950" y="3365500"/>
            <a:ext cx="800100" cy="522288"/>
          </a:xfrm>
          <a:prstGeom prst="rect">
            <a:avLst/>
          </a:prstGeom>
          <a:noFill/>
          <a:ln w="9525">
            <a:noFill/>
            <a:miter lim="800000"/>
            <a:headEnd/>
            <a:tailEnd/>
          </a:ln>
        </p:spPr>
        <p:txBody>
          <a:bodyPr>
            <a:spAutoFit/>
          </a:bodyPr>
          <a:lstStyle/>
          <a:p>
            <a:pPr algn="ctr"/>
            <a:r>
              <a:rPr lang="en-GB" sz="1400" b="1">
                <a:solidFill>
                  <a:schemeClr val="bg1"/>
                </a:solidFill>
                <a:latin typeface="Arial Narrow" pitchFamily="34" charset="0"/>
              </a:rPr>
              <a:t>112 women </a:t>
            </a:r>
          </a:p>
        </p:txBody>
      </p:sp>
      <p:cxnSp>
        <p:nvCxnSpPr>
          <p:cNvPr id="53" name="Straight Connector 52"/>
          <p:cNvCxnSpPr/>
          <p:nvPr/>
        </p:nvCxnSpPr>
        <p:spPr>
          <a:xfrm flipH="1">
            <a:off x="1600200" y="35544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1593850" y="39100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1689100" y="5788025"/>
            <a:ext cx="5816600" cy="1588"/>
          </a:xfrm>
          <a:prstGeom prst="line">
            <a:avLst/>
          </a:prstGeom>
          <a:ln w="57150">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717675" y="1644650"/>
            <a:ext cx="4763" cy="1931988"/>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a:off x="1717675" y="3887788"/>
            <a:ext cx="0" cy="1920875"/>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4583113" y="2006600"/>
            <a:ext cx="12700" cy="32400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43027" name="TextBox 96"/>
          <p:cNvSpPr txBox="1">
            <a:spLocks noChangeArrowheads="1"/>
          </p:cNvSpPr>
          <p:nvPr/>
        </p:nvSpPr>
        <p:spPr bwMode="auto">
          <a:xfrm>
            <a:off x="4008438" y="4049713"/>
            <a:ext cx="1149350"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34 (89%) go to hospital</a:t>
            </a:r>
          </a:p>
        </p:txBody>
      </p:sp>
      <p:cxnSp>
        <p:nvCxnSpPr>
          <p:cNvPr id="99" name="Straight Connector 98"/>
          <p:cNvCxnSpPr/>
          <p:nvPr/>
        </p:nvCxnSpPr>
        <p:spPr>
          <a:xfrm>
            <a:off x="7477125" y="1644650"/>
            <a:ext cx="0" cy="413543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43029" name="TextBox 30"/>
          <p:cNvSpPr txBox="1">
            <a:spLocks noChangeArrowheads="1"/>
          </p:cNvSpPr>
          <p:nvPr/>
        </p:nvSpPr>
        <p:spPr bwMode="auto">
          <a:xfrm>
            <a:off x="6721475" y="2928938"/>
            <a:ext cx="1511300" cy="246062"/>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Second attempt</a:t>
            </a:r>
          </a:p>
        </p:txBody>
      </p:sp>
      <p:sp>
        <p:nvSpPr>
          <p:cNvPr id="10" name="Rectangle 9"/>
          <p:cNvSpPr/>
          <p:nvPr/>
        </p:nvSpPr>
        <p:spPr>
          <a:xfrm>
            <a:off x="3375025" y="5160963"/>
            <a:ext cx="2447925" cy="12239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latin typeface="Arial Narrow" panose="020B0606020202030204" pitchFamily="34" charset="0"/>
              </a:rPr>
              <a:t>Government hospital</a:t>
            </a:r>
          </a:p>
        </p:txBody>
      </p:sp>
      <p:cxnSp>
        <p:nvCxnSpPr>
          <p:cNvPr id="111" name="Elbow Connector 110"/>
          <p:cNvCxnSpPr>
            <a:endCxn id="30" idx="0"/>
          </p:cNvCxnSpPr>
          <p:nvPr/>
        </p:nvCxnSpPr>
        <p:spPr>
          <a:xfrm rot="5400000">
            <a:off x="918369" y="5628481"/>
            <a:ext cx="534988" cy="314325"/>
          </a:xfrm>
          <a:prstGeom prst="bentConnector3">
            <a:avLst>
              <a:gd name="adj1" fmla="val 50000"/>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Elbow Connector 112"/>
          <p:cNvCxnSpPr>
            <a:stCxn id="43072" idx="3"/>
            <a:endCxn id="33" idx="0"/>
          </p:cNvCxnSpPr>
          <p:nvPr/>
        </p:nvCxnSpPr>
        <p:spPr>
          <a:xfrm>
            <a:off x="2295525" y="2152650"/>
            <a:ext cx="450850" cy="546100"/>
          </a:xfrm>
          <a:prstGeom prst="bentConnector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32" name="Table 31"/>
          <p:cNvGraphicFramePr>
            <a:graphicFrameLocks noGrp="1"/>
          </p:cNvGraphicFramePr>
          <p:nvPr/>
        </p:nvGraphicFramePr>
        <p:xfrm>
          <a:off x="6227763" y="3175000"/>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43041" name="TextBox 3"/>
          <p:cNvSpPr txBox="1">
            <a:spLocks noChangeArrowheads="1"/>
          </p:cNvSpPr>
          <p:nvPr/>
        </p:nvSpPr>
        <p:spPr bwMode="auto">
          <a:xfrm>
            <a:off x="1033463" y="5165725"/>
            <a:ext cx="13684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71 (63%) report going straight to hospital</a:t>
            </a:r>
          </a:p>
        </p:txBody>
      </p:sp>
      <p:sp>
        <p:nvSpPr>
          <p:cNvPr id="26" name="Isosceles Triangle 25"/>
          <p:cNvSpPr/>
          <p:nvPr/>
        </p:nvSpPr>
        <p:spPr>
          <a:xfrm>
            <a:off x="1557338" y="3098800"/>
            <a:ext cx="336550" cy="261938"/>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3" name="Isosceles Triangle 92"/>
          <p:cNvSpPr/>
          <p:nvPr/>
        </p:nvSpPr>
        <p:spPr>
          <a:xfrm rot="10800000">
            <a:off x="1557338" y="4081463"/>
            <a:ext cx="336550" cy="261937"/>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5" name="Isosceles Triangle 94"/>
          <p:cNvSpPr/>
          <p:nvPr/>
        </p:nvSpPr>
        <p:spPr>
          <a:xfrm rot="5400000">
            <a:off x="2381251" y="5646737"/>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98" name="Straight Connector 97"/>
          <p:cNvCxnSpPr/>
          <p:nvPr/>
        </p:nvCxnSpPr>
        <p:spPr>
          <a:xfrm>
            <a:off x="2349500" y="4354513"/>
            <a:ext cx="0" cy="6477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3046" name="TextBox 36"/>
          <p:cNvSpPr txBox="1">
            <a:spLocks noChangeArrowheads="1"/>
          </p:cNvSpPr>
          <p:nvPr/>
        </p:nvSpPr>
        <p:spPr bwMode="auto">
          <a:xfrm>
            <a:off x="1887538" y="4510088"/>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11 (15%) receive referral</a:t>
            </a:r>
          </a:p>
        </p:txBody>
      </p:sp>
      <p:cxnSp>
        <p:nvCxnSpPr>
          <p:cNvPr id="102" name="Straight Connector 101"/>
          <p:cNvCxnSpPr/>
          <p:nvPr/>
        </p:nvCxnSpPr>
        <p:spPr>
          <a:xfrm>
            <a:off x="6124575"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7245350"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6110288" y="6281738"/>
            <a:ext cx="1152525"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3050" name="TextBox 104"/>
          <p:cNvSpPr txBox="1">
            <a:spLocks noChangeArrowheads="1"/>
          </p:cNvSpPr>
          <p:nvPr/>
        </p:nvSpPr>
        <p:spPr bwMode="auto">
          <a:xfrm>
            <a:off x="6229350" y="6057900"/>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 (50%)  receive referral</a:t>
            </a:r>
          </a:p>
        </p:txBody>
      </p:sp>
      <p:sp>
        <p:nvSpPr>
          <p:cNvPr id="106" name="Isosceles Triangle 105"/>
          <p:cNvSpPr/>
          <p:nvPr/>
        </p:nvSpPr>
        <p:spPr>
          <a:xfrm rot="16200000">
            <a:off x="6517482" y="5641181"/>
            <a:ext cx="338138" cy="263525"/>
          </a:xfrm>
          <a:prstGeom prst="triangle">
            <a:avLst>
              <a:gd name="adj" fmla="val 47466"/>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8" name="Isosceles Triangle 107"/>
          <p:cNvSpPr/>
          <p:nvPr/>
        </p:nvSpPr>
        <p:spPr>
          <a:xfrm rot="5400000">
            <a:off x="2383632" y="151685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1" name="Straight Connector 60"/>
          <p:cNvCxnSpPr/>
          <p:nvPr/>
        </p:nvCxnSpPr>
        <p:spPr>
          <a:xfrm>
            <a:off x="1689100" y="1647825"/>
            <a:ext cx="5813425" cy="317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7" name="Table 26"/>
          <p:cNvGraphicFramePr>
            <a:graphicFrameLocks noGrp="1"/>
          </p:cNvGraphicFramePr>
          <p:nvPr/>
        </p:nvGraphicFramePr>
        <p:xfrm>
          <a:off x="3348038" y="1235075"/>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14 (34%)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24 (59%)</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12" name="Isosceles Triangle 111"/>
          <p:cNvSpPr/>
          <p:nvPr/>
        </p:nvSpPr>
        <p:spPr>
          <a:xfrm rot="5400000">
            <a:off x="5936457" y="152320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4" name="Isosceles Triangle 113"/>
          <p:cNvSpPr/>
          <p:nvPr/>
        </p:nvSpPr>
        <p:spPr>
          <a:xfrm rot="10800000">
            <a:off x="4427538" y="2159000"/>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3064" name="TextBox 34"/>
          <p:cNvSpPr txBox="1">
            <a:spLocks noChangeArrowheads="1"/>
          </p:cNvSpPr>
          <p:nvPr/>
        </p:nvSpPr>
        <p:spPr bwMode="auto">
          <a:xfrm>
            <a:off x="6302375" y="1385888"/>
            <a:ext cx="993775" cy="554037"/>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 (11%) seek an alternative method</a:t>
            </a:r>
          </a:p>
        </p:txBody>
      </p:sp>
      <p:cxnSp>
        <p:nvCxnSpPr>
          <p:cNvPr id="116" name="Straight Connector 115"/>
          <p:cNvCxnSpPr/>
          <p:nvPr/>
        </p:nvCxnSpPr>
        <p:spPr>
          <a:xfrm flipH="1">
            <a:off x="4010025" y="3835400"/>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4019550" y="2503488"/>
            <a:ext cx="0" cy="1331912"/>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3067" name="TextBox 70"/>
          <p:cNvSpPr txBox="1">
            <a:spLocks noChangeArrowheads="1"/>
          </p:cNvSpPr>
          <p:nvPr/>
        </p:nvSpPr>
        <p:spPr bwMode="auto">
          <a:xfrm>
            <a:off x="3552825" y="2971800"/>
            <a:ext cx="935038"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22 (65%) receive referral</a:t>
            </a:r>
          </a:p>
        </p:txBody>
      </p:sp>
      <p:sp>
        <p:nvSpPr>
          <p:cNvPr id="123" name="Isosceles Triangle 122"/>
          <p:cNvSpPr/>
          <p:nvPr/>
        </p:nvSpPr>
        <p:spPr>
          <a:xfrm rot="10800000">
            <a:off x="7296150" y="2371725"/>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4" name="Isosceles Triangle 123"/>
          <p:cNvSpPr/>
          <p:nvPr/>
        </p:nvSpPr>
        <p:spPr>
          <a:xfrm rot="10800000">
            <a:off x="7308850" y="4156075"/>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2" name="Straight Connector 61"/>
          <p:cNvCxnSpPr/>
          <p:nvPr/>
        </p:nvCxnSpPr>
        <p:spPr>
          <a:xfrm flipH="1">
            <a:off x="1744663" y="43688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a:off x="1744663" y="50419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3072" name="TextBox 10"/>
          <p:cNvSpPr txBox="1">
            <a:spLocks noChangeArrowheads="1"/>
          </p:cNvSpPr>
          <p:nvPr/>
        </p:nvSpPr>
        <p:spPr bwMode="auto">
          <a:xfrm>
            <a:off x="1143000" y="1952625"/>
            <a:ext cx="11525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41(37%) visit different providers</a:t>
            </a:r>
          </a:p>
        </p:txBody>
      </p:sp>
      <p:cxnSp>
        <p:nvCxnSpPr>
          <p:cNvPr id="76" name="Straight Connector 75"/>
          <p:cNvCxnSpPr/>
          <p:nvPr/>
        </p:nvCxnSpPr>
        <p:spPr>
          <a:xfrm flipH="1">
            <a:off x="4016375" y="2517775"/>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3074" name="Title 3"/>
          <p:cNvSpPr txBox="1">
            <a:spLocks/>
          </p:cNvSpPr>
          <p:nvPr/>
        </p:nvSpPr>
        <p:spPr bwMode="auto">
          <a:xfrm>
            <a:off x="457200" y="198438"/>
            <a:ext cx="8229600" cy="1143000"/>
          </a:xfrm>
          <a:prstGeom prst="rect">
            <a:avLst/>
          </a:prstGeom>
          <a:noFill/>
          <a:ln w="9525">
            <a:noFill/>
            <a:miter lim="800000"/>
            <a:headEnd/>
            <a:tailEnd/>
          </a:ln>
        </p:spPr>
        <p:txBody>
          <a:bodyPr/>
          <a:lstStyle/>
          <a:p>
            <a:pPr algn="ctr"/>
            <a:r>
              <a:rPr lang="en-GB" sz="3200" b="1">
                <a:latin typeface="Calibri" pitchFamily="34" charset="0"/>
              </a:rPr>
              <a:t>Study participants’ complex trajectories</a:t>
            </a:r>
          </a:p>
        </p:txBody>
      </p:sp>
      <p:sp>
        <p:nvSpPr>
          <p:cNvPr id="8" name="Freeform 7"/>
          <p:cNvSpPr/>
          <p:nvPr/>
        </p:nvSpPr>
        <p:spPr>
          <a:xfrm>
            <a:off x="249238" y="858838"/>
            <a:ext cx="7239000" cy="5707062"/>
          </a:xfrm>
          <a:custGeom>
            <a:avLst/>
            <a:gdLst>
              <a:gd name="connsiteX0" fmla="*/ 0 w 7239000"/>
              <a:gd name="connsiteY0" fmla="*/ 7620 h 5707380"/>
              <a:gd name="connsiteX1" fmla="*/ 4335780 w 7239000"/>
              <a:gd name="connsiteY1" fmla="*/ 0 h 5707380"/>
              <a:gd name="connsiteX2" fmla="*/ 4335780 w 7239000"/>
              <a:gd name="connsiteY2" fmla="*/ 1897380 h 5707380"/>
              <a:gd name="connsiteX3" fmla="*/ 7239000 w 7239000"/>
              <a:gd name="connsiteY3" fmla="*/ 1897380 h 5707380"/>
              <a:gd name="connsiteX4" fmla="*/ 7231380 w 7239000"/>
              <a:gd name="connsiteY4" fmla="*/ 5707380 h 5707380"/>
              <a:gd name="connsiteX5" fmla="*/ 2895600 w 7239000"/>
              <a:gd name="connsiteY5" fmla="*/ 5684520 h 5707380"/>
              <a:gd name="connsiteX6" fmla="*/ 2887980 w 7239000"/>
              <a:gd name="connsiteY6" fmla="*/ 2606040 h 5707380"/>
              <a:gd name="connsiteX7" fmla="*/ 7620 w 7239000"/>
              <a:gd name="connsiteY7" fmla="*/ 2598420 h 5707380"/>
              <a:gd name="connsiteX8" fmla="*/ 0 w 7239000"/>
              <a:gd name="connsiteY8" fmla="*/ 7620 h 5707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39000" h="5707380">
                <a:moveTo>
                  <a:pt x="0" y="7620"/>
                </a:moveTo>
                <a:lnTo>
                  <a:pt x="4335780" y="0"/>
                </a:lnTo>
                <a:lnTo>
                  <a:pt x="4335780" y="1897380"/>
                </a:lnTo>
                <a:lnTo>
                  <a:pt x="7239000" y="1897380"/>
                </a:lnTo>
                <a:lnTo>
                  <a:pt x="7231380" y="5707380"/>
                </a:lnTo>
                <a:lnTo>
                  <a:pt x="2895600" y="5684520"/>
                </a:lnTo>
                <a:lnTo>
                  <a:pt x="2887980" y="2606040"/>
                </a:lnTo>
                <a:lnTo>
                  <a:pt x="7620" y="2598420"/>
                </a:lnTo>
                <a:lnTo>
                  <a:pt x="0" y="7620"/>
                </a:lnTo>
                <a:close/>
              </a:path>
            </a:pathLst>
          </a:custGeom>
          <a:solidFill>
            <a:srgbClr val="93CDDD">
              <a:alpha val="14902"/>
            </a:srgbClr>
          </a:solidFill>
          <a:ln w="38100">
            <a:solidFill>
              <a:srgbClr val="2A54A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59" name="Oval 58"/>
          <p:cNvSpPr/>
          <p:nvPr/>
        </p:nvSpPr>
        <p:spPr>
          <a:xfrm>
            <a:off x="6005513" y="590550"/>
            <a:ext cx="793750" cy="795338"/>
          </a:xfrm>
          <a:prstGeom prst="ellipse">
            <a:avLst/>
          </a:prstGeom>
          <a:solidFill>
            <a:srgbClr val="B0DAE6"/>
          </a:solidFill>
          <a:ln w="38100">
            <a:solidFill>
              <a:srgbClr val="2A54A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0" name="Straight Connector 59"/>
          <p:cNvCxnSpPr>
            <a:endCxn id="59" idx="2"/>
          </p:cNvCxnSpPr>
          <p:nvPr/>
        </p:nvCxnSpPr>
        <p:spPr>
          <a:xfrm>
            <a:off x="4572000" y="987425"/>
            <a:ext cx="1433513" cy="0"/>
          </a:xfrm>
          <a:prstGeom prst="line">
            <a:avLst/>
          </a:prstGeom>
          <a:ln w="38100">
            <a:solidFill>
              <a:srgbClr val="2A54A8"/>
            </a:solidFill>
          </a:ln>
        </p:spPr>
        <p:style>
          <a:lnRef idx="1">
            <a:schemeClr val="accent1"/>
          </a:lnRef>
          <a:fillRef idx="0">
            <a:schemeClr val="accent1"/>
          </a:fillRef>
          <a:effectRef idx="0">
            <a:schemeClr val="accent1"/>
          </a:effectRef>
          <a:fontRef idx="minor">
            <a:schemeClr val="tx1"/>
          </a:fontRef>
        </p:style>
      </p:cxnSp>
      <p:sp>
        <p:nvSpPr>
          <p:cNvPr id="43078" name="TextBox 62"/>
          <p:cNvSpPr txBox="1">
            <a:spLocks noChangeArrowheads="1"/>
          </p:cNvSpPr>
          <p:nvPr/>
        </p:nvSpPr>
        <p:spPr bwMode="auto">
          <a:xfrm>
            <a:off x="6140450" y="723900"/>
            <a:ext cx="536575" cy="460375"/>
          </a:xfrm>
          <a:prstGeom prst="rect">
            <a:avLst/>
          </a:prstGeom>
          <a:noFill/>
          <a:ln w="9525">
            <a:noFill/>
            <a:miter lim="800000"/>
            <a:headEnd/>
            <a:tailEnd/>
          </a:ln>
        </p:spPr>
        <p:txBody>
          <a:bodyPr>
            <a:spAutoFit/>
          </a:bodyPr>
          <a:lstStyle/>
          <a:p>
            <a:r>
              <a:rPr lang="en-GB" sz="2400">
                <a:latin typeface="Calibri" pitchFamily="34" charset="0"/>
              </a:rPr>
              <a:t>T2</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8" name="Elbow Connector 127"/>
          <p:cNvCxnSpPr/>
          <p:nvPr/>
        </p:nvCxnSpPr>
        <p:spPr>
          <a:xfrm rot="5400000">
            <a:off x="7226300" y="4214813"/>
            <a:ext cx="1225550" cy="666750"/>
          </a:xfrm>
          <a:prstGeom prst="bentConnector3">
            <a:avLst>
              <a:gd name="adj1" fmla="val 66157"/>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5058" name="TextBox 11"/>
          <p:cNvSpPr txBox="1">
            <a:spLocks noChangeArrowheads="1"/>
          </p:cNvSpPr>
          <p:nvPr/>
        </p:nvSpPr>
        <p:spPr bwMode="auto">
          <a:xfrm>
            <a:off x="3833813" y="981075"/>
            <a:ext cx="1512887" cy="246063"/>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First attempt</a:t>
            </a:r>
          </a:p>
        </p:txBody>
      </p:sp>
      <p:sp>
        <p:nvSpPr>
          <p:cNvPr id="30" name="TextBox 29"/>
          <p:cNvSpPr txBox="1"/>
          <p:nvPr/>
        </p:nvSpPr>
        <p:spPr>
          <a:xfrm>
            <a:off x="320675" y="6053138"/>
            <a:ext cx="1417638"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Includes 2 ambiguous cases</a:t>
            </a:r>
          </a:p>
        </p:txBody>
      </p:sp>
      <p:sp>
        <p:nvSpPr>
          <p:cNvPr id="33" name="TextBox 32"/>
          <p:cNvSpPr txBox="1"/>
          <p:nvPr/>
        </p:nvSpPr>
        <p:spPr>
          <a:xfrm>
            <a:off x="2295525" y="2698750"/>
            <a:ext cx="901700" cy="400050"/>
          </a:xfrm>
          <a:prstGeom prst="rect">
            <a:avLst/>
          </a:prstGeom>
          <a:solidFill>
            <a:schemeClr val="bg1">
              <a:lumMod val="95000"/>
            </a:schemeClr>
          </a:solidFill>
        </p:spPr>
        <p:txBody>
          <a:bodyPr anchor="ctr">
            <a:spAutoFit/>
          </a:bodyPr>
          <a:lstStyle/>
          <a:p>
            <a:pPr algn="ctr" fontAlgn="auto">
              <a:spcBef>
                <a:spcPts val="0"/>
              </a:spcBef>
              <a:spcAft>
                <a:spcPts val="0"/>
              </a:spcAft>
              <a:defRPr/>
            </a:pPr>
            <a:r>
              <a:rPr lang="en-GB" sz="1000" dirty="0">
                <a:latin typeface="Arial Narrow" panose="020B0606020202030204" pitchFamily="34" charset="0"/>
              </a:rPr>
              <a:t>No information about 3 (7%)</a:t>
            </a:r>
          </a:p>
        </p:txBody>
      </p:sp>
      <p:sp>
        <p:nvSpPr>
          <p:cNvPr id="39" name="TextBox 38"/>
          <p:cNvSpPr txBox="1"/>
          <p:nvPr/>
        </p:nvSpPr>
        <p:spPr>
          <a:xfrm>
            <a:off x="7596188" y="4513263"/>
            <a:ext cx="1152525" cy="400050"/>
          </a:xfrm>
          <a:prstGeom prst="rect">
            <a:avLst/>
          </a:prstGeom>
          <a:solidFill>
            <a:schemeClr val="bg1">
              <a:lumMod val="95000"/>
            </a:schemeClr>
          </a:solidFill>
          <a:ln>
            <a:noFill/>
          </a:ln>
        </p:spPr>
        <p:txBody>
          <a:bodyPr>
            <a:spAutoFit/>
          </a:bodyPr>
          <a:lstStyle/>
          <a:p>
            <a:pPr algn="ctr" fontAlgn="auto">
              <a:spcBef>
                <a:spcPts val="0"/>
              </a:spcBef>
              <a:spcAft>
                <a:spcPts val="0"/>
              </a:spcAft>
              <a:defRPr/>
            </a:pPr>
            <a:r>
              <a:rPr lang="en-GB" sz="1000" dirty="0">
                <a:latin typeface="Arial Narrow" panose="020B0606020202030204" pitchFamily="34" charset="0"/>
              </a:rPr>
              <a:t>1 attempts third non-clinical TOP</a:t>
            </a:r>
          </a:p>
        </p:txBody>
      </p:sp>
      <p:sp>
        <p:nvSpPr>
          <p:cNvPr id="43" name="Oval 42"/>
          <p:cNvSpPr/>
          <p:nvPr/>
        </p:nvSpPr>
        <p:spPr>
          <a:xfrm>
            <a:off x="463550" y="2840038"/>
            <a:ext cx="373063" cy="3746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cxnSp>
        <p:nvCxnSpPr>
          <p:cNvPr id="44" name="Straight Connector 43"/>
          <p:cNvCxnSpPr/>
          <p:nvPr/>
        </p:nvCxnSpPr>
        <p:spPr>
          <a:xfrm flipH="1">
            <a:off x="234950" y="3297238"/>
            <a:ext cx="336550"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720725" y="3305175"/>
            <a:ext cx="314325"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30250" y="3860800"/>
            <a:ext cx="0" cy="5556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60388" y="3856038"/>
            <a:ext cx="0" cy="560387"/>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Freeform 47"/>
          <p:cNvSpPr/>
          <p:nvPr/>
        </p:nvSpPr>
        <p:spPr>
          <a:xfrm>
            <a:off x="265113" y="3227388"/>
            <a:ext cx="769937" cy="708025"/>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sp>
        <p:nvSpPr>
          <p:cNvPr id="45068" name="TextBox 2"/>
          <p:cNvSpPr txBox="1">
            <a:spLocks noChangeArrowheads="1"/>
          </p:cNvSpPr>
          <p:nvPr/>
        </p:nvSpPr>
        <p:spPr bwMode="auto">
          <a:xfrm>
            <a:off x="234950" y="3365500"/>
            <a:ext cx="800100" cy="522288"/>
          </a:xfrm>
          <a:prstGeom prst="rect">
            <a:avLst/>
          </a:prstGeom>
          <a:noFill/>
          <a:ln w="9525">
            <a:noFill/>
            <a:miter lim="800000"/>
            <a:headEnd/>
            <a:tailEnd/>
          </a:ln>
        </p:spPr>
        <p:txBody>
          <a:bodyPr>
            <a:spAutoFit/>
          </a:bodyPr>
          <a:lstStyle/>
          <a:p>
            <a:pPr algn="ctr"/>
            <a:r>
              <a:rPr lang="en-GB" sz="1400" b="1">
                <a:solidFill>
                  <a:schemeClr val="bg1"/>
                </a:solidFill>
                <a:latin typeface="Arial Narrow" pitchFamily="34" charset="0"/>
              </a:rPr>
              <a:t>112 women </a:t>
            </a:r>
          </a:p>
        </p:txBody>
      </p:sp>
      <p:cxnSp>
        <p:nvCxnSpPr>
          <p:cNvPr id="53" name="Straight Connector 52"/>
          <p:cNvCxnSpPr/>
          <p:nvPr/>
        </p:nvCxnSpPr>
        <p:spPr>
          <a:xfrm flipH="1">
            <a:off x="1600200" y="35544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H="1">
            <a:off x="1593850" y="3910013"/>
            <a:ext cx="14446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1689100" y="5788025"/>
            <a:ext cx="5816600" cy="1588"/>
          </a:xfrm>
          <a:prstGeom prst="line">
            <a:avLst/>
          </a:prstGeom>
          <a:ln w="57150">
            <a:solidFill>
              <a:schemeClr val="tx1"/>
            </a:solidFill>
            <a:prstDash val="solid"/>
            <a:headEnd type="none"/>
            <a:tailEnd type="non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717675" y="1644650"/>
            <a:ext cx="4763" cy="1931988"/>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a:off x="1717675" y="3887788"/>
            <a:ext cx="0" cy="1920875"/>
          </a:xfrm>
          <a:prstGeom prst="line">
            <a:avLst/>
          </a:prstGeom>
          <a:ln w="5715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4583113" y="2006600"/>
            <a:ext cx="12700" cy="32400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45075" name="TextBox 96"/>
          <p:cNvSpPr txBox="1">
            <a:spLocks noChangeArrowheads="1"/>
          </p:cNvSpPr>
          <p:nvPr/>
        </p:nvSpPr>
        <p:spPr bwMode="auto">
          <a:xfrm>
            <a:off x="4008438" y="4049713"/>
            <a:ext cx="1149350"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34 (89%) go to hospital</a:t>
            </a:r>
          </a:p>
        </p:txBody>
      </p:sp>
      <p:cxnSp>
        <p:nvCxnSpPr>
          <p:cNvPr id="99" name="Straight Connector 98"/>
          <p:cNvCxnSpPr/>
          <p:nvPr/>
        </p:nvCxnSpPr>
        <p:spPr>
          <a:xfrm>
            <a:off x="7477125" y="1644650"/>
            <a:ext cx="0" cy="413543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45077" name="TextBox 30"/>
          <p:cNvSpPr txBox="1">
            <a:spLocks noChangeArrowheads="1"/>
          </p:cNvSpPr>
          <p:nvPr/>
        </p:nvSpPr>
        <p:spPr bwMode="auto">
          <a:xfrm>
            <a:off x="6721475" y="2928938"/>
            <a:ext cx="1511300" cy="246062"/>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Second attempt</a:t>
            </a:r>
          </a:p>
        </p:txBody>
      </p:sp>
      <p:sp>
        <p:nvSpPr>
          <p:cNvPr id="10" name="Rectangle 9"/>
          <p:cNvSpPr/>
          <p:nvPr/>
        </p:nvSpPr>
        <p:spPr>
          <a:xfrm>
            <a:off x="3375025" y="5160963"/>
            <a:ext cx="2447925" cy="12239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latin typeface="Arial Narrow" panose="020B0606020202030204" pitchFamily="34" charset="0"/>
              </a:rPr>
              <a:t>Government hospital</a:t>
            </a:r>
          </a:p>
        </p:txBody>
      </p:sp>
      <p:cxnSp>
        <p:nvCxnSpPr>
          <p:cNvPr id="111" name="Elbow Connector 110"/>
          <p:cNvCxnSpPr>
            <a:endCxn id="30" idx="0"/>
          </p:cNvCxnSpPr>
          <p:nvPr/>
        </p:nvCxnSpPr>
        <p:spPr>
          <a:xfrm rot="5400000">
            <a:off x="918369" y="5628481"/>
            <a:ext cx="534988" cy="314325"/>
          </a:xfrm>
          <a:prstGeom prst="bentConnector3">
            <a:avLst>
              <a:gd name="adj1" fmla="val 50000"/>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3" name="Elbow Connector 112"/>
          <p:cNvCxnSpPr>
            <a:stCxn id="45120" idx="3"/>
            <a:endCxn id="33" idx="0"/>
          </p:cNvCxnSpPr>
          <p:nvPr/>
        </p:nvCxnSpPr>
        <p:spPr>
          <a:xfrm>
            <a:off x="2295525" y="2152650"/>
            <a:ext cx="450850" cy="546100"/>
          </a:xfrm>
          <a:prstGeom prst="bentConnector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32" name="Table 31"/>
          <p:cNvGraphicFramePr>
            <a:graphicFrameLocks noGrp="1"/>
          </p:cNvGraphicFramePr>
          <p:nvPr/>
        </p:nvGraphicFramePr>
        <p:xfrm>
          <a:off x="6227763" y="3175000"/>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 (50%)</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45089" name="TextBox 3"/>
          <p:cNvSpPr txBox="1">
            <a:spLocks noChangeArrowheads="1"/>
          </p:cNvSpPr>
          <p:nvPr/>
        </p:nvSpPr>
        <p:spPr bwMode="auto">
          <a:xfrm>
            <a:off x="1033463" y="5165725"/>
            <a:ext cx="13684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71 (63%) report going straight to hospital</a:t>
            </a:r>
          </a:p>
        </p:txBody>
      </p:sp>
      <p:sp>
        <p:nvSpPr>
          <p:cNvPr id="26" name="Isosceles Triangle 25"/>
          <p:cNvSpPr/>
          <p:nvPr/>
        </p:nvSpPr>
        <p:spPr>
          <a:xfrm>
            <a:off x="1557338" y="3098800"/>
            <a:ext cx="336550" cy="261938"/>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3" name="Isosceles Triangle 92"/>
          <p:cNvSpPr/>
          <p:nvPr/>
        </p:nvSpPr>
        <p:spPr>
          <a:xfrm rot="10800000">
            <a:off x="1557338" y="4081463"/>
            <a:ext cx="336550" cy="261937"/>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5" name="Isosceles Triangle 94"/>
          <p:cNvSpPr/>
          <p:nvPr/>
        </p:nvSpPr>
        <p:spPr>
          <a:xfrm rot="5400000">
            <a:off x="2381251" y="5646737"/>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98" name="Straight Connector 97"/>
          <p:cNvCxnSpPr/>
          <p:nvPr/>
        </p:nvCxnSpPr>
        <p:spPr>
          <a:xfrm>
            <a:off x="2349500" y="4354513"/>
            <a:ext cx="0" cy="6477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5094" name="TextBox 36"/>
          <p:cNvSpPr txBox="1">
            <a:spLocks noChangeArrowheads="1"/>
          </p:cNvSpPr>
          <p:nvPr/>
        </p:nvSpPr>
        <p:spPr bwMode="auto">
          <a:xfrm>
            <a:off x="1887538" y="4510088"/>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11 (15%) receive referral</a:t>
            </a:r>
          </a:p>
        </p:txBody>
      </p:sp>
      <p:cxnSp>
        <p:nvCxnSpPr>
          <p:cNvPr id="102" name="Straight Connector 101"/>
          <p:cNvCxnSpPr/>
          <p:nvPr/>
        </p:nvCxnSpPr>
        <p:spPr>
          <a:xfrm>
            <a:off x="6124575"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7245350" y="5808663"/>
            <a:ext cx="0" cy="44450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6110288" y="6281738"/>
            <a:ext cx="1152525"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5098" name="TextBox 104"/>
          <p:cNvSpPr txBox="1">
            <a:spLocks noChangeArrowheads="1"/>
          </p:cNvSpPr>
          <p:nvPr/>
        </p:nvSpPr>
        <p:spPr bwMode="auto">
          <a:xfrm>
            <a:off x="6229350" y="6057900"/>
            <a:ext cx="9366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 (50%)  receive referral</a:t>
            </a:r>
          </a:p>
        </p:txBody>
      </p:sp>
      <p:sp>
        <p:nvSpPr>
          <p:cNvPr id="106" name="Isosceles Triangle 105"/>
          <p:cNvSpPr/>
          <p:nvPr/>
        </p:nvSpPr>
        <p:spPr>
          <a:xfrm rot="16200000">
            <a:off x="6517482" y="5641181"/>
            <a:ext cx="338138" cy="263525"/>
          </a:xfrm>
          <a:prstGeom prst="triangle">
            <a:avLst>
              <a:gd name="adj" fmla="val 47466"/>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08" name="Isosceles Triangle 107"/>
          <p:cNvSpPr/>
          <p:nvPr/>
        </p:nvSpPr>
        <p:spPr>
          <a:xfrm rot="5400000">
            <a:off x="2383632" y="151685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1" name="Straight Connector 60"/>
          <p:cNvCxnSpPr/>
          <p:nvPr/>
        </p:nvCxnSpPr>
        <p:spPr>
          <a:xfrm>
            <a:off x="1689100" y="1647825"/>
            <a:ext cx="5813425" cy="317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7" name="Table 26"/>
          <p:cNvGraphicFramePr>
            <a:graphicFrameLocks noGrp="1"/>
          </p:cNvGraphicFramePr>
          <p:nvPr/>
        </p:nvGraphicFramePr>
        <p:xfrm>
          <a:off x="3348038" y="1235075"/>
          <a:ext cx="2487612" cy="792163"/>
        </p:xfrm>
        <a:graphic>
          <a:graphicData uri="http://schemas.openxmlformats.org/drawingml/2006/table">
            <a:tbl>
              <a:tblPr firstRow="1" bandRow="1">
                <a:tableStyleId>{5C22544A-7EE6-4342-B048-85BDC9FD1C3A}</a:tableStyleId>
              </a:tblPr>
              <a:tblGrid>
                <a:gridCol w="1243921"/>
                <a:gridCol w="1243921"/>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14 (34%) attempt TOP with non-hospital clinical methods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smtClean="0">
                          <a:solidFill>
                            <a:schemeClr val="tx1"/>
                          </a:solidFill>
                          <a:latin typeface="Arial Narrow" panose="020B0606020202030204" pitchFamily="34" charset="0"/>
                        </a:rPr>
                        <a:t>24 (59%)</a:t>
                      </a:r>
                      <a:r>
                        <a:rPr lang="en-GB" sz="1100" b="1" baseline="0" dirty="0" smtClean="0">
                          <a:solidFill>
                            <a:schemeClr val="tx1"/>
                          </a:solidFill>
                          <a:latin typeface="Arial Narrow" panose="020B0606020202030204" pitchFamily="34" charset="0"/>
                        </a:rPr>
                        <a:t> attempt TOP with non-clinical methods</a:t>
                      </a:r>
                      <a:endParaRPr lang="en-GB" sz="1100" b="1" dirty="0">
                        <a:solidFill>
                          <a:schemeClr val="tx1"/>
                        </a:solidFill>
                        <a:latin typeface="Arial Narrow" panose="020B0606020202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12" name="Isosceles Triangle 111"/>
          <p:cNvSpPr/>
          <p:nvPr/>
        </p:nvSpPr>
        <p:spPr>
          <a:xfrm rot="5400000">
            <a:off x="5936457" y="1523206"/>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14" name="Isosceles Triangle 113"/>
          <p:cNvSpPr/>
          <p:nvPr/>
        </p:nvSpPr>
        <p:spPr>
          <a:xfrm rot="10800000">
            <a:off x="4427538" y="2159000"/>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5112" name="TextBox 34"/>
          <p:cNvSpPr txBox="1">
            <a:spLocks noChangeArrowheads="1"/>
          </p:cNvSpPr>
          <p:nvPr/>
        </p:nvSpPr>
        <p:spPr bwMode="auto">
          <a:xfrm>
            <a:off x="6302375" y="1385888"/>
            <a:ext cx="993775" cy="554037"/>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 (11%) seek an alternative method</a:t>
            </a:r>
          </a:p>
        </p:txBody>
      </p:sp>
      <p:cxnSp>
        <p:nvCxnSpPr>
          <p:cNvPr id="116" name="Straight Connector 115"/>
          <p:cNvCxnSpPr/>
          <p:nvPr/>
        </p:nvCxnSpPr>
        <p:spPr>
          <a:xfrm flipH="1">
            <a:off x="4010025" y="3835400"/>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4019550" y="2503488"/>
            <a:ext cx="0" cy="1331912"/>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5115" name="TextBox 70"/>
          <p:cNvSpPr txBox="1">
            <a:spLocks noChangeArrowheads="1"/>
          </p:cNvSpPr>
          <p:nvPr/>
        </p:nvSpPr>
        <p:spPr bwMode="auto">
          <a:xfrm>
            <a:off x="3552825" y="2971800"/>
            <a:ext cx="935038"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22 (65%) receive referral</a:t>
            </a:r>
          </a:p>
        </p:txBody>
      </p:sp>
      <p:sp>
        <p:nvSpPr>
          <p:cNvPr id="123" name="Isosceles Triangle 122"/>
          <p:cNvSpPr/>
          <p:nvPr/>
        </p:nvSpPr>
        <p:spPr>
          <a:xfrm rot="10800000">
            <a:off x="7296150" y="2371725"/>
            <a:ext cx="338138"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24" name="Isosceles Triangle 123"/>
          <p:cNvSpPr/>
          <p:nvPr/>
        </p:nvSpPr>
        <p:spPr>
          <a:xfrm rot="10800000">
            <a:off x="7308850" y="4156075"/>
            <a:ext cx="336550" cy="263525"/>
          </a:xfrm>
          <a:prstGeom prst="triangle">
            <a:avLst/>
          </a:prstGeom>
          <a:solidFill>
            <a:schemeClr val="tx1"/>
          </a:solidFill>
          <a:ln>
            <a:no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62" name="Straight Connector 61"/>
          <p:cNvCxnSpPr/>
          <p:nvPr/>
        </p:nvCxnSpPr>
        <p:spPr>
          <a:xfrm flipH="1">
            <a:off x="1744663" y="43688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a:off x="1744663" y="5041900"/>
            <a:ext cx="620712"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5120" name="TextBox 10"/>
          <p:cNvSpPr txBox="1">
            <a:spLocks noChangeArrowheads="1"/>
          </p:cNvSpPr>
          <p:nvPr/>
        </p:nvSpPr>
        <p:spPr bwMode="auto">
          <a:xfrm>
            <a:off x="1143000" y="1952625"/>
            <a:ext cx="1152525" cy="400050"/>
          </a:xfrm>
          <a:prstGeom prst="rect">
            <a:avLst/>
          </a:prstGeom>
          <a:solidFill>
            <a:schemeClr val="tx1"/>
          </a:solidFill>
          <a:ln w="9525">
            <a:noFill/>
            <a:miter lim="800000"/>
            <a:headEnd/>
            <a:tailEnd/>
          </a:ln>
        </p:spPr>
        <p:txBody>
          <a:bodyPr>
            <a:spAutoFit/>
          </a:bodyPr>
          <a:lstStyle/>
          <a:p>
            <a:pPr algn="ctr"/>
            <a:r>
              <a:rPr lang="en-GB" sz="1000" b="1">
                <a:solidFill>
                  <a:schemeClr val="bg1"/>
                </a:solidFill>
                <a:latin typeface="Arial Narrow" pitchFamily="34" charset="0"/>
              </a:rPr>
              <a:t>41(37%) visit different providers</a:t>
            </a:r>
          </a:p>
        </p:txBody>
      </p:sp>
      <p:cxnSp>
        <p:nvCxnSpPr>
          <p:cNvPr id="76" name="Straight Connector 75"/>
          <p:cNvCxnSpPr/>
          <p:nvPr/>
        </p:nvCxnSpPr>
        <p:spPr>
          <a:xfrm flipH="1">
            <a:off x="4016375" y="2517775"/>
            <a:ext cx="534988"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5122" name="Title 3"/>
          <p:cNvSpPr txBox="1">
            <a:spLocks/>
          </p:cNvSpPr>
          <p:nvPr/>
        </p:nvSpPr>
        <p:spPr bwMode="auto">
          <a:xfrm>
            <a:off x="457200" y="198438"/>
            <a:ext cx="8229600" cy="1143000"/>
          </a:xfrm>
          <a:prstGeom prst="rect">
            <a:avLst/>
          </a:prstGeom>
          <a:noFill/>
          <a:ln w="9525">
            <a:noFill/>
            <a:miter lim="800000"/>
            <a:headEnd/>
            <a:tailEnd/>
          </a:ln>
        </p:spPr>
        <p:txBody>
          <a:bodyPr/>
          <a:lstStyle/>
          <a:p>
            <a:pPr algn="ctr"/>
            <a:r>
              <a:rPr lang="en-GB" sz="3200" b="1">
                <a:latin typeface="Calibri" pitchFamily="34" charset="0"/>
              </a:rPr>
              <a:t>Study participants’ complex trajectories</a:t>
            </a:r>
          </a:p>
        </p:txBody>
      </p:sp>
      <p:sp>
        <p:nvSpPr>
          <p:cNvPr id="2" name="Freeform 1"/>
          <p:cNvSpPr/>
          <p:nvPr/>
        </p:nvSpPr>
        <p:spPr>
          <a:xfrm>
            <a:off x="3124200" y="860425"/>
            <a:ext cx="5768975" cy="5722938"/>
          </a:xfrm>
          <a:custGeom>
            <a:avLst/>
            <a:gdLst>
              <a:gd name="connsiteX0" fmla="*/ 1432560 w 5768340"/>
              <a:gd name="connsiteY0" fmla="*/ 0 h 5722620"/>
              <a:gd name="connsiteX1" fmla="*/ 5768340 w 5768340"/>
              <a:gd name="connsiteY1" fmla="*/ 7620 h 5722620"/>
              <a:gd name="connsiteX2" fmla="*/ 5760720 w 5768340"/>
              <a:gd name="connsiteY2" fmla="*/ 5722620 h 5722620"/>
              <a:gd name="connsiteX3" fmla="*/ 0 w 5768340"/>
              <a:gd name="connsiteY3" fmla="*/ 5715000 h 5722620"/>
              <a:gd name="connsiteX4" fmla="*/ 15240 w 5768340"/>
              <a:gd name="connsiteY4" fmla="*/ 4015740 h 5722620"/>
              <a:gd name="connsiteX5" fmla="*/ 4328160 w 5768340"/>
              <a:gd name="connsiteY5" fmla="*/ 4015740 h 5722620"/>
              <a:gd name="connsiteX6" fmla="*/ 4335780 w 5768340"/>
              <a:gd name="connsiteY6" fmla="*/ 1851660 h 5722620"/>
              <a:gd name="connsiteX7" fmla="*/ 1440180 w 5768340"/>
              <a:gd name="connsiteY7" fmla="*/ 1851660 h 5722620"/>
              <a:gd name="connsiteX8" fmla="*/ 1432560 w 5768340"/>
              <a:gd name="connsiteY8" fmla="*/ 0 h 5722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68340" h="5722620">
                <a:moveTo>
                  <a:pt x="1432560" y="0"/>
                </a:moveTo>
                <a:lnTo>
                  <a:pt x="5768340" y="7620"/>
                </a:lnTo>
                <a:lnTo>
                  <a:pt x="5760720" y="5722620"/>
                </a:lnTo>
                <a:lnTo>
                  <a:pt x="0" y="5715000"/>
                </a:lnTo>
                <a:lnTo>
                  <a:pt x="15240" y="4015740"/>
                </a:lnTo>
                <a:lnTo>
                  <a:pt x="4328160" y="4015740"/>
                </a:lnTo>
                <a:lnTo>
                  <a:pt x="4335780" y="1851660"/>
                </a:lnTo>
                <a:lnTo>
                  <a:pt x="1440180" y="1851660"/>
                </a:lnTo>
                <a:lnTo>
                  <a:pt x="1432560" y="0"/>
                </a:lnTo>
                <a:close/>
              </a:path>
            </a:pathLst>
          </a:custGeom>
          <a:solidFill>
            <a:schemeClr val="accent6">
              <a:alpha val="2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57" name="Oval 56"/>
          <p:cNvSpPr/>
          <p:nvPr/>
        </p:nvSpPr>
        <p:spPr>
          <a:xfrm>
            <a:off x="2344738" y="760413"/>
            <a:ext cx="793750" cy="796925"/>
          </a:xfrm>
          <a:prstGeom prst="ellipse">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cxnSp>
        <p:nvCxnSpPr>
          <p:cNvPr id="58" name="Straight Connector 57"/>
          <p:cNvCxnSpPr/>
          <p:nvPr/>
        </p:nvCxnSpPr>
        <p:spPr>
          <a:xfrm>
            <a:off x="3138488" y="1125538"/>
            <a:ext cx="1433512"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2479675" y="893763"/>
            <a:ext cx="536575" cy="461962"/>
          </a:xfrm>
          <a:prstGeom prst="rect">
            <a:avLst/>
          </a:prstGeom>
          <a:solidFill>
            <a:schemeClr val="accent6">
              <a:lumMod val="20000"/>
              <a:lumOff val="80000"/>
            </a:schemeClr>
          </a:solidFill>
          <a:ln>
            <a:solidFill>
              <a:schemeClr val="accent6"/>
            </a:solidFill>
          </a:ln>
        </p:spPr>
        <p:txBody>
          <a:bodyPr>
            <a:spAutoFit/>
          </a:bodyPr>
          <a:lstStyle/>
          <a:p>
            <a:pPr fontAlgn="auto">
              <a:spcBef>
                <a:spcPts val="0"/>
              </a:spcBef>
              <a:spcAft>
                <a:spcPts val="0"/>
              </a:spcAft>
              <a:defRPr/>
            </a:pPr>
            <a:r>
              <a:rPr lang="en-GB" sz="2400" dirty="0">
                <a:latin typeface="+mn-lt"/>
              </a:rPr>
              <a:t>T3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eaLnBrk="1" hangingPunct="1"/>
            <a:r>
              <a:rPr lang="en-GB" smtClean="0"/>
              <a:t>Background</a:t>
            </a:r>
          </a:p>
        </p:txBody>
      </p:sp>
      <p:sp>
        <p:nvSpPr>
          <p:cNvPr id="15362" name="Content Placeholder 2"/>
          <p:cNvSpPr>
            <a:spLocks noGrp="1"/>
          </p:cNvSpPr>
          <p:nvPr>
            <p:ph idx="1"/>
          </p:nvPr>
        </p:nvSpPr>
        <p:spPr/>
        <p:txBody>
          <a:bodyPr/>
          <a:lstStyle/>
          <a:p>
            <a:pPr eaLnBrk="1" hangingPunct="1">
              <a:lnSpc>
                <a:spcPct val="90000"/>
              </a:lnSpc>
            </a:pPr>
            <a:r>
              <a:rPr lang="en-GB" sz="3400" smtClean="0"/>
              <a:t>The Termination of Pregnancy Act (1972, amended 1994) legalises induced abortion in wide range of circumstances </a:t>
            </a:r>
          </a:p>
          <a:p>
            <a:pPr lvl="1" eaLnBrk="1" hangingPunct="1">
              <a:lnSpc>
                <a:spcPct val="90000"/>
              </a:lnSpc>
              <a:buFont typeface="Arial" charset="0"/>
              <a:buNone/>
            </a:pPr>
            <a:r>
              <a:rPr lang="en-GB" sz="3000" smtClean="0"/>
              <a:t>“account may be taken of the pregnant woman’s actual or reasonably foreseeable environment or of her age”</a:t>
            </a:r>
          </a:p>
          <a:p>
            <a:pPr eaLnBrk="1" hangingPunct="1">
              <a:lnSpc>
                <a:spcPct val="90000"/>
              </a:lnSpc>
            </a:pPr>
            <a:endParaRPr lang="en-GB" sz="3400" smtClean="0"/>
          </a:p>
          <a:p>
            <a:pPr eaLnBrk="1" hangingPunct="1">
              <a:lnSpc>
                <a:spcPct val="90000"/>
              </a:lnSpc>
            </a:pPr>
            <a:r>
              <a:rPr lang="en-GB" sz="3400" smtClean="0"/>
              <a:t>The Penal Code criminalises unsafe and illegal terminations</a:t>
            </a:r>
          </a:p>
          <a:p>
            <a:pPr eaLnBrk="1" hangingPunct="1">
              <a:lnSpc>
                <a:spcPct val="90000"/>
              </a:lnSpc>
              <a:buFont typeface="Arial" charset="0"/>
              <a:buNone/>
            </a:pPr>
            <a:endParaRPr lang="en-GB" sz="3000" smtClean="0"/>
          </a:p>
        </p:txBody>
      </p:sp>
      <p:pic>
        <p:nvPicPr>
          <p:cNvPr id="15363" name="Picture 4" descr="LSE 485/Square/CMYK.eps                                        0003A794Design E                       B44472DC:"/>
          <p:cNvPicPr>
            <a:picLocks noChangeAspect="1" noChangeArrowheads="1"/>
          </p:cNvPicPr>
          <p:nvPr/>
        </p:nvPicPr>
        <p:blipFill>
          <a:blip r:embed="rId2"/>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5400675" y="1363663"/>
            <a:ext cx="3409950" cy="40814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7106" name="Title 3"/>
          <p:cNvSpPr txBox="1">
            <a:spLocks/>
          </p:cNvSpPr>
          <p:nvPr/>
        </p:nvSpPr>
        <p:spPr bwMode="auto">
          <a:xfrm>
            <a:off x="457200" y="198438"/>
            <a:ext cx="8229600" cy="927100"/>
          </a:xfrm>
          <a:prstGeom prst="rect">
            <a:avLst/>
          </a:prstGeom>
          <a:noFill/>
          <a:ln w="9525">
            <a:noFill/>
            <a:miter lim="800000"/>
            <a:headEnd/>
            <a:tailEnd/>
          </a:ln>
        </p:spPr>
        <p:txBody>
          <a:bodyPr/>
          <a:lstStyle/>
          <a:p>
            <a:pPr algn="ctr"/>
            <a:r>
              <a:rPr lang="en-GB" sz="4000" b="1">
                <a:latin typeface="Calibri" pitchFamily="34" charset="0"/>
              </a:rPr>
              <a:t>Four themes</a:t>
            </a:r>
          </a:p>
        </p:txBody>
      </p:sp>
      <p:sp>
        <p:nvSpPr>
          <p:cNvPr id="47107" name="Content Placeholder 3"/>
          <p:cNvSpPr>
            <a:spLocks noGrp="1"/>
          </p:cNvSpPr>
          <p:nvPr>
            <p:ph idx="1"/>
          </p:nvPr>
        </p:nvSpPr>
        <p:spPr>
          <a:xfrm>
            <a:off x="395288" y="1700213"/>
            <a:ext cx="3968750" cy="3671887"/>
          </a:xfrm>
        </p:spPr>
        <p:txBody>
          <a:bodyPr/>
          <a:lstStyle/>
          <a:p>
            <a:pPr marL="514350" indent="-514350" eaLnBrk="1" hangingPunct="1">
              <a:spcBef>
                <a:spcPts val="1200"/>
              </a:spcBef>
              <a:buFont typeface="Calibri" pitchFamily="34" charset="0"/>
              <a:buAutoNum type="arabicPeriod"/>
            </a:pPr>
            <a:r>
              <a:rPr lang="en-GB" sz="3000" smtClean="0"/>
              <a:t>The influence of advice</a:t>
            </a:r>
          </a:p>
          <a:p>
            <a:pPr marL="514350" indent="-514350" eaLnBrk="1" hangingPunct="1">
              <a:spcBef>
                <a:spcPts val="1200"/>
              </a:spcBef>
              <a:buFont typeface="Calibri" pitchFamily="34" charset="0"/>
              <a:buAutoNum type="arabicPeriod"/>
            </a:pPr>
            <a:r>
              <a:rPr lang="en-GB" sz="3000" smtClean="0"/>
              <a:t>Perceptions of risk</a:t>
            </a:r>
          </a:p>
          <a:p>
            <a:pPr marL="514350" indent="-514350" eaLnBrk="1" hangingPunct="1">
              <a:spcBef>
                <a:spcPts val="1200"/>
              </a:spcBef>
              <a:buFont typeface="Calibri" pitchFamily="34" charset="0"/>
              <a:buAutoNum type="arabicPeriod"/>
            </a:pPr>
            <a:r>
              <a:rPr lang="en-GB" sz="3000" smtClean="0"/>
              <a:t>Delays in care seeking and receipt </a:t>
            </a:r>
          </a:p>
          <a:p>
            <a:pPr marL="514350" indent="-514350" eaLnBrk="1" hangingPunct="1">
              <a:spcBef>
                <a:spcPts val="1200"/>
              </a:spcBef>
              <a:buFont typeface="Calibri" pitchFamily="34" charset="0"/>
              <a:buAutoNum type="arabicPeriod"/>
            </a:pPr>
            <a:r>
              <a:rPr lang="en-GB" sz="3000" smtClean="0"/>
              <a:t>The economic costs</a:t>
            </a:r>
          </a:p>
        </p:txBody>
      </p:sp>
      <p:sp>
        <p:nvSpPr>
          <p:cNvPr id="47108" name="Rectangle 6"/>
          <p:cNvSpPr>
            <a:spLocks noChangeArrowheads="1"/>
          </p:cNvSpPr>
          <p:nvPr/>
        </p:nvSpPr>
        <p:spPr bwMode="auto">
          <a:xfrm>
            <a:off x="5435600" y="1773238"/>
            <a:ext cx="3313113" cy="3444875"/>
          </a:xfrm>
          <a:prstGeom prst="rect">
            <a:avLst/>
          </a:prstGeom>
          <a:noFill/>
          <a:ln w="9525">
            <a:noFill/>
            <a:miter lim="800000"/>
            <a:headEnd/>
            <a:tailEnd/>
          </a:ln>
        </p:spPr>
        <p:txBody>
          <a:bodyPr>
            <a:spAutoFit/>
          </a:bodyPr>
          <a:lstStyle/>
          <a:p>
            <a:pPr algn="ctr">
              <a:spcBef>
                <a:spcPts val="1200"/>
              </a:spcBef>
            </a:pPr>
            <a:r>
              <a:rPr lang="en-GB" sz="3000">
                <a:solidFill>
                  <a:schemeClr val="bg1"/>
                </a:solidFill>
                <a:latin typeface="Calibri" pitchFamily="34" charset="0"/>
              </a:rPr>
              <a:t>All influence trajectory</a:t>
            </a:r>
          </a:p>
          <a:p>
            <a:pPr>
              <a:spcBef>
                <a:spcPts val="1200"/>
              </a:spcBef>
              <a:buFontTx/>
              <a:buChar char="-"/>
            </a:pPr>
            <a:r>
              <a:rPr lang="en-GB" sz="3000">
                <a:solidFill>
                  <a:schemeClr val="bg1"/>
                </a:solidFill>
                <a:latin typeface="Calibri" pitchFamily="34" charset="0"/>
              </a:rPr>
              <a:t> direction </a:t>
            </a:r>
          </a:p>
          <a:p>
            <a:pPr>
              <a:spcBef>
                <a:spcPts val="1200"/>
              </a:spcBef>
            </a:pPr>
            <a:r>
              <a:rPr lang="en-GB" sz="3000">
                <a:solidFill>
                  <a:schemeClr val="bg1"/>
                </a:solidFill>
                <a:latin typeface="Calibri" pitchFamily="34" charset="0"/>
              </a:rPr>
              <a:t>(typology)</a:t>
            </a:r>
          </a:p>
          <a:p>
            <a:pPr>
              <a:spcBef>
                <a:spcPts val="1200"/>
              </a:spcBef>
              <a:buFontTx/>
              <a:buChar char="-"/>
            </a:pPr>
            <a:r>
              <a:rPr lang="en-GB" sz="3000">
                <a:solidFill>
                  <a:schemeClr val="bg1"/>
                </a:solidFill>
                <a:latin typeface="Calibri" pitchFamily="34" charset="0"/>
              </a:rPr>
              <a:t> complexity</a:t>
            </a:r>
          </a:p>
          <a:p>
            <a:pPr>
              <a:spcBef>
                <a:spcPts val="1200"/>
              </a:spcBef>
              <a:buFontTx/>
              <a:buChar char="-"/>
            </a:pPr>
            <a:r>
              <a:rPr lang="en-GB" sz="3000">
                <a:solidFill>
                  <a:schemeClr val="bg1"/>
                </a:solidFill>
                <a:latin typeface="Calibri" pitchFamily="34" charset="0"/>
              </a:rPr>
              <a:t> timing</a:t>
            </a:r>
          </a:p>
        </p:txBody>
      </p:sp>
      <p:sp>
        <p:nvSpPr>
          <p:cNvPr id="9" name="Right Arrow 8"/>
          <p:cNvSpPr/>
          <p:nvPr/>
        </p:nvSpPr>
        <p:spPr>
          <a:xfrm>
            <a:off x="4106863" y="3089275"/>
            <a:ext cx="900112" cy="6492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47110"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5400675" y="1363663"/>
            <a:ext cx="3409950" cy="40814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9154" name="Title 3"/>
          <p:cNvSpPr txBox="1">
            <a:spLocks/>
          </p:cNvSpPr>
          <p:nvPr/>
        </p:nvSpPr>
        <p:spPr bwMode="auto">
          <a:xfrm>
            <a:off x="457200" y="198438"/>
            <a:ext cx="8229600" cy="927100"/>
          </a:xfrm>
          <a:prstGeom prst="rect">
            <a:avLst/>
          </a:prstGeom>
          <a:noFill/>
          <a:ln w="9525">
            <a:noFill/>
            <a:miter lim="800000"/>
            <a:headEnd/>
            <a:tailEnd/>
          </a:ln>
        </p:spPr>
        <p:txBody>
          <a:bodyPr/>
          <a:lstStyle/>
          <a:p>
            <a:pPr algn="ctr"/>
            <a:r>
              <a:rPr lang="en-GB" sz="4000" b="1">
                <a:latin typeface="Calibri" pitchFamily="34" charset="0"/>
              </a:rPr>
              <a:t>Four themes</a:t>
            </a:r>
          </a:p>
        </p:txBody>
      </p:sp>
      <p:sp>
        <p:nvSpPr>
          <p:cNvPr id="49155" name="Content Placeholder 3"/>
          <p:cNvSpPr>
            <a:spLocks noGrp="1"/>
          </p:cNvSpPr>
          <p:nvPr>
            <p:ph idx="4294967295"/>
          </p:nvPr>
        </p:nvSpPr>
        <p:spPr>
          <a:xfrm>
            <a:off x="395288" y="1700213"/>
            <a:ext cx="3968750" cy="3671887"/>
          </a:xfrm>
        </p:spPr>
        <p:txBody>
          <a:bodyPr/>
          <a:lstStyle/>
          <a:p>
            <a:pPr marL="514350" indent="-514350" eaLnBrk="1" hangingPunct="1">
              <a:spcBef>
                <a:spcPts val="1200"/>
              </a:spcBef>
              <a:buFont typeface="Calibri" pitchFamily="34" charset="0"/>
              <a:buAutoNum type="arabicPeriod"/>
            </a:pPr>
            <a:r>
              <a:rPr lang="en-GB" sz="3000" smtClean="0"/>
              <a:t>The influence of advice</a:t>
            </a:r>
          </a:p>
          <a:p>
            <a:pPr marL="514350" indent="-514350" eaLnBrk="1" hangingPunct="1">
              <a:spcBef>
                <a:spcPts val="1200"/>
              </a:spcBef>
              <a:buFont typeface="Calibri" pitchFamily="34" charset="0"/>
              <a:buAutoNum type="arabicPeriod"/>
            </a:pPr>
            <a:r>
              <a:rPr lang="en-GB" sz="3000" smtClean="0"/>
              <a:t>Perceptions of risk</a:t>
            </a:r>
          </a:p>
          <a:p>
            <a:pPr marL="514350" indent="-514350" eaLnBrk="1" hangingPunct="1">
              <a:spcBef>
                <a:spcPts val="1200"/>
              </a:spcBef>
              <a:buFont typeface="Calibri" pitchFamily="34" charset="0"/>
              <a:buAutoNum type="arabicPeriod"/>
            </a:pPr>
            <a:r>
              <a:rPr lang="en-GB" sz="3000" smtClean="0"/>
              <a:t>Delays in care seeking and receipt </a:t>
            </a:r>
          </a:p>
          <a:p>
            <a:pPr marL="514350" indent="-514350" eaLnBrk="1" hangingPunct="1">
              <a:spcBef>
                <a:spcPts val="1200"/>
              </a:spcBef>
              <a:buFont typeface="Calibri" pitchFamily="34" charset="0"/>
              <a:buAutoNum type="arabicPeriod"/>
            </a:pPr>
            <a:r>
              <a:rPr lang="en-GB" sz="3000" smtClean="0"/>
              <a:t>The economic costs</a:t>
            </a:r>
          </a:p>
        </p:txBody>
      </p:sp>
      <p:sp>
        <p:nvSpPr>
          <p:cNvPr id="49156" name="Rectangle 6"/>
          <p:cNvSpPr>
            <a:spLocks noChangeArrowheads="1"/>
          </p:cNvSpPr>
          <p:nvPr/>
        </p:nvSpPr>
        <p:spPr bwMode="auto">
          <a:xfrm>
            <a:off x="5435600" y="1773238"/>
            <a:ext cx="3313113" cy="3444875"/>
          </a:xfrm>
          <a:prstGeom prst="rect">
            <a:avLst/>
          </a:prstGeom>
          <a:noFill/>
          <a:ln w="9525">
            <a:noFill/>
            <a:miter lim="800000"/>
            <a:headEnd/>
            <a:tailEnd/>
          </a:ln>
        </p:spPr>
        <p:txBody>
          <a:bodyPr>
            <a:spAutoFit/>
          </a:bodyPr>
          <a:lstStyle/>
          <a:p>
            <a:pPr algn="ctr">
              <a:spcBef>
                <a:spcPts val="1200"/>
              </a:spcBef>
            </a:pPr>
            <a:r>
              <a:rPr lang="en-GB" sz="3000">
                <a:solidFill>
                  <a:schemeClr val="bg1"/>
                </a:solidFill>
                <a:latin typeface="Calibri" pitchFamily="34" charset="0"/>
              </a:rPr>
              <a:t>All influence trajectory</a:t>
            </a:r>
          </a:p>
          <a:p>
            <a:pPr>
              <a:spcBef>
                <a:spcPts val="1200"/>
              </a:spcBef>
              <a:buFontTx/>
              <a:buChar char="-"/>
            </a:pPr>
            <a:r>
              <a:rPr lang="en-GB" sz="3000">
                <a:solidFill>
                  <a:schemeClr val="bg1"/>
                </a:solidFill>
                <a:latin typeface="Calibri" pitchFamily="34" charset="0"/>
              </a:rPr>
              <a:t> direction </a:t>
            </a:r>
          </a:p>
          <a:p>
            <a:pPr>
              <a:spcBef>
                <a:spcPts val="1200"/>
              </a:spcBef>
            </a:pPr>
            <a:r>
              <a:rPr lang="en-GB" sz="3000">
                <a:solidFill>
                  <a:schemeClr val="bg1"/>
                </a:solidFill>
                <a:latin typeface="Calibri" pitchFamily="34" charset="0"/>
              </a:rPr>
              <a:t>(typology)</a:t>
            </a:r>
          </a:p>
          <a:p>
            <a:pPr>
              <a:spcBef>
                <a:spcPts val="1200"/>
              </a:spcBef>
              <a:buFontTx/>
              <a:buChar char="-"/>
            </a:pPr>
            <a:r>
              <a:rPr lang="en-GB" sz="3000">
                <a:solidFill>
                  <a:schemeClr val="bg1"/>
                </a:solidFill>
                <a:latin typeface="Calibri" pitchFamily="34" charset="0"/>
              </a:rPr>
              <a:t> complexity</a:t>
            </a:r>
          </a:p>
          <a:p>
            <a:pPr>
              <a:spcBef>
                <a:spcPts val="1200"/>
              </a:spcBef>
              <a:buFontTx/>
              <a:buChar char="-"/>
            </a:pPr>
            <a:r>
              <a:rPr lang="en-GB" sz="3000">
                <a:solidFill>
                  <a:schemeClr val="bg1"/>
                </a:solidFill>
                <a:latin typeface="Calibri" pitchFamily="34" charset="0"/>
              </a:rPr>
              <a:t> timing</a:t>
            </a:r>
          </a:p>
        </p:txBody>
      </p:sp>
      <p:sp>
        <p:nvSpPr>
          <p:cNvPr id="9" name="Right Arrow 8"/>
          <p:cNvSpPr/>
          <p:nvPr/>
        </p:nvSpPr>
        <p:spPr>
          <a:xfrm>
            <a:off x="4106863" y="3089275"/>
            <a:ext cx="900112" cy="6492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49158"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
        <p:nvSpPr>
          <p:cNvPr id="49159" name="Text Box 8"/>
          <p:cNvSpPr txBox="1">
            <a:spLocks noChangeArrowheads="1"/>
          </p:cNvSpPr>
          <p:nvPr/>
        </p:nvSpPr>
        <p:spPr bwMode="auto">
          <a:xfrm>
            <a:off x="0" y="5373688"/>
            <a:ext cx="5435600" cy="641350"/>
          </a:xfrm>
          <a:prstGeom prst="rect">
            <a:avLst/>
          </a:prstGeom>
          <a:noFill/>
          <a:ln w="9525">
            <a:noFill/>
            <a:miter lim="800000"/>
            <a:headEnd/>
            <a:tailEnd/>
          </a:ln>
        </p:spPr>
        <p:txBody>
          <a:bodyPr>
            <a:spAutoFit/>
          </a:bodyPr>
          <a:lstStyle/>
          <a:p>
            <a:pPr algn="ctr">
              <a:spcBef>
                <a:spcPct val="50000"/>
              </a:spcBef>
            </a:pPr>
            <a:r>
              <a:rPr lang="en-GB" sz="3600" b="1">
                <a:latin typeface="Calibri" pitchFamily="34" charset="0"/>
              </a:rPr>
              <a:t>Vignettes + Quotes</a:t>
            </a:r>
            <a:endParaRPr lang="en-US" sz="3600" b="1">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Content Placeholder 2"/>
          <p:cNvSpPr>
            <a:spLocks noGrp="1"/>
          </p:cNvSpPr>
          <p:nvPr>
            <p:ph idx="1"/>
          </p:nvPr>
        </p:nvSpPr>
        <p:spPr>
          <a:xfrm>
            <a:off x="457200" y="1063625"/>
            <a:ext cx="8229600" cy="4525963"/>
          </a:xfrm>
        </p:spPr>
        <p:txBody>
          <a:bodyPr/>
          <a:lstStyle/>
          <a:p>
            <a:pPr eaLnBrk="1" hangingPunct="1">
              <a:spcBef>
                <a:spcPts val="1200"/>
              </a:spcBef>
            </a:pPr>
            <a:r>
              <a:rPr lang="en-GB" sz="2800" smtClean="0"/>
              <a:t>Advice sought and received,  or did not seek, played significant role in shaping their trajectories</a:t>
            </a:r>
          </a:p>
          <a:p>
            <a:pPr eaLnBrk="1" hangingPunct="1">
              <a:spcBef>
                <a:spcPts val="1200"/>
              </a:spcBef>
            </a:pPr>
            <a:r>
              <a:rPr lang="en-GB" sz="2800" smtClean="0"/>
              <a:t>Respondents’ relationships with significant others influenced who was told about their pregnancy, the decision to terminate it, how and where it was terminated and whether PAC at hospital was sought, and when</a:t>
            </a:r>
          </a:p>
          <a:p>
            <a:pPr eaLnBrk="1" hangingPunct="1">
              <a:spcBef>
                <a:spcPts val="1200"/>
              </a:spcBef>
            </a:pPr>
            <a:r>
              <a:rPr lang="en-GB" sz="2800" smtClean="0"/>
              <a:t>Others’ knowledge of different service providers  shaped how women of typologies 1 &amp; 2 navigated care seeking</a:t>
            </a:r>
          </a:p>
        </p:txBody>
      </p:sp>
      <p:sp>
        <p:nvSpPr>
          <p:cNvPr id="51202" name="Title 3"/>
          <p:cNvSpPr txBox="1">
            <a:spLocks/>
          </p:cNvSpPr>
          <p:nvPr/>
        </p:nvSpPr>
        <p:spPr bwMode="auto">
          <a:xfrm>
            <a:off x="457200" y="280988"/>
            <a:ext cx="8229600" cy="925512"/>
          </a:xfrm>
          <a:prstGeom prst="rect">
            <a:avLst/>
          </a:prstGeom>
          <a:noFill/>
          <a:ln w="9525">
            <a:noFill/>
            <a:miter lim="800000"/>
            <a:headEnd/>
            <a:tailEnd/>
          </a:ln>
        </p:spPr>
        <p:txBody>
          <a:bodyPr/>
          <a:lstStyle/>
          <a:p>
            <a:pPr algn="ctr"/>
            <a:r>
              <a:rPr lang="en-GB" sz="3200" b="1">
                <a:latin typeface="Calibri" pitchFamily="34" charset="0"/>
              </a:rPr>
              <a:t>The influence of advice</a:t>
            </a:r>
          </a:p>
        </p:txBody>
      </p:sp>
      <p:pic>
        <p:nvPicPr>
          <p:cNvPr id="51203"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3"/>
          <p:cNvSpPr txBox="1">
            <a:spLocks/>
          </p:cNvSpPr>
          <p:nvPr/>
        </p:nvSpPr>
        <p:spPr bwMode="auto">
          <a:xfrm>
            <a:off x="457200" y="198438"/>
            <a:ext cx="8229600" cy="927100"/>
          </a:xfrm>
          <a:prstGeom prst="rect">
            <a:avLst/>
          </a:prstGeom>
          <a:noFill/>
          <a:ln w="9525">
            <a:noFill/>
            <a:miter lim="800000"/>
            <a:headEnd/>
            <a:tailEnd/>
          </a:ln>
        </p:spPr>
        <p:txBody>
          <a:bodyPr/>
          <a:lstStyle/>
          <a:p>
            <a:pPr algn="ctr"/>
            <a:r>
              <a:rPr lang="en-GB" sz="3200" b="1">
                <a:latin typeface="Calibri" pitchFamily="34" charset="0"/>
              </a:rPr>
              <a:t>The influence of advice: </a:t>
            </a:r>
            <a:r>
              <a:rPr lang="en-GB" sz="3200" b="1">
                <a:solidFill>
                  <a:srgbClr val="008000"/>
                </a:solidFill>
                <a:latin typeface="Calibri" pitchFamily="34" charset="0"/>
              </a:rPr>
              <a:t>typology 1</a:t>
            </a:r>
          </a:p>
        </p:txBody>
      </p:sp>
      <p:sp>
        <p:nvSpPr>
          <p:cNvPr id="53250" name="Rectangle 4"/>
          <p:cNvSpPr>
            <a:spLocks noChangeArrowheads="1"/>
          </p:cNvSpPr>
          <p:nvPr/>
        </p:nvSpPr>
        <p:spPr bwMode="auto">
          <a:xfrm>
            <a:off x="238125" y="1052513"/>
            <a:ext cx="8713788" cy="5054600"/>
          </a:xfrm>
          <a:prstGeom prst="rect">
            <a:avLst/>
          </a:prstGeom>
          <a:solidFill>
            <a:srgbClr val="DEF8BE"/>
          </a:solidFill>
          <a:ln w="9525">
            <a:noFill/>
            <a:miter lim="800000"/>
            <a:headEnd/>
            <a:tailEnd/>
          </a:ln>
        </p:spPr>
        <p:txBody>
          <a:bodyPr>
            <a:spAutoFit/>
          </a:bodyPr>
          <a:lstStyle/>
          <a:p>
            <a:pPr>
              <a:spcAft>
                <a:spcPts val="1200"/>
              </a:spcAft>
            </a:pPr>
            <a:r>
              <a:rPr lang="en-GB" sz="3400">
                <a:latin typeface="Calibri" pitchFamily="34" charset="0"/>
              </a:rPr>
              <a:t>33 years old and married.  She has two children aged under 3 and lives in a township with her husband.  They both run small businesses and just get by.  Her pregnancy was unplanned and unexpected – they had been using condoms. </a:t>
            </a:r>
          </a:p>
          <a:p>
            <a:pPr>
              <a:spcAft>
                <a:spcPts val="1200"/>
              </a:spcAft>
            </a:pPr>
            <a:r>
              <a:rPr lang="en-GB" sz="3400">
                <a:latin typeface="Calibri" pitchFamily="34" charset="0"/>
              </a:rPr>
              <a:t>  </a:t>
            </a:r>
          </a:p>
          <a:p>
            <a:pPr>
              <a:spcAft>
                <a:spcPts val="1200"/>
              </a:spcAft>
            </a:pPr>
            <a:r>
              <a:rPr lang="en-GB" sz="3400">
                <a:latin typeface="Calibri" pitchFamily="34" charset="0"/>
              </a:rPr>
              <a:t>“</a:t>
            </a:r>
            <a:r>
              <a:rPr lang="en-GB" sz="3400" b="1">
                <a:latin typeface="Calibri" pitchFamily="34" charset="0"/>
              </a:rPr>
              <a:t>I called a friend, I explained my situation. // And she gave me a [study hospital] doctor’s number and who I called.”</a:t>
            </a:r>
            <a:endParaRPr lang="en-GB" sz="3400">
              <a:latin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3"/>
          <p:cNvSpPr txBox="1">
            <a:spLocks/>
          </p:cNvSpPr>
          <p:nvPr/>
        </p:nvSpPr>
        <p:spPr bwMode="auto">
          <a:xfrm>
            <a:off x="457200" y="198438"/>
            <a:ext cx="8229600" cy="927100"/>
          </a:xfrm>
          <a:prstGeom prst="rect">
            <a:avLst/>
          </a:prstGeom>
          <a:noFill/>
          <a:ln w="9525">
            <a:noFill/>
            <a:miter lim="800000"/>
            <a:headEnd/>
            <a:tailEnd/>
          </a:ln>
        </p:spPr>
        <p:txBody>
          <a:bodyPr/>
          <a:lstStyle/>
          <a:p>
            <a:pPr algn="ctr"/>
            <a:r>
              <a:rPr lang="en-GB" sz="3200" b="1">
                <a:latin typeface="Calibri" pitchFamily="34" charset="0"/>
              </a:rPr>
              <a:t>The influence of advice: </a:t>
            </a:r>
            <a:r>
              <a:rPr lang="en-GB" sz="3200" b="1">
                <a:solidFill>
                  <a:srgbClr val="2A54A8"/>
                </a:solidFill>
                <a:latin typeface="Calibri" pitchFamily="34" charset="0"/>
              </a:rPr>
              <a:t>typology 2</a:t>
            </a:r>
          </a:p>
        </p:txBody>
      </p:sp>
      <p:sp>
        <p:nvSpPr>
          <p:cNvPr id="57346" name="Rectangle 1"/>
          <p:cNvSpPr>
            <a:spLocks noChangeArrowheads="1"/>
          </p:cNvSpPr>
          <p:nvPr/>
        </p:nvSpPr>
        <p:spPr bwMode="auto">
          <a:xfrm>
            <a:off x="209550" y="981075"/>
            <a:ext cx="8713788" cy="5603875"/>
          </a:xfrm>
          <a:prstGeom prst="rect">
            <a:avLst/>
          </a:prstGeom>
          <a:solidFill>
            <a:srgbClr val="D9EDF3"/>
          </a:solidFill>
          <a:ln w="9525">
            <a:noFill/>
            <a:miter lim="800000"/>
            <a:headEnd/>
            <a:tailEnd/>
          </a:ln>
        </p:spPr>
        <p:txBody>
          <a:bodyPr>
            <a:spAutoFit/>
          </a:bodyPr>
          <a:lstStyle/>
          <a:p>
            <a:pPr>
              <a:spcAft>
                <a:spcPts val="1200"/>
              </a:spcAft>
            </a:pPr>
            <a:r>
              <a:rPr lang="en-GB" sz="2200">
                <a:latin typeface="Calibri" pitchFamily="34" charset="0"/>
              </a:rPr>
              <a:t>17 years old and works as a housemaid.  She went for a pregnancy test at the local clinic with her sister.  The pregnancy was unplanned but her partner wanted to continue with the pregnancy while she reports getting mixed messages from “other people”.  Ultimately she didn’t feel ready for a child.  She attempts to terminate her pregnancy with tablets from a friend before attending a local clinic and then on her mother’s advice, the study hospital for PAC.</a:t>
            </a:r>
          </a:p>
          <a:p>
            <a:pPr>
              <a:spcAft>
                <a:spcPts val="1200"/>
              </a:spcAft>
            </a:pPr>
            <a:r>
              <a:rPr lang="en-GB" sz="2200" b="1">
                <a:latin typeface="Calibri" pitchFamily="34" charset="0"/>
              </a:rPr>
              <a:t>“It was my friend, I had told her… She is my friend and I have known her for a long time now. I told her and I asked her if she knows medicine for aborting… She said there is someone I know but these things are dangerous you may die together with the child and I told her to just get for me…One was for drinking and the others 4 for inserting… [I] started paining around 23 hours… [I] went to [local] clinic.  They referred me here. // I told mum at home [that I had taken the medicine], yes that’s when she told me that we go to the clinic and she told me that I should have told her.”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457200" y="198438"/>
            <a:ext cx="8229600" cy="9271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GB" sz="3200" b="1" dirty="0" smtClean="0"/>
              <a:t>The influence of advice: </a:t>
            </a:r>
            <a:r>
              <a:rPr lang="en-GB" sz="3200" b="1" dirty="0" smtClean="0">
                <a:solidFill>
                  <a:schemeClr val="accent6"/>
                </a:solidFill>
              </a:rPr>
              <a:t>typology 3</a:t>
            </a:r>
            <a:endParaRPr lang="en-GB" sz="3200" b="1" dirty="0">
              <a:solidFill>
                <a:schemeClr val="accent6"/>
              </a:solidFill>
            </a:endParaRPr>
          </a:p>
        </p:txBody>
      </p:sp>
      <p:sp>
        <p:nvSpPr>
          <p:cNvPr id="61442" name="Rectangle 9"/>
          <p:cNvSpPr>
            <a:spLocks noChangeArrowheads="1"/>
          </p:cNvSpPr>
          <p:nvPr/>
        </p:nvSpPr>
        <p:spPr bwMode="auto">
          <a:xfrm>
            <a:off x="0" y="887413"/>
            <a:ext cx="8964613" cy="5813425"/>
          </a:xfrm>
          <a:prstGeom prst="rect">
            <a:avLst/>
          </a:prstGeom>
          <a:solidFill>
            <a:srgbClr val="FDEADA"/>
          </a:solidFill>
          <a:ln w="9525">
            <a:noFill/>
            <a:miter lim="800000"/>
            <a:headEnd/>
            <a:tailEnd/>
          </a:ln>
        </p:spPr>
        <p:txBody>
          <a:bodyPr>
            <a:spAutoFit/>
          </a:bodyPr>
          <a:lstStyle/>
          <a:p>
            <a:pPr>
              <a:spcAft>
                <a:spcPts val="1200"/>
              </a:spcAft>
            </a:pPr>
            <a:r>
              <a:rPr lang="en-GB" sz="2400">
                <a:latin typeface="Calibri" pitchFamily="34" charset="0"/>
              </a:rPr>
              <a:t>28 years old, married and one child.  She kept both her pregnancy and subsequent actions secret from her husband</a:t>
            </a:r>
          </a:p>
          <a:p>
            <a:r>
              <a:rPr lang="en-GB" sz="2400" b="1">
                <a:latin typeface="Calibri" pitchFamily="34" charset="0"/>
              </a:rPr>
              <a:t>I: So when you knew that you were pregnant did you do anything to try and terminate it?</a:t>
            </a:r>
          </a:p>
          <a:p>
            <a:pPr>
              <a:spcAft>
                <a:spcPts val="1200"/>
              </a:spcAft>
            </a:pPr>
            <a:r>
              <a:rPr lang="en-GB" sz="2400" b="1">
                <a:latin typeface="Calibri" pitchFamily="34" charset="0"/>
              </a:rPr>
              <a:t>R: I only had some Panadol… I only took two</a:t>
            </a:r>
          </a:p>
          <a:p>
            <a:pPr>
              <a:spcAft>
                <a:spcPts val="1200"/>
              </a:spcAft>
            </a:pPr>
            <a:r>
              <a:rPr lang="en-GB" sz="2400">
                <a:latin typeface="Calibri" pitchFamily="34" charset="0"/>
              </a:rPr>
              <a:t>She reports continuing to take her contraceptive pills, possibly hoping to precipitate a miscarriage.  When the pregnancy continued, she escalated her attempts and went to a herbalist</a:t>
            </a:r>
          </a:p>
          <a:p>
            <a:pPr>
              <a:spcAft>
                <a:spcPts val="1200"/>
              </a:spcAft>
            </a:pPr>
            <a:r>
              <a:rPr lang="en-GB" sz="2400" b="1">
                <a:latin typeface="Calibri" pitchFamily="34" charset="0"/>
              </a:rPr>
              <a:t>“I was given something to insert… I was given medicine, a stick… They inserted it themselves”</a:t>
            </a:r>
          </a:p>
          <a:p>
            <a:r>
              <a:rPr lang="en-GB" sz="2400">
                <a:latin typeface="Calibri" pitchFamily="34" charset="0"/>
              </a:rPr>
              <a:t>Subsequently, her husband brought her to the hospital at night, as an emergency admission, after telling her husband that she had high blood pressure.  She seems to have had no knowledge of the possibility of a safe(r) ToP.</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GB" b="1" dirty="0"/>
              <a:t>Perceptions of risk</a:t>
            </a:r>
            <a:r>
              <a:rPr lang="en-GB" dirty="0"/>
              <a:t/>
            </a:r>
            <a:br>
              <a:rPr lang="en-GB" dirty="0"/>
            </a:br>
            <a:endParaRPr lang="en-GB" dirty="0"/>
          </a:p>
        </p:txBody>
      </p:sp>
      <p:sp>
        <p:nvSpPr>
          <p:cNvPr id="63490" name="Content Placeholder 2"/>
          <p:cNvSpPr>
            <a:spLocks noGrp="1"/>
          </p:cNvSpPr>
          <p:nvPr>
            <p:ph idx="1"/>
          </p:nvPr>
        </p:nvSpPr>
        <p:spPr>
          <a:xfrm>
            <a:off x="0" y="1165225"/>
            <a:ext cx="9144000" cy="4525963"/>
          </a:xfrm>
        </p:spPr>
        <p:txBody>
          <a:bodyPr/>
          <a:lstStyle/>
          <a:p>
            <a:pPr eaLnBrk="1" hangingPunct="1">
              <a:spcBef>
                <a:spcPts val="1200"/>
              </a:spcBef>
            </a:pPr>
            <a:r>
              <a:rPr lang="en-GB" smtClean="0"/>
              <a:t>Respondents reported that they and those they confided in considered risks of various ToP methods </a:t>
            </a:r>
          </a:p>
          <a:p>
            <a:pPr eaLnBrk="1" hangingPunct="1">
              <a:spcBef>
                <a:spcPts val="1200"/>
              </a:spcBef>
            </a:pPr>
            <a:r>
              <a:rPr lang="en-GB" smtClean="0"/>
              <a:t>Government providers (clinics and hospitals) were widely trusted and considered safe</a:t>
            </a:r>
          </a:p>
          <a:p>
            <a:pPr eaLnBrk="1" hangingPunct="1">
              <a:spcBef>
                <a:spcPts val="1200"/>
              </a:spcBef>
            </a:pPr>
            <a:r>
              <a:rPr lang="en-GB" smtClean="0"/>
              <a:t>Avoidance or reduction of risk influenced women’s selection of provider and methods (Typology 2 + 3) </a:t>
            </a:r>
          </a:p>
          <a:p>
            <a:pPr eaLnBrk="1" hangingPunct="1">
              <a:spcBef>
                <a:spcPts val="1200"/>
              </a:spcBef>
            </a:pPr>
            <a:r>
              <a:rPr lang="en-GB" smtClean="0"/>
              <a:t>However for some respondents the risks of harm were outweighed by the desire for a ToP </a:t>
            </a:r>
          </a:p>
        </p:txBody>
      </p:sp>
      <p:pic>
        <p:nvPicPr>
          <p:cNvPr id="63491"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4"/>
          <p:cNvSpPr>
            <a:spLocks noChangeArrowheads="1"/>
          </p:cNvSpPr>
          <p:nvPr/>
        </p:nvSpPr>
        <p:spPr bwMode="auto">
          <a:xfrm>
            <a:off x="217488" y="1004888"/>
            <a:ext cx="8713787" cy="5387975"/>
          </a:xfrm>
          <a:prstGeom prst="rect">
            <a:avLst/>
          </a:prstGeom>
          <a:solidFill>
            <a:srgbClr val="D9EDF3"/>
          </a:solidFill>
          <a:ln w="9525">
            <a:noFill/>
            <a:miter lim="800000"/>
            <a:headEnd/>
            <a:tailEnd/>
          </a:ln>
        </p:spPr>
        <p:txBody>
          <a:bodyPr>
            <a:spAutoFit/>
          </a:bodyPr>
          <a:lstStyle/>
          <a:p>
            <a:pPr>
              <a:spcAft>
                <a:spcPts val="1800"/>
              </a:spcAft>
            </a:pPr>
            <a:r>
              <a:rPr lang="en-GB" sz="2400">
                <a:latin typeface="Calibri" pitchFamily="34" charset="0"/>
              </a:rPr>
              <a:t>She lives with her parents and brothers.  She did not tell her family, but asked her friends for advice on how to terminate her pregnancy. </a:t>
            </a:r>
          </a:p>
          <a:p>
            <a:pPr>
              <a:spcAft>
                <a:spcPts val="1800"/>
              </a:spcAft>
            </a:pPr>
            <a:r>
              <a:rPr lang="en-GB" sz="2400" b="1">
                <a:latin typeface="Calibri" pitchFamily="34" charset="0"/>
              </a:rPr>
              <a:t>“They told me to try herbs from people.  I told them I can’t because I don’t trust them, you can die”. </a:t>
            </a:r>
          </a:p>
          <a:p>
            <a:pPr>
              <a:spcAft>
                <a:spcPts val="1800"/>
              </a:spcAft>
            </a:pPr>
            <a:r>
              <a:rPr lang="en-GB" sz="2400">
                <a:latin typeface="Calibri" pitchFamily="34" charset="0"/>
              </a:rPr>
              <a:t>On the advice of a different friend she looks for MA drugs, at first in her local drug store and then in the town.</a:t>
            </a:r>
          </a:p>
          <a:p>
            <a:pPr>
              <a:spcAft>
                <a:spcPts val="1800"/>
              </a:spcAft>
            </a:pPr>
            <a:r>
              <a:rPr lang="en-GB" sz="2400" b="1">
                <a:latin typeface="Calibri" pitchFamily="34" charset="0"/>
              </a:rPr>
              <a:t>“So I had gone to a drug store near where I stay but they said that they don’t do that.  So my friend told me a friend of hers had done it with a certain medicine in a white box they are 5 in it, that’s how she wrote for me on a paper and I went to buy in town.”</a:t>
            </a:r>
          </a:p>
          <a:p>
            <a:pPr>
              <a:spcAft>
                <a:spcPts val="1800"/>
              </a:spcAft>
            </a:pPr>
            <a:r>
              <a:rPr lang="en-GB" sz="2400">
                <a:latin typeface="Calibri" pitchFamily="34" charset="0"/>
              </a:rPr>
              <a:t>When the MA causes her pain she tells her mother who took her to the local government clinic, then referral to hospital. </a:t>
            </a:r>
          </a:p>
        </p:txBody>
      </p:sp>
      <p:sp>
        <p:nvSpPr>
          <p:cNvPr id="65538" name="Title 3"/>
          <p:cNvSpPr txBox="1">
            <a:spLocks/>
          </p:cNvSpPr>
          <p:nvPr/>
        </p:nvSpPr>
        <p:spPr bwMode="auto">
          <a:xfrm>
            <a:off x="457200" y="198438"/>
            <a:ext cx="8229600" cy="927100"/>
          </a:xfrm>
          <a:prstGeom prst="rect">
            <a:avLst/>
          </a:prstGeom>
          <a:noFill/>
          <a:ln w="9525">
            <a:noFill/>
            <a:miter lim="800000"/>
            <a:headEnd/>
            <a:tailEnd/>
          </a:ln>
        </p:spPr>
        <p:txBody>
          <a:bodyPr/>
          <a:lstStyle/>
          <a:p>
            <a:pPr algn="ctr"/>
            <a:r>
              <a:rPr lang="en-GB" sz="3200" b="1">
                <a:latin typeface="Calibri" pitchFamily="34" charset="0"/>
              </a:rPr>
              <a:t>Importance of risk: </a:t>
            </a:r>
            <a:r>
              <a:rPr lang="en-GB" sz="3200" b="1">
                <a:solidFill>
                  <a:srgbClr val="2A54A8"/>
                </a:solidFill>
                <a:latin typeface="Calibri" pitchFamily="34" charset="0"/>
              </a:rPr>
              <a:t>typology 2</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3"/>
          <p:cNvSpPr>
            <a:spLocks noChangeArrowheads="1"/>
          </p:cNvSpPr>
          <p:nvPr/>
        </p:nvSpPr>
        <p:spPr bwMode="auto">
          <a:xfrm>
            <a:off x="250825" y="1165225"/>
            <a:ext cx="8640763" cy="5556250"/>
          </a:xfrm>
          <a:prstGeom prst="rect">
            <a:avLst/>
          </a:prstGeom>
          <a:solidFill>
            <a:srgbClr val="FDEADA"/>
          </a:solidFill>
          <a:ln w="9525">
            <a:noFill/>
            <a:miter lim="800000"/>
            <a:headEnd/>
            <a:tailEnd/>
          </a:ln>
        </p:spPr>
        <p:txBody>
          <a:bodyPr>
            <a:spAutoFit/>
          </a:bodyPr>
          <a:lstStyle/>
          <a:p>
            <a:pPr>
              <a:spcAft>
                <a:spcPts val="1200"/>
              </a:spcAft>
            </a:pPr>
            <a:r>
              <a:rPr lang="en-GB" sz="2600">
                <a:latin typeface="Calibri" pitchFamily="34" charset="0"/>
              </a:rPr>
              <a:t>She is young, at school and lives with her mother.   Having decided to terminate her pregnancy, she found her friends discussing various non-clinical methods and selected the one she thought was safest.</a:t>
            </a:r>
          </a:p>
          <a:p>
            <a:pPr>
              <a:spcAft>
                <a:spcPts val="600"/>
              </a:spcAft>
            </a:pPr>
            <a:r>
              <a:rPr lang="en-GB" sz="2600" b="1">
                <a:latin typeface="Calibri" pitchFamily="34" charset="0"/>
              </a:rPr>
              <a:t>“I went home and decided to try whatever they were saying.  That </a:t>
            </a:r>
            <a:r>
              <a:rPr lang="en-GB" sz="2600" b="1" i="1">
                <a:latin typeface="Calibri" pitchFamily="34" charset="0"/>
              </a:rPr>
              <a:t>Cafemol</a:t>
            </a:r>
            <a:r>
              <a:rPr lang="en-GB" sz="2600" b="1">
                <a:latin typeface="Calibri" pitchFamily="34" charset="0"/>
              </a:rPr>
              <a:t> really drugged me, felt like I was dying</a:t>
            </a:r>
            <a:r>
              <a:rPr lang="en-GB" sz="2600">
                <a:latin typeface="Calibri" pitchFamily="34" charset="0"/>
              </a:rPr>
              <a:t>… </a:t>
            </a:r>
            <a:r>
              <a:rPr lang="en-GB" sz="2600" b="1">
                <a:latin typeface="Calibri" pitchFamily="34" charset="0"/>
              </a:rPr>
              <a:t>I took twenty </a:t>
            </a:r>
            <a:r>
              <a:rPr lang="en-GB" sz="2600" b="1" i="1">
                <a:latin typeface="Calibri" pitchFamily="34" charset="0"/>
              </a:rPr>
              <a:t>Cafemol</a:t>
            </a:r>
            <a:r>
              <a:rPr lang="en-GB" sz="2600" b="1">
                <a:latin typeface="Calibri" pitchFamily="34" charset="0"/>
              </a:rPr>
              <a:t> tablets.// They said a lot of things that people take to terminate the pregnancy… I heard that you can drink Coca-Cola with some tablets, some were saying you drink </a:t>
            </a:r>
            <a:r>
              <a:rPr lang="en-GB" sz="2600" b="1" i="1">
                <a:latin typeface="Calibri" pitchFamily="34" charset="0"/>
              </a:rPr>
              <a:t>Jerico</a:t>
            </a:r>
            <a:r>
              <a:rPr lang="en-GB" sz="2600" b="1">
                <a:latin typeface="Calibri" pitchFamily="34" charset="0"/>
              </a:rPr>
              <a:t> [hair gel], some said you should drink </a:t>
            </a:r>
            <a:r>
              <a:rPr lang="en-GB" sz="2600" b="1" i="1">
                <a:latin typeface="Calibri" pitchFamily="34" charset="0"/>
              </a:rPr>
              <a:t>Cafemol</a:t>
            </a:r>
            <a:r>
              <a:rPr lang="en-GB" sz="2600" b="1">
                <a:latin typeface="Calibri" pitchFamily="34" charset="0"/>
              </a:rPr>
              <a:t>. A lot was said even for using sticks.</a:t>
            </a:r>
            <a:endParaRPr lang="en-GB" sz="2600">
              <a:latin typeface="Calibri" pitchFamily="34" charset="0"/>
            </a:endParaRPr>
          </a:p>
          <a:p>
            <a:pPr>
              <a:spcAft>
                <a:spcPts val="600"/>
              </a:spcAft>
            </a:pPr>
            <a:r>
              <a:rPr lang="en-GB" sz="2600">
                <a:latin typeface="Calibri" pitchFamily="34" charset="0"/>
              </a:rPr>
              <a:t>I: So of all the stuff said, you chose to use </a:t>
            </a:r>
            <a:r>
              <a:rPr lang="en-GB" sz="2600" i="1">
                <a:latin typeface="Calibri" pitchFamily="34" charset="0"/>
              </a:rPr>
              <a:t>Cafemol</a:t>
            </a:r>
            <a:r>
              <a:rPr lang="en-GB" sz="2600">
                <a:latin typeface="Calibri" pitchFamily="34" charset="0"/>
              </a:rPr>
              <a:t>?</a:t>
            </a:r>
          </a:p>
          <a:p>
            <a:pPr>
              <a:spcAft>
                <a:spcPts val="600"/>
              </a:spcAft>
            </a:pPr>
            <a:r>
              <a:rPr lang="en-GB" sz="2600" b="1">
                <a:latin typeface="Calibri" pitchFamily="34" charset="0"/>
              </a:rPr>
              <a:t>R: Yes, felt that it is safer.”</a:t>
            </a:r>
          </a:p>
        </p:txBody>
      </p:sp>
      <p:sp>
        <p:nvSpPr>
          <p:cNvPr id="5" name="Title 3"/>
          <p:cNvSpPr txBox="1">
            <a:spLocks/>
          </p:cNvSpPr>
          <p:nvPr/>
        </p:nvSpPr>
        <p:spPr>
          <a:xfrm>
            <a:off x="457200" y="198438"/>
            <a:ext cx="8229600" cy="9271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GB" sz="3200" b="1" dirty="0" smtClean="0"/>
              <a:t>Importance of risk: </a:t>
            </a:r>
            <a:r>
              <a:rPr lang="en-GB" sz="3200" b="1" dirty="0" smtClean="0">
                <a:solidFill>
                  <a:schemeClr val="accent6"/>
                </a:solidFill>
              </a:rPr>
              <a:t>typology 3</a:t>
            </a:r>
            <a:endParaRPr lang="en-GB" sz="3200" b="1" dirty="0">
              <a:solidFill>
                <a:schemeClr val="accent6"/>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GB" b="1" dirty="0"/>
              <a:t>Delays in care seeking and receipt </a:t>
            </a:r>
            <a:br>
              <a:rPr lang="en-GB" b="1" dirty="0"/>
            </a:br>
            <a:endParaRPr lang="en-GB" b="1" dirty="0"/>
          </a:p>
        </p:txBody>
      </p:sp>
      <p:sp>
        <p:nvSpPr>
          <p:cNvPr id="68610" name="Content Placeholder 2"/>
          <p:cNvSpPr>
            <a:spLocks noGrp="1"/>
          </p:cNvSpPr>
          <p:nvPr>
            <p:ph idx="1"/>
          </p:nvPr>
        </p:nvSpPr>
        <p:spPr>
          <a:xfrm>
            <a:off x="0" y="1125538"/>
            <a:ext cx="9144000" cy="5000625"/>
          </a:xfrm>
        </p:spPr>
        <p:txBody>
          <a:bodyPr/>
          <a:lstStyle/>
          <a:p>
            <a:pPr eaLnBrk="1" hangingPunct="1">
              <a:lnSpc>
                <a:spcPct val="90000"/>
              </a:lnSpc>
              <a:spcBef>
                <a:spcPts val="1200"/>
              </a:spcBef>
            </a:pPr>
            <a:r>
              <a:rPr lang="en-GB" sz="3000" smtClean="0"/>
              <a:t>Delays in care seeking common, particularly among typologies 2 and 3. </a:t>
            </a:r>
          </a:p>
          <a:p>
            <a:pPr eaLnBrk="1" hangingPunct="1">
              <a:lnSpc>
                <a:spcPct val="90000"/>
              </a:lnSpc>
              <a:spcBef>
                <a:spcPts val="1200"/>
              </a:spcBef>
            </a:pPr>
            <a:r>
              <a:rPr lang="en-GB" sz="3000" smtClean="0"/>
              <a:t>Some delays connected to the healthcare system – long queues, forgotten appointments and economic costs (official and informal)</a:t>
            </a:r>
          </a:p>
          <a:p>
            <a:pPr eaLnBrk="1" hangingPunct="1">
              <a:lnSpc>
                <a:spcPct val="90000"/>
              </a:lnSpc>
              <a:spcBef>
                <a:spcPts val="1200"/>
              </a:spcBef>
            </a:pPr>
            <a:r>
              <a:rPr lang="en-GB" sz="3000" smtClean="0"/>
              <a:t>Lengthier delays appear to be linked to </a:t>
            </a:r>
          </a:p>
          <a:p>
            <a:pPr lvl="1" eaLnBrk="1" hangingPunct="1">
              <a:lnSpc>
                <a:spcPct val="90000"/>
              </a:lnSpc>
              <a:spcBef>
                <a:spcPts val="1200"/>
              </a:spcBef>
            </a:pPr>
            <a:r>
              <a:rPr lang="en-GB" sz="3000" smtClean="0"/>
              <a:t>denial of pregnancy, or </a:t>
            </a:r>
          </a:p>
          <a:p>
            <a:pPr lvl="1" eaLnBrk="1" hangingPunct="1">
              <a:lnSpc>
                <a:spcPct val="90000"/>
              </a:lnSpc>
              <a:spcBef>
                <a:spcPts val="1200"/>
              </a:spcBef>
            </a:pPr>
            <a:r>
              <a:rPr lang="en-GB" sz="3000" smtClean="0"/>
              <a:t>non-disclosure of ToP attempts to clinicians associated with stigma of unplanned pregnancy and induced abortion,  especially for younger women of typology 3</a:t>
            </a:r>
          </a:p>
        </p:txBody>
      </p:sp>
      <p:pic>
        <p:nvPicPr>
          <p:cNvPr id="68611"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r>
              <a:rPr lang="en-GB" sz="5500" smtClean="0"/>
              <a:t>To try to understand…</a:t>
            </a:r>
          </a:p>
        </p:txBody>
      </p:sp>
      <p:sp>
        <p:nvSpPr>
          <p:cNvPr id="16386" name="Content Placeholder 2"/>
          <p:cNvSpPr>
            <a:spLocks noGrp="1"/>
          </p:cNvSpPr>
          <p:nvPr>
            <p:ph idx="1"/>
          </p:nvPr>
        </p:nvSpPr>
        <p:spPr>
          <a:xfrm>
            <a:off x="0" y="1600200"/>
            <a:ext cx="9144000" cy="4525963"/>
          </a:xfrm>
        </p:spPr>
        <p:txBody>
          <a:bodyPr/>
          <a:lstStyle/>
          <a:p>
            <a:pPr eaLnBrk="1" hangingPunct="1">
              <a:lnSpc>
                <a:spcPct val="90000"/>
              </a:lnSpc>
              <a:buFont typeface="Arial" charset="0"/>
              <a:buNone/>
            </a:pPr>
            <a:endParaRPr lang="en-GB" sz="5000" smtClean="0"/>
          </a:p>
          <a:p>
            <a:pPr algn="ctr" eaLnBrk="1" hangingPunct="1">
              <a:lnSpc>
                <a:spcPct val="90000"/>
              </a:lnSpc>
              <a:buFont typeface="Arial" charset="0"/>
              <a:buNone/>
            </a:pPr>
            <a:r>
              <a:rPr lang="en-GB" sz="5000" smtClean="0"/>
              <a:t>Why public sector investment in safe abortion services in Zambia is not fully used.</a:t>
            </a:r>
          </a:p>
        </p:txBody>
      </p:sp>
      <p:pic>
        <p:nvPicPr>
          <p:cNvPr id="16387"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4"/>
          <p:cNvSpPr>
            <a:spLocks noChangeArrowheads="1"/>
          </p:cNvSpPr>
          <p:nvPr/>
        </p:nvSpPr>
        <p:spPr bwMode="auto">
          <a:xfrm>
            <a:off x="249238" y="955675"/>
            <a:ext cx="8642350" cy="5654675"/>
          </a:xfrm>
          <a:prstGeom prst="rect">
            <a:avLst/>
          </a:prstGeom>
          <a:solidFill>
            <a:srgbClr val="FDEADA"/>
          </a:solidFill>
          <a:ln w="9525">
            <a:noFill/>
            <a:miter lim="800000"/>
            <a:headEnd/>
            <a:tailEnd/>
          </a:ln>
        </p:spPr>
        <p:txBody>
          <a:bodyPr>
            <a:spAutoFit/>
          </a:bodyPr>
          <a:lstStyle/>
          <a:p>
            <a:pPr>
              <a:spcAft>
                <a:spcPts val="600"/>
              </a:spcAft>
            </a:pPr>
            <a:r>
              <a:rPr lang="en-GB" sz="2000">
                <a:latin typeface="Calibri" pitchFamily="34" charset="0"/>
              </a:rPr>
              <a:t>When the </a:t>
            </a:r>
            <a:r>
              <a:rPr lang="en-GB" sz="2000" i="1">
                <a:latin typeface="Calibri" pitchFamily="34" charset="0"/>
              </a:rPr>
              <a:t>Cafemol </a:t>
            </a:r>
            <a:r>
              <a:rPr lang="en-GB" sz="2000">
                <a:latin typeface="Calibri" pitchFamily="34" charset="0"/>
              </a:rPr>
              <a:t>overdose is followed heavy bleeding, discharge and pain, she starts a lengthy process of care seeking:</a:t>
            </a:r>
            <a:endParaRPr lang="en-GB" sz="2000" b="1">
              <a:latin typeface="Calibri" pitchFamily="34" charset="0"/>
            </a:endParaRPr>
          </a:p>
          <a:p>
            <a:pPr>
              <a:spcAft>
                <a:spcPts val="600"/>
              </a:spcAft>
            </a:pPr>
            <a:r>
              <a:rPr lang="en-GB" sz="2000" b="1">
                <a:latin typeface="Calibri" pitchFamily="34" charset="0"/>
              </a:rPr>
              <a:t>“I was just feeling okay until after two weeks when I started wondering if I was rotting... That started worrying me a lot </a:t>
            </a:r>
            <a:r>
              <a:rPr lang="en-GB" sz="2000">
                <a:latin typeface="Calibri" pitchFamily="34" charset="0"/>
              </a:rPr>
              <a:t>// </a:t>
            </a:r>
          </a:p>
          <a:p>
            <a:pPr>
              <a:spcAft>
                <a:spcPts val="600"/>
              </a:spcAft>
            </a:pPr>
            <a:r>
              <a:rPr lang="en-GB" sz="2000">
                <a:latin typeface="Calibri" pitchFamily="34" charset="0"/>
              </a:rPr>
              <a:t>[I]</a:t>
            </a:r>
            <a:r>
              <a:rPr lang="en-GB" sz="2000" b="1">
                <a:latin typeface="Calibri" pitchFamily="34" charset="0"/>
              </a:rPr>
              <a:t> went to [local clinic]. I explained to them something else because I was scared to tell them that I did something. They gave me prescriptions there but I did not buy the medicine because I knew that it was the wrong medicine. I went home and my mother asked me if I was given any medicine and I said yes.  I tried to hide from my mother for few days but I [then] decided to tell her what was happening </a:t>
            </a:r>
            <a:r>
              <a:rPr lang="en-GB" sz="2000">
                <a:latin typeface="Calibri" pitchFamily="34" charset="0"/>
              </a:rPr>
              <a:t>//</a:t>
            </a:r>
          </a:p>
          <a:p>
            <a:pPr>
              <a:spcAft>
                <a:spcPts val="600"/>
              </a:spcAft>
            </a:pPr>
            <a:r>
              <a:rPr lang="en-GB" sz="2000">
                <a:latin typeface="Calibri" pitchFamily="34" charset="0"/>
              </a:rPr>
              <a:t>I: So from the clinic, you went home and what happened next?</a:t>
            </a:r>
          </a:p>
          <a:p>
            <a:pPr>
              <a:spcAft>
                <a:spcPts val="600"/>
              </a:spcAft>
            </a:pPr>
            <a:r>
              <a:rPr lang="en-GB" sz="2000" b="1">
                <a:latin typeface="Calibri" pitchFamily="34" charset="0"/>
              </a:rPr>
              <a:t>R:  I got sick that I could not move out of bed because of the pains... I then decided to tell my mother about what happened</a:t>
            </a:r>
            <a:r>
              <a:rPr lang="en-GB" sz="2000">
                <a:latin typeface="Calibri" pitchFamily="34" charset="0"/>
              </a:rPr>
              <a:t>… </a:t>
            </a:r>
            <a:r>
              <a:rPr lang="en-GB" sz="2000" b="1">
                <a:latin typeface="Calibri" pitchFamily="34" charset="0"/>
              </a:rPr>
              <a:t>She was very annoyed with me... I stayed for three days, very sick... On the third day, she called me from work and told me to meet her at some station so that she can take me to [a local clinic]</a:t>
            </a:r>
          </a:p>
          <a:p>
            <a:pPr>
              <a:spcAft>
                <a:spcPts val="600"/>
              </a:spcAft>
            </a:pPr>
            <a:r>
              <a:rPr lang="en-GB" sz="2000">
                <a:latin typeface="Calibri" pitchFamily="34" charset="0"/>
              </a:rPr>
              <a:t>She was referred to the study hospital for sepsis.</a:t>
            </a:r>
            <a:endParaRPr lang="en-GB" sz="2000" b="1">
              <a:latin typeface="Calibri" pitchFamily="34" charset="0"/>
            </a:endParaRPr>
          </a:p>
        </p:txBody>
      </p:sp>
      <p:sp>
        <p:nvSpPr>
          <p:cNvPr id="8" name="Title 3"/>
          <p:cNvSpPr txBox="1">
            <a:spLocks/>
          </p:cNvSpPr>
          <p:nvPr/>
        </p:nvSpPr>
        <p:spPr>
          <a:xfrm>
            <a:off x="225425" y="198438"/>
            <a:ext cx="8686800" cy="9271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GB" sz="3200" b="1" dirty="0" smtClean="0"/>
              <a:t>Delays associated with non-disclosure: </a:t>
            </a:r>
            <a:r>
              <a:rPr lang="en-GB" sz="3200" b="1" dirty="0" smtClean="0">
                <a:solidFill>
                  <a:schemeClr val="accent6"/>
                </a:solidFill>
              </a:rPr>
              <a:t>typology 3</a:t>
            </a:r>
            <a:endParaRPr lang="en-GB" sz="3200" b="1" dirty="0">
              <a:solidFill>
                <a:schemeClr val="accent6"/>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p:txBody>
          <a:bodyPr/>
          <a:lstStyle/>
          <a:p>
            <a:pPr eaLnBrk="1" hangingPunct="1"/>
            <a:r>
              <a:rPr lang="en-GB" sz="4000" b="1" smtClean="0"/>
              <a:t>Economic costs / barriers</a:t>
            </a:r>
            <a:br>
              <a:rPr lang="en-GB" sz="4000" b="1" smtClean="0"/>
            </a:br>
            <a:endParaRPr lang="en-GB" sz="4000" b="1" smtClean="0"/>
          </a:p>
        </p:txBody>
      </p:sp>
      <p:sp>
        <p:nvSpPr>
          <p:cNvPr id="74754" name="Content Placeholder 2"/>
          <p:cNvSpPr>
            <a:spLocks noGrp="1"/>
          </p:cNvSpPr>
          <p:nvPr>
            <p:ph idx="1"/>
          </p:nvPr>
        </p:nvSpPr>
        <p:spPr>
          <a:xfrm>
            <a:off x="0" y="981075"/>
            <a:ext cx="9144000" cy="4525963"/>
          </a:xfrm>
        </p:spPr>
        <p:txBody>
          <a:bodyPr/>
          <a:lstStyle/>
          <a:p>
            <a:pPr eaLnBrk="1" hangingPunct="1">
              <a:spcBef>
                <a:spcPct val="0"/>
              </a:spcBef>
              <a:spcAft>
                <a:spcPts val="1200"/>
              </a:spcAft>
            </a:pPr>
            <a:r>
              <a:rPr lang="en-GB" sz="2700" smtClean="0"/>
              <a:t>Financial costs of seeking a ToP influence the timing and complexity of trajectories</a:t>
            </a:r>
          </a:p>
          <a:p>
            <a:pPr eaLnBrk="1" hangingPunct="1">
              <a:spcBef>
                <a:spcPct val="0"/>
              </a:spcBef>
              <a:spcAft>
                <a:spcPts val="1200"/>
              </a:spcAft>
            </a:pPr>
            <a:r>
              <a:rPr lang="en-GB" sz="2700" smtClean="0"/>
              <a:t>The hospital served a large area and finding money for transport was a first hurdle.  Study not able to capture women who could not overcome it. </a:t>
            </a:r>
          </a:p>
          <a:p>
            <a:pPr eaLnBrk="1" hangingPunct="1">
              <a:spcBef>
                <a:spcPct val="0"/>
              </a:spcBef>
              <a:spcAft>
                <a:spcPts val="1200"/>
              </a:spcAft>
            </a:pPr>
            <a:r>
              <a:rPr lang="en-GB" sz="2700" smtClean="0"/>
              <a:t>Economic “incentive” to access district clinics first: a referral from a satellite health centre reduces registration fee at a hospital from K80 to K10.  </a:t>
            </a:r>
          </a:p>
          <a:p>
            <a:pPr lvl="1" eaLnBrk="1" hangingPunct="1">
              <a:spcBef>
                <a:spcPct val="0"/>
              </a:spcBef>
              <a:spcAft>
                <a:spcPts val="1200"/>
              </a:spcAft>
            </a:pPr>
            <a:r>
              <a:rPr lang="en-GB" sz="2300" smtClean="0"/>
              <a:t>For poorer women, knowledge of how to navigate the public sector health system made care affordable but also added an additional step in their trajectory to the hospital </a:t>
            </a:r>
          </a:p>
        </p:txBody>
      </p:sp>
      <p:pic>
        <p:nvPicPr>
          <p:cNvPr id="74755"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Content Placeholder 2"/>
          <p:cNvSpPr txBox="1">
            <a:spLocks/>
          </p:cNvSpPr>
          <p:nvPr/>
        </p:nvSpPr>
        <p:spPr bwMode="auto">
          <a:xfrm>
            <a:off x="420688" y="982663"/>
            <a:ext cx="8229600" cy="1222375"/>
          </a:xfrm>
          <a:prstGeom prst="rect">
            <a:avLst/>
          </a:prstGeom>
          <a:noFill/>
          <a:ln w="9525">
            <a:noFill/>
            <a:miter lim="800000"/>
            <a:headEnd/>
            <a:tailEnd/>
          </a:ln>
        </p:spPr>
        <p:txBody>
          <a:bodyPr/>
          <a:lstStyle/>
          <a:p>
            <a:pPr marL="342900" indent="-342900">
              <a:spcBef>
                <a:spcPct val="20000"/>
              </a:spcBef>
              <a:buFont typeface="Arial" charset="0"/>
              <a:buChar char="•"/>
            </a:pPr>
            <a:r>
              <a:rPr lang="en-GB" sz="2400">
                <a:latin typeface="Calibri" pitchFamily="34" charset="0"/>
              </a:rPr>
              <a:t>For some women, the clandestine cost of a ToP within the hospital is significant, and introduce further delays</a:t>
            </a:r>
          </a:p>
        </p:txBody>
      </p:sp>
      <p:sp>
        <p:nvSpPr>
          <p:cNvPr id="76802" name="Rectangle 9"/>
          <p:cNvSpPr>
            <a:spLocks noChangeArrowheads="1"/>
          </p:cNvSpPr>
          <p:nvPr/>
        </p:nvSpPr>
        <p:spPr bwMode="auto">
          <a:xfrm>
            <a:off x="238125" y="1989138"/>
            <a:ext cx="8713788" cy="4413250"/>
          </a:xfrm>
          <a:prstGeom prst="rect">
            <a:avLst/>
          </a:prstGeom>
          <a:solidFill>
            <a:srgbClr val="DEF8BE"/>
          </a:solidFill>
          <a:ln w="9525">
            <a:noFill/>
            <a:miter lim="800000"/>
            <a:headEnd/>
            <a:tailEnd/>
          </a:ln>
        </p:spPr>
        <p:txBody>
          <a:bodyPr>
            <a:spAutoFit/>
          </a:bodyPr>
          <a:lstStyle/>
          <a:p>
            <a:pPr>
              <a:spcAft>
                <a:spcPts val="1200"/>
              </a:spcAft>
            </a:pPr>
            <a:r>
              <a:rPr lang="en-GB" sz="2100">
                <a:latin typeface="Calibri" pitchFamily="34" charset="0"/>
              </a:rPr>
              <a:t>20 years old, from a poor family and stays with her mother’s friend (‘aunty’) as a maid. She told her aunty who called a hospital doctor for a ToP and they came to the hospital.  However they were charged more than they expected and had to leave to find the outstanding balance.  Only when returning several weeks later was she given a medical abortion.</a:t>
            </a:r>
          </a:p>
          <a:p>
            <a:r>
              <a:rPr lang="en-GB" sz="2100" b="1">
                <a:latin typeface="Calibri" pitchFamily="34" charset="0"/>
              </a:rPr>
              <a:t>I thought that… when we got here, everything would happen. That I would be admitted and given some medicine, but than that did not happen there and then, two weeks passed and I was told to come back… Yes, I had come before, almost a month ago… About the money. We did not manage the money that we were told was not enough… </a:t>
            </a:r>
            <a:r>
              <a:rPr lang="en-GB" sz="2100">
                <a:latin typeface="Calibri" pitchFamily="34" charset="0"/>
              </a:rPr>
              <a:t>W</a:t>
            </a:r>
            <a:r>
              <a:rPr lang="en-GB" sz="2100" b="1">
                <a:latin typeface="Calibri" pitchFamily="34" charset="0"/>
              </a:rPr>
              <a:t>e thought that maybe we would be charged 100, so that is the money we come with.  So we gave him a 100 and had a balance of 200 [still to pay].  So that is how we went back….We paid 200 [today], but it is not enough yet, we still have a balance.</a:t>
            </a:r>
            <a:endParaRPr lang="en-GB" sz="2100">
              <a:latin typeface="Calibri" pitchFamily="34" charset="0"/>
            </a:endParaRPr>
          </a:p>
        </p:txBody>
      </p:sp>
      <p:sp>
        <p:nvSpPr>
          <p:cNvPr id="76803" name="Title 3"/>
          <p:cNvSpPr txBox="1">
            <a:spLocks/>
          </p:cNvSpPr>
          <p:nvPr/>
        </p:nvSpPr>
        <p:spPr bwMode="auto">
          <a:xfrm>
            <a:off x="457200" y="198438"/>
            <a:ext cx="8229600" cy="927100"/>
          </a:xfrm>
          <a:prstGeom prst="rect">
            <a:avLst/>
          </a:prstGeom>
          <a:noFill/>
          <a:ln w="9525">
            <a:noFill/>
            <a:miter lim="800000"/>
            <a:headEnd/>
            <a:tailEnd/>
          </a:ln>
        </p:spPr>
        <p:txBody>
          <a:bodyPr/>
          <a:lstStyle/>
          <a:p>
            <a:pPr algn="ctr"/>
            <a:r>
              <a:rPr lang="en-GB" sz="3200" b="1">
                <a:latin typeface="Calibri" pitchFamily="34" charset="0"/>
              </a:rPr>
              <a:t>Clandestine payment to doctors: </a:t>
            </a:r>
            <a:r>
              <a:rPr lang="en-GB" sz="3200" b="1">
                <a:solidFill>
                  <a:srgbClr val="008000"/>
                </a:solidFill>
                <a:latin typeface="Calibri" pitchFamily="34" charset="0"/>
              </a:rPr>
              <a:t>typology 1</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3"/>
          <p:cNvSpPr>
            <a:spLocks noChangeArrowheads="1"/>
          </p:cNvSpPr>
          <p:nvPr/>
        </p:nvSpPr>
        <p:spPr bwMode="auto">
          <a:xfrm>
            <a:off x="0" y="981075"/>
            <a:ext cx="9144000" cy="5421313"/>
          </a:xfrm>
          <a:prstGeom prst="rect">
            <a:avLst/>
          </a:prstGeom>
          <a:solidFill>
            <a:srgbClr val="FDEADA"/>
          </a:solidFill>
          <a:ln w="9525">
            <a:noFill/>
            <a:miter lim="800000"/>
            <a:headEnd/>
            <a:tailEnd/>
          </a:ln>
        </p:spPr>
        <p:txBody>
          <a:bodyPr>
            <a:spAutoFit/>
          </a:bodyPr>
          <a:lstStyle/>
          <a:p>
            <a:pPr>
              <a:spcAft>
                <a:spcPts val="1200"/>
              </a:spcAft>
            </a:pPr>
            <a:r>
              <a:rPr lang="en-GB" sz="2200">
                <a:latin typeface="Calibri" pitchFamily="34" charset="0"/>
              </a:rPr>
              <a:t>Married with three young children. When she found out she was pregnant, she continued to take her family planning pills, including taking all of the “red pills in the </a:t>
            </a:r>
            <a:r>
              <a:rPr lang="en-GB" sz="2200" i="1">
                <a:latin typeface="Calibri" pitchFamily="34" charset="0"/>
              </a:rPr>
              <a:t>Microgynon</a:t>
            </a:r>
            <a:r>
              <a:rPr lang="en-GB" sz="2200">
                <a:latin typeface="Calibri" pitchFamily="34" charset="0"/>
              </a:rPr>
              <a:t> packet”, hoping that it would help her miscarry.  When this did not work she took some other (unspecified) tablets.  When she started bleeding heavily, however, she did not feel that she could afford not to open her market stall, so she delayed seeking care.  When she eventually went to the study hospital, she is at first sent away and told to return the following day when a clandestine fee was charged.</a:t>
            </a:r>
          </a:p>
          <a:p>
            <a:r>
              <a:rPr lang="en-GB" sz="2200" b="1">
                <a:latin typeface="Calibri" pitchFamily="34" charset="0"/>
              </a:rPr>
              <a:t>I: OK so what happened with the doctor [when you came yesterday]?</a:t>
            </a:r>
          </a:p>
          <a:p>
            <a:r>
              <a:rPr lang="en-GB" sz="2200" b="1">
                <a:latin typeface="Calibri" pitchFamily="34" charset="0"/>
              </a:rPr>
              <a:t>R: Well, he was difficult, he told me that it’s not allowed by the Government</a:t>
            </a:r>
          </a:p>
          <a:p>
            <a:r>
              <a:rPr lang="en-GB" sz="2200" b="1">
                <a:latin typeface="Calibri" pitchFamily="34" charset="0"/>
              </a:rPr>
              <a:t>I: OK, what else did the doctor say to you?</a:t>
            </a:r>
          </a:p>
          <a:p>
            <a:r>
              <a:rPr lang="en-GB" sz="2200" b="1">
                <a:latin typeface="Calibri" pitchFamily="34" charset="0"/>
              </a:rPr>
              <a:t>R: He told me that he would help me, and that this should not happen again</a:t>
            </a:r>
            <a:endParaRPr lang="en-GB" sz="2200">
              <a:latin typeface="Calibri" pitchFamily="34" charset="0"/>
            </a:endParaRPr>
          </a:p>
          <a:p>
            <a:pPr>
              <a:spcBef>
                <a:spcPts val="1200"/>
              </a:spcBef>
            </a:pPr>
            <a:r>
              <a:rPr lang="en-GB" sz="2200">
                <a:latin typeface="Calibri" pitchFamily="34" charset="0"/>
              </a:rPr>
              <a:t>The respondent subsequently revealed, after extensive probing, that the doctor had charged her K200 for treatment.  She was very reluctant to reveal what she had paid: “Won’t I be taken to the police?”</a:t>
            </a:r>
            <a:endParaRPr lang="en-GB" sz="2200" b="1">
              <a:latin typeface="Calibri" pitchFamily="34" charset="0"/>
            </a:endParaRPr>
          </a:p>
        </p:txBody>
      </p:sp>
      <p:sp>
        <p:nvSpPr>
          <p:cNvPr id="7" name="Title 3"/>
          <p:cNvSpPr txBox="1">
            <a:spLocks/>
          </p:cNvSpPr>
          <p:nvPr/>
        </p:nvSpPr>
        <p:spPr>
          <a:xfrm>
            <a:off x="457200" y="198438"/>
            <a:ext cx="8229600" cy="9271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GB" sz="3200" b="1" dirty="0"/>
              <a:t>Clandestine payment to doctors: </a:t>
            </a:r>
            <a:r>
              <a:rPr lang="en-GB" sz="3200" b="1" dirty="0" smtClean="0">
                <a:solidFill>
                  <a:schemeClr val="accent6"/>
                </a:solidFill>
              </a:rPr>
              <a:t>typology </a:t>
            </a:r>
            <a:r>
              <a:rPr lang="en-GB" sz="3200" b="1" dirty="0">
                <a:solidFill>
                  <a:schemeClr val="accent6"/>
                </a:solidFill>
              </a:rPr>
              <a:t>3</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p:txBody>
          <a:bodyPr/>
          <a:lstStyle/>
          <a:p>
            <a:pPr eaLnBrk="1" hangingPunct="1"/>
            <a:r>
              <a:rPr lang="en-GB" cap="none" smtClean="0"/>
              <a:t>CONCLUSIONS AND IMPLICATIONS</a:t>
            </a:r>
          </a:p>
        </p:txBody>
      </p:sp>
      <p:sp>
        <p:nvSpPr>
          <p:cNvPr id="3" name="Text Placeholder 2"/>
          <p:cNvSpPr>
            <a:spLocks noGrp="1"/>
          </p:cNvSpPr>
          <p:nvPr>
            <p:ph type="body" idx="1"/>
          </p:nvPr>
        </p:nvSpPr>
        <p:spPr/>
        <p:txBody>
          <a:bodyPr rtlCol="0">
            <a:normAutofit/>
          </a:bodyPr>
          <a:lstStyle/>
          <a:p>
            <a:pPr eaLnBrk="1" fontAlgn="auto" hangingPunct="1">
              <a:spcAft>
                <a:spcPts val="0"/>
              </a:spcAft>
              <a:buFont typeface="Arial" panose="020B0604020202020204" pitchFamily="34" charset="0"/>
              <a:buNone/>
              <a:defRPr/>
            </a:pPr>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1"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
        <p:nvSpPr>
          <p:cNvPr id="81922" name="Title 1"/>
          <p:cNvSpPr txBox="1">
            <a:spLocks/>
          </p:cNvSpPr>
          <p:nvPr/>
        </p:nvSpPr>
        <p:spPr bwMode="auto">
          <a:xfrm>
            <a:off x="457200" y="333375"/>
            <a:ext cx="8229600" cy="503238"/>
          </a:xfrm>
          <a:prstGeom prst="rect">
            <a:avLst/>
          </a:prstGeom>
          <a:noFill/>
          <a:ln w="9525">
            <a:noFill/>
            <a:miter lim="800000"/>
            <a:headEnd/>
            <a:tailEnd/>
          </a:ln>
        </p:spPr>
        <p:txBody>
          <a:bodyPr anchor="ctr"/>
          <a:lstStyle/>
          <a:p>
            <a:pPr algn="ctr"/>
            <a:r>
              <a:rPr lang="en-GB" sz="3200" b="1">
                <a:latin typeface="Calibri" pitchFamily="34" charset="0"/>
              </a:rPr>
              <a:t>Knowledge of safe ToP  </a:t>
            </a:r>
          </a:p>
        </p:txBody>
      </p:sp>
      <p:sp>
        <p:nvSpPr>
          <p:cNvPr id="81923" name="Content Placeholder 9"/>
          <p:cNvSpPr>
            <a:spLocks noGrp="1"/>
          </p:cNvSpPr>
          <p:nvPr>
            <p:ph idx="1"/>
          </p:nvPr>
        </p:nvSpPr>
        <p:spPr>
          <a:xfrm>
            <a:off x="0" y="1052513"/>
            <a:ext cx="9144000" cy="5073650"/>
          </a:xfrm>
        </p:spPr>
        <p:txBody>
          <a:bodyPr/>
          <a:lstStyle/>
          <a:p>
            <a:pPr eaLnBrk="1" hangingPunct="1">
              <a:spcBef>
                <a:spcPts val="1200"/>
              </a:spcBef>
            </a:pPr>
            <a:r>
              <a:rPr lang="en-GB" smtClean="0"/>
              <a:t>Care-seeking trajectories of women who knew that safe ToP services were available from physicians were relatively straightforward</a:t>
            </a:r>
          </a:p>
          <a:p>
            <a:pPr eaLnBrk="1" hangingPunct="1">
              <a:spcBef>
                <a:spcPts val="1200"/>
              </a:spcBef>
            </a:pPr>
            <a:r>
              <a:rPr lang="en-GB" smtClean="0"/>
              <a:t>For women unaware of these services, the process to achieving a TOP is more complex: </a:t>
            </a:r>
          </a:p>
          <a:p>
            <a:pPr lvl="1" eaLnBrk="1" hangingPunct="1">
              <a:spcBef>
                <a:spcPts val="1200"/>
              </a:spcBef>
            </a:pPr>
            <a:r>
              <a:rPr lang="en-GB" smtClean="0"/>
              <a:t>the nature of their trajectory influenced by advice from others and evaluation of risks; </a:t>
            </a:r>
          </a:p>
          <a:p>
            <a:pPr lvl="1" eaLnBrk="1" hangingPunct="1">
              <a:spcBef>
                <a:spcPts val="1200"/>
              </a:spcBef>
            </a:pPr>
            <a:r>
              <a:rPr lang="en-GB" smtClean="0"/>
              <a:t>the pace of their trajectory influenced by the costs of services and the process of disclosure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969" name="Picture 2"/>
          <p:cNvPicPr>
            <a:picLocks noChangeAspect="1"/>
          </p:cNvPicPr>
          <p:nvPr/>
        </p:nvPicPr>
        <p:blipFill>
          <a:blip r:embed="rId3"/>
          <a:srcRect/>
          <a:stretch>
            <a:fillRect/>
          </a:stretch>
        </p:blipFill>
        <p:spPr bwMode="auto">
          <a:xfrm>
            <a:off x="684213" y="908050"/>
            <a:ext cx="7840662" cy="5118100"/>
          </a:xfrm>
          <a:prstGeom prst="rect">
            <a:avLst/>
          </a:prstGeom>
          <a:noFill/>
          <a:ln w="9525">
            <a:noFill/>
            <a:miter lim="800000"/>
            <a:headEnd/>
            <a:tailEnd/>
          </a:ln>
        </p:spPr>
      </p:pic>
      <p:sp>
        <p:nvSpPr>
          <p:cNvPr id="4" name="Oval 3"/>
          <p:cNvSpPr/>
          <p:nvPr/>
        </p:nvSpPr>
        <p:spPr>
          <a:xfrm>
            <a:off x="463550" y="2638425"/>
            <a:ext cx="373063" cy="37306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cxnSp>
        <p:nvCxnSpPr>
          <p:cNvPr id="5" name="Straight Connector 4"/>
          <p:cNvCxnSpPr/>
          <p:nvPr/>
        </p:nvCxnSpPr>
        <p:spPr>
          <a:xfrm flipH="1">
            <a:off x="234950" y="3095625"/>
            <a:ext cx="336550"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720725" y="3101975"/>
            <a:ext cx="314325" cy="3778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0250" y="3657600"/>
            <a:ext cx="0" cy="555625"/>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60388" y="3654425"/>
            <a:ext cx="0" cy="558800"/>
          </a:xfrm>
          <a:prstGeom prst="line">
            <a:avLst/>
          </a:prstGeom>
          <a:ln w="1397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9" name="Freeform 8"/>
          <p:cNvSpPr/>
          <p:nvPr/>
        </p:nvSpPr>
        <p:spPr>
          <a:xfrm>
            <a:off x="265113" y="3024188"/>
            <a:ext cx="769937" cy="708025"/>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000" b="1" dirty="0">
              <a:latin typeface="Arial Narrow" panose="020B0606020202030204" pitchFamily="34" charset="0"/>
            </a:endParaRPr>
          </a:p>
        </p:txBody>
      </p:sp>
      <p:sp>
        <p:nvSpPr>
          <p:cNvPr id="83976" name="TextBox 9"/>
          <p:cNvSpPr txBox="1">
            <a:spLocks noChangeArrowheads="1"/>
          </p:cNvSpPr>
          <p:nvPr/>
        </p:nvSpPr>
        <p:spPr bwMode="auto">
          <a:xfrm>
            <a:off x="234950" y="3162300"/>
            <a:ext cx="800100" cy="523875"/>
          </a:xfrm>
          <a:prstGeom prst="rect">
            <a:avLst/>
          </a:prstGeom>
          <a:noFill/>
          <a:ln w="9525">
            <a:noFill/>
            <a:miter lim="800000"/>
            <a:headEnd/>
            <a:tailEnd/>
          </a:ln>
        </p:spPr>
        <p:txBody>
          <a:bodyPr>
            <a:spAutoFit/>
          </a:bodyPr>
          <a:lstStyle/>
          <a:p>
            <a:pPr algn="ctr"/>
            <a:r>
              <a:rPr lang="en-GB" sz="1400" b="1">
                <a:solidFill>
                  <a:schemeClr val="bg1"/>
                </a:solidFill>
                <a:latin typeface="Arial Narrow" pitchFamily="34" charset="0"/>
              </a:rPr>
              <a:t>112 women </a:t>
            </a:r>
          </a:p>
        </p:txBody>
      </p:sp>
      <p:sp>
        <p:nvSpPr>
          <p:cNvPr id="83977" name="TextBox 10"/>
          <p:cNvSpPr txBox="1">
            <a:spLocks noChangeArrowheads="1"/>
          </p:cNvSpPr>
          <p:nvPr/>
        </p:nvSpPr>
        <p:spPr bwMode="auto">
          <a:xfrm>
            <a:off x="7308850" y="5486400"/>
            <a:ext cx="1681163" cy="585788"/>
          </a:xfrm>
          <a:prstGeom prst="rect">
            <a:avLst/>
          </a:prstGeom>
          <a:solidFill>
            <a:srgbClr val="FF0000"/>
          </a:solidFill>
          <a:ln w="9525">
            <a:noFill/>
            <a:miter lim="800000"/>
            <a:headEnd/>
            <a:tailEnd/>
          </a:ln>
        </p:spPr>
        <p:txBody>
          <a:bodyPr>
            <a:spAutoFit/>
          </a:bodyPr>
          <a:lstStyle/>
          <a:p>
            <a:pPr algn="ctr"/>
            <a:r>
              <a:rPr lang="en-GB" sz="1600" b="1">
                <a:solidFill>
                  <a:schemeClr val="bg1"/>
                </a:solidFill>
                <a:latin typeface="Calibri" pitchFamily="34" charset="0"/>
              </a:rPr>
              <a:t>Influence nature of trajectory</a:t>
            </a:r>
          </a:p>
        </p:txBody>
      </p:sp>
      <p:sp>
        <p:nvSpPr>
          <p:cNvPr id="83978" name="TextBox 11"/>
          <p:cNvSpPr txBox="1">
            <a:spLocks noChangeArrowheads="1"/>
          </p:cNvSpPr>
          <p:nvPr/>
        </p:nvSpPr>
        <p:spPr bwMode="auto">
          <a:xfrm>
            <a:off x="7308850" y="6159500"/>
            <a:ext cx="1681163" cy="585788"/>
          </a:xfrm>
          <a:prstGeom prst="rect">
            <a:avLst/>
          </a:prstGeom>
          <a:solidFill>
            <a:srgbClr val="0070C0"/>
          </a:solidFill>
          <a:ln w="9525">
            <a:noFill/>
            <a:miter lim="800000"/>
            <a:headEnd/>
            <a:tailEnd/>
          </a:ln>
        </p:spPr>
        <p:txBody>
          <a:bodyPr>
            <a:spAutoFit/>
          </a:bodyPr>
          <a:lstStyle/>
          <a:p>
            <a:pPr algn="ctr"/>
            <a:r>
              <a:rPr lang="en-GB" sz="1600" b="1">
                <a:solidFill>
                  <a:schemeClr val="bg1"/>
                </a:solidFill>
                <a:latin typeface="Calibri" pitchFamily="34" charset="0"/>
              </a:rPr>
              <a:t>Influence pace </a:t>
            </a:r>
            <a:br>
              <a:rPr lang="en-GB" sz="1600" b="1">
                <a:solidFill>
                  <a:schemeClr val="bg1"/>
                </a:solidFill>
                <a:latin typeface="Calibri" pitchFamily="34" charset="0"/>
              </a:rPr>
            </a:br>
            <a:r>
              <a:rPr lang="en-GB" sz="1600" b="1">
                <a:solidFill>
                  <a:schemeClr val="bg1"/>
                </a:solidFill>
                <a:latin typeface="Calibri" pitchFamily="34" charset="0"/>
              </a:rPr>
              <a:t>of trajectory</a:t>
            </a:r>
          </a:p>
        </p:txBody>
      </p:sp>
      <p:sp>
        <p:nvSpPr>
          <p:cNvPr id="83979" name="TextBox 12"/>
          <p:cNvSpPr txBox="1">
            <a:spLocks noChangeArrowheads="1"/>
          </p:cNvSpPr>
          <p:nvPr/>
        </p:nvSpPr>
        <p:spPr bwMode="auto">
          <a:xfrm>
            <a:off x="1547813" y="3171825"/>
            <a:ext cx="841375" cy="252413"/>
          </a:xfrm>
          <a:prstGeom prst="rect">
            <a:avLst/>
          </a:prstGeom>
          <a:solidFill>
            <a:srgbClr val="FF0000"/>
          </a:solidFill>
          <a:ln w="9525">
            <a:noFill/>
            <a:miter lim="800000"/>
            <a:headEnd/>
            <a:tailEnd/>
          </a:ln>
        </p:spPr>
        <p:txBody>
          <a:bodyPr anchor="ctr">
            <a:spAutoFit/>
          </a:bodyPr>
          <a:lstStyle/>
          <a:p>
            <a:pPr algn="ctr"/>
            <a:r>
              <a:rPr lang="en-GB" sz="1600" b="1">
                <a:solidFill>
                  <a:schemeClr val="bg1"/>
                </a:solidFill>
                <a:latin typeface="Calibri" pitchFamily="34" charset="0"/>
              </a:rPr>
              <a:t>Advice</a:t>
            </a:r>
          </a:p>
        </p:txBody>
      </p:sp>
      <p:sp>
        <p:nvSpPr>
          <p:cNvPr id="83980" name="TextBox 13"/>
          <p:cNvSpPr txBox="1">
            <a:spLocks noChangeArrowheads="1"/>
          </p:cNvSpPr>
          <p:nvPr/>
        </p:nvSpPr>
        <p:spPr bwMode="auto">
          <a:xfrm>
            <a:off x="1179513" y="3465513"/>
            <a:ext cx="1576387" cy="250825"/>
          </a:xfrm>
          <a:prstGeom prst="rect">
            <a:avLst/>
          </a:prstGeom>
          <a:solidFill>
            <a:srgbClr val="FF0000"/>
          </a:solidFill>
          <a:ln w="9525">
            <a:noFill/>
            <a:miter lim="800000"/>
            <a:headEnd/>
            <a:tailEnd/>
          </a:ln>
        </p:spPr>
        <p:txBody>
          <a:bodyPr anchor="ctr">
            <a:spAutoFit/>
          </a:bodyPr>
          <a:lstStyle/>
          <a:p>
            <a:pPr algn="ctr"/>
            <a:r>
              <a:rPr lang="en-GB" sz="1600" b="1">
                <a:solidFill>
                  <a:schemeClr val="bg1"/>
                </a:solidFill>
                <a:latin typeface="Calibri" pitchFamily="34" charset="0"/>
              </a:rPr>
              <a:t>Risk assessment</a:t>
            </a:r>
          </a:p>
        </p:txBody>
      </p:sp>
      <p:sp>
        <p:nvSpPr>
          <p:cNvPr id="83981" name="TextBox 14"/>
          <p:cNvSpPr txBox="1">
            <a:spLocks noChangeArrowheads="1"/>
          </p:cNvSpPr>
          <p:nvPr/>
        </p:nvSpPr>
        <p:spPr bwMode="auto">
          <a:xfrm>
            <a:off x="4200525" y="2112963"/>
            <a:ext cx="839788" cy="252412"/>
          </a:xfrm>
          <a:prstGeom prst="rect">
            <a:avLst/>
          </a:prstGeom>
          <a:solidFill>
            <a:srgbClr val="FF0000"/>
          </a:solidFill>
          <a:ln w="9525">
            <a:noFill/>
            <a:miter lim="800000"/>
            <a:headEnd/>
            <a:tailEnd/>
          </a:ln>
        </p:spPr>
        <p:txBody>
          <a:bodyPr anchor="ctr">
            <a:spAutoFit/>
          </a:bodyPr>
          <a:lstStyle/>
          <a:p>
            <a:pPr algn="ctr"/>
            <a:r>
              <a:rPr lang="en-GB" sz="1600" b="1">
                <a:solidFill>
                  <a:schemeClr val="bg1"/>
                </a:solidFill>
                <a:latin typeface="Calibri" pitchFamily="34" charset="0"/>
              </a:rPr>
              <a:t>Advice</a:t>
            </a:r>
          </a:p>
        </p:txBody>
      </p:sp>
      <p:sp>
        <p:nvSpPr>
          <p:cNvPr id="83982" name="TextBox 15"/>
          <p:cNvSpPr txBox="1">
            <a:spLocks noChangeArrowheads="1"/>
          </p:cNvSpPr>
          <p:nvPr/>
        </p:nvSpPr>
        <p:spPr bwMode="auto">
          <a:xfrm>
            <a:off x="3832225" y="2406650"/>
            <a:ext cx="1576388" cy="252413"/>
          </a:xfrm>
          <a:prstGeom prst="rect">
            <a:avLst/>
          </a:prstGeom>
          <a:solidFill>
            <a:srgbClr val="FF0000"/>
          </a:solidFill>
          <a:ln w="9525">
            <a:noFill/>
            <a:miter lim="800000"/>
            <a:headEnd/>
            <a:tailEnd/>
          </a:ln>
        </p:spPr>
        <p:txBody>
          <a:bodyPr anchor="ctr">
            <a:spAutoFit/>
          </a:bodyPr>
          <a:lstStyle/>
          <a:p>
            <a:pPr algn="ctr"/>
            <a:r>
              <a:rPr lang="en-GB" sz="1600" b="1">
                <a:solidFill>
                  <a:schemeClr val="bg1"/>
                </a:solidFill>
                <a:latin typeface="Calibri" pitchFamily="34" charset="0"/>
              </a:rPr>
              <a:t>Risk assessment</a:t>
            </a:r>
          </a:p>
        </p:txBody>
      </p:sp>
      <p:sp>
        <p:nvSpPr>
          <p:cNvPr id="83983" name="TextBox 17"/>
          <p:cNvSpPr txBox="1">
            <a:spLocks noChangeArrowheads="1"/>
          </p:cNvSpPr>
          <p:nvPr/>
        </p:nvSpPr>
        <p:spPr bwMode="auto">
          <a:xfrm>
            <a:off x="6300788" y="1344613"/>
            <a:ext cx="839787" cy="252412"/>
          </a:xfrm>
          <a:prstGeom prst="rect">
            <a:avLst/>
          </a:prstGeom>
          <a:solidFill>
            <a:srgbClr val="FF0000"/>
          </a:solidFill>
          <a:ln w="9525">
            <a:noFill/>
            <a:miter lim="800000"/>
            <a:headEnd/>
            <a:tailEnd/>
          </a:ln>
        </p:spPr>
        <p:txBody>
          <a:bodyPr anchor="ctr">
            <a:spAutoFit/>
          </a:bodyPr>
          <a:lstStyle/>
          <a:p>
            <a:pPr algn="ctr"/>
            <a:r>
              <a:rPr lang="en-GB" sz="1600" b="1">
                <a:solidFill>
                  <a:schemeClr val="bg1"/>
                </a:solidFill>
                <a:latin typeface="Calibri" pitchFamily="34" charset="0"/>
              </a:rPr>
              <a:t>Advice</a:t>
            </a:r>
          </a:p>
        </p:txBody>
      </p:sp>
      <p:sp>
        <p:nvSpPr>
          <p:cNvPr id="83984" name="TextBox 18"/>
          <p:cNvSpPr txBox="1">
            <a:spLocks noChangeArrowheads="1"/>
          </p:cNvSpPr>
          <p:nvPr/>
        </p:nvSpPr>
        <p:spPr bwMode="auto">
          <a:xfrm>
            <a:off x="5932488" y="1638300"/>
            <a:ext cx="1576387" cy="252413"/>
          </a:xfrm>
          <a:prstGeom prst="rect">
            <a:avLst/>
          </a:prstGeom>
          <a:solidFill>
            <a:srgbClr val="FF0000"/>
          </a:solidFill>
          <a:ln w="9525">
            <a:noFill/>
            <a:miter lim="800000"/>
            <a:headEnd/>
            <a:tailEnd/>
          </a:ln>
        </p:spPr>
        <p:txBody>
          <a:bodyPr anchor="ctr">
            <a:spAutoFit/>
          </a:bodyPr>
          <a:lstStyle/>
          <a:p>
            <a:pPr algn="ctr"/>
            <a:r>
              <a:rPr lang="en-GB" sz="1600" b="1">
                <a:solidFill>
                  <a:schemeClr val="bg1"/>
                </a:solidFill>
                <a:latin typeface="Calibri" pitchFamily="34" charset="0"/>
              </a:rPr>
              <a:t>Risk assessment</a:t>
            </a:r>
          </a:p>
        </p:txBody>
      </p:sp>
      <p:sp>
        <p:nvSpPr>
          <p:cNvPr id="83985" name="TextBox 19"/>
          <p:cNvSpPr txBox="1">
            <a:spLocks noChangeArrowheads="1"/>
          </p:cNvSpPr>
          <p:nvPr/>
        </p:nvSpPr>
        <p:spPr bwMode="auto">
          <a:xfrm>
            <a:off x="6948488" y="2959100"/>
            <a:ext cx="841375" cy="252413"/>
          </a:xfrm>
          <a:prstGeom prst="rect">
            <a:avLst/>
          </a:prstGeom>
          <a:solidFill>
            <a:srgbClr val="FF0000"/>
          </a:solidFill>
          <a:ln w="9525">
            <a:noFill/>
            <a:miter lim="800000"/>
            <a:headEnd/>
            <a:tailEnd/>
          </a:ln>
        </p:spPr>
        <p:txBody>
          <a:bodyPr anchor="ctr">
            <a:spAutoFit/>
          </a:bodyPr>
          <a:lstStyle/>
          <a:p>
            <a:pPr algn="ctr"/>
            <a:r>
              <a:rPr lang="en-GB" sz="1600" b="1">
                <a:solidFill>
                  <a:schemeClr val="bg1"/>
                </a:solidFill>
                <a:latin typeface="Calibri" pitchFamily="34" charset="0"/>
              </a:rPr>
              <a:t>Advice</a:t>
            </a:r>
          </a:p>
        </p:txBody>
      </p:sp>
      <p:sp>
        <p:nvSpPr>
          <p:cNvPr id="83986" name="TextBox 20"/>
          <p:cNvSpPr txBox="1">
            <a:spLocks noChangeArrowheads="1"/>
          </p:cNvSpPr>
          <p:nvPr/>
        </p:nvSpPr>
        <p:spPr bwMode="auto">
          <a:xfrm>
            <a:off x="6580188" y="3252788"/>
            <a:ext cx="1576387" cy="252412"/>
          </a:xfrm>
          <a:prstGeom prst="rect">
            <a:avLst/>
          </a:prstGeom>
          <a:solidFill>
            <a:srgbClr val="FF0000"/>
          </a:solidFill>
          <a:ln w="9525">
            <a:noFill/>
            <a:miter lim="800000"/>
            <a:headEnd/>
            <a:tailEnd/>
          </a:ln>
        </p:spPr>
        <p:txBody>
          <a:bodyPr anchor="ctr">
            <a:spAutoFit/>
          </a:bodyPr>
          <a:lstStyle/>
          <a:p>
            <a:pPr algn="ctr"/>
            <a:r>
              <a:rPr lang="en-GB" sz="1600" b="1">
                <a:solidFill>
                  <a:schemeClr val="bg1"/>
                </a:solidFill>
                <a:latin typeface="Calibri" pitchFamily="34" charset="0"/>
              </a:rPr>
              <a:t>Risk assessment</a:t>
            </a:r>
          </a:p>
        </p:txBody>
      </p:sp>
      <p:sp>
        <p:nvSpPr>
          <p:cNvPr id="83987" name="TextBox 21"/>
          <p:cNvSpPr txBox="1">
            <a:spLocks noChangeArrowheads="1"/>
          </p:cNvSpPr>
          <p:nvPr/>
        </p:nvSpPr>
        <p:spPr bwMode="auto">
          <a:xfrm>
            <a:off x="4140200" y="1177925"/>
            <a:ext cx="841375" cy="252413"/>
          </a:xfrm>
          <a:prstGeom prst="rect">
            <a:avLst/>
          </a:prstGeom>
          <a:solidFill>
            <a:srgbClr val="FF0000"/>
          </a:solidFill>
          <a:ln w="9525">
            <a:noFill/>
            <a:miter lim="800000"/>
            <a:headEnd/>
            <a:tailEnd/>
          </a:ln>
        </p:spPr>
        <p:txBody>
          <a:bodyPr anchor="ctr">
            <a:spAutoFit/>
          </a:bodyPr>
          <a:lstStyle/>
          <a:p>
            <a:pPr algn="ctr"/>
            <a:r>
              <a:rPr lang="en-GB" sz="1600" b="1">
                <a:solidFill>
                  <a:schemeClr val="bg1"/>
                </a:solidFill>
                <a:latin typeface="Calibri" pitchFamily="34" charset="0"/>
              </a:rPr>
              <a:t>Advice</a:t>
            </a:r>
          </a:p>
        </p:txBody>
      </p:sp>
      <p:sp>
        <p:nvSpPr>
          <p:cNvPr id="83988" name="TextBox 22"/>
          <p:cNvSpPr txBox="1">
            <a:spLocks noChangeArrowheads="1"/>
          </p:cNvSpPr>
          <p:nvPr/>
        </p:nvSpPr>
        <p:spPr bwMode="auto">
          <a:xfrm>
            <a:off x="3773488" y="1471613"/>
            <a:ext cx="1574800" cy="250825"/>
          </a:xfrm>
          <a:prstGeom prst="rect">
            <a:avLst/>
          </a:prstGeom>
          <a:solidFill>
            <a:srgbClr val="FF0000"/>
          </a:solidFill>
          <a:ln w="9525">
            <a:noFill/>
            <a:miter lim="800000"/>
            <a:headEnd/>
            <a:tailEnd/>
          </a:ln>
        </p:spPr>
        <p:txBody>
          <a:bodyPr anchor="ctr">
            <a:spAutoFit/>
          </a:bodyPr>
          <a:lstStyle/>
          <a:p>
            <a:pPr algn="ctr"/>
            <a:r>
              <a:rPr lang="en-GB" sz="1600" b="1">
                <a:solidFill>
                  <a:schemeClr val="bg1"/>
                </a:solidFill>
                <a:latin typeface="Calibri" pitchFamily="34" charset="0"/>
              </a:rPr>
              <a:t>Risk assessment</a:t>
            </a:r>
          </a:p>
        </p:txBody>
      </p:sp>
      <p:sp>
        <p:nvSpPr>
          <p:cNvPr id="83989" name="TextBox 23"/>
          <p:cNvSpPr txBox="1">
            <a:spLocks noChangeArrowheads="1"/>
          </p:cNvSpPr>
          <p:nvPr/>
        </p:nvSpPr>
        <p:spPr bwMode="auto">
          <a:xfrm>
            <a:off x="2406650" y="4205288"/>
            <a:ext cx="841375" cy="252412"/>
          </a:xfrm>
          <a:prstGeom prst="rect">
            <a:avLst/>
          </a:prstGeom>
          <a:solidFill>
            <a:srgbClr val="0070C0"/>
          </a:solidFill>
          <a:ln w="9525">
            <a:noFill/>
            <a:miter lim="800000"/>
            <a:headEnd/>
            <a:tailEnd/>
          </a:ln>
        </p:spPr>
        <p:txBody>
          <a:bodyPr anchor="ctr">
            <a:spAutoFit/>
          </a:bodyPr>
          <a:lstStyle/>
          <a:p>
            <a:pPr algn="ctr"/>
            <a:r>
              <a:rPr lang="en-GB" sz="1600" b="1">
                <a:solidFill>
                  <a:schemeClr val="bg1"/>
                </a:solidFill>
                <a:latin typeface="Calibri" pitchFamily="34" charset="0"/>
              </a:rPr>
              <a:t>Cost</a:t>
            </a:r>
          </a:p>
        </p:txBody>
      </p:sp>
      <p:sp>
        <p:nvSpPr>
          <p:cNvPr id="83990" name="TextBox 24"/>
          <p:cNvSpPr txBox="1">
            <a:spLocks noChangeArrowheads="1"/>
          </p:cNvSpPr>
          <p:nvPr/>
        </p:nvSpPr>
        <p:spPr bwMode="auto">
          <a:xfrm>
            <a:off x="3719513" y="3095625"/>
            <a:ext cx="841375" cy="250825"/>
          </a:xfrm>
          <a:prstGeom prst="rect">
            <a:avLst/>
          </a:prstGeom>
          <a:solidFill>
            <a:srgbClr val="0070C0"/>
          </a:solidFill>
          <a:ln w="9525">
            <a:noFill/>
            <a:miter lim="800000"/>
            <a:headEnd/>
            <a:tailEnd/>
          </a:ln>
        </p:spPr>
        <p:txBody>
          <a:bodyPr anchor="ctr">
            <a:spAutoFit/>
          </a:bodyPr>
          <a:lstStyle/>
          <a:p>
            <a:pPr algn="ctr"/>
            <a:r>
              <a:rPr lang="en-GB" sz="1600" b="1">
                <a:solidFill>
                  <a:schemeClr val="bg1"/>
                </a:solidFill>
                <a:latin typeface="Calibri" pitchFamily="34" charset="0"/>
              </a:rPr>
              <a:t>Cost</a:t>
            </a:r>
          </a:p>
        </p:txBody>
      </p:sp>
      <p:sp>
        <p:nvSpPr>
          <p:cNvPr id="83991" name="TextBox 25"/>
          <p:cNvSpPr txBox="1">
            <a:spLocks noChangeArrowheads="1"/>
          </p:cNvSpPr>
          <p:nvPr/>
        </p:nvSpPr>
        <p:spPr bwMode="auto">
          <a:xfrm>
            <a:off x="6227763" y="5807075"/>
            <a:ext cx="841375" cy="252413"/>
          </a:xfrm>
          <a:prstGeom prst="rect">
            <a:avLst/>
          </a:prstGeom>
          <a:solidFill>
            <a:srgbClr val="0070C0"/>
          </a:solidFill>
          <a:ln w="9525">
            <a:noFill/>
            <a:miter lim="800000"/>
            <a:headEnd/>
            <a:tailEnd/>
          </a:ln>
        </p:spPr>
        <p:txBody>
          <a:bodyPr anchor="ctr">
            <a:spAutoFit/>
          </a:bodyPr>
          <a:lstStyle/>
          <a:p>
            <a:pPr algn="ctr"/>
            <a:r>
              <a:rPr lang="en-GB" sz="1600" b="1">
                <a:solidFill>
                  <a:schemeClr val="bg1"/>
                </a:solidFill>
                <a:latin typeface="Calibri" pitchFamily="34" charset="0"/>
              </a:rPr>
              <a:t>Cost</a:t>
            </a:r>
          </a:p>
        </p:txBody>
      </p:sp>
      <p:sp>
        <p:nvSpPr>
          <p:cNvPr id="83992" name="TextBox 27"/>
          <p:cNvSpPr txBox="1">
            <a:spLocks noChangeArrowheads="1"/>
          </p:cNvSpPr>
          <p:nvPr/>
        </p:nvSpPr>
        <p:spPr bwMode="auto">
          <a:xfrm>
            <a:off x="4284663" y="5545138"/>
            <a:ext cx="839787" cy="252412"/>
          </a:xfrm>
          <a:prstGeom prst="rect">
            <a:avLst/>
          </a:prstGeom>
          <a:solidFill>
            <a:srgbClr val="0070C0"/>
          </a:solidFill>
          <a:ln w="9525">
            <a:noFill/>
            <a:miter lim="800000"/>
            <a:headEnd/>
            <a:tailEnd/>
          </a:ln>
        </p:spPr>
        <p:txBody>
          <a:bodyPr anchor="ctr">
            <a:spAutoFit/>
          </a:bodyPr>
          <a:lstStyle/>
          <a:p>
            <a:pPr algn="ctr"/>
            <a:r>
              <a:rPr lang="en-GB" sz="1600" b="1">
                <a:solidFill>
                  <a:schemeClr val="bg1"/>
                </a:solidFill>
                <a:latin typeface="Calibri" pitchFamily="34" charset="0"/>
              </a:rPr>
              <a:t>Cost</a:t>
            </a:r>
          </a:p>
        </p:txBody>
      </p:sp>
      <p:sp>
        <p:nvSpPr>
          <p:cNvPr id="83993" name="TextBox 28"/>
          <p:cNvSpPr txBox="1">
            <a:spLocks noChangeArrowheads="1"/>
          </p:cNvSpPr>
          <p:nvPr/>
        </p:nvSpPr>
        <p:spPr bwMode="auto">
          <a:xfrm>
            <a:off x="3832225" y="4667250"/>
            <a:ext cx="1655763" cy="584200"/>
          </a:xfrm>
          <a:prstGeom prst="rect">
            <a:avLst/>
          </a:prstGeom>
          <a:solidFill>
            <a:srgbClr val="0070C0"/>
          </a:solidFill>
          <a:ln w="9525">
            <a:noFill/>
            <a:miter lim="800000"/>
            <a:headEnd/>
            <a:tailEnd/>
          </a:ln>
        </p:spPr>
        <p:txBody>
          <a:bodyPr anchor="ctr">
            <a:spAutoFit/>
          </a:bodyPr>
          <a:lstStyle/>
          <a:p>
            <a:pPr algn="ctr"/>
            <a:r>
              <a:rPr lang="en-GB" sz="1600" b="1">
                <a:solidFill>
                  <a:schemeClr val="bg1"/>
                </a:solidFill>
                <a:latin typeface="Calibri" pitchFamily="34" charset="0"/>
              </a:rPr>
              <a:t>Problems with service delivery</a:t>
            </a:r>
          </a:p>
        </p:txBody>
      </p:sp>
      <p:sp>
        <p:nvSpPr>
          <p:cNvPr id="83994" name="TextBox 30"/>
          <p:cNvSpPr txBox="1">
            <a:spLocks noChangeArrowheads="1"/>
          </p:cNvSpPr>
          <p:nvPr/>
        </p:nvSpPr>
        <p:spPr bwMode="auto">
          <a:xfrm>
            <a:off x="5921375" y="1931988"/>
            <a:ext cx="1587500" cy="250825"/>
          </a:xfrm>
          <a:prstGeom prst="rect">
            <a:avLst/>
          </a:prstGeom>
          <a:solidFill>
            <a:srgbClr val="0070C0"/>
          </a:solidFill>
          <a:ln w="9525">
            <a:noFill/>
            <a:miter lim="800000"/>
            <a:headEnd/>
            <a:tailEnd/>
          </a:ln>
        </p:spPr>
        <p:txBody>
          <a:bodyPr anchor="ctr">
            <a:spAutoFit/>
          </a:bodyPr>
          <a:lstStyle/>
          <a:p>
            <a:pPr algn="ctr"/>
            <a:r>
              <a:rPr lang="en-GB" sz="1600" b="1">
                <a:solidFill>
                  <a:schemeClr val="bg1"/>
                </a:solidFill>
                <a:latin typeface="Calibri" pitchFamily="34" charset="0"/>
              </a:rPr>
              <a:t>Non-disclosure</a:t>
            </a:r>
          </a:p>
        </p:txBody>
      </p:sp>
      <p:sp>
        <p:nvSpPr>
          <p:cNvPr id="83995" name="TextBox 31"/>
          <p:cNvSpPr txBox="1">
            <a:spLocks noChangeArrowheads="1"/>
          </p:cNvSpPr>
          <p:nvPr/>
        </p:nvSpPr>
        <p:spPr bwMode="auto">
          <a:xfrm>
            <a:off x="3822700" y="2692400"/>
            <a:ext cx="1585913" cy="252413"/>
          </a:xfrm>
          <a:prstGeom prst="rect">
            <a:avLst/>
          </a:prstGeom>
          <a:solidFill>
            <a:srgbClr val="0070C0"/>
          </a:solidFill>
          <a:ln w="9525">
            <a:noFill/>
            <a:miter lim="800000"/>
            <a:headEnd/>
            <a:tailEnd/>
          </a:ln>
        </p:spPr>
        <p:txBody>
          <a:bodyPr anchor="ctr">
            <a:spAutoFit/>
          </a:bodyPr>
          <a:lstStyle/>
          <a:p>
            <a:pPr algn="ctr"/>
            <a:r>
              <a:rPr lang="en-GB" sz="1600" b="1">
                <a:solidFill>
                  <a:schemeClr val="bg1"/>
                </a:solidFill>
                <a:latin typeface="Calibri" pitchFamily="34" charset="0"/>
              </a:rPr>
              <a:t>Non-disclosure</a:t>
            </a:r>
          </a:p>
        </p:txBody>
      </p:sp>
      <p:sp>
        <p:nvSpPr>
          <p:cNvPr id="83996" name="TextBox 32"/>
          <p:cNvSpPr txBox="1">
            <a:spLocks noChangeArrowheads="1"/>
          </p:cNvSpPr>
          <p:nvPr/>
        </p:nvSpPr>
        <p:spPr bwMode="auto">
          <a:xfrm>
            <a:off x="5721350" y="4981575"/>
            <a:ext cx="1587500" cy="252413"/>
          </a:xfrm>
          <a:prstGeom prst="rect">
            <a:avLst/>
          </a:prstGeom>
          <a:solidFill>
            <a:srgbClr val="0070C0"/>
          </a:solidFill>
          <a:ln w="9525">
            <a:noFill/>
            <a:miter lim="800000"/>
            <a:headEnd/>
            <a:tailEnd/>
          </a:ln>
        </p:spPr>
        <p:txBody>
          <a:bodyPr anchor="ctr">
            <a:spAutoFit/>
          </a:bodyPr>
          <a:lstStyle/>
          <a:p>
            <a:pPr algn="ctr"/>
            <a:r>
              <a:rPr lang="en-GB" sz="1600" b="1">
                <a:solidFill>
                  <a:schemeClr val="bg1"/>
                </a:solidFill>
                <a:latin typeface="Calibri" pitchFamily="34" charset="0"/>
              </a:rPr>
              <a:t>Non-disclosure</a:t>
            </a:r>
          </a:p>
        </p:txBody>
      </p:sp>
      <p:sp>
        <p:nvSpPr>
          <p:cNvPr id="83997" name="Title 3"/>
          <p:cNvSpPr txBox="1">
            <a:spLocks/>
          </p:cNvSpPr>
          <p:nvPr/>
        </p:nvSpPr>
        <p:spPr bwMode="auto">
          <a:xfrm>
            <a:off x="520700" y="185738"/>
            <a:ext cx="8229600" cy="571500"/>
          </a:xfrm>
          <a:prstGeom prst="rect">
            <a:avLst/>
          </a:prstGeom>
          <a:noFill/>
          <a:ln w="9525">
            <a:noFill/>
            <a:miter lim="800000"/>
            <a:headEnd/>
            <a:tailEnd/>
          </a:ln>
        </p:spPr>
        <p:txBody>
          <a:bodyPr/>
          <a:lstStyle/>
          <a:p>
            <a:pPr algn="ctr"/>
            <a:r>
              <a:rPr lang="en-GB" sz="3200" b="1">
                <a:latin typeface="Calibri" pitchFamily="34" charset="0"/>
              </a:rPr>
              <a:t>Influences on trajectory</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17"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
        <p:nvSpPr>
          <p:cNvPr id="86018" name="Title 1"/>
          <p:cNvSpPr txBox="1">
            <a:spLocks/>
          </p:cNvSpPr>
          <p:nvPr/>
        </p:nvSpPr>
        <p:spPr bwMode="auto">
          <a:xfrm>
            <a:off x="457200" y="333375"/>
            <a:ext cx="8229600" cy="503238"/>
          </a:xfrm>
          <a:prstGeom prst="rect">
            <a:avLst/>
          </a:prstGeom>
          <a:noFill/>
          <a:ln w="9525">
            <a:noFill/>
            <a:miter lim="800000"/>
            <a:headEnd/>
            <a:tailEnd/>
          </a:ln>
        </p:spPr>
        <p:txBody>
          <a:bodyPr anchor="ctr"/>
          <a:lstStyle/>
          <a:p>
            <a:pPr algn="ctr"/>
            <a:r>
              <a:rPr lang="en-GB" sz="3200" b="1">
                <a:latin typeface="Calibri" pitchFamily="34" charset="0"/>
              </a:rPr>
              <a:t>Implications</a:t>
            </a:r>
          </a:p>
        </p:txBody>
      </p:sp>
      <p:sp>
        <p:nvSpPr>
          <p:cNvPr id="86019" name="Content Placeholder 9"/>
          <p:cNvSpPr>
            <a:spLocks noGrp="1"/>
          </p:cNvSpPr>
          <p:nvPr>
            <p:ph idx="4294967295"/>
          </p:nvPr>
        </p:nvSpPr>
        <p:spPr>
          <a:xfrm>
            <a:off x="0" y="1052513"/>
            <a:ext cx="9144000" cy="5073650"/>
          </a:xfrm>
        </p:spPr>
        <p:txBody>
          <a:bodyPr/>
          <a:lstStyle/>
          <a:p>
            <a:pPr eaLnBrk="1" hangingPunct="1">
              <a:spcBef>
                <a:spcPts val="1200"/>
              </a:spcBef>
            </a:pPr>
            <a:r>
              <a:rPr lang="en-GB" sz="3000" smtClean="0"/>
              <a:t>The false perception that ToP is prohibited contributed to steering women towards clandestine methods or clandestine payments for safe and legal treatment </a:t>
            </a:r>
          </a:p>
          <a:p>
            <a:r>
              <a:rPr lang="en-GB" sz="3000" smtClean="0"/>
              <a:t>A group of women who had received medical abortion (MA) from non-physicians</a:t>
            </a:r>
          </a:p>
          <a:p>
            <a:pPr lvl="1"/>
            <a:r>
              <a:rPr lang="en-GB" sz="3000" smtClean="0"/>
              <a:t>Although Zambia ToP Act only permits ToP by physicians, MA bought from a pharmacist and self-administered may be expected to be safer and more effective than other methods, such as inserting a foreign object.</a:t>
            </a:r>
          </a:p>
          <a:p>
            <a:pPr eaLnBrk="1" hangingPunct="1">
              <a:spcBef>
                <a:spcPts val="1200"/>
              </a:spcBef>
            </a:pPr>
            <a:endParaRPr lang="en-GB" sz="300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itle 1"/>
          <p:cNvSpPr txBox="1">
            <a:spLocks/>
          </p:cNvSpPr>
          <p:nvPr/>
        </p:nvSpPr>
        <p:spPr bwMode="auto">
          <a:xfrm>
            <a:off x="395288" y="0"/>
            <a:ext cx="8229600" cy="503238"/>
          </a:xfrm>
          <a:prstGeom prst="rect">
            <a:avLst/>
          </a:prstGeom>
          <a:noFill/>
          <a:ln w="9525">
            <a:noFill/>
            <a:miter lim="800000"/>
            <a:headEnd/>
            <a:tailEnd/>
          </a:ln>
        </p:spPr>
        <p:txBody>
          <a:bodyPr anchor="ctr"/>
          <a:lstStyle/>
          <a:p>
            <a:pPr algn="ctr"/>
            <a:r>
              <a:rPr lang="en-GB" sz="3200" b="1">
                <a:latin typeface="Calibri" pitchFamily="34" charset="0"/>
              </a:rPr>
              <a:t>And finally…</a:t>
            </a:r>
          </a:p>
        </p:txBody>
      </p:sp>
      <p:sp>
        <p:nvSpPr>
          <p:cNvPr id="88066" name="Content Placeholder 9"/>
          <p:cNvSpPr txBox="1">
            <a:spLocks/>
          </p:cNvSpPr>
          <p:nvPr/>
        </p:nvSpPr>
        <p:spPr bwMode="auto">
          <a:xfrm>
            <a:off x="0" y="620713"/>
            <a:ext cx="9144000" cy="5505450"/>
          </a:xfrm>
          <a:prstGeom prst="rect">
            <a:avLst/>
          </a:prstGeom>
          <a:noFill/>
          <a:ln w="9525">
            <a:noFill/>
            <a:miter lim="800000"/>
            <a:headEnd/>
            <a:tailEnd/>
          </a:ln>
        </p:spPr>
        <p:txBody>
          <a:bodyPr/>
          <a:lstStyle/>
          <a:p>
            <a:pPr marL="342900" indent="-342900">
              <a:spcBef>
                <a:spcPts val="1200"/>
              </a:spcBef>
              <a:buFont typeface="Arial" charset="0"/>
              <a:buNone/>
            </a:pPr>
            <a:r>
              <a:rPr lang="en-GB" sz="2800">
                <a:latin typeface="Calibri" pitchFamily="34" charset="0"/>
              </a:rPr>
              <a:t>One small part of a wider project</a:t>
            </a:r>
          </a:p>
          <a:p>
            <a:pPr marL="342900" indent="-342900">
              <a:spcBef>
                <a:spcPts val="1200"/>
              </a:spcBef>
              <a:buFont typeface="Arial" charset="0"/>
              <a:buNone/>
            </a:pPr>
            <a:r>
              <a:rPr lang="en-GB" sz="2800">
                <a:latin typeface="Calibri" pitchFamily="34" charset="0"/>
              </a:rPr>
              <a:t>	http://personal.lse.ac.uk/coast/ZambiaTOP.htm</a:t>
            </a:r>
          </a:p>
          <a:p>
            <a:pPr marL="742950" lvl="1" indent="-285750">
              <a:spcBef>
                <a:spcPts val="1200"/>
              </a:spcBef>
              <a:buFont typeface="Arial" charset="0"/>
              <a:buChar char="•"/>
            </a:pPr>
            <a:r>
              <a:rPr lang="en-GB" sz="2800">
                <a:latin typeface="Calibri" pitchFamily="34" charset="0"/>
              </a:rPr>
              <a:t>Research instruments included</a:t>
            </a:r>
          </a:p>
          <a:p>
            <a:pPr marL="342900" indent="-342900">
              <a:spcBef>
                <a:spcPts val="1200"/>
              </a:spcBef>
              <a:buFont typeface="Arial" charset="0"/>
              <a:buNone/>
            </a:pPr>
            <a:r>
              <a:rPr lang="en-GB" sz="2800">
                <a:latin typeface="Calibri" pitchFamily="34" charset="0"/>
              </a:rPr>
              <a:t>Also comparative (ToP vs. PAC) analyses of</a:t>
            </a:r>
          </a:p>
          <a:p>
            <a:pPr marL="742950" lvl="1" indent="-285750">
              <a:spcBef>
                <a:spcPts val="1200"/>
              </a:spcBef>
              <a:buFont typeface="Arial" charset="0"/>
              <a:buChar char="•"/>
            </a:pPr>
            <a:r>
              <a:rPr lang="en-GB" sz="2800">
                <a:latin typeface="Calibri" pitchFamily="34" charset="0"/>
              </a:rPr>
              <a:t>Health system costs</a:t>
            </a:r>
          </a:p>
          <a:p>
            <a:pPr marL="742950" lvl="1" indent="-285750">
              <a:spcBef>
                <a:spcPts val="1200"/>
              </a:spcBef>
              <a:buFont typeface="Arial" charset="0"/>
              <a:buChar char="•"/>
            </a:pPr>
            <a:r>
              <a:rPr lang="en-GB" sz="2800">
                <a:latin typeface="Calibri" pitchFamily="34" charset="0"/>
              </a:rPr>
              <a:t>Individual costs</a:t>
            </a:r>
          </a:p>
          <a:p>
            <a:pPr marL="742950" lvl="1" indent="-285750">
              <a:spcBef>
                <a:spcPts val="1200"/>
              </a:spcBef>
              <a:buFont typeface="Arial" charset="0"/>
              <a:buChar char="•"/>
            </a:pPr>
            <a:r>
              <a:rPr lang="en-GB" sz="2800">
                <a:latin typeface="Calibri" pitchFamily="34" charset="0"/>
              </a:rPr>
              <a:t>Household costs</a:t>
            </a:r>
          </a:p>
          <a:p>
            <a:pPr marL="342900" indent="-342900">
              <a:spcBef>
                <a:spcPts val="1200"/>
              </a:spcBef>
              <a:buFont typeface="Arial" charset="0"/>
              <a:buNone/>
            </a:pPr>
            <a:r>
              <a:rPr lang="en-GB" sz="2800">
                <a:latin typeface="Calibri" pitchFamily="34" charset="0"/>
              </a:rPr>
              <a:t>Research impact and uptake phase (started 1</a:t>
            </a:r>
            <a:r>
              <a:rPr lang="en-GB" sz="2800" baseline="30000">
                <a:latin typeface="Calibri" pitchFamily="34" charset="0"/>
              </a:rPr>
              <a:t>st</a:t>
            </a:r>
            <a:r>
              <a:rPr lang="en-GB" sz="2800">
                <a:latin typeface="Calibri" pitchFamily="34" charset="0"/>
              </a:rPr>
              <a:t> June 2014)</a:t>
            </a:r>
          </a:p>
          <a:p>
            <a:pPr marL="342900" indent="-342900" algn="ctr">
              <a:spcBef>
                <a:spcPts val="1200"/>
              </a:spcBef>
              <a:buFont typeface="Arial" charset="0"/>
              <a:buNone/>
            </a:pPr>
            <a:r>
              <a:rPr lang="en-GB" sz="2800">
                <a:latin typeface="Calibri" pitchFamily="34" charset="0"/>
              </a:rPr>
              <a:t>e.coast@lse.ac.uk</a:t>
            </a:r>
          </a:p>
        </p:txBody>
      </p:sp>
      <p:pic>
        <p:nvPicPr>
          <p:cNvPr id="88067" name="Picture 5"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pic>
        <p:nvPicPr>
          <p:cNvPr id="88069" name="Picture 2" descr="H:\ESRC DFID abortion H space Jan 2013\ESRC reporting\ESRC-DFID_logo_crop_bw.jpg"/>
          <p:cNvPicPr>
            <a:picLocks noChangeAspect="1" noChangeArrowheads="1"/>
          </p:cNvPicPr>
          <p:nvPr/>
        </p:nvPicPr>
        <p:blipFill>
          <a:blip r:embed="rId4"/>
          <a:srcRect/>
          <a:stretch>
            <a:fillRect/>
          </a:stretch>
        </p:blipFill>
        <p:spPr bwMode="auto">
          <a:xfrm>
            <a:off x="7092950" y="5621338"/>
            <a:ext cx="2051050" cy="1236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pPr eaLnBrk="1" hangingPunct="1"/>
            <a:r>
              <a:rPr lang="en-GB" smtClean="0"/>
              <a:t>Comparative research design</a:t>
            </a:r>
          </a:p>
        </p:txBody>
      </p:sp>
      <p:sp>
        <p:nvSpPr>
          <p:cNvPr id="18434" name="Content Placeholder 2"/>
          <p:cNvSpPr>
            <a:spLocks noGrp="1"/>
          </p:cNvSpPr>
          <p:nvPr>
            <p:ph idx="4294967295"/>
          </p:nvPr>
        </p:nvSpPr>
        <p:spPr/>
        <p:txBody>
          <a:bodyPr/>
          <a:lstStyle/>
          <a:p>
            <a:pPr algn="ctr" eaLnBrk="1" hangingPunct="1">
              <a:lnSpc>
                <a:spcPct val="90000"/>
              </a:lnSpc>
              <a:buFont typeface="Arial" charset="0"/>
              <a:buNone/>
            </a:pPr>
            <a:endParaRPr lang="en-GB" sz="4800" smtClean="0"/>
          </a:p>
          <a:p>
            <a:pPr algn="ctr" eaLnBrk="1" hangingPunct="1">
              <a:lnSpc>
                <a:spcPct val="90000"/>
              </a:lnSpc>
              <a:buFont typeface="Arial" charset="0"/>
              <a:buNone/>
            </a:pPr>
            <a:r>
              <a:rPr lang="en-GB" sz="4800" smtClean="0"/>
              <a:t>ToP at a hospital</a:t>
            </a:r>
          </a:p>
          <a:p>
            <a:pPr algn="ctr" eaLnBrk="1" hangingPunct="1">
              <a:lnSpc>
                <a:spcPct val="90000"/>
              </a:lnSpc>
              <a:buFont typeface="Arial" charset="0"/>
              <a:buNone/>
            </a:pPr>
            <a:r>
              <a:rPr lang="en-GB" sz="4800" smtClean="0"/>
              <a:t>vs.</a:t>
            </a:r>
          </a:p>
          <a:p>
            <a:pPr algn="ctr" eaLnBrk="1" hangingPunct="1">
              <a:lnSpc>
                <a:spcPct val="90000"/>
              </a:lnSpc>
              <a:buFont typeface="Arial" charset="0"/>
              <a:buNone/>
            </a:pPr>
            <a:r>
              <a:rPr lang="en-GB" sz="4800" smtClean="0"/>
              <a:t>Abortion-related care at a hospital</a:t>
            </a:r>
          </a:p>
          <a:p>
            <a:pPr eaLnBrk="1" hangingPunct="1">
              <a:lnSpc>
                <a:spcPct val="90000"/>
              </a:lnSpc>
            </a:pPr>
            <a:endParaRPr lang="en-GB" sz="4800" smtClean="0"/>
          </a:p>
        </p:txBody>
      </p:sp>
      <p:pic>
        <p:nvPicPr>
          <p:cNvPr id="18435"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68313" y="0"/>
            <a:ext cx="8229600" cy="1143000"/>
          </a:xfrm>
        </p:spPr>
        <p:txBody>
          <a:bodyPr/>
          <a:lstStyle/>
          <a:p>
            <a:pPr eaLnBrk="1" hangingPunct="1"/>
            <a:r>
              <a:rPr lang="en-GB" smtClean="0"/>
              <a:t>Methodology</a:t>
            </a:r>
          </a:p>
        </p:txBody>
      </p:sp>
      <p:sp>
        <p:nvSpPr>
          <p:cNvPr id="20482" name="Content Placeholder 2"/>
          <p:cNvSpPr>
            <a:spLocks noGrp="1"/>
          </p:cNvSpPr>
          <p:nvPr>
            <p:ph idx="1"/>
          </p:nvPr>
        </p:nvSpPr>
        <p:spPr>
          <a:xfrm>
            <a:off x="0" y="1196975"/>
            <a:ext cx="9144000" cy="4929188"/>
          </a:xfrm>
        </p:spPr>
        <p:txBody>
          <a:bodyPr/>
          <a:lstStyle/>
          <a:p>
            <a:pPr eaLnBrk="1" hangingPunct="1">
              <a:lnSpc>
                <a:spcPct val="90000"/>
              </a:lnSpc>
            </a:pPr>
            <a:r>
              <a:rPr lang="en-GB" smtClean="0"/>
              <a:t>Facility-based recruitment </a:t>
            </a:r>
          </a:p>
          <a:p>
            <a:pPr lvl="1" eaLnBrk="1" hangingPunct="1">
              <a:lnSpc>
                <a:spcPct val="90000"/>
              </a:lnSpc>
            </a:pPr>
            <a:r>
              <a:rPr lang="en-GB" smtClean="0"/>
              <a:t>Attempts to include severe morbidities</a:t>
            </a:r>
          </a:p>
          <a:p>
            <a:pPr eaLnBrk="1" hangingPunct="1">
              <a:lnSpc>
                <a:spcPct val="90000"/>
              </a:lnSpc>
            </a:pPr>
            <a:r>
              <a:rPr lang="en-GB" smtClean="0"/>
              <a:t>Novel dual  interviewer approach for simultaneous mixed data collection</a:t>
            </a:r>
          </a:p>
          <a:p>
            <a:pPr eaLnBrk="1" hangingPunct="1">
              <a:lnSpc>
                <a:spcPct val="90000"/>
              </a:lnSpc>
            </a:pPr>
            <a:r>
              <a:rPr lang="en-GB" smtClean="0"/>
              <a:t>Women interviewed immediately following discharge after ToP or PAC </a:t>
            </a:r>
          </a:p>
          <a:p>
            <a:pPr lvl="1" eaLnBrk="1" hangingPunct="1">
              <a:lnSpc>
                <a:spcPct val="90000"/>
              </a:lnSpc>
            </a:pPr>
            <a:r>
              <a:rPr lang="en-GB" smtClean="0"/>
              <a:t>n=112, refusal rate=13%</a:t>
            </a:r>
          </a:p>
          <a:p>
            <a:pPr eaLnBrk="1" hangingPunct="1">
              <a:lnSpc>
                <a:spcPct val="90000"/>
              </a:lnSpc>
            </a:pPr>
            <a:r>
              <a:rPr lang="en-GB" smtClean="0"/>
              <a:t>Extraction and analysis of medical notes</a:t>
            </a:r>
          </a:p>
          <a:p>
            <a:pPr eaLnBrk="1" hangingPunct="1">
              <a:lnSpc>
                <a:spcPct val="90000"/>
              </a:lnSpc>
            </a:pPr>
            <a:r>
              <a:rPr lang="en-GB" smtClean="0"/>
              <a:t>Framework analysis used to facilitate within and across case explanatory analysis</a:t>
            </a:r>
          </a:p>
          <a:p>
            <a:pPr eaLnBrk="1" hangingPunct="1">
              <a:lnSpc>
                <a:spcPct val="90000"/>
              </a:lnSpc>
            </a:pPr>
            <a:endParaRPr lang="en-GB" smtClean="0"/>
          </a:p>
        </p:txBody>
      </p:sp>
      <p:pic>
        <p:nvPicPr>
          <p:cNvPr id="20483" name="Picture 4" descr="LSE 485/Square/CMYK.eps                                        0003A794Design E                       B44472DC:"/>
          <p:cNvPicPr>
            <a:picLocks noChangeAspect="1" noChangeArrowheads="1"/>
          </p:cNvPicPr>
          <p:nvPr/>
        </p:nvPicPr>
        <p:blipFill>
          <a:blip r:embed="rId2"/>
          <a:srcRect/>
          <a:stretch>
            <a:fillRect/>
          </a:stretch>
        </p:blipFill>
        <p:spPr bwMode="auto">
          <a:xfrm>
            <a:off x="0" y="6213475"/>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idx="4294967295"/>
          </p:nvPr>
        </p:nvSpPr>
        <p:spPr>
          <a:xfrm>
            <a:off x="468313" y="0"/>
            <a:ext cx="8229600" cy="1143000"/>
          </a:xfrm>
        </p:spPr>
        <p:txBody>
          <a:bodyPr/>
          <a:lstStyle/>
          <a:p>
            <a:pPr eaLnBrk="1" hangingPunct="1"/>
            <a:r>
              <a:rPr lang="en-GB" smtClean="0"/>
              <a:t>Methodological failure</a:t>
            </a:r>
          </a:p>
        </p:txBody>
      </p:sp>
      <p:sp>
        <p:nvSpPr>
          <p:cNvPr id="21506" name="Content Placeholder 2"/>
          <p:cNvSpPr>
            <a:spLocks noGrp="1"/>
          </p:cNvSpPr>
          <p:nvPr>
            <p:ph idx="4294967295"/>
          </p:nvPr>
        </p:nvSpPr>
        <p:spPr/>
        <p:txBody>
          <a:bodyPr/>
          <a:lstStyle/>
          <a:p>
            <a:pPr eaLnBrk="1" hangingPunct="1">
              <a:lnSpc>
                <a:spcPct val="90000"/>
              </a:lnSpc>
              <a:buFont typeface="Arial" charset="0"/>
              <a:buNone/>
            </a:pPr>
            <a:r>
              <a:rPr lang="en-GB" sz="3800" smtClean="0"/>
              <a:t>Qualitative longitudinal (QL) component</a:t>
            </a:r>
          </a:p>
          <a:p>
            <a:pPr lvl="1" eaLnBrk="1" hangingPunct="1">
              <a:lnSpc>
                <a:spcPct val="90000"/>
              </a:lnSpc>
            </a:pPr>
            <a:r>
              <a:rPr lang="en-GB" sz="3800" smtClean="0"/>
              <a:t>3/112 achieved</a:t>
            </a:r>
          </a:p>
          <a:p>
            <a:pPr lvl="1" eaLnBrk="1" hangingPunct="1">
              <a:lnSpc>
                <a:spcPct val="90000"/>
              </a:lnSpc>
            </a:pPr>
            <a:r>
              <a:rPr lang="en-GB" sz="3800" smtClean="0"/>
              <a:t>Despite 90%+ agreement for follow-up</a:t>
            </a:r>
          </a:p>
          <a:p>
            <a:pPr lvl="1" eaLnBrk="1" hangingPunct="1">
              <a:lnSpc>
                <a:spcPct val="90000"/>
              </a:lnSpc>
              <a:buFont typeface="Arial" charset="0"/>
              <a:buNone/>
            </a:pPr>
            <a:endParaRPr lang="en-GB" sz="3800" smtClean="0"/>
          </a:p>
          <a:p>
            <a:pPr lvl="1" eaLnBrk="1" hangingPunct="1">
              <a:lnSpc>
                <a:spcPct val="90000"/>
              </a:lnSpc>
              <a:buFont typeface="Arial" charset="0"/>
              <a:buNone/>
            </a:pPr>
            <a:r>
              <a:rPr lang="en-GB" sz="3800" smtClean="0"/>
              <a:t>But you have to try….</a:t>
            </a:r>
          </a:p>
          <a:p>
            <a:pPr eaLnBrk="1" hangingPunct="1">
              <a:lnSpc>
                <a:spcPct val="90000"/>
              </a:lnSpc>
            </a:pPr>
            <a:endParaRPr lang="en-GB" sz="3800" smtClean="0"/>
          </a:p>
        </p:txBody>
      </p:sp>
      <p:pic>
        <p:nvPicPr>
          <p:cNvPr id="21507" name="Picture 4" descr="LSE 485/Square/CMYK.eps                                        0003A794Design E                       B44472DC:"/>
          <p:cNvPicPr>
            <a:picLocks noChangeAspect="1" noChangeArrowheads="1"/>
          </p:cNvPicPr>
          <p:nvPr/>
        </p:nvPicPr>
        <p:blipFill>
          <a:blip r:embed="rId2"/>
          <a:srcRect/>
          <a:stretch>
            <a:fillRect/>
          </a:stretch>
        </p:blipFill>
        <p:spPr bwMode="auto">
          <a:xfrm>
            <a:off x="0" y="6213475"/>
            <a:ext cx="644525" cy="644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GB" dirty="0"/>
              <a:t>Results and discussion</a:t>
            </a:r>
            <a:br>
              <a:rPr lang="en-GB" dirty="0"/>
            </a:b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ounded Rectangle 40"/>
          <p:cNvSpPr/>
          <p:nvPr/>
        </p:nvSpPr>
        <p:spPr>
          <a:xfrm>
            <a:off x="5003800" y="5373688"/>
            <a:ext cx="2089150" cy="92233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0" name="Rounded Rectangle 39"/>
          <p:cNvSpPr/>
          <p:nvPr/>
        </p:nvSpPr>
        <p:spPr>
          <a:xfrm>
            <a:off x="2124075" y="5373688"/>
            <a:ext cx="2087563" cy="92233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23555" name="Group 41"/>
          <p:cNvGrpSpPr>
            <a:grpSpLocks/>
          </p:cNvGrpSpPr>
          <p:nvPr/>
        </p:nvGrpSpPr>
        <p:grpSpPr bwMode="auto">
          <a:xfrm>
            <a:off x="2660650" y="1844675"/>
            <a:ext cx="1023938" cy="2039938"/>
            <a:chOff x="2660931" y="1845372"/>
            <a:chExt cx="1023141" cy="2039584"/>
          </a:xfrm>
        </p:grpSpPr>
        <p:sp>
          <p:nvSpPr>
            <p:cNvPr id="25" name="Oval 24"/>
            <p:cNvSpPr/>
            <p:nvPr/>
          </p:nvSpPr>
          <p:spPr>
            <a:xfrm>
              <a:off x="2952804" y="1845372"/>
              <a:ext cx="477466" cy="469818"/>
            </a:xfrm>
            <a:prstGeom prst="ellipse">
              <a:avLst/>
            </a:pr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cxnSp>
          <p:nvCxnSpPr>
            <p:cNvPr id="26" name="Straight Connector 25"/>
            <p:cNvCxnSpPr/>
            <p:nvPr/>
          </p:nvCxnSpPr>
          <p:spPr>
            <a:xfrm flipH="1">
              <a:off x="2660931" y="2467564"/>
              <a:ext cx="429878" cy="476167"/>
            </a:xfrm>
            <a:prstGeom prst="line">
              <a:avLst/>
            </a:prstGeom>
            <a:solidFill>
              <a:srgbClr val="99CCFF"/>
            </a:solidFill>
            <a:ln w="1778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282747" y="2477087"/>
              <a:ext cx="401325" cy="476167"/>
            </a:xfrm>
            <a:prstGeom prst="line">
              <a:avLst/>
            </a:prstGeom>
            <a:solidFill>
              <a:srgbClr val="99CCFF"/>
            </a:solidFill>
            <a:ln w="1778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3293851" y="3186577"/>
              <a:ext cx="0" cy="698379"/>
            </a:xfrm>
            <a:prstGeom prst="line">
              <a:avLst/>
            </a:prstGeom>
            <a:solidFill>
              <a:srgbClr val="99CCFF"/>
            </a:solidFill>
            <a:ln w="1778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078119" y="3180228"/>
              <a:ext cx="0" cy="704728"/>
            </a:xfrm>
            <a:prstGeom prst="line">
              <a:avLst/>
            </a:prstGeom>
            <a:solidFill>
              <a:srgbClr val="99CCFF"/>
            </a:solidFill>
            <a:ln w="177800" cap="rnd">
              <a:solidFill>
                <a:srgbClr val="99CCFF"/>
              </a:solidFill>
            </a:ln>
          </p:spPr>
          <p:style>
            <a:lnRef idx="1">
              <a:schemeClr val="accent1"/>
            </a:lnRef>
            <a:fillRef idx="0">
              <a:schemeClr val="accent1"/>
            </a:fillRef>
            <a:effectRef idx="0">
              <a:schemeClr val="accent1"/>
            </a:effectRef>
            <a:fontRef idx="minor">
              <a:schemeClr val="tx1"/>
            </a:fontRef>
          </p:style>
        </p:cxnSp>
        <p:sp>
          <p:nvSpPr>
            <p:cNvPr id="30" name="Freeform 29"/>
            <p:cNvSpPr/>
            <p:nvPr/>
          </p:nvSpPr>
          <p:spPr>
            <a:xfrm>
              <a:off x="2699001" y="2389791"/>
              <a:ext cx="985071" cy="888846"/>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grpSp>
      <p:grpSp>
        <p:nvGrpSpPr>
          <p:cNvPr id="23556" name="Group 42"/>
          <p:cNvGrpSpPr>
            <a:grpSpLocks/>
          </p:cNvGrpSpPr>
          <p:nvPr/>
        </p:nvGrpSpPr>
        <p:grpSpPr bwMode="auto">
          <a:xfrm>
            <a:off x="5499100" y="1844675"/>
            <a:ext cx="1022350" cy="2039938"/>
            <a:chOff x="5498420" y="1844824"/>
            <a:chExt cx="1023141" cy="2039584"/>
          </a:xfrm>
        </p:grpSpPr>
        <p:sp>
          <p:nvSpPr>
            <p:cNvPr id="7" name="Oval 6"/>
            <p:cNvSpPr/>
            <p:nvPr/>
          </p:nvSpPr>
          <p:spPr>
            <a:xfrm>
              <a:off x="5790746" y="1844824"/>
              <a:ext cx="476618" cy="469818"/>
            </a:xfrm>
            <a:prstGeom prst="ellipse">
              <a:avLst/>
            </a:pr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cxnSp>
          <p:nvCxnSpPr>
            <p:cNvPr id="8" name="Straight Connector 7"/>
            <p:cNvCxnSpPr/>
            <p:nvPr/>
          </p:nvCxnSpPr>
          <p:spPr>
            <a:xfrm flipH="1">
              <a:off x="5498420" y="2467016"/>
              <a:ext cx="430546" cy="476167"/>
            </a:xfrm>
            <a:prstGeom prst="line">
              <a:avLst/>
            </a:prstGeom>
            <a:solidFill>
              <a:srgbClr val="99CCFF"/>
            </a:solidFill>
            <a:ln w="1778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6119613" y="2476539"/>
              <a:ext cx="401948" cy="476167"/>
            </a:xfrm>
            <a:prstGeom prst="line">
              <a:avLst/>
            </a:prstGeom>
            <a:solidFill>
              <a:srgbClr val="99CCFF"/>
            </a:solidFill>
            <a:ln w="1778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130734" y="3186029"/>
              <a:ext cx="0" cy="698379"/>
            </a:xfrm>
            <a:prstGeom prst="line">
              <a:avLst/>
            </a:prstGeom>
            <a:solidFill>
              <a:srgbClr val="99CCFF"/>
            </a:solidFill>
            <a:ln w="1778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914667" y="3179680"/>
              <a:ext cx="0" cy="704728"/>
            </a:xfrm>
            <a:prstGeom prst="line">
              <a:avLst/>
            </a:prstGeom>
            <a:solidFill>
              <a:srgbClr val="99CCFF"/>
            </a:solidFill>
            <a:ln w="177800" cap="rnd">
              <a:solidFill>
                <a:srgbClr val="99CCFF"/>
              </a:solidFill>
            </a:ln>
          </p:spPr>
          <p:style>
            <a:lnRef idx="1">
              <a:schemeClr val="accent1"/>
            </a:lnRef>
            <a:fillRef idx="0">
              <a:schemeClr val="accent1"/>
            </a:fillRef>
            <a:effectRef idx="0">
              <a:schemeClr val="accent1"/>
            </a:effectRef>
            <a:fontRef idx="minor">
              <a:schemeClr val="tx1"/>
            </a:fontRef>
          </p:style>
        </p:cxnSp>
        <p:sp>
          <p:nvSpPr>
            <p:cNvPr id="12" name="Freeform 11"/>
            <p:cNvSpPr/>
            <p:nvPr/>
          </p:nvSpPr>
          <p:spPr>
            <a:xfrm>
              <a:off x="5536549" y="2389243"/>
              <a:ext cx="985012" cy="888846"/>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grpSp>
      <p:sp>
        <p:nvSpPr>
          <p:cNvPr id="3" name="TextBox 2"/>
          <p:cNvSpPr txBox="1"/>
          <p:nvPr/>
        </p:nvSpPr>
        <p:spPr>
          <a:xfrm>
            <a:off x="2290763" y="5400675"/>
            <a:ext cx="1800225" cy="89217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en-GB" sz="2600" b="1" dirty="0">
                <a:solidFill>
                  <a:schemeClr val="bg1"/>
                </a:solidFill>
              </a:rPr>
              <a:t>Hospital TOP</a:t>
            </a:r>
          </a:p>
        </p:txBody>
      </p:sp>
      <p:sp>
        <p:nvSpPr>
          <p:cNvPr id="31" name="TextBox 30"/>
          <p:cNvSpPr txBox="1"/>
          <p:nvPr/>
        </p:nvSpPr>
        <p:spPr>
          <a:xfrm>
            <a:off x="5565775" y="2825750"/>
            <a:ext cx="895350" cy="369888"/>
          </a:xfrm>
          <a:prstGeom prst="rect">
            <a:avLst/>
          </a:prstGeom>
          <a:solidFill>
            <a:schemeClr val="bg1"/>
          </a:solidFill>
          <a:ln>
            <a:solidFill>
              <a:schemeClr val="bg1">
                <a:lumMod val="65000"/>
              </a:schemeClr>
            </a:solidFill>
          </a:ln>
        </p:spPr>
        <p:txBody>
          <a:bodyPr>
            <a:spAutoFit/>
          </a:bodyPr>
          <a:lstStyle/>
          <a:p>
            <a:pPr algn="ctr" fontAlgn="auto">
              <a:spcBef>
                <a:spcPts val="0"/>
              </a:spcBef>
              <a:spcAft>
                <a:spcPts val="0"/>
              </a:spcAft>
              <a:defRPr/>
            </a:pPr>
            <a:r>
              <a:rPr lang="en-GB" b="1" dirty="0">
                <a:latin typeface="+mn-lt"/>
              </a:rPr>
              <a:t>Unsafe</a:t>
            </a:r>
            <a:endParaRPr lang="en-GB" b="1" dirty="0">
              <a:solidFill>
                <a:schemeClr val="bg1"/>
              </a:solidFill>
              <a:latin typeface="+mn-lt"/>
            </a:endParaRPr>
          </a:p>
        </p:txBody>
      </p:sp>
      <p:sp>
        <p:nvSpPr>
          <p:cNvPr id="34" name="TextBox 33"/>
          <p:cNvSpPr txBox="1"/>
          <p:nvPr/>
        </p:nvSpPr>
        <p:spPr>
          <a:xfrm>
            <a:off x="2743200" y="2798763"/>
            <a:ext cx="895350" cy="369887"/>
          </a:xfrm>
          <a:prstGeom prst="rect">
            <a:avLst/>
          </a:prstGeom>
          <a:solidFill>
            <a:schemeClr val="bg1"/>
          </a:solidFill>
          <a:ln>
            <a:solidFill>
              <a:schemeClr val="bg1">
                <a:lumMod val="65000"/>
              </a:schemeClr>
            </a:solidFill>
          </a:ln>
        </p:spPr>
        <p:txBody>
          <a:bodyPr>
            <a:spAutoFit/>
          </a:bodyPr>
          <a:lstStyle/>
          <a:p>
            <a:pPr algn="ctr" fontAlgn="auto">
              <a:spcBef>
                <a:spcPts val="0"/>
              </a:spcBef>
              <a:spcAft>
                <a:spcPts val="0"/>
              </a:spcAft>
              <a:defRPr/>
            </a:pPr>
            <a:r>
              <a:rPr lang="en-GB" b="1" dirty="0">
                <a:latin typeface="+mn-lt"/>
              </a:rPr>
              <a:t>Safe</a:t>
            </a:r>
            <a:endParaRPr lang="en-GB" b="1" dirty="0">
              <a:solidFill>
                <a:schemeClr val="bg1"/>
              </a:solidFill>
              <a:latin typeface="+mn-lt"/>
            </a:endParaRPr>
          </a:p>
        </p:txBody>
      </p:sp>
      <p:sp>
        <p:nvSpPr>
          <p:cNvPr id="35" name="TextBox 34"/>
          <p:cNvSpPr txBox="1"/>
          <p:nvPr/>
        </p:nvSpPr>
        <p:spPr>
          <a:xfrm>
            <a:off x="5129213" y="5414963"/>
            <a:ext cx="1800225" cy="89376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en-GB" sz="2600" b="1" dirty="0">
                <a:solidFill>
                  <a:schemeClr val="bg1"/>
                </a:solidFill>
              </a:rPr>
              <a:t>Hospital PAC</a:t>
            </a:r>
          </a:p>
        </p:txBody>
      </p:sp>
      <p:pic>
        <p:nvPicPr>
          <p:cNvPr id="23561"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
        <p:nvSpPr>
          <p:cNvPr id="23562" name="Title 3"/>
          <p:cNvSpPr>
            <a:spLocks noGrp="1"/>
          </p:cNvSpPr>
          <p:nvPr>
            <p:ph type="title"/>
          </p:nvPr>
        </p:nvSpPr>
        <p:spPr>
          <a:xfrm>
            <a:off x="457200" y="198438"/>
            <a:ext cx="8229600" cy="1143000"/>
          </a:xfrm>
        </p:spPr>
        <p:txBody>
          <a:bodyPr/>
          <a:lstStyle/>
          <a:p>
            <a:pPr eaLnBrk="1" hangingPunct="1"/>
            <a:r>
              <a:rPr lang="en-GB" sz="3200" b="1" smtClean="0"/>
              <a:t>Facility-based design aims to capture some of the safe/unsafe dichotomy </a:t>
            </a:r>
          </a:p>
        </p:txBody>
      </p:sp>
      <p:sp>
        <p:nvSpPr>
          <p:cNvPr id="38" name="Down Arrow 37"/>
          <p:cNvSpPr/>
          <p:nvPr/>
        </p:nvSpPr>
        <p:spPr>
          <a:xfrm>
            <a:off x="2995613" y="4365625"/>
            <a:ext cx="392112" cy="86360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9" name="Down Arrow 38"/>
          <p:cNvSpPr/>
          <p:nvPr/>
        </p:nvSpPr>
        <p:spPr>
          <a:xfrm>
            <a:off x="5845175" y="4365625"/>
            <a:ext cx="392113" cy="86360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3"/>
          <p:cNvSpPr>
            <a:spLocks noGrp="1"/>
          </p:cNvSpPr>
          <p:nvPr>
            <p:ph type="title"/>
          </p:nvPr>
        </p:nvSpPr>
        <p:spPr>
          <a:xfrm>
            <a:off x="395288" y="0"/>
            <a:ext cx="8229600" cy="1143000"/>
          </a:xfrm>
        </p:spPr>
        <p:txBody>
          <a:bodyPr/>
          <a:lstStyle/>
          <a:p>
            <a:pPr eaLnBrk="1" hangingPunct="1"/>
            <a:r>
              <a:rPr lang="en-GB" sz="3600" b="1" smtClean="0"/>
              <a:t>Safe/unsafe dichotomy</a:t>
            </a:r>
          </a:p>
        </p:txBody>
      </p:sp>
      <p:sp>
        <p:nvSpPr>
          <p:cNvPr id="25603" name="Rectangle 5"/>
          <p:cNvSpPr>
            <a:spLocks noChangeArrowheads="1"/>
          </p:cNvSpPr>
          <p:nvPr/>
        </p:nvSpPr>
        <p:spPr bwMode="auto">
          <a:xfrm>
            <a:off x="2555875" y="1557338"/>
            <a:ext cx="6337300" cy="1006475"/>
          </a:xfrm>
          <a:prstGeom prst="rect">
            <a:avLst/>
          </a:prstGeom>
          <a:noFill/>
          <a:ln w="9525">
            <a:noFill/>
            <a:miter lim="800000"/>
            <a:headEnd/>
            <a:tailEnd/>
          </a:ln>
        </p:spPr>
        <p:txBody>
          <a:bodyPr>
            <a:spAutoFit/>
          </a:bodyPr>
          <a:lstStyle/>
          <a:p>
            <a:r>
              <a:rPr lang="en-GB" sz="3000">
                <a:latin typeface="Calibri" pitchFamily="34" charset="0"/>
              </a:rPr>
              <a:t>Not all</a:t>
            </a:r>
            <a:r>
              <a:rPr lang="en-GB" sz="3000" i="1">
                <a:latin typeface="Calibri" pitchFamily="34" charset="0"/>
              </a:rPr>
              <a:t> </a:t>
            </a:r>
            <a:r>
              <a:rPr lang="en-GB" sz="3000">
                <a:latin typeface="Calibri" pitchFamily="34" charset="0"/>
              </a:rPr>
              <a:t>TOP initiated outside study hospital is equally unsafe</a:t>
            </a:r>
          </a:p>
        </p:txBody>
      </p:sp>
      <p:cxnSp>
        <p:nvCxnSpPr>
          <p:cNvPr id="9" name="Straight Arrow Connector 8"/>
          <p:cNvCxnSpPr/>
          <p:nvPr/>
        </p:nvCxnSpPr>
        <p:spPr>
          <a:xfrm>
            <a:off x="1042988" y="1989138"/>
            <a:ext cx="936625" cy="0"/>
          </a:xfrm>
          <a:prstGeom prst="straightConnector1">
            <a:avLst/>
          </a:prstGeom>
          <a:ln w="38100">
            <a:solidFill>
              <a:srgbClr val="FF0000"/>
            </a:solidFill>
            <a:headEnd w="lg" len="med"/>
            <a:tailEnd type="arrow" w="lg" len="med"/>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1266825" y="6135688"/>
            <a:ext cx="1655763" cy="461962"/>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25606" name="Group 53"/>
          <p:cNvGrpSpPr>
            <a:grpSpLocks/>
          </p:cNvGrpSpPr>
          <p:nvPr/>
        </p:nvGrpSpPr>
        <p:grpSpPr bwMode="auto">
          <a:xfrm>
            <a:off x="1657350" y="3811588"/>
            <a:ext cx="873125" cy="1704975"/>
            <a:chOff x="1763688" y="3452169"/>
            <a:chExt cx="873773" cy="1705023"/>
          </a:xfrm>
        </p:grpSpPr>
        <p:sp>
          <p:nvSpPr>
            <p:cNvPr id="38" name="Freeform 37"/>
            <p:cNvSpPr>
              <a:spLocks noChangeAspect="1"/>
            </p:cNvSpPr>
            <p:nvPr/>
          </p:nvSpPr>
          <p:spPr>
            <a:xfrm>
              <a:off x="1792284" y="3906207"/>
              <a:ext cx="845177" cy="763608"/>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33" name="Oval 32"/>
            <p:cNvSpPr>
              <a:spLocks noChangeAspect="1"/>
            </p:cNvSpPr>
            <p:nvPr/>
          </p:nvSpPr>
          <p:spPr>
            <a:xfrm>
              <a:off x="2009934" y="3452169"/>
              <a:ext cx="409879" cy="403236"/>
            </a:xfrm>
            <a:prstGeom prst="ellipse">
              <a:avLst/>
            </a:pr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cxnSp>
          <p:nvCxnSpPr>
            <p:cNvPr id="34" name="Straight Connector 33"/>
            <p:cNvCxnSpPr/>
            <p:nvPr/>
          </p:nvCxnSpPr>
          <p:spPr>
            <a:xfrm flipH="1">
              <a:off x="1763688" y="3976059"/>
              <a:ext cx="335212" cy="323859"/>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302250" y="3985584"/>
              <a:ext cx="335211" cy="352435"/>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329257" y="4639652"/>
              <a:ext cx="0" cy="517540"/>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2048062" y="4636477"/>
              <a:ext cx="0" cy="520715"/>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grpSp>
      <p:sp>
        <p:nvSpPr>
          <p:cNvPr id="46" name="TextBox 45"/>
          <p:cNvSpPr txBox="1"/>
          <p:nvPr/>
        </p:nvSpPr>
        <p:spPr>
          <a:xfrm>
            <a:off x="1266825" y="6156325"/>
            <a:ext cx="1655763" cy="36830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chor="ctr">
            <a:spAutoFit/>
          </a:bodyPr>
          <a:lstStyle/>
          <a:p>
            <a:pPr algn="ctr">
              <a:defRPr/>
            </a:pPr>
            <a:r>
              <a:rPr lang="en-GB" b="1">
                <a:solidFill>
                  <a:schemeClr val="bg1"/>
                </a:solidFill>
              </a:rPr>
              <a:t>Hospital ToP</a:t>
            </a:r>
          </a:p>
        </p:txBody>
      </p:sp>
      <p:sp>
        <p:nvSpPr>
          <p:cNvPr id="48" name="TextBox 47"/>
          <p:cNvSpPr txBox="1"/>
          <p:nvPr/>
        </p:nvSpPr>
        <p:spPr>
          <a:xfrm>
            <a:off x="1660525" y="4548188"/>
            <a:ext cx="895350" cy="369887"/>
          </a:xfrm>
          <a:prstGeom prst="rect">
            <a:avLst/>
          </a:prstGeom>
          <a:solidFill>
            <a:schemeClr val="bg1"/>
          </a:solidFill>
          <a:ln>
            <a:solidFill>
              <a:schemeClr val="bg1">
                <a:lumMod val="65000"/>
              </a:schemeClr>
            </a:solidFill>
          </a:ln>
        </p:spPr>
        <p:txBody>
          <a:bodyPr>
            <a:spAutoFit/>
          </a:bodyPr>
          <a:lstStyle/>
          <a:p>
            <a:pPr algn="ctr" fontAlgn="auto">
              <a:spcBef>
                <a:spcPts val="0"/>
              </a:spcBef>
              <a:spcAft>
                <a:spcPts val="0"/>
              </a:spcAft>
              <a:defRPr/>
            </a:pPr>
            <a:r>
              <a:rPr lang="en-GB" b="1" dirty="0">
                <a:latin typeface="+mn-lt"/>
              </a:rPr>
              <a:t>Safe</a:t>
            </a:r>
            <a:endParaRPr lang="en-GB" b="1" dirty="0">
              <a:solidFill>
                <a:schemeClr val="bg1"/>
              </a:solidFill>
              <a:latin typeface="+mn-lt"/>
            </a:endParaRPr>
          </a:p>
        </p:txBody>
      </p:sp>
      <p:sp>
        <p:nvSpPr>
          <p:cNvPr id="50" name="Down Arrow 49"/>
          <p:cNvSpPr/>
          <p:nvPr/>
        </p:nvSpPr>
        <p:spPr>
          <a:xfrm>
            <a:off x="2009775" y="5661025"/>
            <a:ext cx="144463" cy="360363"/>
          </a:xfrm>
          <a:prstGeom prst="downArrow">
            <a:avLst/>
          </a:prstGeom>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65" name="Rounded Rectangle 64"/>
          <p:cNvSpPr/>
          <p:nvPr/>
        </p:nvSpPr>
        <p:spPr>
          <a:xfrm>
            <a:off x="3736975" y="6135688"/>
            <a:ext cx="1655763" cy="461962"/>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25611" name="Group 65"/>
          <p:cNvGrpSpPr>
            <a:grpSpLocks/>
          </p:cNvGrpSpPr>
          <p:nvPr/>
        </p:nvGrpSpPr>
        <p:grpSpPr bwMode="auto">
          <a:xfrm>
            <a:off x="4127500" y="3811588"/>
            <a:ext cx="873125" cy="1704975"/>
            <a:chOff x="1763688" y="3452169"/>
            <a:chExt cx="873773" cy="1705023"/>
          </a:xfrm>
        </p:grpSpPr>
        <p:sp>
          <p:nvSpPr>
            <p:cNvPr id="67" name="Freeform 66"/>
            <p:cNvSpPr>
              <a:spLocks noChangeAspect="1"/>
            </p:cNvSpPr>
            <p:nvPr/>
          </p:nvSpPr>
          <p:spPr>
            <a:xfrm>
              <a:off x="1792284" y="3906207"/>
              <a:ext cx="845177" cy="763608"/>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68" name="Oval 67"/>
            <p:cNvSpPr>
              <a:spLocks noChangeAspect="1"/>
            </p:cNvSpPr>
            <p:nvPr/>
          </p:nvSpPr>
          <p:spPr>
            <a:xfrm>
              <a:off x="2009934" y="3452169"/>
              <a:ext cx="409879" cy="403236"/>
            </a:xfrm>
            <a:prstGeom prst="ellipse">
              <a:avLst/>
            </a:pr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cxnSp>
          <p:nvCxnSpPr>
            <p:cNvPr id="69" name="Straight Connector 68"/>
            <p:cNvCxnSpPr/>
            <p:nvPr/>
          </p:nvCxnSpPr>
          <p:spPr>
            <a:xfrm flipH="1">
              <a:off x="1763688" y="3976059"/>
              <a:ext cx="335212" cy="323859"/>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2302250" y="3985584"/>
              <a:ext cx="335211" cy="352435"/>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2329257" y="4639652"/>
              <a:ext cx="0" cy="517540"/>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2048062" y="4636477"/>
              <a:ext cx="0" cy="520715"/>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grpSp>
      <p:sp>
        <p:nvSpPr>
          <p:cNvPr id="73" name="TextBox 72"/>
          <p:cNvSpPr txBox="1"/>
          <p:nvPr/>
        </p:nvSpPr>
        <p:spPr>
          <a:xfrm>
            <a:off x="4130675" y="4548188"/>
            <a:ext cx="895350" cy="369887"/>
          </a:xfrm>
          <a:prstGeom prst="rect">
            <a:avLst/>
          </a:prstGeom>
          <a:solidFill>
            <a:schemeClr val="bg1"/>
          </a:solidFill>
          <a:ln>
            <a:solidFill>
              <a:schemeClr val="bg1">
                <a:lumMod val="65000"/>
              </a:schemeClr>
            </a:solidFill>
          </a:ln>
        </p:spPr>
        <p:txBody>
          <a:bodyPr>
            <a:spAutoFit/>
          </a:bodyPr>
          <a:lstStyle/>
          <a:p>
            <a:pPr algn="ctr" fontAlgn="auto">
              <a:spcBef>
                <a:spcPts val="0"/>
              </a:spcBef>
              <a:spcAft>
                <a:spcPts val="0"/>
              </a:spcAft>
              <a:defRPr/>
            </a:pPr>
            <a:r>
              <a:rPr lang="en-GB" b="1" dirty="0">
                <a:latin typeface="+mn-lt"/>
              </a:rPr>
              <a:t>Unsafe</a:t>
            </a:r>
            <a:endParaRPr lang="en-GB" b="1" dirty="0">
              <a:solidFill>
                <a:schemeClr val="bg1"/>
              </a:solidFill>
              <a:latin typeface="+mn-lt"/>
            </a:endParaRPr>
          </a:p>
        </p:txBody>
      </p:sp>
      <p:sp>
        <p:nvSpPr>
          <p:cNvPr id="74" name="TextBox 73"/>
          <p:cNvSpPr txBox="1"/>
          <p:nvPr/>
        </p:nvSpPr>
        <p:spPr>
          <a:xfrm>
            <a:off x="3736975" y="6156325"/>
            <a:ext cx="1655763" cy="36830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chor="ctr">
            <a:spAutoFit/>
          </a:bodyPr>
          <a:lstStyle/>
          <a:p>
            <a:pPr algn="ctr" fontAlgn="auto">
              <a:spcBef>
                <a:spcPts val="0"/>
              </a:spcBef>
              <a:spcAft>
                <a:spcPts val="0"/>
              </a:spcAft>
              <a:defRPr/>
            </a:pPr>
            <a:r>
              <a:rPr lang="en-GB" b="1" dirty="0">
                <a:solidFill>
                  <a:schemeClr val="bg1"/>
                </a:solidFill>
              </a:rPr>
              <a:t>Hospital PAC</a:t>
            </a:r>
          </a:p>
        </p:txBody>
      </p:sp>
      <p:sp>
        <p:nvSpPr>
          <p:cNvPr id="75" name="Down Arrow 74"/>
          <p:cNvSpPr/>
          <p:nvPr/>
        </p:nvSpPr>
        <p:spPr>
          <a:xfrm>
            <a:off x="4479925" y="5661025"/>
            <a:ext cx="144463" cy="360363"/>
          </a:xfrm>
          <a:prstGeom prst="downArrow">
            <a:avLst/>
          </a:prstGeom>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76" name="Rounded Rectangle 75"/>
          <p:cNvSpPr/>
          <p:nvPr/>
        </p:nvSpPr>
        <p:spPr>
          <a:xfrm>
            <a:off x="6300788" y="6135688"/>
            <a:ext cx="1655762" cy="461962"/>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77" name="Group 76"/>
          <p:cNvGrpSpPr>
            <a:grpSpLocks/>
          </p:cNvGrpSpPr>
          <p:nvPr/>
        </p:nvGrpSpPr>
        <p:grpSpPr bwMode="auto">
          <a:xfrm>
            <a:off x="6691313" y="3811588"/>
            <a:ext cx="873125" cy="1704975"/>
            <a:chOff x="1763688" y="3452169"/>
            <a:chExt cx="873773" cy="1705023"/>
          </a:xfrm>
        </p:grpSpPr>
        <p:sp>
          <p:nvSpPr>
            <p:cNvPr id="78" name="Freeform 77"/>
            <p:cNvSpPr>
              <a:spLocks noChangeAspect="1"/>
            </p:cNvSpPr>
            <p:nvPr/>
          </p:nvSpPr>
          <p:spPr>
            <a:xfrm>
              <a:off x="1792284" y="3906207"/>
              <a:ext cx="845177" cy="763608"/>
            </a:xfrm>
            <a:custGeom>
              <a:avLst/>
              <a:gdLst>
                <a:gd name="connsiteX0" fmla="*/ 0 w 1484244"/>
                <a:gd name="connsiteY0" fmla="*/ 1364974 h 1364974"/>
                <a:gd name="connsiteX1" fmla="*/ 1484244 w 1484244"/>
                <a:gd name="connsiteY1" fmla="*/ 1364974 h 1364974"/>
                <a:gd name="connsiteX2" fmla="*/ 887896 w 1484244"/>
                <a:gd name="connsiteY2" fmla="*/ 13252 h 1364974"/>
                <a:gd name="connsiteX3" fmla="*/ 583096 w 1484244"/>
                <a:gd name="connsiteY3" fmla="*/ 0 h 1364974"/>
                <a:gd name="connsiteX4" fmla="*/ 0 w 1484244"/>
                <a:gd name="connsiteY4" fmla="*/ 1364974 h 13649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4244" h="1364974">
                  <a:moveTo>
                    <a:pt x="0" y="1364974"/>
                  </a:moveTo>
                  <a:lnTo>
                    <a:pt x="1484244" y="1364974"/>
                  </a:lnTo>
                  <a:lnTo>
                    <a:pt x="887896" y="13252"/>
                  </a:lnTo>
                  <a:lnTo>
                    <a:pt x="583096" y="0"/>
                  </a:lnTo>
                  <a:lnTo>
                    <a:pt x="0" y="1364974"/>
                  </a:lnTo>
                  <a:close/>
                </a:path>
              </a:pathLst>
            </a:cu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79" name="Oval 78"/>
            <p:cNvSpPr>
              <a:spLocks noChangeAspect="1"/>
            </p:cNvSpPr>
            <p:nvPr/>
          </p:nvSpPr>
          <p:spPr>
            <a:xfrm>
              <a:off x="2009933" y="3452169"/>
              <a:ext cx="409879" cy="403236"/>
            </a:xfrm>
            <a:prstGeom prst="ellipse">
              <a:avLst/>
            </a:prstGeom>
            <a:solidFill>
              <a:srgbClr val="99CCFF"/>
            </a:solidFill>
            <a:ln>
              <a:solidFill>
                <a:srgbClr val="99CC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cxnSp>
          <p:nvCxnSpPr>
            <p:cNvPr id="80" name="Straight Connector 79"/>
            <p:cNvCxnSpPr/>
            <p:nvPr/>
          </p:nvCxnSpPr>
          <p:spPr>
            <a:xfrm flipH="1">
              <a:off x="1763688" y="3976059"/>
              <a:ext cx="335211" cy="323859"/>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2302249" y="3985584"/>
              <a:ext cx="335212" cy="352435"/>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2329257" y="4639652"/>
              <a:ext cx="0" cy="517540"/>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2048061" y="4636477"/>
              <a:ext cx="0" cy="520715"/>
            </a:xfrm>
            <a:prstGeom prst="line">
              <a:avLst/>
            </a:prstGeom>
            <a:solidFill>
              <a:srgbClr val="99CCFF"/>
            </a:solidFill>
            <a:ln w="165100" cap="rnd">
              <a:solidFill>
                <a:srgbClr val="99CCFF"/>
              </a:solidFill>
            </a:ln>
          </p:spPr>
          <p:style>
            <a:lnRef idx="1">
              <a:schemeClr val="accent1"/>
            </a:lnRef>
            <a:fillRef idx="0">
              <a:schemeClr val="accent1"/>
            </a:fillRef>
            <a:effectRef idx="0">
              <a:schemeClr val="accent1"/>
            </a:effectRef>
            <a:fontRef idx="minor">
              <a:schemeClr val="tx1"/>
            </a:fontRef>
          </p:style>
        </p:cxnSp>
      </p:grpSp>
      <p:sp>
        <p:nvSpPr>
          <p:cNvPr id="84" name="TextBox 83"/>
          <p:cNvSpPr txBox="1"/>
          <p:nvPr/>
        </p:nvSpPr>
        <p:spPr>
          <a:xfrm>
            <a:off x="6300788" y="6156325"/>
            <a:ext cx="1655762" cy="36830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nchor="ctr">
            <a:spAutoFit/>
          </a:bodyPr>
          <a:lstStyle/>
          <a:p>
            <a:pPr algn="ctr" fontAlgn="auto">
              <a:spcBef>
                <a:spcPts val="0"/>
              </a:spcBef>
              <a:spcAft>
                <a:spcPts val="0"/>
              </a:spcAft>
              <a:defRPr/>
            </a:pPr>
            <a:r>
              <a:rPr lang="en-GB" b="1" dirty="0">
                <a:solidFill>
                  <a:schemeClr val="bg1"/>
                </a:solidFill>
              </a:rPr>
              <a:t>Hospital PAC</a:t>
            </a:r>
          </a:p>
        </p:txBody>
      </p:sp>
      <p:sp>
        <p:nvSpPr>
          <p:cNvPr id="85" name="TextBox 84"/>
          <p:cNvSpPr txBox="1"/>
          <p:nvPr/>
        </p:nvSpPr>
        <p:spPr>
          <a:xfrm>
            <a:off x="6300788" y="4548188"/>
            <a:ext cx="1439862" cy="650875"/>
          </a:xfrm>
          <a:prstGeom prst="rect">
            <a:avLst/>
          </a:prstGeom>
          <a:solidFill>
            <a:schemeClr val="bg1"/>
          </a:solidFill>
          <a:ln>
            <a:solidFill>
              <a:schemeClr val="bg1">
                <a:lumMod val="65000"/>
              </a:schemeClr>
            </a:solidFill>
          </a:ln>
        </p:spPr>
        <p:txBody>
          <a:bodyPr>
            <a:spAutoFit/>
          </a:bodyPr>
          <a:lstStyle/>
          <a:p>
            <a:pPr algn="ctr">
              <a:defRPr/>
            </a:pPr>
            <a:r>
              <a:rPr lang="en-GB" b="1">
                <a:latin typeface="Calibri" pitchFamily="34" charset="0"/>
              </a:rPr>
              <a:t>Continuum of safe</a:t>
            </a:r>
            <a:endParaRPr lang="en-GB" b="1">
              <a:solidFill>
                <a:schemeClr val="bg1"/>
              </a:solidFill>
              <a:latin typeface="Calibri" pitchFamily="34" charset="0"/>
            </a:endParaRPr>
          </a:p>
        </p:txBody>
      </p:sp>
      <p:sp>
        <p:nvSpPr>
          <p:cNvPr id="86" name="Down Arrow 85"/>
          <p:cNvSpPr/>
          <p:nvPr/>
        </p:nvSpPr>
        <p:spPr>
          <a:xfrm>
            <a:off x="7043738" y="5661025"/>
            <a:ext cx="144462" cy="360363"/>
          </a:xfrm>
          <a:prstGeom prst="downArrow">
            <a:avLst/>
          </a:prstGeom>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25620" name="Picture 4" descr="LSE 485/Square/CMYK.eps                                        0003A794Design E                       B44472DC:"/>
          <p:cNvPicPr>
            <a:picLocks noChangeAspect="1" noChangeArrowheads="1"/>
          </p:cNvPicPr>
          <p:nvPr/>
        </p:nvPicPr>
        <p:blipFill>
          <a:blip r:embed="rId3"/>
          <a:srcRect/>
          <a:stretch>
            <a:fillRect/>
          </a:stretch>
        </p:blipFill>
        <p:spPr bwMode="auto">
          <a:xfrm>
            <a:off x="74613" y="6151563"/>
            <a:ext cx="644525" cy="6445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P spid="84" grpId="0"/>
      <p:bldP spid="85" grpId="0" animBg="1"/>
      <p:bldP spid="8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1611</TotalTime>
  <Words>2868</Words>
  <Application>Microsoft Office PowerPoint</Application>
  <PresentationFormat>On-screen Show (4:3)</PresentationFormat>
  <Paragraphs>369</Paragraphs>
  <Slides>38</Slides>
  <Notes>30</Notes>
  <HiddenSlides>0</HiddenSlides>
  <MMClips>0</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38</vt:i4>
      </vt:variant>
    </vt:vector>
  </HeadingPairs>
  <TitlesOfParts>
    <vt:vector size="42" baseType="lpstr">
      <vt:lpstr>Arial</vt:lpstr>
      <vt:lpstr>Calibri</vt:lpstr>
      <vt:lpstr>Arial Narrow</vt:lpstr>
      <vt:lpstr>Office Theme</vt:lpstr>
      <vt:lpstr>Pregnancy termination trajectories in Zambia</vt:lpstr>
      <vt:lpstr>Background</vt:lpstr>
      <vt:lpstr>To try to understand…</vt:lpstr>
      <vt:lpstr>Comparative research design</vt:lpstr>
      <vt:lpstr>Methodology</vt:lpstr>
      <vt:lpstr>Methodological failure</vt:lpstr>
      <vt:lpstr>RESULTS AND DISCUSSION </vt:lpstr>
      <vt:lpstr>Facility-based design aims to capture some of the safe/unsafe dichotomy </vt:lpstr>
      <vt:lpstr>Safe/unsafe dichotomy</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Perceptions of risk </vt:lpstr>
      <vt:lpstr>Slide 27</vt:lpstr>
      <vt:lpstr>Slide 28</vt:lpstr>
      <vt:lpstr>Delays in care seeking and receipt  </vt:lpstr>
      <vt:lpstr>Slide 30</vt:lpstr>
      <vt:lpstr>Economic costs / barriers </vt:lpstr>
      <vt:lpstr>Slide 32</vt:lpstr>
      <vt:lpstr>Slide 33</vt:lpstr>
      <vt:lpstr>CONCLUSIONS AND IMPLICATIONS</vt:lpstr>
      <vt:lpstr>Slide 35</vt:lpstr>
      <vt:lpstr>Slide 36</vt:lpstr>
      <vt:lpstr>Slide 37</vt:lpstr>
      <vt:lpstr>Slide 38</vt:lpstr>
    </vt:vector>
  </TitlesOfParts>
  <Company>London School of Economics and Political Science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coast</cp:lastModifiedBy>
  <cp:revision>280</cp:revision>
  <cp:lastPrinted>2014-05-28T17:20:04Z</cp:lastPrinted>
  <dcterms:created xsi:type="dcterms:W3CDTF">2014-05-09T11:29:52Z</dcterms:created>
  <dcterms:modified xsi:type="dcterms:W3CDTF">2014-06-05T05:46:48Z</dcterms:modified>
</cp:coreProperties>
</file>