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669088" cy="9928225"/>
  <p:defaultTextStyle>
    <a:defPPr>
      <a:defRPr lang="en-US"/>
    </a:defPPr>
    <a:lvl1pPr marL="0" algn="l" defTabSz="29521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055" algn="l" defTabSz="29521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110" algn="l" defTabSz="29521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169" algn="l" defTabSz="29521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224" algn="l" defTabSz="29521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279" algn="l" defTabSz="29521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337" algn="l" defTabSz="29521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2392" algn="l" defTabSz="29521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8447" algn="l" defTabSz="295211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31" autoAdjust="0"/>
  </p:normalViewPr>
  <p:slideViewPr>
    <p:cSldViewPr>
      <p:cViewPr>
        <p:scale>
          <a:sx n="35" d="100"/>
          <a:sy n="35" d="100"/>
        </p:scale>
        <p:origin x="-792" y="-72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380634-E4DB-4658-A0AC-A0A4A0661C88}" type="doc">
      <dgm:prSet loTypeId="urn:microsoft.com/office/officeart/2008/layout/RadialCluster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2DE6424-E035-4B96-BBC8-113E9FFB9BB8}">
      <dgm:prSet phldrT="[Text]"/>
      <dgm:spPr/>
      <dgm:t>
        <a:bodyPr/>
        <a:lstStyle/>
        <a:p>
          <a:r>
            <a:rPr lang="en-GB" b="1" dirty="0" smtClean="0"/>
            <a:t>METHODOLOGY</a:t>
          </a:r>
          <a:endParaRPr lang="en-GB" b="1" dirty="0"/>
        </a:p>
      </dgm:t>
    </dgm:pt>
    <dgm:pt modelId="{FE7CD88E-2D7C-4DFC-8DFF-1AD3490399BF}" type="parTrans" cxnId="{3758EEBE-8C0D-4C2C-9AFB-8FCE2DD3F054}">
      <dgm:prSet/>
      <dgm:spPr/>
      <dgm:t>
        <a:bodyPr/>
        <a:lstStyle/>
        <a:p>
          <a:endParaRPr lang="en-GB"/>
        </a:p>
      </dgm:t>
    </dgm:pt>
    <dgm:pt modelId="{119ECE98-7C3A-44ED-B848-A1D28A66A138}" type="sibTrans" cxnId="{3758EEBE-8C0D-4C2C-9AFB-8FCE2DD3F054}">
      <dgm:prSet/>
      <dgm:spPr/>
      <dgm:t>
        <a:bodyPr/>
        <a:lstStyle/>
        <a:p>
          <a:endParaRPr lang="en-GB"/>
        </a:p>
      </dgm:t>
    </dgm:pt>
    <dgm:pt modelId="{3C45DE90-F912-4772-94CA-223B5D04C4FB}">
      <dgm:prSet phldrT="[Text]"/>
      <dgm:spPr/>
      <dgm:t>
        <a:bodyPr/>
        <a:lstStyle/>
        <a:p>
          <a:r>
            <a:rPr lang="en-GB" b="1" dirty="0" smtClean="0"/>
            <a:t>Stage Two: Quantitative survey</a:t>
          </a:r>
          <a:r>
            <a:rPr lang="en-GB" dirty="0" smtClean="0"/>
            <a:t> </a:t>
          </a:r>
          <a:endParaRPr lang="en-GB" dirty="0"/>
        </a:p>
      </dgm:t>
    </dgm:pt>
    <dgm:pt modelId="{45F0403A-4509-42BE-B879-F6B98045597C}" type="parTrans" cxnId="{3E134BEF-6AC1-48BF-B736-A8225E5D3757}">
      <dgm:prSet/>
      <dgm:spPr/>
      <dgm:t>
        <a:bodyPr/>
        <a:lstStyle/>
        <a:p>
          <a:endParaRPr lang="en-GB"/>
        </a:p>
      </dgm:t>
    </dgm:pt>
    <dgm:pt modelId="{B41BA553-7CC2-4EEC-BC7F-C4487514FF63}" type="sibTrans" cxnId="{3E134BEF-6AC1-48BF-B736-A8225E5D3757}">
      <dgm:prSet/>
      <dgm:spPr/>
      <dgm:t>
        <a:bodyPr/>
        <a:lstStyle/>
        <a:p>
          <a:endParaRPr lang="en-GB"/>
        </a:p>
      </dgm:t>
    </dgm:pt>
    <dgm:pt modelId="{93164064-87EF-4FC0-8446-E5E11574A488}">
      <dgm:prSet phldrT="[Text]"/>
      <dgm:spPr/>
      <dgm:t>
        <a:bodyPr/>
        <a:lstStyle/>
        <a:p>
          <a:r>
            <a:rPr lang="en-GB" b="1" dirty="0" smtClean="0"/>
            <a:t>Stage 3:   In-depth qualitative interviews (QL1)</a:t>
          </a:r>
          <a:endParaRPr lang="en-GB" dirty="0"/>
        </a:p>
      </dgm:t>
    </dgm:pt>
    <dgm:pt modelId="{65812E03-D7E5-4FB8-AD93-CC3A9A1F82E7}" type="sibTrans" cxnId="{1716FD0D-D505-4648-B517-E35FB307B02B}">
      <dgm:prSet/>
      <dgm:spPr/>
      <dgm:t>
        <a:bodyPr/>
        <a:lstStyle/>
        <a:p>
          <a:endParaRPr lang="en-GB"/>
        </a:p>
      </dgm:t>
    </dgm:pt>
    <dgm:pt modelId="{4D8CBACA-2B96-4EBB-A298-250F51D5ED90}" type="parTrans" cxnId="{1716FD0D-D505-4648-B517-E35FB307B02B}">
      <dgm:prSet/>
      <dgm:spPr/>
      <dgm:t>
        <a:bodyPr/>
        <a:lstStyle/>
        <a:p>
          <a:endParaRPr lang="en-GB"/>
        </a:p>
      </dgm:t>
    </dgm:pt>
    <dgm:pt modelId="{3D10EC5D-F9FE-4469-A2AE-1680D40314BD}">
      <dgm:prSet phldrT="[Text]"/>
      <dgm:spPr/>
      <dgm:t>
        <a:bodyPr/>
        <a:lstStyle/>
        <a:p>
          <a:r>
            <a:rPr lang="en-GB" b="1" dirty="0" smtClean="0"/>
            <a:t>Stage 4: Follow up    in-depth qualitative interviews (QL2)</a:t>
          </a:r>
          <a:endParaRPr lang="en-GB" dirty="0"/>
        </a:p>
      </dgm:t>
    </dgm:pt>
    <dgm:pt modelId="{9A218011-EED5-4AA2-8BC8-6B1E7685CF36}" type="sibTrans" cxnId="{69A02FD7-97B0-4079-B79F-F6358DAF6CA3}">
      <dgm:prSet/>
      <dgm:spPr/>
      <dgm:t>
        <a:bodyPr/>
        <a:lstStyle/>
        <a:p>
          <a:endParaRPr lang="en-GB"/>
        </a:p>
      </dgm:t>
    </dgm:pt>
    <dgm:pt modelId="{F5A8A63E-FE57-4063-B374-1CF285AD768A}" type="parTrans" cxnId="{69A02FD7-97B0-4079-B79F-F6358DAF6CA3}">
      <dgm:prSet/>
      <dgm:spPr/>
      <dgm:t>
        <a:bodyPr/>
        <a:lstStyle/>
        <a:p>
          <a:endParaRPr lang="en-GB"/>
        </a:p>
      </dgm:t>
    </dgm:pt>
    <dgm:pt modelId="{A3537615-2556-4DC7-84B4-5ECD4B7CDE0C}">
      <dgm:prSet phldrT="[Text]"/>
      <dgm:spPr/>
      <dgm:t>
        <a:bodyPr/>
        <a:lstStyle/>
        <a:p>
          <a:r>
            <a:rPr lang="en-GB" b="1" smtClean="0"/>
            <a:t>Stage 5: Policymaker interviews and feedback</a:t>
          </a:r>
          <a:endParaRPr lang="en-GB" dirty="0"/>
        </a:p>
      </dgm:t>
    </dgm:pt>
    <dgm:pt modelId="{315BA08C-C10F-494F-B850-47F47A703DC8}" type="parTrans" cxnId="{0E44394D-06C1-4C78-BE46-F8D51D2014CC}">
      <dgm:prSet/>
      <dgm:spPr/>
      <dgm:t>
        <a:bodyPr/>
        <a:lstStyle/>
        <a:p>
          <a:endParaRPr lang="en-GB"/>
        </a:p>
      </dgm:t>
    </dgm:pt>
    <dgm:pt modelId="{ACE36A34-8959-49FF-B633-77804D2E3706}" type="sibTrans" cxnId="{0E44394D-06C1-4C78-BE46-F8D51D2014CC}">
      <dgm:prSet/>
      <dgm:spPr/>
      <dgm:t>
        <a:bodyPr/>
        <a:lstStyle/>
        <a:p>
          <a:endParaRPr lang="en-GB"/>
        </a:p>
      </dgm:t>
    </dgm:pt>
    <dgm:pt modelId="{50DDD82B-CEBB-4AD0-8687-37D4E94E8F0E}">
      <dgm:prSet phldrT="[Text]" custT="1"/>
      <dgm:spPr/>
      <dgm:t>
        <a:bodyPr/>
        <a:lstStyle/>
        <a:p>
          <a:r>
            <a:rPr lang="en-GB" sz="2400" b="1" dirty="0" smtClean="0"/>
            <a:t>Stage 1: Pilot Study</a:t>
          </a:r>
          <a:endParaRPr lang="en-GB" sz="2400" b="1" dirty="0"/>
        </a:p>
      </dgm:t>
    </dgm:pt>
    <dgm:pt modelId="{CAA18C75-3BE9-415F-A2A0-B010038614DB}" type="sibTrans" cxnId="{39B844FA-C48F-4AB6-9696-96885A2CA3C8}">
      <dgm:prSet/>
      <dgm:spPr/>
      <dgm:t>
        <a:bodyPr/>
        <a:lstStyle/>
        <a:p>
          <a:endParaRPr lang="en-GB"/>
        </a:p>
      </dgm:t>
    </dgm:pt>
    <dgm:pt modelId="{64A23FC9-D723-43C4-8696-88C514418755}" type="parTrans" cxnId="{39B844FA-C48F-4AB6-9696-96885A2CA3C8}">
      <dgm:prSet/>
      <dgm:spPr/>
      <dgm:t>
        <a:bodyPr/>
        <a:lstStyle/>
        <a:p>
          <a:endParaRPr lang="en-GB"/>
        </a:p>
      </dgm:t>
    </dgm:pt>
    <dgm:pt modelId="{717C7F74-83D4-4E52-86C4-BC9CAB4BBFBB}" type="pres">
      <dgm:prSet presAssocID="{B7380634-E4DB-4658-A0AC-A0A4A0661C8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A1596AC7-D561-4309-A613-D4270B9A5778}" type="pres">
      <dgm:prSet presAssocID="{02DE6424-E035-4B96-BBC8-113E9FFB9BB8}" presName="singleCycle" presStyleCnt="0"/>
      <dgm:spPr/>
    </dgm:pt>
    <dgm:pt modelId="{B905F7A3-2829-4A41-A583-39124F3AD901}" type="pres">
      <dgm:prSet presAssocID="{02DE6424-E035-4B96-BBC8-113E9FFB9BB8}" presName="singleCenter" presStyleLbl="node1" presStyleIdx="0" presStyleCnt="6">
        <dgm:presLayoutVars>
          <dgm:chMax val="7"/>
          <dgm:chPref val="7"/>
        </dgm:presLayoutVars>
      </dgm:prSet>
      <dgm:spPr/>
      <dgm:t>
        <a:bodyPr/>
        <a:lstStyle/>
        <a:p>
          <a:endParaRPr lang="en-GB"/>
        </a:p>
      </dgm:t>
    </dgm:pt>
    <dgm:pt modelId="{17C34BEA-394F-4A0C-A603-4D0ACC744AD6}" type="pres">
      <dgm:prSet presAssocID="{64A23FC9-D723-43C4-8696-88C514418755}" presName="Name56" presStyleLbl="parChTrans1D2" presStyleIdx="0" presStyleCnt="5"/>
      <dgm:spPr/>
      <dgm:t>
        <a:bodyPr/>
        <a:lstStyle/>
        <a:p>
          <a:endParaRPr lang="en-GB"/>
        </a:p>
      </dgm:t>
    </dgm:pt>
    <dgm:pt modelId="{7E547398-7A94-42B2-9082-27CC52D79D9A}" type="pres">
      <dgm:prSet presAssocID="{50DDD82B-CEBB-4AD0-8687-37D4E94E8F0E}" presName="text0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7F2D918-F876-486E-BBF3-1724F85D7130}" type="pres">
      <dgm:prSet presAssocID="{45F0403A-4509-42BE-B879-F6B98045597C}" presName="Name56" presStyleLbl="parChTrans1D2" presStyleIdx="1" presStyleCnt="5"/>
      <dgm:spPr/>
      <dgm:t>
        <a:bodyPr/>
        <a:lstStyle/>
        <a:p>
          <a:endParaRPr lang="en-GB"/>
        </a:p>
      </dgm:t>
    </dgm:pt>
    <dgm:pt modelId="{D4576A52-1339-4929-BCC1-0D9BE34228A5}" type="pres">
      <dgm:prSet presAssocID="{3C45DE90-F912-4772-94CA-223B5D04C4FB}" presName="text0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BA22F8C-6372-4A3A-9884-B663A45967ED}" type="pres">
      <dgm:prSet presAssocID="{4D8CBACA-2B96-4EBB-A298-250F51D5ED90}" presName="Name56" presStyleLbl="parChTrans1D2" presStyleIdx="2" presStyleCnt="5"/>
      <dgm:spPr/>
      <dgm:t>
        <a:bodyPr/>
        <a:lstStyle/>
        <a:p>
          <a:endParaRPr lang="en-GB"/>
        </a:p>
      </dgm:t>
    </dgm:pt>
    <dgm:pt modelId="{3B532E26-6230-4DCC-92D9-CAA16B3AAA76}" type="pres">
      <dgm:prSet presAssocID="{93164064-87EF-4FC0-8446-E5E11574A488}" presName="text0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0CB026-B7FE-4BC2-B581-D8FD8751EA10}" type="pres">
      <dgm:prSet presAssocID="{F5A8A63E-FE57-4063-B374-1CF285AD768A}" presName="Name56" presStyleLbl="parChTrans1D2" presStyleIdx="3" presStyleCnt="5"/>
      <dgm:spPr/>
      <dgm:t>
        <a:bodyPr/>
        <a:lstStyle/>
        <a:p>
          <a:endParaRPr lang="en-GB"/>
        </a:p>
      </dgm:t>
    </dgm:pt>
    <dgm:pt modelId="{7E798BE0-CBE6-4B90-A497-CBE955786047}" type="pres">
      <dgm:prSet presAssocID="{3D10EC5D-F9FE-4469-A2AE-1680D40314BD}" presName="text0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192CC07-C395-46BE-9D66-8F1F126D8B57}" type="pres">
      <dgm:prSet presAssocID="{315BA08C-C10F-494F-B850-47F47A703DC8}" presName="Name56" presStyleLbl="parChTrans1D2" presStyleIdx="4" presStyleCnt="5"/>
      <dgm:spPr/>
      <dgm:t>
        <a:bodyPr/>
        <a:lstStyle/>
        <a:p>
          <a:endParaRPr lang="en-GB"/>
        </a:p>
      </dgm:t>
    </dgm:pt>
    <dgm:pt modelId="{19CECA44-D389-4319-811A-F9B0FB347E2E}" type="pres">
      <dgm:prSet presAssocID="{A3537615-2556-4DC7-84B4-5ECD4B7CDE0C}" presName="text0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E134BEF-6AC1-48BF-B736-A8225E5D3757}" srcId="{02DE6424-E035-4B96-BBC8-113E9FFB9BB8}" destId="{3C45DE90-F912-4772-94CA-223B5D04C4FB}" srcOrd="1" destOrd="0" parTransId="{45F0403A-4509-42BE-B879-F6B98045597C}" sibTransId="{B41BA553-7CC2-4EEC-BC7F-C4487514FF63}"/>
    <dgm:cxn modelId="{F9654E65-B46F-4C07-B73F-52AD03E539E9}" type="presOf" srcId="{64A23FC9-D723-43C4-8696-88C514418755}" destId="{17C34BEA-394F-4A0C-A603-4D0ACC744AD6}" srcOrd="0" destOrd="0" presId="urn:microsoft.com/office/officeart/2008/layout/RadialCluster"/>
    <dgm:cxn modelId="{0E44394D-06C1-4C78-BE46-F8D51D2014CC}" srcId="{02DE6424-E035-4B96-BBC8-113E9FFB9BB8}" destId="{A3537615-2556-4DC7-84B4-5ECD4B7CDE0C}" srcOrd="4" destOrd="0" parTransId="{315BA08C-C10F-494F-B850-47F47A703DC8}" sibTransId="{ACE36A34-8959-49FF-B633-77804D2E3706}"/>
    <dgm:cxn modelId="{17A71247-F74B-4D6A-A419-BEE94C34771F}" type="presOf" srcId="{A3537615-2556-4DC7-84B4-5ECD4B7CDE0C}" destId="{19CECA44-D389-4319-811A-F9B0FB347E2E}" srcOrd="0" destOrd="0" presId="urn:microsoft.com/office/officeart/2008/layout/RadialCluster"/>
    <dgm:cxn modelId="{3758EEBE-8C0D-4C2C-9AFB-8FCE2DD3F054}" srcId="{B7380634-E4DB-4658-A0AC-A0A4A0661C88}" destId="{02DE6424-E035-4B96-BBC8-113E9FFB9BB8}" srcOrd="0" destOrd="0" parTransId="{FE7CD88E-2D7C-4DFC-8DFF-1AD3490399BF}" sibTransId="{119ECE98-7C3A-44ED-B848-A1D28A66A138}"/>
    <dgm:cxn modelId="{8A05FB16-667E-451F-847A-E17498283F5D}" type="presOf" srcId="{50DDD82B-CEBB-4AD0-8687-37D4E94E8F0E}" destId="{7E547398-7A94-42B2-9082-27CC52D79D9A}" srcOrd="0" destOrd="0" presId="urn:microsoft.com/office/officeart/2008/layout/RadialCluster"/>
    <dgm:cxn modelId="{69A02FD7-97B0-4079-B79F-F6358DAF6CA3}" srcId="{02DE6424-E035-4B96-BBC8-113E9FFB9BB8}" destId="{3D10EC5D-F9FE-4469-A2AE-1680D40314BD}" srcOrd="3" destOrd="0" parTransId="{F5A8A63E-FE57-4063-B374-1CF285AD768A}" sibTransId="{9A218011-EED5-4AA2-8BC8-6B1E7685CF36}"/>
    <dgm:cxn modelId="{39B844FA-C48F-4AB6-9696-96885A2CA3C8}" srcId="{02DE6424-E035-4B96-BBC8-113E9FFB9BB8}" destId="{50DDD82B-CEBB-4AD0-8687-37D4E94E8F0E}" srcOrd="0" destOrd="0" parTransId="{64A23FC9-D723-43C4-8696-88C514418755}" sibTransId="{CAA18C75-3BE9-415F-A2A0-B010038614DB}"/>
    <dgm:cxn modelId="{377EACF8-632D-4E0A-B2F3-5E971D2E0322}" type="presOf" srcId="{F5A8A63E-FE57-4063-B374-1CF285AD768A}" destId="{BA0CB026-B7FE-4BC2-B581-D8FD8751EA10}" srcOrd="0" destOrd="0" presId="urn:microsoft.com/office/officeart/2008/layout/RadialCluster"/>
    <dgm:cxn modelId="{1716FD0D-D505-4648-B517-E35FB307B02B}" srcId="{02DE6424-E035-4B96-BBC8-113E9FFB9BB8}" destId="{93164064-87EF-4FC0-8446-E5E11574A488}" srcOrd="2" destOrd="0" parTransId="{4D8CBACA-2B96-4EBB-A298-250F51D5ED90}" sibTransId="{65812E03-D7E5-4FB8-AD93-CC3A9A1F82E7}"/>
    <dgm:cxn modelId="{890C07CA-6BAD-4306-B12D-E186DE591E84}" type="presOf" srcId="{93164064-87EF-4FC0-8446-E5E11574A488}" destId="{3B532E26-6230-4DCC-92D9-CAA16B3AAA76}" srcOrd="0" destOrd="0" presId="urn:microsoft.com/office/officeart/2008/layout/RadialCluster"/>
    <dgm:cxn modelId="{3331EB74-2217-48E6-AC1E-2173D6B48122}" type="presOf" srcId="{3D10EC5D-F9FE-4469-A2AE-1680D40314BD}" destId="{7E798BE0-CBE6-4B90-A497-CBE955786047}" srcOrd="0" destOrd="0" presId="urn:microsoft.com/office/officeart/2008/layout/RadialCluster"/>
    <dgm:cxn modelId="{9824F77D-D178-4B28-B3EF-55A9D50EA52F}" type="presOf" srcId="{45F0403A-4509-42BE-B879-F6B98045597C}" destId="{87F2D918-F876-486E-BBF3-1724F85D7130}" srcOrd="0" destOrd="0" presId="urn:microsoft.com/office/officeart/2008/layout/RadialCluster"/>
    <dgm:cxn modelId="{B30C8EBE-9783-477E-B9CE-E384E45BA4A9}" type="presOf" srcId="{02DE6424-E035-4B96-BBC8-113E9FFB9BB8}" destId="{B905F7A3-2829-4A41-A583-39124F3AD901}" srcOrd="0" destOrd="0" presId="urn:microsoft.com/office/officeart/2008/layout/RadialCluster"/>
    <dgm:cxn modelId="{241CD8C8-134B-49C0-B2DF-420E691A2032}" type="presOf" srcId="{315BA08C-C10F-494F-B850-47F47A703DC8}" destId="{4192CC07-C395-46BE-9D66-8F1F126D8B57}" srcOrd="0" destOrd="0" presId="urn:microsoft.com/office/officeart/2008/layout/RadialCluster"/>
    <dgm:cxn modelId="{53DE2440-315E-4D55-A05D-EFABC4BB5261}" type="presOf" srcId="{4D8CBACA-2B96-4EBB-A298-250F51D5ED90}" destId="{2BA22F8C-6372-4A3A-9884-B663A45967ED}" srcOrd="0" destOrd="0" presId="urn:microsoft.com/office/officeart/2008/layout/RadialCluster"/>
    <dgm:cxn modelId="{F48F0156-88B6-4B26-BF70-93667B697BE0}" type="presOf" srcId="{B7380634-E4DB-4658-A0AC-A0A4A0661C88}" destId="{717C7F74-83D4-4E52-86C4-BC9CAB4BBFBB}" srcOrd="0" destOrd="0" presId="urn:microsoft.com/office/officeart/2008/layout/RadialCluster"/>
    <dgm:cxn modelId="{4652202E-35F8-4735-8A46-F830DCA5DBA2}" type="presOf" srcId="{3C45DE90-F912-4772-94CA-223B5D04C4FB}" destId="{D4576A52-1339-4929-BCC1-0D9BE34228A5}" srcOrd="0" destOrd="0" presId="urn:microsoft.com/office/officeart/2008/layout/RadialCluster"/>
    <dgm:cxn modelId="{F5919FEF-E595-48C3-8024-6D6DF6BCD9D1}" type="presParOf" srcId="{717C7F74-83D4-4E52-86C4-BC9CAB4BBFBB}" destId="{A1596AC7-D561-4309-A613-D4270B9A5778}" srcOrd="0" destOrd="0" presId="urn:microsoft.com/office/officeart/2008/layout/RadialCluster"/>
    <dgm:cxn modelId="{E4EDED8A-1524-4A52-B125-B7EF1950648E}" type="presParOf" srcId="{A1596AC7-D561-4309-A613-D4270B9A5778}" destId="{B905F7A3-2829-4A41-A583-39124F3AD901}" srcOrd="0" destOrd="0" presId="urn:microsoft.com/office/officeart/2008/layout/RadialCluster"/>
    <dgm:cxn modelId="{AD731D22-32E6-435E-8E0E-F4E67107C7D9}" type="presParOf" srcId="{A1596AC7-D561-4309-A613-D4270B9A5778}" destId="{17C34BEA-394F-4A0C-A603-4D0ACC744AD6}" srcOrd="1" destOrd="0" presId="urn:microsoft.com/office/officeart/2008/layout/RadialCluster"/>
    <dgm:cxn modelId="{FA02418A-D9C1-4614-99B6-BC41A8EC3DDC}" type="presParOf" srcId="{A1596AC7-D561-4309-A613-D4270B9A5778}" destId="{7E547398-7A94-42B2-9082-27CC52D79D9A}" srcOrd="2" destOrd="0" presId="urn:microsoft.com/office/officeart/2008/layout/RadialCluster"/>
    <dgm:cxn modelId="{8D5CA90B-B6AE-467E-A128-20F5A4235E2F}" type="presParOf" srcId="{A1596AC7-D561-4309-A613-D4270B9A5778}" destId="{87F2D918-F876-486E-BBF3-1724F85D7130}" srcOrd="3" destOrd="0" presId="urn:microsoft.com/office/officeart/2008/layout/RadialCluster"/>
    <dgm:cxn modelId="{1072709D-FE3B-4344-B461-6157AFB9C222}" type="presParOf" srcId="{A1596AC7-D561-4309-A613-D4270B9A5778}" destId="{D4576A52-1339-4929-BCC1-0D9BE34228A5}" srcOrd="4" destOrd="0" presId="urn:microsoft.com/office/officeart/2008/layout/RadialCluster"/>
    <dgm:cxn modelId="{731503C3-1CFC-49BE-A653-C13CBF93B6CB}" type="presParOf" srcId="{A1596AC7-D561-4309-A613-D4270B9A5778}" destId="{2BA22F8C-6372-4A3A-9884-B663A45967ED}" srcOrd="5" destOrd="0" presId="urn:microsoft.com/office/officeart/2008/layout/RadialCluster"/>
    <dgm:cxn modelId="{C82685D5-440B-4699-8E7C-28EC6C8F4681}" type="presParOf" srcId="{A1596AC7-D561-4309-A613-D4270B9A5778}" destId="{3B532E26-6230-4DCC-92D9-CAA16B3AAA76}" srcOrd="6" destOrd="0" presId="urn:microsoft.com/office/officeart/2008/layout/RadialCluster"/>
    <dgm:cxn modelId="{3754B2E7-D56A-4BE2-AF95-8B9B21913A66}" type="presParOf" srcId="{A1596AC7-D561-4309-A613-D4270B9A5778}" destId="{BA0CB026-B7FE-4BC2-B581-D8FD8751EA10}" srcOrd="7" destOrd="0" presId="urn:microsoft.com/office/officeart/2008/layout/RadialCluster"/>
    <dgm:cxn modelId="{F5F3ACB7-1CFB-46C1-BDD1-B2C5F44FA531}" type="presParOf" srcId="{A1596AC7-D561-4309-A613-D4270B9A5778}" destId="{7E798BE0-CBE6-4B90-A497-CBE955786047}" srcOrd="8" destOrd="0" presId="urn:microsoft.com/office/officeart/2008/layout/RadialCluster"/>
    <dgm:cxn modelId="{30F6FA3A-1089-45E1-BD78-90D08BE8570F}" type="presParOf" srcId="{A1596AC7-D561-4309-A613-D4270B9A5778}" destId="{4192CC07-C395-46BE-9D66-8F1F126D8B57}" srcOrd="9" destOrd="0" presId="urn:microsoft.com/office/officeart/2008/layout/RadialCluster"/>
    <dgm:cxn modelId="{CC791237-7FB4-4366-A513-5F6089659AFB}" type="presParOf" srcId="{A1596AC7-D561-4309-A613-D4270B9A5778}" destId="{19CECA44-D389-4319-811A-F9B0FB347E2E}" srcOrd="10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05F7A3-2829-4A41-A583-39124F3AD901}">
      <dsp:nvSpPr>
        <dsp:cNvPr id="0" name=""/>
        <dsp:cNvSpPr/>
      </dsp:nvSpPr>
      <dsp:spPr>
        <a:xfrm>
          <a:off x="4221848" y="3961678"/>
          <a:ext cx="3046672" cy="304667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b="1" kern="1200" dirty="0" smtClean="0"/>
            <a:t>METHODOLOGY</a:t>
          </a:r>
          <a:endParaRPr lang="en-GB" sz="2600" b="1" kern="1200" dirty="0"/>
        </a:p>
      </dsp:txBody>
      <dsp:txXfrm>
        <a:off x="4370574" y="4110404"/>
        <a:ext cx="2749220" cy="2749220"/>
      </dsp:txXfrm>
    </dsp:sp>
    <dsp:sp modelId="{17C34BEA-394F-4A0C-A603-4D0ACC744AD6}">
      <dsp:nvSpPr>
        <dsp:cNvPr id="0" name=""/>
        <dsp:cNvSpPr/>
      </dsp:nvSpPr>
      <dsp:spPr>
        <a:xfrm rot="16200000">
          <a:off x="4884896" y="3101390"/>
          <a:ext cx="172057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2057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47398-7A94-42B2-9082-27CC52D79D9A}">
      <dsp:nvSpPr>
        <dsp:cNvPr id="0" name=""/>
        <dsp:cNvSpPr/>
      </dsp:nvSpPr>
      <dsp:spPr>
        <a:xfrm>
          <a:off x="4724549" y="199832"/>
          <a:ext cx="2041270" cy="20412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Stage 1: Pilot Study</a:t>
          </a:r>
          <a:endParaRPr lang="en-GB" sz="2400" b="1" kern="1200" dirty="0"/>
        </a:p>
      </dsp:txBody>
      <dsp:txXfrm>
        <a:off x="4824196" y="299479"/>
        <a:ext cx="1841976" cy="1841976"/>
      </dsp:txXfrm>
    </dsp:sp>
    <dsp:sp modelId="{87F2D918-F876-486E-BBF3-1724F85D7130}">
      <dsp:nvSpPr>
        <dsp:cNvPr id="0" name=""/>
        <dsp:cNvSpPr/>
      </dsp:nvSpPr>
      <dsp:spPr>
        <a:xfrm rot="20520000">
          <a:off x="7229618" y="4744437"/>
          <a:ext cx="15896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8965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576A52-1339-4929-BCC1-0D9BE34228A5}">
      <dsp:nvSpPr>
        <dsp:cNvPr id="0" name=""/>
        <dsp:cNvSpPr/>
      </dsp:nvSpPr>
      <dsp:spPr>
        <a:xfrm>
          <a:off x="8780375" y="3146562"/>
          <a:ext cx="2041270" cy="20412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kern="1200" dirty="0" smtClean="0"/>
            <a:t>Stage Two: Quantitative survey</a:t>
          </a:r>
          <a:r>
            <a:rPr lang="en-GB" sz="2200" kern="1200" dirty="0" smtClean="0"/>
            <a:t> </a:t>
          </a:r>
          <a:endParaRPr lang="en-GB" sz="2200" kern="1200" dirty="0"/>
        </a:p>
      </dsp:txBody>
      <dsp:txXfrm>
        <a:off x="8880022" y="3246209"/>
        <a:ext cx="1841976" cy="1841976"/>
      </dsp:txXfrm>
    </dsp:sp>
    <dsp:sp modelId="{2BA22F8C-6372-4A3A-9884-B663A45967ED}">
      <dsp:nvSpPr>
        <dsp:cNvPr id="0" name=""/>
        <dsp:cNvSpPr/>
      </dsp:nvSpPr>
      <dsp:spPr>
        <a:xfrm rot="3240000">
          <a:off x="6621107" y="7461411"/>
          <a:ext cx="11200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002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32E26-6230-4DCC-92D9-CAA16B3AAA76}">
      <dsp:nvSpPr>
        <dsp:cNvPr id="0" name=""/>
        <dsp:cNvSpPr/>
      </dsp:nvSpPr>
      <dsp:spPr>
        <a:xfrm>
          <a:off x="7231187" y="7914471"/>
          <a:ext cx="2041270" cy="20412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/>
            <a:t>Stage 3:   In-depth qualitative interviews (QL1)</a:t>
          </a:r>
          <a:endParaRPr lang="en-GB" sz="2400" kern="1200" dirty="0"/>
        </a:p>
      </dsp:txBody>
      <dsp:txXfrm>
        <a:off x="7330834" y="8014118"/>
        <a:ext cx="1841976" cy="1841976"/>
      </dsp:txXfrm>
    </dsp:sp>
    <dsp:sp modelId="{BA0CB026-B7FE-4BC2-B581-D8FD8751EA10}">
      <dsp:nvSpPr>
        <dsp:cNvPr id="0" name=""/>
        <dsp:cNvSpPr/>
      </dsp:nvSpPr>
      <dsp:spPr>
        <a:xfrm rot="7560000">
          <a:off x="3749235" y="7461411"/>
          <a:ext cx="112002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2002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798BE0-CBE6-4B90-A497-CBE955786047}">
      <dsp:nvSpPr>
        <dsp:cNvPr id="0" name=""/>
        <dsp:cNvSpPr/>
      </dsp:nvSpPr>
      <dsp:spPr>
        <a:xfrm>
          <a:off x="2217911" y="7914471"/>
          <a:ext cx="2041270" cy="20412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/>
            <a:t>Stage 4: Follow up    in-depth qualitative interviews (QL2)</a:t>
          </a:r>
          <a:endParaRPr lang="en-GB" sz="2000" kern="1200" dirty="0"/>
        </a:p>
      </dsp:txBody>
      <dsp:txXfrm>
        <a:off x="2317558" y="8014118"/>
        <a:ext cx="1841976" cy="1841976"/>
      </dsp:txXfrm>
    </dsp:sp>
    <dsp:sp modelId="{4192CC07-C395-46BE-9D66-8F1F126D8B57}">
      <dsp:nvSpPr>
        <dsp:cNvPr id="0" name=""/>
        <dsp:cNvSpPr/>
      </dsp:nvSpPr>
      <dsp:spPr>
        <a:xfrm rot="11880000">
          <a:off x="2671092" y="4744437"/>
          <a:ext cx="158965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589657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CECA44-D389-4319-811A-F9B0FB347E2E}">
      <dsp:nvSpPr>
        <dsp:cNvPr id="0" name=""/>
        <dsp:cNvSpPr/>
      </dsp:nvSpPr>
      <dsp:spPr>
        <a:xfrm>
          <a:off x="668723" y="3146562"/>
          <a:ext cx="2041270" cy="20412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kern="1200" smtClean="0"/>
            <a:t>Stage 5: Policymaker interviews and feedback</a:t>
          </a:r>
          <a:endParaRPr lang="en-GB" sz="2200" kern="1200" dirty="0"/>
        </a:p>
      </dsp:txBody>
      <dsp:txXfrm>
        <a:off x="768370" y="3246209"/>
        <a:ext cx="1841976" cy="1841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89F12-3393-4EA4-9CB3-6E84989594CA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19300" y="744538"/>
            <a:ext cx="263048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46FC6D-6D8C-419F-A63D-A038BA0376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478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95211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1476055" algn="l" defTabSz="295211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2952110" algn="l" defTabSz="295211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4428169" algn="l" defTabSz="295211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5904224" algn="l" defTabSz="295211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7380279" algn="l" defTabSz="295211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8856337" algn="l" defTabSz="295211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10332392" algn="l" defTabSz="295211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11808447" algn="l" defTabSz="2952110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19300" y="744538"/>
            <a:ext cx="2630488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46FC6D-6D8C-419F-A63D-A038BA03767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62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7"/>
            <a:ext cx="18178780" cy="64905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28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141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29071" y="1619141"/>
            <a:ext cx="3609024" cy="3444347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007" y="1619141"/>
            <a:ext cx="10470622" cy="3444347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795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351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1" y="19457689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1" y="12833956"/>
            <a:ext cx="18178780" cy="662374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739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2010" y="9420442"/>
            <a:ext cx="7039822" cy="2664217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8278" y="9420442"/>
            <a:ext cx="7039822" cy="26642176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42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5" y="6777949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5" y="9602676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203" y="6777949"/>
            <a:ext cx="9453262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203" y="9602676"/>
            <a:ext cx="9453262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29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896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4" y="1205592"/>
            <a:ext cx="7036111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8" y="1205601"/>
            <a:ext cx="11955817" cy="2584312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4" y="6336371"/>
            <a:ext cx="7036111" cy="2071234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853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7"/>
            <a:ext cx="12832080" cy="250230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1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94"/>
            <a:ext cx="12832080" cy="3553688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93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6"/>
            <a:ext cx="19248120" cy="19983383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28065061"/>
            <a:ext cx="4990253" cy="1612127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7007A-56AA-4428-AEBB-606A47A6B5B3}" type="datetimeFigureOut">
              <a:rPr lang="en-GB" smtClean="0"/>
              <a:t>10/12/2012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8065061"/>
            <a:ext cx="6772487" cy="1612127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61"/>
            <a:ext cx="4990253" cy="1612127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F85A0-81A4-401C-94D6-D964F896B3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450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4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3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746124" y="26824111"/>
            <a:ext cx="10955388" cy="300743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295232" tIns="147616" rIns="295232" bIns="147616" spcCol="0" rtlCol="0" anchor="ctr"/>
          <a:lstStyle/>
          <a:p>
            <a:pPr algn="just"/>
            <a:r>
              <a:rPr lang="en-GB" sz="3200" b="1" dirty="0">
                <a:solidFill>
                  <a:schemeClr val="tx1"/>
                </a:solidFill>
              </a:rPr>
              <a:t>RESEARCH TEAM</a:t>
            </a:r>
          </a:p>
          <a:p>
            <a:pPr algn="just"/>
            <a:r>
              <a:rPr lang="en-GB" sz="3200" dirty="0">
                <a:solidFill>
                  <a:schemeClr val="tx1"/>
                </a:solidFill>
              </a:rPr>
              <a:t>Dr Ernestina Coast 	Dr </a:t>
            </a:r>
            <a:r>
              <a:rPr lang="en-GB" sz="3200" dirty="0" err="1">
                <a:solidFill>
                  <a:schemeClr val="tx1"/>
                </a:solidFill>
              </a:rPr>
              <a:t>Tiziana</a:t>
            </a:r>
            <a:r>
              <a:rPr lang="en-GB" sz="3200" dirty="0">
                <a:solidFill>
                  <a:schemeClr val="tx1"/>
                </a:solidFill>
              </a:rPr>
              <a:t> Leone </a:t>
            </a:r>
          </a:p>
          <a:p>
            <a:pPr algn="just"/>
            <a:r>
              <a:rPr lang="en-GB" sz="3200" dirty="0">
                <a:solidFill>
                  <a:schemeClr val="tx1"/>
                </a:solidFill>
              </a:rPr>
              <a:t>Dr Susan F Murray 	</a:t>
            </a:r>
            <a:r>
              <a:rPr lang="en-GB" sz="3200" dirty="0" smtClean="0">
                <a:solidFill>
                  <a:schemeClr val="tx1"/>
                </a:solidFill>
              </a:rPr>
              <a:t>Dr </a:t>
            </a:r>
            <a:r>
              <a:rPr lang="en-GB" sz="3200" dirty="0" err="1" smtClean="0">
                <a:solidFill>
                  <a:schemeClr val="tx1"/>
                </a:solidFill>
              </a:rPr>
              <a:t>Bellington</a:t>
            </a:r>
            <a:r>
              <a:rPr lang="en-GB" sz="3200" dirty="0" smtClean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Vwalika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GB" sz="3200" dirty="0">
                <a:solidFill>
                  <a:schemeClr val="tx1"/>
                </a:solidFill>
              </a:rPr>
              <a:t>Dr </a:t>
            </a:r>
            <a:r>
              <a:rPr lang="en-GB" sz="3200" dirty="0" err="1">
                <a:solidFill>
                  <a:schemeClr val="tx1"/>
                </a:solidFill>
              </a:rPr>
              <a:t>Divya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Parmar</a:t>
            </a:r>
            <a:r>
              <a:rPr lang="en-GB" sz="3200" dirty="0">
                <a:solidFill>
                  <a:schemeClr val="tx1"/>
                </a:solidFill>
              </a:rPr>
              <a:t>	Dr </a:t>
            </a:r>
            <a:r>
              <a:rPr lang="en-GB" sz="3200" dirty="0" err="1">
                <a:solidFill>
                  <a:schemeClr val="tx1"/>
                </a:solidFill>
              </a:rPr>
              <a:t>Bornwell</a:t>
            </a:r>
            <a:r>
              <a:rPr lang="en-GB" sz="3200" dirty="0">
                <a:solidFill>
                  <a:schemeClr val="tx1"/>
                </a:solidFill>
              </a:rPr>
              <a:t> </a:t>
            </a:r>
            <a:r>
              <a:rPr lang="en-GB" sz="3200" dirty="0" err="1">
                <a:solidFill>
                  <a:schemeClr val="tx1"/>
                </a:solidFill>
              </a:rPr>
              <a:t>Sikateyo</a:t>
            </a:r>
            <a:endParaRPr lang="en-GB" sz="3200" dirty="0">
              <a:solidFill>
                <a:schemeClr val="tx1"/>
              </a:solidFill>
            </a:endParaRPr>
          </a:p>
          <a:p>
            <a:pPr algn="just"/>
            <a:r>
              <a:rPr lang="en-GB" sz="3200" dirty="0">
                <a:solidFill>
                  <a:schemeClr val="tx1"/>
                </a:solidFill>
              </a:rPr>
              <a:t>Contact: e.coast@lse.ac.uk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23886" y="603888"/>
            <a:ext cx="19312012" cy="42850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5232" tIns="147616" rIns="295232" bIns="147616" spcCol="0"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2781" y="1960441"/>
            <a:ext cx="17954222" cy="2851977"/>
          </a:xfrm>
        </p:spPr>
        <p:txBody>
          <a:bodyPr>
            <a:noAutofit/>
          </a:bodyPr>
          <a:lstStyle/>
          <a:p>
            <a:r>
              <a:rPr lang="en-GB" sz="7700" dirty="0">
                <a:solidFill>
                  <a:schemeClr val="bg1"/>
                </a:solidFill>
              </a:rPr>
              <a:t>Pregnancy Termination Trajectories in Zambia: the socio-economic costs</a:t>
            </a:r>
            <a:br>
              <a:rPr lang="en-GB" sz="7700" dirty="0">
                <a:solidFill>
                  <a:schemeClr val="bg1"/>
                </a:solidFill>
              </a:rPr>
            </a:br>
            <a:endParaRPr lang="en-GB" sz="77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8444" y="5125025"/>
            <a:ext cx="19087454" cy="2384515"/>
          </a:xfrm>
        </p:spPr>
        <p:txBody>
          <a:bodyPr>
            <a:normAutofit/>
          </a:bodyPr>
          <a:lstStyle/>
          <a:p>
            <a:r>
              <a:rPr lang="en-GB" sz="3900" b="1" dirty="0">
                <a:solidFill>
                  <a:schemeClr val="tx1"/>
                </a:solidFill>
              </a:rPr>
              <a:t>AIM:</a:t>
            </a:r>
            <a:r>
              <a:rPr lang="en-GB" sz="3900" dirty="0">
                <a:solidFill>
                  <a:schemeClr val="tx1"/>
                </a:solidFill>
              </a:rPr>
              <a:t> To establish how investment in abortion services impacts on the socio-economic conditions of women and their households, and the implications for policy-making and service provision in Zambia. </a:t>
            </a:r>
          </a:p>
          <a:p>
            <a:endParaRPr lang="en-GB" sz="3900" dirty="0"/>
          </a:p>
          <a:p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686338424"/>
              </p:ext>
            </p:extLst>
          </p:nvPr>
        </p:nvGraphicFramePr>
        <p:xfrm>
          <a:off x="21293" y="15855342"/>
          <a:ext cx="11490369" cy="101555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28" name="Group 27"/>
          <p:cNvGrpSpPr/>
          <p:nvPr/>
        </p:nvGrpSpPr>
        <p:grpSpPr>
          <a:xfrm>
            <a:off x="12919813" y="26997740"/>
            <a:ext cx="6437932" cy="2932548"/>
            <a:chOff x="4199096" y="8123006"/>
            <a:chExt cx="2064420" cy="885576"/>
          </a:xfrm>
        </p:grpSpPr>
        <p:pic>
          <p:nvPicPr>
            <p:cNvPr id="6" name="Picture 5" descr="C:\Users\Ellie\Downloads\ESRC-DFID_logo_crop.jp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199096" y="8123006"/>
              <a:ext cx="1468759" cy="88557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23064" y="8243887"/>
              <a:ext cx="540452" cy="5404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9" name="Rounded Rectangle 8"/>
          <p:cNvSpPr/>
          <p:nvPr/>
        </p:nvSpPr>
        <p:spPr>
          <a:xfrm>
            <a:off x="889093" y="7925156"/>
            <a:ext cx="10712192" cy="7017242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295232" tIns="147616" rIns="295232" bIns="147616" spcCol="0"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1153565" y="8326715"/>
            <a:ext cx="10712192" cy="6420891"/>
          </a:xfrm>
          <a:prstGeom prst="rect">
            <a:avLst/>
          </a:prstGeom>
          <a:noFill/>
        </p:spPr>
        <p:txBody>
          <a:bodyPr wrap="square" lIns="295232" tIns="147616" rIns="295232" bIns="147616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+mj-lt"/>
              </a:rPr>
              <a:t>OBJECTIVES</a:t>
            </a:r>
          </a:p>
          <a:p>
            <a:r>
              <a:rPr lang="en-GB" sz="3200" dirty="0">
                <a:solidFill>
                  <a:schemeClr val="bg1"/>
                </a:solidFill>
              </a:rPr>
              <a:t>To understand the role that socio-economic circumstances play in the seeking of abortion and abortion -related services in Zambia </a:t>
            </a:r>
          </a:p>
          <a:p>
            <a:endParaRPr lang="en-GB" sz="3200" dirty="0">
              <a:solidFill>
                <a:schemeClr val="bg1"/>
              </a:solidFill>
            </a:endParaRPr>
          </a:p>
          <a:p>
            <a:pPr marL="553561" indent="-553561">
              <a:buFont typeface="Arial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To estimate and compare the socio-economic implications of safe abortion and post abortion care for women and their households </a:t>
            </a:r>
          </a:p>
          <a:p>
            <a:pPr marL="553561" indent="-553561">
              <a:buFont typeface="Arial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To understand how and why safe abortion services are not used more fully </a:t>
            </a:r>
          </a:p>
          <a:p>
            <a:pPr marL="553561" indent="-553561">
              <a:buFont typeface="Arial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To disseminate our findings to a wide range of audiences 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1388412" y="15868796"/>
            <a:ext cx="9235368" cy="1049186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295232" tIns="147616" rIns="295232" bIns="147616" spcCol="0" rtlCol="0" anchor="ctr"/>
          <a:lstStyle/>
          <a:p>
            <a:pPr algn="ctr"/>
            <a:endParaRPr lang="en-GB"/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11474991" y="15868796"/>
            <a:ext cx="9235368" cy="9988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2952323" fontAlgn="base">
              <a:spcBef>
                <a:spcPct val="0"/>
              </a:spcBef>
              <a:spcAft>
                <a:spcPct val="0"/>
              </a:spcAft>
            </a:pPr>
            <a:r>
              <a:rPr lang="en-GB" sz="3200" b="1" dirty="0">
                <a:ea typeface="Times New Roman" pitchFamily="18" charset="0"/>
                <a:cs typeface="Calibri" pitchFamily="34" charset="0"/>
              </a:rPr>
              <a:t>    </a:t>
            </a:r>
            <a:r>
              <a:rPr lang="en-GB" sz="3200" b="1" dirty="0">
                <a:latin typeface="+mj-lt"/>
                <a:ea typeface="Times New Roman" pitchFamily="18" charset="0"/>
                <a:cs typeface="Calibri" pitchFamily="34" charset="0"/>
              </a:rPr>
              <a:t>RESEARCH QUESTIONS</a:t>
            </a:r>
            <a:endParaRPr lang="en-GB" sz="3200" dirty="0">
              <a:latin typeface="+mj-lt"/>
              <a:cs typeface="Arial" pitchFamily="34" charset="0"/>
            </a:endParaRPr>
          </a:p>
          <a:p>
            <a:pPr marL="738081" indent="-738081" defTabSz="2952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GB" sz="3200" dirty="0">
                <a:ea typeface="Times New Roman" pitchFamily="18" charset="0"/>
                <a:cs typeface="Calibri" pitchFamily="34" charset="0"/>
              </a:rPr>
              <a:t>What are the indirect and direct socio-economic costs of safe abortion compared to hospital-based PAC following an unsafe abortion for women and their households? </a:t>
            </a:r>
          </a:p>
          <a:p>
            <a:pPr defTabSz="2952323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3200" dirty="0">
              <a:cs typeface="Arial" pitchFamily="34" charset="0"/>
            </a:endParaRPr>
          </a:p>
          <a:p>
            <a:pPr marL="738081" indent="-738081" defTabSz="2952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en-GB" sz="3200" dirty="0">
                <a:ea typeface="Times New Roman" pitchFamily="18" charset="0"/>
                <a:cs typeface="Calibri" pitchFamily="34" charset="0"/>
              </a:rPr>
              <a:t>What role does poverty play in termination of pregnancy trajectories? </a:t>
            </a:r>
            <a:endParaRPr lang="en-GB" sz="3200" dirty="0">
              <a:cs typeface="Arial" pitchFamily="34" charset="0"/>
            </a:endParaRPr>
          </a:p>
          <a:p>
            <a:pPr marL="738081" indent="-738081" defTabSz="2952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endParaRPr lang="en-GB" sz="3200" dirty="0">
              <a:ea typeface="Times New Roman" pitchFamily="18" charset="0"/>
              <a:cs typeface="Arial" pitchFamily="34" charset="0"/>
            </a:endParaRPr>
          </a:p>
          <a:p>
            <a:pPr marL="738081" indent="-738081" defTabSz="2952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en-GB" sz="3200" dirty="0">
                <a:ea typeface="Times New Roman" pitchFamily="18" charset="0"/>
                <a:cs typeface="Calibri" pitchFamily="34" charset="0"/>
              </a:rPr>
              <a:t>What are the social benefits and costs of using formal safe abortion services compared to informal unsafe abortion methods?  </a:t>
            </a:r>
          </a:p>
          <a:p>
            <a:pPr defTabSz="2952323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3200" dirty="0">
              <a:cs typeface="Arial" pitchFamily="34" charset="0"/>
            </a:endParaRPr>
          </a:p>
          <a:p>
            <a:pPr marL="738081" indent="-738081" defTabSz="2952323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4"/>
            </a:pPr>
            <a:r>
              <a:rPr lang="en-GB" sz="3200" dirty="0">
                <a:ea typeface="Times New Roman" pitchFamily="18" charset="0"/>
                <a:cs typeface="Calibri" pitchFamily="34" charset="0"/>
              </a:rPr>
              <a:t>Why is the investment in safe abortion services in Zambia not fully used by women seeking to terminate a pregnancy?  </a:t>
            </a:r>
            <a:endParaRPr lang="en-GB" sz="3200" dirty="0"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2301090" y="7960390"/>
            <a:ext cx="8240342" cy="701724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295232" tIns="147616" rIns="295232" bIns="147616" spcCol="0"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12635118" y="8344724"/>
            <a:ext cx="3786143" cy="5884260"/>
          </a:xfrm>
          <a:prstGeom prst="rect">
            <a:avLst/>
          </a:prstGeom>
          <a:noFill/>
        </p:spPr>
        <p:txBody>
          <a:bodyPr wrap="square" lIns="295232" tIns="147616" rIns="295232" bIns="147616" rtlCol="0">
            <a:spAutoFit/>
          </a:bodyPr>
          <a:lstStyle/>
          <a:p>
            <a:r>
              <a:rPr lang="en-GB" sz="3200" b="1" dirty="0">
                <a:latin typeface="+mj-lt"/>
              </a:rPr>
              <a:t>FIELDSITE</a:t>
            </a:r>
          </a:p>
          <a:p>
            <a:r>
              <a:rPr lang="en-GB" sz="2900" dirty="0"/>
              <a:t>Lusaka University Teaching Hospital</a:t>
            </a:r>
          </a:p>
          <a:p>
            <a:endParaRPr lang="en-GB" sz="2900" b="1" dirty="0">
              <a:latin typeface="+mj-lt"/>
            </a:endParaRPr>
          </a:p>
          <a:p>
            <a:r>
              <a:rPr lang="en-GB" sz="3200" b="1" dirty="0">
                <a:latin typeface="+mj-lt"/>
              </a:rPr>
              <a:t>PARTICIPANTS</a:t>
            </a:r>
          </a:p>
          <a:p>
            <a:r>
              <a:rPr lang="en-GB" sz="2900" dirty="0">
                <a:latin typeface="+mj-lt"/>
              </a:rPr>
              <a:t>Women admitted to hospital for:</a:t>
            </a:r>
          </a:p>
          <a:p>
            <a:endParaRPr lang="en-GB" sz="1900" dirty="0">
              <a:latin typeface="+mj-lt"/>
            </a:endParaRPr>
          </a:p>
          <a:p>
            <a:r>
              <a:rPr lang="en-GB" sz="2900" dirty="0">
                <a:latin typeface="+mj-lt"/>
              </a:rPr>
              <a:t>Post Abortion Care  </a:t>
            </a:r>
            <a:r>
              <a:rPr lang="en-GB" sz="2900" i="1" dirty="0">
                <a:latin typeface="+mj-lt"/>
              </a:rPr>
              <a:t>n</a:t>
            </a:r>
            <a:r>
              <a:rPr lang="en-GB" sz="2900" dirty="0">
                <a:latin typeface="+mj-lt"/>
              </a:rPr>
              <a:t>100 </a:t>
            </a:r>
          </a:p>
          <a:p>
            <a:endParaRPr lang="en-GB" sz="1900" dirty="0">
              <a:latin typeface="+mj-lt"/>
            </a:endParaRPr>
          </a:p>
          <a:p>
            <a:r>
              <a:rPr lang="en-GB" sz="2900" dirty="0">
                <a:latin typeface="+mj-lt"/>
              </a:rPr>
              <a:t>Safe Abortion</a:t>
            </a:r>
          </a:p>
          <a:p>
            <a:r>
              <a:rPr lang="en-GB" sz="2900" i="1" dirty="0">
                <a:latin typeface="+mj-lt"/>
              </a:rPr>
              <a:t>n </a:t>
            </a:r>
            <a:r>
              <a:rPr lang="en-GB" sz="2900" dirty="0">
                <a:latin typeface="+mj-lt"/>
              </a:rPr>
              <a:t>100</a:t>
            </a:r>
            <a:endParaRPr lang="en-GB" sz="29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16257019" y="8595370"/>
            <a:ext cx="3839925" cy="5877130"/>
            <a:chOff x="5130007" y="2595645"/>
            <a:chExt cx="1231330" cy="1774786"/>
          </a:xfrm>
        </p:grpSpPr>
        <p:sp>
          <p:nvSpPr>
            <p:cNvPr id="24" name="TextBox 23"/>
            <p:cNvSpPr txBox="1"/>
            <p:nvPr/>
          </p:nvSpPr>
          <p:spPr>
            <a:xfrm>
              <a:off x="5130007" y="3823758"/>
              <a:ext cx="792088" cy="2927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900" b="1" dirty="0">
                  <a:latin typeface="+mj-lt"/>
                </a:rPr>
                <a:t>ZAMBIA</a:t>
              </a:r>
            </a:p>
            <a:p>
              <a:r>
                <a:rPr lang="en-GB" sz="1900" dirty="0"/>
                <a:t>Source: Zambia DHS 2007</a:t>
              </a:r>
            </a:p>
          </p:txBody>
        </p:sp>
        <p:pic>
          <p:nvPicPr>
            <p:cNvPr id="31" name="Picture 2"/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678" t="73542" r="65056" b="8006"/>
            <a:stretch/>
          </p:blipFill>
          <p:spPr bwMode="auto">
            <a:xfrm>
              <a:off x="5866599" y="3862625"/>
              <a:ext cx="494738" cy="5078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707" t="14549" r="11693" b="26835"/>
            <a:stretch/>
          </p:blipFill>
          <p:spPr bwMode="auto">
            <a:xfrm>
              <a:off x="5160359" y="2595645"/>
              <a:ext cx="1195899" cy="11839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83997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243</TotalTime>
  <Words>253</Words>
  <Application>Microsoft Office PowerPoint</Application>
  <PresentationFormat>Custom</PresentationFormat>
  <Paragraphs>40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Pregnancy Termination Trajectories in Zambia: the socio-economic costs </vt:lpstr>
    </vt:vector>
  </TitlesOfParts>
  <Company>London School of Economics and Political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Pregnancy termination trajectories in Zambia: the socio-economic costs</dc:title>
  <dc:creator>Administrator</dc:creator>
  <cp:lastModifiedBy>Administrator</cp:lastModifiedBy>
  <cp:revision>23</cp:revision>
  <cp:lastPrinted>2012-12-10T14:21:22Z</cp:lastPrinted>
  <dcterms:created xsi:type="dcterms:W3CDTF">2012-12-10T10:29:57Z</dcterms:created>
  <dcterms:modified xsi:type="dcterms:W3CDTF">2012-12-10T14:34:24Z</dcterms:modified>
</cp:coreProperties>
</file>