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86"/>
  </p:notesMasterIdLst>
  <p:sldIdLst>
    <p:sldId id="257" r:id="rId2"/>
    <p:sldId id="678" r:id="rId3"/>
    <p:sldId id="662" r:id="rId4"/>
    <p:sldId id="282" r:id="rId5"/>
    <p:sldId id="595" r:id="rId6"/>
    <p:sldId id="597" r:id="rId7"/>
    <p:sldId id="596" r:id="rId8"/>
    <p:sldId id="591" r:id="rId9"/>
    <p:sldId id="679" r:id="rId10"/>
    <p:sldId id="663" r:id="rId11"/>
    <p:sldId id="664" r:id="rId12"/>
    <p:sldId id="658" r:id="rId13"/>
    <p:sldId id="555" r:id="rId14"/>
    <p:sldId id="556" r:id="rId15"/>
    <p:sldId id="557" r:id="rId16"/>
    <p:sldId id="561" r:id="rId17"/>
    <p:sldId id="660" r:id="rId18"/>
    <p:sldId id="661" r:id="rId19"/>
    <p:sldId id="601" r:id="rId20"/>
    <p:sldId id="598" r:id="rId21"/>
    <p:sldId id="680" r:id="rId22"/>
    <p:sldId id="603" r:id="rId23"/>
    <p:sldId id="605" r:id="rId24"/>
    <p:sldId id="607" r:id="rId25"/>
    <p:sldId id="608" r:id="rId26"/>
    <p:sldId id="564" r:id="rId27"/>
    <p:sldId id="609" r:id="rId28"/>
    <p:sldId id="611" r:id="rId29"/>
    <p:sldId id="613" r:id="rId30"/>
    <p:sldId id="614" r:id="rId31"/>
    <p:sldId id="574" r:id="rId32"/>
    <p:sldId id="575" r:id="rId33"/>
    <p:sldId id="576" r:id="rId34"/>
    <p:sldId id="615" r:id="rId35"/>
    <p:sldId id="616" r:id="rId36"/>
    <p:sldId id="578" r:id="rId37"/>
    <p:sldId id="617" r:id="rId38"/>
    <p:sldId id="681" r:id="rId39"/>
    <p:sldId id="618" r:id="rId40"/>
    <p:sldId id="620" r:id="rId41"/>
    <p:sldId id="621" r:id="rId42"/>
    <p:sldId id="622" r:id="rId43"/>
    <p:sldId id="623" r:id="rId44"/>
    <p:sldId id="624" r:id="rId45"/>
    <p:sldId id="625" r:id="rId46"/>
    <p:sldId id="626" r:id="rId47"/>
    <p:sldId id="627" r:id="rId48"/>
    <p:sldId id="629" r:id="rId49"/>
    <p:sldId id="683" r:id="rId50"/>
    <p:sldId id="533" r:id="rId51"/>
    <p:sldId id="534" r:id="rId52"/>
    <p:sldId id="592" r:id="rId53"/>
    <p:sldId id="589" r:id="rId54"/>
    <p:sldId id="684" r:id="rId55"/>
    <p:sldId id="685" r:id="rId56"/>
    <p:sldId id="686" r:id="rId57"/>
    <p:sldId id="687" r:id="rId58"/>
    <p:sldId id="688" r:id="rId59"/>
    <p:sldId id="295" r:id="rId60"/>
    <p:sldId id="689" r:id="rId61"/>
    <p:sldId id="690" r:id="rId62"/>
    <p:sldId id="537" r:id="rId63"/>
    <p:sldId id="536" r:id="rId64"/>
    <p:sldId id="547" r:id="rId65"/>
    <p:sldId id="691" r:id="rId66"/>
    <p:sldId id="669" r:id="rId67"/>
    <p:sldId id="668" r:id="rId68"/>
    <p:sldId id="671" r:id="rId69"/>
    <p:sldId id="692" r:id="rId70"/>
    <p:sldId id="336" r:id="rId71"/>
    <p:sldId id="673" r:id="rId72"/>
    <p:sldId id="651" r:id="rId73"/>
    <p:sldId id="693" r:id="rId74"/>
    <p:sldId id="694" r:id="rId75"/>
    <p:sldId id="695" r:id="rId76"/>
    <p:sldId id="675" r:id="rId77"/>
    <p:sldId id="702" r:id="rId78"/>
    <p:sldId id="703" r:id="rId79"/>
    <p:sldId id="698" r:id="rId80"/>
    <p:sldId id="700" r:id="rId81"/>
    <p:sldId id="704" r:id="rId82"/>
    <p:sldId id="705" r:id="rId83"/>
    <p:sldId id="706" r:id="rId84"/>
    <p:sldId id="696" r:id="rId8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C19C18F-3A70-4E49-8A06-58F97BEFBA77}">
          <p14:sldIdLst>
            <p14:sldId id="257"/>
            <p14:sldId id="678"/>
            <p14:sldId id="662"/>
            <p14:sldId id="282"/>
            <p14:sldId id="595"/>
            <p14:sldId id="597"/>
            <p14:sldId id="596"/>
            <p14:sldId id="591"/>
            <p14:sldId id="679"/>
            <p14:sldId id="663"/>
            <p14:sldId id="664"/>
            <p14:sldId id="658"/>
            <p14:sldId id="555"/>
            <p14:sldId id="556"/>
            <p14:sldId id="557"/>
            <p14:sldId id="561"/>
            <p14:sldId id="660"/>
            <p14:sldId id="661"/>
            <p14:sldId id="601"/>
            <p14:sldId id="598"/>
            <p14:sldId id="680"/>
            <p14:sldId id="603"/>
            <p14:sldId id="605"/>
            <p14:sldId id="607"/>
            <p14:sldId id="608"/>
            <p14:sldId id="564"/>
            <p14:sldId id="609"/>
            <p14:sldId id="611"/>
            <p14:sldId id="613"/>
            <p14:sldId id="614"/>
            <p14:sldId id="574"/>
            <p14:sldId id="575"/>
            <p14:sldId id="576"/>
            <p14:sldId id="615"/>
            <p14:sldId id="616"/>
            <p14:sldId id="578"/>
            <p14:sldId id="617"/>
            <p14:sldId id="681"/>
            <p14:sldId id="618"/>
            <p14:sldId id="620"/>
            <p14:sldId id="621"/>
            <p14:sldId id="622"/>
            <p14:sldId id="623"/>
            <p14:sldId id="624"/>
            <p14:sldId id="625"/>
            <p14:sldId id="626"/>
            <p14:sldId id="627"/>
            <p14:sldId id="629"/>
            <p14:sldId id="683"/>
            <p14:sldId id="533"/>
            <p14:sldId id="534"/>
            <p14:sldId id="592"/>
            <p14:sldId id="589"/>
            <p14:sldId id="684"/>
            <p14:sldId id="685"/>
            <p14:sldId id="686"/>
            <p14:sldId id="687"/>
            <p14:sldId id="688"/>
            <p14:sldId id="295"/>
            <p14:sldId id="689"/>
            <p14:sldId id="690"/>
            <p14:sldId id="537"/>
            <p14:sldId id="536"/>
            <p14:sldId id="547"/>
            <p14:sldId id="691"/>
            <p14:sldId id="669"/>
            <p14:sldId id="668"/>
            <p14:sldId id="671"/>
            <p14:sldId id="692"/>
            <p14:sldId id="336"/>
            <p14:sldId id="673"/>
            <p14:sldId id="651"/>
            <p14:sldId id="693"/>
            <p14:sldId id="694"/>
            <p14:sldId id="695"/>
            <p14:sldId id="675"/>
            <p14:sldId id="702"/>
            <p14:sldId id="703"/>
            <p14:sldId id="698"/>
            <p14:sldId id="700"/>
            <p14:sldId id="704"/>
            <p14:sldId id="705"/>
            <p14:sldId id="706"/>
            <p14:sldId id="69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0202"/>
    <a:srgbClr val="0226BE"/>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0" autoAdjust="0"/>
    <p:restoredTop sz="96374" autoAdjust="0"/>
  </p:normalViewPr>
  <p:slideViewPr>
    <p:cSldViewPr snapToGrid="0">
      <p:cViewPr varScale="1">
        <p:scale>
          <a:sx n="107" d="100"/>
          <a:sy n="107" d="100"/>
        </p:scale>
        <p:origin x="864"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3F657-6B94-46D6-8EA3-53DDB6549549}" type="datetimeFigureOut">
              <a:rPr lang="en-GB" smtClean="0"/>
              <a:t>09/07/2019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ED3368-8C9B-473B-8A4E-EF1546EB246F}" type="slidenum">
              <a:rPr lang="en-GB" smtClean="0"/>
              <a:t>‹#›</a:t>
            </a:fld>
            <a:endParaRPr lang="en-GB"/>
          </a:p>
        </p:txBody>
      </p:sp>
    </p:spTree>
    <p:extLst>
      <p:ext uri="{BB962C8B-B14F-4D97-AF65-F5344CB8AC3E}">
        <p14:creationId xmlns:p14="http://schemas.microsoft.com/office/powerpoint/2010/main" val="1759295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1</a:t>
            </a:fld>
            <a:endParaRPr lang="en-GB"/>
          </a:p>
        </p:txBody>
      </p:sp>
    </p:spTree>
    <p:extLst>
      <p:ext uri="{BB962C8B-B14F-4D97-AF65-F5344CB8AC3E}">
        <p14:creationId xmlns:p14="http://schemas.microsoft.com/office/powerpoint/2010/main" val="963412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59</a:t>
            </a:fld>
            <a:endParaRPr lang="en-GB"/>
          </a:p>
        </p:txBody>
      </p:sp>
    </p:spTree>
    <p:extLst>
      <p:ext uri="{BB962C8B-B14F-4D97-AF65-F5344CB8AC3E}">
        <p14:creationId xmlns:p14="http://schemas.microsoft.com/office/powerpoint/2010/main" val="1411479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62</a:t>
            </a:fld>
            <a:endParaRPr lang="en-GB"/>
          </a:p>
        </p:txBody>
      </p:sp>
    </p:spTree>
    <p:extLst>
      <p:ext uri="{BB962C8B-B14F-4D97-AF65-F5344CB8AC3E}">
        <p14:creationId xmlns:p14="http://schemas.microsoft.com/office/powerpoint/2010/main" val="41519146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63</a:t>
            </a:fld>
            <a:endParaRPr lang="en-GB"/>
          </a:p>
        </p:txBody>
      </p:sp>
    </p:spTree>
    <p:extLst>
      <p:ext uri="{BB962C8B-B14F-4D97-AF65-F5344CB8AC3E}">
        <p14:creationId xmlns:p14="http://schemas.microsoft.com/office/powerpoint/2010/main" val="827747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64</a:t>
            </a:fld>
            <a:endParaRPr lang="en-GB"/>
          </a:p>
        </p:txBody>
      </p:sp>
    </p:spTree>
    <p:extLst>
      <p:ext uri="{BB962C8B-B14F-4D97-AF65-F5344CB8AC3E}">
        <p14:creationId xmlns:p14="http://schemas.microsoft.com/office/powerpoint/2010/main" val="365079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8</a:t>
            </a:fld>
            <a:endParaRPr lang="en-GB"/>
          </a:p>
        </p:txBody>
      </p:sp>
    </p:spTree>
    <p:extLst>
      <p:ext uri="{BB962C8B-B14F-4D97-AF65-F5344CB8AC3E}">
        <p14:creationId xmlns:p14="http://schemas.microsoft.com/office/powerpoint/2010/main" val="1131160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12</a:t>
            </a:fld>
            <a:endParaRPr lang="en-GB"/>
          </a:p>
        </p:txBody>
      </p:sp>
    </p:spTree>
    <p:extLst>
      <p:ext uri="{BB962C8B-B14F-4D97-AF65-F5344CB8AC3E}">
        <p14:creationId xmlns:p14="http://schemas.microsoft.com/office/powerpoint/2010/main" val="4200904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16</a:t>
            </a:fld>
            <a:endParaRPr lang="en-GB"/>
          </a:p>
        </p:txBody>
      </p:sp>
    </p:spTree>
    <p:extLst>
      <p:ext uri="{BB962C8B-B14F-4D97-AF65-F5344CB8AC3E}">
        <p14:creationId xmlns:p14="http://schemas.microsoft.com/office/powerpoint/2010/main" val="647479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17</a:t>
            </a:fld>
            <a:endParaRPr lang="en-GB"/>
          </a:p>
        </p:txBody>
      </p:sp>
    </p:spTree>
    <p:extLst>
      <p:ext uri="{BB962C8B-B14F-4D97-AF65-F5344CB8AC3E}">
        <p14:creationId xmlns:p14="http://schemas.microsoft.com/office/powerpoint/2010/main" val="1059809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18</a:t>
            </a:fld>
            <a:endParaRPr lang="en-GB"/>
          </a:p>
        </p:txBody>
      </p:sp>
    </p:spTree>
    <p:extLst>
      <p:ext uri="{BB962C8B-B14F-4D97-AF65-F5344CB8AC3E}">
        <p14:creationId xmlns:p14="http://schemas.microsoft.com/office/powerpoint/2010/main" val="317164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19</a:t>
            </a:fld>
            <a:endParaRPr lang="en-GB"/>
          </a:p>
        </p:txBody>
      </p:sp>
    </p:spTree>
    <p:extLst>
      <p:ext uri="{BB962C8B-B14F-4D97-AF65-F5344CB8AC3E}">
        <p14:creationId xmlns:p14="http://schemas.microsoft.com/office/powerpoint/2010/main" val="2695310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48</a:t>
            </a:fld>
            <a:endParaRPr lang="en-GB"/>
          </a:p>
        </p:txBody>
      </p:sp>
    </p:spTree>
    <p:extLst>
      <p:ext uri="{BB962C8B-B14F-4D97-AF65-F5344CB8AC3E}">
        <p14:creationId xmlns:p14="http://schemas.microsoft.com/office/powerpoint/2010/main" val="3499410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ED3368-8C9B-473B-8A4E-EF1546EB246F}" type="slidenum">
              <a:rPr lang="en-GB" smtClean="0"/>
              <a:t>57</a:t>
            </a:fld>
            <a:endParaRPr lang="en-GB"/>
          </a:p>
        </p:txBody>
      </p:sp>
    </p:spTree>
    <p:extLst>
      <p:ext uri="{BB962C8B-B14F-4D97-AF65-F5344CB8AC3E}">
        <p14:creationId xmlns:p14="http://schemas.microsoft.com/office/powerpoint/2010/main" val="4205375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11A8A-414A-45C8-9C8D-89F9D8E85C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163F222-00D5-47C5-9227-A37987F0A4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77A47C7-50A4-4E3F-9CE1-11D20AC36589}"/>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5" name="Footer Placeholder 4">
            <a:extLst>
              <a:ext uri="{FF2B5EF4-FFF2-40B4-BE49-F238E27FC236}">
                <a16:creationId xmlns:a16="http://schemas.microsoft.com/office/drawing/2014/main" id="{29D67AD1-E804-45A3-B047-E913228799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4422E1-8EE1-480A-8E2D-C155862370EC}"/>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3548405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EE8CE-CE03-4A86-A78A-1EEEEF1A61D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8CFB91F-058A-4636-8840-F8F3F250BB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2CA68F-27EB-4D65-99C4-EBE033E8A82F}"/>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5" name="Footer Placeholder 4">
            <a:extLst>
              <a:ext uri="{FF2B5EF4-FFF2-40B4-BE49-F238E27FC236}">
                <a16:creationId xmlns:a16="http://schemas.microsoft.com/office/drawing/2014/main" id="{F751EA2A-55D7-4AC8-8178-D3C581AA70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97D5BE-6CDD-42AB-B22D-2540D64E7070}"/>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2368387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482F21-9E29-412A-AD8F-5CF3ECC54FF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B3E72F6-55C7-4556-A78D-5F0C50926F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F799C1-E93F-485D-BF96-FB6C879D3D61}"/>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5" name="Footer Placeholder 4">
            <a:extLst>
              <a:ext uri="{FF2B5EF4-FFF2-40B4-BE49-F238E27FC236}">
                <a16:creationId xmlns:a16="http://schemas.microsoft.com/office/drawing/2014/main" id="{3C564B81-1441-49F9-8A25-F9065A51C0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BE3F77-F81E-47B7-9557-490E63F40D76}"/>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568672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6F0AC-94B3-44BC-9EF8-3A1D2A153E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7794C3-FC00-4847-88B6-F7E6A03566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64EA36-6516-4A08-81CB-D672D54D9891}"/>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5" name="Footer Placeholder 4">
            <a:extLst>
              <a:ext uri="{FF2B5EF4-FFF2-40B4-BE49-F238E27FC236}">
                <a16:creationId xmlns:a16="http://schemas.microsoft.com/office/drawing/2014/main" id="{9873CB94-CC36-4725-9454-D1AA6C4FAB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2F52D-828F-462B-B91B-DACED5EC59FD}"/>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3852919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A3D83-BB2E-43D2-B2A6-3ED4C4B402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5120273-AC5C-40A0-A166-9849C14996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CF3521-3ED0-4AF9-A138-75E580EF671E}"/>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5" name="Footer Placeholder 4">
            <a:extLst>
              <a:ext uri="{FF2B5EF4-FFF2-40B4-BE49-F238E27FC236}">
                <a16:creationId xmlns:a16="http://schemas.microsoft.com/office/drawing/2014/main" id="{71977893-C67A-4C29-8C52-B0A19622B5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1EB781-A7AD-486A-AD2E-C4F51D1CE829}"/>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1172650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AC65D-8653-4EA8-854C-63DD9D1A44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D746BE-B333-47E4-BFEE-A88A52B695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5A36439-876E-4BD6-91D2-8443BF3B72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0041F4B-3AC6-42C6-A26F-8F540AA2B4C3}"/>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6" name="Footer Placeholder 5">
            <a:extLst>
              <a:ext uri="{FF2B5EF4-FFF2-40B4-BE49-F238E27FC236}">
                <a16:creationId xmlns:a16="http://schemas.microsoft.com/office/drawing/2014/main" id="{8E0C22AC-A072-492E-8C45-F527FBC056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7D7B11-E980-413C-BFA0-3403A00395B0}"/>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3369627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9171C-F8D4-4490-A633-4B08136EBB4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FE1529-AACD-4ACF-993B-FF4D3E8F13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344D66-37E8-478B-A565-E637EB5627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23A95E-B4D5-4E97-9B48-6AFD3D5C81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C34C3B-31B5-4E69-9F31-D3D0E3E931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4AA6CF0-63D5-4B39-AE6B-7269D11AB446}"/>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8" name="Footer Placeholder 7">
            <a:extLst>
              <a:ext uri="{FF2B5EF4-FFF2-40B4-BE49-F238E27FC236}">
                <a16:creationId xmlns:a16="http://schemas.microsoft.com/office/drawing/2014/main" id="{7FBAE5C8-3621-4977-947A-8EDD053DFC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68508CF-4070-4C18-AFF8-EA9E9C79FC4F}"/>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2768713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EC9A1-ED6B-4039-A00A-8F3F6558AAA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2F5C49-4102-44C7-98F6-445CF4ADA606}"/>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4" name="Footer Placeholder 3">
            <a:extLst>
              <a:ext uri="{FF2B5EF4-FFF2-40B4-BE49-F238E27FC236}">
                <a16:creationId xmlns:a16="http://schemas.microsoft.com/office/drawing/2014/main" id="{0C0AF4C3-B516-4ED9-A7D4-A44DCE87BB5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13027A2-2E8C-4308-ACCA-D39497969A3C}"/>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2178357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8A3CB9-4426-4FE3-A831-5E61AD0DCD52}"/>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3" name="Footer Placeholder 2">
            <a:extLst>
              <a:ext uri="{FF2B5EF4-FFF2-40B4-BE49-F238E27FC236}">
                <a16:creationId xmlns:a16="http://schemas.microsoft.com/office/drawing/2014/main" id="{E0597178-9FB3-4BF0-82BB-9DFE1C059A5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588EF95-F000-46BF-94F5-19F79D75DB06}"/>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2944600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8A250-3754-4C25-860C-374743F5A9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D6D3FB7-82DC-449E-80F7-5C9F366588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65BEB0-8AF0-4568-9B62-D95BF3AB5B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4D1231-253B-49CA-B453-51DA079C23F2}"/>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6" name="Footer Placeholder 5">
            <a:extLst>
              <a:ext uri="{FF2B5EF4-FFF2-40B4-BE49-F238E27FC236}">
                <a16:creationId xmlns:a16="http://schemas.microsoft.com/office/drawing/2014/main" id="{8FA47515-A657-45A4-B82F-24BB08E2CE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2ADF397-633D-4FC6-8B21-BD0EB76A8BB2}"/>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422786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B6CD4-F979-434B-924C-3A60E6165B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47A2F40-D07B-4C61-B8D3-80B163A468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D5B076D-2BEE-47CC-B644-6E1AEE718F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6795BD-9585-4F08-A29C-3CAD8BD3CA7E}"/>
              </a:ext>
            </a:extLst>
          </p:cNvPr>
          <p:cNvSpPr>
            <a:spLocks noGrp="1"/>
          </p:cNvSpPr>
          <p:nvPr>
            <p:ph type="dt" sz="half" idx="10"/>
          </p:nvPr>
        </p:nvSpPr>
        <p:spPr/>
        <p:txBody>
          <a:bodyPr/>
          <a:lstStyle/>
          <a:p>
            <a:fld id="{0B1F5042-27D5-499A-854E-C54F0A2BC539}" type="datetimeFigureOut">
              <a:rPr lang="en-GB" smtClean="0"/>
              <a:t>09/07/2019</a:t>
            </a:fld>
            <a:endParaRPr lang="en-GB"/>
          </a:p>
        </p:txBody>
      </p:sp>
      <p:sp>
        <p:nvSpPr>
          <p:cNvPr id="6" name="Footer Placeholder 5">
            <a:extLst>
              <a:ext uri="{FF2B5EF4-FFF2-40B4-BE49-F238E27FC236}">
                <a16:creationId xmlns:a16="http://schemas.microsoft.com/office/drawing/2014/main" id="{4913C279-4C51-4F20-88EA-1DA94B2BBE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069390-2E0E-4CC2-8BBC-E4AF79C94880}"/>
              </a:ext>
            </a:extLst>
          </p:cNvPr>
          <p:cNvSpPr>
            <a:spLocks noGrp="1"/>
          </p:cNvSpPr>
          <p:nvPr>
            <p:ph type="sldNum" sz="quarter" idx="12"/>
          </p:nvPr>
        </p:nvSpPr>
        <p:spPr/>
        <p:txBody>
          <a:bodyPr/>
          <a:lstStyle/>
          <a:p>
            <a:fld id="{98214DBE-10E6-4D77-A7F8-0B561E4DB9ED}" type="slidenum">
              <a:rPr lang="en-GB" smtClean="0"/>
              <a:t>‹#›</a:t>
            </a:fld>
            <a:endParaRPr lang="en-GB"/>
          </a:p>
        </p:txBody>
      </p:sp>
    </p:spTree>
    <p:extLst>
      <p:ext uri="{BB962C8B-B14F-4D97-AF65-F5344CB8AC3E}">
        <p14:creationId xmlns:p14="http://schemas.microsoft.com/office/powerpoint/2010/main" val="1894267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513718-85BD-4615-89C8-3F26AFF292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9E61CA-3843-452C-A645-AEF994906D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59A2E6-F9FC-4A2D-8630-C42046B0E2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1F5042-27D5-499A-854E-C54F0A2BC539}" type="datetimeFigureOut">
              <a:rPr lang="en-GB" smtClean="0"/>
              <a:t>09/07/2019</a:t>
            </a:fld>
            <a:endParaRPr lang="en-GB"/>
          </a:p>
        </p:txBody>
      </p:sp>
      <p:sp>
        <p:nvSpPr>
          <p:cNvPr id="5" name="Footer Placeholder 4">
            <a:extLst>
              <a:ext uri="{FF2B5EF4-FFF2-40B4-BE49-F238E27FC236}">
                <a16:creationId xmlns:a16="http://schemas.microsoft.com/office/drawing/2014/main" id="{FF0CA627-BC13-4838-BECB-744D8C2C5D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B24EC99-1CF3-453A-84ED-BD49E85010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214DBE-10E6-4D77-A7F8-0B561E4DB9ED}" type="slidenum">
              <a:rPr lang="en-GB" smtClean="0"/>
              <a:t>‹#›</a:t>
            </a:fld>
            <a:endParaRPr lang="en-GB"/>
          </a:p>
        </p:txBody>
      </p:sp>
    </p:spTree>
    <p:extLst>
      <p:ext uri="{BB962C8B-B14F-4D97-AF65-F5344CB8AC3E}">
        <p14:creationId xmlns:p14="http://schemas.microsoft.com/office/powerpoint/2010/main" val="332496610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4.jpeg"/></Relationships>
</file>

<file path=ppt/slides/_rels/slide4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3.jpeg"/><Relationship Id="rId7"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4.jpeg"/></Relationships>
</file>

<file path=ppt/slides/_rels/slide4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3.jpeg"/><Relationship Id="rId7"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4.jpeg"/></Relationships>
</file>

<file path=ppt/slides/_rels/slide4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3.jpeg"/><Relationship Id="rId7"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4.jpeg"/></Relationships>
</file>

<file path=ppt/slides/_rels/slide4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3.jpeg"/><Relationship Id="rId7"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4.jpeg"/></Relationships>
</file>

<file path=ppt/slides/_rels/slide4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3.jpeg"/><Relationship Id="rId7"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4.jpeg"/></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816E9E-3296-4F74-9E97-0586CC20885C}"/>
              </a:ext>
            </a:extLst>
          </p:cNvPr>
          <p:cNvSpPr txBox="1"/>
          <p:nvPr/>
        </p:nvSpPr>
        <p:spPr>
          <a:xfrm>
            <a:off x="1414732" y="1147313"/>
            <a:ext cx="9256143" cy="430887"/>
          </a:xfrm>
          <a:prstGeom prst="rect">
            <a:avLst/>
          </a:prstGeom>
          <a:noFill/>
        </p:spPr>
        <p:txBody>
          <a:bodyPr wrap="square" rtlCol="0">
            <a:spAutoFit/>
          </a:bodyPr>
          <a:lstStyle/>
          <a:p>
            <a:pPr algn="ctr"/>
            <a:r>
              <a:rPr lang="en-GB" sz="2200" b="1" dirty="0"/>
              <a:t>Accommodating Awareness Growth</a:t>
            </a:r>
          </a:p>
        </p:txBody>
      </p:sp>
      <p:sp>
        <p:nvSpPr>
          <p:cNvPr id="5" name="TextBox 4">
            <a:extLst>
              <a:ext uri="{FF2B5EF4-FFF2-40B4-BE49-F238E27FC236}">
                <a16:creationId xmlns:a16="http://schemas.microsoft.com/office/drawing/2014/main" id="{2824E2F3-1B1D-47B1-A5F1-DAE8AA62878F}"/>
              </a:ext>
            </a:extLst>
          </p:cNvPr>
          <p:cNvSpPr txBox="1"/>
          <p:nvPr/>
        </p:nvSpPr>
        <p:spPr>
          <a:xfrm>
            <a:off x="1414731" y="5526021"/>
            <a:ext cx="9256143" cy="430887"/>
          </a:xfrm>
          <a:prstGeom prst="rect">
            <a:avLst/>
          </a:prstGeom>
          <a:noFill/>
        </p:spPr>
        <p:txBody>
          <a:bodyPr wrap="square" rtlCol="0">
            <a:spAutoFit/>
          </a:bodyPr>
          <a:lstStyle/>
          <a:p>
            <a:pPr algn="r"/>
            <a:r>
              <a:rPr lang="en-GB" sz="2200" dirty="0"/>
              <a:t>Anna Mahtani, LSE</a:t>
            </a:r>
          </a:p>
        </p:txBody>
      </p:sp>
    </p:spTree>
    <p:extLst>
      <p:ext uri="{BB962C8B-B14F-4D97-AF65-F5344CB8AC3E}">
        <p14:creationId xmlns:p14="http://schemas.microsoft.com/office/powerpoint/2010/main" val="237629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45BBB6C-8ADD-4856-9BA6-97D8A8B3922B}"/>
                  </a:ext>
                </a:extLst>
              </p:cNvPr>
              <p:cNvSpPr txBox="1"/>
              <p:nvPr/>
            </p:nvSpPr>
            <p:spPr>
              <a:xfrm>
                <a:off x="831594" y="980447"/>
                <a:ext cx="4616824" cy="1796454"/>
              </a:xfrm>
              <a:prstGeom prst="rect">
                <a:avLst/>
              </a:prstGeom>
              <a:noFill/>
            </p:spPr>
            <p:txBody>
              <a:bodyPr wrap="square" rtlCol="0">
                <a:spAutoFit/>
              </a:bodyPr>
              <a:lstStyle/>
              <a:p>
                <a:r>
                  <a:rPr lang="en-GB" u="sng" dirty="0"/>
                  <a:t>Reverse Bayesianism (first pass):</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dirty="0"/>
              </a:p>
              <a:p>
                <a:endParaRPr lang="en-GB" dirty="0"/>
              </a:p>
              <a:p>
                <a:endParaRPr lang="en-GB" b="1" dirty="0"/>
              </a:p>
            </p:txBody>
          </p:sp>
        </mc:Choice>
        <mc:Fallback xmlns="">
          <p:sp>
            <p:nvSpPr>
              <p:cNvPr id="4" name="TextBox 3">
                <a:extLst>
                  <a:ext uri="{FF2B5EF4-FFF2-40B4-BE49-F238E27FC236}">
                    <a16:creationId xmlns:a16="http://schemas.microsoft.com/office/drawing/2014/main" id="{245BBB6C-8ADD-4856-9BA6-97D8A8B3922B}"/>
                  </a:ext>
                </a:extLst>
              </p:cNvPr>
              <p:cNvSpPr txBox="1">
                <a:spLocks noRot="1" noChangeAspect="1" noMove="1" noResize="1" noEditPoints="1" noAdjustHandles="1" noChangeArrowheads="1" noChangeShapeType="1" noTextEdit="1"/>
              </p:cNvSpPr>
              <p:nvPr/>
            </p:nvSpPr>
            <p:spPr>
              <a:xfrm>
                <a:off x="831594" y="980447"/>
                <a:ext cx="4616824" cy="1796454"/>
              </a:xfrm>
              <a:prstGeom prst="rect">
                <a:avLst/>
              </a:prstGeom>
              <a:blipFill>
                <a:blip r:embed="rId2"/>
                <a:stretch>
                  <a:fillRect l="-1055" t="-2034"/>
                </a:stretch>
              </a:blipFill>
            </p:spPr>
            <p:txBody>
              <a:bodyPr/>
              <a:lstStyle/>
              <a:p>
                <a:r>
                  <a:rPr lang="en-GB">
                    <a:noFill/>
                  </a:rPr>
                  <a:t> </a:t>
                </a:r>
              </a:p>
            </p:txBody>
          </p:sp>
        </mc:Fallback>
      </mc:AlternateContent>
    </p:spTree>
    <p:extLst>
      <p:ext uri="{BB962C8B-B14F-4D97-AF65-F5344CB8AC3E}">
        <p14:creationId xmlns:p14="http://schemas.microsoft.com/office/powerpoint/2010/main" val="252789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7" name="Table 6">
            <a:extLst>
              <a:ext uri="{FF2B5EF4-FFF2-40B4-BE49-F238E27FC236}">
                <a16:creationId xmlns:a16="http://schemas.microsoft.com/office/drawing/2014/main" id="{27E6F399-0BEA-4264-8425-673EB8C9FD29}"/>
              </a:ext>
            </a:extLst>
          </p:cNvPr>
          <p:cNvGraphicFramePr>
            <a:graphicFrameLocks noGrp="1"/>
          </p:cNvGraphicFramePr>
          <p:nvPr/>
        </p:nvGraphicFramePr>
        <p:xfrm>
          <a:off x="3282636" y="405567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(L&amp;D) = 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(M&amp;D)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8" name="Table 7">
            <a:extLst>
              <a:ext uri="{FF2B5EF4-FFF2-40B4-BE49-F238E27FC236}">
                <a16:creationId xmlns:a16="http://schemas.microsoft.com/office/drawing/2014/main" id="{A6452426-E4F1-461F-8676-37D61E97A03B}"/>
              </a:ext>
            </a:extLst>
          </p:cNvPr>
          <p:cNvGraphicFramePr>
            <a:graphicFrameLocks noGrp="1"/>
          </p:cNvGraphicFramePr>
          <p:nvPr/>
        </p:nvGraphicFramePr>
        <p:xfrm>
          <a:off x="3282636" y="442651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(L&amp;A) = 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(M&amp;A) = 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9" name="Freeform: Shape 8">
            <a:extLst>
              <a:ext uri="{FF2B5EF4-FFF2-40B4-BE49-F238E27FC236}">
                <a16:creationId xmlns:a16="http://schemas.microsoft.com/office/drawing/2014/main" id="{3F06B725-1D55-4F46-B368-AF3D15A6D130}"/>
              </a:ext>
            </a:extLst>
          </p:cNvPr>
          <p:cNvSpPr/>
          <p:nvPr/>
        </p:nvSpPr>
        <p:spPr>
          <a:xfrm>
            <a:off x="2954215" y="3950678"/>
            <a:ext cx="4513385" cy="965178"/>
          </a:xfrm>
          <a:custGeom>
            <a:avLst/>
            <a:gdLst>
              <a:gd name="connsiteX0" fmla="*/ 1013012 w 1793646"/>
              <a:gd name="connsiteY0" fmla="*/ 0 h 905435"/>
              <a:gd name="connsiteX1" fmla="*/ 968188 w 1793646"/>
              <a:gd name="connsiteY1" fmla="*/ 8965 h 905435"/>
              <a:gd name="connsiteX2" fmla="*/ 869577 w 1793646"/>
              <a:gd name="connsiteY2" fmla="*/ 35859 h 905435"/>
              <a:gd name="connsiteX3" fmla="*/ 788894 w 1793646"/>
              <a:gd name="connsiteY3" fmla="*/ 44824 h 905435"/>
              <a:gd name="connsiteX4" fmla="*/ 690283 w 1793646"/>
              <a:gd name="connsiteY4" fmla="*/ 62753 h 905435"/>
              <a:gd name="connsiteX5" fmla="*/ 555812 w 1793646"/>
              <a:gd name="connsiteY5" fmla="*/ 89647 h 905435"/>
              <a:gd name="connsiteX6" fmla="*/ 475130 w 1793646"/>
              <a:gd name="connsiteY6" fmla="*/ 107577 h 905435"/>
              <a:gd name="connsiteX7" fmla="*/ 349624 w 1793646"/>
              <a:gd name="connsiteY7" fmla="*/ 116541 h 905435"/>
              <a:gd name="connsiteX8" fmla="*/ 259977 w 1793646"/>
              <a:gd name="connsiteY8" fmla="*/ 125506 h 905435"/>
              <a:gd name="connsiteX9" fmla="*/ 233083 w 1793646"/>
              <a:gd name="connsiteY9" fmla="*/ 134471 h 905435"/>
              <a:gd name="connsiteX10" fmla="*/ 170330 w 1793646"/>
              <a:gd name="connsiteY10" fmla="*/ 152400 h 905435"/>
              <a:gd name="connsiteX11" fmla="*/ 107577 w 1793646"/>
              <a:gd name="connsiteY11" fmla="*/ 179294 h 905435"/>
              <a:gd name="connsiteX12" fmla="*/ 80683 w 1793646"/>
              <a:gd name="connsiteY12" fmla="*/ 197224 h 905435"/>
              <a:gd name="connsiteX13" fmla="*/ 62753 w 1793646"/>
              <a:gd name="connsiteY13" fmla="*/ 224118 h 905435"/>
              <a:gd name="connsiteX14" fmla="*/ 35859 w 1793646"/>
              <a:gd name="connsiteY14" fmla="*/ 259977 h 905435"/>
              <a:gd name="connsiteX15" fmla="*/ 8965 w 1793646"/>
              <a:gd name="connsiteY15" fmla="*/ 349624 h 905435"/>
              <a:gd name="connsiteX16" fmla="*/ 0 w 1793646"/>
              <a:gd name="connsiteY16" fmla="*/ 403412 h 905435"/>
              <a:gd name="connsiteX17" fmla="*/ 17930 w 1793646"/>
              <a:gd name="connsiteY17" fmla="*/ 555812 h 905435"/>
              <a:gd name="connsiteX18" fmla="*/ 35859 w 1793646"/>
              <a:gd name="connsiteY18" fmla="*/ 582706 h 905435"/>
              <a:gd name="connsiteX19" fmla="*/ 98612 w 1793646"/>
              <a:gd name="connsiteY19" fmla="*/ 654424 h 905435"/>
              <a:gd name="connsiteX20" fmla="*/ 188259 w 1793646"/>
              <a:gd name="connsiteY20" fmla="*/ 708212 h 905435"/>
              <a:gd name="connsiteX21" fmla="*/ 295836 w 1793646"/>
              <a:gd name="connsiteY21" fmla="*/ 753035 h 905435"/>
              <a:gd name="connsiteX22" fmla="*/ 457200 w 1793646"/>
              <a:gd name="connsiteY22" fmla="*/ 788894 h 905435"/>
              <a:gd name="connsiteX23" fmla="*/ 573741 w 1793646"/>
              <a:gd name="connsiteY23" fmla="*/ 824753 h 905435"/>
              <a:gd name="connsiteX24" fmla="*/ 636494 w 1793646"/>
              <a:gd name="connsiteY24" fmla="*/ 833718 h 905435"/>
              <a:gd name="connsiteX25" fmla="*/ 744071 w 1793646"/>
              <a:gd name="connsiteY25" fmla="*/ 851647 h 905435"/>
              <a:gd name="connsiteX26" fmla="*/ 914400 w 1793646"/>
              <a:gd name="connsiteY26" fmla="*/ 878541 h 905435"/>
              <a:gd name="connsiteX27" fmla="*/ 950259 w 1793646"/>
              <a:gd name="connsiteY27" fmla="*/ 887506 h 905435"/>
              <a:gd name="connsiteX28" fmla="*/ 1111624 w 1793646"/>
              <a:gd name="connsiteY28" fmla="*/ 905435 h 905435"/>
              <a:gd name="connsiteX29" fmla="*/ 1559859 w 1793646"/>
              <a:gd name="connsiteY29" fmla="*/ 896471 h 905435"/>
              <a:gd name="connsiteX30" fmla="*/ 1613647 w 1793646"/>
              <a:gd name="connsiteY30" fmla="*/ 869577 h 905435"/>
              <a:gd name="connsiteX31" fmla="*/ 1631577 w 1793646"/>
              <a:gd name="connsiteY31" fmla="*/ 851647 h 905435"/>
              <a:gd name="connsiteX32" fmla="*/ 1658471 w 1793646"/>
              <a:gd name="connsiteY32" fmla="*/ 842683 h 905435"/>
              <a:gd name="connsiteX33" fmla="*/ 1667436 w 1793646"/>
              <a:gd name="connsiteY33" fmla="*/ 815788 h 905435"/>
              <a:gd name="connsiteX34" fmla="*/ 1721224 w 1793646"/>
              <a:gd name="connsiteY34" fmla="*/ 753035 h 905435"/>
              <a:gd name="connsiteX35" fmla="*/ 1757083 w 1793646"/>
              <a:gd name="connsiteY35" fmla="*/ 690283 h 905435"/>
              <a:gd name="connsiteX36" fmla="*/ 1783977 w 1793646"/>
              <a:gd name="connsiteY36" fmla="*/ 609600 h 905435"/>
              <a:gd name="connsiteX37" fmla="*/ 1783977 w 1793646"/>
              <a:gd name="connsiteY37" fmla="*/ 403412 h 905435"/>
              <a:gd name="connsiteX38" fmla="*/ 1775012 w 1793646"/>
              <a:gd name="connsiteY38" fmla="*/ 376518 h 905435"/>
              <a:gd name="connsiteX39" fmla="*/ 1730188 w 1793646"/>
              <a:gd name="connsiteY39" fmla="*/ 331694 h 905435"/>
              <a:gd name="connsiteX40" fmla="*/ 1703294 w 1793646"/>
              <a:gd name="connsiteY40" fmla="*/ 295835 h 905435"/>
              <a:gd name="connsiteX41" fmla="*/ 1649506 w 1793646"/>
              <a:gd name="connsiteY41" fmla="*/ 259977 h 905435"/>
              <a:gd name="connsiteX42" fmla="*/ 1613647 w 1793646"/>
              <a:gd name="connsiteY42" fmla="*/ 224118 h 905435"/>
              <a:gd name="connsiteX43" fmla="*/ 1541930 w 1793646"/>
              <a:gd name="connsiteY43" fmla="*/ 197224 h 905435"/>
              <a:gd name="connsiteX44" fmla="*/ 1506071 w 1793646"/>
              <a:gd name="connsiteY44" fmla="*/ 179294 h 905435"/>
              <a:gd name="connsiteX45" fmla="*/ 1443318 w 1793646"/>
              <a:gd name="connsiteY45" fmla="*/ 143435 h 905435"/>
              <a:gd name="connsiteX46" fmla="*/ 1407459 w 1793646"/>
              <a:gd name="connsiteY46" fmla="*/ 134471 h 905435"/>
              <a:gd name="connsiteX47" fmla="*/ 1389530 w 1793646"/>
              <a:gd name="connsiteY47" fmla="*/ 116541 h 905435"/>
              <a:gd name="connsiteX48" fmla="*/ 1362636 w 1793646"/>
              <a:gd name="connsiteY48" fmla="*/ 107577 h 905435"/>
              <a:gd name="connsiteX49" fmla="*/ 1228165 w 1793646"/>
              <a:gd name="connsiteY49" fmla="*/ 71718 h 905435"/>
              <a:gd name="connsiteX50" fmla="*/ 1174377 w 1793646"/>
              <a:gd name="connsiteY50" fmla="*/ 53788 h 905435"/>
              <a:gd name="connsiteX51" fmla="*/ 1084730 w 1793646"/>
              <a:gd name="connsiteY51" fmla="*/ 35859 h 905435"/>
              <a:gd name="connsiteX52" fmla="*/ 968188 w 1793646"/>
              <a:gd name="connsiteY52" fmla="*/ 8965 h 905435"/>
              <a:gd name="connsiteX53" fmla="*/ 851647 w 1793646"/>
              <a:gd name="connsiteY53" fmla="*/ 8965 h 905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93646" h="905435">
                <a:moveTo>
                  <a:pt x="1013012" y="0"/>
                </a:moveTo>
                <a:cubicBezTo>
                  <a:pt x="998071" y="2988"/>
                  <a:pt x="982970" y="5269"/>
                  <a:pt x="968188" y="8965"/>
                </a:cubicBezTo>
                <a:cubicBezTo>
                  <a:pt x="935134" y="17228"/>
                  <a:pt x="902986" y="29177"/>
                  <a:pt x="869577" y="35859"/>
                </a:cubicBezTo>
                <a:cubicBezTo>
                  <a:pt x="843043" y="41166"/>
                  <a:pt x="815654" y="40810"/>
                  <a:pt x="788894" y="44824"/>
                </a:cubicBezTo>
                <a:cubicBezTo>
                  <a:pt x="755854" y="49780"/>
                  <a:pt x="723091" y="56444"/>
                  <a:pt x="690283" y="62753"/>
                </a:cubicBezTo>
                <a:cubicBezTo>
                  <a:pt x="645394" y="71385"/>
                  <a:pt x="600158" y="78560"/>
                  <a:pt x="555812" y="89647"/>
                </a:cubicBezTo>
                <a:cubicBezTo>
                  <a:pt x="535291" y="94777"/>
                  <a:pt x="494786" y="105508"/>
                  <a:pt x="475130" y="107577"/>
                </a:cubicBezTo>
                <a:cubicBezTo>
                  <a:pt x="433419" y="111968"/>
                  <a:pt x="391421" y="113058"/>
                  <a:pt x="349624" y="116541"/>
                </a:cubicBezTo>
                <a:cubicBezTo>
                  <a:pt x="319696" y="119035"/>
                  <a:pt x="289859" y="122518"/>
                  <a:pt x="259977" y="125506"/>
                </a:cubicBezTo>
                <a:cubicBezTo>
                  <a:pt x="251012" y="128494"/>
                  <a:pt x="242169" y="131875"/>
                  <a:pt x="233083" y="134471"/>
                </a:cubicBezTo>
                <a:cubicBezTo>
                  <a:pt x="219673" y="138302"/>
                  <a:pt x="184664" y="145233"/>
                  <a:pt x="170330" y="152400"/>
                </a:cubicBezTo>
                <a:cubicBezTo>
                  <a:pt x="108424" y="183354"/>
                  <a:pt x="182203" y="160639"/>
                  <a:pt x="107577" y="179294"/>
                </a:cubicBezTo>
                <a:cubicBezTo>
                  <a:pt x="98612" y="185271"/>
                  <a:pt x="88302" y="189605"/>
                  <a:pt x="80683" y="197224"/>
                </a:cubicBezTo>
                <a:cubicBezTo>
                  <a:pt x="73064" y="204843"/>
                  <a:pt x="69015" y="215351"/>
                  <a:pt x="62753" y="224118"/>
                </a:cubicBezTo>
                <a:cubicBezTo>
                  <a:pt x="54069" y="236276"/>
                  <a:pt x="44824" y="248024"/>
                  <a:pt x="35859" y="259977"/>
                </a:cubicBezTo>
                <a:cubicBezTo>
                  <a:pt x="24426" y="294277"/>
                  <a:pt x="15739" y="315755"/>
                  <a:pt x="8965" y="349624"/>
                </a:cubicBezTo>
                <a:cubicBezTo>
                  <a:pt x="5400" y="367448"/>
                  <a:pt x="2988" y="385483"/>
                  <a:pt x="0" y="403412"/>
                </a:cubicBezTo>
                <a:cubicBezTo>
                  <a:pt x="1417" y="423251"/>
                  <a:pt x="-2446" y="515059"/>
                  <a:pt x="17930" y="555812"/>
                </a:cubicBezTo>
                <a:cubicBezTo>
                  <a:pt x="22748" y="565449"/>
                  <a:pt x="29395" y="574087"/>
                  <a:pt x="35859" y="582706"/>
                </a:cubicBezTo>
                <a:cubicBezTo>
                  <a:pt x="53673" y="606459"/>
                  <a:pt x="75392" y="634521"/>
                  <a:pt x="98612" y="654424"/>
                </a:cubicBezTo>
                <a:cubicBezTo>
                  <a:pt x="130296" y="681582"/>
                  <a:pt x="148224" y="690419"/>
                  <a:pt x="188259" y="708212"/>
                </a:cubicBezTo>
                <a:cubicBezTo>
                  <a:pt x="223758" y="723989"/>
                  <a:pt x="258982" y="740750"/>
                  <a:pt x="295836" y="753035"/>
                </a:cubicBezTo>
                <a:cubicBezTo>
                  <a:pt x="524732" y="829334"/>
                  <a:pt x="315964" y="751727"/>
                  <a:pt x="457200" y="788894"/>
                </a:cubicBezTo>
                <a:cubicBezTo>
                  <a:pt x="496506" y="799238"/>
                  <a:pt x="534310" y="814895"/>
                  <a:pt x="573741" y="824753"/>
                </a:cubicBezTo>
                <a:cubicBezTo>
                  <a:pt x="594240" y="829878"/>
                  <a:pt x="615623" y="830423"/>
                  <a:pt x="636494" y="833718"/>
                </a:cubicBezTo>
                <a:lnTo>
                  <a:pt x="744071" y="851647"/>
                </a:lnTo>
                <a:lnTo>
                  <a:pt x="914400" y="878541"/>
                </a:lnTo>
                <a:cubicBezTo>
                  <a:pt x="926482" y="880957"/>
                  <a:pt x="938051" y="885841"/>
                  <a:pt x="950259" y="887506"/>
                </a:cubicBezTo>
                <a:cubicBezTo>
                  <a:pt x="1003882" y="894818"/>
                  <a:pt x="1111624" y="905435"/>
                  <a:pt x="1111624" y="905435"/>
                </a:cubicBezTo>
                <a:lnTo>
                  <a:pt x="1559859" y="896471"/>
                </a:lnTo>
                <a:cubicBezTo>
                  <a:pt x="1577248" y="895815"/>
                  <a:pt x="1601381" y="879389"/>
                  <a:pt x="1613647" y="869577"/>
                </a:cubicBezTo>
                <a:cubicBezTo>
                  <a:pt x="1620247" y="864297"/>
                  <a:pt x="1624329" y="855996"/>
                  <a:pt x="1631577" y="851647"/>
                </a:cubicBezTo>
                <a:cubicBezTo>
                  <a:pt x="1639680" y="846785"/>
                  <a:pt x="1649506" y="845671"/>
                  <a:pt x="1658471" y="842683"/>
                </a:cubicBezTo>
                <a:cubicBezTo>
                  <a:pt x="1661459" y="833718"/>
                  <a:pt x="1662748" y="823993"/>
                  <a:pt x="1667436" y="815788"/>
                </a:cubicBezTo>
                <a:cubicBezTo>
                  <a:pt x="1682768" y="788957"/>
                  <a:pt x="1700031" y="774228"/>
                  <a:pt x="1721224" y="753035"/>
                </a:cubicBezTo>
                <a:cubicBezTo>
                  <a:pt x="1742921" y="687939"/>
                  <a:pt x="1711855" y="771692"/>
                  <a:pt x="1757083" y="690283"/>
                </a:cubicBezTo>
                <a:cubicBezTo>
                  <a:pt x="1772426" y="662666"/>
                  <a:pt x="1776592" y="639137"/>
                  <a:pt x="1783977" y="609600"/>
                </a:cubicBezTo>
                <a:cubicBezTo>
                  <a:pt x="1795364" y="507113"/>
                  <a:pt x="1798292" y="525095"/>
                  <a:pt x="1783977" y="403412"/>
                </a:cubicBezTo>
                <a:cubicBezTo>
                  <a:pt x="1782873" y="394027"/>
                  <a:pt x="1780682" y="384078"/>
                  <a:pt x="1775012" y="376518"/>
                </a:cubicBezTo>
                <a:cubicBezTo>
                  <a:pt x="1762334" y="359614"/>
                  <a:pt x="1742866" y="348598"/>
                  <a:pt x="1730188" y="331694"/>
                </a:cubicBezTo>
                <a:cubicBezTo>
                  <a:pt x="1721223" y="319741"/>
                  <a:pt x="1714461" y="305761"/>
                  <a:pt x="1703294" y="295835"/>
                </a:cubicBezTo>
                <a:cubicBezTo>
                  <a:pt x="1687189" y="281519"/>
                  <a:pt x="1664743" y="275214"/>
                  <a:pt x="1649506" y="259977"/>
                </a:cubicBezTo>
                <a:cubicBezTo>
                  <a:pt x="1637553" y="248024"/>
                  <a:pt x="1627170" y="234261"/>
                  <a:pt x="1613647" y="224118"/>
                </a:cubicBezTo>
                <a:cubicBezTo>
                  <a:pt x="1590206" y="206537"/>
                  <a:pt x="1569145" y="204027"/>
                  <a:pt x="1541930" y="197224"/>
                </a:cubicBezTo>
                <a:cubicBezTo>
                  <a:pt x="1529977" y="191247"/>
                  <a:pt x="1517803" y="185693"/>
                  <a:pt x="1506071" y="179294"/>
                </a:cubicBezTo>
                <a:cubicBezTo>
                  <a:pt x="1484921" y="167757"/>
                  <a:pt x="1465251" y="153404"/>
                  <a:pt x="1443318" y="143435"/>
                </a:cubicBezTo>
                <a:cubicBezTo>
                  <a:pt x="1432102" y="138337"/>
                  <a:pt x="1419412" y="137459"/>
                  <a:pt x="1407459" y="134471"/>
                </a:cubicBezTo>
                <a:cubicBezTo>
                  <a:pt x="1401483" y="128494"/>
                  <a:pt x="1396778" y="120890"/>
                  <a:pt x="1389530" y="116541"/>
                </a:cubicBezTo>
                <a:cubicBezTo>
                  <a:pt x="1381427" y="111679"/>
                  <a:pt x="1371484" y="110895"/>
                  <a:pt x="1362636" y="107577"/>
                </a:cubicBezTo>
                <a:cubicBezTo>
                  <a:pt x="1252613" y="66319"/>
                  <a:pt x="1403477" y="115546"/>
                  <a:pt x="1228165" y="71718"/>
                </a:cubicBezTo>
                <a:cubicBezTo>
                  <a:pt x="1209830" y="67134"/>
                  <a:pt x="1192712" y="58372"/>
                  <a:pt x="1174377" y="53788"/>
                </a:cubicBezTo>
                <a:cubicBezTo>
                  <a:pt x="1144813" y="46397"/>
                  <a:pt x="1114424" y="42711"/>
                  <a:pt x="1084730" y="35859"/>
                </a:cubicBezTo>
                <a:cubicBezTo>
                  <a:pt x="1030702" y="23391"/>
                  <a:pt x="1061374" y="8965"/>
                  <a:pt x="968188" y="8965"/>
                </a:cubicBezTo>
                <a:lnTo>
                  <a:pt x="851647" y="8965"/>
                </a:lnTo>
              </a:path>
            </a:pathLst>
          </a:custGeom>
          <a:ln w="3175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TextBox 9">
            <a:extLst>
              <a:ext uri="{FF2B5EF4-FFF2-40B4-BE49-F238E27FC236}">
                <a16:creationId xmlns:a16="http://schemas.microsoft.com/office/drawing/2014/main" id="{EEFBFB2B-1B07-4368-8F68-5AAAB9CD76F2}"/>
              </a:ext>
            </a:extLst>
          </p:cNvPr>
          <p:cNvSpPr txBox="1"/>
          <p:nvPr/>
        </p:nvSpPr>
        <p:spPr>
          <a:xfrm rot="10800000" flipV="1">
            <a:off x="9575094" y="2980833"/>
            <a:ext cx="1756859"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rtlCol="0">
            <a:spAutoFit/>
          </a:bodyPr>
          <a:lstStyle/>
          <a:p>
            <a:r>
              <a:rPr lang="en-GB" dirty="0">
                <a:solidFill>
                  <a:srgbClr val="0070C0"/>
                </a:solidFill>
              </a:rPr>
              <a:t>What constraints are there on these numbers?</a:t>
            </a:r>
          </a:p>
        </p:txBody>
      </p:sp>
      <p:cxnSp>
        <p:nvCxnSpPr>
          <p:cNvPr id="13" name="Straight Arrow Connector 12">
            <a:extLst>
              <a:ext uri="{FF2B5EF4-FFF2-40B4-BE49-F238E27FC236}">
                <a16:creationId xmlns:a16="http://schemas.microsoft.com/office/drawing/2014/main" id="{E814512D-4098-4AEF-8C2C-D5672FBBE68A}"/>
              </a:ext>
            </a:extLst>
          </p:cNvPr>
          <p:cNvCxnSpPr>
            <a:cxnSpLocks/>
          </p:cNvCxnSpPr>
          <p:nvPr/>
        </p:nvCxnSpPr>
        <p:spPr>
          <a:xfrm flipH="1">
            <a:off x="7267954" y="3287935"/>
            <a:ext cx="2135062" cy="938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9071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09399D-DC21-42F0-9284-DEB9CB1EB1B6}"/>
              </a:ext>
            </a:extLst>
          </p:cNvPr>
          <p:cNvSpPr txBox="1"/>
          <p:nvPr/>
        </p:nvSpPr>
        <p:spPr>
          <a:xfrm>
            <a:off x="447675" y="561975"/>
            <a:ext cx="11306175" cy="430887"/>
          </a:xfrm>
          <a:prstGeom prst="rect">
            <a:avLst/>
          </a:prstGeom>
          <a:noFill/>
        </p:spPr>
        <p:txBody>
          <a:bodyPr wrap="square" rtlCol="0">
            <a:spAutoFit/>
          </a:bodyPr>
          <a:lstStyle/>
          <a:p>
            <a:r>
              <a:rPr lang="en-GB" sz="2200" b="1" u="sng" dirty="0"/>
              <a:t>Accounting for awareness growth </a:t>
            </a:r>
          </a:p>
        </p:txBody>
      </p:sp>
      <p:sp>
        <p:nvSpPr>
          <p:cNvPr id="6" name="TextBox 5">
            <a:extLst>
              <a:ext uri="{FF2B5EF4-FFF2-40B4-BE49-F238E27FC236}">
                <a16:creationId xmlns:a16="http://schemas.microsoft.com/office/drawing/2014/main" id="{DE22DC07-6C83-4972-8989-81705531DA8C}"/>
              </a:ext>
            </a:extLst>
          </p:cNvPr>
          <p:cNvSpPr txBox="1"/>
          <p:nvPr/>
        </p:nvSpPr>
        <p:spPr>
          <a:xfrm>
            <a:off x="447675" y="1419225"/>
            <a:ext cx="11306175" cy="2462213"/>
          </a:xfrm>
          <a:prstGeom prst="rect">
            <a:avLst/>
          </a:prstGeom>
          <a:noFill/>
        </p:spPr>
        <p:txBody>
          <a:bodyPr wrap="square" rtlCol="0">
            <a:spAutoFit/>
          </a:bodyPr>
          <a:lstStyle/>
          <a:p>
            <a:pPr marL="457200" indent="-457200">
              <a:buAutoNum type="arabicParenR"/>
            </a:pPr>
            <a:r>
              <a:rPr lang="en-GB" sz="2200" dirty="0"/>
              <a:t>“The domain of an agent’s attitudes can expand as a result of a refinement of the possibilities that she entertains. In this case … she should not revise her attitudes on the coarser domain” (Bradley, DMHF p257)</a:t>
            </a:r>
          </a:p>
          <a:p>
            <a:pPr marL="457200" indent="-457200">
              <a:buAutoNum type="arabicParenR"/>
            </a:pPr>
            <a:endParaRPr lang="en-GB" sz="2200" dirty="0"/>
          </a:p>
          <a:p>
            <a:pPr marL="457200" indent="-457200">
              <a:buAutoNum type="arabicParenR"/>
            </a:pPr>
            <a:r>
              <a:rPr lang="en-GB" sz="2200" dirty="0"/>
              <a:t>“The domain of awareness can expand because the agent entertains one or more possibilities disjoint from those she entertained initially” (Bradley, DMHF, p257)</a:t>
            </a:r>
          </a:p>
          <a:p>
            <a:pPr marL="457200" indent="-457200">
              <a:buAutoNum type="arabicParenR"/>
            </a:pPr>
            <a:endParaRPr lang="en-GB" sz="2200" dirty="0"/>
          </a:p>
        </p:txBody>
      </p:sp>
    </p:spTree>
    <p:extLst>
      <p:ext uri="{BB962C8B-B14F-4D97-AF65-F5344CB8AC3E}">
        <p14:creationId xmlns:p14="http://schemas.microsoft.com/office/powerpoint/2010/main" val="1123015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extLst>
              <p:ext uri="{D42A27DB-BD31-4B8C-83A1-F6EECF244321}">
                <p14:modId xmlns:p14="http://schemas.microsoft.com/office/powerpoint/2010/main" val="4055583326"/>
              </p:ext>
            </p:extLst>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764685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extLst>
              <p:ext uri="{D42A27DB-BD31-4B8C-83A1-F6EECF244321}">
                <p14:modId xmlns:p14="http://schemas.microsoft.com/office/powerpoint/2010/main" val="164967890"/>
              </p:ext>
            </p:extLst>
          </p:nvPr>
        </p:nvGraphicFramePr>
        <p:xfrm>
          <a:off x="3282636" y="2992901"/>
          <a:ext cx="4064000" cy="36576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3171234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extLst>
              <p:ext uri="{D42A27DB-BD31-4B8C-83A1-F6EECF244321}">
                <p14:modId xmlns:p14="http://schemas.microsoft.com/office/powerpoint/2010/main" val="4076051085"/>
              </p:ext>
            </p:extLst>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3123520425"/>
              </p:ext>
            </p:extLst>
          </p:nvPr>
        </p:nvGraphicFramePr>
        <p:xfrm>
          <a:off x="3282636" y="3359400"/>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3324986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1412593806"/>
              </p:ext>
            </p:extLst>
          </p:nvPr>
        </p:nvGraphicFramePr>
        <p:xfrm>
          <a:off x="3282636" y="3359400"/>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0" name="Freeform: Shape 9">
            <a:extLst>
              <a:ext uri="{FF2B5EF4-FFF2-40B4-BE49-F238E27FC236}">
                <a16:creationId xmlns:a16="http://schemas.microsoft.com/office/drawing/2014/main" id="{1A4D2193-4722-4389-B4FB-6C2B80897689}"/>
              </a:ext>
            </a:extLst>
          </p:cNvPr>
          <p:cNvSpPr/>
          <p:nvPr/>
        </p:nvSpPr>
        <p:spPr>
          <a:xfrm>
            <a:off x="3115113" y="3299057"/>
            <a:ext cx="6477123" cy="601889"/>
          </a:xfrm>
          <a:custGeom>
            <a:avLst/>
            <a:gdLst>
              <a:gd name="connsiteX0" fmla="*/ 1013012 w 1793646"/>
              <a:gd name="connsiteY0" fmla="*/ 0 h 905435"/>
              <a:gd name="connsiteX1" fmla="*/ 968188 w 1793646"/>
              <a:gd name="connsiteY1" fmla="*/ 8965 h 905435"/>
              <a:gd name="connsiteX2" fmla="*/ 869577 w 1793646"/>
              <a:gd name="connsiteY2" fmla="*/ 35859 h 905435"/>
              <a:gd name="connsiteX3" fmla="*/ 788894 w 1793646"/>
              <a:gd name="connsiteY3" fmla="*/ 44824 h 905435"/>
              <a:gd name="connsiteX4" fmla="*/ 690283 w 1793646"/>
              <a:gd name="connsiteY4" fmla="*/ 62753 h 905435"/>
              <a:gd name="connsiteX5" fmla="*/ 555812 w 1793646"/>
              <a:gd name="connsiteY5" fmla="*/ 89647 h 905435"/>
              <a:gd name="connsiteX6" fmla="*/ 475130 w 1793646"/>
              <a:gd name="connsiteY6" fmla="*/ 107577 h 905435"/>
              <a:gd name="connsiteX7" fmla="*/ 349624 w 1793646"/>
              <a:gd name="connsiteY7" fmla="*/ 116541 h 905435"/>
              <a:gd name="connsiteX8" fmla="*/ 259977 w 1793646"/>
              <a:gd name="connsiteY8" fmla="*/ 125506 h 905435"/>
              <a:gd name="connsiteX9" fmla="*/ 233083 w 1793646"/>
              <a:gd name="connsiteY9" fmla="*/ 134471 h 905435"/>
              <a:gd name="connsiteX10" fmla="*/ 170330 w 1793646"/>
              <a:gd name="connsiteY10" fmla="*/ 152400 h 905435"/>
              <a:gd name="connsiteX11" fmla="*/ 107577 w 1793646"/>
              <a:gd name="connsiteY11" fmla="*/ 179294 h 905435"/>
              <a:gd name="connsiteX12" fmla="*/ 80683 w 1793646"/>
              <a:gd name="connsiteY12" fmla="*/ 197224 h 905435"/>
              <a:gd name="connsiteX13" fmla="*/ 62753 w 1793646"/>
              <a:gd name="connsiteY13" fmla="*/ 224118 h 905435"/>
              <a:gd name="connsiteX14" fmla="*/ 35859 w 1793646"/>
              <a:gd name="connsiteY14" fmla="*/ 259977 h 905435"/>
              <a:gd name="connsiteX15" fmla="*/ 8965 w 1793646"/>
              <a:gd name="connsiteY15" fmla="*/ 349624 h 905435"/>
              <a:gd name="connsiteX16" fmla="*/ 0 w 1793646"/>
              <a:gd name="connsiteY16" fmla="*/ 403412 h 905435"/>
              <a:gd name="connsiteX17" fmla="*/ 17930 w 1793646"/>
              <a:gd name="connsiteY17" fmla="*/ 555812 h 905435"/>
              <a:gd name="connsiteX18" fmla="*/ 35859 w 1793646"/>
              <a:gd name="connsiteY18" fmla="*/ 582706 h 905435"/>
              <a:gd name="connsiteX19" fmla="*/ 98612 w 1793646"/>
              <a:gd name="connsiteY19" fmla="*/ 654424 h 905435"/>
              <a:gd name="connsiteX20" fmla="*/ 188259 w 1793646"/>
              <a:gd name="connsiteY20" fmla="*/ 708212 h 905435"/>
              <a:gd name="connsiteX21" fmla="*/ 295836 w 1793646"/>
              <a:gd name="connsiteY21" fmla="*/ 753035 h 905435"/>
              <a:gd name="connsiteX22" fmla="*/ 457200 w 1793646"/>
              <a:gd name="connsiteY22" fmla="*/ 788894 h 905435"/>
              <a:gd name="connsiteX23" fmla="*/ 573741 w 1793646"/>
              <a:gd name="connsiteY23" fmla="*/ 824753 h 905435"/>
              <a:gd name="connsiteX24" fmla="*/ 636494 w 1793646"/>
              <a:gd name="connsiteY24" fmla="*/ 833718 h 905435"/>
              <a:gd name="connsiteX25" fmla="*/ 744071 w 1793646"/>
              <a:gd name="connsiteY25" fmla="*/ 851647 h 905435"/>
              <a:gd name="connsiteX26" fmla="*/ 914400 w 1793646"/>
              <a:gd name="connsiteY26" fmla="*/ 878541 h 905435"/>
              <a:gd name="connsiteX27" fmla="*/ 950259 w 1793646"/>
              <a:gd name="connsiteY27" fmla="*/ 887506 h 905435"/>
              <a:gd name="connsiteX28" fmla="*/ 1111624 w 1793646"/>
              <a:gd name="connsiteY28" fmla="*/ 905435 h 905435"/>
              <a:gd name="connsiteX29" fmla="*/ 1559859 w 1793646"/>
              <a:gd name="connsiteY29" fmla="*/ 896471 h 905435"/>
              <a:gd name="connsiteX30" fmla="*/ 1613647 w 1793646"/>
              <a:gd name="connsiteY30" fmla="*/ 869577 h 905435"/>
              <a:gd name="connsiteX31" fmla="*/ 1631577 w 1793646"/>
              <a:gd name="connsiteY31" fmla="*/ 851647 h 905435"/>
              <a:gd name="connsiteX32" fmla="*/ 1658471 w 1793646"/>
              <a:gd name="connsiteY32" fmla="*/ 842683 h 905435"/>
              <a:gd name="connsiteX33" fmla="*/ 1667436 w 1793646"/>
              <a:gd name="connsiteY33" fmla="*/ 815788 h 905435"/>
              <a:gd name="connsiteX34" fmla="*/ 1721224 w 1793646"/>
              <a:gd name="connsiteY34" fmla="*/ 753035 h 905435"/>
              <a:gd name="connsiteX35" fmla="*/ 1757083 w 1793646"/>
              <a:gd name="connsiteY35" fmla="*/ 690283 h 905435"/>
              <a:gd name="connsiteX36" fmla="*/ 1783977 w 1793646"/>
              <a:gd name="connsiteY36" fmla="*/ 609600 h 905435"/>
              <a:gd name="connsiteX37" fmla="*/ 1783977 w 1793646"/>
              <a:gd name="connsiteY37" fmla="*/ 403412 h 905435"/>
              <a:gd name="connsiteX38" fmla="*/ 1775012 w 1793646"/>
              <a:gd name="connsiteY38" fmla="*/ 376518 h 905435"/>
              <a:gd name="connsiteX39" fmla="*/ 1730188 w 1793646"/>
              <a:gd name="connsiteY39" fmla="*/ 331694 h 905435"/>
              <a:gd name="connsiteX40" fmla="*/ 1703294 w 1793646"/>
              <a:gd name="connsiteY40" fmla="*/ 295835 h 905435"/>
              <a:gd name="connsiteX41" fmla="*/ 1649506 w 1793646"/>
              <a:gd name="connsiteY41" fmla="*/ 259977 h 905435"/>
              <a:gd name="connsiteX42" fmla="*/ 1613647 w 1793646"/>
              <a:gd name="connsiteY42" fmla="*/ 224118 h 905435"/>
              <a:gd name="connsiteX43" fmla="*/ 1541930 w 1793646"/>
              <a:gd name="connsiteY43" fmla="*/ 197224 h 905435"/>
              <a:gd name="connsiteX44" fmla="*/ 1506071 w 1793646"/>
              <a:gd name="connsiteY44" fmla="*/ 179294 h 905435"/>
              <a:gd name="connsiteX45" fmla="*/ 1443318 w 1793646"/>
              <a:gd name="connsiteY45" fmla="*/ 143435 h 905435"/>
              <a:gd name="connsiteX46" fmla="*/ 1407459 w 1793646"/>
              <a:gd name="connsiteY46" fmla="*/ 134471 h 905435"/>
              <a:gd name="connsiteX47" fmla="*/ 1389530 w 1793646"/>
              <a:gd name="connsiteY47" fmla="*/ 116541 h 905435"/>
              <a:gd name="connsiteX48" fmla="*/ 1362636 w 1793646"/>
              <a:gd name="connsiteY48" fmla="*/ 107577 h 905435"/>
              <a:gd name="connsiteX49" fmla="*/ 1228165 w 1793646"/>
              <a:gd name="connsiteY49" fmla="*/ 71718 h 905435"/>
              <a:gd name="connsiteX50" fmla="*/ 1174377 w 1793646"/>
              <a:gd name="connsiteY50" fmla="*/ 53788 h 905435"/>
              <a:gd name="connsiteX51" fmla="*/ 1084730 w 1793646"/>
              <a:gd name="connsiteY51" fmla="*/ 35859 h 905435"/>
              <a:gd name="connsiteX52" fmla="*/ 968188 w 1793646"/>
              <a:gd name="connsiteY52" fmla="*/ 8965 h 905435"/>
              <a:gd name="connsiteX53" fmla="*/ 851647 w 1793646"/>
              <a:gd name="connsiteY53" fmla="*/ 8965 h 905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93646" h="905435">
                <a:moveTo>
                  <a:pt x="1013012" y="0"/>
                </a:moveTo>
                <a:cubicBezTo>
                  <a:pt x="998071" y="2988"/>
                  <a:pt x="982970" y="5269"/>
                  <a:pt x="968188" y="8965"/>
                </a:cubicBezTo>
                <a:cubicBezTo>
                  <a:pt x="935134" y="17228"/>
                  <a:pt x="902986" y="29177"/>
                  <a:pt x="869577" y="35859"/>
                </a:cubicBezTo>
                <a:cubicBezTo>
                  <a:pt x="843043" y="41166"/>
                  <a:pt x="815654" y="40810"/>
                  <a:pt x="788894" y="44824"/>
                </a:cubicBezTo>
                <a:cubicBezTo>
                  <a:pt x="755854" y="49780"/>
                  <a:pt x="723091" y="56444"/>
                  <a:pt x="690283" y="62753"/>
                </a:cubicBezTo>
                <a:cubicBezTo>
                  <a:pt x="645394" y="71385"/>
                  <a:pt x="600158" y="78560"/>
                  <a:pt x="555812" y="89647"/>
                </a:cubicBezTo>
                <a:cubicBezTo>
                  <a:pt x="535291" y="94777"/>
                  <a:pt x="494786" y="105508"/>
                  <a:pt x="475130" y="107577"/>
                </a:cubicBezTo>
                <a:cubicBezTo>
                  <a:pt x="433419" y="111968"/>
                  <a:pt x="391421" y="113058"/>
                  <a:pt x="349624" y="116541"/>
                </a:cubicBezTo>
                <a:cubicBezTo>
                  <a:pt x="319696" y="119035"/>
                  <a:pt x="289859" y="122518"/>
                  <a:pt x="259977" y="125506"/>
                </a:cubicBezTo>
                <a:cubicBezTo>
                  <a:pt x="251012" y="128494"/>
                  <a:pt x="242169" y="131875"/>
                  <a:pt x="233083" y="134471"/>
                </a:cubicBezTo>
                <a:cubicBezTo>
                  <a:pt x="219673" y="138302"/>
                  <a:pt x="184664" y="145233"/>
                  <a:pt x="170330" y="152400"/>
                </a:cubicBezTo>
                <a:cubicBezTo>
                  <a:pt x="108424" y="183354"/>
                  <a:pt x="182203" y="160639"/>
                  <a:pt x="107577" y="179294"/>
                </a:cubicBezTo>
                <a:cubicBezTo>
                  <a:pt x="98612" y="185271"/>
                  <a:pt x="88302" y="189605"/>
                  <a:pt x="80683" y="197224"/>
                </a:cubicBezTo>
                <a:cubicBezTo>
                  <a:pt x="73064" y="204843"/>
                  <a:pt x="69015" y="215351"/>
                  <a:pt x="62753" y="224118"/>
                </a:cubicBezTo>
                <a:cubicBezTo>
                  <a:pt x="54069" y="236276"/>
                  <a:pt x="44824" y="248024"/>
                  <a:pt x="35859" y="259977"/>
                </a:cubicBezTo>
                <a:cubicBezTo>
                  <a:pt x="24426" y="294277"/>
                  <a:pt x="15739" y="315755"/>
                  <a:pt x="8965" y="349624"/>
                </a:cubicBezTo>
                <a:cubicBezTo>
                  <a:pt x="5400" y="367448"/>
                  <a:pt x="2988" y="385483"/>
                  <a:pt x="0" y="403412"/>
                </a:cubicBezTo>
                <a:cubicBezTo>
                  <a:pt x="1417" y="423251"/>
                  <a:pt x="-2446" y="515059"/>
                  <a:pt x="17930" y="555812"/>
                </a:cubicBezTo>
                <a:cubicBezTo>
                  <a:pt x="22748" y="565449"/>
                  <a:pt x="29395" y="574087"/>
                  <a:pt x="35859" y="582706"/>
                </a:cubicBezTo>
                <a:cubicBezTo>
                  <a:pt x="53673" y="606459"/>
                  <a:pt x="75392" y="634521"/>
                  <a:pt x="98612" y="654424"/>
                </a:cubicBezTo>
                <a:cubicBezTo>
                  <a:pt x="130296" y="681582"/>
                  <a:pt x="148224" y="690419"/>
                  <a:pt x="188259" y="708212"/>
                </a:cubicBezTo>
                <a:cubicBezTo>
                  <a:pt x="223758" y="723989"/>
                  <a:pt x="258982" y="740750"/>
                  <a:pt x="295836" y="753035"/>
                </a:cubicBezTo>
                <a:cubicBezTo>
                  <a:pt x="524732" y="829334"/>
                  <a:pt x="315964" y="751727"/>
                  <a:pt x="457200" y="788894"/>
                </a:cubicBezTo>
                <a:cubicBezTo>
                  <a:pt x="496506" y="799238"/>
                  <a:pt x="534310" y="814895"/>
                  <a:pt x="573741" y="824753"/>
                </a:cubicBezTo>
                <a:cubicBezTo>
                  <a:pt x="594240" y="829878"/>
                  <a:pt x="615623" y="830423"/>
                  <a:pt x="636494" y="833718"/>
                </a:cubicBezTo>
                <a:lnTo>
                  <a:pt x="744071" y="851647"/>
                </a:lnTo>
                <a:lnTo>
                  <a:pt x="914400" y="878541"/>
                </a:lnTo>
                <a:cubicBezTo>
                  <a:pt x="926482" y="880957"/>
                  <a:pt x="938051" y="885841"/>
                  <a:pt x="950259" y="887506"/>
                </a:cubicBezTo>
                <a:cubicBezTo>
                  <a:pt x="1003882" y="894818"/>
                  <a:pt x="1111624" y="905435"/>
                  <a:pt x="1111624" y="905435"/>
                </a:cubicBezTo>
                <a:lnTo>
                  <a:pt x="1559859" y="896471"/>
                </a:lnTo>
                <a:cubicBezTo>
                  <a:pt x="1577248" y="895815"/>
                  <a:pt x="1601381" y="879389"/>
                  <a:pt x="1613647" y="869577"/>
                </a:cubicBezTo>
                <a:cubicBezTo>
                  <a:pt x="1620247" y="864297"/>
                  <a:pt x="1624329" y="855996"/>
                  <a:pt x="1631577" y="851647"/>
                </a:cubicBezTo>
                <a:cubicBezTo>
                  <a:pt x="1639680" y="846785"/>
                  <a:pt x="1649506" y="845671"/>
                  <a:pt x="1658471" y="842683"/>
                </a:cubicBezTo>
                <a:cubicBezTo>
                  <a:pt x="1661459" y="833718"/>
                  <a:pt x="1662748" y="823993"/>
                  <a:pt x="1667436" y="815788"/>
                </a:cubicBezTo>
                <a:cubicBezTo>
                  <a:pt x="1682768" y="788957"/>
                  <a:pt x="1700031" y="774228"/>
                  <a:pt x="1721224" y="753035"/>
                </a:cubicBezTo>
                <a:cubicBezTo>
                  <a:pt x="1742921" y="687939"/>
                  <a:pt x="1711855" y="771692"/>
                  <a:pt x="1757083" y="690283"/>
                </a:cubicBezTo>
                <a:cubicBezTo>
                  <a:pt x="1772426" y="662666"/>
                  <a:pt x="1776592" y="639137"/>
                  <a:pt x="1783977" y="609600"/>
                </a:cubicBezTo>
                <a:cubicBezTo>
                  <a:pt x="1795364" y="507113"/>
                  <a:pt x="1798292" y="525095"/>
                  <a:pt x="1783977" y="403412"/>
                </a:cubicBezTo>
                <a:cubicBezTo>
                  <a:pt x="1782873" y="394027"/>
                  <a:pt x="1780682" y="384078"/>
                  <a:pt x="1775012" y="376518"/>
                </a:cubicBezTo>
                <a:cubicBezTo>
                  <a:pt x="1762334" y="359614"/>
                  <a:pt x="1742866" y="348598"/>
                  <a:pt x="1730188" y="331694"/>
                </a:cubicBezTo>
                <a:cubicBezTo>
                  <a:pt x="1721223" y="319741"/>
                  <a:pt x="1714461" y="305761"/>
                  <a:pt x="1703294" y="295835"/>
                </a:cubicBezTo>
                <a:cubicBezTo>
                  <a:pt x="1687189" y="281519"/>
                  <a:pt x="1664743" y="275214"/>
                  <a:pt x="1649506" y="259977"/>
                </a:cubicBezTo>
                <a:cubicBezTo>
                  <a:pt x="1637553" y="248024"/>
                  <a:pt x="1627170" y="234261"/>
                  <a:pt x="1613647" y="224118"/>
                </a:cubicBezTo>
                <a:cubicBezTo>
                  <a:pt x="1590206" y="206537"/>
                  <a:pt x="1569145" y="204027"/>
                  <a:pt x="1541930" y="197224"/>
                </a:cubicBezTo>
                <a:cubicBezTo>
                  <a:pt x="1529977" y="191247"/>
                  <a:pt x="1517803" y="185693"/>
                  <a:pt x="1506071" y="179294"/>
                </a:cubicBezTo>
                <a:cubicBezTo>
                  <a:pt x="1484921" y="167757"/>
                  <a:pt x="1465251" y="153404"/>
                  <a:pt x="1443318" y="143435"/>
                </a:cubicBezTo>
                <a:cubicBezTo>
                  <a:pt x="1432102" y="138337"/>
                  <a:pt x="1419412" y="137459"/>
                  <a:pt x="1407459" y="134471"/>
                </a:cubicBezTo>
                <a:cubicBezTo>
                  <a:pt x="1401483" y="128494"/>
                  <a:pt x="1396778" y="120890"/>
                  <a:pt x="1389530" y="116541"/>
                </a:cubicBezTo>
                <a:cubicBezTo>
                  <a:pt x="1381427" y="111679"/>
                  <a:pt x="1371484" y="110895"/>
                  <a:pt x="1362636" y="107577"/>
                </a:cubicBezTo>
                <a:cubicBezTo>
                  <a:pt x="1252613" y="66319"/>
                  <a:pt x="1403477" y="115546"/>
                  <a:pt x="1228165" y="71718"/>
                </a:cubicBezTo>
                <a:cubicBezTo>
                  <a:pt x="1209830" y="67134"/>
                  <a:pt x="1192712" y="58372"/>
                  <a:pt x="1174377" y="53788"/>
                </a:cubicBezTo>
                <a:cubicBezTo>
                  <a:pt x="1144813" y="46397"/>
                  <a:pt x="1114424" y="42711"/>
                  <a:pt x="1084730" y="35859"/>
                </a:cubicBezTo>
                <a:cubicBezTo>
                  <a:pt x="1030702" y="23391"/>
                  <a:pt x="1061374" y="8965"/>
                  <a:pt x="968188" y="8965"/>
                </a:cubicBezTo>
                <a:lnTo>
                  <a:pt x="851647" y="8965"/>
                </a:lnTo>
              </a:path>
            </a:pathLst>
          </a:custGeom>
          <a:ln w="3175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TextBox 12">
            <a:extLst>
              <a:ext uri="{FF2B5EF4-FFF2-40B4-BE49-F238E27FC236}">
                <a16:creationId xmlns:a16="http://schemas.microsoft.com/office/drawing/2014/main" id="{46E4019B-96EB-4A64-B66C-4225EE391C0C}"/>
              </a:ext>
            </a:extLst>
          </p:cNvPr>
          <p:cNvSpPr txBox="1"/>
          <p:nvPr/>
        </p:nvSpPr>
        <p:spPr>
          <a:xfrm rot="10800000" flipV="1">
            <a:off x="10022626" y="1965924"/>
            <a:ext cx="1601821"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rtlCol="0">
            <a:spAutoFit/>
          </a:bodyPr>
          <a:lstStyle/>
          <a:p>
            <a:r>
              <a:rPr lang="en-GB" dirty="0">
                <a:solidFill>
                  <a:srgbClr val="0070C0"/>
                </a:solidFill>
              </a:rPr>
              <a:t>What constraints are there on these numbers?</a:t>
            </a:r>
          </a:p>
        </p:txBody>
      </p:sp>
      <p:cxnSp>
        <p:nvCxnSpPr>
          <p:cNvPr id="14" name="Straight Arrow Connector 13">
            <a:extLst>
              <a:ext uri="{FF2B5EF4-FFF2-40B4-BE49-F238E27FC236}">
                <a16:creationId xmlns:a16="http://schemas.microsoft.com/office/drawing/2014/main" id="{5A33A39B-1FBF-4725-9076-E53A8548D88B}"/>
              </a:ext>
            </a:extLst>
          </p:cNvPr>
          <p:cNvCxnSpPr>
            <a:cxnSpLocks/>
          </p:cNvCxnSpPr>
          <p:nvPr/>
        </p:nvCxnSpPr>
        <p:spPr>
          <a:xfrm flipH="1">
            <a:off x="7809658" y="2273026"/>
            <a:ext cx="2135062" cy="938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01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09399D-DC21-42F0-9284-DEB9CB1EB1B6}"/>
              </a:ext>
            </a:extLst>
          </p:cNvPr>
          <p:cNvSpPr txBox="1"/>
          <p:nvPr/>
        </p:nvSpPr>
        <p:spPr>
          <a:xfrm>
            <a:off x="447675" y="561975"/>
            <a:ext cx="11306175" cy="430887"/>
          </a:xfrm>
          <a:prstGeom prst="rect">
            <a:avLst/>
          </a:prstGeom>
          <a:noFill/>
        </p:spPr>
        <p:txBody>
          <a:bodyPr wrap="square" rtlCol="0">
            <a:spAutoFit/>
          </a:bodyPr>
          <a:lstStyle/>
          <a:p>
            <a:r>
              <a:rPr lang="en-GB" sz="2200" b="1" u="sng" dirty="0"/>
              <a:t>Accounting for awareness growth </a:t>
            </a:r>
          </a:p>
        </p:txBody>
      </p:sp>
      <p:sp>
        <p:nvSpPr>
          <p:cNvPr id="6" name="TextBox 5">
            <a:extLst>
              <a:ext uri="{FF2B5EF4-FFF2-40B4-BE49-F238E27FC236}">
                <a16:creationId xmlns:a16="http://schemas.microsoft.com/office/drawing/2014/main" id="{DE22DC07-6C83-4972-8989-81705531DA8C}"/>
              </a:ext>
            </a:extLst>
          </p:cNvPr>
          <p:cNvSpPr txBox="1"/>
          <p:nvPr/>
        </p:nvSpPr>
        <p:spPr>
          <a:xfrm>
            <a:off x="447675" y="1419225"/>
            <a:ext cx="11306175" cy="2462213"/>
          </a:xfrm>
          <a:prstGeom prst="rect">
            <a:avLst/>
          </a:prstGeom>
          <a:noFill/>
        </p:spPr>
        <p:txBody>
          <a:bodyPr wrap="square" rtlCol="0">
            <a:spAutoFit/>
          </a:bodyPr>
          <a:lstStyle/>
          <a:p>
            <a:pPr marL="457200" indent="-457200">
              <a:buAutoNum type="arabicParenR"/>
            </a:pPr>
            <a:r>
              <a:rPr lang="en-GB" sz="2200" dirty="0"/>
              <a:t>“The domain of an agent’s attitudes can expand as a result of a refinement of the possibilities that she entertains. In this case … she should not revise her attitudes on the coarser domain” (Bradley, DMHF p257)</a:t>
            </a:r>
          </a:p>
          <a:p>
            <a:pPr marL="457200" indent="-457200">
              <a:buAutoNum type="arabicParenR"/>
            </a:pPr>
            <a:endParaRPr lang="en-GB" sz="2200" dirty="0"/>
          </a:p>
          <a:p>
            <a:pPr marL="457200" indent="-457200">
              <a:buAutoNum type="arabicParenR"/>
            </a:pPr>
            <a:r>
              <a:rPr lang="en-GB" sz="2200" dirty="0"/>
              <a:t>“The domain of awareness can expand because the agent entertains one or more possibilities disjoint from those she entertained initially” (Bradley, DMHF, p257)</a:t>
            </a:r>
          </a:p>
          <a:p>
            <a:pPr marL="457200" indent="-457200">
              <a:buAutoNum type="arabicParenR"/>
            </a:pPr>
            <a:endParaRPr lang="en-GB" sz="2200" dirty="0"/>
          </a:p>
        </p:txBody>
      </p:sp>
    </p:spTree>
    <p:extLst>
      <p:ext uri="{BB962C8B-B14F-4D97-AF65-F5344CB8AC3E}">
        <p14:creationId xmlns:p14="http://schemas.microsoft.com/office/powerpoint/2010/main" val="2725092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09399D-DC21-42F0-9284-DEB9CB1EB1B6}"/>
              </a:ext>
            </a:extLst>
          </p:cNvPr>
          <p:cNvSpPr txBox="1"/>
          <p:nvPr/>
        </p:nvSpPr>
        <p:spPr>
          <a:xfrm>
            <a:off x="447675" y="561975"/>
            <a:ext cx="11306175" cy="430887"/>
          </a:xfrm>
          <a:prstGeom prst="rect">
            <a:avLst/>
          </a:prstGeom>
          <a:noFill/>
        </p:spPr>
        <p:txBody>
          <a:bodyPr wrap="square" rtlCol="0">
            <a:spAutoFit/>
          </a:bodyPr>
          <a:lstStyle/>
          <a:p>
            <a:r>
              <a:rPr lang="en-GB" sz="2200" b="1" u="sng" dirty="0"/>
              <a:t>Accounting for awareness growth </a:t>
            </a:r>
          </a:p>
        </p:txBody>
      </p:sp>
      <p:sp>
        <p:nvSpPr>
          <p:cNvPr id="6" name="TextBox 5">
            <a:extLst>
              <a:ext uri="{FF2B5EF4-FFF2-40B4-BE49-F238E27FC236}">
                <a16:creationId xmlns:a16="http://schemas.microsoft.com/office/drawing/2014/main" id="{DE22DC07-6C83-4972-8989-81705531DA8C}"/>
              </a:ext>
            </a:extLst>
          </p:cNvPr>
          <p:cNvSpPr txBox="1"/>
          <p:nvPr/>
        </p:nvSpPr>
        <p:spPr>
          <a:xfrm>
            <a:off x="447675" y="1419225"/>
            <a:ext cx="11306175" cy="3139321"/>
          </a:xfrm>
          <a:prstGeom prst="rect">
            <a:avLst/>
          </a:prstGeom>
          <a:noFill/>
        </p:spPr>
        <p:txBody>
          <a:bodyPr wrap="square" rtlCol="0">
            <a:spAutoFit/>
          </a:bodyPr>
          <a:lstStyle/>
          <a:p>
            <a:pPr marL="457200" indent="-457200">
              <a:buAutoNum type="arabicParenR"/>
            </a:pPr>
            <a:r>
              <a:rPr lang="en-GB" sz="2200" dirty="0"/>
              <a:t>“The domain of an agent’s attitudes can expand as a result of a refinement of the possibilities that she entertains. In this case … she should not revise her attitudes on the coarser domain” (Bradley, DMHF p257)</a:t>
            </a:r>
          </a:p>
          <a:p>
            <a:pPr marL="457200" indent="-457200">
              <a:buAutoNum type="arabicParenR"/>
            </a:pPr>
            <a:endParaRPr lang="en-GB" sz="2200" dirty="0"/>
          </a:p>
          <a:p>
            <a:pPr marL="457200" indent="-457200">
              <a:buAutoNum type="arabicParenR"/>
            </a:pPr>
            <a:r>
              <a:rPr lang="en-GB" sz="2200" dirty="0"/>
              <a:t>“The domain of awareness can expand because the agent entertains one or more possibilities disjoint from those she entertained initially” (Bradley, DMHF, p257)</a:t>
            </a:r>
          </a:p>
          <a:p>
            <a:pPr marL="457200" indent="-457200">
              <a:buAutoNum type="arabicParenR"/>
            </a:pPr>
            <a:endParaRPr lang="en-GB" sz="2200" dirty="0"/>
          </a:p>
          <a:p>
            <a:pPr>
              <a:tabLst>
                <a:tab pos="447675" algn="l"/>
              </a:tabLst>
            </a:pPr>
            <a:r>
              <a:rPr lang="en-GB" sz="2200" dirty="0"/>
              <a:t>	“we should extend our relational attitudes to the new set in such a way as to conserve all 	prior relational beliefs and preferences” (Bradley, DMHF, p257)</a:t>
            </a:r>
          </a:p>
        </p:txBody>
      </p:sp>
    </p:spTree>
    <p:extLst>
      <p:ext uri="{BB962C8B-B14F-4D97-AF65-F5344CB8AC3E}">
        <p14:creationId xmlns:p14="http://schemas.microsoft.com/office/powerpoint/2010/main" val="1000150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82636" y="3359400"/>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0" name="Freeform: Shape 9">
            <a:extLst>
              <a:ext uri="{FF2B5EF4-FFF2-40B4-BE49-F238E27FC236}">
                <a16:creationId xmlns:a16="http://schemas.microsoft.com/office/drawing/2014/main" id="{1A4D2193-4722-4389-B4FB-6C2B80897689}"/>
              </a:ext>
            </a:extLst>
          </p:cNvPr>
          <p:cNvSpPr/>
          <p:nvPr/>
        </p:nvSpPr>
        <p:spPr>
          <a:xfrm>
            <a:off x="3115113" y="3299057"/>
            <a:ext cx="6477123" cy="601889"/>
          </a:xfrm>
          <a:custGeom>
            <a:avLst/>
            <a:gdLst>
              <a:gd name="connsiteX0" fmla="*/ 1013012 w 1793646"/>
              <a:gd name="connsiteY0" fmla="*/ 0 h 905435"/>
              <a:gd name="connsiteX1" fmla="*/ 968188 w 1793646"/>
              <a:gd name="connsiteY1" fmla="*/ 8965 h 905435"/>
              <a:gd name="connsiteX2" fmla="*/ 869577 w 1793646"/>
              <a:gd name="connsiteY2" fmla="*/ 35859 h 905435"/>
              <a:gd name="connsiteX3" fmla="*/ 788894 w 1793646"/>
              <a:gd name="connsiteY3" fmla="*/ 44824 h 905435"/>
              <a:gd name="connsiteX4" fmla="*/ 690283 w 1793646"/>
              <a:gd name="connsiteY4" fmla="*/ 62753 h 905435"/>
              <a:gd name="connsiteX5" fmla="*/ 555812 w 1793646"/>
              <a:gd name="connsiteY5" fmla="*/ 89647 h 905435"/>
              <a:gd name="connsiteX6" fmla="*/ 475130 w 1793646"/>
              <a:gd name="connsiteY6" fmla="*/ 107577 h 905435"/>
              <a:gd name="connsiteX7" fmla="*/ 349624 w 1793646"/>
              <a:gd name="connsiteY7" fmla="*/ 116541 h 905435"/>
              <a:gd name="connsiteX8" fmla="*/ 259977 w 1793646"/>
              <a:gd name="connsiteY8" fmla="*/ 125506 h 905435"/>
              <a:gd name="connsiteX9" fmla="*/ 233083 w 1793646"/>
              <a:gd name="connsiteY9" fmla="*/ 134471 h 905435"/>
              <a:gd name="connsiteX10" fmla="*/ 170330 w 1793646"/>
              <a:gd name="connsiteY10" fmla="*/ 152400 h 905435"/>
              <a:gd name="connsiteX11" fmla="*/ 107577 w 1793646"/>
              <a:gd name="connsiteY11" fmla="*/ 179294 h 905435"/>
              <a:gd name="connsiteX12" fmla="*/ 80683 w 1793646"/>
              <a:gd name="connsiteY12" fmla="*/ 197224 h 905435"/>
              <a:gd name="connsiteX13" fmla="*/ 62753 w 1793646"/>
              <a:gd name="connsiteY13" fmla="*/ 224118 h 905435"/>
              <a:gd name="connsiteX14" fmla="*/ 35859 w 1793646"/>
              <a:gd name="connsiteY14" fmla="*/ 259977 h 905435"/>
              <a:gd name="connsiteX15" fmla="*/ 8965 w 1793646"/>
              <a:gd name="connsiteY15" fmla="*/ 349624 h 905435"/>
              <a:gd name="connsiteX16" fmla="*/ 0 w 1793646"/>
              <a:gd name="connsiteY16" fmla="*/ 403412 h 905435"/>
              <a:gd name="connsiteX17" fmla="*/ 17930 w 1793646"/>
              <a:gd name="connsiteY17" fmla="*/ 555812 h 905435"/>
              <a:gd name="connsiteX18" fmla="*/ 35859 w 1793646"/>
              <a:gd name="connsiteY18" fmla="*/ 582706 h 905435"/>
              <a:gd name="connsiteX19" fmla="*/ 98612 w 1793646"/>
              <a:gd name="connsiteY19" fmla="*/ 654424 h 905435"/>
              <a:gd name="connsiteX20" fmla="*/ 188259 w 1793646"/>
              <a:gd name="connsiteY20" fmla="*/ 708212 h 905435"/>
              <a:gd name="connsiteX21" fmla="*/ 295836 w 1793646"/>
              <a:gd name="connsiteY21" fmla="*/ 753035 h 905435"/>
              <a:gd name="connsiteX22" fmla="*/ 457200 w 1793646"/>
              <a:gd name="connsiteY22" fmla="*/ 788894 h 905435"/>
              <a:gd name="connsiteX23" fmla="*/ 573741 w 1793646"/>
              <a:gd name="connsiteY23" fmla="*/ 824753 h 905435"/>
              <a:gd name="connsiteX24" fmla="*/ 636494 w 1793646"/>
              <a:gd name="connsiteY24" fmla="*/ 833718 h 905435"/>
              <a:gd name="connsiteX25" fmla="*/ 744071 w 1793646"/>
              <a:gd name="connsiteY25" fmla="*/ 851647 h 905435"/>
              <a:gd name="connsiteX26" fmla="*/ 914400 w 1793646"/>
              <a:gd name="connsiteY26" fmla="*/ 878541 h 905435"/>
              <a:gd name="connsiteX27" fmla="*/ 950259 w 1793646"/>
              <a:gd name="connsiteY27" fmla="*/ 887506 h 905435"/>
              <a:gd name="connsiteX28" fmla="*/ 1111624 w 1793646"/>
              <a:gd name="connsiteY28" fmla="*/ 905435 h 905435"/>
              <a:gd name="connsiteX29" fmla="*/ 1559859 w 1793646"/>
              <a:gd name="connsiteY29" fmla="*/ 896471 h 905435"/>
              <a:gd name="connsiteX30" fmla="*/ 1613647 w 1793646"/>
              <a:gd name="connsiteY30" fmla="*/ 869577 h 905435"/>
              <a:gd name="connsiteX31" fmla="*/ 1631577 w 1793646"/>
              <a:gd name="connsiteY31" fmla="*/ 851647 h 905435"/>
              <a:gd name="connsiteX32" fmla="*/ 1658471 w 1793646"/>
              <a:gd name="connsiteY32" fmla="*/ 842683 h 905435"/>
              <a:gd name="connsiteX33" fmla="*/ 1667436 w 1793646"/>
              <a:gd name="connsiteY33" fmla="*/ 815788 h 905435"/>
              <a:gd name="connsiteX34" fmla="*/ 1721224 w 1793646"/>
              <a:gd name="connsiteY34" fmla="*/ 753035 h 905435"/>
              <a:gd name="connsiteX35" fmla="*/ 1757083 w 1793646"/>
              <a:gd name="connsiteY35" fmla="*/ 690283 h 905435"/>
              <a:gd name="connsiteX36" fmla="*/ 1783977 w 1793646"/>
              <a:gd name="connsiteY36" fmla="*/ 609600 h 905435"/>
              <a:gd name="connsiteX37" fmla="*/ 1783977 w 1793646"/>
              <a:gd name="connsiteY37" fmla="*/ 403412 h 905435"/>
              <a:gd name="connsiteX38" fmla="*/ 1775012 w 1793646"/>
              <a:gd name="connsiteY38" fmla="*/ 376518 h 905435"/>
              <a:gd name="connsiteX39" fmla="*/ 1730188 w 1793646"/>
              <a:gd name="connsiteY39" fmla="*/ 331694 h 905435"/>
              <a:gd name="connsiteX40" fmla="*/ 1703294 w 1793646"/>
              <a:gd name="connsiteY40" fmla="*/ 295835 h 905435"/>
              <a:gd name="connsiteX41" fmla="*/ 1649506 w 1793646"/>
              <a:gd name="connsiteY41" fmla="*/ 259977 h 905435"/>
              <a:gd name="connsiteX42" fmla="*/ 1613647 w 1793646"/>
              <a:gd name="connsiteY42" fmla="*/ 224118 h 905435"/>
              <a:gd name="connsiteX43" fmla="*/ 1541930 w 1793646"/>
              <a:gd name="connsiteY43" fmla="*/ 197224 h 905435"/>
              <a:gd name="connsiteX44" fmla="*/ 1506071 w 1793646"/>
              <a:gd name="connsiteY44" fmla="*/ 179294 h 905435"/>
              <a:gd name="connsiteX45" fmla="*/ 1443318 w 1793646"/>
              <a:gd name="connsiteY45" fmla="*/ 143435 h 905435"/>
              <a:gd name="connsiteX46" fmla="*/ 1407459 w 1793646"/>
              <a:gd name="connsiteY46" fmla="*/ 134471 h 905435"/>
              <a:gd name="connsiteX47" fmla="*/ 1389530 w 1793646"/>
              <a:gd name="connsiteY47" fmla="*/ 116541 h 905435"/>
              <a:gd name="connsiteX48" fmla="*/ 1362636 w 1793646"/>
              <a:gd name="connsiteY48" fmla="*/ 107577 h 905435"/>
              <a:gd name="connsiteX49" fmla="*/ 1228165 w 1793646"/>
              <a:gd name="connsiteY49" fmla="*/ 71718 h 905435"/>
              <a:gd name="connsiteX50" fmla="*/ 1174377 w 1793646"/>
              <a:gd name="connsiteY50" fmla="*/ 53788 h 905435"/>
              <a:gd name="connsiteX51" fmla="*/ 1084730 w 1793646"/>
              <a:gd name="connsiteY51" fmla="*/ 35859 h 905435"/>
              <a:gd name="connsiteX52" fmla="*/ 968188 w 1793646"/>
              <a:gd name="connsiteY52" fmla="*/ 8965 h 905435"/>
              <a:gd name="connsiteX53" fmla="*/ 851647 w 1793646"/>
              <a:gd name="connsiteY53" fmla="*/ 8965 h 905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93646" h="905435">
                <a:moveTo>
                  <a:pt x="1013012" y="0"/>
                </a:moveTo>
                <a:cubicBezTo>
                  <a:pt x="998071" y="2988"/>
                  <a:pt x="982970" y="5269"/>
                  <a:pt x="968188" y="8965"/>
                </a:cubicBezTo>
                <a:cubicBezTo>
                  <a:pt x="935134" y="17228"/>
                  <a:pt x="902986" y="29177"/>
                  <a:pt x="869577" y="35859"/>
                </a:cubicBezTo>
                <a:cubicBezTo>
                  <a:pt x="843043" y="41166"/>
                  <a:pt x="815654" y="40810"/>
                  <a:pt x="788894" y="44824"/>
                </a:cubicBezTo>
                <a:cubicBezTo>
                  <a:pt x="755854" y="49780"/>
                  <a:pt x="723091" y="56444"/>
                  <a:pt x="690283" y="62753"/>
                </a:cubicBezTo>
                <a:cubicBezTo>
                  <a:pt x="645394" y="71385"/>
                  <a:pt x="600158" y="78560"/>
                  <a:pt x="555812" y="89647"/>
                </a:cubicBezTo>
                <a:cubicBezTo>
                  <a:pt x="535291" y="94777"/>
                  <a:pt x="494786" y="105508"/>
                  <a:pt x="475130" y="107577"/>
                </a:cubicBezTo>
                <a:cubicBezTo>
                  <a:pt x="433419" y="111968"/>
                  <a:pt x="391421" y="113058"/>
                  <a:pt x="349624" y="116541"/>
                </a:cubicBezTo>
                <a:cubicBezTo>
                  <a:pt x="319696" y="119035"/>
                  <a:pt x="289859" y="122518"/>
                  <a:pt x="259977" y="125506"/>
                </a:cubicBezTo>
                <a:cubicBezTo>
                  <a:pt x="251012" y="128494"/>
                  <a:pt x="242169" y="131875"/>
                  <a:pt x="233083" y="134471"/>
                </a:cubicBezTo>
                <a:cubicBezTo>
                  <a:pt x="219673" y="138302"/>
                  <a:pt x="184664" y="145233"/>
                  <a:pt x="170330" y="152400"/>
                </a:cubicBezTo>
                <a:cubicBezTo>
                  <a:pt x="108424" y="183354"/>
                  <a:pt x="182203" y="160639"/>
                  <a:pt x="107577" y="179294"/>
                </a:cubicBezTo>
                <a:cubicBezTo>
                  <a:pt x="98612" y="185271"/>
                  <a:pt x="88302" y="189605"/>
                  <a:pt x="80683" y="197224"/>
                </a:cubicBezTo>
                <a:cubicBezTo>
                  <a:pt x="73064" y="204843"/>
                  <a:pt x="69015" y="215351"/>
                  <a:pt x="62753" y="224118"/>
                </a:cubicBezTo>
                <a:cubicBezTo>
                  <a:pt x="54069" y="236276"/>
                  <a:pt x="44824" y="248024"/>
                  <a:pt x="35859" y="259977"/>
                </a:cubicBezTo>
                <a:cubicBezTo>
                  <a:pt x="24426" y="294277"/>
                  <a:pt x="15739" y="315755"/>
                  <a:pt x="8965" y="349624"/>
                </a:cubicBezTo>
                <a:cubicBezTo>
                  <a:pt x="5400" y="367448"/>
                  <a:pt x="2988" y="385483"/>
                  <a:pt x="0" y="403412"/>
                </a:cubicBezTo>
                <a:cubicBezTo>
                  <a:pt x="1417" y="423251"/>
                  <a:pt x="-2446" y="515059"/>
                  <a:pt x="17930" y="555812"/>
                </a:cubicBezTo>
                <a:cubicBezTo>
                  <a:pt x="22748" y="565449"/>
                  <a:pt x="29395" y="574087"/>
                  <a:pt x="35859" y="582706"/>
                </a:cubicBezTo>
                <a:cubicBezTo>
                  <a:pt x="53673" y="606459"/>
                  <a:pt x="75392" y="634521"/>
                  <a:pt x="98612" y="654424"/>
                </a:cubicBezTo>
                <a:cubicBezTo>
                  <a:pt x="130296" y="681582"/>
                  <a:pt x="148224" y="690419"/>
                  <a:pt x="188259" y="708212"/>
                </a:cubicBezTo>
                <a:cubicBezTo>
                  <a:pt x="223758" y="723989"/>
                  <a:pt x="258982" y="740750"/>
                  <a:pt x="295836" y="753035"/>
                </a:cubicBezTo>
                <a:cubicBezTo>
                  <a:pt x="524732" y="829334"/>
                  <a:pt x="315964" y="751727"/>
                  <a:pt x="457200" y="788894"/>
                </a:cubicBezTo>
                <a:cubicBezTo>
                  <a:pt x="496506" y="799238"/>
                  <a:pt x="534310" y="814895"/>
                  <a:pt x="573741" y="824753"/>
                </a:cubicBezTo>
                <a:cubicBezTo>
                  <a:pt x="594240" y="829878"/>
                  <a:pt x="615623" y="830423"/>
                  <a:pt x="636494" y="833718"/>
                </a:cubicBezTo>
                <a:lnTo>
                  <a:pt x="744071" y="851647"/>
                </a:lnTo>
                <a:lnTo>
                  <a:pt x="914400" y="878541"/>
                </a:lnTo>
                <a:cubicBezTo>
                  <a:pt x="926482" y="880957"/>
                  <a:pt x="938051" y="885841"/>
                  <a:pt x="950259" y="887506"/>
                </a:cubicBezTo>
                <a:cubicBezTo>
                  <a:pt x="1003882" y="894818"/>
                  <a:pt x="1111624" y="905435"/>
                  <a:pt x="1111624" y="905435"/>
                </a:cubicBezTo>
                <a:lnTo>
                  <a:pt x="1559859" y="896471"/>
                </a:lnTo>
                <a:cubicBezTo>
                  <a:pt x="1577248" y="895815"/>
                  <a:pt x="1601381" y="879389"/>
                  <a:pt x="1613647" y="869577"/>
                </a:cubicBezTo>
                <a:cubicBezTo>
                  <a:pt x="1620247" y="864297"/>
                  <a:pt x="1624329" y="855996"/>
                  <a:pt x="1631577" y="851647"/>
                </a:cubicBezTo>
                <a:cubicBezTo>
                  <a:pt x="1639680" y="846785"/>
                  <a:pt x="1649506" y="845671"/>
                  <a:pt x="1658471" y="842683"/>
                </a:cubicBezTo>
                <a:cubicBezTo>
                  <a:pt x="1661459" y="833718"/>
                  <a:pt x="1662748" y="823993"/>
                  <a:pt x="1667436" y="815788"/>
                </a:cubicBezTo>
                <a:cubicBezTo>
                  <a:pt x="1682768" y="788957"/>
                  <a:pt x="1700031" y="774228"/>
                  <a:pt x="1721224" y="753035"/>
                </a:cubicBezTo>
                <a:cubicBezTo>
                  <a:pt x="1742921" y="687939"/>
                  <a:pt x="1711855" y="771692"/>
                  <a:pt x="1757083" y="690283"/>
                </a:cubicBezTo>
                <a:cubicBezTo>
                  <a:pt x="1772426" y="662666"/>
                  <a:pt x="1776592" y="639137"/>
                  <a:pt x="1783977" y="609600"/>
                </a:cubicBezTo>
                <a:cubicBezTo>
                  <a:pt x="1795364" y="507113"/>
                  <a:pt x="1798292" y="525095"/>
                  <a:pt x="1783977" y="403412"/>
                </a:cubicBezTo>
                <a:cubicBezTo>
                  <a:pt x="1782873" y="394027"/>
                  <a:pt x="1780682" y="384078"/>
                  <a:pt x="1775012" y="376518"/>
                </a:cubicBezTo>
                <a:cubicBezTo>
                  <a:pt x="1762334" y="359614"/>
                  <a:pt x="1742866" y="348598"/>
                  <a:pt x="1730188" y="331694"/>
                </a:cubicBezTo>
                <a:cubicBezTo>
                  <a:pt x="1721223" y="319741"/>
                  <a:pt x="1714461" y="305761"/>
                  <a:pt x="1703294" y="295835"/>
                </a:cubicBezTo>
                <a:cubicBezTo>
                  <a:pt x="1687189" y="281519"/>
                  <a:pt x="1664743" y="275214"/>
                  <a:pt x="1649506" y="259977"/>
                </a:cubicBezTo>
                <a:cubicBezTo>
                  <a:pt x="1637553" y="248024"/>
                  <a:pt x="1627170" y="234261"/>
                  <a:pt x="1613647" y="224118"/>
                </a:cubicBezTo>
                <a:cubicBezTo>
                  <a:pt x="1590206" y="206537"/>
                  <a:pt x="1569145" y="204027"/>
                  <a:pt x="1541930" y="197224"/>
                </a:cubicBezTo>
                <a:cubicBezTo>
                  <a:pt x="1529977" y="191247"/>
                  <a:pt x="1517803" y="185693"/>
                  <a:pt x="1506071" y="179294"/>
                </a:cubicBezTo>
                <a:cubicBezTo>
                  <a:pt x="1484921" y="167757"/>
                  <a:pt x="1465251" y="153404"/>
                  <a:pt x="1443318" y="143435"/>
                </a:cubicBezTo>
                <a:cubicBezTo>
                  <a:pt x="1432102" y="138337"/>
                  <a:pt x="1419412" y="137459"/>
                  <a:pt x="1407459" y="134471"/>
                </a:cubicBezTo>
                <a:cubicBezTo>
                  <a:pt x="1401483" y="128494"/>
                  <a:pt x="1396778" y="120890"/>
                  <a:pt x="1389530" y="116541"/>
                </a:cubicBezTo>
                <a:cubicBezTo>
                  <a:pt x="1381427" y="111679"/>
                  <a:pt x="1371484" y="110895"/>
                  <a:pt x="1362636" y="107577"/>
                </a:cubicBezTo>
                <a:cubicBezTo>
                  <a:pt x="1252613" y="66319"/>
                  <a:pt x="1403477" y="115546"/>
                  <a:pt x="1228165" y="71718"/>
                </a:cubicBezTo>
                <a:cubicBezTo>
                  <a:pt x="1209830" y="67134"/>
                  <a:pt x="1192712" y="58372"/>
                  <a:pt x="1174377" y="53788"/>
                </a:cubicBezTo>
                <a:cubicBezTo>
                  <a:pt x="1144813" y="46397"/>
                  <a:pt x="1114424" y="42711"/>
                  <a:pt x="1084730" y="35859"/>
                </a:cubicBezTo>
                <a:cubicBezTo>
                  <a:pt x="1030702" y="23391"/>
                  <a:pt x="1061374" y="8965"/>
                  <a:pt x="968188" y="8965"/>
                </a:cubicBezTo>
                <a:lnTo>
                  <a:pt x="851647" y="8965"/>
                </a:lnTo>
              </a:path>
            </a:pathLst>
          </a:custGeom>
          <a:ln w="3175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TextBox 12">
            <a:extLst>
              <a:ext uri="{FF2B5EF4-FFF2-40B4-BE49-F238E27FC236}">
                <a16:creationId xmlns:a16="http://schemas.microsoft.com/office/drawing/2014/main" id="{46E4019B-96EB-4A64-B66C-4225EE391C0C}"/>
              </a:ext>
            </a:extLst>
          </p:cNvPr>
          <p:cNvSpPr txBox="1"/>
          <p:nvPr/>
        </p:nvSpPr>
        <p:spPr>
          <a:xfrm rot="10800000" flipV="1">
            <a:off x="10022626" y="1965924"/>
            <a:ext cx="1601821"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rtlCol="0">
            <a:spAutoFit/>
          </a:bodyPr>
          <a:lstStyle/>
          <a:p>
            <a:r>
              <a:rPr lang="en-GB" dirty="0">
                <a:solidFill>
                  <a:srgbClr val="0070C0"/>
                </a:solidFill>
              </a:rPr>
              <a:t>What constraints are there on these numbers?</a:t>
            </a:r>
          </a:p>
        </p:txBody>
      </p:sp>
      <p:cxnSp>
        <p:nvCxnSpPr>
          <p:cNvPr id="14" name="Straight Arrow Connector 13">
            <a:extLst>
              <a:ext uri="{FF2B5EF4-FFF2-40B4-BE49-F238E27FC236}">
                <a16:creationId xmlns:a16="http://schemas.microsoft.com/office/drawing/2014/main" id="{5A33A39B-1FBF-4725-9076-E53A8548D88B}"/>
              </a:ext>
            </a:extLst>
          </p:cNvPr>
          <p:cNvCxnSpPr>
            <a:cxnSpLocks/>
          </p:cNvCxnSpPr>
          <p:nvPr/>
        </p:nvCxnSpPr>
        <p:spPr>
          <a:xfrm flipH="1">
            <a:off x="7809658" y="2273026"/>
            <a:ext cx="2135062" cy="938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5934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1861519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0" end="0"/>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45BBB6C-8ADD-4856-9BA6-97D8A8B3922B}"/>
                  </a:ext>
                </a:extLst>
              </p:cNvPr>
              <p:cNvSpPr txBox="1"/>
              <p:nvPr/>
            </p:nvSpPr>
            <p:spPr>
              <a:xfrm>
                <a:off x="831594" y="980447"/>
                <a:ext cx="4616824" cy="1796454"/>
              </a:xfrm>
              <a:prstGeom prst="rect">
                <a:avLst/>
              </a:prstGeom>
              <a:noFill/>
            </p:spPr>
            <p:txBody>
              <a:bodyPr wrap="square" rtlCol="0">
                <a:spAutoFit/>
              </a:bodyPr>
              <a:lstStyle/>
              <a:p>
                <a:r>
                  <a:rPr lang="en-GB" u="sng" dirty="0"/>
                  <a:t>Reverse Bayesianism (first pass):</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dirty="0"/>
              </a:p>
              <a:p>
                <a:endParaRPr lang="en-GB" dirty="0"/>
              </a:p>
              <a:p>
                <a:endParaRPr lang="en-GB" b="1" dirty="0"/>
              </a:p>
            </p:txBody>
          </p:sp>
        </mc:Choice>
        <mc:Fallback xmlns="">
          <p:sp>
            <p:nvSpPr>
              <p:cNvPr id="4" name="TextBox 3">
                <a:extLst>
                  <a:ext uri="{FF2B5EF4-FFF2-40B4-BE49-F238E27FC236}">
                    <a16:creationId xmlns:a16="http://schemas.microsoft.com/office/drawing/2014/main" id="{245BBB6C-8ADD-4856-9BA6-97D8A8B3922B}"/>
                  </a:ext>
                </a:extLst>
              </p:cNvPr>
              <p:cNvSpPr txBox="1">
                <a:spLocks noRot="1" noChangeAspect="1" noMove="1" noResize="1" noEditPoints="1" noAdjustHandles="1" noChangeArrowheads="1" noChangeShapeType="1" noTextEdit="1"/>
              </p:cNvSpPr>
              <p:nvPr/>
            </p:nvSpPr>
            <p:spPr>
              <a:xfrm>
                <a:off x="831594" y="980447"/>
                <a:ext cx="4616824" cy="1796454"/>
              </a:xfrm>
              <a:prstGeom prst="rect">
                <a:avLst/>
              </a:prstGeom>
              <a:blipFill>
                <a:blip r:embed="rId2"/>
                <a:stretch>
                  <a:fillRect l="-1055" t="-2034"/>
                </a:stretch>
              </a:blipFill>
            </p:spPr>
            <p:txBody>
              <a:bodyPr/>
              <a:lstStyle/>
              <a:p>
                <a:r>
                  <a:rPr lang="en-GB">
                    <a:noFill/>
                  </a:rPr>
                  <a:t> </a:t>
                </a:r>
              </a:p>
            </p:txBody>
          </p:sp>
        </mc:Fallback>
      </mc:AlternateContent>
    </p:spTree>
    <p:extLst>
      <p:ext uri="{BB962C8B-B14F-4D97-AF65-F5344CB8AC3E}">
        <p14:creationId xmlns:p14="http://schemas.microsoft.com/office/powerpoint/2010/main" val="2923386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57126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3" end="3"/>
                                            </p:txEl>
                                          </p:spTgt>
                                        </p:tgtEl>
                                        <p:attrNameLst>
                                          <p:attrName>style.color</p:attrName>
                                        </p:attrNameLst>
                                      </p:cBhvr>
                                      <p:to>
                                        <a:schemeClr val="folHlink"/>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500" fill="hold"/>
                                        <p:tgtEl>
                                          <p:spTgt spid="4">
                                            <p:txEl>
                                              <p:pRg st="5" end="5"/>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1057778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3" name="TextBox 12">
            <a:extLst>
              <a:ext uri="{FF2B5EF4-FFF2-40B4-BE49-F238E27FC236}">
                <a16:creationId xmlns:a16="http://schemas.microsoft.com/office/drawing/2014/main" id="{6F50BA8E-7A76-47FB-AD4E-39AD8593029C}"/>
              </a:ext>
            </a:extLst>
          </p:cNvPr>
          <p:cNvSpPr txBox="1"/>
          <p:nvPr/>
        </p:nvSpPr>
        <p:spPr>
          <a:xfrm>
            <a:off x="5570862" y="198845"/>
            <a:ext cx="1721986" cy="430887"/>
          </a:xfrm>
          <a:prstGeom prst="rect">
            <a:avLst/>
          </a:prstGeom>
          <a:noFill/>
        </p:spPr>
        <p:txBody>
          <a:bodyPr wrap="square" rtlCol="0">
            <a:spAutoFit/>
          </a:bodyPr>
          <a:lstStyle/>
          <a:p>
            <a:pPr algn="ctr"/>
            <a:r>
              <a:rPr lang="en-GB" sz="2200" dirty="0"/>
              <a:t>Tenant (T)</a:t>
            </a:r>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extLst>
              <p:ext uri="{D42A27DB-BD31-4B8C-83A1-F6EECF244321}">
                <p14:modId xmlns:p14="http://schemas.microsoft.com/office/powerpoint/2010/main" val="2871340014"/>
              </p:ext>
            </p:extLst>
          </p:nvPr>
        </p:nvGraphicFramePr>
        <p:xfrm>
          <a:off x="7292848" y="2756716"/>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2631229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3" name="TextBox 12">
            <a:extLst>
              <a:ext uri="{FF2B5EF4-FFF2-40B4-BE49-F238E27FC236}">
                <a16:creationId xmlns:a16="http://schemas.microsoft.com/office/drawing/2014/main" id="{6F50BA8E-7A76-47FB-AD4E-39AD8593029C}"/>
              </a:ext>
            </a:extLst>
          </p:cNvPr>
          <p:cNvSpPr txBox="1"/>
          <p:nvPr/>
        </p:nvSpPr>
        <p:spPr>
          <a:xfrm>
            <a:off x="5570862" y="198845"/>
            <a:ext cx="1721986" cy="430887"/>
          </a:xfrm>
          <a:prstGeom prst="rect">
            <a:avLst/>
          </a:prstGeom>
          <a:noFill/>
        </p:spPr>
        <p:txBody>
          <a:bodyPr wrap="square" rtlCol="0">
            <a:spAutoFit/>
          </a:bodyPr>
          <a:lstStyle/>
          <a:p>
            <a:pPr algn="ctr"/>
            <a:r>
              <a:rPr lang="en-GB" sz="2200" dirty="0"/>
              <a:t>Tenant (T)</a:t>
            </a:r>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9" name="TextBox 8">
            <a:extLst>
              <a:ext uri="{FF2B5EF4-FFF2-40B4-BE49-F238E27FC236}">
                <a16:creationId xmlns:a16="http://schemas.microsoft.com/office/drawing/2014/main" id="{2E30FF63-2895-42AA-A01D-ED1E9A1CFAAC}"/>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10" name="Smiley Face 9">
            <a:extLst>
              <a:ext uri="{FF2B5EF4-FFF2-40B4-BE49-F238E27FC236}">
                <a16:creationId xmlns:a16="http://schemas.microsoft.com/office/drawing/2014/main" id="{C0DEA958-64E3-4041-AC66-823ABC99D47C}"/>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327258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9" name="TextBox 8">
            <a:extLst>
              <a:ext uri="{FF2B5EF4-FFF2-40B4-BE49-F238E27FC236}">
                <a16:creationId xmlns:a16="http://schemas.microsoft.com/office/drawing/2014/main" id="{2E30FF63-2895-42AA-A01D-ED1E9A1CFAAC}"/>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10" name="Smiley Face 9">
            <a:extLst>
              <a:ext uri="{FF2B5EF4-FFF2-40B4-BE49-F238E27FC236}">
                <a16:creationId xmlns:a16="http://schemas.microsoft.com/office/drawing/2014/main" id="{C0DEA958-64E3-4041-AC66-823ABC99D47C}"/>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4" name="TextBox 13">
            <a:extLst>
              <a:ext uri="{FF2B5EF4-FFF2-40B4-BE49-F238E27FC236}">
                <a16:creationId xmlns:a16="http://schemas.microsoft.com/office/drawing/2014/main" id="{22300C5B-3AE4-4369-99A1-0DA2E1F0B1BE}"/>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7" name="Left Brace 16">
            <a:extLst>
              <a:ext uri="{FF2B5EF4-FFF2-40B4-BE49-F238E27FC236}">
                <a16:creationId xmlns:a16="http://schemas.microsoft.com/office/drawing/2014/main" id="{1FE1BD8D-DBB0-48AD-8609-E92455EBDB57}"/>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235127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792922593"/>
              </p:ext>
            </p:extLst>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extLst>
              <p:ext uri="{D42A27DB-BD31-4B8C-83A1-F6EECF244321}">
                <p14:modId xmlns:p14="http://schemas.microsoft.com/office/powerpoint/2010/main" val="2149853815"/>
              </p:ext>
            </p:extLst>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extLst>
              <p:ext uri="{D42A27DB-BD31-4B8C-83A1-F6EECF244321}">
                <p14:modId xmlns:p14="http://schemas.microsoft.com/office/powerpoint/2010/main" val="49638040"/>
              </p:ext>
            </p:extLst>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2888485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36E3F6DB-A710-486E-A1DF-73389FF748BC}"/>
                  </a:ext>
                </a:extLst>
              </p:cNvPr>
              <p:cNvSpPr txBox="1"/>
              <p:nvPr/>
            </p:nvSpPr>
            <p:spPr>
              <a:xfrm>
                <a:off x="644024" y="3606416"/>
                <a:ext cx="4616824" cy="1796454"/>
              </a:xfrm>
              <a:prstGeom prst="rect">
                <a:avLst/>
              </a:prstGeom>
              <a:noFill/>
            </p:spPr>
            <p:txBody>
              <a:bodyPr wrap="square" rtlCol="0">
                <a:spAutoFit/>
              </a:bodyPr>
              <a:lstStyle/>
              <a:p>
                <a:r>
                  <a:rPr lang="en-GB" u="sng" dirty="0"/>
                  <a:t>Reverse Bayesianism (first pass):</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dirty="0"/>
              </a:p>
              <a:p>
                <a:endParaRPr lang="en-GB" dirty="0"/>
              </a:p>
              <a:p>
                <a:endParaRPr lang="en-GB" b="1" dirty="0"/>
              </a:p>
            </p:txBody>
          </p:sp>
        </mc:Choice>
        <mc:Fallback xmlns="">
          <p:sp>
            <p:nvSpPr>
              <p:cNvPr id="18" name="TextBox 17">
                <a:extLst>
                  <a:ext uri="{FF2B5EF4-FFF2-40B4-BE49-F238E27FC236}">
                    <a16:creationId xmlns:a16="http://schemas.microsoft.com/office/drawing/2014/main" id="{36E3F6DB-A710-486E-A1DF-73389FF748BC}"/>
                  </a:ext>
                </a:extLst>
              </p:cNvPr>
              <p:cNvSpPr txBox="1">
                <a:spLocks noRot="1" noChangeAspect="1" noMove="1" noResize="1" noEditPoints="1" noAdjustHandles="1" noChangeArrowheads="1" noChangeShapeType="1" noTextEdit="1"/>
              </p:cNvSpPr>
              <p:nvPr/>
            </p:nvSpPr>
            <p:spPr>
              <a:xfrm>
                <a:off x="644024" y="3606416"/>
                <a:ext cx="4616824" cy="1796454"/>
              </a:xfrm>
              <a:prstGeom prst="rect">
                <a:avLst/>
              </a:prstGeom>
              <a:blipFill>
                <a:blip r:embed="rId2"/>
                <a:stretch>
                  <a:fillRect l="-1189" t="-2041"/>
                </a:stretch>
              </a:blipFill>
            </p:spPr>
            <p:txBody>
              <a:bodyPr/>
              <a:lstStyle/>
              <a:p>
                <a:r>
                  <a:rPr lang="en-GB">
                    <a:noFill/>
                  </a:rPr>
                  <a:t> </a:t>
                </a:r>
              </a:p>
            </p:txBody>
          </p:sp>
        </mc:Fallback>
      </mc:AlternateContent>
    </p:spTree>
    <p:extLst>
      <p:ext uri="{BB962C8B-B14F-4D97-AF65-F5344CB8AC3E}">
        <p14:creationId xmlns:p14="http://schemas.microsoft.com/office/powerpoint/2010/main" val="38254125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7141E604-E75C-44D5-8CFB-1661E74210BD}"/>
                  </a:ext>
                </a:extLst>
              </p:cNvPr>
              <p:cNvSpPr txBox="1"/>
              <p:nvPr/>
            </p:nvSpPr>
            <p:spPr>
              <a:xfrm>
                <a:off x="644024" y="3606416"/>
                <a:ext cx="4616824" cy="2669577"/>
              </a:xfrm>
              <a:prstGeom prst="rect">
                <a:avLst/>
              </a:prstGeom>
              <a:noFill/>
            </p:spPr>
            <p:txBody>
              <a:bodyPr wrap="square" rtlCol="0">
                <a:spAutoFit/>
              </a:bodyPr>
              <a:lstStyle/>
              <a:p>
                <a:r>
                  <a:rPr lang="en-GB" u="sng" dirty="0"/>
                  <a:t>Reverse Bayesianism (first pass):</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i="1" smtClean="0">
                              <a:latin typeface="Cambria Math" panose="02040503050406030204" pitchFamily="18" charset="0"/>
                            </a:rPr>
                          </m:ctrlPr>
                        </m:fPr>
                        <m:num>
                          <m:r>
                            <m:rPr>
                              <m:sty m:val="p"/>
                            </m:rPr>
                            <a:rPr lang="en-GB">
                              <a:latin typeface="Cambria Math" panose="02040503050406030204" pitchFamily="18" charset="0"/>
                            </a:rPr>
                            <m:t>P</m:t>
                          </m:r>
                          <m:r>
                            <a:rPr lang="en-GB">
                              <a:latin typeface="Cambria Math" panose="02040503050406030204" pitchFamily="18" charset="0"/>
                            </a:rPr>
                            <m:t>(</m:t>
                          </m:r>
                          <m:r>
                            <m:rPr>
                              <m:sty m:val="p"/>
                            </m:rPr>
                            <a:rPr lang="en-GB" b="0" i="0" smtClean="0">
                              <a:latin typeface="Cambria Math" panose="02040503050406030204" pitchFamily="18" charset="0"/>
                            </a:rPr>
                            <m:t>M</m:t>
                          </m:r>
                          <m:r>
                            <a:rPr lang="en-GB">
                              <a:latin typeface="Cambria Math" panose="02040503050406030204" pitchFamily="18" charset="0"/>
                            </a:rPr>
                            <m:t>)</m:t>
                          </m:r>
                        </m:num>
                        <m:den>
                          <m:r>
                            <m:rPr>
                              <m:sty m:val="p"/>
                            </m:rPr>
                            <a:rPr lang="en-GB">
                              <a:latin typeface="Cambria Math" panose="02040503050406030204" pitchFamily="18" charset="0"/>
                            </a:rPr>
                            <m:t>P</m:t>
                          </m:r>
                          <m:d>
                            <m:dPr>
                              <m:ctrlPr>
                                <a:rPr lang="en-GB" i="1">
                                  <a:latin typeface="Cambria Math" panose="02040503050406030204" pitchFamily="18" charset="0"/>
                                </a:rPr>
                              </m:ctrlPr>
                            </m:dPr>
                            <m:e>
                              <m:r>
                                <m:rPr>
                                  <m:sty m:val="p"/>
                                </m:rPr>
                                <a:rPr lang="en-GB" b="0" i="0" smtClean="0">
                                  <a:latin typeface="Cambria Math" panose="02040503050406030204" pitchFamily="18" charset="0"/>
                                </a:rPr>
                                <m:t>T</m:t>
                              </m:r>
                            </m:e>
                          </m:d>
                        </m:den>
                      </m:f>
                      <m:r>
                        <a:rPr lang="en-GB" b="0" i="1" smtClean="0">
                          <a:latin typeface="Cambria Math" panose="02040503050406030204" pitchFamily="18" charset="0"/>
                        </a:rPr>
                        <m:t>=1=</m:t>
                      </m:r>
                      <m:r>
                        <a:rPr lang="en-GB" i="1" smtClean="0">
                          <a:latin typeface="Cambria Math" panose="02040503050406030204" pitchFamily="18" charset="0"/>
                        </a:rPr>
                        <m:t> </m:t>
                      </m:r>
                      <m:f>
                        <m:fPr>
                          <m:ctrlPr>
                            <a:rPr lang="en-GB" i="1">
                              <a:latin typeface="Cambria Math" panose="02040503050406030204" pitchFamily="18" charset="0"/>
                            </a:rPr>
                          </m:ctrlPr>
                        </m:fPr>
                        <m:num>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M</m:t>
                          </m:r>
                          <m:r>
                            <a:rPr lang="en-GB">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T</m:t>
                          </m:r>
                          <m:r>
                            <a:rPr lang="en-GB">
                              <a:latin typeface="Cambria Math" panose="02040503050406030204" pitchFamily="18" charset="0"/>
                            </a:rPr>
                            <m:t>)</m:t>
                          </m:r>
                        </m:den>
                      </m:f>
                    </m:oMath>
                  </m:oMathPara>
                </a14:m>
                <a:endParaRPr lang="en-GB" dirty="0"/>
              </a:p>
              <a:p>
                <a:endParaRPr lang="en-GB" dirty="0"/>
              </a:p>
              <a:p>
                <a:endParaRPr lang="en-GB" b="1" dirty="0"/>
              </a:p>
            </p:txBody>
          </p:sp>
        </mc:Choice>
        <mc:Fallback xmlns="">
          <p:sp>
            <p:nvSpPr>
              <p:cNvPr id="19" name="TextBox 18">
                <a:extLst>
                  <a:ext uri="{FF2B5EF4-FFF2-40B4-BE49-F238E27FC236}">
                    <a16:creationId xmlns:a16="http://schemas.microsoft.com/office/drawing/2014/main" id="{7141E604-E75C-44D5-8CFB-1661E74210BD}"/>
                  </a:ext>
                </a:extLst>
              </p:cNvPr>
              <p:cNvSpPr txBox="1">
                <a:spLocks noRot="1" noChangeAspect="1" noMove="1" noResize="1" noEditPoints="1" noAdjustHandles="1" noChangeArrowheads="1" noChangeShapeType="1" noTextEdit="1"/>
              </p:cNvSpPr>
              <p:nvPr/>
            </p:nvSpPr>
            <p:spPr>
              <a:xfrm>
                <a:off x="644024" y="3606416"/>
                <a:ext cx="4616824" cy="2669577"/>
              </a:xfrm>
              <a:prstGeom prst="rect">
                <a:avLst/>
              </a:prstGeom>
              <a:blipFill>
                <a:blip r:embed="rId2"/>
                <a:stretch>
                  <a:fillRect l="-1189" t="-1370"/>
                </a:stretch>
              </a:blipFill>
            </p:spPr>
            <p:txBody>
              <a:bodyPr/>
              <a:lstStyle/>
              <a:p>
                <a:r>
                  <a:rPr lang="en-GB">
                    <a:noFill/>
                  </a:rPr>
                  <a:t> </a:t>
                </a:r>
              </a:p>
            </p:txBody>
          </p:sp>
        </mc:Fallback>
      </mc:AlternateContent>
    </p:spTree>
    <p:extLst>
      <p:ext uri="{BB962C8B-B14F-4D97-AF65-F5344CB8AC3E}">
        <p14:creationId xmlns:p14="http://schemas.microsoft.com/office/powerpoint/2010/main" val="21283696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2075937728"/>
              </p:ext>
            </p:extLst>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a:t>
                      </a:r>
                      <a:r>
                        <a:rPr lang="en-GB" b="1" dirty="0"/>
                        <a:t>0</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7141E604-E75C-44D5-8CFB-1661E74210BD}"/>
                  </a:ext>
                </a:extLst>
              </p:cNvPr>
              <p:cNvSpPr txBox="1"/>
              <p:nvPr/>
            </p:nvSpPr>
            <p:spPr>
              <a:xfrm>
                <a:off x="644024" y="3606416"/>
                <a:ext cx="4616824" cy="2669577"/>
              </a:xfrm>
              <a:prstGeom prst="rect">
                <a:avLst/>
              </a:prstGeom>
              <a:noFill/>
            </p:spPr>
            <p:txBody>
              <a:bodyPr wrap="square" rtlCol="0">
                <a:spAutoFit/>
              </a:bodyPr>
              <a:lstStyle/>
              <a:p>
                <a:r>
                  <a:rPr lang="en-GB" u="sng" dirty="0"/>
                  <a:t>Reverse Bayesianism (first pass):</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i="1" smtClean="0">
                              <a:latin typeface="Cambria Math" panose="02040503050406030204" pitchFamily="18" charset="0"/>
                            </a:rPr>
                          </m:ctrlPr>
                        </m:fPr>
                        <m:num>
                          <m:r>
                            <m:rPr>
                              <m:sty m:val="p"/>
                            </m:rPr>
                            <a:rPr lang="en-GB">
                              <a:latin typeface="Cambria Math" panose="02040503050406030204" pitchFamily="18" charset="0"/>
                            </a:rPr>
                            <m:t>P</m:t>
                          </m:r>
                          <m:r>
                            <a:rPr lang="en-GB">
                              <a:latin typeface="Cambria Math" panose="02040503050406030204" pitchFamily="18" charset="0"/>
                            </a:rPr>
                            <m:t>(</m:t>
                          </m:r>
                          <m:r>
                            <m:rPr>
                              <m:sty m:val="p"/>
                            </m:rPr>
                            <a:rPr lang="en-GB" b="0" i="0" smtClean="0">
                              <a:latin typeface="Cambria Math" panose="02040503050406030204" pitchFamily="18" charset="0"/>
                            </a:rPr>
                            <m:t>M</m:t>
                          </m:r>
                          <m:r>
                            <a:rPr lang="en-GB">
                              <a:latin typeface="Cambria Math" panose="02040503050406030204" pitchFamily="18" charset="0"/>
                            </a:rPr>
                            <m:t>)</m:t>
                          </m:r>
                        </m:num>
                        <m:den>
                          <m:r>
                            <m:rPr>
                              <m:sty m:val="p"/>
                            </m:rPr>
                            <a:rPr lang="en-GB">
                              <a:latin typeface="Cambria Math" panose="02040503050406030204" pitchFamily="18" charset="0"/>
                            </a:rPr>
                            <m:t>P</m:t>
                          </m:r>
                          <m:d>
                            <m:dPr>
                              <m:ctrlPr>
                                <a:rPr lang="en-GB" i="1">
                                  <a:latin typeface="Cambria Math" panose="02040503050406030204" pitchFamily="18" charset="0"/>
                                </a:rPr>
                              </m:ctrlPr>
                            </m:dPr>
                            <m:e>
                              <m:r>
                                <m:rPr>
                                  <m:sty m:val="p"/>
                                </m:rPr>
                                <a:rPr lang="en-GB" b="0" i="0" smtClean="0">
                                  <a:latin typeface="Cambria Math" panose="02040503050406030204" pitchFamily="18" charset="0"/>
                                </a:rPr>
                                <m:t>T</m:t>
                              </m:r>
                            </m:e>
                          </m:d>
                        </m:den>
                      </m:f>
                      <m:r>
                        <a:rPr lang="en-GB" b="0" i="1" smtClean="0">
                          <a:latin typeface="Cambria Math" panose="02040503050406030204" pitchFamily="18" charset="0"/>
                        </a:rPr>
                        <m:t>=1=</m:t>
                      </m:r>
                      <m:r>
                        <a:rPr lang="en-GB" i="1" smtClean="0">
                          <a:latin typeface="Cambria Math" panose="02040503050406030204" pitchFamily="18" charset="0"/>
                        </a:rPr>
                        <m:t> </m:t>
                      </m:r>
                      <m:f>
                        <m:fPr>
                          <m:ctrlPr>
                            <a:rPr lang="en-GB" i="1">
                              <a:latin typeface="Cambria Math" panose="02040503050406030204" pitchFamily="18" charset="0"/>
                            </a:rPr>
                          </m:ctrlPr>
                        </m:fPr>
                        <m:num>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M</m:t>
                          </m:r>
                          <m:r>
                            <a:rPr lang="en-GB">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T</m:t>
                          </m:r>
                          <m:r>
                            <a:rPr lang="en-GB">
                              <a:latin typeface="Cambria Math" panose="02040503050406030204" pitchFamily="18" charset="0"/>
                            </a:rPr>
                            <m:t>)</m:t>
                          </m:r>
                        </m:den>
                      </m:f>
                    </m:oMath>
                  </m:oMathPara>
                </a14:m>
                <a:endParaRPr lang="en-GB" dirty="0"/>
              </a:p>
              <a:p>
                <a:endParaRPr lang="en-GB" dirty="0"/>
              </a:p>
              <a:p>
                <a:endParaRPr lang="en-GB" b="1" dirty="0"/>
              </a:p>
            </p:txBody>
          </p:sp>
        </mc:Choice>
        <mc:Fallback xmlns="">
          <p:sp>
            <p:nvSpPr>
              <p:cNvPr id="19" name="TextBox 18">
                <a:extLst>
                  <a:ext uri="{FF2B5EF4-FFF2-40B4-BE49-F238E27FC236}">
                    <a16:creationId xmlns:a16="http://schemas.microsoft.com/office/drawing/2014/main" id="{7141E604-E75C-44D5-8CFB-1661E74210BD}"/>
                  </a:ext>
                </a:extLst>
              </p:cNvPr>
              <p:cNvSpPr txBox="1">
                <a:spLocks noRot="1" noChangeAspect="1" noMove="1" noResize="1" noEditPoints="1" noAdjustHandles="1" noChangeArrowheads="1" noChangeShapeType="1" noTextEdit="1"/>
              </p:cNvSpPr>
              <p:nvPr/>
            </p:nvSpPr>
            <p:spPr>
              <a:xfrm>
                <a:off x="644024" y="3606416"/>
                <a:ext cx="4616824" cy="2669577"/>
              </a:xfrm>
              <a:prstGeom prst="rect">
                <a:avLst/>
              </a:prstGeom>
              <a:blipFill>
                <a:blip r:embed="rId2"/>
                <a:stretch>
                  <a:fillRect l="-1189" t="-1370"/>
                </a:stretch>
              </a:blipFill>
            </p:spPr>
            <p:txBody>
              <a:bodyPr/>
              <a:lstStyle/>
              <a:p>
                <a:r>
                  <a:rPr lang="en-GB">
                    <a:noFill/>
                  </a:rPr>
                  <a:t> </a:t>
                </a:r>
              </a:p>
            </p:txBody>
          </p:sp>
        </mc:Fallback>
      </mc:AlternateContent>
    </p:spTree>
    <p:extLst>
      <p:ext uri="{BB962C8B-B14F-4D97-AF65-F5344CB8AC3E}">
        <p14:creationId xmlns:p14="http://schemas.microsoft.com/office/powerpoint/2010/main" val="1041508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spTree>
    <p:extLst>
      <p:ext uri="{BB962C8B-B14F-4D97-AF65-F5344CB8AC3E}">
        <p14:creationId xmlns:p14="http://schemas.microsoft.com/office/powerpoint/2010/main" val="35189636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3557282801"/>
              </p:ext>
            </p:extLst>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7141E604-E75C-44D5-8CFB-1661E74210BD}"/>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(first pass):</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19" name="TextBox 18">
                <a:extLst>
                  <a:ext uri="{FF2B5EF4-FFF2-40B4-BE49-F238E27FC236}">
                    <a16:creationId xmlns:a16="http://schemas.microsoft.com/office/drawing/2014/main" id="{7141E604-E75C-44D5-8CFB-1661E74210BD}"/>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Tree>
    <p:extLst>
      <p:ext uri="{BB962C8B-B14F-4D97-AF65-F5344CB8AC3E}">
        <p14:creationId xmlns:p14="http://schemas.microsoft.com/office/powerpoint/2010/main" val="15090569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60A4CF3B-68F5-4C6F-BFC2-657E4B45D3A4}"/>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0" name="TextBox 19">
                <a:extLst>
                  <a:ext uri="{FF2B5EF4-FFF2-40B4-BE49-F238E27FC236}">
                    <a16:creationId xmlns:a16="http://schemas.microsoft.com/office/drawing/2014/main" id="{60A4CF3B-68F5-4C6F-BFC2-657E4B45D3A4}"/>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AB5819BA-F743-41C1-9C2B-05CF29C8D3AC}"/>
                  </a:ext>
                </a:extLst>
              </p:cNvPr>
              <p:cNvSpPr txBox="1"/>
              <p:nvPr/>
            </p:nvSpPr>
            <p:spPr>
              <a:xfrm>
                <a:off x="3716467" y="4035069"/>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18" name="TextBox 17">
                <a:extLst>
                  <a:ext uri="{FF2B5EF4-FFF2-40B4-BE49-F238E27FC236}">
                    <a16:creationId xmlns:a16="http://schemas.microsoft.com/office/drawing/2014/main" id="{AB5819BA-F743-41C1-9C2B-05CF29C8D3AC}"/>
                  </a:ext>
                </a:extLst>
              </p:cNvPr>
              <p:cNvSpPr txBox="1">
                <a:spLocks noRot="1" noChangeAspect="1" noMove="1" noResize="1" noEditPoints="1" noAdjustHandles="1" noChangeArrowheads="1" noChangeShapeType="1" noTextEdit="1"/>
              </p:cNvSpPr>
              <p:nvPr/>
            </p:nvSpPr>
            <p:spPr>
              <a:xfrm>
                <a:off x="3716467" y="4035069"/>
                <a:ext cx="4616824" cy="2053639"/>
              </a:xfrm>
              <a:prstGeom prst="rect">
                <a:avLst/>
              </a:prstGeom>
              <a:blipFill>
                <a:blip r:embed="rId3"/>
                <a:stretch>
                  <a:fillRect l="-1189" t="-74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71B7333-8BC1-4D2B-AFBD-4AEC29D952BA}"/>
                  </a:ext>
                </a:extLst>
              </p:cNvPr>
              <p:cNvSpPr txBox="1"/>
              <p:nvPr/>
            </p:nvSpPr>
            <p:spPr>
              <a:xfrm>
                <a:off x="3262450" y="4863313"/>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19" name="TextBox 18">
                <a:extLst>
                  <a:ext uri="{FF2B5EF4-FFF2-40B4-BE49-F238E27FC236}">
                    <a16:creationId xmlns:a16="http://schemas.microsoft.com/office/drawing/2014/main" id="{571B7333-8BC1-4D2B-AFBD-4AEC29D952BA}"/>
                  </a:ext>
                </a:extLst>
              </p:cNvPr>
              <p:cNvSpPr txBox="1">
                <a:spLocks noRot="1" noChangeAspect="1" noMove="1" noResize="1" noEditPoints="1" noAdjustHandles="1" noChangeArrowheads="1" noChangeShapeType="1" noTextEdit="1"/>
              </p:cNvSpPr>
              <p:nvPr/>
            </p:nvSpPr>
            <p:spPr>
              <a:xfrm>
                <a:off x="3262450" y="4863313"/>
                <a:ext cx="4616824" cy="1279389"/>
              </a:xfrm>
              <a:prstGeom prst="rect">
                <a:avLst/>
              </a:prstGeom>
              <a:blipFill>
                <a:blip r:embed="rId4"/>
                <a:stretch>
                  <a:fillRect/>
                </a:stretch>
              </a:blipFill>
            </p:spPr>
            <p:txBody>
              <a:bodyPr/>
              <a:lstStyle/>
              <a:p>
                <a:r>
                  <a:rPr lang="en-GB">
                    <a:noFill/>
                  </a:rPr>
                  <a:t> </a:t>
                </a:r>
              </a:p>
            </p:txBody>
          </p:sp>
        </mc:Fallback>
      </mc:AlternateContent>
      <p:sp>
        <p:nvSpPr>
          <p:cNvPr id="21" name="TextBox 20">
            <a:extLst>
              <a:ext uri="{FF2B5EF4-FFF2-40B4-BE49-F238E27FC236}">
                <a16:creationId xmlns:a16="http://schemas.microsoft.com/office/drawing/2014/main" id="{A0B7476E-CA84-47AD-A94A-F3D35E32A2D5}"/>
              </a:ext>
            </a:extLst>
          </p:cNvPr>
          <p:cNvSpPr txBox="1"/>
          <p:nvPr/>
        </p:nvSpPr>
        <p:spPr>
          <a:xfrm>
            <a:off x="2796410" y="4244683"/>
            <a:ext cx="1658362" cy="430887"/>
          </a:xfrm>
          <a:prstGeom prst="rect">
            <a:avLst/>
          </a:prstGeom>
          <a:noFill/>
        </p:spPr>
        <p:txBody>
          <a:bodyPr wrap="square" rtlCol="0">
            <a:spAutoFit/>
          </a:bodyPr>
          <a:lstStyle/>
          <a:p>
            <a:r>
              <a:rPr lang="en-GB" sz="2200" dirty="0"/>
              <a:t>IFF</a:t>
            </a:r>
          </a:p>
        </p:txBody>
      </p:sp>
    </p:spTree>
    <p:extLst>
      <p:ext uri="{BB962C8B-B14F-4D97-AF65-F5344CB8AC3E}">
        <p14:creationId xmlns:p14="http://schemas.microsoft.com/office/powerpoint/2010/main" val="2523690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60A4CF3B-68F5-4C6F-BFC2-657E4B45D3A4}"/>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0" name="TextBox 19">
                <a:extLst>
                  <a:ext uri="{FF2B5EF4-FFF2-40B4-BE49-F238E27FC236}">
                    <a16:creationId xmlns:a16="http://schemas.microsoft.com/office/drawing/2014/main" id="{60A4CF3B-68F5-4C6F-BFC2-657E4B45D3A4}"/>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AB5819BA-F743-41C1-9C2B-05CF29C8D3AC}"/>
                  </a:ext>
                </a:extLst>
              </p:cNvPr>
              <p:cNvSpPr txBox="1"/>
              <p:nvPr/>
            </p:nvSpPr>
            <p:spPr>
              <a:xfrm>
                <a:off x="3716467" y="4035069"/>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18" name="TextBox 17">
                <a:extLst>
                  <a:ext uri="{FF2B5EF4-FFF2-40B4-BE49-F238E27FC236}">
                    <a16:creationId xmlns:a16="http://schemas.microsoft.com/office/drawing/2014/main" id="{AB5819BA-F743-41C1-9C2B-05CF29C8D3AC}"/>
                  </a:ext>
                </a:extLst>
              </p:cNvPr>
              <p:cNvSpPr txBox="1">
                <a:spLocks noRot="1" noChangeAspect="1" noMove="1" noResize="1" noEditPoints="1" noAdjustHandles="1" noChangeArrowheads="1" noChangeShapeType="1" noTextEdit="1"/>
              </p:cNvSpPr>
              <p:nvPr/>
            </p:nvSpPr>
            <p:spPr>
              <a:xfrm>
                <a:off x="3716467" y="4035069"/>
                <a:ext cx="4616824" cy="2053639"/>
              </a:xfrm>
              <a:prstGeom prst="rect">
                <a:avLst/>
              </a:prstGeom>
              <a:blipFill>
                <a:blip r:embed="rId3"/>
                <a:stretch>
                  <a:fillRect l="-1189" t="-74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71B7333-8BC1-4D2B-AFBD-4AEC29D952BA}"/>
                  </a:ext>
                </a:extLst>
              </p:cNvPr>
              <p:cNvSpPr txBox="1"/>
              <p:nvPr/>
            </p:nvSpPr>
            <p:spPr>
              <a:xfrm>
                <a:off x="3262450" y="4863313"/>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19" name="TextBox 18">
                <a:extLst>
                  <a:ext uri="{FF2B5EF4-FFF2-40B4-BE49-F238E27FC236}">
                    <a16:creationId xmlns:a16="http://schemas.microsoft.com/office/drawing/2014/main" id="{571B7333-8BC1-4D2B-AFBD-4AEC29D952BA}"/>
                  </a:ext>
                </a:extLst>
              </p:cNvPr>
              <p:cNvSpPr txBox="1">
                <a:spLocks noRot="1" noChangeAspect="1" noMove="1" noResize="1" noEditPoints="1" noAdjustHandles="1" noChangeArrowheads="1" noChangeShapeType="1" noTextEdit="1"/>
              </p:cNvSpPr>
              <p:nvPr/>
            </p:nvSpPr>
            <p:spPr>
              <a:xfrm>
                <a:off x="3262450" y="4863313"/>
                <a:ext cx="4616824" cy="1279389"/>
              </a:xfrm>
              <a:prstGeom prst="rect">
                <a:avLst/>
              </a:prstGeom>
              <a:blipFill>
                <a:blip r:embed="rId4"/>
                <a:stretch>
                  <a:fillRect/>
                </a:stretch>
              </a:blipFill>
            </p:spPr>
            <p:txBody>
              <a:bodyPr/>
              <a:lstStyle/>
              <a:p>
                <a:r>
                  <a:rPr lang="en-GB">
                    <a:noFill/>
                  </a:rPr>
                  <a:t> </a:t>
                </a:r>
              </a:p>
            </p:txBody>
          </p:sp>
        </mc:Fallback>
      </mc:AlternateContent>
      <p:sp>
        <p:nvSpPr>
          <p:cNvPr id="21" name="TextBox 20">
            <a:extLst>
              <a:ext uri="{FF2B5EF4-FFF2-40B4-BE49-F238E27FC236}">
                <a16:creationId xmlns:a16="http://schemas.microsoft.com/office/drawing/2014/main" id="{A0B7476E-CA84-47AD-A94A-F3D35E32A2D5}"/>
              </a:ext>
            </a:extLst>
          </p:cNvPr>
          <p:cNvSpPr txBox="1"/>
          <p:nvPr/>
        </p:nvSpPr>
        <p:spPr>
          <a:xfrm>
            <a:off x="2796410" y="4244683"/>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FBFAE211-3E87-4497-AC4B-B0A51EFC74C8}"/>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Other (O)</a:t>
                </a:r>
              </a:p>
            </p:txBody>
          </p:sp>
        </mc:Choice>
        <mc:Fallback xmlns="">
          <p:sp>
            <p:nvSpPr>
              <p:cNvPr id="22" name="TextBox 21">
                <a:extLst>
                  <a:ext uri="{FF2B5EF4-FFF2-40B4-BE49-F238E27FC236}">
                    <a16:creationId xmlns:a16="http://schemas.microsoft.com/office/drawing/2014/main" id="{FBFAE211-3E87-4497-AC4B-B0A51EFC74C8}"/>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5"/>
                <a:stretch>
                  <a:fillRect t="-6061" b="-18182"/>
                </a:stretch>
              </a:blipFill>
              <a:ln>
                <a:solidFill>
                  <a:schemeClr val="tx1"/>
                </a:solidFill>
              </a:ln>
            </p:spPr>
            <p:txBody>
              <a:bodyPr/>
              <a:lstStyle/>
              <a:p>
                <a:r>
                  <a:rPr lang="en-GB">
                    <a:noFill/>
                  </a:rPr>
                  <a:t> </a:t>
                </a:r>
              </a:p>
            </p:txBody>
          </p:sp>
        </mc:Fallback>
      </mc:AlternateContent>
    </p:spTree>
    <p:extLst>
      <p:ext uri="{BB962C8B-B14F-4D97-AF65-F5344CB8AC3E}">
        <p14:creationId xmlns:p14="http://schemas.microsoft.com/office/powerpoint/2010/main" val="3653750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60A4CF3B-68F5-4C6F-BFC2-657E4B45D3A4}"/>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0" name="TextBox 19">
                <a:extLst>
                  <a:ext uri="{FF2B5EF4-FFF2-40B4-BE49-F238E27FC236}">
                    <a16:creationId xmlns:a16="http://schemas.microsoft.com/office/drawing/2014/main" id="{60A4CF3B-68F5-4C6F-BFC2-657E4B45D3A4}"/>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AB5819BA-F743-41C1-9C2B-05CF29C8D3AC}"/>
                  </a:ext>
                </a:extLst>
              </p:cNvPr>
              <p:cNvSpPr txBox="1"/>
              <p:nvPr/>
            </p:nvSpPr>
            <p:spPr>
              <a:xfrm>
                <a:off x="3716467" y="4035069"/>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18" name="TextBox 17">
                <a:extLst>
                  <a:ext uri="{FF2B5EF4-FFF2-40B4-BE49-F238E27FC236}">
                    <a16:creationId xmlns:a16="http://schemas.microsoft.com/office/drawing/2014/main" id="{AB5819BA-F743-41C1-9C2B-05CF29C8D3AC}"/>
                  </a:ext>
                </a:extLst>
              </p:cNvPr>
              <p:cNvSpPr txBox="1">
                <a:spLocks noRot="1" noChangeAspect="1" noMove="1" noResize="1" noEditPoints="1" noAdjustHandles="1" noChangeArrowheads="1" noChangeShapeType="1" noTextEdit="1"/>
              </p:cNvSpPr>
              <p:nvPr/>
            </p:nvSpPr>
            <p:spPr>
              <a:xfrm>
                <a:off x="3716467" y="4035069"/>
                <a:ext cx="4616824" cy="2053639"/>
              </a:xfrm>
              <a:prstGeom prst="rect">
                <a:avLst/>
              </a:prstGeom>
              <a:blipFill>
                <a:blip r:embed="rId3"/>
                <a:stretch>
                  <a:fillRect l="-1189" t="-74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71B7333-8BC1-4D2B-AFBD-4AEC29D952BA}"/>
                  </a:ext>
                </a:extLst>
              </p:cNvPr>
              <p:cNvSpPr txBox="1"/>
              <p:nvPr/>
            </p:nvSpPr>
            <p:spPr>
              <a:xfrm>
                <a:off x="3262450" y="4863313"/>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19" name="TextBox 18">
                <a:extLst>
                  <a:ext uri="{FF2B5EF4-FFF2-40B4-BE49-F238E27FC236}">
                    <a16:creationId xmlns:a16="http://schemas.microsoft.com/office/drawing/2014/main" id="{571B7333-8BC1-4D2B-AFBD-4AEC29D952BA}"/>
                  </a:ext>
                </a:extLst>
              </p:cNvPr>
              <p:cNvSpPr txBox="1">
                <a:spLocks noRot="1" noChangeAspect="1" noMove="1" noResize="1" noEditPoints="1" noAdjustHandles="1" noChangeArrowheads="1" noChangeShapeType="1" noTextEdit="1"/>
              </p:cNvSpPr>
              <p:nvPr/>
            </p:nvSpPr>
            <p:spPr>
              <a:xfrm>
                <a:off x="3262450" y="4863313"/>
                <a:ext cx="4616824" cy="1279389"/>
              </a:xfrm>
              <a:prstGeom prst="rect">
                <a:avLst/>
              </a:prstGeom>
              <a:blipFill>
                <a:blip r:embed="rId4"/>
                <a:stretch>
                  <a:fillRect/>
                </a:stretch>
              </a:blipFill>
            </p:spPr>
            <p:txBody>
              <a:bodyPr/>
              <a:lstStyle/>
              <a:p>
                <a:r>
                  <a:rPr lang="en-GB">
                    <a:noFill/>
                  </a:rPr>
                  <a:t> </a:t>
                </a:r>
              </a:p>
            </p:txBody>
          </p:sp>
        </mc:Fallback>
      </mc:AlternateContent>
      <p:sp>
        <p:nvSpPr>
          <p:cNvPr id="21" name="TextBox 20">
            <a:extLst>
              <a:ext uri="{FF2B5EF4-FFF2-40B4-BE49-F238E27FC236}">
                <a16:creationId xmlns:a16="http://schemas.microsoft.com/office/drawing/2014/main" id="{A0B7476E-CA84-47AD-A94A-F3D35E32A2D5}"/>
              </a:ext>
            </a:extLst>
          </p:cNvPr>
          <p:cNvSpPr txBox="1"/>
          <p:nvPr/>
        </p:nvSpPr>
        <p:spPr>
          <a:xfrm>
            <a:off x="2796410" y="4244683"/>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FBFAE211-3E87-4497-AC4B-B0A51EFC74C8}"/>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Other (O)</a:t>
                </a:r>
              </a:p>
            </p:txBody>
          </p:sp>
        </mc:Choice>
        <mc:Fallback xmlns="">
          <p:sp>
            <p:nvSpPr>
              <p:cNvPr id="22" name="TextBox 21">
                <a:extLst>
                  <a:ext uri="{FF2B5EF4-FFF2-40B4-BE49-F238E27FC236}">
                    <a16:creationId xmlns:a16="http://schemas.microsoft.com/office/drawing/2014/main" id="{FBFAE211-3E87-4497-AC4B-B0A51EFC74C8}"/>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5"/>
                <a:stretch>
                  <a:fillRect t="-6061" b="-18182"/>
                </a:stretch>
              </a:blipFill>
              <a:ln>
                <a:solidFill>
                  <a:schemeClr val="tx1"/>
                </a:solidFill>
              </a:ln>
            </p:spPr>
            <p:txBody>
              <a:bodyPr/>
              <a:lstStyle/>
              <a:p>
                <a:r>
                  <a:rPr lang="en-GB">
                    <a:noFill/>
                  </a:rPr>
                  <a:t> </a:t>
                </a:r>
              </a:p>
            </p:txBody>
          </p:sp>
        </mc:Fallback>
      </mc:AlternateContent>
      <p:sp>
        <p:nvSpPr>
          <p:cNvPr id="23" name="TextBox 22">
            <a:extLst>
              <a:ext uri="{FF2B5EF4-FFF2-40B4-BE49-F238E27FC236}">
                <a16:creationId xmlns:a16="http://schemas.microsoft.com/office/drawing/2014/main" id="{5A7F6F06-E5FA-40FE-8F53-664D809C9A89}"/>
              </a:ext>
            </a:extLst>
          </p:cNvPr>
          <p:cNvSpPr txBox="1"/>
          <p:nvPr/>
        </p:nvSpPr>
        <p:spPr>
          <a:xfrm>
            <a:off x="9144119" y="4915882"/>
            <a:ext cx="2605922" cy="923330"/>
          </a:xfrm>
          <a:prstGeom prst="rect">
            <a:avLst/>
          </a:prstGeom>
          <a:noFill/>
          <a:ln>
            <a:solidFill>
              <a:schemeClr val="tx1"/>
            </a:solidFill>
          </a:ln>
        </p:spPr>
        <p:txBody>
          <a:bodyPr wrap="square" rtlCol="0">
            <a:spAutoFit/>
          </a:bodyPr>
          <a:lstStyle/>
          <a:p>
            <a:r>
              <a:rPr lang="en-GB" dirty="0">
                <a:latin typeface="Cambria Math" panose="02040503050406030204" pitchFamily="18" charset="0"/>
              </a:rPr>
              <a:t>A: Mia (M)</a:t>
            </a:r>
          </a:p>
          <a:p>
            <a:r>
              <a:rPr lang="en-GB" dirty="0">
                <a:latin typeface="Cambria Math" panose="02040503050406030204" pitchFamily="18" charset="0"/>
              </a:rPr>
              <a:t>B: Tenant (T)</a:t>
            </a:r>
          </a:p>
          <a:p>
            <a:endParaRPr lang="en-GB" dirty="0"/>
          </a:p>
        </p:txBody>
      </p:sp>
      <p:sp>
        <p:nvSpPr>
          <p:cNvPr id="24" name="TextBox 23">
            <a:extLst>
              <a:ext uri="{FF2B5EF4-FFF2-40B4-BE49-F238E27FC236}">
                <a16:creationId xmlns:a16="http://schemas.microsoft.com/office/drawing/2014/main" id="{72B7B7B4-4615-40A1-B3BC-3CB4939AA7AA}"/>
              </a:ext>
            </a:extLst>
          </p:cNvPr>
          <p:cNvSpPr txBox="1"/>
          <p:nvPr/>
        </p:nvSpPr>
        <p:spPr>
          <a:xfrm>
            <a:off x="7269754" y="4205827"/>
            <a:ext cx="1297859" cy="707886"/>
          </a:xfrm>
          <a:prstGeom prst="rect">
            <a:avLst/>
          </a:prstGeom>
          <a:noFill/>
        </p:spPr>
        <p:txBody>
          <a:bodyPr wrap="square" rtlCol="0">
            <a:spAutoFit/>
          </a:bodyPr>
          <a:lstStyle/>
          <a:p>
            <a:r>
              <a:rPr lang="en-GB" sz="4000" dirty="0">
                <a:solidFill>
                  <a:srgbClr val="FF0000"/>
                </a:solidFill>
                <a:sym typeface="Wingdings 2" panose="05020102010507070707" pitchFamily="18" charset="2"/>
              </a:rPr>
              <a:t></a:t>
            </a:r>
            <a:endParaRPr lang="en-GB" sz="4000" dirty="0">
              <a:solidFill>
                <a:srgbClr val="FF0000"/>
              </a:solidFill>
            </a:endParaRPr>
          </a:p>
        </p:txBody>
      </p:sp>
      <p:sp>
        <p:nvSpPr>
          <p:cNvPr id="25" name="TextBox 24">
            <a:extLst>
              <a:ext uri="{FF2B5EF4-FFF2-40B4-BE49-F238E27FC236}">
                <a16:creationId xmlns:a16="http://schemas.microsoft.com/office/drawing/2014/main" id="{82F72FF5-24FE-4763-BD2B-CA958AC6AA12}"/>
              </a:ext>
            </a:extLst>
          </p:cNvPr>
          <p:cNvSpPr txBox="1"/>
          <p:nvPr/>
        </p:nvSpPr>
        <p:spPr>
          <a:xfrm>
            <a:off x="7230344" y="4900597"/>
            <a:ext cx="1297859" cy="707886"/>
          </a:xfrm>
          <a:prstGeom prst="rect">
            <a:avLst/>
          </a:prstGeom>
          <a:noFill/>
        </p:spPr>
        <p:txBody>
          <a:bodyPr wrap="square" rtlCol="0">
            <a:spAutoFit/>
          </a:bodyPr>
          <a:lstStyle/>
          <a:p>
            <a:r>
              <a:rPr lang="en-GB" sz="4000" dirty="0">
                <a:solidFill>
                  <a:srgbClr val="FF0000"/>
                </a:solidFill>
                <a:sym typeface="Wingdings 2" panose="05020102010507070707" pitchFamily="18" charset="2"/>
              </a:rPr>
              <a:t></a:t>
            </a:r>
            <a:endParaRPr lang="en-GB" sz="4000" dirty="0">
              <a:solidFill>
                <a:srgbClr val="FF0000"/>
              </a:solidFill>
            </a:endParaRPr>
          </a:p>
        </p:txBody>
      </p:sp>
    </p:spTree>
    <p:extLst>
      <p:ext uri="{BB962C8B-B14F-4D97-AF65-F5344CB8AC3E}">
        <p14:creationId xmlns:p14="http://schemas.microsoft.com/office/powerpoint/2010/main" val="2055527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60A4CF3B-68F5-4C6F-BFC2-657E4B45D3A4}"/>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0" name="TextBox 19">
                <a:extLst>
                  <a:ext uri="{FF2B5EF4-FFF2-40B4-BE49-F238E27FC236}">
                    <a16:creationId xmlns:a16="http://schemas.microsoft.com/office/drawing/2014/main" id="{60A4CF3B-68F5-4C6F-BFC2-657E4B45D3A4}"/>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AB5819BA-F743-41C1-9C2B-05CF29C8D3AC}"/>
                  </a:ext>
                </a:extLst>
              </p:cNvPr>
              <p:cNvSpPr txBox="1"/>
              <p:nvPr/>
            </p:nvSpPr>
            <p:spPr>
              <a:xfrm>
                <a:off x="3716467" y="4035069"/>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18" name="TextBox 17">
                <a:extLst>
                  <a:ext uri="{FF2B5EF4-FFF2-40B4-BE49-F238E27FC236}">
                    <a16:creationId xmlns:a16="http://schemas.microsoft.com/office/drawing/2014/main" id="{AB5819BA-F743-41C1-9C2B-05CF29C8D3AC}"/>
                  </a:ext>
                </a:extLst>
              </p:cNvPr>
              <p:cNvSpPr txBox="1">
                <a:spLocks noRot="1" noChangeAspect="1" noMove="1" noResize="1" noEditPoints="1" noAdjustHandles="1" noChangeArrowheads="1" noChangeShapeType="1" noTextEdit="1"/>
              </p:cNvSpPr>
              <p:nvPr/>
            </p:nvSpPr>
            <p:spPr>
              <a:xfrm>
                <a:off x="3716467" y="4035069"/>
                <a:ext cx="4616824" cy="2053639"/>
              </a:xfrm>
              <a:prstGeom prst="rect">
                <a:avLst/>
              </a:prstGeom>
              <a:blipFill>
                <a:blip r:embed="rId3"/>
                <a:stretch>
                  <a:fillRect l="-1189" t="-74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71B7333-8BC1-4D2B-AFBD-4AEC29D952BA}"/>
                  </a:ext>
                </a:extLst>
              </p:cNvPr>
              <p:cNvSpPr txBox="1"/>
              <p:nvPr/>
            </p:nvSpPr>
            <p:spPr>
              <a:xfrm>
                <a:off x="3262450" y="4863313"/>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19" name="TextBox 18">
                <a:extLst>
                  <a:ext uri="{FF2B5EF4-FFF2-40B4-BE49-F238E27FC236}">
                    <a16:creationId xmlns:a16="http://schemas.microsoft.com/office/drawing/2014/main" id="{571B7333-8BC1-4D2B-AFBD-4AEC29D952BA}"/>
                  </a:ext>
                </a:extLst>
              </p:cNvPr>
              <p:cNvSpPr txBox="1">
                <a:spLocks noRot="1" noChangeAspect="1" noMove="1" noResize="1" noEditPoints="1" noAdjustHandles="1" noChangeArrowheads="1" noChangeShapeType="1" noTextEdit="1"/>
              </p:cNvSpPr>
              <p:nvPr/>
            </p:nvSpPr>
            <p:spPr>
              <a:xfrm>
                <a:off x="3262450" y="4863313"/>
                <a:ext cx="4616824" cy="1279389"/>
              </a:xfrm>
              <a:prstGeom prst="rect">
                <a:avLst/>
              </a:prstGeom>
              <a:blipFill>
                <a:blip r:embed="rId4"/>
                <a:stretch>
                  <a:fillRect/>
                </a:stretch>
              </a:blipFill>
            </p:spPr>
            <p:txBody>
              <a:bodyPr/>
              <a:lstStyle/>
              <a:p>
                <a:r>
                  <a:rPr lang="en-GB">
                    <a:noFill/>
                  </a:rPr>
                  <a:t> </a:t>
                </a:r>
              </a:p>
            </p:txBody>
          </p:sp>
        </mc:Fallback>
      </mc:AlternateContent>
      <p:sp>
        <p:nvSpPr>
          <p:cNvPr id="21" name="TextBox 20">
            <a:extLst>
              <a:ext uri="{FF2B5EF4-FFF2-40B4-BE49-F238E27FC236}">
                <a16:creationId xmlns:a16="http://schemas.microsoft.com/office/drawing/2014/main" id="{A0B7476E-CA84-47AD-A94A-F3D35E32A2D5}"/>
              </a:ext>
            </a:extLst>
          </p:cNvPr>
          <p:cNvSpPr txBox="1"/>
          <p:nvPr/>
        </p:nvSpPr>
        <p:spPr>
          <a:xfrm>
            <a:off x="2796410" y="4244683"/>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FBFAE211-3E87-4497-AC4B-B0A51EFC74C8}"/>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Other (O)</a:t>
                </a:r>
              </a:p>
            </p:txBody>
          </p:sp>
        </mc:Choice>
        <mc:Fallback xmlns="">
          <p:sp>
            <p:nvSpPr>
              <p:cNvPr id="22" name="TextBox 21">
                <a:extLst>
                  <a:ext uri="{FF2B5EF4-FFF2-40B4-BE49-F238E27FC236}">
                    <a16:creationId xmlns:a16="http://schemas.microsoft.com/office/drawing/2014/main" id="{FBFAE211-3E87-4497-AC4B-B0A51EFC74C8}"/>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5"/>
                <a:stretch>
                  <a:fillRect t="-6061" b="-18182"/>
                </a:stretch>
              </a:blipFill>
              <a:ln>
                <a:solidFill>
                  <a:schemeClr val="tx1"/>
                </a:solidFill>
              </a:ln>
            </p:spPr>
            <p:txBody>
              <a:bodyPr/>
              <a:lstStyle/>
              <a:p>
                <a:r>
                  <a:rPr lang="en-GB">
                    <a:noFill/>
                  </a:rPr>
                  <a:t> </a:t>
                </a:r>
              </a:p>
            </p:txBody>
          </p:sp>
        </mc:Fallback>
      </mc:AlternateContent>
    </p:spTree>
    <p:extLst>
      <p:ext uri="{BB962C8B-B14F-4D97-AF65-F5344CB8AC3E}">
        <p14:creationId xmlns:p14="http://schemas.microsoft.com/office/powerpoint/2010/main" val="32353257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60A4CF3B-68F5-4C6F-BFC2-657E4B45D3A4}"/>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0" name="TextBox 19">
                <a:extLst>
                  <a:ext uri="{FF2B5EF4-FFF2-40B4-BE49-F238E27FC236}">
                    <a16:creationId xmlns:a16="http://schemas.microsoft.com/office/drawing/2014/main" id="{60A4CF3B-68F5-4C6F-BFC2-657E4B45D3A4}"/>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AB5819BA-F743-41C1-9C2B-05CF29C8D3AC}"/>
                  </a:ext>
                </a:extLst>
              </p:cNvPr>
              <p:cNvSpPr txBox="1"/>
              <p:nvPr/>
            </p:nvSpPr>
            <p:spPr>
              <a:xfrm>
                <a:off x="3716467" y="4035069"/>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18" name="TextBox 17">
                <a:extLst>
                  <a:ext uri="{FF2B5EF4-FFF2-40B4-BE49-F238E27FC236}">
                    <a16:creationId xmlns:a16="http://schemas.microsoft.com/office/drawing/2014/main" id="{AB5819BA-F743-41C1-9C2B-05CF29C8D3AC}"/>
                  </a:ext>
                </a:extLst>
              </p:cNvPr>
              <p:cNvSpPr txBox="1">
                <a:spLocks noRot="1" noChangeAspect="1" noMove="1" noResize="1" noEditPoints="1" noAdjustHandles="1" noChangeArrowheads="1" noChangeShapeType="1" noTextEdit="1"/>
              </p:cNvSpPr>
              <p:nvPr/>
            </p:nvSpPr>
            <p:spPr>
              <a:xfrm>
                <a:off x="3716467" y="4035069"/>
                <a:ext cx="4616824" cy="2053639"/>
              </a:xfrm>
              <a:prstGeom prst="rect">
                <a:avLst/>
              </a:prstGeom>
              <a:blipFill>
                <a:blip r:embed="rId3"/>
                <a:stretch>
                  <a:fillRect l="-1189" t="-74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71B7333-8BC1-4D2B-AFBD-4AEC29D952BA}"/>
                  </a:ext>
                </a:extLst>
              </p:cNvPr>
              <p:cNvSpPr txBox="1"/>
              <p:nvPr/>
            </p:nvSpPr>
            <p:spPr>
              <a:xfrm>
                <a:off x="3262450" y="4863313"/>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19" name="TextBox 18">
                <a:extLst>
                  <a:ext uri="{FF2B5EF4-FFF2-40B4-BE49-F238E27FC236}">
                    <a16:creationId xmlns:a16="http://schemas.microsoft.com/office/drawing/2014/main" id="{571B7333-8BC1-4D2B-AFBD-4AEC29D952BA}"/>
                  </a:ext>
                </a:extLst>
              </p:cNvPr>
              <p:cNvSpPr txBox="1">
                <a:spLocks noRot="1" noChangeAspect="1" noMove="1" noResize="1" noEditPoints="1" noAdjustHandles="1" noChangeArrowheads="1" noChangeShapeType="1" noTextEdit="1"/>
              </p:cNvSpPr>
              <p:nvPr/>
            </p:nvSpPr>
            <p:spPr>
              <a:xfrm>
                <a:off x="3262450" y="4863313"/>
                <a:ext cx="4616824" cy="1279389"/>
              </a:xfrm>
              <a:prstGeom prst="rect">
                <a:avLst/>
              </a:prstGeom>
              <a:blipFill>
                <a:blip r:embed="rId4"/>
                <a:stretch>
                  <a:fillRect/>
                </a:stretch>
              </a:blipFill>
            </p:spPr>
            <p:txBody>
              <a:bodyPr/>
              <a:lstStyle/>
              <a:p>
                <a:r>
                  <a:rPr lang="en-GB">
                    <a:noFill/>
                  </a:rPr>
                  <a:t> </a:t>
                </a:r>
              </a:p>
            </p:txBody>
          </p:sp>
        </mc:Fallback>
      </mc:AlternateContent>
      <p:sp>
        <p:nvSpPr>
          <p:cNvPr id="21" name="TextBox 20">
            <a:extLst>
              <a:ext uri="{FF2B5EF4-FFF2-40B4-BE49-F238E27FC236}">
                <a16:creationId xmlns:a16="http://schemas.microsoft.com/office/drawing/2014/main" id="{A0B7476E-CA84-47AD-A94A-F3D35E32A2D5}"/>
              </a:ext>
            </a:extLst>
          </p:cNvPr>
          <p:cNvSpPr txBox="1"/>
          <p:nvPr/>
        </p:nvSpPr>
        <p:spPr>
          <a:xfrm>
            <a:off x="2796410" y="4244683"/>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FBFAE211-3E87-4497-AC4B-B0A51EFC74C8}"/>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Other (O)</a:t>
                </a:r>
              </a:p>
            </p:txBody>
          </p:sp>
        </mc:Choice>
        <mc:Fallback xmlns="">
          <p:sp>
            <p:nvSpPr>
              <p:cNvPr id="22" name="TextBox 21">
                <a:extLst>
                  <a:ext uri="{FF2B5EF4-FFF2-40B4-BE49-F238E27FC236}">
                    <a16:creationId xmlns:a16="http://schemas.microsoft.com/office/drawing/2014/main" id="{FBFAE211-3E87-4497-AC4B-B0A51EFC74C8}"/>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5"/>
                <a:stretch>
                  <a:fillRect t="-6061" b="-18182"/>
                </a:stretch>
              </a:blipFill>
              <a:ln>
                <a:solidFill>
                  <a:schemeClr val="tx1"/>
                </a:solidFill>
              </a:ln>
            </p:spPr>
            <p:txBody>
              <a:bodyPr/>
              <a:lstStyle/>
              <a:p>
                <a:r>
                  <a:rPr lang="en-GB">
                    <a:noFill/>
                  </a:rPr>
                  <a:t> </a:t>
                </a:r>
              </a:p>
            </p:txBody>
          </p:sp>
        </mc:Fallback>
      </mc:AlternateContent>
      <p:sp>
        <p:nvSpPr>
          <p:cNvPr id="23" name="TextBox 22">
            <a:extLst>
              <a:ext uri="{FF2B5EF4-FFF2-40B4-BE49-F238E27FC236}">
                <a16:creationId xmlns:a16="http://schemas.microsoft.com/office/drawing/2014/main" id="{5A7F6F06-E5FA-40FE-8F53-664D809C9A89}"/>
              </a:ext>
            </a:extLst>
          </p:cNvPr>
          <p:cNvSpPr txBox="1"/>
          <p:nvPr/>
        </p:nvSpPr>
        <p:spPr>
          <a:xfrm>
            <a:off x="9144119" y="4915882"/>
            <a:ext cx="2605922" cy="923330"/>
          </a:xfrm>
          <a:prstGeom prst="rect">
            <a:avLst/>
          </a:prstGeom>
          <a:noFill/>
          <a:ln>
            <a:solidFill>
              <a:schemeClr val="tx1"/>
            </a:solidFill>
          </a:ln>
        </p:spPr>
        <p:txBody>
          <a:bodyPr wrap="square" rtlCol="0">
            <a:spAutoFit/>
          </a:bodyPr>
          <a:lstStyle/>
          <a:p>
            <a:r>
              <a:rPr lang="en-GB" dirty="0">
                <a:latin typeface="Cambria Math" panose="02040503050406030204" pitchFamily="18" charset="0"/>
              </a:rPr>
              <a:t>A: Landlord (L)</a:t>
            </a:r>
          </a:p>
          <a:p>
            <a:r>
              <a:rPr lang="en-GB" dirty="0">
                <a:latin typeface="Cambria Math" panose="02040503050406030204" pitchFamily="18" charset="0"/>
              </a:rPr>
              <a:t>B: Mia (M)</a:t>
            </a:r>
          </a:p>
          <a:p>
            <a:endParaRPr lang="en-GB" dirty="0"/>
          </a:p>
        </p:txBody>
      </p:sp>
    </p:spTree>
    <p:extLst>
      <p:ext uri="{BB962C8B-B14F-4D97-AF65-F5344CB8AC3E}">
        <p14:creationId xmlns:p14="http://schemas.microsoft.com/office/powerpoint/2010/main" val="15719419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60A4CF3B-68F5-4C6F-BFC2-657E4B45D3A4}"/>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0" name="TextBox 19">
                <a:extLst>
                  <a:ext uri="{FF2B5EF4-FFF2-40B4-BE49-F238E27FC236}">
                    <a16:creationId xmlns:a16="http://schemas.microsoft.com/office/drawing/2014/main" id="{60A4CF3B-68F5-4C6F-BFC2-657E4B45D3A4}"/>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AB5819BA-F743-41C1-9C2B-05CF29C8D3AC}"/>
                  </a:ext>
                </a:extLst>
              </p:cNvPr>
              <p:cNvSpPr txBox="1"/>
              <p:nvPr/>
            </p:nvSpPr>
            <p:spPr>
              <a:xfrm>
                <a:off x="3716467" y="4035069"/>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18" name="TextBox 17">
                <a:extLst>
                  <a:ext uri="{FF2B5EF4-FFF2-40B4-BE49-F238E27FC236}">
                    <a16:creationId xmlns:a16="http://schemas.microsoft.com/office/drawing/2014/main" id="{AB5819BA-F743-41C1-9C2B-05CF29C8D3AC}"/>
                  </a:ext>
                </a:extLst>
              </p:cNvPr>
              <p:cNvSpPr txBox="1">
                <a:spLocks noRot="1" noChangeAspect="1" noMove="1" noResize="1" noEditPoints="1" noAdjustHandles="1" noChangeArrowheads="1" noChangeShapeType="1" noTextEdit="1"/>
              </p:cNvSpPr>
              <p:nvPr/>
            </p:nvSpPr>
            <p:spPr>
              <a:xfrm>
                <a:off x="3716467" y="4035069"/>
                <a:ext cx="4616824" cy="2053639"/>
              </a:xfrm>
              <a:prstGeom prst="rect">
                <a:avLst/>
              </a:prstGeom>
              <a:blipFill>
                <a:blip r:embed="rId3"/>
                <a:stretch>
                  <a:fillRect l="-1189" t="-74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71B7333-8BC1-4D2B-AFBD-4AEC29D952BA}"/>
                  </a:ext>
                </a:extLst>
              </p:cNvPr>
              <p:cNvSpPr txBox="1"/>
              <p:nvPr/>
            </p:nvSpPr>
            <p:spPr>
              <a:xfrm>
                <a:off x="3262450" y="4863313"/>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19" name="TextBox 18">
                <a:extLst>
                  <a:ext uri="{FF2B5EF4-FFF2-40B4-BE49-F238E27FC236}">
                    <a16:creationId xmlns:a16="http://schemas.microsoft.com/office/drawing/2014/main" id="{571B7333-8BC1-4D2B-AFBD-4AEC29D952BA}"/>
                  </a:ext>
                </a:extLst>
              </p:cNvPr>
              <p:cNvSpPr txBox="1">
                <a:spLocks noRot="1" noChangeAspect="1" noMove="1" noResize="1" noEditPoints="1" noAdjustHandles="1" noChangeArrowheads="1" noChangeShapeType="1" noTextEdit="1"/>
              </p:cNvSpPr>
              <p:nvPr/>
            </p:nvSpPr>
            <p:spPr>
              <a:xfrm>
                <a:off x="3262450" y="4863313"/>
                <a:ext cx="4616824" cy="1279389"/>
              </a:xfrm>
              <a:prstGeom prst="rect">
                <a:avLst/>
              </a:prstGeom>
              <a:blipFill>
                <a:blip r:embed="rId4"/>
                <a:stretch>
                  <a:fillRect/>
                </a:stretch>
              </a:blipFill>
            </p:spPr>
            <p:txBody>
              <a:bodyPr/>
              <a:lstStyle/>
              <a:p>
                <a:r>
                  <a:rPr lang="en-GB">
                    <a:noFill/>
                  </a:rPr>
                  <a:t> </a:t>
                </a:r>
              </a:p>
            </p:txBody>
          </p:sp>
        </mc:Fallback>
      </mc:AlternateContent>
      <p:sp>
        <p:nvSpPr>
          <p:cNvPr id="21" name="TextBox 20">
            <a:extLst>
              <a:ext uri="{FF2B5EF4-FFF2-40B4-BE49-F238E27FC236}">
                <a16:creationId xmlns:a16="http://schemas.microsoft.com/office/drawing/2014/main" id="{A0B7476E-CA84-47AD-A94A-F3D35E32A2D5}"/>
              </a:ext>
            </a:extLst>
          </p:cNvPr>
          <p:cNvSpPr txBox="1"/>
          <p:nvPr/>
        </p:nvSpPr>
        <p:spPr>
          <a:xfrm>
            <a:off x="2796410" y="4244683"/>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FBFAE211-3E87-4497-AC4B-B0A51EFC74C8}"/>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Other (O)</a:t>
                </a:r>
              </a:p>
            </p:txBody>
          </p:sp>
        </mc:Choice>
        <mc:Fallback xmlns="">
          <p:sp>
            <p:nvSpPr>
              <p:cNvPr id="22" name="TextBox 21">
                <a:extLst>
                  <a:ext uri="{FF2B5EF4-FFF2-40B4-BE49-F238E27FC236}">
                    <a16:creationId xmlns:a16="http://schemas.microsoft.com/office/drawing/2014/main" id="{FBFAE211-3E87-4497-AC4B-B0A51EFC74C8}"/>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5"/>
                <a:stretch>
                  <a:fillRect t="-6061" b="-18182"/>
                </a:stretch>
              </a:blipFill>
              <a:ln>
                <a:solidFill>
                  <a:schemeClr val="tx1"/>
                </a:solidFill>
              </a:ln>
            </p:spPr>
            <p:txBody>
              <a:bodyPr/>
              <a:lstStyle/>
              <a:p>
                <a:r>
                  <a:rPr lang="en-GB">
                    <a:noFill/>
                  </a:rPr>
                  <a:t> </a:t>
                </a:r>
              </a:p>
            </p:txBody>
          </p:sp>
        </mc:Fallback>
      </mc:AlternateContent>
      <p:sp>
        <p:nvSpPr>
          <p:cNvPr id="23" name="TextBox 22">
            <a:extLst>
              <a:ext uri="{FF2B5EF4-FFF2-40B4-BE49-F238E27FC236}">
                <a16:creationId xmlns:a16="http://schemas.microsoft.com/office/drawing/2014/main" id="{5A7F6F06-E5FA-40FE-8F53-664D809C9A89}"/>
              </a:ext>
            </a:extLst>
          </p:cNvPr>
          <p:cNvSpPr txBox="1"/>
          <p:nvPr/>
        </p:nvSpPr>
        <p:spPr>
          <a:xfrm>
            <a:off x="9144119" y="4915882"/>
            <a:ext cx="2605922" cy="923330"/>
          </a:xfrm>
          <a:prstGeom prst="rect">
            <a:avLst/>
          </a:prstGeom>
          <a:noFill/>
          <a:ln>
            <a:solidFill>
              <a:schemeClr val="tx1"/>
            </a:solidFill>
          </a:ln>
        </p:spPr>
        <p:txBody>
          <a:bodyPr wrap="square" rtlCol="0">
            <a:spAutoFit/>
          </a:bodyPr>
          <a:lstStyle/>
          <a:p>
            <a:r>
              <a:rPr lang="en-GB" dirty="0">
                <a:latin typeface="Cambria Math" panose="02040503050406030204" pitchFamily="18" charset="0"/>
              </a:rPr>
              <a:t>A: Landlord (L)</a:t>
            </a:r>
          </a:p>
          <a:p>
            <a:r>
              <a:rPr lang="en-GB" dirty="0">
                <a:latin typeface="Cambria Math" panose="02040503050406030204" pitchFamily="18" charset="0"/>
              </a:rPr>
              <a:t>B: Mia (M)</a:t>
            </a:r>
          </a:p>
          <a:p>
            <a:endParaRPr lang="en-GB" dirty="0"/>
          </a:p>
        </p:txBody>
      </p:sp>
      <p:sp>
        <p:nvSpPr>
          <p:cNvPr id="24" name="TextBox 23">
            <a:extLst>
              <a:ext uri="{FF2B5EF4-FFF2-40B4-BE49-F238E27FC236}">
                <a16:creationId xmlns:a16="http://schemas.microsoft.com/office/drawing/2014/main" id="{BFA88960-8596-4708-AD65-297D573C1D8F}"/>
              </a:ext>
            </a:extLst>
          </p:cNvPr>
          <p:cNvSpPr txBox="1"/>
          <p:nvPr/>
        </p:nvSpPr>
        <p:spPr>
          <a:xfrm>
            <a:off x="7292848" y="4117459"/>
            <a:ext cx="1297859" cy="707886"/>
          </a:xfrm>
          <a:prstGeom prst="rect">
            <a:avLst/>
          </a:prstGeom>
          <a:noFill/>
        </p:spPr>
        <p:txBody>
          <a:bodyPr wrap="square" rtlCol="0">
            <a:spAutoFit/>
          </a:bodyPr>
          <a:lstStyle/>
          <a:p>
            <a:r>
              <a:rPr lang="en-GB" sz="4000" dirty="0">
                <a:solidFill>
                  <a:srgbClr val="00B050"/>
                </a:solidFill>
                <a:sym typeface="Wingdings 2" panose="05020102010507070707" pitchFamily="18" charset="2"/>
              </a:rPr>
              <a:t></a:t>
            </a:r>
            <a:endParaRPr lang="en-GB" sz="4000" dirty="0">
              <a:solidFill>
                <a:srgbClr val="00B050"/>
              </a:solidFill>
            </a:endParaRPr>
          </a:p>
        </p:txBody>
      </p:sp>
    </p:spTree>
    <p:extLst>
      <p:ext uri="{BB962C8B-B14F-4D97-AF65-F5344CB8AC3E}">
        <p14:creationId xmlns:p14="http://schemas.microsoft.com/office/powerpoint/2010/main" val="42071774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20650" y="1144395"/>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570862" y="1144395"/>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695630" y="664437"/>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21074" y="1135778"/>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2743400375"/>
              </p:ext>
            </p:extLst>
          </p:nvPr>
        </p:nvGraphicFramePr>
        <p:xfrm>
          <a:off x="3228848" y="3135283"/>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 </a:t>
                      </a:r>
                      <a:r>
                        <a:rPr lang="en-GB" b="1" dirty="0"/>
                        <a:t>0.4</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 </a:t>
                      </a:r>
                      <a:r>
                        <a:rPr lang="en-GB" b="1" dirty="0"/>
                        <a:t>0.4</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a:t>
                      </a:r>
                      <a:r>
                        <a:rPr lang="en-GB" b="1" dirty="0"/>
                        <a:t>0.2</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60A4CF3B-68F5-4C6F-BFC2-657E4B45D3A4}"/>
                  </a:ext>
                </a:extLst>
              </p:cNvPr>
              <p:cNvSpPr txBox="1"/>
              <p:nvPr/>
            </p:nvSpPr>
            <p:spPr>
              <a:xfrm>
                <a:off x="644024" y="3606416"/>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0" name="TextBox 19">
                <a:extLst>
                  <a:ext uri="{FF2B5EF4-FFF2-40B4-BE49-F238E27FC236}">
                    <a16:creationId xmlns:a16="http://schemas.microsoft.com/office/drawing/2014/main" id="{60A4CF3B-68F5-4C6F-BFC2-657E4B45D3A4}"/>
                  </a:ext>
                </a:extLst>
              </p:cNvPr>
              <p:cNvSpPr txBox="1">
                <a:spLocks noRot="1" noChangeAspect="1" noMove="1" noResize="1" noEditPoints="1" noAdjustHandles="1" noChangeArrowheads="1" noChangeShapeType="1" noTextEdit="1"/>
              </p:cNvSpPr>
              <p:nvPr/>
            </p:nvSpPr>
            <p:spPr>
              <a:xfrm>
                <a:off x="644024" y="3606416"/>
                <a:ext cx="4616824" cy="2350452"/>
              </a:xfrm>
              <a:prstGeom prst="rect">
                <a:avLst/>
              </a:prstGeom>
              <a:blipFill>
                <a:blip r:embed="rId2"/>
                <a:stretch>
                  <a:fillRect l="-1189" t="-1558"/>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6F50BA8E-7A76-47FB-AD4E-39AD8593029C}"/>
              </a:ext>
            </a:extLst>
          </p:cNvPr>
          <p:cNvSpPr txBox="1"/>
          <p:nvPr/>
        </p:nvSpPr>
        <p:spPr>
          <a:xfrm>
            <a:off x="5448095" y="198845"/>
            <a:ext cx="3505319" cy="430887"/>
          </a:xfrm>
          <a:prstGeom prst="rect">
            <a:avLst/>
          </a:prstGeom>
          <a:noFill/>
        </p:spPr>
        <p:txBody>
          <a:bodyPr wrap="square" rtlCol="0">
            <a:spAutoFit/>
          </a:bodyPr>
          <a:lstStyle/>
          <a:p>
            <a:pPr algn="ctr"/>
            <a:r>
              <a:rPr lang="en-GB" sz="2200" dirty="0"/>
              <a:t>Tenant (T)</a:t>
            </a:r>
          </a:p>
        </p:txBody>
      </p:sp>
      <p:sp>
        <p:nvSpPr>
          <p:cNvPr id="14" name="Left Brace 13">
            <a:extLst>
              <a:ext uri="{FF2B5EF4-FFF2-40B4-BE49-F238E27FC236}">
                <a16:creationId xmlns:a16="http://schemas.microsoft.com/office/drawing/2014/main" id="{9C597FFC-3C5B-49DA-81DB-847379601075}"/>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FA3280A3-F9A0-4DE8-B32A-E91D1BDBEA5C}"/>
              </a:ext>
            </a:extLst>
          </p:cNvPr>
          <p:cNvGraphicFramePr>
            <a:graphicFrameLocks noGrp="1"/>
          </p:cNvGraphicFramePr>
          <p:nvPr/>
        </p:nvGraphicFramePr>
        <p:xfrm>
          <a:off x="7292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7" name="Table 16">
            <a:extLst>
              <a:ext uri="{FF2B5EF4-FFF2-40B4-BE49-F238E27FC236}">
                <a16:creationId xmlns:a16="http://schemas.microsoft.com/office/drawing/2014/main" id="{1A743546-FC6C-44E6-8FFA-643BF09D983F}"/>
              </a:ext>
            </a:extLst>
          </p:cNvPr>
          <p:cNvGraphicFramePr>
            <a:graphicFrameLocks noGrp="1"/>
          </p:cNvGraphicFramePr>
          <p:nvPr>
            <p:extLst>
              <p:ext uri="{D42A27DB-BD31-4B8C-83A1-F6EECF244321}">
                <p14:modId xmlns:p14="http://schemas.microsoft.com/office/powerpoint/2010/main" val="1921363846"/>
              </p:ext>
            </p:extLst>
          </p:nvPr>
        </p:nvGraphicFramePr>
        <p:xfrm>
          <a:off x="9324848" y="3128113"/>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 </a:t>
                      </a:r>
                      <a:r>
                        <a:rPr lang="en-GB" b="1" dirty="0"/>
                        <a:t>0.6</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AB5819BA-F743-41C1-9C2B-05CF29C8D3AC}"/>
                  </a:ext>
                </a:extLst>
              </p:cNvPr>
              <p:cNvSpPr txBox="1"/>
              <p:nvPr/>
            </p:nvSpPr>
            <p:spPr>
              <a:xfrm>
                <a:off x="3716467" y="4035069"/>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18" name="TextBox 17">
                <a:extLst>
                  <a:ext uri="{FF2B5EF4-FFF2-40B4-BE49-F238E27FC236}">
                    <a16:creationId xmlns:a16="http://schemas.microsoft.com/office/drawing/2014/main" id="{AB5819BA-F743-41C1-9C2B-05CF29C8D3AC}"/>
                  </a:ext>
                </a:extLst>
              </p:cNvPr>
              <p:cNvSpPr txBox="1">
                <a:spLocks noRot="1" noChangeAspect="1" noMove="1" noResize="1" noEditPoints="1" noAdjustHandles="1" noChangeArrowheads="1" noChangeShapeType="1" noTextEdit="1"/>
              </p:cNvSpPr>
              <p:nvPr/>
            </p:nvSpPr>
            <p:spPr>
              <a:xfrm>
                <a:off x="3716467" y="4035069"/>
                <a:ext cx="4616824" cy="2053639"/>
              </a:xfrm>
              <a:prstGeom prst="rect">
                <a:avLst/>
              </a:prstGeom>
              <a:blipFill>
                <a:blip r:embed="rId3"/>
                <a:stretch>
                  <a:fillRect l="-1189" t="-741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71B7333-8BC1-4D2B-AFBD-4AEC29D952BA}"/>
                  </a:ext>
                </a:extLst>
              </p:cNvPr>
              <p:cNvSpPr txBox="1"/>
              <p:nvPr/>
            </p:nvSpPr>
            <p:spPr>
              <a:xfrm>
                <a:off x="3262450" y="4863313"/>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19" name="TextBox 18">
                <a:extLst>
                  <a:ext uri="{FF2B5EF4-FFF2-40B4-BE49-F238E27FC236}">
                    <a16:creationId xmlns:a16="http://schemas.microsoft.com/office/drawing/2014/main" id="{571B7333-8BC1-4D2B-AFBD-4AEC29D952BA}"/>
                  </a:ext>
                </a:extLst>
              </p:cNvPr>
              <p:cNvSpPr txBox="1">
                <a:spLocks noRot="1" noChangeAspect="1" noMove="1" noResize="1" noEditPoints="1" noAdjustHandles="1" noChangeArrowheads="1" noChangeShapeType="1" noTextEdit="1"/>
              </p:cNvSpPr>
              <p:nvPr/>
            </p:nvSpPr>
            <p:spPr>
              <a:xfrm>
                <a:off x="3262450" y="4863313"/>
                <a:ext cx="4616824" cy="1279389"/>
              </a:xfrm>
              <a:prstGeom prst="rect">
                <a:avLst/>
              </a:prstGeom>
              <a:blipFill>
                <a:blip r:embed="rId4"/>
                <a:stretch>
                  <a:fillRect/>
                </a:stretch>
              </a:blipFill>
            </p:spPr>
            <p:txBody>
              <a:bodyPr/>
              <a:lstStyle/>
              <a:p>
                <a:r>
                  <a:rPr lang="en-GB">
                    <a:noFill/>
                  </a:rPr>
                  <a:t> </a:t>
                </a:r>
              </a:p>
            </p:txBody>
          </p:sp>
        </mc:Fallback>
      </mc:AlternateContent>
      <p:sp>
        <p:nvSpPr>
          <p:cNvPr id="21" name="TextBox 20">
            <a:extLst>
              <a:ext uri="{FF2B5EF4-FFF2-40B4-BE49-F238E27FC236}">
                <a16:creationId xmlns:a16="http://schemas.microsoft.com/office/drawing/2014/main" id="{A0B7476E-CA84-47AD-A94A-F3D35E32A2D5}"/>
              </a:ext>
            </a:extLst>
          </p:cNvPr>
          <p:cNvSpPr txBox="1"/>
          <p:nvPr/>
        </p:nvSpPr>
        <p:spPr>
          <a:xfrm>
            <a:off x="2796410" y="4244683"/>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FBFAE211-3E87-4497-AC4B-B0A51EFC74C8}"/>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Other (O)</a:t>
                </a:r>
              </a:p>
            </p:txBody>
          </p:sp>
        </mc:Choice>
        <mc:Fallback xmlns="">
          <p:sp>
            <p:nvSpPr>
              <p:cNvPr id="22" name="TextBox 21">
                <a:extLst>
                  <a:ext uri="{FF2B5EF4-FFF2-40B4-BE49-F238E27FC236}">
                    <a16:creationId xmlns:a16="http://schemas.microsoft.com/office/drawing/2014/main" id="{FBFAE211-3E87-4497-AC4B-B0A51EFC74C8}"/>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5"/>
                <a:stretch>
                  <a:fillRect t="-6061" b="-18182"/>
                </a:stretch>
              </a:blipFill>
              <a:ln>
                <a:solidFill>
                  <a:schemeClr val="tx1"/>
                </a:solidFill>
              </a:ln>
            </p:spPr>
            <p:txBody>
              <a:bodyPr/>
              <a:lstStyle/>
              <a:p>
                <a:r>
                  <a:rPr lang="en-GB">
                    <a:noFill/>
                  </a:rPr>
                  <a:t> </a:t>
                </a:r>
              </a:p>
            </p:txBody>
          </p:sp>
        </mc:Fallback>
      </mc:AlternateContent>
      <p:sp>
        <p:nvSpPr>
          <p:cNvPr id="23" name="TextBox 22">
            <a:extLst>
              <a:ext uri="{FF2B5EF4-FFF2-40B4-BE49-F238E27FC236}">
                <a16:creationId xmlns:a16="http://schemas.microsoft.com/office/drawing/2014/main" id="{5A7F6F06-E5FA-40FE-8F53-664D809C9A89}"/>
              </a:ext>
            </a:extLst>
          </p:cNvPr>
          <p:cNvSpPr txBox="1"/>
          <p:nvPr/>
        </p:nvSpPr>
        <p:spPr>
          <a:xfrm>
            <a:off x="9144119" y="4915882"/>
            <a:ext cx="2605922" cy="923330"/>
          </a:xfrm>
          <a:prstGeom prst="rect">
            <a:avLst/>
          </a:prstGeom>
          <a:noFill/>
          <a:ln>
            <a:solidFill>
              <a:schemeClr val="tx1"/>
            </a:solidFill>
          </a:ln>
        </p:spPr>
        <p:txBody>
          <a:bodyPr wrap="square" rtlCol="0">
            <a:spAutoFit/>
          </a:bodyPr>
          <a:lstStyle/>
          <a:p>
            <a:r>
              <a:rPr lang="en-GB" dirty="0">
                <a:latin typeface="Cambria Math" panose="02040503050406030204" pitchFamily="18" charset="0"/>
              </a:rPr>
              <a:t>A: Landlord (L)</a:t>
            </a:r>
          </a:p>
          <a:p>
            <a:r>
              <a:rPr lang="en-GB" dirty="0">
                <a:latin typeface="Cambria Math" panose="02040503050406030204" pitchFamily="18" charset="0"/>
              </a:rPr>
              <a:t>B: Mia (M)</a:t>
            </a:r>
          </a:p>
          <a:p>
            <a:endParaRPr lang="en-GB" dirty="0"/>
          </a:p>
        </p:txBody>
      </p:sp>
      <p:sp>
        <p:nvSpPr>
          <p:cNvPr id="24" name="TextBox 23">
            <a:extLst>
              <a:ext uri="{FF2B5EF4-FFF2-40B4-BE49-F238E27FC236}">
                <a16:creationId xmlns:a16="http://schemas.microsoft.com/office/drawing/2014/main" id="{BFA88960-8596-4708-AD65-297D573C1D8F}"/>
              </a:ext>
            </a:extLst>
          </p:cNvPr>
          <p:cNvSpPr txBox="1"/>
          <p:nvPr/>
        </p:nvSpPr>
        <p:spPr>
          <a:xfrm>
            <a:off x="7292848" y="4117459"/>
            <a:ext cx="1297859" cy="707886"/>
          </a:xfrm>
          <a:prstGeom prst="rect">
            <a:avLst/>
          </a:prstGeom>
          <a:noFill/>
        </p:spPr>
        <p:txBody>
          <a:bodyPr wrap="square" rtlCol="0">
            <a:spAutoFit/>
          </a:bodyPr>
          <a:lstStyle/>
          <a:p>
            <a:r>
              <a:rPr lang="en-GB" sz="4000" dirty="0">
                <a:solidFill>
                  <a:srgbClr val="00B050"/>
                </a:solidFill>
                <a:sym typeface="Wingdings 2" panose="05020102010507070707" pitchFamily="18" charset="2"/>
              </a:rPr>
              <a:t></a:t>
            </a:r>
            <a:endParaRPr lang="en-GB" sz="4000" dirty="0">
              <a:solidFill>
                <a:srgbClr val="00B050"/>
              </a:solidFill>
            </a:endParaRPr>
          </a:p>
        </p:txBody>
      </p:sp>
    </p:spTree>
    <p:extLst>
      <p:ext uri="{BB962C8B-B14F-4D97-AF65-F5344CB8AC3E}">
        <p14:creationId xmlns:p14="http://schemas.microsoft.com/office/powerpoint/2010/main" val="31249387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314415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7" end="7"/>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630BD150-64D0-4B69-990D-8F74F6C512B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87B47E99-CDA2-48E1-9860-63B59309AE00}"/>
              </a:ext>
            </a:extLst>
          </p:cNvPr>
          <p:cNvSpPr txBox="1"/>
          <p:nvPr/>
        </p:nvSpPr>
        <p:spPr>
          <a:xfrm>
            <a:off x="5765815" y="185675"/>
            <a:ext cx="1424434" cy="430887"/>
          </a:xfrm>
          <a:prstGeom prst="rect">
            <a:avLst/>
          </a:prstGeom>
          <a:noFill/>
        </p:spPr>
        <p:txBody>
          <a:bodyPr wrap="square" rtlCol="0">
            <a:spAutoFit/>
          </a:bodyPr>
          <a:lstStyle/>
          <a:p>
            <a:r>
              <a:rPr lang="en-GB" sz="2200" dirty="0"/>
              <a:t>Tails (T)</a:t>
            </a:r>
          </a:p>
        </p:txBody>
      </p:sp>
      <p:graphicFrame>
        <p:nvGraphicFramePr>
          <p:cNvPr id="13" name="Table 12">
            <a:extLst>
              <a:ext uri="{FF2B5EF4-FFF2-40B4-BE49-F238E27FC236}">
                <a16:creationId xmlns:a16="http://schemas.microsoft.com/office/drawing/2014/main" id="{669F7C67-9399-4884-B239-68131AFD0AB5}"/>
              </a:ext>
            </a:extLst>
          </p:cNvPr>
          <p:cNvGraphicFramePr>
            <a:graphicFrameLocks noGrp="1"/>
          </p:cNvGraphicFramePr>
          <p:nvPr>
            <p:extLst>
              <p:ext uri="{D42A27DB-BD31-4B8C-83A1-F6EECF244321}">
                <p14:modId xmlns:p14="http://schemas.microsoft.com/office/powerpoint/2010/main" val="3425598245"/>
              </p:ext>
            </p:extLst>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4" name="Table 13">
            <a:extLst>
              <a:ext uri="{FF2B5EF4-FFF2-40B4-BE49-F238E27FC236}">
                <a16:creationId xmlns:a16="http://schemas.microsoft.com/office/drawing/2014/main" id="{9572F448-8103-4F53-9E22-FF2EC99A92B1}"/>
              </a:ext>
            </a:extLst>
          </p:cNvPr>
          <p:cNvGraphicFramePr>
            <a:graphicFrameLocks noGrp="1"/>
          </p:cNvGraphicFramePr>
          <p:nvPr>
            <p:extLst>
              <p:ext uri="{D42A27DB-BD31-4B8C-83A1-F6EECF244321}">
                <p14:modId xmlns:p14="http://schemas.microsoft.com/office/powerpoint/2010/main" val="889387649"/>
              </p:ext>
            </p:extLst>
          </p:nvPr>
        </p:nvGraphicFramePr>
        <p:xfrm>
          <a:off x="7292848" y="2756716"/>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3344412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music notes floating">
            <a:extLst>
              <a:ext uri="{FF2B5EF4-FFF2-40B4-BE49-F238E27FC236}">
                <a16:creationId xmlns:a16="http://schemas.microsoft.com/office/drawing/2014/main" id="{FCDE9C5F-7FD9-4F19-8851-5D66D85E3D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8350" y="1143000"/>
            <a:ext cx="81153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89365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Table 12">
            <a:extLst>
              <a:ext uri="{FF2B5EF4-FFF2-40B4-BE49-F238E27FC236}">
                <a16:creationId xmlns:a16="http://schemas.microsoft.com/office/drawing/2014/main" id="{669F7C67-9399-4884-B239-68131AFD0AB5}"/>
              </a:ext>
            </a:extLst>
          </p:cNvPr>
          <p:cNvGraphicFramePr>
            <a:graphicFrameLocks noGrp="1"/>
          </p:cNvGraphicFramePr>
          <p:nvPr/>
        </p:nvGraphicFramePr>
        <p:xfrm>
          <a:off x="3228848" y="2756716"/>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4" name="Table 13">
            <a:extLst>
              <a:ext uri="{FF2B5EF4-FFF2-40B4-BE49-F238E27FC236}">
                <a16:creationId xmlns:a16="http://schemas.microsoft.com/office/drawing/2014/main" id="{9572F448-8103-4F53-9E22-FF2EC99A92B1}"/>
              </a:ext>
            </a:extLst>
          </p:cNvPr>
          <p:cNvGraphicFramePr>
            <a:graphicFrameLocks noGrp="1"/>
          </p:cNvGraphicFramePr>
          <p:nvPr/>
        </p:nvGraphicFramePr>
        <p:xfrm>
          <a:off x="7292848" y="2756716"/>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13998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Table 14">
            <a:extLst>
              <a:ext uri="{FF2B5EF4-FFF2-40B4-BE49-F238E27FC236}">
                <a16:creationId xmlns:a16="http://schemas.microsoft.com/office/drawing/2014/main" id="{5FAC82AC-890C-4D8D-B1AA-F572496EFE7C}"/>
              </a:ext>
            </a:extLst>
          </p:cNvPr>
          <p:cNvGraphicFramePr>
            <a:graphicFrameLocks noGrp="1"/>
          </p:cNvGraphicFramePr>
          <p:nvPr>
            <p:extLst>
              <p:ext uri="{D42A27DB-BD31-4B8C-83A1-F6EECF244321}">
                <p14:modId xmlns:p14="http://schemas.microsoft.com/office/powerpoint/2010/main" val="664365532"/>
              </p:ext>
            </p:extLst>
          </p:nvPr>
        </p:nvGraphicFramePr>
        <p:xfrm>
          <a:off x="3404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CC056760-D20E-47E9-A8EA-0547FBBCDEC3}"/>
              </a:ext>
            </a:extLst>
          </p:cNvPr>
          <p:cNvGraphicFramePr>
            <a:graphicFrameLocks noGrp="1"/>
          </p:cNvGraphicFramePr>
          <p:nvPr>
            <p:extLst>
              <p:ext uri="{D42A27DB-BD31-4B8C-83A1-F6EECF244321}">
                <p14:modId xmlns:p14="http://schemas.microsoft.com/office/powerpoint/2010/main" val="2484422618"/>
              </p:ext>
            </p:extLst>
          </p:nvPr>
        </p:nvGraphicFramePr>
        <p:xfrm>
          <a:off x="3404695" y="3318899"/>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(H)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1" name="Table 20">
            <a:extLst>
              <a:ext uri="{FF2B5EF4-FFF2-40B4-BE49-F238E27FC236}">
                <a16:creationId xmlns:a16="http://schemas.microsoft.com/office/drawing/2014/main" id="{55CC252D-6B64-451A-BE09-257218DF155F}"/>
              </a:ext>
            </a:extLst>
          </p:cNvPr>
          <p:cNvGraphicFramePr>
            <a:graphicFrameLocks noGrp="1"/>
          </p:cNvGraphicFramePr>
          <p:nvPr>
            <p:extLst>
              <p:ext uri="{D42A27DB-BD31-4B8C-83A1-F6EECF244321}">
                <p14:modId xmlns:p14="http://schemas.microsoft.com/office/powerpoint/2010/main" val="2880912974"/>
              </p:ext>
            </p:extLst>
          </p:nvPr>
        </p:nvGraphicFramePr>
        <p:xfrm>
          <a:off x="7468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2" name="Table 21">
            <a:extLst>
              <a:ext uri="{FF2B5EF4-FFF2-40B4-BE49-F238E27FC236}">
                <a16:creationId xmlns:a16="http://schemas.microsoft.com/office/drawing/2014/main" id="{9E534F9E-AF83-44EA-964D-443667822A36}"/>
              </a:ext>
            </a:extLst>
          </p:cNvPr>
          <p:cNvGraphicFramePr>
            <a:graphicFrameLocks noGrp="1"/>
          </p:cNvGraphicFramePr>
          <p:nvPr>
            <p:extLst>
              <p:ext uri="{D42A27DB-BD31-4B8C-83A1-F6EECF244321}">
                <p14:modId xmlns:p14="http://schemas.microsoft.com/office/powerpoint/2010/main" val="2471820889"/>
              </p:ext>
            </p:extLst>
          </p:nvPr>
        </p:nvGraphicFramePr>
        <p:xfrm>
          <a:off x="9500695" y="3311729"/>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15713534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Table 14">
            <a:extLst>
              <a:ext uri="{FF2B5EF4-FFF2-40B4-BE49-F238E27FC236}">
                <a16:creationId xmlns:a16="http://schemas.microsoft.com/office/drawing/2014/main" id="{5FAC82AC-890C-4D8D-B1AA-F572496EFE7C}"/>
              </a:ext>
            </a:extLst>
          </p:cNvPr>
          <p:cNvGraphicFramePr>
            <a:graphicFrameLocks noGrp="1"/>
          </p:cNvGraphicFramePr>
          <p:nvPr/>
        </p:nvGraphicFramePr>
        <p:xfrm>
          <a:off x="3404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CC056760-D20E-47E9-A8EA-0547FBBCDEC3}"/>
              </a:ext>
            </a:extLst>
          </p:cNvPr>
          <p:cNvGraphicFramePr>
            <a:graphicFrameLocks noGrp="1"/>
          </p:cNvGraphicFramePr>
          <p:nvPr/>
        </p:nvGraphicFramePr>
        <p:xfrm>
          <a:off x="3404695" y="3318899"/>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(H)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1" name="Table 20">
            <a:extLst>
              <a:ext uri="{FF2B5EF4-FFF2-40B4-BE49-F238E27FC236}">
                <a16:creationId xmlns:a16="http://schemas.microsoft.com/office/drawing/2014/main" id="{55CC252D-6B64-451A-BE09-257218DF155F}"/>
              </a:ext>
            </a:extLst>
          </p:cNvPr>
          <p:cNvGraphicFramePr>
            <a:graphicFrameLocks noGrp="1"/>
          </p:cNvGraphicFramePr>
          <p:nvPr/>
        </p:nvGraphicFramePr>
        <p:xfrm>
          <a:off x="7468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2" name="Table 21">
            <a:extLst>
              <a:ext uri="{FF2B5EF4-FFF2-40B4-BE49-F238E27FC236}">
                <a16:creationId xmlns:a16="http://schemas.microsoft.com/office/drawing/2014/main" id="{9E534F9E-AF83-44EA-964D-443667822A36}"/>
              </a:ext>
            </a:extLst>
          </p:cNvPr>
          <p:cNvGraphicFramePr>
            <a:graphicFrameLocks noGrp="1"/>
          </p:cNvGraphicFramePr>
          <p:nvPr/>
        </p:nvGraphicFramePr>
        <p:xfrm>
          <a:off x="9500695" y="3311729"/>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EEF76DC5-E8AF-43F0-B4CC-9119118B4A85}"/>
                  </a:ext>
                </a:extLst>
              </p:cNvPr>
              <p:cNvSpPr txBox="1"/>
              <p:nvPr/>
            </p:nvSpPr>
            <p:spPr>
              <a:xfrm>
                <a:off x="466611" y="3799808"/>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4" name="TextBox 23">
                <a:extLst>
                  <a:ext uri="{FF2B5EF4-FFF2-40B4-BE49-F238E27FC236}">
                    <a16:creationId xmlns:a16="http://schemas.microsoft.com/office/drawing/2014/main" id="{EEF76DC5-E8AF-43F0-B4CC-9119118B4A85}"/>
                  </a:ext>
                </a:extLst>
              </p:cNvPr>
              <p:cNvSpPr txBox="1">
                <a:spLocks noRot="1" noChangeAspect="1" noMove="1" noResize="1" noEditPoints="1" noAdjustHandles="1" noChangeArrowheads="1" noChangeShapeType="1" noTextEdit="1"/>
              </p:cNvSpPr>
              <p:nvPr/>
            </p:nvSpPr>
            <p:spPr>
              <a:xfrm>
                <a:off x="466611" y="3799808"/>
                <a:ext cx="4616824" cy="2350452"/>
              </a:xfrm>
              <a:prstGeom prst="rect">
                <a:avLst/>
              </a:prstGeom>
              <a:blipFill>
                <a:blip r:embed="rId5"/>
                <a:stretch>
                  <a:fillRect l="-1189" t="-12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D50C7DD6-B73A-4334-9404-A027293AC9F3}"/>
                  </a:ext>
                </a:extLst>
              </p:cNvPr>
              <p:cNvSpPr txBox="1"/>
              <p:nvPr/>
            </p:nvSpPr>
            <p:spPr>
              <a:xfrm>
                <a:off x="3539054" y="4228461"/>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25" name="TextBox 24">
                <a:extLst>
                  <a:ext uri="{FF2B5EF4-FFF2-40B4-BE49-F238E27FC236}">
                    <a16:creationId xmlns:a16="http://schemas.microsoft.com/office/drawing/2014/main" id="{D50C7DD6-B73A-4334-9404-A027293AC9F3}"/>
                  </a:ext>
                </a:extLst>
              </p:cNvPr>
              <p:cNvSpPr txBox="1">
                <a:spLocks noRot="1" noChangeAspect="1" noMove="1" noResize="1" noEditPoints="1" noAdjustHandles="1" noChangeArrowheads="1" noChangeShapeType="1" noTextEdit="1"/>
              </p:cNvSpPr>
              <p:nvPr/>
            </p:nvSpPr>
            <p:spPr>
              <a:xfrm>
                <a:off x="3539054" y="4228461"/>
                <a:ext cx="4616824" cy="2053639"/>
              </a:xfrm>
              <a:prstGeom prst="rect">
                <a:avLst/>
              </a:prstGeom>
              <a:blipFill>
                <a:blip r:embed="rId6"/>
                <a:stretch>
                  <a:fillRect l="-1189" t="-7418"/>
                </a:stretch>
              </a:blipFill>
            </p:spPr>
            <p:txBody>
              <a:bodyPr/>
              <a:lstStyle/>
              <a:p>
                <a:r>
                  <a:rPr lang="en-GB">
                    <a:noFill/>
                  </a:rPr>
                  <a:t> </a:t>
                </a:r>
              </a:p>
            </p:txBody>
          </p:sp>
        </mc:Fallback>
      </mc:AlternateContent>
      <p:sp>
        <p:nvSpPr>
          <p:cNvPr id="26" name="TextBox 25">
            <a:extLst>
              <a:ext uri="{FF2B5EF4-FFF2-40B4-BE49-F238E27FC236}">
                <a16:creationId xmlns:a16="http://schemas.microsoft.com/office/drawing/2014/main" id="{D95E7C84-7615-4AAA-8FEA-1896802A1675}"/>
              </a:ext>
            </a:extLst>
          </p:cNvPr>
          <p:cNvSpPr txBox="1"/>
          <p:nvPr/>
        </p:nvSpPr>
        <p:spPr>
          <a:xfrm>
            <a:off x="2618997" y="4438075"/>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A65A9ED4-103D-4368-A2EF-BBFDA3221E27}"/>
                  </a:ext>
                </a:extLst>
              </p:cNvPr>
              <p:cNvSpPr txBox="1"/>
              <p:nvPr/>
            </p:nvSpPr>
            <p:spPr>
              <a:xfrm>
                <a:off x="3090043" y="5080485"/>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27" name="TextBox 26">
                <a:extLst>
                  <a:ext uri="{FF2B5EF4-FFF2-40B4-BE49-F238E27FC236}">
                    <a16:creationId xmlns:a16="http://schemas.microsoft.com/office/drawing/2014/main" id="{A65A9ED4-103D-4368-A2EF-BBFDA3221E27}"/>
                  </a:ext>
                </a:extLst>
              </p:cNvPr>
              <p:cNvSpPr txBox="1">
                <a:spLocks noRot="1" noChangeAspect="1" noMove="1" noResize="1" noEditPoints="1" noAdjustHandles="1" noChangeArrowheads="1" noChangeShapeType="1" noTextEdit="1"/>
              </p:cNvSpPr>
              <p:nvPr/>
            </p:nvSpPr>
            <p:spPr>
              <a:xfrm>
                <a:off x="3090043" y="5080485"/>
                <a:ext cx="4616824" cy="1279389"/>
              </a:xfrm>
              <a:prstGeom prst="rect">
                <a:avLst/>
              </a:prstGeom>
              <a:blipFill>
                <a:blip r:embed="rId7"/>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8386587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Table 14">
            <a:extLst>
              <a:ext uri="{FF2B5EF4-FFF2-40B4-BE49-F238E27FC236}">
                <a16:creationId xmlns:a16="http://schemas.microsoft.com/office/drawing/2014/main" id="{5FAC82AC-890C-4D8D-B1AA-F572496EFE7C}"/>
              </a:ext>
            </a:extLst>
          </p:cNvPr>
          <p:cNvGraphicFramePr>
            <a:graphicFrameLocks noGrp="1"/>
          </p:cNvGraphicFramePr>
          <p:nvPr/>
        </p:nvGraphicFramePr>
        <p:xfrm>
          <a:off x="3404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CC056760-D20E-47E9-A8EA-0547FBBCDEC3}"/>
              </a:ext>
            </a:extLst>
          </p:cNvPr>
          <p:cNvGraphicFramePr>
            <a:graphicFrameLocks noGrp="1"/>
          </p:cNvGraphicFramePr>
          <p:nvPr/>
        </p:nvGraphicFramePr>
        <p:xfrm>
          <a:off x="3404695" y="3318899"/>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(H)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1" name="Table 20">
            <a:extLst>
              <a:ext uri="{FF2B5EF4-FFF2-40B4-BE49-F238E27FC236}">
                <a16:creationId xmlns:a16="http://schemas.microsoft.com/office/drawing/2014/main" id="{55CC252D-6B64-451A-BE09-257218DF155F}"/>
              </a:ext>
            </a:extLst>
          </p:cNvPr>
          <p:cNvGraphicFramePr>
            <a:graphicFrameLocks noGrp="1"/>
          </p:cNvGraphicFramePr>
          <p:nvPr/>
        </p:nvGraphicFramePr>
        <p:xfrm>
          <a:off x="7468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2" name="Table 21">
            <a:extLst>
              <a:ext uri="{FF2B5EF4-FFF2-40B4-BE49-F238E27FC236}">
                <a16:creationId xmlns:a16="http://schemas.microsoft.com/office/drawing/2014/main" id="{9E534F9E-AF83-44EA-964D-443667822A36}"/>
              </a:ext>
            </a:extLst>
          </p:cNvPr>
          <p:cNvGraphicFramePr>
            <a:graphicFrameLocks noGrp="1"/>
          </p:cNvGraphicFramePr>
          <p:nvPr/>
        </p:nvGraphicFramePr>
        <p:xfrm>
          <a:off x="9500695" y="3311729"/>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EEF76DC5-E8AF-43F0-B4CC-9119118B4A85}"/>
                  </a:ext>
                </a:extLst>
              </p:cNvPr>
              <p:cNvSpPr txBox="1"/>
              <p:nvPr/>
            </p:nvSpPr>
            <p:spPr>
              <a:xfrm>
                <a:off x="466611" y="3799808"/>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4" name="TextBox 23">
                <a:extLst>
                  <a:ext uri="{FF2B5EF4-FFF2-40B4-BE49-F238E27FC236}">
                    <a16:creationId xmlns:a16="http://schemas.microsoft.com/office/drawing/2014/main" id="{EEF76DC5-E8AF-43F0-B4CC-9119118B4A85}"/>
                  </a:ext>
                </a:extLst>
              </p:cNvPr>
              <p:cNvSpPr txBox="1">
                <a:spLocks noRot="1" noChangeAspect="1" noMove="1" noResize="1" noEditPoints="1" noAdjustHandles="1" noChangeArrowheads="1" noChangeShapeType="1" noTextEdit="1"/>
              </p:cNvSpPr>
              <p:nvPr/>
            </p:nvSpPr>
            <p:spPr>
              <a:xfrm>
                <a:off x="466611" y="3799808"/>
                <a:ext cx="4616824" cy="2350452"/>
              </a:xfrm>
              <a:prstGeom prst="rect">
                <a:avLst/>
              </a:prstGeom>
              <a:blipFill>
                <a:blip r:embed="rId5"/>
                <a:stretch>
                  <a:fillRect l="-1189" t="-12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D50C7DD6-B73A-4334-9404-A027293AC9F3}"/>
                  </a:ext>
                </a:extLst>
              </p:cNvPr>
              <p:cNvSpPr txBox="1"/>
              <p:nvPr/>
            </p:nvSpPr>
            <p:spPr>
              <a:xfrm>
                <a:off x="3539054" y="4228461"/>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25" name="TextBox 24">
                <a:extLst>
                  <a:ext uri="{FF2B5EF4-FFF2-40B4-BE49-F238E27FC236}">
                    <a16:creationId xmlns:a16="http://schemas.microsoft.com/office/drawing/2014/main" id="{D50C7DD6-B73A-4334-9404-A027293AC9F3}"/>
                  </a:ext>
                </a:extLst>
              </p:cNvPr>
              <p:cNvSpPr txBox="1">
                <a:spLocks noRot="1" noChangeAspect="1" noMove="1" noResize="1" noEditPoints="1" noAdjustHandles="1" noChangeArrowheads="1" noChangeShapeType="1" noTextEdit="1"/>
              </p:cNvSpPr>
              <p:nvPr/>
            </p:nvSpPr>
            <p:spPr>
              <a:xfrm>
                <a:off x="3539054" y="4228461"/>
                <a:ext cx="4616824" cy="2053639"/>
              </a:xfrm>
              <a:prstGeom prst="rect">
                <a:avLst/>
              </a:prstGeom>
              <a:blipFill>
                <a:blip r:embed="rId6"/>
                <a:stretch>
                  <a:fillRect l="-1189" t="-7418"/>
                </a:stretch>
              </a:blipFill>
            </p:spPr>
            <p:txBody>
              <a:bodyPr/>
              <a:lstStyle/>
              <a:p>
                <a:r>
                  <a:rPr lang="en-GB">
                    <a:noFill/>
                  </a:rPr>
                  <a:t> </a:t>
                </a:r>
              </a:p>
            </p:txBody>
          </p:sp>
        </mc:Fallback>
      </mc:AlternateContent>
      <p:sp>
        <p:nvSpPr>
          <p:cNvPr id="26" name="TextBox 25">
            <a:extLst>
              <a:ext uri="{FF2B5EF4-FFF2-40B4-BE49-F238E27FC236}">
                <a16:creationId xmlns:a16="http://schemas.microsoft.com/office/drawing/2014/main" id="{D95E7C84-7615-4AAA-8FEA-1896802A1675}"/>
              </a:ext>
            </a:extLst>
          </p:cNvPr>
          <p:cNvSpPr txBox="1"/>
          <p:nvPr/>
        </p:nvSpPr>
        <p:spPr>
          <a:xfrm>
            <a:off x="2618997" y="4438075"/>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A65A9ED4-103D-4368-A2EF-BBFDA3221E27}"/>
                  </a:ext>
                </a:extLst>
              </p:cNvPr>
              <p:cNvSpPr txBox="1"/>
              <p:nvPr/>
            </p:nvSpPr>
            <p:spPr>
              <a:xfrm>
                <a:off x="3090043" y="5080485"/>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27" name="TextBox 26">
                <a:extLst>
                  <a:ext uri="{FF2B5EF4-FFF2-40B4-BE49-F238E27FC236}">
                    <a16:creationId xmlns:a16="http://schemas.microsoft.com/office/drawing/2014/main" id="{A65A9ED4-103D-4368-A2EF-BBFDA3221E27}"/>
                  </a:ext>
                </a:extLst>
              </p:cNvPr>
              <p:cNvSpPr txBox="1">
                <a:spLocks noRot="1" noChangeAspect="1" noMove="1" noResize="1" noEditPoints="1" noAdjustHandles="1" noChangeArrowheads="1" noChangeShapeType="1" noTextEdit="1"/>
              </p:cNvSpPr>
              <p:nvPr/>
            </p:nvSpPr>
            <p:spPr>
              <a:xfrm>
                <a:off x="3090043" y="5080485"/>
                <a:ext cx="4616824" cy="1279389"/>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B92CDAD7-A9F1-4A96-A9FB-279CA4086C22}"/>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King (K)</a:t>
                </a:r>
              </a:p>
            </p:txBody>
          </p:sp>
        </mc:Choice>
        <mc:Fallback xmlns="">
          <p:sp>
            <p:nvSpPr>
              <p:cNvPr id="23" name="TextBox 22">
                <a:extLst>
                  <a:ext uri="{FF2B5EF4-FFF2-40B4-BE49-F238E27FC236}">
                    <a16:creationId xmlns:a16="http://schemas.microsoft.com/office/drawing/2014/main" id="{B92CDAD7-A9F1-4A96-A9FB-279CA4086C22}"/>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8"/>
                <a:stretch>
                  <a:fillRect t="-6061" b="-18182"/>
                </a:stretch>
              </a:blipFill>
              <a:ln>
                <a:solidFill>
                  <a:schemeClr val="tx1"/>
                </a:solidFill>
              </a:ln>
            </p:spPr>
            <p:txBody>
              <a:bodyPr/>
              <a:lstStyle/>
              <a:p>
                <a:r>
                  <a:rPr lang="en-GB">
                    <a:noFill/>
                  </a:rPr>
                  <a:t> </a:t>
                </a:r>
              </a:p>
            </p:txBody>
          </p:sp>
        </mc:Fallback>
      </mc:AlternateContent>
    </p:spTree>
    <p:extLst>
      <p:ext uri="{BB962C8B-B14F-4D97-AF65-F5344CB8AC3E}">
        <p14:creationId xmlns:p14="http://schemas.microsoft.com/office/powerpoint/2010/main" val="5808032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Table 14">
            <a:extLst>
              <a:ext uri="{FF2B5EF4-FFF2-40B4-BE49-F238E27FC236}">
                <a16:creationId xmlns:a16="http://schemas.microsoft.com/office/drawing/2014/main" id="{5FAC82AC-890C-4D8D-B1AA-F572496EFE7C}"/>
              </a:ext>
            </a:extLst>
          </p:cNvPr>
          <p:cNvGraphicFramePr>
            <a:graphicFrameLocks noGrp="1"/>
          </p:cNvGraphicFramePr>
          <p:nvPr/>
        </p:nvGraphicFramePr>
        <p:xfrm>
          <a:off x="3404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CC056760-D20E-47E9-A8EA-0547FBBCDEC3}"/>
              </a:ext>
            </a:extLst>
          </p:cNvPr>
          <p:cNvGraphicFramePr>
            <a:graphicFrameLocks noGrp="1"/>
          </p:cNvGraphicFramePr>
          <p:nvPr/>
        </p:nvGraphicFramePr>
        <p:xfrm>
          <a:off x="3404695" y="3318899"/>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(H)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1" name="Table 20">
            <a:extLst>
              <a:ext uri="{FF2B5EF4-FFF2-40B4-BE49-F238E27FC236}">
                <a16:creationId xmlns:a16="http://schemas.microsoft.com/office/drawing/2014/main" id="{55CC252D-6B64-451A-BE09-257218DF155F}"/>
              </a:ext>
            </a:extLst>
          </p:cNvPr>
          <p:cNvGraphicFramePr>
            <a:graphicFrameLocks noGrp="1"/>
          </p:cNvGraphicFramePr>
          <p:nvPr/>
        </p:nvGraphicFramePr>
        <p:xfrm>
          <a:off x="7468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2" name="Table 21">
            <a:extLst>
              <a:ext uri="{FF2B5EF4-FFF2-40B4-BE49-F238E27FC236}">
                <a16:creationId xmlns:a16="http://schemas.microsoft.com/office/drawing/2014/main" id="{9E534F9E-AF83-44EA-964D-443667822A36}"/>
              </a:ext>
            </a:extLst>
          </p:cNvPr>
          <p:cNvGraphicFramePr>
            <a:graphicFrameLocks noGrp="1"/>
          </p:cNvGraphicFramePr>
          <p:nvPr/>
        </p:nvGraphicFramePr>
        <p:xfrm>
          <a:off x="9500695" y="3311729"/>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EEF76DC5-E8AF-43F0-B4CC-9119118B4A85}"/>
                  </a:ext>
                </a:extLst>
              </p:cNvPr>
              <p:cNvSpPr txBox="1"/>
              <p:nvPr/>
            </p:nvSpPr>
            <p:spPr>
              <a:xfrm>
                <a:off x="466611" y="3799808"/>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4" name="TextBox 23">
                <a:extLst>
                  <a:ext uri="{FF2B5EF4-FFF2-40B4-BE49-F238E27FC236}">
                    <a16:creationId xmlns:a16="http://schemas.microsoft.com/office/drawing/2014/main" id="{EEF76DC5-E8AF-43F0-B4CC-9119118B4A85}"/>
                  </a:ext>
                </a:extLst>
              </p:cNvPr>
              <p:cNvSpPr txBox="1">
                <a:spLocks noRot="1" noChangeAspect="1" noMove="1" noResize="1" noEditPoints="1" noAdjustHandles="1" noChangeArrowheads="1" noChangeShapeType="1" noTextEdit="1"/>
              </p:cNvSpPr>
              <p:nvPr/>
            </p:nvSpPr>
            <p:spPr>
              <a:xfrm>
                <a:off x="466611" y="3799808"/>
                <a:ext cx="4616824" cy="2350452"/>
              </a:xfrm>
              <a:prstGeom prst="rect">
                <a:avLst/>
              </a:prstGeom>
              <a:blipFill>
                <a:blip r:embed="rId5"/>
                <a:stretch>
                  <a:fillRect l="-1189" t="-12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D50C7DD6-B73A-4334-9404-A027293AC9F3}"/>
                  </a:ext>
                </a:extLst>
              </p:cNvPr>
              <p:cNvSpPr txBox="1"/>
              <p:nvPr/>
            </p:nvSpPr>
            <p:spPr>
              <a:xfrm>
                <a:off x="3539054" y="4228461"/>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25" name="TextBox 24">
                <a:extLst>
                  <a:ext uri="{FF2B5EF4-FFF2-40B4-BE49-F238E27FC236}">
                    <a16:creationId xmlns:a16="http://schemas.microsoft.com/office/drawing/2014/main" id="{D50C7DD6-B73A-4334-9404-A027293AC9F3}"/>
                  </a:ext>
                </a:extLst>
              </p:cNvPr>
              <p:cNvSpPr txBox="1">
                <a:spLocks noRot="1" noChangeAspect="1" noMove="1" noResize="1" noEditPoints="1" noAdjustHandles="1" noChangeArrowheads="1" noChangeShapeType="1" noTextEdit="1"/>
              </p:cNvSpPr>
              <p:nvPr/>
            </p:nvSpPr>
            <p:spPr>
              <a:xfrm>
                <a:off x="3539054" y="4228461"/>
                <a:ext cx="4616824" cy="2053639"/>
              </a:xfrm>
              <a:prstGeom prst="rect">
                <a:avLst/>
              </a:prstGeom>
              <a:blipFill>
                <a:blip r:embed="rId6"/>
                <a:stretch>
                  <a:fillRect l="-1189" t="-7418"/>
                </a:stretch>
              </a:blipFill>
            </p:spPr>
            <p:txBody>
              <a:bodyPr/>
              <a:lstStyle/>
              <a:p>
                <a:r>
                  <a:rPr lang="en-GB">
                    <a:noFill/>
                  </a:rPr>
                  <a:t> </a:t>
                </a:r>
              </a:p>
            </p:txBody>
          </p:sp>
        </mc:Fallback>
      </mc:AlternateContent>
      <p:sp>
        <p:nvSpPr>
          <p:cNvPr id="26" name="TextBox 25">
            <a:extLst>
              <a:ext uri="{FF2B5EF4-FFF2-40B4-BE49-F238E27FC236}">
                <a16:creationId xmlns:a16="http://schemas.microsoft.com/office/drawing/2014/main" id="{D95E7C84-7615-4AAA-8FEA-1896802A1675}"/>
              </a:ext>
            </a:extLst>
          </p:cNvPr>
          <p:cNvSpPr txBox="1"/>
          <p:nvPr/>
        </p:nvSpPr>
        <p:spPr>
          <a:xfrm>
            <a:off x="2618997" y="4438075"/>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A65A9ED4-103D-4368-A2EF-BBFDA3221E27}"/>
                  </a:ext>
                </a:extLst>
              </p:cNvPr>
              <p:cNvSpPr txBox="1"/>
              <p:nvPr/>
            </p:nvSpPr>
            <p:spPr>
              <a:xfrm>
                <a:off x="3090043" y="5080485"/>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27" name="TextBox 26">
                <a:extLst>
                  <a:ext uri="{FF2B5EF4-FFF2-40B4-BE49-F238E27FC236}">
                    <a16:creationId xmlns:a16="http://schemas.microsoft.com/office/drawing/2014/main" id="{A65A9ED4-103D-4368-A2EF-BBFDA3221E27}"/>
                  </a:ext>
                </a:extLst>
              </p:cNvPr>
              <p:cNvSpPr txBox="1">
                <a:spLocks noRot="1" noChangeAspect="1" noMove="1" noResize="1" noEditPoints="1" noAdjustHandles="1" noChangeArrowheads="1" noChangeShapeType="1" noTextEdit="1"/>
              </p:cNvSpPr>
              <p:nvPr/>
            </p:nvSpPr>
            <p:spPr>
              <a:xfrm>
                <a:off x="3090043" y="5080485"/>
                <a:ext cx="4616824" cy="1279389"/>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B92CDAD7-A9F1-4A96-A9FB-279CA4086C22}"/>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King (K)</a:t>
                </a:r>
              </a:p>
            </p:txBody>
          </p:sp>
        </mc:Choice>
        <mc:Fallback xmlns="">
          <p:sp>
            <p:nvSpPr>
              <p:cNvPr id="23" name="TextBox 22">
                <a:extLst>
                  <a:ext uri="{FF2B5EF4-FFF2-40B4-BE49-F238E27FC236}">
                    <a16:creationId xmlns:a16="http://schemas.microsoft.com/office/drawing/2014/main" id="{B92CDAD7-A9F1-4A96-A9FB-279CA4086C22}"/>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8"/>
                <a:stretch>
                  <a:fillRect t="-6061" b="-18182"/>
                </a:stretch>
              </a:blipFill>
              <a:ln>
                <a:solidFill>
                  <a:schemeClr val="tx1"/>
                </a:solidFill>
              </a:ln>
            </p:spPr>
            <p:txBody>
              <a:bodyPr/>
              <a:lstStyle/>
              <a:p>
                <a:r>
                  <a:rPr lang="en-GB">
                    <a:noFill/>
                  </a:rPr>
                  <a:t> </a:t>
                </a:r>
              </a:p>
            </p:txBody>
          </p:sp>
        </mc:Fallback>
      </mc:AlternateContent>
      <p:sp>
        <p:nvSpPr>
          <p:cNvPr id="28" name="TextBox 27">
            <a:extLst>
              <a:ext uri="{FF2B5EF4-FFF2-40B4-BE49-F238E27FC236}">
                <a16:creationId xmlns:a16="http://schemas.microsoft.com/office/drawing/2014/main" id="{3E40C220-124E-4342-8425-F5AC25BDACAC}"/>
              </a:ext>
            </a:extLst>
          </p:cNvPr>
          <p:cNvSpPr txBox="1"/>
          <p:nvPr/>
        </p:nvSpPr>
        <p:spPr>
          <a:xfrm>
            <a:off x="9144118" y="4858559"/>
            <a:ext cx="1958077" cy="646331"/>
          </a:xfrm>
          <a:prstGeom prst="rect">
            <a:avLst/>
          </a:prstGeom>
          <a:noFill/>
          <a:ln>
            <a:solidFill>
              <a:schemeClr val="tx1"/>
            </a:solidFill>
          </a:ln>
        </p:spPr>
        <p:txBody>
          <a:bodyPr wrap="square" rtlCol="0">
            <a:spAutoFit/>
          </a:bodyPr>
          <a:lstStyle/>
          <a:p>
            <a:r>
              <a:rPr lang="en-GB" dirty="0"/>
              <a:t>A: HEADS (H)</a:t>
            </a:r>
          </a:p>
          <a:p>
            <a:r>
              <a:rPr lang="en-GB" dirty="0"/>
              <a:t>B: LION (L)</a:t>
            </a:r>
          </a:p>
        </p:txBody>
      </p:sp>
    </p:spTree>
    <p:extLst>
      <p:ext uri="{BB962C8B-B14F-4D97-AF65-F5344CB8AC3E}">
        <p14:creationId xmlns:p14="http://schemas.microsoft.com/office/powerpoint/2010/main" val="4189270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Table 14">
            <a:extLst>
              <a:ext uri="{FF2B5EF4-FFF2-40B4-BE49-F238E27FC236}">
                <a16:creationId xmlns:a16="http://schemas.microsoft.com/office/drawing/2014/main" id="{5FAC82AC-890C-4D8D-B1AA-F572496EFE7C}"/>
              </a:ext>
            </a:extLst>
          </p:cNvPr>
          <p:cNvGraphicFramePr>
            <a:graphicFrameLocks noGrp="1"/>
          </p:cNvGraphicFramePr>
          <p:nvPr/>
        </p:nvGraphicFramePr>
        <p:xfrm>
          <a:off x="3404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CC056760-D20E-47E9-A8EA-0547FBBCDEC3}"/>
              </a:ext>
            </a:extLst>
          </p:cNvPr>
          <p:cNvGraphicFramePr>
            <a:graphicFrameLocks noGrp="1"/>
          </p:cNvGraphicFramePr>
          <p:nvPr/>
        </p:nvGraphicFramePr>
        <p:xfrm>
          <a:off x="3404695" y="3318899"/>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(H)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1" name="Table 20">
            <a:extLst>
              <a:ext uri="{FF2B5EF4-FFF2-40B4-BE49-F238E27FC236}">
                <a16:creationId xmlns:a16="http://schemas.microsoft.com/office/drawing/2014/main" id="{55CC252D-6B64-451A-BE09-257218DF155F}"/>
              </a:ext>
            </a:extLst>
          </p:cNvPr>
          <p:cNvGraphicFramePr>
            <a:graphicFrameLocks noGrp="1"/>
          </p:cNvGraphicFramePr>
          <p:nvPr/>
        </p:nvGraphicFramePr>
        <p:xfrm>
          <a:off x="7468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2" name="Table 21">
            <a:extLst>
              <a:ext uri="{FF2B5EF4-FFF2-40B4-BE49-F238E27FC236}">
                <a16:creationId xmlns:a16="http://schemas.microsoft.com/office/drawing/2014/main" id="{9E534F9E-AF83-44EA-964D-443667822A36}"/>
              </a:ext>
            </a:extLst>
          </p:cNvPr>
          <p:cNvGraphicFramePr>
            <a:graphicFrameLocks noGrp="1"/>
          </p:cNvGraphicFramePr>
          <p:nvPr/>
        </p:nvGraphicFramePr>
        <p:xfrm>
          <a:off x="9500695" y="3311729"/>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EEF76DC5-E8AF-43F0-B4CC-9119118B4A85}"/>
                  </a:ext>
                </a:extLst>
              </p:cNvPr>
              <p:cNvSpPr txBox="1"/>
              <p:nvPr/>
            </p:nvSpPr>
            <p:spPr>
              <a:xfrm>
                <a:off x="466611" y="3799808"/>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4" name="TextBox 23">
                <a:extLst>
                  <a:ext uri="{FF2B5EF4-FFF2-40B4-BE49-F238E27FC236}">
                    <a16:creationId xmlns:a16="http://schemas.microsoft.com/office/drawing/2014/main" id="{EEF76DC5-E8AF-43F0-B4CC-9119118B4A85}"/>
                  </a:ext>
                </a:extLst>
              </p:cNvPr>
              <p:cNvSpPr txBox="1">
                <a:spLocks noRot="1" noChangeAspect="1" noMove="1" noResize="1" noEditPoints="1" noAdjustHandles="1" noChangeArrowheads="1" noChangeShapeType="1" noTextEdit="1"/>
              </p:cNvSpPr>
              <p:nvPr/>
            </p:nvSpPr>
            <p:spPr>
              <a:xfrm>
                <a:off x="466611" y="3799808"/>
                <a:ext cx="4616824" cy="2350452"/>
              </a:xfrm>
              <a:prstGeom prst="rect">
                <a:avLst/>
              </a:prstGeom>
              <a:blipFill>
                <a:blip r:embed="rId5"/>
                <a:stretch>
                  <a:fillRect l="-1189" t="-12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D50C7DD6-B73A-4334-9404-A027293AC9F3}"/>
                  </a:ext>
                </a:extLst>
              </p:cNvPr>
              <p:cNvSpPr txBox="1"/>
              <p:nvPr/>
            </p:nvSpPr>
            <p:spPr>
              <a:xfrm>
                <a:off x="3539054" y="4228461"/>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25" name="TextBox 24">
                <a:extLst>
                  <a:ext uri="{FF2B5EF4-FFF2-40B4-BE49-F238E27FC236}">
                    <a16:creationId xmlns:a16="http://schemas.microsoft.com/office/drawing/2014/main" id="{D50C7DD6-B73A-4334-9404-A027293AC9F3}"/>
                  </a:ext>
                </a:extLst>
              </p:cNvPr>
              <p:cNvSpPr txBox="1">
                <a:spLocks noRot="1" noChangeAspect="1" noMove="1" noResize="1" noEditPoints="1" noAdjustHandles="1" noChangeArrowheads="1" noChangeShapeType="1" noTextEdit="1"/>
              </p:cNvSpPr>
              <p:nvPr/>
            </p:nvSpPr>
            <p:spPr>
              <a:xfrm>
                <a:off x="3539054" y="4228461"/>
                <a:ext cx="4616824" cy="2053639"/>
              </a:xfrm>
              <a:prstGeom prst="rect">
                <a:avLst/>
              </a:prstGeom>
              <a:blipFill>
                <a:blip r:embed="rId6"/>
                <a:stretch>
                  <a:fillRect l="-1189" t="-7418"/>
                </a:stretch>
              </a:blipFill>
            </p:spPr>
            <p:txBody>
              <a:bodyPr/>
              <a:lstStyle/>
              <a:p>
                <a:r>
                  <a:rPr lang="en-GB">
                    <a:noFill/>
                  </a:rPr>
                  <a:t> </a:t>
                </a:r>
              </a:p>
            </p:txBody>
          </p:sp>
        </mc:Fallback>
      </mc:AlternateContent>
      <p:sp>
        <p:nvSpPr>
          <p:cNvPr id="26" name="TextBox 25">
            <a:extLst>
              <a:ext uri="{FF2B5EF4-FFF2-40B4-BE49-F238E27FC236}">
                <a16:creationId xmlns:a16="http://schemas.microsoft.com/office/drawing/2014/main" id="{D95E7C84-7615-4AAA-8FEA-1896802A1675}"/>
              </a:ext>
            </a:extLst>
          </p:cNvPr>
          <p:cNvSpPr txBox="1"/>
          <p:nvPr/>
        </p:nvSpPr>
        <p:spPr>
          <a:xfrm>
            <a:off x="2618997" y="4438075"/>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A65A9ED4-103D-4368-A2EF-BBFDA3221E27}"/>
                  </a:ext>
                </a:extLst>
              </p:cNvPr>
              <p:cNvSpPr txBox="1"/>
              <p:nvPr/>
            </p:nvSpPr>
            <p:spPr>
              <a:xfrm>
                <a:off x="3090043" y="5080485"/>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27" name="TextBox 26">
                <a:extLst>
                  <a:ext uri="{FF2B5EF4-FFF2-40B4-BE49-F238E27FC236}">
                    <a16:creationId xmlns:a16="http://schemas.microsoft.com/office/drawing/2014/main" id="{A65A9ED4-103D-4368-A2EF-BBFDA3221E27}"/>
                  </a:ext>
                </a:extLst>
              </p:cNvPr>
              <p:cNvSpPr txBox="1">
                <a:spLocks noRot="1" noChangeAspect="1" noMove="1" noResize="1" noEditPoints="1" noAdjustHandles="1" noChangeArrowheads="1" noChangeShapeType="1" noTextEdit="1"/>
              </p:cNvSpPr>
              <p:nvPr/>
            </p:nvSpPr>
            <p:spPr>
              <a:xfrm>
                <a:off x="3090043" y="5080485"/>
                <a:ext cx="4616824" cy="1279389"/>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B92CDAD7-A9F1-4A96-A9FB-279CA4086C22}"/>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King (K)</a:t>
                </a:r>
              </a:p>
            </p:txBody>
          </p:sp>
        </mc:Choice>
        <mc:Fallback xmlns="">
          <p:sp>
            <p:nvSpPr>
              <p:cNvPr id="23" name="TextBox 22">
                <a:extLst>
                  <a:ext uri="{FF2B5EF4-FFF2-40B4-BE49-F238E27FC236}">
                    <a16:creationId xmlns:a16="http://schemas.microsoft.com/office/drawing/2014/main" id="{B92CDAD7-A9F1-4A96-A9FB-279CA4086C22}"/>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8"/>
                <a:stretch>
                  <a:fillRect t="-6061" b="-18182"/>
                </a:stretch>
              </a:blipFill>
              <a:ln>
                <a:solidFill>
                  <a:schemeClr val="tx1"/>
                </a:solidFill>
              </a:ln>
            </p:spPr>
            <p:txBody>
              <a:bodyPr/>
              <a:lstStyle/>
              <a:p>
                <a:r>
                  <a:rPr lang="en-GB">
                    <a:noFill/>
                  </a:rPr>
                  <a:t> </a:t>
                </a:r>
              </a:p>
            </p:txBody>
          </p:sp>
        </mc:Fallback>
      </mc:AlternateContent>
      <p:sp>
        <p:nvSpPr>
          <p:cNvPr id="28" name="TextBox 27">
            <a:extLst>
              <a:ext uri="{FF2B5EF4-FFF2-40B4-BE49-F238E27FC236}">
                <a16:creationId xmlns:a16="http://schemas.microsoft.com/office/drawing/2014/main" id="{3E40C220-124E-4342-8425-F5AC25BDACAC}"/>
              </a:ext>
            </a:extLst>
          </p:cNvPr>
          <p:cNvSpPr txBox="1"/>
          <p:nvPr/>
        </p:nvSpPr>
        <p:spPr>
          <a:xfrm>
            <a:off x="9144118" y="4858559"/>
            <a:ext cx="1958077" cy="646331"/>
          </a:xfrm>
          <a:prstGeom prst="rect">
            <a:avLst/>
          </a:prstGeom>
          <a:noFill/>
          <a:ln>
            <a:solidFill>
              <a:schemeClr val="tx1"/>
            </a:solidFill>
          </a:ln>
        </p:spPr>
        <p:txBody>
          <a:bodyPr wrap="square" rtlCol="0">
            <a:spAutoFit/>
          </a:bodyPr>
          <a:lstStyle/>
          <a:p>
            <a:r>
              <a:rPr lang="en-GB" dirty="0"/>
              <a:t>A: HEADS (H)</a:t>
            </a:r>
          </a:p>
          <a:p>
            <a:r>
              <a:rPr lang="en-GB" dirty="0"/>
              <a:t>B: LION (L)</a:t>
            </a:r>
          </a:p>
        </p:txBody>
      </p:sp>
      <p:sp>
        <p:nvSpPr>
          <p:cNvPr id="29" name="TextBox 28">
            <a:extLst>
              <a:ext uri="{FF2B5EF4-FFF2-40B4-BE49-F238E27FC236}">
                <a16:creationId xmlns:a16="http://schemas.microsoft.com/office/drawing/2014/main" id="{D42BBE62-ED83-4344-9B05-CB4FB9684B61}"/>
              </a:ext>
            </a:extLst>
          </p:cNvPr>
          <p:cNvSpPr txBox="1"/>
          <p:nvPr/>
        </p:nvSpPr>
        <p:spPr>
          <a:xfrm>
            <a:off x="7182617" y="4371622"/>
            <a:ext cx="1297859" cy="707886"/>
          </a:xfrm>
          <a:prstGeom prst="rect">
            <a:avLst/>
          </a:prstGeom>
          <a:noFill/>
        </p:spPr>
        <p:txBody>
          <a:bodyPr wrap="square" rtlCol="0">
            <a:spAutoFit/>
          </a:bodyPr>
          <a:lstStyle/>
          <a:p>
            <a:r>
              <a:rPr lang="en-GB" sz="4000" dirty="0">
                <a:solidFill>
                  <a:srgbClr val="00B050"/>
                </a:solidFill>
                <a:sym typeface="Wingdings 2" panose="05020102010507070707" pitchFamily="18" charset="2"/>
              </a:rPr>
              <a:t></a:t>
            </a:r>
            <a:endParaRPr lang="en-GB" sz="4000" dirty="0">
              <a:solidFill>
                <a:srgbClr val="00B050"/>
              </a:solidFill>
            </a:endParaRPr>
          </a:p>
        </p:txBody>
      </p:sp>
    </p:spTree>
    <p:extLst>
      <p:ext uri="{BB962C8B-B14F-4D97-AF65-F5344CB8AC3E}">
        <p14:creationId xmlns:p14="http://schemas.microsoft.com/office/powerpoint/2010/main" val="15453708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Table 14">
            <a:extLst>
              <a:ext uri="{FF2B5EF4-FFF2-40B4-BE49-F238E27FC236}">
                <a16:creationId xmlns:a16="http://schemas.microsoft.com/office/drawing/2014/main" id="{5FAC82AC-890C-4D8D-B1AA-F572496EFE7C}"/>
              </a:ext>
            </a:extLst>
          </p:cNvPr>
          <p:cNvGraphicFramePr>
            <a:graphicFrameLocks noGrp="1"/>
          </p:cNvGraphicFramePr>
          <p:nvPr/>
        </p:nvGraphicFramePr>
        <p:xfrm>
          <a:off x="3404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CC056760-D20E-47E9-A8EA-0547FBBCDEC3}"/>
              </a:ext>
            </a:extLst>
          </p:cNvPr>
          <p:cNvGraphicFramePr>
            <a:graphicFrameLocks noGrp="1"/>
          </p:cNvGraphicFramePr>
          <p:nvPr>
            <p:extLst>
              <p:ext uri="{D42A27DB-BD31-4B8C-83A1-F6EECF244321}">
                <p14:modId xmlns:p14="http://schemas.microsoft.com/office/powerpoint/2010/main" val="2802525895"/>
              </p:ext>
            </p:extLst>
          </p:nvPr>
        </p:nvGraphicFramePr>
        <p:xfrm>
          <a:off x="3404695" y="3318899"/>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(H)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(L)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(K) = 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1" name="Table 20">
            <a:extLst>
              <a:ext uri="{FF2B5EF4-FFF2-40B4-BE49-F238E27FC236}">
                <a16:creationId xmlns:a16="http://schemas.microsoft.com/office/drawing/2014/main" id="{55CC252D-6B64-451A-BE09-257218DF155F}"/>
              </a:ext>
            </a:extLst>
          </p:cNvPr>
          <p:cNvGraphicFramePr>
            <a:graphicFrameLocks noGrp="1"/>
          </p:cNvGraphicFramePr>
          <p:nvPr/>
        </p:nvGraphicFramePr>
        <p:xfrm>
          <a:off x="7468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2" name="Table 21">
            <a:extLst>
              <a:ext uri="{FF2B5EF4-FFF2-40B4-BE49-F238E27FC236}">
                <a16:creationId xmlns:a16="http://schemas.microsoft.com/office/drawing/2014/main" id="{9E534F9E-AF83-44EA-964D-443667822A36}"/>
              </a:ext>
            </a:extLst>
          </p:cNvPr>
          <p:cNvGraphicFramePr>
            <a:graphicFrameLocks noGrp="1"/>
          </p:cNvGraphicFramePr>
          <p:nvPr>
            <p:extLst>
              <p:ext uri="{D42A27DB-BD31-4B8C-83A1-F6EECF244321}">
                <p14:modId xmlns:p14="http://schemas.microsoft.com/office/powerpoint/2010/main" val="3555870156"/>
              </p:ext>
            </p:extLst>
          </p:nvPr>
        </p:nvGraphicFramePr>
        <p:xfrm>
          <a:off x="9500695" y="3311729"/>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 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EEF76DC5-E8AF-43F0-B4CC-9119118B4A85}"/>
                  </a:ext>
                </a:extLst>
              </p:cNvPr>
              <p:cNvSpPr txBox="1"/>
              <p:nvPr/>
            </p:nvSpPr>
            <p:spPr>
              <a:xfrm>
                <a:off x="466611" y="3799808"/>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4" name="TextBox 23">
                <a:extLst>
                  <a:ext uri="{FF2B5EF4-FFF2-40B4-BE49-F238E27FC236}">
                    <a16:creationId xmlns:a16="http://schemas.microsoft.com/office/drawing/2014/main" id="{EEF76DC5-E8AF-43F0-B4CC-9119118B4A85}"/>
                  </a:ext>
                </a:extLst>
              </p:cNvPr>
              <p:cNvSpPr txBox="1">
                <a:spLocks noRot="1" noChangeAspect="1" noMove="1" noResize="1" noEditPoints="1" noAdjustHandles="1" noChangeArrowheads="1" noChangeShapeType="1" noTextEdit="1"/>
              </p:cNvSpPr>
              <p:nvPr/>
            </p:nvSpPr>
            <p:spPr>
              <a:xfrm>
                <a:off x="466611" y="3799808"/>
                <a:ext cx="4616824" cy="2350452"/>
              </a:xfrm>
              <a:prstGeom prst="rect">
                <a:avLst/>
              </a:prstGeom>
              <a:blipFill>
                <a:blip r:embed="rId5"/>
                <a:stretch>
                  <a:fillRect l="-1189" t="-12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D50C7DD6-B73A-4334-9404-A027293AC9F3}"/>
                  </a:ext>
                </a:extLst>
              </p:cNvPr>
              <p:cNvSpPr txBox="1"/>
              <p:nvPr/>
            </p:nvSpPr>
            <p:spPr>
              <a:xfrm>
                <a:off x="3539054" y="4228461"/>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25" name="TextBox 24">
                <a:extLst>
                  <a:ext uri="{FF2B5EF4-FFF2-40B4-BE49-F238E27FC236}">
                    <a16:creationId xmlns:a16="http://schemas.microsoft.com/office/drawing/2014/main" id="{D50C7DD6-B73A-4334-9404-A027293AC9F3}"/>
                  </a:ext>
                </a:extLst>
              </p:cNvPr>
              <p:cNvSpPr txBox="1">
                <a:spLocks noRot="1" noChangeAspect="1" noMove="1" noResize="1" noEditPoints="1" noAdjustHandles="1" noChangeArrowheads="1" noChangeShapeType="1" noTextEdit="1"/>
              </p:cNvSpPr>
              <p:nvPr/>
            </p:nvSpPr>
            <p:spPr>
              <a:xfrm>
                <a:off x="3539054" y="4228461"/>
                <a:ext cx="4616824" cy="2053639"/>
              </a:xfrm>
              <a:prstGeom prst="rect">
                <a:avLst/>
              </a:prstGeom>
              <a:blipFill>
                <a:blip r:embed="rId6"/>
                <a:stretch>
                  <a:fillRect l="-1189" t="-7418"/>
                </a:stretch>
              </a:blipFill>
            </p:spPr>
            <p:txBody>
              <a:bodyPr/>
              <a:lstStyle/>
              <a:p>
                <a:r>
                  <a:rPr lang="en-GB">
                    <a:noFill/>
                  </a:rPr>
                  <a:t> </a:t>
                </a:r>
              </a:p>
            </p:txBody>
          </p:sp>
        </mc:Fallback>
      </mc:AlternateContent>
      <p:sp>
        <p:nvSpPr>
          <p:cNvPr id="26" name="TextBox 25">
            <a:extLst>
              <a:ext uri="{FF2B5EF4-FFF2-40B4-BE49-F238E27FC236}">
                <a16:creationId xmlns:a16="http://schemas.microsoft.com/office/drawing/2014/main" id="{D95E7C84-7615-4AAA-8FEA-1896802A1675}"/>
              </a:ext>
            </a:extLst>
          </p:cNvPr>
          <p:cNvSpPr txBox="1"/>
          <p:nvPr/>
        </p:nvSpPr>
        <p:spPr>
          <a:xfrm>
            <a:off x="2618997" y="4438075"/>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A65A9ED4-103D-4368-A2EF-BBFDA3221E27}"/>
                  </a:ext>
                </a:extLst>
              </p:cNvPr>
              <p:cNvSpPr txBox="1"/>
              <p:nvPr/>
            </p:nvSpPr>
            <p:spPr>
              <a:xfrm>
                <a:off x="3090043" y="5080485"/>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27" name="TextBox 26">
                <a:extLst>
                  <a:ext uri="{FF2B5EF4-FFF2-40B4-BE49-F238E27FC236}">
                    <a16:creationId xmlns:a16="http://schemas.microsoft.com/office/drawing/2014/main" id="{A65A9ED4-103D-4368-A2EF-BBFDA3221E27}"/>
                  </a:ext>
                </a:extLst>
              </p:cNvPr>
              <p:cNvSpPr txBox="1">
                <a:spLocks noRot="1" noChangeAspect="1" noMove="1" noResize="1" noEditPoints="1" noAdjustHandles="1" noChangeArrowheads="1" noChangeShapeType="1" noTextEdit="1"/>
              </p:cNvSpPr>
              <p:nvPr/>
            </p:nvSpPr>
            <p:spPr>
              <a:xfrm>
                <a:off x="3090043" y="5080485"/>
                <a:ext cx="4616824" cy="1279389"/>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B92CDAD7-A9F1-4A96-A9FB-279CA4086C22}"/>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King (K)</a:t>
                </a:r>
              </a:p>
            </p:txBody>
          </p:sp>
        </mc:Choice>
        <mc:Fallback xmlns="">
          <p:sp>
            <p:nvSpPr>
              <p:cNvPr id="23" name="TextBox 22">
                <a:extLst>
                  <a:ext uri="{FF2B5EF4-FFF2-40B4-BE49-F238E27FC236}">
                    <a16:creationId xmlns:a16="http://schemas.microsoft.com/office/drawing/2014/main" id="{B92CDAD7-A9F1-4A96-A9FB-279CA4086C22}"/>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8"/>
                <a:stretch>
                  <a:fillRect t="-6061" b="-18182"/>
                </a:stretch>
              </a:blipFill>
              <a:ln>
                <a:solidFill>
                  <a:schemeClr val="tx1"/>
                </a:solidFill>
              </a:ln>
            </p:spPr>
            <p:txBody>
              <a:bodyPr/>
              <a:lstStyle/>
              <a:p>
                <a:r>
                  <a:rPr lang="en-GB">
                    <a:noFill/>
                  </a:rPr>
                  <a:t> </a:t>
                </a:r>
              </a:p>
            </p:txBody>
          </p:sp>
        </mc:Fallback>
      </mc:AlternateContent>
      <p:sp>
        <p:nvSpPr>
          <p:cNvPr id="28" name="TextBox 27">
            <a:extLst>
              <a:ext uri="{FF2B5EF4-FFF2-40B4-BE49-F238E27FC236}">
                <a16:creationId xmlns:a16="http://schemas.microsoft.com/office/drawing/2014/main" id="{3E40C220-124E-4342-8425-F5AC25BDACAC}"/>
              </a:ext>
            </a:extLst>
          </p:cNvPr>
          <p:cNvSpPr txBox="1"/>
          <p:nvPr/>
        </p:nvSpPr>
        <p:spPr>
          <a:xfrm>
            <a:off x="9144118" y="4858559"/>
            <a:ext cx="1958077" cy="646331"/>
          </a:xfrm>
          <a:prstGeom prst="rect">
            <a:avLst/>
          </a:prstGeom>
          <a:noFill/>
          <a:ln>
            <a:solidFill>
              <a:schemeClr val="tx1"/>
            </a:solidFill>
          </a:ln>
        </p:spPr>
        <p:txBody>
          <a:bodyPr wrap="square" rtlCol="0">
            <a:spAutoFit/>
          </a:bodyPr>
          <a:lstStyle/>
          <a:p>
            <a:r>
              <a:rPr lang="en-GB" dirty="0"/>
              <a:t>A: HEADS (H)</a:t>
            </a:r>
          </a:p>
          <a:p>
            <a:r>
              <a:rPr lang="en-GB" dirty="0"/>
              <a:t>B: LION (L)</a:t>
            </a:r>
          </a:p>
        </p:txBody>
      </p:sp>
      <p:sp>
        <p:nvSpPr>
          <p:cNvPr id="29" name="TextBox 28">
            <a:extLst>
              <a:ext uri="{FF2B5EF4-FFF2-40B4-BE49-F238E27FC236}">
                <a16:creationId xmlns:a16="http://schemas.microsoft.com/office/drawing/2014/main" id="{D42BBE62-ED83-4344-9B05-CB4FB9684B61}"/>
              </a:ext>
            </a:extLst>
          </p:cNvPr>
          <p:cNvSpPr txBox="1"/>
          <p:nvPr/>
        </p:nvSpPr>
        <p:spPr>
          <a:xfrm>
            <a:off x="7182617" y="4371622"/>
            <a:ext cx="1297859" cy="707886"/>
          </a:xfrm>
          <a:prstGeom prst="rect">
            <a:avLst/>
          </a:prstGeom>
          <a:noFill/>
        </p:spPr>
        <p:txBody>
          <a:bodyPr wrap="square" rtlCol="0">
            <a:spAutoFit/>
          </a:bodyPr>
          <a:lstStyle/>
          <a:p>
            <a:r>
              <a:rPr lang="en-GB" sz="4000" dirty="0">
                <a:solidFill>
                  <a:srgbClr val="00B050"/>
                </a:solidFill>
                <a:sym typeface="Wingdings 2" panose="05020102010507070707" pitchFamily="18" charset="2"/>
              </a:rPr>
              <a:t></a:t>
            </a:r>
            <a:endParaRPr lang="en-GB" sz="4000" dirty="0">
              <a:solidFill>
                <a:srgbClr val="00B050"/>
              </a:solidFill>
            </a:endParaRPr>
          </a:p>
        </p:txBody>
      </p:sp>
    </p:spTree>
    <p:extLst>
      <p:ext uri="{BB962C8B-B14F-4D97-AF65-F5344CB8AC3E}">
        <p14:creationId xmlns:p14="http://schemas.microsoft.com/office/powerpoint/2010/main" val="1489717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(L)</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Table 14">
            <a:extLst>
              <a:ext uri="{FF2B5EF4-FFF2-40B4-BE49-F238E27FC236}">
                <a16:creationId xmlns:a16="http://schemas.microsoft.com/office/drawing/2014/main" id="{5FAC82AC-890C-4D8D-B1AA-F572496EFE7C}"/>
              </a:ext>
            </a:extLst>
          </p:cNvPr>
          <p:cNvGraphicFramePr>
            <a:graphicFrameLocks noGrp="1"/>
          </p:cNvGraphicFramePr>
          <p:nvPr/>
        </p:nvGraphicFramePr>
        <p:xfrm>
          <a:off x="3404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CC056760-D20E-47E9-A8EA-0547FBBCDEC3}"/>
              </a:ext>
            </a:extLst>
          </p:cNvPr>
          <p:cNvGraphicFramePr>
            <a:graphicFrameLocks noGrp="1"/>
          </p:cNvGraphicFramePr>
          <p:nvPr/>
        </p:nvGraphicFramePr>
        <p:xfrm>
          <a:off x="3404695" y="3318899"/>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(H)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(L)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(K) = 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1" name="Table 20">
            <a:extLst>
              <a:ext uri="{FF2B5EF4-FFF2-40B4-BE49-F238E27FC236}">
                <a16:creationId xmlns:a16="http://schemas.microsoft.com/office/drawing/2014/main" id="{55CC252D-6B64-451A-BE09-257218DF155F}"/>
              </a:ext>
            </a:extLst>
          </p:cNvPr>
          <p:cNvGraphicFramePr>
            <a:graphicFrameLocks noGrp="1"/>
          </p:cNvGraphicFramePr>
          <p:nvPr/>
        </p:nvGraphicFramePr>
        <p:xfrm>
          <a:off x="7468695" y="2940332"/>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P(T)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2" name="Table 21">
            <a:extLst>
              <a:ext uri="{FF2B5EF4-FFF2-40B4-BE49-F238E27FC236}">
                <a16:creationId xmlns:a16="http://schemas.microsoft.com/office/drawing/2014/main" id="{9E534F9E-AF83-44EA-964D-443667822A36}"/>
              </a:ext>
            </a:extLst>
          </p:cNvPr>
          <p:cNvGraphicFramePr>
            <a:graphicFrameLocks noGrp="1"/>
          </p:cNvGraphicFramePr>
          <p:nvPr/>
        </p:nvGraphicFramePr>
        <p:xfrm>
          <a:off x="9500695" y="3311729"/>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(T) = 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EEF76DC5-E8AF-43F0-B4CC-9119118B4A85}"/>
                  </a:ext>
                </a:extLst>
              </p:cNvPr>
              <p:cNvSpPr txBox="1"/>
              <p:nvPr/>
            </p:nvSpPr>
            <p:spPr>
              <a:xfrm>
                <a:off x="466611" y="3799808"/>
                <a:ext cx="4616824" cy="2350452"/>
              </a:xfrm>
              <a:prstGeom prst="rect">
                <a:avLst/>
              </a:prstGeom>
              <a:noFill/>
            </p:spPr>
            <p:txBody>
              <a:bodyPr wrap="square" rtlCol="0">
                <a:spAutoFit/>
              </a:bodyPr>
              <a:lstStyle/>
              <a:p>
                <a:r>
                  <a:rPr lang="en-GB" u="sng" dirty="0"/>
                  <a:t>Reverse Bayesianism (restricted):</a:t>
                </a:r>
              </a:p>
              <a:p>
                <a:endParaRPr lang="en-GB" b="0" i="1" u="sng"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f>
                        <m:fPr>
                          <m:ctrlPr>
                            <a:rPr lang="en-GB" b="0" i="1" smtClean="0">
                              <a:latin typeface="Cambria Math" panose="02040503050406030204" pitchFamily="18" charset="0"/>
                            </a:rPr>
                          </m:ctrlPr>
                        </m:fPr>
                        <m:num>
                          <m:r>
                            <m:rPr>
                              <m:sty m:val="p"/>
                            </m:rPr>
                            <a:rPr lang="en-GB" b="0" i="0" smtClean="0">
                              <a:latin typeface="Cambria Math" panose="02040503050406030204" pitchFamily="18" charset="0"/>
                            </a:rPr>
                            <m:t>P</m:t>
                          </m:r>
                          <m:r>
                            <a:rPr lang="en-GB" b="0" i="0"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d>
                            <m:dPr>
                              <m:ctrlPr>
                                <a:rPr lang="en-GB" b="0" i="1" smtClean="0">
                                  <a:latin typeface="Cambria Math" panose="02040503050406030204" pitchFamily="18" charset="0"/>
                                </a:rPr>
                              </m:ctrlPr>
                            </m:dPr>
                            <m:e>
                              <m:r>
                                <m:rPr>
                                  <m:sty m:val="p"/>
                                </m:rPr>
                                <a:rPr lang="en-GB" b="0" i="0" smtClean="0">
                                  <a:latin typeface="Cambria Math" panose="02040503050406030204" pitchFamily="18" charset="0"/>
                                </a:rPr>
                                <m:t>B</m:t>
                              </m:r>
                            </m:e>
                          </m:d>
                        </m:den>
                      </m:f>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r>
                            <m:rPr>
                              <m:sty m:val="p"/>
                            </m:rPr>
                            <a:rPr lang="en-GB" b="0" i="0" smtClean="0">
                              <a:latin typeface="Cambria Math" panose="02040503050406030204" pitchFamily="18" charset="0"/>
                            </a:rPr>
                            <m:t>B</m:t>
                          </m:r>
                          <m:r>
                            <a:rPr lang="en-GB">
                              <a:latin typeface="Cambria Math" panose="02040503050406030204" pitchFamily="18" charset="0"/>
                            </a:rPr>
                            <m:t>)</m:t>
                          </m:r>
                        </m:den>
                      </m:f>
                    </m:oMath>
                  </m:oMathPara>
                </a14:m>
                <a:endParaRPr lang="en-GB" i="1" dirty="0">
                  <a:latin typeface="Cambria Math" panose="02040503050406030204" pitchFamily="18" charset="0"/>
                </a:endParaRPr>
              </a:p>
              <a:p>
                <a:endParaRPr lang="en-GB" i="1" dirty="0">
                  <a:latin typeface="Cambria Math" panose="02040503050406030204" pitchFamily="18" charset="0"/>
                </a:endParaRPr>
              </a:p>
              <a:p>
                <a:endParaRPr lang="en-GB" dirty="0"/>
              </a:p>
              <a:p>
                <a:endParaRPr lang="en-GB" dirty="0"/>
              </a:p>
              <a:p>
                <a:endParaRPr lang="en-GB" b="1" dirty="0"/>
              </a:p>
            </p:txBody>
          </p:sp>
        </mc:Choice>
        <mc:Fallback xmlns="">
          <p:sp>
            <p:nvSpPr>
              <p:cNvPr id="24" name="TextBox 23">
                <a:extLst>
                  <a:ext uri="{FF2B5EF4-FFF2-40B4-BE49-F238E27FC236}">
                    <a16:creationId xmlns:a16="http://schemas.microsoft.com/office/drawing/2014/main" id="{EEF76DC5-E8AF-43F0-B4CC-9119118B4A85}"/>
                  </a:ext>
                </a:extLst>
              </p:cNvPr>
              <p:cNvSpPr txBox="1">
                <a:spLocks noRot="1" noChangeAspect="1" noMove="1" noResize="1" noEditPoints="1" noAdjustHandles="1" noChangeArrowheads="1" noChangeShapeType="1" noTextEdit="1"/>
              </p:cNvSpPr>
              <p:nvPr/>
            </p:nvSpPr>
            <p:spPr>
              <a:xfrm>
                <a:off x="466611" y="3799808"/>
                <a:ext cx="4616824" cy="2350452"/>
              </a:xfrm>
              <a:prstGeom prst="rect">
                <a:avLst/>
              </a:prstGeom>
              <a:blipFill>
                <a:blip r:embed="rId5"/>
                <a:stretch>
                  <a:fillRect l="-1189" t="-12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D50C7DD6-B73A-4334-9404-A027293AC9F3}"/>
                  </a:ext>
                </a:extLst>
              </p:cNvPr>
              <p:cNvSpPr txBox="1"/>
              <p:nvPr/>
            </p:nvSpPr>
            <p:spPr>
              <a:xfrm>
                <a:off x="3539054" y="4228461"/>
                <a:ext cx="4616824" cy="2053639"/>
              </a:xfrm>
              <a:prstGeom prst="rect">
                <a:avLst/>
              </a:prstGeom>
              <a:noFill/>
            </p:spPr>
            <p:txBody>
              <a:bodyPr wrap="square" rtlCol="0">
                <a:spAutoFit/>
              </a:bodyPr>
              <a:lstStyle/>
              <a:p>
                <a:endParaRPr lang="en-GB" dirty="0"/>
              </a:p>
              <a:p>
                <a:r>
                  <a:rPr lang="en-GB" i="1" dirty="0"/>
                  <a:t>Either </a:t>
                </a:r>
                <a:r>
                  <a:rPr lang="en-GB" i="1" dirty="0">
                    <a:latin typeface="Cambria Math" panose="02040503050406030204" pitchFamily="18" charset="0"/>
                  </a:rPr>
                  <a:t>	</a:t>
                </a:r>
                <a14:m>
                  <m:oMath xmlns:m="http://schemas.openxmlformats.org/officeDocument/2006/math">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)=0=</m:t>
                        </m:r>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b="0" i="1" smtClean="0">
                                <a:latin typeface="Cambria Math" panose="02040503050406030204" pitchFamily="18" charset="0"/>
                              </a:rPr>
                              <m:t>)</m:t>
                            </m:r>
                            <m:r>
                              <a:rPr lang="en-GB" i="1">
                                <a:latin typeface="Cambria Math" panose="02040503050406030204" pitchFamily="18" charset="0"/>
                              </a:rPr>
                              <m:t> </m:t>
                            </m:r>
                          </m:den>
                        </m:f>
                      </m:den>
                    </m:f>
                  </m:oMath>
                </a14:m>
                <a:endParaRPr lang="en-GB" i="1" dirty="0">
                  <a:latin typeface="Cambria Math" panose="02040503050406030204" pitchFamily="18" charset="0"/>
                </a:endParaRPr>
              </a:p>
              <a:p>
                <a:endParaRPr lang="en-GB" i="1" dirty="0">
                  <a:latin typeface="Cambria Math" panose="02040503050406030204" pitchFamily="18" charset="0"/>
                </a:endParaRPr>
              </a:p>
              <a:p>
                <a:r>
                  <a:rPr lang="en-GB" i="1" dirty="0"/>
                  <a:t>Or</a:t>
                </a:r>
              </a:p>
              <a:p>
                <a:endParaRPr lang="en-GB" i="1" dirty="0">
                  <a:latin typeface="Cambria Math" panose="02040503050406030204" pitchFamily="18" charset="0"/>
                </a:endParaRPr>
              </a:p>
              <a:p>
                <a:endParaRPr lang="en-GB" dirty="0"/>
              </a:p>
              <a:p>
                <a:endParaRPr lang="en-GB" b="1" dirty="0"/>
              </a:p>
            </p:txBody>
          </p:sp>
        </mc:Choice>
        <mc:Fallback xmlns="">
          <p:sp>
            <p:nvSpPr>
              <p:cNvPr id="25" name="TextBox 24">
                <a:extLst>
                  <a:ext uri="{FF2B5EF4-FFF2-40B4-BE49-F238E27FC236}">
                    <a16:creationId xmlns:a16="http://schemas.microsoft.com/office/drawing/2014/main" id="{D50C7DD6-B73A-4334-9404-A027293AC9F3}"/>
                  </a:ext>
                </a:extLst>
              </p:cNvPr>
              <p:cNvSpPr txBox="1">
                <a:spLocks noRot="1" noChangeAspect="1" noMove="1" noResize="1" noEditPoints="1" noAdjustHandles="1" noChangeArrowheads="1" noChangeShapeType="1" noTextEdit="1"/>
              </p:cNvSpPr>
              <p:nvPr/>
            </p:nvSpPr>
            <p:spPr>
              <a:xfrm>
                <a:off x="3539054" y="4228461"/>
                <a:ext cx="4616824" cy="2053639"/>
              </a:xfrm>
              <a:prstGeom prst="rect">
                <a:avLst/>
              </a:prstGeom>
              <a:blipFill>
                <a:blip r:embed="rId6"/>
                <a:stretch>
                  <a:fillRect l="-1189" t="-7418"/>
                </a:stretch>
              </a:blipFill>
            </p:spPr>
            <p:txBody>
              <a:bodyPr/>
              <a:lstStyle/>
              <a:p>
                <a:r>
                  <a:rPr lang="en-GB">
                    <a:noFill/>
                  </a:rPr>
                  <a:t> </a:t>
                </a:r>
              </a:p>
            </p:txBody>
          </p:sp>
        </mc:Fallback>
      </mc:AlternateContent>
      <p:sp>
        <p:nvSpPr>
          <p:cNvPr id="26" name="TextBox 25">
            <a:extLst>
              <a:ext uri="{FF2B5EF4-FFF2-40B4-BE49-F238E27FC236}">
                <a16:creationId xmlns:a16="http://schemas.microsoft.com/office/drawing/2014/main" id="{D95E7C84-7615-4AAA-8FEA-1896802A1675}"/>
              </a:ext>
            </a:extLst>
          </p:cNvPr>
          <p:cNvSpPr txBox="1"/>
          <p:nvPr/>
        </p:nvSpPr>
        <p:spPr>
          <a:xfrm>
            <a:off x="2618997" y="4438075"/>
            <a:ext cx="1658362" cy="430887"/>
          </a:xfrm>
          <a:prstGeom prst="rect">
            <a:avLst/>
          </a:prstGeom>
          <a:noFill/>
        </p:spPr>
        <p:txBody>
          <a:bodyPr wrap="square" rtlCol="0">
            <a:spAutoFit/>
          </a:bodyPr>
          <a:lstStyle/>
          <a:p>
            <a:r>
              <a:rPr lang="en-GB" sz="2200" dirty="0"/>
              <a:t>IFF</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A65A9ED4-103D-4368-A2EF-BBFDA3221E27}"/>
                  </a:ext>
                </a:extLst>
              </p:cNvPr>
              <p:cNvSpPr txBox="1"/>
              <p:nvPr/>
            </p:nvSpPr>
            <p:spPr>
              <a:xfrm>
                <a:off x="3090043" y="5080485"/>
                <a:ext cx="4616824" cy="127938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p>
                            <m:sSupPr>
                              <m:ctrlPr>
                                <a:rPr lang="en-GB" i="1" smtClean="0">
                                  <a:latin typeface="Cambria Math" panose="02040503050406030204" pitchFamily="18" charset="0"/>
                                </a:rPr>
                              </m:ctrlPr>
                            </m:sSupPr>
                            <m:e>
                              <m:r>
                                <m:rPr>
                                  <m:sty m:val="p"/>
                                </m:rPr>
                                <a:rPr lang="en-GB" b="0" i="0" smtClean="0">
                                  <a:latin typeface="Cambria Math" panose="02040503050406030204" pitchFamily="18" charset="0"/>
                                </a:rPr>
                                <m:t>P</m:t>
                              </m:r>
                            </m:e>
                            <m:sup>
                              <m:r>
                                <a:rPr lang="en-GB" b="0" i="1" smtClean="0">
                                  <a:latin typeface="Cambria Math" panose="02040503050406030204" pitchFamily="18" charset="0"/>
                                </a:rPr>
                                <m:t>+</m:t>
                              </m:r>
                            </m:sup>
                          </m:sSup>
                          <m:r>
                            <a:rPr lang="en-GB" b="0" i="1" smtClean="0">
                              <a:latin typeface="Cambria Math" panose="02040503050406030204" pitchFamily="18" charset="0"/>
                            </a:rPr>
                            <m:t>(</m:t>
                          </m:r>
                          <m:f>
                            <m:fPr>
                              <m:type m:val="lin"/>
                              <m:ctrlPr>
                                <a:rPr lang="en-GB" b="0" i="1" smtClean="0">
                                  <a:latin typeface="Cambria Math" panose="02040503050406030204" pitchFamily="18" charset="0"/>
                                </a:rPr>
                              </m:ctrlPr>
                            </m:fPr>
                            <m:num>
                              <m:r>
                                <m:rPr>
                                  <m:sty m:val="p"/>
                                </m:rPr>
                                <a:rPr lang="en-GB" b="0" i="0" smtClean="0">
                                  <a:latin typeface="Cambria Math" panose="02040503050406030204" pitchFamily="18" charset="0"/>
                                </a:rPr>
                                <m:t>A</m:t>
                              </m:r>
                            </m:num>
                            <m:den>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r>
                                <a:rPr lang="en-GB" b="0" i="1" smtClean="0">
                                  <a:latin typeface="Cambria Math" panose="02040503050406030204" pitchFamily="18" charset="0"/>
                                </a:rPr>
                                <m:t>)</m:t>
                              </m:r>
                            </m:den>
                          </m:f>
                        </m:num>
                        <m:den>
                          <m:sSup>
                            <m:sSupPr>
                              <m:ctrlPr>
                                <a:rPr lang="en-GB" i="1">
                                  <a:latin typeface="Cambria Math" panose="02040503050406030204" pitchFamily="18" charset="0"/>
                                </a:rPr>
                              </m:ctrlPr>
                            </m:sSupPr>
                            <m:e>
                              <m:r>
                                <m:rPr>
                                  <m:sty m:val="p"/>
                                </m:rPr>
                                <a:rPr lang="en-GB">
                                  <a:latin typeface="Cambria Math" panose="02040503050406030204" pitchFamily="18" charset="0"/>
                                </a:rPr>
                                <m:t>P</m:t>
                              </m:r>
                            </m:e>
                            <m:sup>
                              <m:r>
                                <a:rPr lang="en-GB" i="1">
                                  <a:latin typeface="Cambria Math" panose="02040503050406030204" pitchFamily="18" charset="0"/>
                                </a:rPr>
                                <m:t>+</m:t>
                              </m:r>
                            </m:sup>
                          </m:sSup>
                          <m:r>
                            <a:rPr lang="en-GB" i="1">
                              <a:latin typeface="Cambria Math" panose="02040503050406030204" pitchFamily="18" charset="0"/>
                            </a:rPr>
                            <m:t>(</m:t>
                          </m:r>
                          <m:f>
                            <m:fPr>
                              <m:type m:val="lin"/>
                              <m:ctrlPr>
                                <a:rPr lang="en-GB" i="1">
                                  <a:latin typeface="Cambria Math" panose="02040503050406030204" pitchFamily="18" charset="0"/>
                                </a:rPr>
                              </m:ctrlPr>
                            </m:fPr>
                            <m:num>
                              <m:r>
                                <m:rPr>
                                  <m:sty m:val="p"/>
                                </m:rPr>
                                <a:rPr lang="en-GB" b="0" i="0" smtClean="0">
                                  <a:latin typeface="Cambria Math" panose="02040503050406030204" pitchFamily="18" charset="0"/>
                                </a:rPr>
                                <m:t>B</m:t>
                              </m:r>
                            </m:num>
                            <m:den>
                              <m:sSub>
                                <m:sSubPr>
                                  <m:ctrlPr>
                                    <a:rPr lang="en-GB" i="1">
                                      <a:latin typeface="Cambria Math" panose="02040503050406030204" pitchFamily="18" charset="0"/>
                                    </a:rPr>
                                  </m:ctrlPr>
                                </m:sSubPr>
                                <m:e>
                                  <m:r>
                                    <m:rPr>
                                      <m:sty m:val="p"/>
                                    </m:rPr>
                                    <a:rPr lang="en-GB">
                                      <a:latin typeface="Cambria Math" panose="02040503050406030204" pitchFamily="18" charset="0"/>
                                    </a:rPr>
                                    <m:t>X</m:t>
                                  </m:r>
                                </m:e>
                                <m:sub>
                                  <m:r>
                                    <a:rPr lang="en-GB" i="1">
                                      <a:latin typeface="Cambria Math" panose="02040503050406030204" pitchFamily="18" charset="0"/>
                                    </a:rPr>
                                    <m:t>𝑗</m:t>
                                  </m:r>
                                </m:sub>
                              </m:sSub>
                              <m:r>
                                <a:rPr lang="en-GB" i="1">
                                  <a:latin typeface="Cambria Math" panose="02040503050406030204" pitchFamily="18" charset="0"/>
                                </a:rPr>
                                <m:t>)</m:t>
                              </m:r>
                            </m:den>
                          </m:f>
                        </m:den>
                      </m:f>
                      <m:r>
                        <a:rPr lang="en-GB" b="0" i="1" smtClean="0">
                          <a:latin typeface="Cambria Math" panose="02040503050406030204" pitchFamily="18" charset="0"/>
                        </a:rPr>
                        <m:t>=</m:t>
                      </m:r>
                      <m:f>
                        <m:fPr>
                          <m:ctrlPr>
                            <a:rPr lang="en-GB" i="1">
                              <a:latin typeface="Cambria Math" panose="02040503050406030204" pitchFamily="18" charset="0"/>
                            </a:rPr>
                          </m:ctrlPr>
                        </m:fPr>
                        <m:num>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A</m:t>
                          </m:r>
                          <m:r>
                            <a:rPr lang="en-GB" b="0" i="0" smtClean="0">
                              <a:latin typeface="Cambria Math" panose="02040503050406030204" pitchFamily="18" charset="0"/>
                            </a:rPr>
                            <m:t>)</m:t>
                          </m:r>
                        </m:num>
                        <m:den>
                          <m:r>
                            <m:rPr>
                              <m:sty m:val="p"/>
                            </m:rPr>
                            <a:rPr lang="en-GB" b="0" i="0" smtClean="0">
                              <a:latin typeface="Cambria Math" panose="02040503050406030204" pitchFamily="18" charset="0"/>
                            </a:rPr>
                            <m:t>P</m:t>
                          </m:r>
                          <m:r>
                            <a:rPr lang="en-GB" i="1">
                              <a:latin typeface="Cambria Math" panose="02040503050406030204" pitchFamily="18" charset="0"/>
                            </a:rPr>
                            <m:t>(</m:t>
                          </m:r>
                          <m:r>
                            <m:rPr>
                              <m:sty m:val="p"/>
                            </m:rPr>
                            <a:rPr lang="en-GB" b="0" i="0" smtClean="0">
                              <a:latin typeface="Cambria Math" panose="02040503050406030204" pitchFamily="18" charset="0"/>
                            </a:rPr>
                            <m:t>B</m:t>
                          </m:r>
                          <m:r>
                            <a:rPr lang="en-GB" b="0" i="0" smtClean="0">
                              <a:latin typeface="Cambria Math" panose="02040503050406030204" pitchFamily="18" charset="0"/>
                            </a:rPr>
                            <m:t>)</m:t>
                          </m:r>
                        </m:den>
                      </m:f>
                    </m:oMath>
                  </m:oMathPara>
                </a14:m>
                <a:endParaRPr lang="en-GB" i="1" dirty="0">
                  <a:latin typeface="Cambria Math" panose="02040503050406030204" pitchFamily="18" charset="0"/>
                </a:endParaRPr>
              </a:p>
              <a:p>
                <a:endParaRPr lang="en-GB" dirty="0"/>
              </a:p>
              <a:p>
                <a:endParaRPr lang="en-GB" b="1" dirty="0"/>
              </a:p>
            </p:txBody>
          </p:sp>
        </mc:Choice>
        <mc:Fallback xmlns="">
          <p:sp>
            <p:nvSpPr>
              <p:cNvPr id="27" name="TextBox 26">
                <a:extLst>
                  <a:ext uri="{FF2B5EF4-FFF2-40B4-BE49-F238E27FC236}">
                    <a16:creationId xmlns:a16="http://schemas.microsoft.com/office/drawing/2014/main" id="{A65A9ED4-103D-4368-A2EF-BBFDA3221E27}"/>
                  </a:ext>
                </a:extLst>
              </p:cNvPr>
              <p:cNvSpPr txBox="1">
                <a:spLocks noRot="1" noChangeAspect="1" noMove="1" noResize="1" noEditPoints="1" noAdjustHandles="1" noChangeArrowheads="1" noChangeShapeType="1" noTextEdit="1"/>
              </p:cNvSpPr>
              <p:nvPr/>
            </p:nvSpPr>
            <p:spPr>
              <a:xfrm>
                <a:off x="3090043" y="5080485"/>
                <a:ext cx="4616824" cy="1279389"/>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B92CDAD7-A9F1-4A96-A9FB-279CA4086C22}"/>
                  </a:ext>
                </a:extLst>
              </p:cNvPr>
              <p:cNvSpPr txBox="1"/>
              <p:nvPr/>
            </p:nvSpPr>
            <p:spPr>
              <a:xfrm>
                <a:off x="9144119" y="4327942"/>
                <a:ext cx="1958077" cy="391646"/>
              </a:xfrm>
              <a:prstGeom prst="rect">
                <a:avLst/>
              </a:prstGeom>
              <a:noFill/>
              <a:ln>
                <a:solidFill>
                  <a:schemeClr val="tx1"/>
                </a:solidFill>
              </a:ln>
            </p:spPr>
            <p:txBody>
              <a:bodyPr wrap="square" rtlCol="0">
                <a:spAutoFit/>
              </a:bodyPr>
              <a:lstStyle/>
              <a:p>
                <a14:m>
                  <m:oMath xmlns:m="http://schemas.openxmlformats.org/officeDocument/2006/math">
                    <m:sSub>
                      <m:sSubPr>
                        <m:ctrlPr>
                          <a:rPr lang="en-GB" b="0" i="1" smtClean="0">
                            <a:latin typeface="Cambria Math" panose="02040503050406030204" pitchFamily="18" charset="0"/>
                          </a:rPr>
                        </m:ctrlPr>
                      </m:sSubPr>
                      <m:e>
                        <m:r>
                          <m:rPr>
                            <m:sty m:val="p"/>
                          </m:rPr>
                          <a:rPr lang="en-GB" b="0" i="0" smtClean="0">
                            <a:latin typeface="Cambria Math" panose="02040503050406030204" pitchFamily="18" charset="0"/>
                          </a:rPr>
                          <m:t>X</m:t>
                        </m:r>
                      </m:e>
                      <m:sub>
                        <m:r>
                          <a:rPr lang="en-GB" b="0" i="1" smtClean="0">
                            <a:latin typeface="Cambria Math" panose="02040503050406030204" pitchFamily="18" charset="0"/>
                          </a:rPr>
                          <m:t>𝑗</m:t>
                        </m:r>
                      </m:sub>
                    </m:sSub>
                  </m:oMath>
                </a14:m>
                <a:r>
                  <a:rPr lang="en-GB" dirty="0"/>
                  <a:t>: King (K)</a:t>
                </a:r>
              </a:p>
            </p:txBody>
          </p:sp>
        </mc:Choice>
        <mc:Fallback xmlns="">
          <p:sp>
            <p:nvSpPr>
              <p:cNvPr id="23" name="TextBox 22">
                <a:extLst>
                  <a:ext uri="{FF2B5EF4-FFF2-40B4-BE49-F238E27FC236}">
                    <a16:creationId xmlns:a16="http://schemas.microsoft.com/office/drawing/2014/main" id="{B92CDAD7-A9F1-4A96-A9FB-279CA4086C22}"/>
                  </a:ext>
                </a:extLst>
              </p:cNvPr>
              <p:cNvSpPr txBox="1">
                <a:spLocks noRot="1" noChangeAspect="1" noMove="1" noResize="1" noEditPoints="1" noAdjustHandles="1" noChangeArrowheads="1" noChangeShapeType="1" noTextEdit="1"/>
              </p:cNvSpPr>
              <p:nvPr/>
            </p:nvSpPr>
            <p:spPr>
              <a:xfrm>
                <a:off x="9144119" y="4327942"/>
                <a:ext cx="1958077" cy="391646"/>
              </a:xfrm>
              <a:prstGeom prst="rect">
                <a:avLst/>
              </a:prstGeom>
              <a:blipFill>
                <a:blip r:embed="rId8"/>
                <a:stretch>
                  <a:fillRect t="-6061" b="-18182"/>
                </a:stretch>
              </a:blipFill>
              <a:ln>
                <a:solidFill>
                  <a:schemeClr val="tx1"/>
                </a:solidFill>
              </a:ln>
            </p:spPr>
            <p:txBody>
              <a:bodyPr/>
              <a:lstStyle/>
              <a:p>
                <a:r>
                  <a:rPr lang="en-GB">
                    <a:noFill/>
                  </a:rPr>
                  <a:t> </a:t>
                </a:r>
              </a:p>
            </p:txBody>
          </p:sp>
        </mc:Fallback>
      </mc:AlternateContent>
      <p:sp>
        <p:nvSpPr>
          <p:cNvPr id="28" name="TextBox 27">
            <a:extLst>
              <a:ext uri="{FF2B5EF4-FFF2-40B4-BE49-F238E27FC236}">
                <a16:creationId xmlns:a16="http://schemas.microsoft.com/office/drawing/2014/main" id="{3E40C220-124E-4342-8425-F5AC25BDACAC}"/>
              </a:ext>
            </a:extLst>
          </p:cNvPr>
          <p:cNvSpPr txBox="1"/>
          <p:nvPr/>
        </p:nvSpPr>
        <p:spPr>
          <a:xfrm>
            <a:off x="9144118" y="4858559"/>
            <a:ext cx="1958077" cy="646331"/>
          </a:xfrm>
          <a:prstGeom prst="rect">
            <a:avLst/>
          </a:prstGeom>
          <a:noFill/>
          <a:ln>
            <a:solidFill>
              <a:schemeClr val="tx1"/>
            </a:solidFill>
          </a:ln>
        </p:spPr>
        <p:txBody>
          <a:bodyPr wrap="square" rtlCol="0">
            <a:spAutoFit/>
          </a:bodyPr>
          <a:lstStyle/>
          <a:p>
            <a:r>
              <a:rPr lang="en-GB" dirty="0"/>
              <a:t>A: HEADS (H)</a:t>
            </a:r>
          </a:p>
          <a:p>
            <a:r>
              <a:rPr lang="en-GB" dirty="0"/>
              <a:t>B: LION (L)</a:t>
            </a:r>
          </a:p>
        </p:txBody>
      </p:sp>
      <p:sp>
        <p:nvSpPr>
          <p:cNvPr id="29" name="TextBox 28">
            <a:extLst>
              <a:ext uri="{FF2B5EF4-FFF2-40B4-BE49-F238E27FC236}">
                <a16:creationId xmlns:a16="http://schemas.microsoft.com/office/drawing/2014/main" id="{D42BBE62-ED83-4344-9B05-CB4FB9684B61}"/>
              </a:ext>
            </a:extLst>
          </p:cNvPr>
          <p:cNvSpPr txBox="1"/>
          <p:nvPr/>
        </p:nvSpPr>
        <p:spPr>
          <a:xfrm>
            <a:off x="7182617" y="4371622"/>
            <a:ext cx="1297859" cy="707886"/>
          </a:xfrm>
          <a:prstGeom prst="rect">
            <a:avLst/>
          </a:prstGeom>
          <a:noFill/>
        </p:spPr>
        <p:txBody>
          <a:bodyPr wrap="square" rtlCol="0">
            <a:spAutoFit/>
          </a:bodyPr>
          <a:lstStyle/>
          <a:p>
            <a:r>
              <a:rPr lang="en-GB" sz="4000" dirty="0">
                <a:solidFill>
                  <a:srgbClr val="00B050"/>
                </a:solidFill>
                <a:sym typeface="Wingdings 2" panose="05020102010507070707" pitchFamily="18" charset="2"/>
              </a:rPr>
              <a:t></a:t>
            </a:r>
            <a:endParaRPr lang="en-GB" sz="4000" dirty="0">
              <a:solidFill>
                <a:srgbClr val="00B050"/>
              </a:solidFill>
            </a:endParaRPr>
          </a:p>
        </p:txBody>
      </p:sp>
    </p:spTree>
    <p:extLst>
      <p:ext uri="{BB962C8B-B14F-4D97-AF65-F5344CB8AC3E}">
        <p14:creationId xmlns:p14="http://schemas.microsoft.com/office/powerpoint/2010/main" val="15411529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686363-5C8E-4E42-8096-9FAF173C73E6}"/>
              </a:ext>
            </a:extLst>
          </p:cNvPr>
          <p:cNvSpPr txBox="1"/>
          <p:nvPr/>
        </p:nvSpPr>
        <p:spPr>
          <a:xfrm>
            <a:off x="3539054" y="587374"/>
            <a:ext cx="1658362" cy="430887"/>
          </a:xfrm>
          <a:prstGeom prst="rect">
            <a:avLst/>
          </a:prstGeom>
          <a:noFill/>
        </p:spPr>
        <p:txBody>
          <a:bodyPr wrap="square" rtlCol="0">
            <a:spAutoFit/>
          </a:bodyPr>
          <a:lstStyle/>
          <a:p>
            <a:r>
              <a:rPr lang="en-GB" sz="2200" dirty="0"/>
              <a:t>Heads (H)</a:t>
            </a:r>
          </a:p>
        </p:txBody>
      </p:sp>
      <p:pic>
        <p:nvPicPr>
          <p:cNvPr id="7" name="Picture 16" descr="Image result for ten pence heads">
            <a:extLst>
              <a:ext uri="{FF2B5EF4-FFF2-40B4-BE49-F238E27FC236}">
                <a16:creationId xmlns:a16="http://schemas.microsoft.com/office/drawing/2014/main" id="{6EB65F67-D20B-49BB-AB1D-17B87E1F94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9054" y="1144395"/>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ten pence tails">
            <a:extLst>
              <a:ext uri="{FF2B5EF4-FFF2-40B4-BE49-F238E27FC236}">
                <a16:creationId xmlns:a16="http://schemas.microsoft.com/office/drawing/2014/main" id="{C7199BDF-1525-4944-B6AB-FC29BD76283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5354" y="1118340"/>
            <a:ext cx="1437739" cy="14441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F42E92C-5E85-45FC-8CB2-A80FEC8C00C9}"/>
              </a:ext>
            </a:extLst>
          </p:cNvPr>
          <p:cNvSpPr txBox="1"/>
          <p:nvPr/>
        </p:nvSpPr>
        <p:spPr>
          <a:xfrm>
            <a:off x="5758183" y="588113"/>
            <a:ext cx="1424434" cy="430887"/>
          </a:xfrm>
          <a:prstGeom prst="rect">
            <a:avLst/>
          </a:prstGeom>
          <a:noFill/>
        </p:spPr>
        <p:txBody>
          <a:bodyPr wrap="square" rtlCol="0">
            <a:spAutoFit/>
          </a:bodyPr>
          <a:lstStyle/>
          <a:p>
            <a:r>
              <a:rPr lang="en-GB" sz="2200" dirty="0"/>
              <a:t>Lion (M)</a:t>
            </a:r>
          </a:p>
        </p:txBody>
      </p:sp>
      <p:sp>
        <p:nvSpPr>
          <p:cNvPr id="12" name="TextBox 11">
            <a:extLst>
              <a:ext uri="{FF2B5EF4-FFF2-40B4-BE49-F238E27FC236}">
                <a16:creationId xmlns:a16="http://schemas.microsoft.com/office/drawing/2014/main" id="{745179E1-C038-471F-8CE5-F4968CC5098D}"/>
              </a:ext>
            </a:extLst>
          </p:cNvPr>
          <p:cNvSpPr txBox="1"/>
          <p:nvPr/>
        </p:nvSpPr>
        <p:spPr>
          <a:xfrm>
            <a:off x="7695630" y="664437"/>
            <a:ext cx="1424434" cy="430887"/>
          </a:xfrm>
          <a:prstGeom prst="rect">
            <a:avLst/>
          </a:prstGeom>
          <a:noFill/>
        </p:spPr>
        <p:txBody>
          <a:bodyPr wrap="square" rtlCol="0">
            <a:spAutoFit/>
          </a:bodyPr>
          <a:lstStyle/>
          <a:p>
            <a:r>
              <a:rPr lang="en-GB" sz="2200" dirty="0"/>
              <a:t>King (K)</a:t>
            </a:r>
          </a:p>
        </p:txBody>
      </p:sp>
      <p:sp>
        <p:nvSpPr>
          <p:cNvPr id="17" name="TextBox 16">
            <a:extLst>
              <a:ext uri="{FF2B5EF4-FFF2-40B4-BE49-F238E27FC236}">
                <a16:creationId xmlns:a16="http://schemas.microsoft.com/office/drawing/2014/main" id="{9278EEEB-B79D-4EA2-BA06-A4E9012AA554}"/>
              </a:ext>
            </a:extLst>
          </p:cNvPr>
          <p:cNvSpPr txBox="1"/>
          <p:nvPr/>
        </p:nvSpPr>
        <p:spPr>
          <a:xfrm>
            <a:off x="5448095" y="198845"/>
            <a:ext cx="3505319" cy="430887"/>
          </a:xfrm>
          <a:prstGeom prst="rect">
            <a:avLst/>
          </a:prstGeom>
          <a:noFill/>
        </p:spPr>
        <p:txBody>
          <a:bodyPr wrap="square" rtlCol="0">
            <a:spAutoFit/>
          </a:bodyPr>
          <a:lstStyle/>
          <a:p>
            <a:pPr algn="ctr"/>
            <a:r>
              <a:rPr lang="en-GB" sz="2200" dirty="0"/>
              <a:t>Tails (T)</a:t>
            </a:r>
          </a:p>
        </p:txBody>
      </p:sp>
      <p:sp>
        <p:nvSpPr>
          <p:cNvPr id="18" name="Left Brace 17">
            <a:extLst>
              <a:ext uri="{FF2B5EF4-FFF2-40B4-BE49-F238E27FC236}">
                <a16:creationId xmlns:a16="http://schemas.microsoft.com/office/drawing/2014/main" id="{7A9B73D1-AFBD-4672-A3E1-71010CC509A2}"/>
              </a:ext>
            </a:extLst>
          </p:cNvPr>
          <p:cNvSpPr/>
          <p:nvPr/>
        </p:nvSpPr>
        <p:spPr>
          <a:xfrm rot="5400000">
            <a:off x="7252489" y="-907740"/>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pic>
        <p:nvPicPr>
          <p:cNvPr id="19" name="Picture 14" descr="Related image">
            <a:extLst>
              <a:ext uri="{FF2B5EF4-FFF2-40B4-BE49-F238E27FC236}">
                <a16:creationId xmlns:a16="http://schemas.microsoft.com/office/drawing/2014/main" id="{74D4CDAB-79E6-4FDB-BB0A-AD3A365D25C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9975" y="1095324"/>
            <a:ext cx="1437738" cy="1437738"/>
          </a:xfrm>
          <a:prstGeom prst="rect">
            <a:avLst/>
          </a:prstGeom>
          <a:noFill/>
          <a:extLst>
            <a:ext uri="{909E8E84-426E-40DD-AFC4-6F175D3DCCD1}">
              <a14:hiddenFill xmlns:a14="http://schemas.microsoft.com/office/drawing/2010/main">
                <a:solidFill>
                  <a:srgbClr val="FFFFFF"/>
                </a:solidFill>
              </a14:hiddenFill>
            </a:ext>
          </a:extLst>
        </p:spPr>
      </p:pic>
      <p:sp>
        <p:nvSpPr>
          <p:cNvPr id="30" name="Smiley Face 29">
            <a:extLst>
              <a:ext uri="{FF2B5EF4-FFF2-40B4-BE49-F238E27FC236}">
                <a16:creationId xmlns:a16="http://schemas.microsoft.com/office/drawing/2014/main" id="{68914894-83D5-4A64-A266-1F07CD2EED4E}"/>
              </a:ext>
            </a:extLst>
          </p:cNvPr>
          <p:cNvSpPr/>
          <p:nvPr/>
        </p:nvSpPr>
        <p:spPr>
          <a:xfrm>
            <a:off x="3539054" y="463787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31" name="TextBox 30">
            <a:extLst>
              <a:ext uri="{FF2B5EF4-FFF2-40B4-BE49-F238E27FC236}">
                <a16:creationId xmlns:a16="http://schemas.microsoft.com/office/drawing/2014/main" id="{A59FC1BB-076B-4666-BBA8-C56145AB422F}"/>
              </a:ext>
            </a:extLst>
          </p:cNvPr>
          <p:cNvSpPr txBox="1"/>
          <p:nvPr/>
        </p:nvSpPr>
        <p:spPr>
          <a:xfrm>
            <a:off x="5776587" y="4081590"/>
            <a:ext cx="1424434" cy="430887"/>
          </a:xfrm>
          <a:prstGeom prst="rect">
            <a:avLst/>
          </a:prstGeom>
          <a:noFill/>
        </p:spPr>
        <p:txBody>
          <a:bodyPr wrap="square" rtlCol="0">
            <a:spAutoFit/>
          </a:bodyPr>
          <a:lstStyle/>
          <a:p>
            <a:r>
              <a:rPr lang="en-GB" sz="2200" dirty="0"/>
              <a:t>Mia (M)</a:t>
            </a:r>
          </a:p>
        </p:txBody>
      </p:sp>
      <p:sp>
        <p:nvSpPr>
          <p:cNvPr id="32" name="Smiley Face 31">
            <a:extLst>
              <a:ext uri="{FF2B5EF4-FFF2-40B4-BE49-F238E27FC236}">
                <a16:creationId xmlns:a16="http://schemas.microsoft.com/office/drawing/2014/main" id="{F313D93F-E6CE-4D83-8CCF-5FB82D1C5A96}"/>
              </a:ext>
            </a:extLst>
          </p:cNvPr>
          <p:cNvSpPr/>
          <p:nvPr/>
        </p:nvSpPr>
        <p:spPr>
          <a:xfrm>
            <a:off x="5589266" y="463787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33" name="TextBox 32">
            <a:extLst>
              <a:ext uri="{FF2B5EF4-FFF2-40B4-BE49-F238E27FC236}">
                <a16:creationId xmlns:a16="http://schemas.microsoft.com/office/drawing/2014/main" id="{09255585-9812-41C1-9397-433E11DCEC64}"/>
              </a:ext>
            </a:extLst>
          </p:cNvPr>
          <p:cNvSpPr txBox="1"/>
          <p:nvPr/>
        </p:nvSpPr>
        <p:spPr>
          <a:xfrm>
            <a:off x="7714034" y="4157914"/>
            <a:ext cx="1424434" cy="430887"/>
          </a:xfrm>
          <a:prstGeom prst="rect">
            <a:avLst/>
          </a:prstGeom>
          <a:noFill/>
        </p:spPr>
        <p:txBody>
          <a:bodyPr wrap="square" rtlCol="0">
            <a:spAutoFit/>
          </a:bodyPr>
          <a:lstStyle/>
          <a:p>
            <a:r>
              <a:rPr lang="en-GB" sz="2200" dirty="0"/>
              <a:t>Other (O)</a:t>
            </a:r>
          </a:p>
        </p:txBody>
      </p:sp>
      <p:sp>
        <p:nvSpPr>
          <p:cNvPr id="34" name="Smiley Face 33">
            <a:extLst>
              <a:ext uri="{FF2B5EF4-FFF2-40B4-BE49-F238E27FC236}">
                <a16:creationId xmlns:a16="http://schemas.microsoft.com/office/drawing/2014/main" id="{E4B4E945-9D43-4537-B211-C9540433F99B}"/>
              </a:ext>
            </a:extLst>
          </p:cNvPr>
          <p:cNvSpPr/>
          <p:nvPr/>
        </p:nvSpPr>
        <p:spPr>
          <a:xfrm>
            <a:off x="7639478" y="462925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35" name="TextBox 34">
            <a:extLst>
              <a:ext uri="{FF2B5EF4-FFF2-40B4-BE49-F238E27FC236}">
                <a16:creationId xmlns:a16="http://schemas.microsoft.com/office/drawing/2014/main" id="{67BC50EE-058D-4B28-80C8-A138267C052C}"/>
              </a:ext>
            </a:extLst>
          </p:cNvPr>
          <p:cNvSpPr txBox="1"/>
          <p:nvPr/>
        </p:nvSpPr>
        <p:spPr>
          <a:xfrm>
            <a:off x="3557458" y="4080851"/>
            <a:ext cx="1658362" cy="430887"/>
          </a:xfrm>
          <a:prstGeom prst="rect">
            <a:avLst/>
          </a:prstGeom>
          <a:noFill/>
        </p:spPr>
        <p:txBody>
          <a:bodyPr wrap="square" rtlCol="0">
            <a:spAutoFit/>
          </a:bodyPr>
          <a:lstStyle/>
          <a:p>
            <a:r>
              <a:rPr lang="en-GB" sz="2200" dirty="0"/>
              <a:t>Landlord (L)</a:t>
            </a:r>
          </a:p>
        </p:txBody>
      </p:sp>
      <p:sp>
        <p:nvSpPr>
          <p:cNvPr id="36" name="TextBox 35">
            <a:extLst>
              <a:ext uri="{FF2B5EF4-FFF2-40B4-BE49-F238E27FC236}">
                <a16:creationId xmlns:a16="http://schemas.microsoft.com/office/drawing/2014/main" id="{6DE8471A-7EF1-4AAB-86B9-965B97D40E89}"/>
              </a:ext>
            </a:extLst>
          </p:cNvPr>
          <p:cNvSpPr txBox="1"/>
          <p:nvPr/>
        </p:nvSpPr>
        <p:spPr>
          <a:xfrm>
            <a:off x="5466499" y="3692322"/>
            <a:ext cx="3505319" cy="430887"/>
          </a:xfrm>
          <a:prstGeom prst="rect">
            <a:avLst/>
          </a:prstGeom>
          <a:noFill/>
        </p:spPr>
        <p:txBody>
          <a:bodyPr wrap="square" rtlCol="0">
            <a:spAutoFit/>
          </a:bodyPr>
          <a:lstStyle/>
          <a:p>
            <a:pPr algn="ctr"/>
            <a:r>
              <a:rPr lang="en-GB" sz="2200" dirty="0"/>
              <a:t>Tenant (T)</a:t>
            </a:r>
          </a:p>
        </p:txBody>
      </p:sp>
      <p:sp>
        <p:nvSpPr>
          <p:cNvPr id="37" name="Left Brace 36">
            <a:extLst>
              <a:ext uri="{FF2B5EF4-FFF2-40B4-BE49-F238E27FC236}">
                <a16:creationId xmlns:a16="http://schemas.microsoft.com/office/drawing/2014/main" id="{4AA31229-0A99-4E8E-BDF7-09D59736ECCA}"/>
              </a:ext>
            </a:extLst>
          </p:cNvPr>
          <p:cNvSpPr/>
          <p:nvPr/>
        </p:nvSpPr>
        <p:spPr>
          <a:xfrm rot="5400000">
            <a:off x="7270893" y="2585737"/>
            <a:ext cx="80719" cy="3048000"/>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GB"/>
          </a:p>
        </p:txBody>
      </p:sp>
      <p:cxnSp>
        <p:nvCxnSpPr>
          <p:cNvPr id="3" name="Straight Connector 2">
            <a:extLst>
              <a:ext uri="{FF2B5EF4-FFF2-40B4-BE49-F238E27FC236}">
                <a16:creationId xmlns:a16="http://schemas.microsoft.com/office/drawing/2014/main" id="{70E706F7-2687-49F2-9A4D-B170707918B4}"/>
              </a:ext>
            </a:extLst>
          </p:cNvPr>
          <p:cNvCxnSpPr/>
          <p:nvPr/>
        </p:nvCxnSpPr>
        <p:spPr>
          <a:xfrm flipV="1">
            <a:off x="4208585" y="363415"/>
            <a:ext cx="0" cy="266317"/>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38" name="Straight Connector 37">
            <a:extLst>
              <a:ext uri="{FF2B5EF4-FFF2-40B4-BE49-F238E27FC236}">
                <a16:creationId xmlns:a16="http://schemas.microsoft.com/office/drawing/2014/main" id="{3B3633A5-64D8-497B-AEB0-FEE9E91BEE56}"/>
              </a:ext>
            </a:extLst>
          </p:cNvPr>
          <p:cNvCxnSpPr>
            <a:cxnSpLocks/>
          </p:cNvCxnSpPr>
          <p:nvPr/>
        </p:nvCxnSpPr>
        <p:spPr>
          <a:xfrm flipH="1">
            <a:off x="4208585" y="363415"/>
            <a:ext cx="240323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39" name="Straight Connector 38">
            <a:extLst>
              <a:ext uri="{FF2B5EF4-FFF2-40B4-BE49-F238E27FC236}">
                <a16:creationId xmlns:a16="http://schemas.microsoft.com/office/drawing/2014/main" id="{EDA7FC41-CF25-462A-B17E-FDE43F620F8C}"/>
              </a:ext>
            </a:extLst>
          </p:cNvPr>
          <p:cNvCxnSpPr>
            <a:cxnSpLocks/>
          </p:cNvCxnSpPr>
          <p:nvPr/>
        </p:nvCxnSpPr>
        <p:spPr>
          <a:xfrm flipH="1">
            <a:off x="5111262" y="4314092"/>
            <a:ext cx="504092"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122587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1161456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10" end="10"/>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13737975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3A34BF-E512-4783-AE14-76574E7166ED}"/>
              </a:ext>
            </a:extLst>
          </p:cNvPr>
          <p:cNvSpPr txBox="1"/>
          <p:nvPr/>
        </p:nvSpPr>
        <p:spPr>
          <a:xfrm>
            <a:off x="647700" y="647700"/>
            <a:ext cx="10820400" cy="430887"/>
          </a:xfrm>
          <a:prstGeom prst="rect">
            <a:avLst/>
          </a:prstGeom>
          <a:noFill/>
        </p:spPr>
        <p:txBody>
          <a:bodyPr wrap="square" rtlCol="0">
            <a:spAutoFit/>
          </a:bodyPr>
          <a:lstStyle/>
          <a:p>
            <a:r>
              <a:rPr lang="en-GB" sz="2200" b="1" dirty="0"/>
              <a:t>What is unawareness?</a:t>
            </a:r>
          </a:p>
        </p:txBody>
      </p:sp>
    </p:spTree>
    <p:extLst>
      <p:ext uri="{BB962C8B-B14F-4D97-AF65-F5344CB8AC3E}">
        <p14:creationId xmlns:p14="http://schemas.microsoft.com/office/powerpoint/2010/main" val="35261951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3A34BF-E512-4783-AE14-76574E7166ED}"/>
              </a:ext>
            </a:extLst>
          </p:cNvPr>
          <p:cNvSpPr txBox="1"/>
          <p:nvPr/>
        </p:nvSpPr>
        <p:spPr>
          <a:xfrm>
            <a:off x="647700" y="647700"/>
            <a:ext cx="10820400" cy="430887"/>
          </a:xfrm>
          <a:prstGeom prst="rect">
            <a:avLst/>
          </a:prstGeom>
          <a:noFill/>
        </p:spPr>
        <p:txBody>
          <a:bodyPr wrap="square" rtlCol="0">
            <a:spAutoFit/>
          </a:bodyPr>
          <a:lstStyle/>
          <a:p>
            <a:r>
              <a:rPr lang="en-GB" sz="2200" b="1" dirty="0"/>
              <a:t>What is unawareness?</a:t>
            </a:r>
          </a:p>
        </p:txBody>
      </p:sp>
      <p:sp>
        <p:nvSpPr>
          <p:cNvPr id="5" name="TextBox 4">
            <a:extLst>
              <a:ext uri="{FF2B5EF4-FFF2-40B4-BE49-F238E27FC236}">
                <a16:creationId xmlns:a16="http://schemas.microsoft.com/office/drawing/2014/main" id="{5E249015-94D2-4C61-8ACD-6CC8BF1E5695}"/>
              </a:ext>
            </a:extLst>
          </p:cNvPr>
          <p:cNvSpPr txBox="1"/>
          <p:nvPr/>
        </p:nvSpPr>
        <p:spPr>
          <a:xfrm>
            <a:off x="647700" y="1363176"/>
            <a:ext cx="10820400" cy="1107996"/>
          </a:xfrm>
          <a:prstGeom prst="rect">
            <a:avLst/>
          </a:prstGeom>
          <a:noFill/>
        </p:spPr>
        <p:txBody>
          <a:bodyPr wrap="square" rtlCol="0">
            <a:spAutoFit/>
          </a:bodyPr>
          <a:lstStyle/>
          <a:p>
            <a:r>
              <a:rPr lang="en-GB" sz="2200" dirty="0"/>
              <a:t>In cases of unawareness… “certain contingencies or prospects are not available to the agent’s consciousness at the time at which she is deliberating on some question” (Bradley DMHF, p253)</a:t>
            </a:r>
          </a:p>
        </p:txBody>
      </p:sp>
    </p:spTree>
    <p:extLst>
      <p:ext uri="{BB962C8B-B14F-4D97-AF65-F5344CB8AC3E}">
        <p14:creationId xmlns:p14="http://schemas.microsoft.com/office/powerpoint/2010/main" val="23833236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3A34BF-E512-4783-AE14-76574E7166ED}"/>
              </a:ext>
            </a:extLst>
          </p:cNvPr>
          <p:cNvSpPr txBox="1"/>
          <p:nvPr/>
        </p:nvSpPr>
        <p:spPr>
          <a:xfrm>
            <a:off x="647700" y="647700"/>
            <a:ext cx="10820400" cy="430887"/>
          </a:xfrm>
          <a:prstGeom prst="rect">
            <a:avLst/>
          </a:prstGeom>
          <a:noFill/>
        </p:spPr>
        <p:txBody>
          <a:bodyPr wrap="square" rtlCol="0">
            <a:spAutoFit/>
          </a:bodyPr>
          <a:lstStyle/>
          <a:p>
            <a:r>
              <a:rPr lang="en-GB" sz="2200" b="1" dirty="0"/>
              <a:t>What is unawareness?</a:t>
            </a:r>
          </a:p>
        </p:txBody>
      </p:sp>
      <p:sp>
        <p:nvSpPr>
          <p:cNvPr id="5" name="TextBox 4">
            <a:extLst>
              <a:ext uri="{FF2B5EF4-FFF2-40B4-BE49-F238E27FC236}">
                <a16:creationId xmlns:a16="http://schemas.microsoft.com/office/drawing/2014/main" id="{5E249015-94D2-4C61-8ACD-6CC8BF1E5695}"/>
              </a:ext>
            </a:extLst>
          </p:cNvPr>
          <p:cNvSpPr txBox="1"/>
          <p:nvPr/>
        </p:nvSpPr>
        <p:spPr>
          <a:xfrm>
            <a:off x="647700" y="1363176"/>
            <a:ext cx="10820400" cy="1107996"/>
          </a:xfrm>
          <a:prstGeom prst="rect">
            <a:avLst/>
          </a:prstGeom>
          <a:noFill/>
        </p:spPr>
        <p:txBody>
          <a:bodyPr wrap="square" rtlCol="0">
            <a:spAutoFit/>
          </a:bodyPr>
          <a:lstStyle/>
          <a:p>
            <a:r>
              <a:rPr lang="en-GB" sz="2200" dirty="0"/>
              <a:t>In cases of unawareness… “certain contingencies or prospects are not available to the agent’s consciousness at the time at which she is deliberating on some question” (Bradley DMHF, p253)</a:t>
            </a:r>
          </a:p>
        </p:txBody>
      </p:sp>
      <p:sp>
        <p:nvSpPr>
          <p:cNvPr id="7" name="TextBox 6">
            <a:extLst>
              <a:ext uri="{FF2B5EF4-FFF2-40B4-BE49-F238E27FC236}">
                <a16:creationId xmlns:a16="http://schemas.microsoft.com/office/drawing/2014/main" id="{D4BAA990-7034-411E-83FB-D696E2D76C50}"/>
              </a:ext>
            </a:extLst>
          </p:cNvPr>
          <p:cNvSpPr txBox="1"/>
          <p:nvPr/>
        </p:nvSpPr>
        <p:spPr>
          <a:xfrm>
            <a:off x="647700" y="2755761"/>
            <a:ext cx="10820400" cy="769441"/>
          </a:xfrm>
          <a:prstGeom prst="rect">
            <a:avLst/>
          </a:prstGeom>
          <a:noFill/>
        </p:spPr>
        <p:txBody>
          <a:bodyPr wrap="square" rtlCol="0">
            <a:spAutoFit/>
          </a:bodyPr>
          <a:lstStyle/>
          <a:p>
            <a:r>
              <a:rPr lang="en-GB" sz="2200" dirty="0"/>
              <a:t>“An agent can form attitudes only towards prospects that she is aware of” (Bradley, DMHF, p254)</a:t>
            </a:r>
          </a:p>
        </p:txBody>
      </p:sp>
    </p:spTree>
    <p:extLst>
      <p:ext uri="{BB962C8B-B14F-4D97-AF65-F5344CB8AC3E}">
        <p14:creationId xmlns:p14="http://schemas.microsoft.com/office/powerpoint/2010/main" val="42682359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902774061"/>
              </p:ext>
            </p:extLst>
          </p:nvPr>
        </p:nvGraphicFramePr>
        <p:xfrm>
          <a:off x="3282636" y="3359400"/>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28532429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3A34BF-E512-4783-AE14-76574E7166ED}"/>
              </a:ext>
            </a:extLst>
          </p:cNvPr>
          <p:cNvSpPr txBox="1"/>
          <p:nvPr/>
        </p:nvSpPr>
        <p:spPr>
          <a:xfrm>
            <a:off x="647700" y="647700"/>
            <a:ext cx="10820400" cy="430887"/>
          </a:xfrm>
          <a:prstGeom prst="rect">
            <a:avLst/>
          </a:prstGeom>
          <a:noFill/>
        </p:spPr>
        <p:txBody>
          <a:bodyPr wrap="square" rtlCol="0">
            <a:spAutoFit/>
          </a:bodyPr>
          <a:lstStyle/>
          <a:p>
            <a:r>
              <a:rPr lang="en-GB" sz="2200" b="1" dirty="0"/>
              <a:t>What is unawareness?</a:t>
            </a:r>
          </a:p>
        </p:txBody>
      </p:sp>
      <p:sp>
        <p:nvSpPr>
          <p:cNvPr id="5" name="TextBox 4">
            <a:extLst>
              <a:ext uri="{FF2B5EF4-FFF2-40B4-BE49-F238E27FC236}">
                <a16:creationId xmlns:a16="http://schemas.microsoft.com/office/drawing/2014/main" id="{5E249015-94D2-4C61-8ACD-6CC8BF1E5695}"/>
              </a:ext>
            </a:extLst>
          </p:cNvPr>
          <p:cNvSpPr txBox="1"/>
          <p:nvPr/>
        </p:nvSpPr>
        <p:spPr>
          <a:xfrm>
            <a:off x="647700" y="1363176"/>
            <a:ext cx="10820400" cy="1107996"/>
          </a:xfrm>
          <a:prstGeom prst="rect">
            <a:avLst/>
          </a:prstGeom>
          <a:noFill/>
        </p:spPr>
        <p:txBody>
          <a:bodyPr wrap="square" rtlCol="0">
            <a:spAutoFit/>
          </a:bodyPr>
          <a:lstStyle/>
          <a:p>
            <a:r>
              <a:rPr lang="en-GB" sz="2200" dirty="0"/>
              <a:t>In cases of unawareness… “certain contingencies or prospects are not available to the agent’s consciousness at the time at which she is deliberating on some question” (Bradley DMHF, p253)</a:t>
            </a:r>
          </a:p>
        </p:txBody>
      </p:sp>
      <p:sp>
        <p:nvSpPr>
          <p:cNvPr id="7" name="TextBox 6">
            <a:extLst>
              <a:ext uri="{FF2B5EF4-FFF2-40B4-BE49-F238E27FC236}">
                <a16:creationId xmlns:a16="http://schemas.microsoft.com/office/drawing/2014/main" id="{D4BAA990-7034-411E-83FB-D696E2D76C50}"/>
              </a:ext>
            </a:extLst>
          </p:cNvPr>
          <p:cNvSpPr txBox="1"/>
          <p:nvPr/>
        </p:nvSpPr>
        <p:spPr>
          <a:xfrm>
            <a:off x="647700" y="2755761"/>
            <a:ext cx="10820400" cy="769441"/>
          </a:xfrm>
          <a:prstGeom prst="rect">
            <a:avLst/>
          </a:prstGeom>
          <a:noFill/>
        </p:spPr>
        <p:txBody>
          <a:bodyPr wrap="square" rtlCol="0">
            <a:spAutoFit/>
          </a:bodyPr>
          <a:lstStyle/>
          <a:p>
            <a:r>
              <a:rPr lang="en-GB" sz="2200" dirty="0"/>
              <a:t>“An agent can form attitudes only towards prospects that she is aware of” (Bradley, DMHF, p254)</a:t>
            </a:r>
          </a:p>
        </p:txBody>
      </p:sp>
      <p:sp>
        <p:nvSpPr>
          <p:cNvPr id="6" name="TextBox 5">
            <a:extLst>
              <a:ext uri="{FF2B5EF4-FFF2-40B4-BE49-F238E27FC236}">
                <a16:creationId xmlns:a16="http://schemas.microsoft.com/office/drawing/2014/main" id="{36F84DE4-A18D-4042-A31A-5126B5408D1C}"/>
              </a:ext>
            </a:extLst>
          </p:cNvPr>
          <p:cNvSpPr txBox="1"/>
          <p:nvPr/>
        </p:nvSpPr>
        <p:spPr>
          <a:xfrm>
            <a:off x="647700" y="3809791"/>
            <a:ext cx="10820400" cy="430887"/>
          </a:xfrm>
          <a:prstGeom prst="rect">
            <a:avLst/>
          </a:prstGeom>
          <a:noFill/>
        </p:spPr>
        <p:txBody>
          <a:bodyPr wrap="square" rtlCol="0">
            <a:spAutoFit/>
          </a:bodyPr>
          <a:lstStyle/>
          <a:p>
            <a:r>
              <a:rPr lang="en-GB" sz="2200" b="1" dirty="0"/>
              <a:t>Is this right?</a:t>
            </a:r>
          </a:p>
        </p:txBody>
      </p:sp>
    </p:spTree>
    <p:extLst>
      <p:ext uri="{BB962C8B-B14F-4D97-AF65-F5344CB8AC3E}">
        <p14:creationId xmlns:p14="http://schemas.microsoft.com/office/powerpoint/2010/main" val="2849197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90210759"/>
              </p:ext>
            </p:extLst>
          </p:nvPr>
        </p:nvGraphicFramePr>
        <p:xfrm>
          <a:off x="3282636" y="3359400"/>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28113643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2909811180"/>
              </p:ext>
            </p:extLst>
          </p:nvPr>
        </p:nvGraphicFramePr>
        <p:xfrm>
          <a:off x="3282636" y="3359400"/>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8815911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tudent flat hallway">
            <a:extLst>
              <a:ext uri="{FF2B5EF4-FFF2-40B4-BE49-F238E27FC236}">
                <a16:creationId xmlns:a16="http://schemas.microsoft.com/office/drawing/2014/main" id="{D39414E4-0ACA-41F6-8C2B-06533BE560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045" y="547407"/>
            <a:ext cx="3845859" cy="512781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mage result for cosy house with fire">
            <a:extLst>
              <a:ext uri="{FF2B5EF4-FFF2-40B4-BE49-F238E27FC236}">
                <a16:creationId xmlns:a16="http://schemas.microsoft.com/office/drawing/2014/main" id="{73E65BA4-2E80-4608-A41A-9B47F8FD8C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9485" y="547407"/>
            <a:ext cx="5971489" cy="3358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9677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749418" y="88855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674862" y="135989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nvGraphicFramePr>
        <p:xfrm>
          <a:off x="3282636" y="3359400"/>
          <a:ext cx="6096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70840">
                <a:tc>
                  <a:txBody>
                    <a:bodyPr/>
                    <a:lstStyle/>
                    <a:p>
                      <a:r>
                        <a:rPr lang="en-GB" dirty="0"/>
                        <a:t>P</a:t>
                      </a:r>
                      <a:r>
                        <a:rPr lang="en-GB" baseline="30000" dirty="0"/>
                        <a:t>+</a:t>
                      </a:r>
                      <a:r>
                        <a:rPr lang="en-GB" dirty="0"/>
                        <a:t>(L)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22881597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tudent flat hallway">
            <a:extLst>
              <a:ext uri="{FF2B5EF4-FFF2-40B4-BE49-F238E27FC236}">
                <a16:creationId xmlns:a16="http://schemas.microsoft.com/office/drawing/2014/main" id="{D39414E4-0ACA-41F6-8C2B-06533BE560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045" y="547407"/>
            <a:ext cx="3845859" cy="512781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mage result for cosy house with fire">
            <a:extLst>
              <a:ext uri="{FF2B5EF4-FFF2-40B4-BE49-F238E27FC236}">
                <a16:creationId xmlns:a16="http://schemas.microsoft.com/office/drawing/2014/main" id="{73E65BA4-2E80-4608-A41A-9B47F8FD8C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9485" y="547407"/>
            <a:ext cx="5971489" cy="335896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229186D-F09E-45B1-B61B-7CF695CEA0BF}"/>
              </a:ext>
            </a:extLst>
          </p:cNvPr>
          <p:cNvSpPr txBox="1"/>
          <p:nvPr/>
        </p:nvSpPr>
        <p:spPr>
          <a:xfrm>
            <a:off x="455531" y="5879706"/>
            <a:ext cx="5183954" cy="430887"/>
          </a:xfrm>
          <a:prstGeom prst="rect">
            <a:avLst/>
          </a:prstGeom>
          <a:noFill/>
        </p:spPr>
        <p:txBody>
          <a:bodyPr wrap="square" rtlCol="0">
            <a:spAutoFit/>
          </a:bodyPr>
          <a:lstStyle/>
          <a:p>
            <a:r>
              <a:rPr lang="en-GB" sz="2200" dirty="0"/>
              <a:t>Cr</a:t>
            </a:r>
            <a:r>
              <a:rPr lang="en-GB" sz="2200" baseline="-25000" dirty="0"/>
              <a:t>0</a:t>
            </a:r>
            <a:r>
              <a:rPr lang="en-GB" sz="2200" dirty="0"/>
              <a:t>(L) = 0.4	Cr</a:t>
            </a:r>
            <a:r>
              <a:rPr lang="en-GB" sz="2200" baseline="-25000" dirty="0"/>
              <a:t>0</a:t>
            </a:r>
            <a:r>
              <a:rPr lang="en-GB" sz="2200" dirty="0"/>
              <a:t>(M) = 0.4	Cr</a:t>
            </a:r>
            <a:r>
              <a:rPr lang="en-GB" sz="2200" baseline="-25000" dirty="0"/>
              <a:t>0</a:t>
            </a:r>
            <a:r>
              <a:rPr lang="en-GB" sz="2200" dirty="0"/>
              <a:t>(O) = 0.2</a:t>
            </a:r>
          </a:p>
        </p:txBody>
      </p:sp>
      <p:sp>
        <p:nvSpPr>
          <p:cNvPr id="6" name="TextBox 5">
            <a:extLst>
              <a:ext uri="{FF2B5EF4-FFF2-40B4-BE49-F238E27FC236}">
                <a16:creationId xmlns:a16="http://schemas.microsoft.com/office/drawing/2014/main" id="{40A31E43-AE10-4F92-8992-5C1EA9F4D48E}"/>
              </a:ext>
            </a:extLst>
          </p:cNvPr>
          <p:cNvSpPr txBox="1"/>
          <p:nvPr/>
        </p:nvSpPr>
        <p:spPr>
          <a:xfrm>
            <a:off x="5639485" y="4174730"/>
            <a:ext cx="5971489" cy="430887"/>
          </a:xfrm>
          <a:prstGeom prst="rect">
            <a:avLst/>
          </a:prstGeom>
          <a:noFill/>
        </p:spPr>
        <p:txBody>
          <a:bodyPr wrap="square" rtlCol="0">
            <a:spAutoFit/>
          </a:bodyPr>
          <a:lstStyle/>
          <a:p>
            <a:r>
              <a:rPr lang="en-GB" sz="2200" dirty="0"/>
              <a:t>Cr</a:t>
            </a:r>
            <a:r>
              <a:rPr lang="en-GB" sz="2200" baseline="-25000" dirty="0"/>
              <a:t>0</a:t>
            </a:r>
            <a:r>
              <a:rPr lang="en-GB" sz="2200" dirty="0"/>
              <a:t>(L) = 0.49	Cr</a:t>
            </a:r>
            <a:r>
              <a:rPr lang="en-GB" sz="2200" baseline="-25000" dirty="0"/>
              <a:t>0</a:t>
            </a:r>
            <a:r>
              <a:rPr lang="en-GB" sz="2200" dirty="0"/>
              <a:t>(M) = 0.49	Cr</a:t>
            </a:r>
            <a:r>
              <a:rPr lang="en-GB" sz="2200" baseline="-25000" dirty="0"/>
              <a:t>0</a:t>
            </a:r>
            <a:r>
              <a:rPr lang="en-GB" sz="2200" dirty="0"/>
              <a:t>(O) = 0.01</a:t>
            </a:r>
          </a:p>
        </p:txBody>
      </p:sp>
    </p:spTree>
    <p:extLst>
      <p:ext uri="{BB962C8B-B14F-4D97-AF65-F5344CB8AC3E}">
        <p14:creationId xmlns:p14="http://schemas.microsoft.com/office/powerpoint/2010/main" val="45516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7" name="Table 6">
            <a:extLst>
              <a:ext uri="{FF2B5EF4-FFF2-40B4-BE49-F238E27FC236}">
                <a16:creationId xmlns:a16="http://schemas.microsoft.com/office/drawing/2014/main" id="{27E6F399-0BEA-4264-8425-673EB8C9FD29}"/>
              </a:ext>
            </a:extLst>
          </p:cNvPr>
          <p:cNvGraphicFramePr>
            <a:graphicFrameLocks noGrp="1"/>
          </p:cNvGraphicFramePr>
          <p:nvPr>
            <p:extLst>
              <p:ext uri="{D42A27DB-BD31-4B8C-83A1-F6EECF244321}">
                <p14:modId xmlns:p14="http://schemas.microsoft.com/office/powerpoint/2010/main" val="471606201"/>
              </p:ext>
            </p:extLst>
          </p:nvPr>
        </p:nvGraphicFramePr>
        <p:xfrm>
          <a:off x="3282636" y="405567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8" name="Table 7">
            <a:extLst>
              <a:ext uri="{FF2B5EF4-FFF2-40B4-BE49-F238E27FC236}">
                <a16:creationId xmlns:a16="http://schemas.microsoft.com/office/drawing/2014/main" id="{A6452426-E4F1-461F-8676-37D61E97A03B}"/>
              </a:ext>
            </a:extLst>
          </p:cNvPr>
          <p:cNvGraphicFramePr>
            <a:graphicFrameLocks noGrp="1"/>
          </p:cNvGraphicFramePr>
          <p:nvPr>
            <p:extLst>
              <p:ext uri="{D42A27DB-BD31-4B8C-83A1-F6EECF244321}">
                <p14:modId xmlns:p14="http://schemas.microsoft.com/office/powerpoint/2010/main" val="2601153688"/>
              </p:ext>
            </p:extLst>
          </p:nvPr>
        </p:nvGraphicFramePr>
        <p:xfrm>
          <a:off x="3282636" y="442651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14509305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399002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12" end="12"/>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237211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14" end="14"/>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9D94D922-D0B3-4668-9C3C-A36B914C1889}"/>
              </a:ext>
            </a:extLst>
          </p:cNvPr>
          <p:cNvCxnSpPr/>
          <p:nvPr/>
        </p:nvCxnSpPr>
        <p:spPr>
          <a:xfrm>
            <a:off x="1676400" y="5056094"/>
            <a:ext cx="7826188" cy="0"/>
          </a:xfrm>
          <a:prstGeom prst="line">
            <a:avLst/>
          </a:prstGeom>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4ABEACCF-F551-4DA3-A194-D5E3778E5002}"/>
              </a:ext>
            </a:extLst>
          </p:cNvPr>
          <p:cNvCxnSpPr/>
          <p:nvPr/>
        </p:nvCxnSpPr>
        <p:spPr>
          <a:xfrm>
            <a:off x="1676400" y="5056094"/>
            <a:ext cx="0" cy="197224"/>
          </a:xfrm>
          <a:prstGeom prst="line">
            <a:avLst/>
          </a:prstGeom>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DE4AF36E-2D3A-4C51-A1DA-4AA4FDD6A109}"/>
              </a:ext>
            </a:extLst>
          </p:cNvPr>
          <p:cNvCxnSpPr/>
          <p:nvPr/>
        </p:nvCxnSpPr>
        <p:spPr>
          <a:xfrm>
            <a:off x="9502588" y="5056094"/>
            <a:ext cx="0" cy="197224"/>
          </a:xfrm>
          <a:prstGeom prst="line">
            <a:avLst/>
          </a:prstGeom>
        </p:spPr>
        <p:style>
          <a:lnRef idx="2">
            <a:schemeClr val="dk1"/>
          </a:lnRef>
          <a:fillRef idx="0">
            <a:schemeClr val="dk1"/>
          </a:fillRef>
          <a:effectRef idx="1">
            <a:schemeClr val="dk1"/>
          </a:effectRef>
          <a:fontRef idx="minor">
            <a:schemeClr val="tx1"/>
          </a:fontRef>
        </p:style>
      </p:cxnSp>
      <p:sp>
        <p:nvSpPr>
          <p:cNvPr id="7" name="TextBox 6">
            <a:extLst>
              <a:ext uri="{FF2B5EF4-FFF2-40B4-BE49-F238E27FC236}">
                <a16:creationId xmlns:a16="http://schemas.microsoft.com/office/drawing/2014/main" id="{EC643810-4403-4A96-9C51-C2476D63F88D}"/>
              </a:ext>
            </a:extLst>
          </p:cNvPr>
          <p:cNvSpPr txBox="1"/>
          <p:nvPr/>
        </p:nvSpPr>
        <p:spPr>
          <a:xfrm>
            <a:off x="1541930" y="5334000"/>
            <a:ext cx="313763" cy="369332"/>
          </a:xfrm>
          <a:prstGeom prst="rect">
            <a:avLst/>
          </a:prstGeom>
          <a:noFill/>
        </p:spPr>
        <p:txBody>
          <a:bodyPr wrap="square" rtlCol="0">
            <a:spAutoFit/>
          </a:bodyPr>
          <a:lstStyle/>
          <a:p>
            <a:r>
              <a:rPr lang="en-GB" dirty="0"/>
              <a:t>0</a:t>
            </a:r>
          </a:p>
        </p:txBody>
      </p:sp>
      <p:sp>
        <p:nvSpPr>
          <p:cNvPr id="8" name="TextBox 7">
            <a:extLst>
              <a:ext uri="{FF2B5EF4-FFF2-40B4-BE49-F238E27FC236}">
                <a16:creationId xmlns:a16="http://schemas.microsoft.com/office/drawing/2014/main" id="{1EFB05D2-5F30-4A71-BD97-FD65A1CB63E1}"/>
              </a:ext>
            </a:extLst>
          </p:cNvPr>
          <p:cNvSpPr txBox="1"/>
          <p:nvPr/>
        </p:nvSpPr>
        <p:spPr>
          <a:xfrm>
            <a:off x="9345706" y="5334000"/>
            <a:ext cx="313763" cy="369332"/>
          </a:xfrm>
          <a:prstGeom prst="rect">
            <a:avLst/>
          </a:prstGeom>
          <a:noFill/>
        </p:spPr>
        <p:txBody>
          <a:bodyPr wrap="square" rtlCol="0">
            <a:spAutoFit/>
          </a:bodyPr>
          <a:lstStyle/>
          <a:p>
            <a:r>
              <a:rPr lang="en-GB" dirty="0"/>
              <a:t>1</a:t>
            </a:r>
          </a:p>
        </p:txBody>
      </p:sp>
      <p:sp>
        <p:nvSpPr>
          <p:cNvPr id="9" name="TextBox 8">
            <a:extLst>
              <a:ext uri="{FF2B5EF4-FFF2-40B4-BE49-F238E27FC236}">
                <a16:creationId xmlns:a16="http://schemas.microsoft.com/office/drawing/2014/main" id="{E2291BC2-FFFF-4D62-9816-A9E240FFC091}"/>
              </a:ext>
            </a:extLst>
          </p:cNvPr>
          <p:cNvSpPr txBox="1"/>
          <p:nvPr/>
        </p:nvSpPr>
        <p:spPr>
          <a:xfrm>
            <a:off x="4276165" y="5334000"/>
            <a:ext cx="2823882" cy="369332"/>
          </a:xfrm>
          <a:prstGeom prst="rect">
            <a:avLst/>
          </a:prstGeom>
          <a:noFill/>
        </p:spPr>
        <p:txBody>
          <a:bodyPr wrap="square" rtlCol="0">
            <a:spAutoFit/>
          </a:bodyPr>
          <a:lstStyle/>
          <a:p>
            <a:r>
              <a:rPr lang="en-GB" dirty="0"/>
              <a:t>How sure are you that P?</a:t>
            </a:r>
          </a:p>
        </p:txBody>
      </p:sp>
      <p:sp>
        <p:nvSpPr>
          <p:cNvPr id="2" name="Rectangle 1">
            <a:extLst>
              <a:ext uri="{FF2B5EF4-FFF2-40B4-BE49-F238E27FC236}">
                <a16:creationId xmlns:a16="http://schemas.microsoft.com/office/drawing/2014/main" id="{F8B3F771-3A0A-45D4-B154-BB16AC97FE6E}"/>
              </a:ext>
            </a:extLst>
          </p:cNvPr>
          <p:cNvSpPr/>
          <p:nvPr/>
        </p:nvSpPr>
        <p:spPr>
          <a:xfrm>
            <a:off x="1676402" y="1266828"/>
            <a:ext cx="7826186" cy="3789266"/>
          </a:xfrm>
          <a:prstGeom prst="rect">
            <a:avLst/>
          </a:prstGeom>
          <a:gradFill flip="none" rotWithShape="1">
            <a:gsLst>
              <a:gs pos="0">
                <a:schemeClr val="bg1">
                  <a:lumMod val="50000"/>
                  <a:lumOff val="50000"/>
                </a:schemeClr>
              </a:gs>
              <a:gs pos="100000">
                <a:srgbClr val="0226BE"/>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EC0B5246-0D2F-47A9-B299-FC8D4A9EBDEB}"/>
              </a:ext>
            </a:extLst>
          </p:cNvPr>
          <p:cNvSpPr txBox="1"/>
          <p:nvPr/>
        </p:nvSpPr>
        <p:spPr>
          <a:xfrm>
            <a:off x="9694595" y="4970040"/>
            <a:ext cx="313763" cy="369332"/>
          </a:xfrm>
          <a:prstGeom prst="rect">
            <a:avLst/>
          </a:prstGeom>
          <a:noFill/>
        </p:spPr>
        <p:txBody>
          <a:bodyPr wrap="square" rtlCol="0">
            <a:spAutoFit/>
          </a:bodyPr>
          <a:lstStyle/>
          <a:p>
            <a:r>
              <a:rPr lang="en-GB" dirty="0"/>
              <a:t>0</a:t>
            </a:r>
          </a:p>
        </p:txBody>
      </p:sp>
    </p:spTree>
    <p:extLst>
      <p:ext uri="{BB962C8B-B14F-4D97-AF65-F5344CB8AC3E}">
        <p14:creationId xmlns:p14="http://schemas.microsoft.com/office/powerpoint/2010/main" val="18753733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9D94D922-D0B3-4668-9C3C-A36B914C1889}"/>
              </a:ext>
            </a:extLst>
          </p:cNvPr>
          <p:cNvCxnSpPr/>
          <p:nvPr/>
        </p:nvCxnSpPr>
        <p:spPr>
          <a:xfrm>
            <a:off x="1676400" y="5056094"/>
            <a:ext cx="7826188" cy="0"/>
          </a:xfrm>
          <a:prstGeom prst="line">
            <a:avLst/>
          </a:prstGeom>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4ABEACCF-F551-4DA3-A194-D5E3778E5002}"/>
              </a:ext>
            </a:extLst>
          </p:cNvPr>
          <p:cNvCxnSpPr/>
          <p:nvPr/>
        </p:nvCxnSpPr>
        <p:spPr>
          <a:xfrm>
            <a:off x="1676400" y="5056094"/>
            <a:ext cx="0" cy="197224"/>
          </a:xfrm>
          <a:prstGeom prst="line">
            <a:avLst/>
          </a:prstGeom>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DE4AF36E-2D3A-4C51-A1DA-4AA4FDD6A109}"/>
              </a:ext>
            </a:extLst>
          </p:cNvPr>
          <p:cNvCxnSpPr/>
          <p:nvPr/>
        </p:nvCxnSpPr>
        <p:spPr>
          <a:xfrm>
            <a:off x="9502588" y="5056094"/>
            <a:ext cx="0" cy="197224"/>
          </a:xfrm>
          <a:prstGeom prst="line">
            <a:avLst/>
          </a:prstGeom>
        </p:spPr>
        <p:style>
          <a:lnRef idx="2">
            <a:schemeClr val="dk1"/>
          </a:lnRef>
          <a:fillRef idx="0">
            <a:schemeClr val="dk1"/>
          </a:fillRef>
          <a:effectRef idx="1">
            <a:schemeClr val="dk1"/>
          </a:effectRef>
          <a:fontRef idx="minor">
            <a:schemeClr val="tx1"/>
          </a:fontRef>
        </p:style>
      </p:cxnSp>
      <p:sp>
        <p:nvSpPr>
          <p:cNvPr id="7" name="TextBox 6">
            <a:extLst>
              <a:ext uri="{FF2B5EF4-FFF2-40B4-BE49-F238E27FC236}">
                <a16:creationId xmlns:a16="http://schemas.microsoft.com/office/drawing/2014/main" id="{EC643810-4403-4A96-9C51-C2476D63F88D}"/>
              </a:ext>
            </a:extLst>
          </p:cNvPr>
          <p:cNvSpPr txBox="1"/>
          <p:nvPr/>
        </p:nvSpPr>
        <p:spPr>
          <a:xfrm>
            <a:off x="1541930" y="5334000"/>
            <a:ext cx="313763" cy="369332"/>
          </a:xfrm>
          <a:prstGeom prst="rect">
            <a:avLst/>
          </a:prstGeom>
          <a:noFill/>
        </p:spPr>
        <p:txBody>
          <a:bodyPr wrap="square" rtlCol="0">
            <a:spAutoFit/>
          </a:bodyPr>
          <a:lstStyle/>
          <a:p>
            <a:r>
              <a:rPr lang="en-GB" dirty="0"/>
              <a:t>0</a:t>
            </a:r>
          </a:p>
        </p:txBody>
      </p:sp>
      <p:sp>
        <p:nvSpPr>
          <p:cNvPr id="8" name="TextBox 7">
            <a:extLst>
              <a:ext uri="{FF2B5EF4-FFF2-40B4-BE49-F238E27FC236}">
                <a16:creationId xmlns:a16="http://schemas.microsoft.com/office/drawing/2014/main" id="{1EFB05D2-5F30-4A71-BD97-FD65A1CB63E1}"/>
              </a:ext>
            </a:extLst>
          </p:cNvPr>
          <p:cNvSpPr txBox="1"/>
          <p:nvPr/>
        </p:nvSpPr>
        <p:spPr>
          <a:xfrm>
            <a:off x="9345706" y="5334000"/>
            <a:ext cx="313763" cy="369332"/>
          </a:xfrm>
          <a:prstGeom prst="rect">
            <a:avLst/>
          </a:prstGeom>
          <a:noFill/>
        </p:spPr>
        <p:txBody>
          <a:bodyPr wrap="square" rtlCol="0">
            <a:spAutoFit/>
          </a:bodyPr>
          <a:lstStyle/>
          <a:p>
            <a:r>
              <a:rPr lang="en-GB" dirty="0"/>
              <a:t>1</a:t>
            </a:r>
          </a:p>
        </p:txBody>
      </p:sp>
      <p:sp>
        <p:nvSpPr>
          <p:cNvPr id="9" name="TextBox 8">
            <a:extLst>
              <a:ext uri="{FF2B5EF4-FFF2-40B4-BE49-F238E27FC236}">
                <a16:creationId xmlns:a16="http://schemas.microsoft.com/office/drawing/2014/main" id="{E2291BC2-FFFF-4D62-9816-A9E240FFC091}"/>
              </a:ext>
            </a:extLst>
          </p:cNvPr>
          <p:cNvSpPr txBox="1"/>
          <p:nvPr/>
        </p:nvSpPr>
        <p:spPr>
          <a:xfrm>
            <a:off x="4276165" y="5334000"/>
            <a:ext cx="2823882" cy="369332"/>
          </a:xfrm>
          <a:prstGeom prst="rect">
            <a:avLst/>
          </a:prstGeom>
          <a:noFill/>
        </p:spPr>
        <p:txBody>
          <a:bodyPr wrap="square" rtlCol="0">
            <a:spAutoFit/>
          </a:bodyPr>
          <a:lstStyle/>
          <a:p>
            <a:r>
              <a:rPr lang="en-GB" dirty="0"/>
              <a:t>How sure are you that P?</a:t>
            </a:r>
          </a:p>
        </p:txBody>
      </p:sp>
      <p:sp>
        <p:nvSpPr>
          <p:cNvPr id="2" name="Rectangle 1">
            <a:extLst>
              <a:ext uri="{FF2B5EF4-FFF2-40B4-BE49-F238E27FC236}">
                <a16:creationId xmlns:a16="http://schemas.microsoft.com/office/drawing/2014/main" id="{F8B3F771-3A0A-45D4-B154-BB16AC97FE6E}"/>
              </a:ext>
            </a:extLst>
          </p:cNvPr>
          <p:cNvSpPr/>
          <p:nvPr/>
        </p:nvSpPr>
        <p:spPr>
          <a:xfrm>
            <a:off x="1676400" y="1266825"/>
            <a:ext cx="7826186" cy="3789266"/>
          </a:xfrm>
          <a:prstGeom prst="rect">
            <a:avLst/>
          </a:prstGeom>
          <a:gradFill flip="none" rotWithShape="1">
            <a:gsLst>
              <a:gs pos="0">
                <a:schemeClr val="bg1">
                  <a:lumMod val="50000"/>
                  <a:lumOff val="50000"/>
                </a:schemeClr>
              </a:gs>
              <a:gs pos="100000">
                <a:srgbClr val="0226BE"/>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DF436E53-A180-45C9-A250-09BFC110E147}"/>
              </a:ext>
            </a:extLst>
          </p:cNvPr>
          <p:cNvSpPr txBox="1"/>
          <p:nvPr/>
        </p:nvSpPr>
        <p:spPr>
          <a:xfrm rot="5400000">
            <a:off x="8780274" y="3087575"/>
            <a:ext cx="4010827" cy="369332"/>
          </a:xfrm>
          <a:prstGeom prst="rect">
            <a:avLst/>
          </a:prstGeom>
          <a:noFill/>
        </p:spPr>
        <p:txBody>
          <a:bodyPr wrap="square" rtlCol="0">
            <a:spAutoFit/>
          </a:bodyPr>
          <a:lstStyle/>
          <a:p>
            <a:r>
              <a:rPr lang="en-GB" dirty="0"/>
              <a:t>How present is P to your consciousness?</a:t>
            </a:r>
          </a:p>
        </p:txBody>
      </p:sp>
      <p:sp>
        <p:nvSpPr>
          <p:cNvPr id="11" name="Rectangle 10">
            <a:extLst>
              <a:ext uri="{FF2B5EF4-FFF2-40B4-BE49-F238E27FC236}">
                <a16:creationId xmlns:a16="http://schemas.microsoft.com/office/drawing/2014/main" id="{A6800594-4AEA-43FA-9A1F-A651ABF3FDCF}"/>
              </a:ext>
            </a:extLst>
          </p:cNvPr>
          <p:cNvSpPr/>
          <p:nvPr/>
        </p:nvSpPr>
        <p:spPr>
          <a:xfrm rot="10800000">
            <a:off x="1676398" y="1266822"/>
            <a:ext cx="7826186" cy="3789266"/>
          </a:xfrm>
          <a:prstGeom prst="rect">
            <a:avLst/>
          </a:prstGeom>
          <a:gradFill flip="none" rotWithShape="1">
            <a:gsLst>
              <a:gs pos="0">
                <a:schemeClr val="bg1">
                  <a:alpha val="0"/>
                </a:schemeClr>
              </a:gs>
              <a:gs pos="100000">
                <a:srgbClr val="CA0202">
                  <a:alpha val="69804"/>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EC0B5246-0D2F-47A9-B299-FC8D4A9EBDEB}"/>
              </a:ext>
            </a:extLst>
          </p:cNvPr>
          <p:cNvSpPr txBox="1"/>
          <p:nvPr/>
        </p:nvSpPr>
        <p:spPr>
          <a:xfrm>
            <a:off x="9694595" y="4970040"/>
            <a:ext cx="313763" cy="369332"/>
          </a:xfrm>
          <a:prstGeom prst="rect">
            <a:avLst/>
          </a:prstGeom>
          <a:noFill/>
        </p:spPr>
        <p:txBody>
          <a:bodyPr wrap="square" rtlCol="0">
            <a:spAutoFit/>
          </a:bodyPr>
          <a:lstStyle/>
          <a:p>
            <a:r>
              <a:rPr lang="en-GB" dirty="0"/>
              <a:t>0</a:t>
            </a:r>
          </a:p>
        </p:txBody>
      </p:sp>
      <p:sp>
        <p:nvSpPr>
          <p:cNvPr id="13" name="TextBox 12">
            <a:extLst>
              <a:ext uri="{FF2B5EF4-FFF2-40B4-BE49-F238E27FC236}">
                <a16:creationId xmlns:a16="http://schemas.microsoft.com/office/drawing/2014/main" id="{AED838B5-35A1-4905-A6AD-48D9B27AD6E0}"/>
              </a:ext>
            </a:extLst>
          </p:cNvPr>
          <p:cNvSpPr txBox="1"/>
          <p:nvPr/>
        </p:nvSpPr>
        <p:spPr>
          <a:xfrm>
            <a:off x="9659469" y="1100590"/>
            <a:ext cx="313763" cy="369332"/>
          </a:xfrm>
          <a:prstGeom prst="rect">
            <a:avLst/>
          </a:prstGeom>
          <a:noFill/>
        </p:spPr>
        <p:txBody>
          <a:bodyPr wrap="square" rtlCol="0">
            <a:spAutoFit/>
          </a:bodyPr>
          <a:lstStyle/>
          <a:p>
            <a:r>
              <a:rPr lang="en-GB" dirty="0"/>
              <a:t>1</a:t>
            </a:r>
          </a:p>
        </p:txBody>
      </p:sp>
    </p:spTree>
    <p:extLst>
      <p:ext uri="{BB962C8B-B14F-4D97-AF65-F5344CB8AC3E}">
        <p14:creationId xmlns:p14="http://schemas.microsoft.com/office/powerpoint/2010/main" val="177901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9D94D922-D0B3-4668-9C3C-A36B914C1889}"/>
              </a:ext>
            </a:extLst>
          </p:cNvPr>
          <p:cNvCxnSpPr/>
          <p:nvPr/>
        </p:nvCxnSpPr>
        <p:spPr>
          <a:xfrm>
            <a:off x="1676400" y="5056094"/>
            <a:ext cx="7826188" cy="0"/>
          </a:xfrm>
          <a:prstGeom prst="line">
            <a:avLst/>
          </a:prstGeom>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4ABEACCF-F551-4DA3-A194-D5E3778E5002}"/>
              </a:ext>
            </a:extLst>
          </p:cNvPr>
          <p:cNvCxnSpPr/>
          <p:nvPr/>
        </p:nvCxnSpPr>
        <p:spPr>
          <a:xfrm>
            <a:off x="1676400" y="5056094"/>
            <a:ext cx="0" cy="197224"/>
          </a:xfrm>
          <a:prstGeom prst="line">
            <a:avLst/>
          </a:prstGeom>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DE4AF36E-2D3A-4C51-A1DA-4AA4FDD6A109}"/>
              </a:ext>
            </a:extLst>
          </p:cNvPr>
          <p:cNvCxnSpPr/>
          <p:nvPr/>
        </p:nvCxnSpPr>
        <p:spPr>
          <a:xfrm>
            <a:off x="9502588" y="5056094"/>
            <a:ext cx="0" cy="197224"/>
          </a:xfrm>
          <a:prstGeom prst="line">
            <a:avLst/>
          </a:prstGeom>
        </p:spPr>
        <p:style>
          <a:lnRef idx="2">
            <a:schemeClr val="dk1"/>
          </a:lnRef>
          <a:fillRef idx="0">
            <a:schemeClr val="dk1"/>
          </a:fillRef>
          <a:effectRef idx="1">
            <a:schemeClr val="dk1"/>
          </a:effectRef>
          <a:fontRef idx="minor">
            <a:schemeClr val="tx1"/>
          </a:fontRef>
        </p:style>
      </p:cxnSp>
      <p:sp>
        <p:nvSpPr>
          <p:cNvPr id="7" name="TextBox 6">
            <a:extLst>
              <a:ext uri="{FF2B5EF4-FFF2-40B4-BE49-F238E27FC236}">
                <a16:creationId xmlns:a16="http://schemas.microsoft.com/office/drawing/2014/main" id="{EC643810-4403-4A96-9C51-C2476D63F88D}"/>
              </a:ext>
            </a:extLst>
          </p:cNvPr>
          <p:cNvSpPr txBox="1"/>
          <p:nvPr/>
        </p:nvSpPr>
        <p:spPr>
          <a:xfrm>
            <a:off x="1541930" y="5334000"/>
            <a:ext cx="313763" cy="369332"/>
          </a:xfrm>
          <a:prstGeom prst="rect">
            <a:avLst/>
          </a:prstGeom>
          <a:noFill/>
        </p:spPr>
        <p:txBody>
          <a:bodyPr wrap="square" rtlCol="0">
            <a:spAutoFit/>
          </a:bodyPr>
          <a:lstStyle/>
          <a:p>
            <a:r>
              <a:rPr lang="en-GB" dirty="0"/>
              <a:t>0</a:t>
            </a:r>
          </a:p>
        </p:txBody>
      </p:sp>
      <p:sp>
        <p:nvSpPr>
          <p:cNvPr id="8" name="TextBox 7">
            <a:extLst>
              <a:ext uri="{FF2B5EF4-FFF2-40B4-BE49-F238E27FC236}">
                <a16:creationId xmlns:a16="http://schemas.microsoft.com/office/drawing/2014/main" id="{1EFB05D2-5F30-4A71-BD97-FD65A1CB63E1}"/>
              </a:ext>
            </a:extLst>
          </p:cNvPr>
          <p:cNvSpPr txBox="1"/>
          <p:nvPr/>
        </p:nvSpPr>
        <p:spPr>
          <a:xfrm>
            <a:off x="9345706" y="5334000"/>
            <a:ext cx="313763" cy="369332"/>
          </a:xfrm>
          <a:prstGeom prst="rect">
            <a:avLst/>
          </a:prstGeom>
          <a:noFill/>
        </p:spPr>
        <p:txBody>
          <a:bodyPr wrap="square" rtlCol="0">
            <a:spAutoFit/>
          </a:bodyPr>
          <a:lstStyle/>
          <a:p>
            <a:r>
              <a:rPr lang="en-GB" dirty="0"/>
              <a:t>1</a:t>
            </a:r>
          </a:p>
        </p:txBody>
      </p:sp>
      <p:sp>
        <p:nvSpPr>
          <p:cNvPr id="9" name="TextBox 8">
            <a:extLst>
              <a:ext uri="{FF2B5EF4-FFF2-40B4-BE49-F238E27FC236}">
                <a16:creationId xmlns:a16="http://schemas.microsoft.com/office/drawing/2014/main" id="{E2291BC2-FFFF-4D62-9816-A9E240FFC091}"/>
              </a:ext>
            </a:extLst>
          </p:cNvPr>
          <p:cNvSpPr txBox="1"/>
          <p:nvPr/>
        </p:nvSpPr>
        <p:spPr>
          <a:xfrm>
            <a:off x="4276165" y="5334000"/>
            <a:ext cx="2823882" cy="369332"/>
          </a:xfrm>
          <a:prstGeom prst="rect">
            <a:avLst/>
          </a:prstGeom>
          <a:noFill/>
        </p:spPr>
        <p:txBody>
          <a:bodyPr wrap="square" rtlCol="0">
            <a:spAutoFit/>
          </a:bodyPr>
          <a:lstStyle/>
          <a:p>
            <a:r>
              <a:rPr lang="en-GB" dirty="0"/>
              <a:t>How sure are you that P?</a:t>
            </a:r>
          </a:p>
        </p:txBody>
      </p:sp>
      <p:sp>
        <p:nvSpPr>
          <p:cNvPr id="2" name="Rectangle 1">
            <a:extLst>
              <a:ext uri="{FF2B5EF4-FFF2-40B4-BE49-F238E27FC236}">
                <a16:creationId xmlns:a16="http://schemas.microsoft.com/office/drawing/2014/main" id="{F8B3F771-3A0A-45D4-B154-BB16AC97FE6E}"/>
              </a:ext>
            </a:extLst>
          </p:cNvPr>
          <p:cNvSpPr/>
          <p:nvPr/>
        </p:nvSpPr>
        <p:spPr>
          <a:xfrm>
            <a:off x="1676400" y="1266825"/>
            <a:ext cx="7826186" cy="3789266"/>
          </a:xfrm>
          <a:prstGeom prst="rect">
            <a:avLst/>
          </a:prstGeom>
          <a:gradFill flip="none" rotWithShape="1">
            <a:gsLst>
              <a:gs pos="0">
                <a:schemeClr val="bg1">
                  <a:lumMod val="50000"/>
                  <a:lumOff val="50000"/>
                </a:schemeClr>
              </a:gs>
              <a:gs pos="100000">
                <a:srgbClr val="0226BE"/>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EC0B5246-0D2F-47A9-B299-FC8D4A9EBDEB}"/>
              </a:ext>
            </a:extLst>
          </p:cNvPr>
          <p:cNvSpPr txBox="1"/>
          <p:nvPr/>
        </p:nvSpPr>
        <p:spPr>
          <a:xfrm>
            <a:off x="9694595" y="4970040"/>
            <a:ext cx="313763" cy="369332"/>
          </a:xfrm>
          <a:prstGeom prst="rect">
            <a:avLst/>
          </a:prstGeom>
          <a:noFill/>
        </p:spPr>
        <p:txBody>
          <a:bodyPr wrap="square" rtlCol="0">
            <a:spAutoFit/>
          </a:bodyPr>
          <a:lstStyle/>
          <a:p>
            <a:r>
              <a:rPr lang="en-GB" dirty="0"/>
              <a:t>0</a:t>
            </a:r>
          </a:p>
        </p:txBody>
      </p:sp>
    </p:spTree>
    <p:extLst>
      <p:ext uri="{BB962C8B-B14F-4D97-AF65-F5344CB8AC3E}">
        <p14:creationId xmlns:p14="http://schemas.microsoft.com/office/powerpoint/2010/main" val="35276801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291296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16" end="16"/>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153097" y="77684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390630" y="22056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203309" y="77684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171501" y="219821"/>
            <a:ext cx="1658362" cy="430887"/>
          </a:xfrm>
          <a:prstGeom prst="rect">
            <a:avLst/>
          </a:prstGeom>
          <a:noFill/>
        </p:spPr>
        <p:txBody>
          <a:bodyPr wrap="square" rtlCol="0">
            <a:spAutoFit/>
          </a:bodyPr>
          <a:lstStyle/>
          <a:p>
            <a:r>
              <a:rPr lang="en-GB" sz="2200" dirty="0"/>
              <a:t>Landlord (L)</a:t>
            </a:r>
          </a:p>
        </p:txBody>
      </p:sp>
      <p:graphicFrame>
        <p:nvGraphicFramePr>
          <p:cNvPr id="13" name="Table 12">
            <a:extLst>
              <a:ext uri="{FF2B5EF4-FFF2-40B4-BE49-F238E27FC236}">
                <a16:creationId xmlns:a16="http://schemas.microsoft.com/office/drawing/2014/main" id="{5BC7DA32-E084-4E62-BB66-A406A128CA2B}"/>
              </a:ext>
            </a:extLst>
          </p:cNvPr>
          <p:cNvGraphicFramePr>
            <a:graphicFrameLocks noGrp="1"/>
          </p:cNvGraphicFramePr>
          <p:nvPr>
            <p:extLst>
              <p:ext uri="{D42A27DB-BD31-4B8C-83A1-F6EECF244321}">
                <p14:modId xmlns:p14="http://schemas.microsoft.com/office/powerpoint/2010/main" val="2956677402"/>
              </p:ext>
            </p:extLst>
          </p:nvPr>
        </p:nvGraphicFramePr>
        <p:xfrm>
          <a:off x="2861295" y="2389163"/>
          <a:ext cx="4067733" cy="370840"/>
        </p:xfrm>
        <a:graphic>
          <a:graphicData uri="http://schemas.openxmlformats.org/drawingml/2006/table">
            <a:tbl>
              <a:tblPr firstRow="1" bandRow="1">
                <a:tableStyleId>{2D5ABB26-0587-4C30-8999-92F81FD0307C}</a:tableStyleId>
              </a:tblPr>
              <a:tblGrid>
                <a:gridCol w="2039641">
                  <a:extLst>
                    <a:ext uri="{9D8B030D-6E8A-4147-A177-3AD203B41FA5}">
                      <a16:colId xmlns:a16="http://schemas.microsoft.com/office/drawing/2014/main" val="3301612525"/>
                    </a:ext>
                  </a:extLst>
                </a:gridCol>
                <a:gridCol w="2028092">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105416154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153097" y="77684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390630" y="22056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203309" y="77684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328077" y="29688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253521" y="76822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171501" y="21982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extLst>
              <p:ext uri="{D42A27DB-BD31-4B8C-83A1-F6EECF244321}">
                <p14:modId xmlns:p14="http://schemas.microsoft.com/office/powerpoint/2010/main" val="2724334651"/>
              </p:ext>
            </p:extLst>
          </p:nvPr>
        </p:nvGraphicFramePr>
        <p:xfrm>
          <a:off x="2861295" y="2389163"/>
          <a:ext cx="6096000" cy="370840"/>
        </p:xfrm>
        <a:graphic>
          <a:graphicData uri="http://schemas.openxmlformats.org/drawingml/2006/table">
            <a:tbl>
              <a:tblPr firstRow="1" bandRow="1">
                <a:tableStyleId>{2D5ABB26-0587-4C30-8999-92F81FD0307C}</a:tableStyleId>
              </a:tblPr>
              <a:tblGrid>
                <a:gridCol w="2039641">
                  <a:extLst>
                    <a:ext uri="{9D8B030D-6E8A-4147-A177-3AD203B41FA5}">
                      <a16:colId xmlns:a16="http://schemas.microsoft.com/office/drawing/2014/main" val="3301612525"/>
                    </a:ext>
                  </a:extLst>
                </a:gridCol>
                <a:gridCol w="2028092">
                  <a:extLst>
                    <a:ext uri="{9D8B030D-6E8A-4147-A177-3AD203B41FA5}">
                      <a16:colId xmlns:a16="http://schemas.microsoft.com/office/drawing/2014/main" val="3264375702"/>
                    </a:ext>
                  </a:extLst>
                </a:gridCol>
                <a:gridCol w="2028267">
                  <a:extLst>
                    <a:ext uri="{9D8B030D-6E8A-4147-A177-3AD203B41FA5}">
                      <a16:colId xmlns:a16="http://schemas.microsoft.com/office/drawing/2014/main" val="3495495951"/>
                    </a:ext>
                  </a:extLst>
                </a:gridCol>
              </a:tblGrid>
              <a:tr h="370840">
                <a:tc>
                  <a:txBody>
                    <a:bodyPr/>
                    <a:lstStyle/>
                    <a:p>
                      <a:r>
                        <a:rPr lang="en-GB" dirty="0"/>
                        <a:t>P(L) = 0.49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P(O) = 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2921583442"/>
              </p:ext>
            </p:extLst>
          </p:nvPr>
        </p:nvGraphicFramePr>
        <p:xfrm>
          <a:off x="2861295" y="2754923"/>
          <a:ext cx="6096000" cy="36576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50171">
                <a:tc>
                  <a:txBody>
                    <a:bodyPr/>
                    <a:lstStyle/>
                    <a:p>
                      <a:r>
                        <a:rPr lang="en-GB" dirty="0"/>
                        <a:t>P</a:t>
                      </a:r>
                      <a:r>
                        <a:rPr lang="en-GB" baseline="30000" dirty="0"/>
                        <a:t>+</a:t>
                      </a:r>
                      <a:r>
                        <a:rPr lang="en-GB" dirty="0"/>
                        <a:t>(L)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4" name="Table 13">
            <a:extLst>
              <a:ext uri="{FF2B5EF4-FFF2-40B4-BE49-F238E27FC236}">
                <a16:creationId xmlns:a16="http://schemas.microsoft.com/office/drawing/2014/main" id="{02B1A1F2-6868-4767-88EA-AD29A18F0974}"/>
              </a:ext>
            </a:extLst>
          </p:cNvPr>
          <p:cNvGraphicFramePr>
            <a:graphicFrameLocks noGrp="1"/>
          </p:cNvGraphicFramePr>
          <p:nvPr>
            <p:extLst>
              <p:ext uri="{D42A27DB-BD31-4B8C-83A1-F6EECF244321}">
                <p14:modId xmlns:p14="http://schemas.microsoft.com/office/powerpoint/2010/main" val="4057962166"/>
              </p:ext>
            </p:extLst>
          </p:nvPr>
        </p:nvGraphicFramePr>
        <p:xfrm>
          <a:off x="8957295" y="2389163"/>
          <a:ext cx="2034815" cy="365760"/>
        </p:xfrm>
        <a:graphic>
          <a:graphicData uri="http://schemas.openxmlformats.org/drawingml/2006/table">
            <a:tbl>
              <a:tblPr firstRow="1" bandRow="1">
                <a:tableStyleId>{2D5ABB26-0587-4C30-8999-92F81FD0307C}</a:tableStyleId>
              </a:tblPr>
              <a:tblGrid>
                <a:gridCol w="2034815">
                  <a:extLst>
                    <a:ext uri="{9D8B030D-6E8A-4147-A177-3AD203B41FA5}">
                      <a16:colId xmlns:a16="http://schemas.microsoft.com/office/drawing/2014/main" val="3301612525"/>
                    </a:ext>
                  </a:extLst>
                </a:gridCol>
              </a:tblGrid>
              <a:tr h="355896">
                <a:tc>
                  <a:txBody>
                    <a:bodyPr/>
                    <a:lstStyle/>
                    <a:p>
                      <a:r>
                        <a:rPr lang="en-GB" dirty="0"/>
                        <a:t>P(L/V)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40732709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153097" y="77684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390630" y="22056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203309" y="77684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6BEC7835-D770-4395-ADFE-EA21AD00F756}"/>
              </a:ext>
            </a:extLst>
          </p:cNvPr>
          <p:cNvSpPr txBox="1"/>
          <p:nvPr/>
        </p:nvSpPr>
        <p:spPr>
          <a:xfrm>
            <a:off x="7328077" y="296884"/>
            <a:ext cx="1424434" cy="430887"/>
          </a:xfrm>
          <a:prstGeom prst="rect">
            <a:avLst/>
          </a:prstGeom>
          <a:noFill/>
        </p:spPr>
        <p:txBody>
          <a:bodyPr wrap="square" rtlCol="0">
            <a:spAutoFit/>
          </a:bodyPr>
          <a:lstStyle/>
          <a:p>
            <a:r>
              <a:rPr lang="en-GB" sz="2200" dirty="0"/>
              <a:t>Other (O)</a:t>
            </a:r>
          </a:p>
        </p:txBody>
      </p:sp>
      <p:sp>
        <p:nvSpPr>
          <p:cNvPr id="8" name="Smiley Face 7">
            <a:extLst>
              <a:ext uri="{FF2B5EF4-FFF2-40B4-BE49-F238E27FC236}">
                <a16:creationId xmlns:a16="http://schemas.microsoft.com/office/drawing/2014/main" id="{CE254ADE-5973-44E3-B959-42F1B24FD680}"/>
              </a:ext>
            </a:extLst>
          </p:cNvPr>
          <p:cNvSpPr/>
          <p:nvPr/>
        </p:nvSpPr>
        <p:spPr>
          <a:xfrm>
            <a:off x="7253521" y="768225"/>
            <a:ext cx="1424434" cy="1320289"/>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171501" y="21982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2861295" y="2389163"/>
          <a:ext cx="6096000" cy="370840"/>
        </p:xfrm>
        <a:graphic>
          <a:graphicData uri="http://schemas.openxmlformats.org/drawingml/2006/table">
            <a:tbl>
              <a:tblPr firstRow="1" bandRow="1">
                <a:tableStyleId>{2D5ABB26-0587-4C30-8999-92F81FD0307C}</a:tableStyleId>
              </a:tblPr>
              <a:tblGrid>
                <a:gridCol w="2039641">
                  <a:extLst>
                    <a:ext uri="{9D8B030D-6E8A-4147-A177-3AD203B41FA5}">
                      <a16:colId xmlns:a16="http://schemas.microsoft.com/office/drawing/2014/main" val="3301612525"/>
                    </a:ext>
                  </a:extLst>
                </a:gridCol>
                <a:gridCol w="2028092">
                  <a:extLst>
                    <a:ext uri="{9D8B030D-6E8A-4147-A177-3AD203B41FA5}">
                      <a16:colId xmlns:a16="http://schemas.microsoft.com/office/drawing/2014/main" val="3264375702"/>
                    </a:ext>
                  </a:extLst>
                </a:gridCol>
                <a:gridCol w="2028267">
                  <a:extLst>
                    <a:ext uri="{9D8B030D-6E8A-4147-A177-3AD203B41FA5}">
                      <a16:colId xmlns:a16="http://schemas.microsoft.com/office/drawing/2014/main" val="3495495951"/>
                    </a:ext>
                  </a:extLst>
                </a:gridCol>
              </a:tblGrid>
              <a:tr h="370840">
                <a:tc>
                  <a:txBody>
                    <a:bodyPr/>
                    <a:lstStyle/>
                    <a:p>
                      <a:r>
                        <a:rPr lang="en-GB" dirty="0"/>
                        <a:t>P(L) = 0.49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P(O) = 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30" name="Table 29">
            <a:extLst>
              <a:ext uri="{FF2B5EF4-FFF2-40B4-BE49-F238E27FC236}">
                <a16:creationId xmlns:a16="http://schemas.microsoft.com/office/drawing/2014/main" id="{FA784F32-DB3E-47A1-9E55-078BA37D8D34}"/>
              </a:ext>
            </a:extLst>
          </p:cNvPr>
          <p:cNvGraphicFramePr>
            <a:graphicFrameLocks noGrp="1"/>
          </p:cNvGraphicFramePr>
          <p:nvPr>
            <p:extLst>
              <p:ext uri="{D42A27DB-BD31-4B8C-83A1-F6EECF244321}">
                <p14:modId xmlns:p14="http://schemas.microsoft.com/office/powerpoint/2010/main" val="3428024922"/>
              </p:ext>
            </p:extLst>
          </p:nvPr>
        </p:nvGraphicFramePr>
        <p:xfrm>
          <a:off x="2869741" y="2765582"/>
          <a:ext cx="6096000" cy="36576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gridCol w="2032000">
                  <a:extLst>
                    <a:ext uri="{9D8B030D-6E8A-4147-A177-3AD203B41FA5}">
                      <a16:colId xmlns:a16="http://schemas.microsoft.com/office/drawing/2014/main" val="2597555462"/>
                    </a:ext>
                  </a:extLst>
                </a:gridCol>
              </a:tblGrid>
              <a:tr h="350171">
                <a:tc>
                  <a:txBody>
                    <a:bodyPr/>
                    <a:lstStyle/>
                    <a:p>
                      <a:r>
                        <a:rPr lang="en-GB" dirty="0"/>
                        <a:t>P</a:t>
                      </a:r>
                      <a:r>
                        <a:rPr lang="en-GB" baseline="30000" dirty="0"/>
                        <a:t>+</a:t>
                      </a:r>
                      <a:r>
                        <a:rPr lang="en-GB" dirty="0"/>
                        <a:t>(L)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(O) = 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14" name="Table 13">
            <a:extLst>
              <a:ext uri="{FF2B5EF4-FFF2-40B4-BE49-F238E27FC236}">
                <a16:creationId xmlns:a16="http://schemas.microsoft.com/office/drawing/2014/main" id="{02B1A1F2-6868-4767-88EA-AD29A18F0974}"/>
              </a:ext>
            </a:extLst>
          </p:cNvPr>
          <p:cNvGraphicFramePr>
            <a:graphicFrameLocks noGrp="1"/>
          </p:cNvGraphicFramePr>
          <p:nvPr>
            <p:extLst>
              <p:ext uri="{D42A27DB-BD31-4B8C-83A1-F6EECF244321}">
                <p14:modId xmlns:p14="http://schemas.microsoft.com/office/powerpoint/2010/main" val="947199864"/>
              </p:ext>
            </p:extLst>
          </p:nvPr>
        </p:nvGraphicFramePr>
        <p:xfrm>
          <a:off x="8965740" y="2389163"/>
          <a:ext cx="1980165" cy="365760"/>
        </p:xfrm>
        <a:graphic>
          <a:graphicData uri="http://schemas.openxmlformats.org/drawingml/2006/table">
            <a:tbl>
              <a:tblPr firstRow="1" bandRow="1">
                <a:tableStyleId>{2D5ABB26-0587-4C30-8999-92F81FD0307C}</a:tableStyleId>
              </a:tblPr>
              <a:tblGrid>
                <a:gridCol w="1980165">
                  <a:extLst>
                    <a:ext uri="{9D8B030D-6E8A-4147-A177-3AD203B41FA5}">
                      <a16:colId xmlns:a16="http://schemas.microsoft.com/office/drawing/2014/main" val="3301612525"/>
                    </a:ext>
                  </a:extLst>
                </a:gridCol>
              </a:tblGrid>
              <a:tr h="304360">
                <a:tc>
                  <a:txBody>
                    <a:bodyPr/>
                    <a:lstStyle/>
                    <a:p>
                      <a:r>
                        <a:rPr lang="en-GB" dirty="0"/>
                        <a:t>P(L/V)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15" name="TextBox 14">
            <a:extLst>
              <a:ext uri="{FF2B5EF4-FFF2-40B4-BE49-F238E27FC236}">
                <a16:creationId xmlns:a16="http://schemas.microsoft.com/office/drawing/2014/main" id="{882010BE-4C9A-493F-845F-05307DF1E477}"/>
              </a:ext>
            </a:extLst>
          </p:cNvPr>
          <p:cNvSpPr txBox="1"/>
          <p:nvPr/>
        </p:nvSpPr>
        <p:spPr>
          <a:xfrm>
            <a:off x="3171501" y="3549593"/>
            <a:ext cx="1658362" cy="430887"/>
          </a:xfrm>
          <a:prstGeom prst="rect">
            <a:avLst/>
          </a:prstGeom>
          <a:noFill/>
        </p:spPr>
        <p:txBody>
          <a:bodyPr wrap="square" rtlCol="0">
            <a:spAutoFit/>
          </a:bodyPr>
          <a:lstStyle/>
          <a:p>
            <a:r>
              <a:rPr lang="en-GB" sz="2200" dirty="0"/>
              <a:t>Heads (H)</a:t>
            </a:r>
          </a:p>
        </p:txBody>
      </p:sp>
      <p:pic>
        <p:nvPicPr>
          <p:cNvPr id="17" name="Picture 16" descr="Image result for ten pence heads">
            <a:extLst>
              <a:ext uri="{FF2B5EF4-FFF2-40B4-BE49-F238E27FC236}">
                <a16:creationId xmlns:a16="http://schemas.microsoft.com/office/drawing/2014/main" id="{20EE6DA3-9B7F-42BE-9B24-59C3194CF9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1501" y="4106614"/>
            <a:ext cx="1424433" cy="1418102"/>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2" descr="Image result for ten pence tails">
            <a:extLst>
              <a:ext uri="{FF2B5EF4-FFF2-40B4-BE49-F238E27FC236}">
                <a16:creationId xmlns:a16="http://schemas.microsoft.com/office/drawing/2014/main" id="{91B6A2A1-23D4-4CD6-8A14-C8DCD95C96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7801" y="4080559"/>
            <a:ext cx="1437739" cy="144415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9" name="Table 18">
            <a:extLst>
              <a:ext uri="{FF2B5EF4-FFF2-40B4-BE49-F238E27FC236}">
                <a16:creationId xmlns:a16="http://schemas.microsoft.com/office/drawing/2014/main" id="{1CF15731-8B0D-4006-AC67-226896653B05}"/>
              </a:ext>
            </a:extLst>
          </p:cNvPr>
          <p:cNvGraphicFramePr>
            <a:graphicFrameLocks noGrp="1"/>
          </p:cNvGraphicFramePr>
          <p:nvPr>
            <p:extLst>
              <p:ext uri="{D42A27DB-BD31-4B8C-83A1-F6EECF244321}">
                <p14:modId xmlns:p14="http://schemas.microsoft.com/office/powerpoint/2010/main" val="2384991803"/>
              </p:ext>
            </p:extLst>
          </p:nvPr>
        </p:nvGraphicFramePr>
        <p:xfrm>
          <a:off x="2861295" y="5718935"/>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0" name="Table 19">
            <a:extLst>
              <a:ext uri="{FF2B5EF4-FFF2-40B4-BE49-F238E27FC236}">
                <a16:creationId xmlns:a16="http://schemas.microsoft.com/office/drawing/2014/main" id="{6A0620FB-20EE-4B5D-ADFB-900EB96EFC66}"/>
              </a:ext>
            </a:extLst>
          </p:cNvPr>
          <p:cNvGraphicFramePr>
            <a:graphicFrameLocks noGrp="1"/>
          </p:cNvGraphicFramePr>
          <p:nvPr>
            <p:extLst>
              <p:ext uri="{D42A27DB-BD31-4B8C-83A1-F6EECF244321}">
                <p14:modId xmlns:p14="http://schemas.microsoft.com/office/powerpoint/2010/main" val="2803742126"/>
              </p:ext>
            </p:extLst>
          </p:nvPr>
        </p:nvGraphicFramePr>
        <p:xfrm>
          <a:off x="6925295" y="5718935"/>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P(K) = 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21" name="TextBox 20">
            <a:extLst>
              <a:ext uri="{FF2B5EF4-FFF2-40B4-BE49-F238E27FC236}">
                <a16:creationId xmlns:a16="http://schemas.microsoft.com/office/drawing/2014/main" id="{D043B217-1867-4847-A5EC-23602E1F3BE4}"/>
              </a:ext>
            </a:extLst>
          </p:cNvPr>
          <p:cNvSpPr txBox="1"/>
          <p:nvPr/>
        </p:nvSpPr>
        <p:spPr>
          <a:xfrm>
            <a:off x="5390630" y="3550332"/>
            <a:ext cx="1424434" cy="430887"/>
          </a:xfrm>
          <a:prstGeom prst="rect">
            <a:avLst/>
          </a:prstGeom>
          <a:noFill/>
        </p:spPr>
        <p:txBody>
          <a:bodyPr wrap="square" rtlCol="0">
            <a:spAutoFit/>
          </a:bodyPr>
          <a:lstStyle/>
          <a:p>
            <a:r>
              <a:rPr lang="en-GB" sz="2200" dirty="0"/>
              <a:t>Lion (L)</a:t>
            </a:r>
          </a:p>
        </p:txBody>
      </p:sp>
      <p:sp>
        <p:nvSpPr>
          <p:cNvPr id="22" name="TextBox 21">
            <a:extLst>
              <a:ext uri="{FF2B5EF4-FFF2-40B4-BE49-F238E27FC236}">
                <a16:creationId xmlns:a16="http://schemas.microsoft.com/office/drawing/2014/main" id="{A0C40C1D-B871-4790-81D0-639F46B58C7A}"/>
              </a:ext>
            </a:extLst>
          </p:cNvPr>
          <p:cNvSpPr txBox="1"/>
          <p:nvPr/>
        </p:nvSpPr>
        <p:spPr>
          <a:xfrm>
            <a:off x="7328077" y="3626656"/>
            <a:ext cx="1424434" cy="430887"/>
          </a:xfrm>
          <a:prstGeom prst="rect">
            <a:avLst/>
          </a:prstGeom>
          <a:noFill/>
        </p:spPr>
        <p:txBody>
          <a:bodyPr wrap="square" rtlCol="0">
            <a:spAutoFit/>
          </a:bodyPr>
          <a:lstStyle/>
          <a:p>
            <a:r>
              <a:rPr lang="en-GB" sz="2200" dirty="0"/>
              <a:t>King (K)</a:t>
            </a:r>
          </a:p>
        </p:txBody>
      </p:sp>
      <p:pic>
        <p:nvPicPr>
          <p:cNvPr id="23" name="Picture 14" descr="Related image">
            <a:extLst>
              <a:ext uri="{FF2B5EF4-FFF2-40B4-BE49-F238E27FC236}">
                <a16:creationId xmlns:a16="http://schemas.microsoft.com/office/drawing/2014/main" id="{9ED4A34D-0EEF-4E34-BD45-C6A566B1B9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2422" y="4057543"/>
            <a:ext cx="1437738" cy="14377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4" name="Table 23">
            <a:extLst>
              <a:ext uri="{FF2B5EF4-FFF2-40B4-BE49-F238E27FC236}">
                <a16:creationId xmlns:a16="http://schemas.microsoft.com/office/drawing/2014/main" id="{CDC8C8D9-7A21-45FF-8F1D-A6EB04BFC27B}"/>
              </a:ext>
            </a:extLst>
          </p:cNvPr>
          <p:cNvGraphicFramePr>
            <a:graphicFrameLocks noGrp="1"/>
          </p:cNvGraphicFramePr>
          <p:nvPr>
            <p:extLst>
              <p:ext uri="{D42A27DB-BD31-4B8C-83A1-F6EECF244321}">
                <p14:modId xmlns:p14="http://schemas.microsoft.com/office/powerpoint/2010/main" val="2155750088"/>
              </p:ext>
            </p:extLst>
          </p:nvPr>
        </p:nvGraphicFramePr>
        <p:xfrm>
          <a:off x="2861295" y="610778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P(H)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P(L)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5" name="Table 24">
            <a:extLst>
              <a:ext uri="{FF2B5EF4-FFF2-40B4-BE49-F238E27FC236}">
                <a16:creationId xmlns:a16="http://schemas.microsoft.com/office/drawing/2014/main" id="{D014A649-17A3-40E6-8EE8-6AB5F19A3E0C}"/>
              </a:ext>
            </a:extLst>
          </p:cNvPr>
          <p:cNvGraphicFramePr>
            <a:graphicFrameLocks noGrp="1"/>
          </p:cNvGraphicFramePr>
          <p:nvPr>
            <p:extLst>
              <p:ext uri="{D42A27DB-BD31-4B8C-83A1-F6EECF244321}">
                <p14:modId xmlns:p14="http://schemas.microsoft.com/office/powerpoint/2010/main" val="3895008590"/>
              </p:ext>
            </p:extLst>
          </p:nvPr>
        </p:nvGraphicFramePr>
        <p:xfrm>
          <a:off x="6925295" y="6107787"/>
          <a:ext cx="2032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P(K) = 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27" name="Table 26">
            <a:extLst>
              <a:ext uri="{FF2B5EF4-FFF2-40B4-BE49-F238E27FC236}">
                <a16:creationId xmlns:a16="http://schemas.microsoft.com/office/drawing/2014/main" id="{77D8D177-B393-4DE2-B7F8-F013C44E0905}"/>
              </a:ext>
            </a:extLst>
          </p:cNvPr>
          <p:cNvGraphicFramePr>
            <a:graphicFrameLocks noGrp="1"/>
          </p:cNvGraphicFramePr>
          <p:nvPr>
            <p:extLst>
              <p:ext uri="{D42A27DB-BD31-4B8C-83A1-F6EECF244321}">
                <p14:modId xmlns:p14="http://schemas.microsoft.com/office/powerpoint/2010/main" val="3008800863"/>
              </p:ext>
            </p:extLst>
          </p:nvPr>
        </p:nvGraphicFramePr>
        <p:xfrm>
          <a:off x="8965739" y="5718935"/>
          <a:ext cx="1980165" cy="365760"/>
        </p:xfrm>
        <a:graphic>
          <a:graphicData uri="http://schemas.openxmlformats.org/drawingml/2006/table">
            <a:tbl>
              <a:tblPr firstRow="1" bandRow="1">
                <a:tableStyleId>{2D5ABB26-0587-4C30-8999-92F81FD0307C}</a:tableStyleId>
              </a:tblPr>
              <a:tblGrid>
                <a:gridCol w="1980165">
                  <a:extLst>
                    <a:ext uri="{9D8B030D-6E8A-4147-A177-3AD203B41FA5}">
                      <a16:colId xmlns:a16="http://schemas.microsoft.com/office/drawing/2014/main" val="3301612525"/>
                    </a:ext>
                  </a:extLst>
                </a:gridCol>
              </a:tblGrid>
              <a:tr h="355896">
                <a:tc>
                  <a:txBody>
                    <a:bodyPr/>
                    <a:lstStyle/>
                    <a:p>
                      <a:r>
                        <a:rPr lang="en-GB" dirty="0"/>
                        <a:t>P(H/V)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3929025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453915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18" end="18"/>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extLst>
              <p:ext uri="{D42A27DB-BD31-4B8C-83A1-F6EECF244321}">
                <p14:modId xmlns:p14="http://schemas.microsoft.com/office/powerpoint/2010/main" val="2229562643"/>
              </p:ext>
            </p:extLst>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7" name="Table 6">
            <a:extLst>
              <a:ext uri="{FF2B5EF4-FFF2-40B4-BE49-F238E27FC236}">
                <a16:creationId xmlns:a16="http://schemas.microsoft.com/office/drawing/2014/main" id="{27E6F399-0BEA-4264-8425-673EB8C9FD29}"/>
              </a:ext>
            </a:extLst>
          </p:cNvPr>
          <p:cNvGraphicFramePr>
            <a:graphicFrameLocks noGrp="1"/>
          </p:cNvGraphicFramePr>
          <p:nvPr>
            <p:extLst>
              <p:ext uri="{D42A27DB-BD31-4B8C-83A1-F6EECF244321}">
                <p14:modId xmlns:p14="http://schemas.microsoft.com/office/powerpoint/2010/main" val="537124277"/>
              </p:ext>
            </p:extLst>
          </p:nvPr>
        </p:nvGraphicFramePr>
        <p:xfrm>
          <a:off x="3282636" y="405567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(L&amp;D) = 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(M&amp;D)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8" name="Table 7">
            <a:extLst>
              <a:ext uri="{FF2B5EF4-FFF2-40B4-BE49-F238E27FC236}">
                <a16:creationId xmlns:a16="http://schemas.microsoft.com/office/drawing/2014/main" id="{A6452426-E4F1-461F-8676-37D61E97A03B}"/>
              </a:ext>
            </a:extLst>
          </p:cNvPr>
          <p:cNvGraphicFramePr>
            <a:graphicFrameLocks noGrp="1"/>
          </p:cNvGraphicFramePr>
          <p:nvPr>
            <p:extLst>
              <p:ext uri="{D42A27DB-BD31-4B8C-83A1-F6EECF244321}">
                <p14:modId xmlns:p14="http://schemas.microsoft.com/office/powerpoint/2010/main" val="593529722"/>
              </p:ext>
            </p:extLst>
          </p:nvPr>
        </p:nvGraphicFramePr>
        <p:xfrm>
          <a:off x="3282636" y="442651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(L&amp;A) = 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(M&amp;A) = 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9" name="Freeform: Shape 8">
            <a:extLst>
              <a:ext uri="{FF2B5EF4-FFF2-40B4-BE49-F238E27FC236}">
                <a16:creationId xmlns:a16="http://schemas.microsoft.com/office/drawing/2014/main" id="{3F06B725-1D55-4F46-B368-AF3D15A6D130}"/>
              </a:ext>
            </a:extLst>
          </p:cNvPr>
          <p:cNvSpPr/>
          <p:nvPr/>
        </p:nvSpPr>
        <p:spPr>
          <a:xfrm>
            <a:off x="2954215" y="3950678"/>
            <a:ext cx="4513385" cy="965178"/>
          </a:xfrm>
          <a:custGeom>
            <a:avLst/>
            <a:gdLst>
              <a:gd name="connsiteX0" fmla="*/ 1013012 w 1793646"/>
              <a:gd name="connsiteY0" fmla="*/ 0 h 905435"/>
              <a:gd name="connsiteX1" fmla="*/ 968188 w 1793646"/>
              <a:gd name="connsiteY1" fmla="*/ 8965 h 905435"/>
              <a:gd name="connsiteX2" fmla="*/ 869577 w 1793646"/>
              <a:gd name="connsiteY2" fmla="*/ 35859 h 905435"/>
              <a:gd name="connsiteX3" fmla="*/ 788894 w 1793646"/>
              <a:gd name="connsiteY3" fmla="*/ 44824 h 905435"/>
              <a:gd name="connsiteX4" fmla="*/ 690283 w 1793646"/>
              <a:gd name="connsiteY4" fmla="*/ 62753 h 905435"/>
              <a:gd name="connsiteX5" fmla="*/ 555812 w 1793646"/>
              <a:gd name="connsiteY5" fmla="*/ 89647 h 905435"/>
              <a:gd name="connsiteX6" fmla="*/ 475130 w 1793646"/>
              <a:gd name="connsiteY6" fmla="*/ 107577 h 905435"/>
              <a:gd name="connsiteX7" fmla="*/ 349624 w 1793646"/>
              <a:gd name="connsiteY7" fmla="*/ 116541 h 905435"/>
              <a:gd name="connsiteX8" fmla="*/ 259977 w 1793646"/>
              <a:gd name="connsiteY8" fmla="*/ 125506 h 905435"/>
              <a:gd name="connsiteX9" fmla="*/ 233083 w 1793646"/>
              <a:gd name="connsiteY9" fmla="*/ 134471 h 905435"/>
              <a:gd name="connsiteX10" fmla="*/ 170330 w 1793646"/>
              <a:gd name="connsiteY10" fmla="*/ 152400 h 905435"/>
              <a:gd name="connsiteX11" fmla="*/ 107577 w 1793646"/>
              <a:gd name="connsiteY11" fmla="*/ 179294 h 905435"/>
              <a:gd name="connsiteX12" fmla="*/ 80683 w 1793646"/>
              <a:gd name="connsiteY12" fmla="*/ 197224 h 905435"/>
              <a:gd name="connsiteX13" fmla="*/ 62753 w 1793646"/>
              <a:gd name="connsiteY13" fmla="*/ 224118 h 905435"/>
              <a:gd name="connsiteX14" fmla="*/ 35859 w 1793646"/>
              <a:gd name="connsiteY14" fmla="*/ 259977 h 905435"/>
              <a:gd name="connsiteX15" fmla="*/ 8965 w 1793646"/>
              <a:gd name="connsiteY15" fmla="*/ 349624 h 905435"/>
              <a:gd name="connsiteX16" fmla="*/ 0 w 1793646"/>
              <a:gd name="connsiteY16" fmla="*/ 403412 h 905435"/>
              <a:gd name="connsiteX17" fmla="*/ 17930 w 1793646"/>
              <a:gd name="connsiteY17" fmla="*/ 555812 h 905435"/>
              <a:gd name="connsiteX18" fmla="*/ 35859 w 1793646"/>
              <a:gd name="connsiteY18" fmla="*/ 582706 h 905435"/>
              <a:gd name="connsiteX19" fmla="*/ 98612 w 1793646"/>
              <a:gd name="connsiteY19" fmla="*/ 654424 h 905435"/>
              <a:gd name="connsiteX20" fmla="*/ 188259 w 1793646"/>
              <a:gd name="connsiteY20" fmla="*/ 708212 h 905435"/>
              <a:gd name="connsiteX21" fmla="*/ 295836 w 1793646"/>
              <a:gd name="connsiteY21" fmla="*/ 753035 h 905435"/>
              <a:gd name="connsiteX22" fmla="*/ 457200 w 1793646"/>
              <a:gd name="connsiteY22" fmla="*/ 788894 h 905435"/>
              <a:gd name="connsiteX23" fmla="*/ 573741 w 1793646"/>
              <a:gd name="connsiteY23" fmla="*/ 824753 h 905435"/>
              <a:gd name="connsiteX24" fmla="*/ 636494 w 1793646"/>
              <a:gd name="connsiteY24" fmla="*/ 833718 h 905435"/>
              <a:gd name="connsiteX25" fmla="*/ 744071 w 1793646"/>
              <a:gd name="connsiteY25" fmla="*/ 851647 h 905435"/>
              <a:gd name="connsiteX26" fmla="*/ 914400 w 1793646"/>
              <a:gd name="connsiteY26" fmla="*/ 878541 h 905435"/>
              <a:gd name="connsiteX27" fmla="*/ 950259 w 1793646"/>
              <a:gd name="connsiteY27" fmla="*/ 887506 h 905435"/>
              <a:gd name="connsiteX28" fmla="*/ 1111624 w 1793646"/>
              <a:gd name="connsiteY28" fmla="*/ 905435 h 905435"/>
              <a:gd name="connsiteX29" fmla="*/ 1559859 w 1793646"/>
              <a:gd name="connsiteY29" fmla="*/ 896471 h 905435"/>
              <a:gd name="connsiteX30" fmla="*/ 1613647 w 1793646"/>
              <a:gd name="connsiteY30" fmla="*/ 869577 h 905435"/>
              <a:gd name="connsiteX31" fmla="*/ 1631577 w 1793646"/>
              <a:gd name="connsiteY31" fmla="*/ 851647 h 905435"/>
              <a:gd name="connsiteX32" fmla="*/ 1658471 w 1793646"/>
              <a:gd name="connsiteY32" fmla="*/ 842683 h 905435"/>
              <a:gd name="connsiteX33" fmla="*/ 1667436 w 1793646"/>
              <a:gd name="connsiteY33" fmla="*/ 815788 h 905435"/>
              <a:gd name="connsiteX34" fmla="*/ 1721224 w 1793646"/>
              <a:gd name="connsiteY34" fmla="*/ 753035 h 905435"/>
              <a:gd name="connsiteX35" fmla="*/ 1757083 w 1793646"/>
              <a:gd name="connsiteY35" fmla="*/ 690283 h 905435"/>
              <a:gd name="connsiteX36" fmla="*/ 1783977 w 1793646"/>
              <a:gd name="connsiteY36" fmla="*/ 609600 h 905435"/>
              <a:gd name="connsiteX37" fmla="*/ 1783977 w 1793646"/>
              <a:gd name="connsiteY37" fmla="*/ 403412 h 905435"/>
              <a:gd name="connsiteX38" fmla="*/ 1775012 w 1793646"/>
              <a:gd name="connsiteY38" fmla="*/ 376518 h 905435"/>
              <a:gd name="connsiteX39" fmla="*/ 1730188 w 1793646"/>
              <a:gd name="connsiteY39" fmla="*/ 331694 h 905435"/>
              <a:gd name="connsiteX40" fmla="*/ 1703294 w 1793646"/>
              <a:gd name="connsiteY40" fmla="*/ 295835 h 905435"/>
              <a:gd name="connsiteX41" fmla="*/ 1649506 w 1793646"/>
              <a:gd name="connsiteY41" fmla="*/ 259977 h 905435"/>
              <a:gd name="connsiteX42" fmla="*/ 1613647 w 1793646"/>
              <a:gd name="connsiteY42" fmla="*/ 224118 h 905435"/>
              <a:gd name="connsiteX43" fmla="*/ 1541930 w 1793646"/>
              <a:gd name="connsiteY43" fmla="*/ 197224 h 905435"/>
              <a:gd name="connsiteX44" fmla="*/ 1506071 w 1793646"/>
              <a:gd name="connsiteY44" fmla="*/ 179294 h 905435"/>
              <a:gd name="connsiteX45" fmla="*/ 1443318 w 1793646"/>
              <a:gd name="connsiteY45" fmla="*/ 143435 h 905435"/>
              <a:gd name="connsiteX46" fmla="*/ 1407459 w 1793646"/>
              <a:gd name="connsiteY46" fmla="*/ 134471 h 905435"/>
              <a:gd name="connsiteX47" fmla="*/ 1389530 w 1793646"/>
              <a:gd name="connsiteY47" fmla="*/ 116541 h 905435"/>
              <a:gd name="connsiteX48" fmla="*/ 1362636 w 1793646"/>
              <a:gd name="connsiteY48" fmla="*/ 107577 h 905435"/>
              <a:gd name="connsiteX49" fmla="*/ 1228165 w 1793646"/>
              <a:gd name="connsiteY49" fmla="*/ 71718 h 905435"/>
              <a:gd name="connsiteX50" fmla="*/ 1174377 w 1793646"/>
              <a:gd name="connsiteY50" fmla="*/ 53788 h 905435"/>
              <a:gd name="connsiteX51" fmla="*/ 1084730 w 1793646"/>
              <a:gd name="connsiteY51" fmla="*/ 35859 h 905435"/>
              <a:gd name="connsiteX52" fmla="*/ 968188 w 1793646"/>
              <a:gd name="connsiteY52" fmla="*/ 8965 h 905435"/>
              <a:gd name="connsiteX53" fmla="*/ 851647 w 1793646"/>
              <a:gd name="connsiteY53" fmla="*/ 8965 h 905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93646" h="905435">
                <a:moveTo>
                  <a:pt x="1013012" y="0"/>
                </a:moveTo>
                <a:cubicBezTo>
                  <a:pt x="998071" y="2988"/>
                  <a:pt x="982970" y="5269"/>
                  <a:pt x="968188" y="8965"/>
                </a:cubicBezTo>
                <a:cubicBezTo>
                  <a:pt x="935134" y="17228"/>
                  <a:pt x="902986" y="29177"/>
                  <a:pt x="869577" y="35859"/>
                </a:cubicBezTo>
                <a:cubicBezTo>
                  <a:pt x="843043" y="41166"/>
                  <a:pt x="815654" y="40810"/>
                  <a:pt x="788894" y="44824"/>
                </a:cubicBezTo>
                <a:cubicBezTo>
                  <a:pt x="755854" y="49780"/>
                  <a:pt x="723091" y="56444"/>
                  <a:pt x="690283" y="62753"/>
                </a:cubicBezTo>
                <a:cubicBezTo>
                  <a:pt x="645394" y="71385"/>
                  <a:pt x="600158" y="78560"/>
                  <a:pt x="555812" y="89647"/>
                </a:cubicBezTo>
                <a:cubicBezTo>
                  <a:pt x="535291" y="94777"/>
                  <a:pt x="494786" y="105508"/>
                  <a:pt x="475130" y="107577"/>
                </a:cubicBezTo>
                <a:cubicBezTo>
                  <a:pt x="433419" y="111968"/>
                  <a:pt x="391421" y="113058"/>
                  <a:pt x="349624" y="116541"/>
                </a:cubicBezTo>
                <a:cubicBezTo>
                  <a:pt x="319696" y="119035"/>
                  <a:pt x="289859" y="122518"/>
                  <a:pt x="259977" y="125506"/>
                </a:cubicBezTo>
                <a:cubicBezTo>
                  <a:pt x="251012" y="128494"/>
                  <a:pt x="242169" y="131875"/>
                  <a:pt x="233083" y="134471"/>
                </a:cubicBezTo>
                <a:cubicBezTo>
                  <a:pt x="219673" y="138302"/>
                  <a:pt x="184664" y="145233"/>
                  <a:pt x="170330" y="152400"/>
                </a:cubicBezTo>
                <a:cubicBezTo>
                  <a:pt x="108424" y="183354"/>
                  <a:pt x="182203" y="160639"/>
                  <a:pt x="107577" y="179294"/>
                </a:cubicBezTo>
                <a:cubicBezTo>
                  <a:pt x="98612" y="185271"/>
                  <a:pt x="88302" y="189605"/>
                  <a:pt x="80683" y="197224"/>
                </a:cubicBezTo>
                <a:cubicBezTo>
                  <a:pt x="73064" y="204843"/>
                  <a:pt x="69015" y="215351"/>
                  <a:pt x="62753" y="224118"/>
                </a:cubicBezTo>
                <a:cubicBezTo>
                  <a:pt x="54069" y="236276"/>
                  <a:pt x="44824" y="248024"/>
                  <a:pt x="35859" y="259977"/>
                </a:cubicBezTo>
                <a:cubicBezTo>
                  <a:pt x="24426" y="294277"/>
                  <a:pt x="15739" y="315755"/>
                  <a:pt x="8965" y="349624"/>
                </a:cubicBezTo>
                <a:cubicBezTo>
                  <a:pt x="5400" y="367448"/>
                  <a:pt x="2988" y="385483"/>
                  <a:pt x="0" y="403412"/>
                </a:cubicBezTo>
                <a:cubicBezTo>
                  <a:pt x="1417" y="423251"/>
                  <a:pt x="-2446" y="515059"/>
                  <a:pt x="17930" y="555812"/>
                </a:cubicBezTo>
                <a:cubicBezTo>
                  <a:pt x="22748" y="565449"/>
                  <a:pt x="29395" y="574087"/>
                  <a:pt x="35859" y="582706"/>
                </a:cubicBezTo>
                <a:cubicBezTo>
                  <a:pt x="53673" y="606459"/>
                  <a:pt x="75392" y="634521"/>
                  <a:pt x="98612" y="654424"/>
                </a:cubicBezTo>
                <a:cubicBezTo>
                  <a:pt x="130296" y="681582"/>
                  <a:pt x="148224" y="690419"/>
                  <a:pt x="188259" y="708212"/>
                </a:cubicBezTo>
                <a:cubicBezTo>
                  <a:pt x="223758" y="723989"/>
                  <a:pt x="258982" y="740750"/>
                  <a:pt x="295836" y="753035"/>
                </a:cubicBezTo>
                <a:cubicBezTo>
                  <a:pt x="524732" y="829334"/>
                  <a:pt x="315964" y="751727"/>
                  <a:pt x="457200" y="788894"/>
                </a:cubicBezTo>
                <a:cubicBezTo>
                  <a:pt x="496506" y="799238"/>
                  <a:pt x="534310" y="814895"/>
                  <a:pt x="573741" y="824753"/>
                </a:cubicBezTo>
                <a:cubicBezTo>
                  <a:pt x="594240" y="829878"/>
                  <a:pt x="615623" y="830423"/>
                  <a:pt x="636494" y="833718"/>
                </a:cubicBezTo>
                <a:lnTo>
                  <a:pt x="744071" y="851647"/>
                </a:lnTo>
                <a:lnTo>
                  <a:pt x="914400" y="878541"/>
                </a:lnTo>
                <a:cubicBezTo>
                  <a:pt x="926482" y="880957"/>
                  <a:pt x="938051" y="885841"/>
                  <a:pt x="950259" y="887506"/>
                </a:cubicBezTo>
                <a:cubicBezTo>
                  <a:pt x="1003882" y="894818"/>
                  <a:pt x="1111624" y="905435"/>
                  <a:pt x="1111624" y="905435"/>
                </a:cubicBezTo>
                <a:lnTo>
                  <a:pt x="1559859" y="896471"/>
                </a:lnTo>
                <a:cubicBezTo>
                  <a:pt x="1577248" y="895815"/>
                  <a:pt x="1601381" y="879389"/>
                  <a:pt x="1613647" y="869577"/>
                </a:cubicBezTo>
                <a:cubicBezTo>
                  <a:pt x="1620247" y="864297"/>
                  <a:pt x="1624329" y="855996"/>
                  <a:pt x="1631577" y="851647"/>
                </a:cubicBezTo>
                <a:cubicBezTo>
                  <a:pt x="1639680" y="846785"/>
                  <a:pt x="1649506" y="845671"/>
                  <a:pt x="1658471" y="842683"/>
                </a:cubicBezTo>
                <a:cubicBezTo>
                  <a:pt x="1661459" y="833718"/>
                  <a:pt x="1662748" y="823993"/>
                  <a:pt x="1667436" y="815788"/>
                </a:cubicBezTo>
                <a:cubicBezTo>
                  <a:pt x="1682768" y="788957"/>
                  <a:pt x="1700031" y="774228"/>
                  <a:pt x="1721224" y="753035"/>
                </a:cubicBezTo>
                <a:cubicBezTo>
                  <a:pt x="1742921" y="687939"/>
                  <a:pt x="1711855" y="771692"/>
                  <a:pt x="1757083" y="690283"/>
                </a:cubicBezTo>
                <a:cubicBezTo>
                  <a:pt x="1772426" y="662666"/>
                  <a:pt x="1776592" y="639137"/>
                  <a:pt x="1783977" y="609600"/>
                </a:cubicBezTo>
                <a:cubicBezTo>
                  <a:pt x="1795364" y="507113"/>
                  <a:pt x="1798292" y="525095"/>
                  <a:pt x="1783977" y="403412"/>
                </a:cubicBezTo>
                <a:cubicBezTo>
                  <a:pt x="1782873" y="394027"/>
                  <a:pt x="1780682" y="384078"/>
                  <a:pt x="1775012" y="376518"/>
                </a:cubicBezTo>
                <a:cubicBezTo>
                  <a:pt x="1762334" y="359614"/>
                  <a:pt x="1742866" y="348598"/>
                  <a:pt x="1730188" y="331694"/>
                </a:cubicBezTo>
                <a:cubicBezTo>
                  <a:pt x="1721223" y="319741"/>
                  <a:pt x="1714461" y="305761"/>
                  <a:pt x="1703294" y="295835"/>
                </a:cubicBezTo>
                <a:cubicBezTo>
                  <a:pt x="1687189" y="281519"/>
                  <a:pt x="1664743" y="275214"/>
                  <a:pt x="1649506" y="259977"/>
                </a:cubicBezTo>
                <a:cubicBezTo>
                  <a:pt x="1637553" y="248024"/>
                  <a:pt x="1627170" y="234261"/>
                  <a:pt x="1613647" y="224118"/>
                </a:cubicBezTo>
                <a:cubicBezTo>
                  <a:pt x="1590206" y="206537"/>
                  <a:pt x="1569145" y="204027"/>
                  <a:pt x="1541930" y="197224"/>
                </a:cubicBezTo>
                <a:cubicBezTo>
                  <a:pt x="1529977" y="191247"/>
                  <a:pt x="1517803" y="185693"/>
                  <a:pt x="1506071" y="179294"/>
                </a:cubicBezTo>
                <a:cubicBezTo>
                  <a:pt x="1484921" y="167757"/>
                  <a:pt x="1465251" y="153404"/>
                  <a:pt x="1443318" y="143435"/>
                </a:cubicBezTo>
                <a:cubicBezTo>
                  <a:pt x="1432102" y="138337"/>
                  <a:pt x="1419412" y="137459"/>
                  <a:pt x="1407459" y="134471"/>
                </a:cubicBezTo>
                <a:cubicBezTo>
                  <a:pt x="1401483" y="128494"/>
                  <a:pt x="1396778" y="120890"/>
                  <a:pt x="1389530" y="116541"/>
                </a:cubicBezTo>
                <a:cubicBezTo>
                  <a:pt x="1381427" y="111679"/>
                  <a:pt x="1371484" y="110895"/>
                  <a:pt x="1362636" y="107577"/>
                </a:cubicBezTo>
                <a:cubicBezTo>
                  <a:pt x="1252613" y="66319"/>
                  <a:pt x="1403477" y="115546"/>
                  <a:pt x="1228165" y="71718"/>
                </a:cubicBezTo>
                <a:cubicBezTo>
                  <a:pt x="1209830" y="67134"/>
                  <a:pt x="1192712" y="58372"/>
                  <a:pt x="1174377" y="53788"/>
                </a:cubicBezTo>
                <a:cubicBezTo>
                  <a:pt x="1144813" y="46397"/>
                  <a:pt x="1114424" y="42711"/>
                  <a:pt x="1084730" y="35859"/>
                </a:cubicBezTo>
                <a:cubicBezTo>
                  <a:pt x="1030702" y="23391"/>
                  <a:pt x="1061374" y="8965"/>
                  <a:pt x="968188" y="8965"/>
                </a:cubicBezTo>
                <a:lnTo>
                  <a:pt x="851647" y="8965"/>
                </a:lnTo>
              </a:path>
            </a:pathLst>
          </a:custGeom>
          <a:ln w="3175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TextBox 9">
            <a:extLst>
              <a:ext uri="{FF2B5EF4-FFF2-40B4-BE49-F238E27FC236}">
                <a16:creationId xmlns:a16="http://schemas.microsoft.com/office/drawing/2014/main" id="{EEFBFB2B-1B07-4368-8F68-5AAAB9CD76F2}"/>
              </a:ext>
            </a:extLst>
          </p:cNvPr>
          <p:cNvSpPr txBox="1"/>
          <p:nvPr/>
        </p:nvSpPr>
        <p:spPr>
          <a:xfrm rot="10800000" flipV="1">
            <a:off x="9575094" y="2980833"/>
            <a:ext cx="1756859"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rtlCol="0">
            <a:spAutoFit/>
          </a:bodyPr>
          <a:lstStyle/>
          <a:p>
            <a:r>
              <a:rPr lang="en-GB" dirty="0">
                <a:solidFill>
                  <a:srgbClr val="0070C0"/>
                </a:solidFill>
              </a:rPr>
              <a:t>What constraints are there on these numbers?</a:t>
            </a:r>
          </a:p>
        </p:txBody>
      </p:sp>
      <p:cxnSp>
        <p:nvCxnSpPr>
          <p:cNvPr id="13" name="Straight Arrow Connector 12">
            <a:extLst>
              <a:ext uri="{FF2B5EF4-FFF2-40B4-BE49-F238E27FC236}">
                <a16:creationId xmlns:a16="http://schemas.microsoft.com/office/drawing/2014/main" id="{E814512D-4098-4AEF-8C2C-D5672FBBE68A}"/>
              </a:ext>
            </a:extLst>
          </p:cNvPr>
          <p:cNvCxnSpPr>
            <a:cxnSpLocks/>
          </p:cNvCxnSpPr>
          <p:nvPr/>
        </p:nvCxnSpPr>
        <p:spPr>
          <a:xfrm flipH="1">
            <a:off x="7267954" y="3287935"/>
            <a:ext cx="2135062" cy="938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423376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woman smiling in kitchen">
            <a:extLst>
              <a:ext uri="{FF2B5EF4-FFF2-40B4-BE49-F238E27FC236}">
                <a16:creationId xmlns:a16="http://schemas.microsoft.com/office/drawing/2014/main" id="{FEBF773A-4985-4A30-AC47-C0787E6C33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333" y="1144536"/>
            <a:ext cx="7739217" cy="5159478"/>
          </a:xfrm>
          <a:prstGeom prst="rect">
            <a:avLst/>
          </a:prstGeom>
          <a:noFill/>
          <a:extLst>
            <a:ext uri="{909E8E84-426E-40DD-AFC4-6F175D3DCCD1}">
              <a14:hiddenFill xmlns:a14="http://schemas.microsoft.com/office/drawing/2010/main">
                <a:solidFill>
                  <a:srgbClr val="FFFFFF"/>
                </a:solidFill>
              </a14:hiddenFill>
            </a:ext>
          </a:extLst>
        </p:spPr>
      </p:pic>
      <p:sp>
        <p:nvSpPr>
          <p:cNvPr id="5" name="Speech Bubble: Rectangle with Corners Rounded 4">
            <a:extLst>
              <a:ext uri="{FF2B5EF4-FFF2-40B4-BE49-F238E27FC236}">
                <a16:creationId xmlns:a16="http://schemas.microsoft.com/office/drawing/2014/main" id="{4B733B98-8C82-4A6C-867D-40A063CBFA80}"/>
              </a:ext>
            </a:extLst>
          </p:cNvPr>
          <p:cNvSpPr/>
          <p:nvPr/>
        </p:nvSpPr>
        <p:spPr>
          <a:xfrm>
            <a:off x="8591550" y="759848"/>
            <a:ext cx="2419350" cy="571500"/>
          </a:xfrm>
          <a:prstGeom prst="wedgeRoundRectCallout">
            <a:avLst>
              <a:gd name="adj1" fmla="val -164338"/>
              <a:gd name="adj2" fmla="val 356873"/>
              <a:gd name="adj3" fmla="val 16667"/>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lang="en-GB" dirty="0"/>
              <a:t>Hi, I’m Noreen</a:t>
            </a:r>
          </a:p>
        </p:txBody>
      </p:sp>
    </p:spTree>
    <p:extLst>
      <p:ext uri="{BB962C8B-B14F-4D97-AF65-F5344CB8AC3E}">
        <p14:creationId xmlns:p14="http://schemas.microsoft.com/office/powerpoint/2010/main" val="161179833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153097" y="77684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390630" y="22056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203309" y="77684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171501" y="219821"/>
            <a:ext cx="1658362" cy="430887"/>
          </a:xfrm>
          <a:prstGeom prst="rect">
            <a:avLst/>
          </a:prstGeom>
          <a:noFill/>
        </p:spPr>
        <p:txBody>
          <a:bodyPr wrap="square" rtlCol="0">
            <a:spAutoFit/>
          </a:bodyPr>
          <a:lstStyle/>
          <a:p>
            <a:r>
              <a:rPr lang="en-GB" sz="2200" dirty="0"/>
              <a:t>Landlord (L)</a:t>
            </a:r>
          </a:p>
        </p:txBody>
      </p:sp>
      <p:graphicFrame>
        <p:nvGraphicFramePr>
          <p:cNvPr id="13" name="Table 12">
            <a:extLst>
              <a:ext uri="{FF2B5EF4-FFF2-40B4-BE49-F238E27FC236}">
                <a16:creationId xmlns:a16="http://schemas.microsoft.com/office/drawing/2014/main" id="{5BC7DA32-E084-4E62-BB66-A406A128CA2B}"/>
              </a:ext>
            </a:extLst>
          </p:cNvPr>
          <p:cNvGraphicFramePr>
            <a:graphicFrameLocks noGrp="1"/>
          </p:cNvGraphicFramePr>
          <p:nvPr/>
        </p:nvGraphicFramePr>
        <p:xfrm>
          <a:off x="2861295" y="2389163"/>
          <a:ext cx="4067733" cy="370840"/>
        </p:xfrm>
        <a:graphic>
          <a:graphicData uri="http://schemas.openxmlformats.org/drawingml/2006/table">
            <a:tbl>
              <a:tblPr firstRow="1" bandRow="1">
                <a:tableStyleId>{2D5ABB26-0587-4C30-8999-92F81FD0307C}</a:tableStyleId>
              </a:tblPr>
              <a:tblGrid>
                <a:gridCol w="2039641">
                  <a:extLst>
                    <a:ext uri="{9D8B030D-6E8A-4147-A177-3AD203B41FA5}">
                      <a16:colId xmlns:a16="http://schemas.microsoft.com/office/drawing/2014/main" val="3301612525"/>
                    </a:ext>
                  </a:extLst>
                </a:gridCol>
                <a:gridCol w="2028092">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7" name="Table 6">
            <a:extLst>
              <a:ext uri="{FF2B5EF4-FFF2-40B4-BE49-F238E27FC236}">
                <a16:creationId xmlns:a16="http://schemas.microsoft.com/office/drawing/2014/main" id="{8E016770-FA45-41FA-A9D9-202C96B48D14}"/>
              </a:ext>
            </a:extLst>
          </p:cNvPr>
          <p:cNvGraphicFramePr>
            <a:graphicFrameLocks noGrp="1"/>
          </p:cNvGraphicFramePr>
          <p:nvPr>
            <p:extLst>
              <p:ext uri="{D42A27DB-BD31-4B8C-83A1-F6EECF244321}">
                <p14:modId xmlns:p14="http://schemas.microsoft.com/office/powerpoint/2010/main" val="1706702270"/>
              </p:ext>
            </p:extLst>
          </p:nvPr>
        </p:nvGraphicFramePr>
        <p:xfrm>
          <a:off x="6929028" y="2389163"/>
          <a:ext cx="2039641" cy="370840"/>
        </p:xfrm>
        <a:graphic>
          <a:graphicData uri="http://schemas.openxmlformats.org/drawingml/2006/table">
            <a:tbl>
              <a:tblPr firstRow="1" bandRow="1">
                <a:tableStyleId>{2D5ABB26-0587-4C30-8999-92F81FD0307C}</a:tableStyleId>
              </a:tblPr>
              <a:tblGrid>
                <a:gridCol w="2039641">
                  <a:extLst>
                    <a:ext uri="{9D8B030D-6E8A-4147-A177-3AD203B41FA5}">
                      <a16:colId xmlns:a16="http://schemas.microsoft.com/office/drawing/2014/main" val="3301612525"/>
                    </a:ext>
                  </a:extLst>
                </a:gridCol>
              </a:tblGrid>
              <a:tr h="370840">
                <a:tc>
                  <a:txBody>
                    <a:bodyPr/>
                    <a:lstStyle/>
                    <a:p>
                      <a:r>
                        <a:rPr lang="en-GB" dirty="0"/>
                        <a:t>P(N)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8" name="Table 7">
            <a:extLst>
              <a:ext uri="{FF2B5EF4-FFF2-40B4-BE49-F238E27FC236}">
                <a16:creationId xmlns:a16="http://schemas.microsoft.com/office/drawing/2014/main" id="{346C7658-7502-40E6-B582-C4317B84F195}"/>
              </a:ext>
            </a:extLst>
          </p:cNvPr>
          <p:cNvGraphicFramePr>
            <a:graphicFrameLocks noGrp="1"/>
          </p:cNvGraphicFramePr>
          <p:nvPr>
            <p:extLst>
              <p:ext uri="{D42A27DB-BD31-4B8C-83A1-F6EECF244321}">
                <p14:modId xmlns:p14="http://schemas.microsoft.com/office/powerpoint/2010/main" val="326804523"/>
              </p:ext>
            </p:extLst>
          </p:nvPr>
        </p:nvGraphicFramePr>
        <p:xfrm>
          <a:off x="2861295" y="3243580"/>
          <a:ext cx="4067733" cy="370840"/>
        </p:xfrm>
        <a:graphic>
          <a:graphicData uri="http://schemas.openxmlformats.org/drawingml/2006/table">
            <a:tbl>
              <a:tblPr firstRow="1" bandRow="1">
                <a:tableStyleId>{2D5ABB26-0587-4C30-8999-92F81FD0307C}</a:tableStyleId>
              </a:tblPr>
              <a:tblGrid>
                <a:gridCol w="2039641">
                  <a:extLst>
                    <a:ext uri="{9D8B030D-6E8A-4147-A177-3AD203B41FA5}">
                      <a16:colId xmlns:a16="http://schemas.microsoft.com/office/drawing/2014/main" val="3301612525"/>
                    </a:ext>
                  </a:extLst>
                </a:gridCol>
                <a:gridCol w="2028092">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 = 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 = 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9" name="Table 8">
            <a:extLst>
              <a:ext uri="{FF2B5EF4-FFF2-40B4-BE49-F238E27FC236}">
                <a16:creationId xmlns:a16="http://schemas.microsoft.com/office/drawing/2014/main" id="{68C6F90B-265F-48DF-9BB6-865E50EAD43D}"/>
              </a:ext>
            </a:extLst>
          </p:cNvPr>
          <p:cNvGraphicFramePr>
            <a:graphicFrameLocks noGrp="1"/>
          </p:cNvGraphicFramePr>
          <p:nvPr>
            <p:extLst>
              <p:ext uri="{D42A27DB-BD31-4B8C-83A1-F6EECF244321}">
                <p14:modId xmlns:p14="http://schemas.microsoft.com/office/powerpoint/2010/main" val="2476196517"/>
              </p:ext>
            </p:extLst>
          </p:nvPr>
        </p:nvGraphicFramePr>
        <p:xfrm>
          <a:off x="6929028" y="3243580"/>
          <a:ext cx="2039641" cy="370840"/>
        </p:xfrm>
        <a:graphic>
          <a:graphicData uri="http://schemas.openxmlformats.org/drawingml/2006/table">
            <a:tbl>
              <a:tblPr firstRow="1" bandRow="1">
                <a:tableStyleId>{2D5ABB26-0587-4C30-8999-92F81FD0307C}</a:tableStyleId>
              </a:tblPr>
              <a:tblGrid>
                <a:gridCol w="2039641">
                  <a:extLst>
                    <a:ext uri="{9D8B030D-6E8A-4147-A177-3AD203B41FA5}">
                      <a16:colId xmlns:a16="http://schemas.microsoft.com/office/drawing/2014/main" val="3301612525"/>
                    </a:ext>
                  </a:extLst>
                </a:gridCol>
              </a:tblGrid>
              <a:tr h="370840">
                <a:tc>
                  <a:txBody>
                    <a:bodyPr/>
                    <a:lstStyle/>
                    <a:p>
                      <a:r>
                        <a:rPr lang="en-GB" dirty="0"/>
                        <a:t>P</a:t>
                      </a:r>
                      <a:r>
                        <a:rPr lang="en-GB" baseline="30000" dirty="0"/>
                        <a:t>+</a:t>
                      </a:r>
                      <a:r>
                        <a:rPr lang="en-GB" dirty="0"/>
                        <a:t>(N)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Tree>
    <p:extLst>
      <p:ext uri="{BB962C8B-B14F-4D97-AF65-F5344CB8AC3E}">
        <p14:creationId xmlns:p14="http://schemas.microsoft.com/office/powerpoint/2010/main" val="3386865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6E7A9D7-885B-4506-9F7C-C899D5675766}"/>
              </a:ext>
            </a:extLst>
          </p:cNvPr>
          <p:cNvSpPr txBox="1"/>
          <p:nvPr/>
        </p:nvSpPr>
        <p:spPr>
          <a:xfrm>
            <a:off x="636608" y="370390"/>
            <a:ext cx="10914926" cy="4093428"/>
          </a:xfrm>
          <a:prstGeom prst="rect">
            <a:avLst/>
          </a:prstGeom>
          <a:noFill/>
        </p:spPr>
        <p:txBody>
          <a:bodyPr wrap="square" rtlCol="0">
            <a:spAutoFit/>
          </a:bodyPr>
          <a:lstStyle/>
          <a:p>
            <a:r>
              <a:rPr lang="en-GB" sz="2200" b="1" dirty="0"/>
              <a:t>A big question about the objects of credence</a:t>
            </a:r>
          </a:p>
          <a:p>
            <a:endParaRPr lang="en-GB" sz="2200" dirty="0"/>
          </a:p>
          <a:p>
            <a:pPr marL="342900" indent="-342900">
              <a:buFontTx/>
              <a:buChar char="-"/>
            </a:pPr>
            <a:r>
              <a:rPr lang="en-GB" sz="2200" dirty="0"/>
              <a:t>What are propositions: how fine-grained are they?</a:t>
            </a:r>
          </a:p>
          <a:p>
            <a:pPr marL="342900" indent="-342900">
              <a:buFontTx/>
              <a:buChar char="-"/>
            </a:pPr>
            <a:endParaRPr lang="en-GB" sz="2200" dirty="0"/>
          </a:p>
          <a:p>
            <a:pPr marL="342900" indent="-342900">
              <a:buFontTx/>
              <a:buChar char="-"/>
            </a:pPr>
            <a:r>
              <a:rPr lang="en-GB" sz="2200" dirty="0"/>
              <a:t>Can there be multiple ways (involving different concepts) of grasping the same proposition?</a:t>
            </a:r>
          </a:p>
          <a:p>
            <a:pPr marL="342900" indent="-342900">
              <a:buFontTx/>
              <a:buChar char="-"/>
            </a:pPr>
            <a:endParaRPr lang="en-GB" sz="2200" b="1" dirty="0"/>
          </a:p>
          <a:p>
            <a:pPr marL="800100" lvl="1" indent="-342900">
              <a:buFontTx/>
              <a:buChar char="-"/>
            </a:pPr>
            <a:r>
              <a:rPr lang="en-GB" sz="2200" dirty="0"/>
              <a:t>Bob is a bachelor</a:t>
            </a:r>
          </a:p>
          <a:p>
            <a:pPr marL="800100" lvl="1" indent="-342900">
              <a:buFontTx/>
              <a:buChar char="-"/>
            </a:pPr>
            <a:r>
              <a:rPr lang="en-GB" sz="2200" dirty="0"/>
              <a:t>Bob is an unmarried man</a:t>
            </a:r>
          </a:p>
          <a:p>
            <a:pPr lvl="1"/>
            <a:endParaRPr lang="en-GB" sz="2200" dirty="0"/>
          </a:p>
          <a:p>
            <a:pPr marL="800100" lvl="1" indent="-342900">
              <a:buFontTx/>
              <a:buChar char="-"/>
            </a:pPr>
            <a:r>
              <a:rPr lang="en-GB" sz="2200" dirty="0"/>
              <a:t>Noreen is singing in the shower</a:t>
            </a:r>
          </a:p>
          <a:p>
            <a:pPr marL="800100" lvl="1" indent="-342900">
              <a:buFontTx/>
              <a:buChar char="-"/>
            </a:pPr>
            <a:r>
              <a:rPr lang="en-GB" sz="2200" dirty="0"/>
              <a:t>Someone called ‘Noreen’ is singing in the shower</a:t>
            </a:r>
          </a:p>
          <a:p>
            <a:pPr marL="285750" indent="-285750">
              <a:buFontTx/>
              <a:buChar char="-"/>
            </a:pPr>
            <a:endParaRPr lang="en-GB" dirty="0"/>
          </a:p>
        </p:txBody>
      </p:sp>
    </p:spTree>
    <p:extLst>
      <p:ext uri="{BB962C8B-B14F-4D97-AF65-F5344CB8AC3E}">
        <p14:creationId xmlns:p14="http://schemas.microsoft.com/office/powerpoint/2010/main" val="411987585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30570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4">
                                            <p:txEl>
                                              <p:pRg st="20" end="20"/>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Image result for stick man reflection">
            <a:extLst>
              <a:ext uri="{FF2B5EF4-FFF2-40B4-BE49-F238E27FC236}">
                <a16:creationId xmlns:a16="http://schemas.microsoft.com/office/drawing/2014/main" id="{C7524F01-8FE1-4D1B-99EC-D111C69898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8529" y="1132003"/>
            <a:ext cx="3565099" cy="445637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stick man reflection">
            <a:extLst>
              <a:ext uri="{FF2B5EF4-FFF2-40B4-BE49-F238E27FC236}">
                <a16:creationId xmlns:a16="http://schemas.microsoft.com/office/drawing/2014/main" id="{725AC3BE-60EE-4FD3-B8A5-3D601BAB6BC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8112"/>
          <a:stretch/>
        </p:blipFill>
        <p:spPr bwMode="auto">
          <a:xfrm>
            <a:off x="3667125" y="2693268"/>
            <a:ext cx="1988957" cy="2828925"/>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a:extLst>
              <a:ext uri="{FF2B5EF4-FFF2-40B4-BE49-F238E27FC236}">
                <a16:creationId xmlns:a16="http://schemas.microsoft.com/office/drawing/2014/main" id="{3DA9C487-3166-4E85-B60C-1924AE3BFED8}"/>
              </a:ext>
            </a:extLst>
          </p:cNvPr>
          <p:cNvCxnSpPr/>
          <p:nvPr/>
        </p:nvCxnSpPr>
        <p:spPr>
          <a:xfrm flipH="1" flipV="1">
            <a:off x="4769963" y="3205113"/>
            <a:ext cx="3148552" cy="14140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extBox 1">
            <a:extLst>
              <a:ext uri="{FF2B5EF4-FFF2-40B4-BE49-F238E27FC236}">
                <a16:creationId xmlns:a16="http://schemas.microsoft.com/office/drawing/2014/main" id="{801802C0-1227-41DF-9270-FF3E4F2B2134}"/>
              </a:ext>
            </a:extLst>
          </p:cNvPr>
          <p:cNvSpPr txBox="1"/>
          <p:nvPr/>
        </p:nvSpPr>
        <p:spPr>
          <a:xfrm>
            <a:off x="3965511" y="5796256"/>
            <a:ext cx="1026367" cy="430887"/>
          </a:xfrm>
          <a:prstGeom prst="rect">
            <a:avLst/>
          </a:prstGeom>
          <a:noFill/>
        </p:spPr>
        <p:txBody>
          <a:bodyPr wrap="square" rtlCol="0">
            <a:spAutoFit/>
          </a:bodyPr>
          <a:lstStyle/>
          <a:p>
            <a:r>
              <a:rPr lang="en-GB" sz="2200" dirty="0"/>
              <a:t>Y</a:t>
            </a:r>
          </a:p>
        </p:txBody>
      </p:sp>
      <p:sp>
        <p:nvSpPr>
          <p:cNvPr id="6" name="TextBox 5">
            <a:extLst>
              <a:ext uri="{FF2B5EF4-FFF2-40B4-BE49-F238E27FC236}">
                <a16:creationId xmlns:a16="http://schemas.microsoft.com/office/drawing/2014/main" id="{20A383BC-F661-4CA3-95F1-D864A5478B27}"/>
              </a:ext>
            </a:extLst>
          </p:cNvPr>
          <p:cNvSpPr txBox="1"/>
          <p:nvPr/>
        </p:nvSpPr>
        <p:spPr>
          <a:xfrm>
            <a:off x="8314711" y="5846402"/>
            <a:ext cx="1026367" cy="430887"/>
          </a:xfrm>
          <a:prstGeom prst="rect">
            <a:avLst/>
          </a:prstGeom>
          <a:noFill/>
        </p:spPr>
        <p:txBody>
          <a:bodyPr wrap="square" rtlCol="0">
            <a:spAutoFit/>
          </a:bodyPr>
          <a:lstStyle/>
          <a:p>
            <a:r>
              <a:rPr lang="en-GB" sz="2200" dirty="0"/>
              <a:t>X</a:t>
            </a:r>
          </a:p>
        </p:txBody>
      </p:sp>
      <p:sp>
        <p:nvSpPr>
          <p:cNvPr id="3" name="TextBox 2">
            <a:extLst>
              <a:ext uri="{FF2B5EF4-FFF2-40B4-BE49-F238E27FC236}">
                <a16:creationId xmlns:a16="http://schemas.microsoft.com/office/drawing/2014/main" id="{CC7BF025-7900-48F6-8DB3-7AD18852AFF7}"/>
              </a:ext>
            </a:extLst>
          </p:cNvPr>
          <p:cNvSpPr txBox="1"/>
          <p:nvPr/>
        </p:nvSpPr>
        <p:spPr>
          <a:xfrm>
            <a:off x="1548882" y="826932"/>
            <a:ext cx="6531428" cy="430887"/>
          </a:xfrm>
          <a:prstGeom prst="rect">
            <a:avLst/>
          </a:prstGeom>
          <a:noFill/>
        </p:spPr>
        <p:txBody>
          <a:bodyPr wrap="square" rtlCol="0">
            <a:spAutoFit/>
          </a:bodyPr>
          <a:lstStyle/>
          <a:p>
            <a:r>
              <a:rPr lang="en-GB" sz="2200" dirty="0"/>
              <a:t>X modelling Y</a:t>
            </a:r>
          </a:p>
        </p:txBody>
      </p:sp>
    </p:spTree>
    <p:extLst>
      <p:ext uri="{BB962C8B-B14F-4D97-AF65-F5344CB8AC3E}">
        <p14:creationId xmlns:p14="http://schemas.microsoft.com/office/powerpoint/2010/main" val="321818228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Image result for stick man reflection">
            <a:extLst>
              <a:ext uri="{FF2B5EF4-FFF2-40B4-BE49-F238E27FC236}">
                <a16:creationId xmlns:a16="http://schemas.microsoft.com/office/drawing/2014/main" id="{C7524F01-8FE1-4D1B-99EC-D111C69898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8529" y="1132003"/>
            <a:ext cx="3565099" cy="4456374"/>
          </a:xfrm>
          <a:prstGeom prst="rect">
            <a:avLst/>
          </a:prstGeom>
          <a:noFill/>
          <a:extLst>
            <a:ext uri="{909E8E84-426E-40DD-AFC4-6F175D3DCCD1}">
              <a14:hiddenFill xmlns:a14="http://schemas.microsoft.com/office/drawing/2010/main">
                <a:solidFill>
                  <a:srgbClr val="FFFFFF"/>
                </a:solidFill>
              </a14:hiddenFill>
            </a:ext>
          </a:extLst>
        </p:spPr>
      </p:pic>
      <p:sp>
        <p:nvSpPr>
          <p:cNvPr id="3" name="Freeform: Shape 2">
            <a:extLst>
              <a:ext uri="{FF2B5EF4-FFF2-40B4-BE49-F238E27FC236}">
                <a16:creationId xmlns:a16="http://schemas.microsoft.com/office/drawing/2014/main" id="{56B84B43-44D2-455D-ADB2-8CAE69D7B890}"/>
              </a:ext>
            </a:extLst>
          </p:cNvPr>
          <p:cNvSpPr/>
          <p:nvPr/>
        </p:nvSpPr>
        <p:spPr>
          <a:xfrm rot="16981737" flipH="1">
            <a:off x="6517969" y="1407100"/>
            <a:ext cx="1920389" cy="1773113"/>
          </a:xfrm>
          <a:custGeom>
            <a:avLst/>
            <a:gdLst>
              <a:gd name="connsiteX0" fmla="*/ 1713053 w 2129742"/>
              <a:gd name="connsiteY0" fmla="*/ 1724628 h 1724628"/>
              <a:gd name="connsiteX1" fmla="*/ 1250066 w 2129742"/>
              <a:gd name="connsiteY1" fmla="*/ 1678329 h 1724628"/>
              <a:gd name="connsiteX2" fmla="*/ 740780 w 2129742"/>
              <a:gd name="connsiteY2" fmla="*/ 1620456 h 1724628"/>
              <a:gd name="connsiteX3" fmla="*/ 497711 w 2129742"/>
              <a:gd name="connsiteY3" fmla="*/ 1551007 h 1724628"/>
              <a:gd name="connsiteX4" fmla="*/ 405114 w 2129742"/>
              <a:gd name="connsiteY4" fmla="*/ 1481559 h 1724628"/>
              <a:gd name="connsiteX5" fmla="*/ 358815 w 2129742"/>
              <a:gd name="connsiteY5" fmla="*/ 1458410 h 1724628"/>
              <a:gd name="connsiteX6" fmla="*/ 266218 w 2129742"/>
              <a:gd name="connsiteY6" fmla="*/ 1377387 h 1724628"/>
              <a:gd name="connsiteX7" fmla="*/ 162046 w 2129742"/>
              <a:gd name="connsiteY7" fmla="*/ 1284790 h 1724628"/>
              <a:gd name="connsiteX8" fmla="*/ 115747 w 2129742"/>
              <a:gd name="connsiteY8" fmla="*/ 1192192 h 1724628"/>
              <a:gd name="connsiteX9" fmla="*/ 69448 w 2129742"/>
              <a:gd name="connsiteY9" fmla="*/ 1145894 h 1724628"/>
              <a:gd name="connsiteX10" fmla="*/ 34724 w 2129742"/>
              <a:gd name="connsiteY10" fmla="*/ 1076445 h 1724628"/>
              <a:gd name="connsiteX11" fmla="*/ 0 w 2129742"/>
              <a:gd name="connsiteY11" fmla="*/ 937549 h 1724628"/>
              <a:gd name="connsiteX12" fmla="*/ 11575 w 2129742"/>
              <a:gd name="connsiteY12" fmla="*/ 682906 h 1724628"/>
              <a:gd name="connsiteX13" fmla="*/ 81023 w 2129742"/>
              <a:gd name="connsiteY13" fmla="*/ 567159 h 1724628"/>
              <a:gd name="connsiteX14" fmla="*/ 127322 w 2129742"/>
              <a:gd name="connsiteY14" fmla="*/ 486137 h 1724628"/>
              <a:gd name="connsiteX15" fmla="*/ 219919 w 2129742"/>
              <a:gd name="connsiteY15" fmla="*/ 393539 h 1724628"/>
              <a:gd name="connsiteX16" fmla="*/ 266218 w 2129742"/>
              <a:gd name="connsiteY16" fmla="*/ 335666 h 1724628"/>
              <a:gd name="connsiteX17" fmla="*/ 347241 w 2129742"/>
              <a:gd name="connsiteY17" fmla="*/ 266218 h 1724628"/>
              <a:gd name="connsiteX18" fmla="*/ 451413 w 2129742"/>
              <a:gd name="connsiteY18" fmla="*/ 185195 h 1724628"/>
              <a:gd name="connsiteX19" fmla="*/ 532435 w 2129742"/>
              <a:gd name="connsiteY19" fmla="*/ 127321 h 1724628"/>
              <a:gd name="connsiteX20" fmla="*/ 578734 w 2129742"/>
              <a:gd name="connsiteY20" fmla="*/ 115747 h 1724628"/>
              <a:gd name="connsiteX21" fmla="*/ 636608 w 2129742"/>
              <a:gd name="connsiteY21" fmla="*/ 69448 h 1724628"/>
              <a:gd name="connsiteX22" fmla="*/ 752354 w 2129742"/>
              <a:gd name="connsiteY22" fmla="*/ 34724 h 1724628"/>
              <a:gd name="connsiteX23" fmla="*/ 902825 w 2129742"/>
              <a:gd name="connsiteY23" fmla="*/ 0 h 1724628"/>
              <a:gd name="connsiteX24" fmla="*/ 1203767 w 2129742"/>
              <a:gd name="connsiteY24" fmla="*/ 11575 h 1724628"/>
              <a:gd name="connsiteX25" fmla="*/ 1319514 w 2129742"/>
              <a:gd name="connsiteY25" fmla="*/ 57873 h 1724628"/>
              <a:gd name="connsiteX26" fmla="*/ 1504709 w 2129742"/>
              <a:gd name="connsiteY26" fmla="*/ 104172 h 1724628"/>
              <a:gd name="connsiteX27" fmla="*/ 1713053 w 2129742"/>
              <a:gd name="connsiteY27" fmla="*/ 173620 h 1724628"/>
              <a:gd name="connsiteX28" fmla="*/ 1817225 w 2129742"/>
              <a:gd name="connsiteY28" fmla="*/ 231494 h 1724628"/>
              <a:gd name="connsiteX29" fmla="*/ 1863524 w 2129742"/>
              <a:gd name="connsiteY29" fmla="*/ 243068 h 1724628"/>
              <a:gd name="connsiteX30" fmla="*/ 1932972 w 2129742"/>
              <a:gd name="connsiteY30" fmla="*/ 277792 h 1724628"/>
              <a:gd name="connsiteX31" fmla="*/ 1967696 w 2129742"/>
              <a:gd name="connsiteY31" fmla="*/ 324091 h 1724628"/>
              <a:gd name="connsiteX32" fmla="*/ 2025570 w 2129742"/>
              <a:gd name="connsiteY32" fmla="*/ 381964 h 1724628"/>
              <a:gd name="connsiteX33" fmla="*/ 2083443 w 2129742"/>
              <a:gd name="connsiteY33" fmla="*/ 462987 h 1724628"/>
              <a:gd name="connsiteX34" fmla="*/ 2118167 w 2129742"/>
              <a:gd name="connsiteY34" fmla="*/ 625033 h 1724628"/>
              <a:gd name="connsiteX35" fmla="*/ 2129742 w 2129742"/>
              <a:gd name="connsiteY35" fmla="*/ 729205 h 1724628"/>
              <a:gd name="connsiteX36" fmla="*/ 2118167 w 2129742"/>
              <a:gd name="connsiteY36" fmla="*/ 937549 h 1724628"/>
              <a:gd name="connsiteX37" fmla="*/ 2095018 w 2129742"/>
              <a:gd name="connsiteY37" fmla="*/ 1111169 h 1724628"/>
              <a:gd name="connsiteX38" fmla="*/ 2071868 w 2129742"/>
              <a:gd name="connsiteY38" fmla="*/ 1319514 h 1724628"/>
              <a:gd name="connsiteX39" fmla="*/ 2060294 w 2129742"/>
              <a:gd name="connsiteY39" fmla="*/ 1377387 h 1724628"/>
              <a:gd name="connsiteX40" fmla="*/ 2037144 w 2129742"/>
              <a:gd name="connsiteY40" fmla="*/ 1412111 h 1724628"/>
              <a:gd name="connsiteX41" fmla="*/ 2002420 w 2129742"/>
              <a:gd name="connsiteY41" fmla="*/ 1481559 h 1724628"/>
              <a:gd name="connsiteX42" fmla="*/ 1967696 w 2129742"/>
              <a:gd name="connsiteY42" fmla="*/ 1539433 h 1724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2129742" h="1724628">
                <a:moveTo>
                  <a:pt x="1713053" y="1724628"/>
                </a:moveTo>
                <a:cubicBezTo>
                  <a:pt x="1337034" y="1702509"/>
                  <a:pt x="1703901" y="1728755"/>
                  <a:pt x="1250066" y="1678329"/>
                </a:cubicBezTo>
                <a:cubicBezTo>
                  <a:pt x="1132580" y="1665275"/>
                  <a:pt x="886769" y="1650661"/>
                  <a:pt x="740780" y="1620456"/>
                </a:cubicBezTo>
                <a:cubicBezTo>
                  <a:pt x="687821" y="1609499"/>
                  <a:pt x="564905" y="1584604"/>
                  <a:pt x="497711" y="1551007"/>
                </a:cubicBezTo>
                <a:cubicBezTo>
                  <a:pt x="466742" y="1535522"/>
                  <a:pt x="430676" y="1498600"/>
                  <a:pt x="405114" y="1481559"/>
                </a:cubicBezTo>
                <a:cubicBezTo>
                  <a:pt x="390757" y="1471988"/>
                  <a:pt x="373447" y="1467555"/>
                  <a:pt x="358815" y="1458410"/>
                </a:cubicBezTo>
                <a:cubicBezTo>
                  <a:pt x="302948" y="1423493"/>
                  <a:pt x="317228" y="1422730"/>
                  <a:pt x="266218" y="1377387"/>
                </a:cubicBezTo>
                <a:cubicBezTo>
                  <a:pt x="210633" y="1327978"/>
                  <a:pt x="208735" y="1339260"/>
                  <a:pt x="162046" y="1284790"/>
                </a:cubicBezTo>
                <a:cubicBezTo>
                  <a:pt x="105165" y="1218430"/>
                  <a:pt x="177228" y="1284413"/>
                  <a:pt x="115747" y="1192192"/>
                </a:cubicBezTo>
                <a:cubicBezTo>
                  <a:pt x="103640" y="1174032"/>
                  <a:pt x="84881" y="1161327"/>
                  <a:pt x="69448" y="1145894"/>
                </a:cubicBezTo>
                <a:cubicBezTo>
                  <a:pt x="27233" y="1019248"/>
                  <a:pt x="94560" y="1211077"/>
                  <a:pt x="34724" y="1076445"/>
                </a:cubicBezTo>
                <a:cubicBezTo>
                  <a:pt x="10268" y="1021419"/>
                  <a:pt x="9706" y="995783"/>
                  <a:pt x="0" y="937549"/>
                </a:cubicBezTo>
                <a:cubicBezTo>
                  <a:pt x="3858" y="852668"/>
                  <a:pt x="-6583" y="765912"/>
                  <a:pt x="11575" y="682906"/>
                </a:cubicBezTo>
                <a:cubicBezTo>
                  <a:pt x="21190" y="638951"/>
                  <a:pt x="58210" y="605941"/>
                  <a:pt x="81023" y="567159"/>
                </a:cubicBezTo>
                <a:cubicBezTo>
                  <a:pt x="96794" y="540348"/>
                  <a:pt x="105327" y="508132"/>
                  <a:pt x="127322" y="486137"/>
                </a:cubicBezTo>
                <a:cubicBezTo>
                  <a:pt x="158188" y="455271"/>
                  <a:pt x="192650" y="427624"/>
                  <a:pt x="219919" y="393539"/>
                </a:cubicBezTo>
                <a:cubicBezTo>
                  <a:pt x="235352" y="374248"/>
                  <a:pt x="248749" y="353135"/>
                  <a:pt x="266218" y="335666"/>
                </a:cubicBezTo>
                <a:cubicBezTo>
                  <a:pt x="291371" y="310514"/>
                  <a:pt x="321020" y="290254"/>
                  <a:pt x="347241" y="266218"/>
                </a:cubicBezTo>
                <a:cubicBezTo>
                  <a:pt x="485250" y="139709"/>
                  <a:pt x="337746" y="256237"/>
                  <a:pt x="451413" y="185195"/>
                </a:cubicBezTo>
                <a:cubicBezTo>
                  <a:pt x="460034" y="179807"/>
                  <a:pt x="516855" y="133998"/>
                  <a:pt x="532435" y="127321"/>
                </a:cubicBezTo>
                <a:cubicBezTo>
                  <a:pt x="547057" y="121055"/>
                  <a:pt x="563301" y="119605"/>
                  <a:pt x="578734" y="115747"/>
                </a:cubicBezTo>
                <a:cubicBezTo>
                  <a:pt x="598025" y="100314"/>
                  <a:pt x="614920" y="81278"/>
                  <a:pt x="636608" y="69448"/>
                </a:cubicBezTo>
                <a:cubicBezTo>
                  <a:pt x="664334" y="54325"/>
                  <a:pt x="719421" y="43706"/>
                  <a:pt x="752354" y="34724"/>
                </a:cubicBezTo>
                <a:cubicBezTo>
                  <a:pt x="868622" y="3015"/>
                  <a:pt x="795077" y="17958"/>
                  <a:pt x="902825" y="0"/>
                </a:cubicBezTo>
                <a:cubicBezTo>
                  <a:pt x="1003139" y="3858"/>
                  <a:pt x="1104333" y="-2235"/>
                  <a:pt x="1203767" y="11575"/>
                </a:cubicBezTo>
                <a:cubicBezTo>
                  <a:pt x="1244926" y="17292"/>
                  <a:pt x="1279888" y="45360"/>
                  <a:pt x="1319514" y="57873"/>
                </a:cubicBezTo>
                <a:cubicBezTo>
                  <a:pt x="1496777" y="113851"/>
                  <a:pt x="1353420" y="50141"/>
                  <a:pt x="1504709" y="104172"/>
                </a:cubicBezTo>
                <a:cubicBezTo>
                  <a:pt x="1728944" y="184255"/>
                  <a:pt x="1403512" y="89200"/>
                  <a:pt x="1713053" y="173620"/>
                </a:cubicBezTo>
                <a:cubicBezTo>
                  <a:pt x="1747777" y="192911"/>
                  <a:pt x="1781158" y="214848"/>
                  <a:pt x="1817225" y="231494"/>
                </a:cubicBezTo>
                <a:cubicBezTo>
                  <a:pt x="1831669" y="238160"/>
                  <a:pt x="1848754" y="237160"/>
                  <a:pt x="1863524" y="243068"/>
                </a:cubicBezTo>
                <a:cubicBezTo>
                  <a:pt x="1887555" y="252680"/>
                  <a:pt x="1909823" y="266217"/>
                  <a:pt x="1932972" y="277792"/>
                </a:cubicBezTo>
                <a:cubicBezTo>
                  <a:pt x="1944547" y="293225"/>
                  <a:pt x="1954880" y="309673"/>
                  <a:pt x="1967696" y="324091"/>
                </a:cubicBezTo>
                <a:cubicBezTo>
                  <a:pt x="1985821" y="344482"/>
                  <a:pt x="2010437" y="359264"/>
                  <a:pt x="2025570" y="381964"/>
                </a:cubicBezTo>
                <a:cubicBezTo>
                  <a:pt x="2059420" y="432739"/>
                  <a:pt x="2040372" y="405559"/>
                  <a:pt x="2083443" y="462987"/>
                </a:cubicBezTo>
                <a:cubicBezTo>
                  <a:pt x="2096065" y="513474"/>
                  <a:pt x="2112912" y="577741"/>
                  <a:pt x="2118167" y="625033"/>
                </a:cubicBezTo>
                <a:lnTo>
                  <a:pt x="2129742" y="729205"/>
                </a:lnTo>
                <a:cubicBezTo>
                  <a:pt x="2125884" y="798653"/>
                  <a:pt x="2122953" y="868159"/>
                  <a:pt x="2118167" y="937549"/>
                </a:cubicBezTo>
                <a:cubicBezTo>
                  <a:pt x="2109490" y="1063359"/>
                  <a:pt x="2115308" y="1030006"/>
                  <a:pt x="2095018" y="1111169"/>
                </a:cubicBezTo>
                <a:cubicBezTo>
                  <a:pt x="2086471" y="1205185"/>
                  <a:pt x="2085950" y="1235020"/>
                  <a:pt x="2071868" y="1319514"/>
                </a:cubicBezTo>
                <a:cubicBezTo>
                  <a:pt x="2068634" y="1338919"/>
                  <a:pt x="2067202" y="1358967"/>
                  <a:pt x="2060294" y="1377387"/>
                </a:cubicBezTo>
                <a:cubicBezTo>
                  <a:pt x="2055409" y="1390412"/>
                  <a:pt x="2044861" y="1400536"/>
                  <a:pt x="2037144" y="1412111"/>
                </a:cubicBezTo>
                <a:cubicBezTo>
                  <a:pt x="2015923" y="1475777"/>
                  <a:pt x="2038321" y="1418732"/>
                  <a:pt x="2002420" y="1481559"/>
                </a:cubicBezTo>
                <a:cubicBezTo>
                  <a:pt x="1968299" y="1541270"/>
                  <a:pt x="1994170" y="1512959"/>
                  <a:pt x="1967696" y="1539433"/>
                </a:cubicBezTo>
              </a:path>
            </a:pathLst>
          </a:custGeom>
          <a:ln w="9525"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GB"/>
          </a:p>
        </p:txBody>
      </p:sp>
      <p:sp>
        <p:nvSpPr>
          <p:cNvPr id="4" name="TextBox 3">
            <a:extLst>
              <a:ext uri="{FF2B5EF4-FFF2-40B4-BE49-F238E27FC236}">
                <a16:creationId xmlns:a16="http://schemas.microsoft.com/office/drawing/2014/main" id="{E078C03C-7107-4092-A176-C09CC658A169}"/>
              </a:ext>
            </a:extLst>
          </p:cNvPr>
          <p:cNvSpPr txBox="1"/>
          <p:nvPr/>
        </p:nvSpPr>
        <p:spPr>
          <a:xfrm>
            <a:off x="8314711" y="5846402"/>
            <a:ext cx="1026367" cy="430887"/>
          </a:xfrm>
          <a:prstGeom prst="rect">
            <a:avLst/>
          </a:prstGeom>
          <a:noFill/>
        </p:spPr>
        <p:txBody>
          <a:bodyPr wrap="square" rtlCol="0">
            <a:spAutoFit/>
          </a:bodyPr>
          <a:lstStyle/>
          <a:p>
            <a:r>
              <a:rPr lang="en-GB" sz="2200" dirty="0"/>
              <a:t>X</a:t>
            </a:r>
          </a:p>
        </p:txBody>
      </p:sp>
      <p:sp>
        <p:nvSpPr>
          <p:cNvPr id="5" name="TextBox 4">
            <a:extLst>
              <a:ext uri="{FF2B5EF4-FFF2-40B4-BE49-F238E27FC236}">
                <a16:creationId xmlns:a16="http://schemas.microsoft.com/office/drawing/2014/main" id="{873BECFF-1D53-4E9C-92ED-5C96473CF547}"/>
              </a:ext>
            </a:extLst>
          </p:cNvPr>
          <p:cNvSpPr txBox="1"/>
          <p:nvPr/>
        </p:nvSpPr>
        <p:spPr>
          <a:xfrm>
            <a:off x="1548882" y="826932"/>
            <a:ext cx="6531428" cy="430887"/>
          </a:xfrm>
          <a:prstGeom prst="rect">
            <a:avLst/>
          </a:prstGeom>
          <a:noFill/>
        </p:spPr>
        <p:txBody>
          <a:bodyPr wrap="square" rtlCol="0">
            <a:spAutoFit/>
          </a:bodyPr>
          <a:lstStyle/>
          <a:p>
            <a:r>
              <a:rPr lang="en-GB" sz="2200" dirty="0"/>
              <a:t>X modelling X</a:t>
            </a:r>
          </a:p>
        </p:txBody>
      </p:sp>
    </p:spTree>
    <p:extLst>
      <p:ext uri="{BB962C8B-B14F-4D97-AF65-F5344CB8AC3E}">
        <p14:creationId xmlns:p14="http://schemas.microsoft.com/office/powerpoint/2010/main" val="24299521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E249015-94D2-4C61-8ACD-6CC8BF1E5695}"/>
              </a:ext>
            </a:extLst>
          </p:cNvPr>
          <p:cNvSpPr txBox="1"/>
          <p:nvPr/>
        </p:nvSpPr>
        <p:spPr>
          <a:xfrm>
            <a:off x="647700" y="1363176"/>
            <a:ext cx="10820400" cy="1107996"/>
          </a:xfrm>
          <a:prstGeom prst="rect">
            <a:avLst/>
          </a:prstGeom>
          <a:noFill/>
        </p:spPr>
        <p:txBody>
          <a:bodyPr wrap="square" rtlCol="0">
            <a:spAutoFit/>
          </a:bodyPr>
          <a:lstStyle/>
          <a:p>
            <a:r>
              <a:rPr lang="en-GB" sz="2200" dirty="0"/>
              <a:t>In cases of unawareness… “certain contingencies or prospects are not available to the agent’s consciousness at the time at which she is deliberating on some question” (Bradley DMHF, p253)</a:t>
            </a:r>
          </a:p>
        </p:txBody>
      </p:sp>
      <p:sp>
        <p:nvSpPr>
          <p:cNvPr id="7" name="TextBox 6">
            <a:extLst>
              <a:ext uri="{FF2B5EF4-FFF2-40B4-BE49-F238E27FC236}">
                <a16:creationId xmlns:a16="http://schemas.microsoft.com/office/drawing/2014/main" id="{D4BAA990-7034-411E-83FB-D696E2D76C50}"/>
              </a:ext>
            </a:extLst>
          </p:cNvPr>
          <p:cNvSpPr txBox="1"/>
          <p:nvPr/>
        </p:nvSpPr>
        <p:spPr>
          <a:xfrm>
            <a:off x="647700" y="2755761"/>
            <a:ext cx="10820400" cy="769441"/>
          </a:xfrm>
          <a:prstGeom prst="rect">
            <a:avLst/>
          </a:prstGeom>
          <a:noFill/>
        </p:spPr>
        <p:txBody>
          <a:bodyPr wrap="square" rtlCol="0">
            <a:spAutoFit/>
          </a:bodyPr>
          <a:lstStyle/>
          <a:p>
            <a:r>
              <a:rPr lang="en-GB" sz="2200" dirty="0"/>
              <a:t>“An agent can form attitudes only towards prospects that she is aware of” (Bradley, DMHF, p254)</a:t>
            </a:r>
          </a:p>
        </p:txBody>
      </p:sp>
      <p:sp>
        <p:nvSpPr>
          <p:cNvPr id="10" name="TextBox 9">
            <a:extLst>
              <a:ext uri="{FF2B5EF4-FFF2-40B4-BE49-F238E27FC236}">
                <a16:creationId xmlns:a16="http://schemas.microsoft.com/office/drawing/2014/main" id="{33E7C9B8-87FD-41AB-82B5-EF40559AD934}"/>
              </a:ext>
            </a:extLst>
          </p:cNvPr>
          <p:cNvSpPr txBox="1"/>
          <p:nvPr/>
        </p:nvSpPr>
        <p:spPr>
          <a:xfrm>
            <a:off x="647700" y="3960196"/>
            <a:ext cx="10820400" cy="430887"/>
          </a:xfrm>
          <a:prstGeom prst="rect">
            <a:avLst/>
          </a:prstGeom>
          <a:noFill/>
        </p:spPr>
        <p:txBody>
          <a:bodyPr wrap="square" rtlCol="0">
            <a:spAutoFit/>
          </a:bodyPr>
          <a:lstStyle/>
          <a:p>
            <a:r>
              <a:rPr lang="en-GB" sz="2200" b="1" dirty="0"/>
              <a:t>This doesn’t hold (on my view) as a claim about the agent </a:t>
            </a:r>
            <a:r>
              <a:rPr lang="en-GB" sz="2200" b="1" i="1" dirty="0"/>
              <a:t>being modelled.</a:t>
            </a:r>
          </a:p>
        </p:txBody>
      </p:sp>
    </p:spTree>
    <p:extLst>
      <p:ext uri="{BB962C8B-B14F-4D97-AF65-F5344CB8AC3E}">
        <p14:creationId xmlns:p14="http://schemas.microsoft.com/office/powerpoint/2010/main" val="22098786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E249015-94D2-4C61-8ACD-6CC8BF1E5695}"/>
              </a:ext>
            </a:extLst>
          </p:cNvPr>
          <p:cNvSpPr txBox="1"/>
          <p:nvPr/>
        </p:nvSpPr>
        <p:spPr>
          <a:xfrm>
            <a:off x="647700" y="1363176"/>
            <a:ext cx="10820400" cy="1107996"/>
          </a:xfrm>
          <a:prstGeom prst="rect">
            <a:avLst/>
          </a:prstGeom>
          <a:noFill/>
        </p:spPr>
        <p:txBody>
          <a:bodyPr wrap="square" rtlCol="0">
            <a:spAutoFit/>
          </a:bodyPr>
          <a:lstStyle/>
          <a:p>
            <a:r>
              <a:rPr lang="en-GB" sz="2200" dirty="0"/>
              <a:t>In cases of unawareness… “certain contingencies or prospects are not available to the agent’s consciousness at the time at which she is deliberating on some question” (Bradley DMHF, p253)</a:t>
            </a:r>
          </a:p>
        </p:txBody>
      </p:sp>
      <p:sp>
        <p:nvSpPr>
          <p:cNvPr id="7" name="TextBox 6">
            <a:extLst>
              <a:ext uri="{FF2B5EF4-FFF2-40B4-BE49-F238E27FC236}">
                <a16:creationId xmlns:a16="http://schemas.microsoft.com/office/drawing/2014/main" id="{D4BAA990-7034-411E-83FB-D696E2D76C50}"/>
              </a:ext>
            </a:extLst>
          </p:cNvPr>
          <p:cNvSpPr txBox="1"/>
          <p:nvPr/>
        </p:nvSpPr>
        <p:spPr>
          <a:xfrm>
            <a:off x="647700" y="2755761"/>
            <a:ext cx="10820400" cy="769441"/>
          </a:xfrm>
          <a:prstGeom prst="rect">
            <a:avLst/>
          </a:prstGeom>
          <a:noFill/>
        </p:spPr>
        <p:txBody>
          <a:bodyPr wrap="square" rtlCol="0">
            <a:spAutoFit/>
          </a:bodyPr>
          <a:lstStyle/>
          <a:p>
            <a:r>
              <a:rPr lang="en-GB" sz="2200" dirty="0"/>
              <a:t>“An agent can form attitudes only towards prospects that she is aware of” (Bradley, DMHF, p254)</a:t>
            </a:r>
          </a:p>
        </p:txBody>
      </p:sp>
      <p:sp>
        <p:nvSpPr>
          <p:cNvPr id="10" name="TextBox 9">
            <a:extLst>
              <a:ext uri="{FF2B5EF4-FFF2-40B4-BE49-F238E27FC236}">
                <a16:creationId xmlns:a16="http://schemas.microsoft.com/office/drawing/2014/main" id="{33E7C9B8-87FD-41AB-82B5-EF40559AD934}"/>
              </a:ext>
            </a:extLst>
          </p:cNvPr>
          <p:cNvSpPr txBox="1"/>
          <p:nvPr/>
        </p:nvSpPr>
        <p:spPr>
          <a:xfrm>
            <a:off x="647700" y="3960196"/>
            <a:ext cx="10820400" cy="430887"/>
          </a:xfrm>
          <a:prstGeom prst="rect">
            <a:avLst/>
          </a:prstGeom>
          <a:noFill/>
        </p:spPr>
        <p:txBody>
          <a:bodyPr wrap="square" rtlCol="0">
            <a:spAutoFit/>
          </a:bodyPr>
          <a:lstStyle/>
          <a:p>
            <a:r>
              <a:rPr lang="en-GB" sz="2200" b="1" dirty="0"/>
              <a:t>A related claim holds about what the </a:t>
            </a:r>
            <a:r>
              <a:rPr lang="en-GB" sz="2200" b="1" i="1" dirty="0"/>
              <a:t>modeller</a:t>
            </a:r>
            <a:r>
              <a:rPr lang="en-GB" sz="2200" b="1" dirty="0"/>
              <a:t> is capable of.</a:t>
            </a:r>
            <a:endParaRPr lang="en-GB" sz="2200" b="1" i="1" dirty="0"/>
          </a:p>
        </p:txBody>
      </p:sp>
    </p:spTree>
    <p:extLst>
      <p:ext uri="{BB962C8B-B14F-4D97-AF65-F5344CB8AC3E}">
        <p14:creationId xmlns:p14="http://schemas.microsoft.com/office/powerpoint/2010/main" val="36806813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Image result for stick man reflection">
            <a:extLst>
              <a:ext uri="{FF2B5EF4-FFF2-40B4-BE49-F238E27FC236}">
                <a16:creationId xmlns:a16="http://schemas.microsoft.com/office/drawing/2014/main" id="{C7524F01-8FE1-4D1B-99EC-D111C69898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8529" y="1132003"/>
            <a:ext cx="3565099" cy="445637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stick man reflection">
            <a:extLst>
              <a:ext uri="{FF2B5EF4-FFF2-40B4-BE49-F238E27FC236}">
                <a16:creationId xmlns:a16="http://schemas.microsoft.com/office/drawing/2014/main" id="{725AC3BE-60EE-4FD3-B8A5-3D601BAB6BC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8112"/>
          <a:stretch/>
        </p:blipFill>
        <p:spPr bwMode="auto">
          <a:xfrm>
            <a:off x="3667125" y="2693268"/>
            <a:ext cx="1988957" cy="2828925"/>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a:extLst>
              <a:ext uri="{FF2B5EF4-FFF2-40B4-BE49-F238E27FC236}">
                <a16:creationId xmlns:a16="http://schemas.microsoft.com/office/drawing/2014/main" id="{3DA9C487-3166-4E85-B60C-1924AE3BFED8}"/>
              </a:ext>
            </a:extLst>
          </p:cNvPr>
          <p:cNvCxnSpPr/>
          <p:nvPr/>
        </p:nvCxnSpPr>
        <p:spPr>
          <a:xfrm flipH="1" flipV="1">
            <a:off x="4769963" y="3205113"/>
            <a:ext cx="3148552" cy="14140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extBox 1">
            <a:extLst>
              <a:ext uri="{FF2B5EF4-FFF2-40B4-BE49-F238E27FC236}">
                <a16:creationId xmlns:a16="http://schemas.microsoft.com/office/drawing/2014/main" id="{801802C0-1227-41DF-9270-FF3E4F2B2134}"/>
              </a:ext>
            </a:extLst>
          </p:cNvPr>
          <p:cNvSpPr txBox="1"/>
          <p:nvPr/>
        </p:nvSpPr>
        <p:spPr>
          <a:xfrm>
            <a:off x="3965511" y="5796256"/>
            <a:ext cx="1026367" cy="430887"/>
          </a:xfrm>
          <a:prstGeom prst="rect">
            <a:avLst/>
          </a:prstGeom>
          <a:noFill/>
        </p:spPr>
        <p:txBody>
          <a:bodyPr wrap="square" rtlCol="0">
            <a:spAutoFit/>
          </a:bodyPr>
          <a:lstStyle/>
          <a:p>
            <a:r>
              <a:rPr lang="en-GB" sz="2200" dirty="0"/>
              <a:t>Y</a:t>
            </a:r>
          </a:p>
        </p:txBody>
      </p:sp>
      <p:sp>
        <p:nvSpPr>
          <p:cNvPr id="6" name="TextBox 5">
            <a:extLst>
              <a:ext uri="{FF2B5EF4-FFF2-40B4-BE49-F238E27FC236}">
                <a16:creationId xmlns:a16="http://schemas.microsoft.com/office/drawing/2014/main" id="{20A383BC-F661-4CA3-95F1-D864A5478B27}"/>
              </a:ext>
            </a:extLst>
          </p:cNvPr>
          <p:cNvSpPr txBox="1"/>
          <p:nvPr/>
        </p:nvSpPr>
        <p:spPr>
          <a:xfrm>
            <a:off x="8314711" y="5846402"/>
            <a:ext cx="1026367" cy="430887"/>
          </a:xfrm>
          <a:prstGeom prst="rect">
            <a:avLst/>
          </a:prstGeom>
          <a:noFill/>
        </p:spPr>
        <p:txBody>
          <a:bodyPr wrap="square" rtlCol="0">
            <a:spAutoFit/>
          </a:bodyPr>
          <a:lstStyle/>
          <a:p>
            <a:r>
              <a:rPr lang="en-GB" sz="2200" dirty="0"/>
              <a:t>X</a:t>
            </a:r>
          </a:p>
        </p:txBody>
      </p:sp>
      <p:sp>
        <p:nvSpPr>
          <p:cNvPr id="3" name="TextBox 2">
            <a:extLst>
              <a:ext uri="{FF2B5EF4-FFF2-40B4-BE49-F238E27FC236}">
                <a16:creationId xmlns:a16="http://schemas.microsoft.com/office/drawing/2014/main" id="{CC7BF025-7900-48F6-8DB3-7AD18852AFF7}"/>
              </a:ext>
            </a:extLst>
          </p:cNvPr>
          <p:cNvSpPr txBox="1"/>
          <p:nvPr/>
        </p:nvSpPr>
        <p:spPr>
          <a:xfrm>
            <a:off x="1548882" y="826932"/>
            <a:ext cx="6531428" cy="430887"/>
          </a:xfrm>
          <a:prstGeom prst="rect">
            <a:avLst/>
          </a:prstGeom>
          <a:noFill/>
        </p:spPr>
        <p:txBody>
          <a:bodyPr wrap="square" rtlCol="0">
            <a:spAutoFit/>
          </a:bodyPr>
          <a:lstStyle/>
          <a:p>
            <a:r>
              <a:rPr lang="en-GB" sz="2200" dirty="0"/>
              <a:t>X modelling Y</a:t>
            </a:r>
          </a:p>
        </p:txBody>
      </p:sp>
      <p:sp>
        <p:nvSpPr>
          <p:cNvPr id="4" name="TextBox 3">
            <a:extLst>
              <a:ext uri="{FF2B5EF4-FFF2-40B4-BE49-F238E27FC236}">
                <a16:creationId xmlns:a16="http://schemas.microsoft.com/office/drawing/2014/main" id="{9C944BE1-5BEA-40B7-8586-FE15A1EDFDAB}"/>
              </a:ext>
            </a:extLst>
          </p:cNvPr>
          <p:cNvSpPr txBox="1"/>
          <p:nvPr/>
        </p:nvSpPr>
        <p:spPr>
          <a:xfrm>
            <a:off x="1548882" y="1257819"/>
            <a:ext cx="7035281" cy="1107996"/>
          </a:xfrm>
          <a:prstGeom prst="rect">
            <a:avLst/>
          </a:prstGeom>
          <a:noFill/>
        </p:spPr>
        <p:txBody>
          <a:bodyPr wrap="square" rtlCol="0">
            <a:spAutoFit/>
          </a:bodyPr>
          <a:lstStyle/>
          <a:p>
            <a:r>
              <a:rPr lang="en-GB" sz="2200" dirty="0"/>
              <a:t>The models that are created do not depend just on what is present to </a:t>
            </a:r>
            <a:r>
              <a:rPr lang="en-GB" sz="2200" i="1" dirty="0"/>
              <a:t>Y</a:t>
            </a:r>
            <a:r>
              <a:rPr lang="en-GB" sz="2200" dirty="0"/>
              <a:t>’s consciousness, but they do depend on what is present to </a:t>
            </a:r>
            <a:r>
              <a:rPr lang="en-GB" sz="2200" i="1" dirty="0"/>
              <a:t>X</a:t>
            </a:r>
            <a:r>
              <a:rPr lang="en-GB" sz="2200" dirty="0"/>
              <a:t>’s consciousness.</a:t>
            </a:r>
          </a:p>
        </p:txBody>
      </p:sp>
    </p:spTree>
    <p:extLst>
      <p:ext uri="{BB962C8B-B14F-4D97-AF65-F5344CB8AC3E}">
        <p14:creationId xmlns:p14="http://schemas.microsoft.com/office/powerpoint/2010/main" val="296447610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Image result for stick man reflection">
            <a:extLst>
              <a:ext uri="{FF2B5EF4-FFF2-40B4-BE49-F238E27FC236}">
                <a16:creationId xmlns:a16="http://schemas.microsoft.com/office/drawing/2014/main" id="{C7524F01-8FE1-4D1B-99EC-D111C69898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8529" y="1132003"/>
            <a:ext cx="3565099" cy="4456374"/>
          </a:xfrm>
          <a:prstGeom prst="rect">
            <a:avLst/>
          </a:prstGeom>
          <a:noFill/>
          <a:extLst>
            <a:ext uri="{909E8E84-426E-40DD-AFC4-6F175D3DCCD1}">
              <a14:hiddenFill xmlns:a14="http://schemas.microsoft.com/office/drawing/2010/main">
                <a:solidFill>
                  <a:srgbClr val="FFFFFF"/>
                </a:solidFill>
              </a14:hiddenFill>
            </a:ext>
          </a:extLst>
        </p:spPr>
      </p:pic>
      <p:sp>
        <p:nvSpPr>
          <p:cNvPr id="3" name="Freeform: Shape 2">
            <a:extLst>
              <a:ext uri="{FF2B5EF4-FFF2-40B4-BE49-F238E27FC236}">
                <a16:creationId xmlns:a16="http://schemas.microsoft.com/office/drawing/2014/main" id="{56B84B43-44D2-455D-ADB2-8CAE69D7B890}"/>
              </a:ext>
            </a:extLst>
          </p:cNvPr>
          <p:cNvSpPr/>
          <p:nvPr/>
        </p:nvSpPr>
        <p:spPr>
          <a:xfrm rot="16981737" flipH="1">
            <a:off x="6517969" y="1407100"/>
            <a:ext cx="1920389" cy="1773113"/>
          </a:xfrm>
          <a:custGeom>
            <a:avLst/>
            <a:gdLst>
              <a:gd name="connsiteX0" fmla="*/ 1713053 w 2129742"/>
              <a:gd name="connsiteY0" fmla="*/ 1724628 h 1724628"/>
              <a:gd name="connsiteX1" fmla="*/ 1250066 w 2129742"/>
              <a:gd name="connsiteY1" fmla="*/ 1678329 h 1724628"/>
              <a:gd name="connsiteX2" fmla="*/ 740780 w 2129742"/>
              <a:gd name="connsiteY2" fmla="*/ 1620456 h 1724628"/>
              <a:gd name="connsiteX3" fmla="*/ 497711 w 2129742"/>
              <a:gd name="connsiteY3" fmla="*/ 1551007 h 1724628"/>
              <a:gd name="connsiteX4" fmla="*/ 405114 w 2129742"/>
              <a:gd name="connsiteY4" fmla="*/ 1481559 h 1724628"/>
              <a:gd name="connsiteX5" fmla="*/ 358815 w 2129742"/>
              <a:gd name="connsiteY5" fmla="*/ 1458410 h 1724628"/>
              <a:gd name="connsiteX6" fmla="*/ 266218 w 2129742"/>
              <a:gd name="connsiteY6" fmla="*/ 1377387 h 1724628"/>
              <a:gd name="connsiteX7" fmla="*/ 162046 w 2129742"/>
              <a:gd name="connsiteY7" fmla="*/ 1284790 h 1724628"/>
              <a:gd name="connsiteX8" fmla="*/ 115747 w 2129742"/>
              <a:gd name="connsiteY8" fmla="*/ 1192192 h 1724628"/>
              <a:gd name="connsiteX9" fmla="*/ 69448 w 2129742"/>
              <a:gd name="connsiteY9" fmla="*/ 1145894 h 1724628"/>
              <a:gd name="connsiteX10" fmla="*/ 34724 w 2129742"/>
              <a:gd name="connsiteY10" fmla="*/ 1076445 h 1724628"/>
              <a:gd name="connsiteX11" fmla="*/ 0 w 2129742"/>
              <a:gd name="connsiteY11" fmla="*/ 937549 h 1724628"/>
              <a:gd name="connsiteX12" fmla="*/ 11575 w 2129742"/>
              <a:gd name="connsiteY12" fmla="*/ 682906 h 1724628"/>
              <a:gd name="connsiteX13" fmla="*/ 81023 w 2129742"/>
              <a:gd name="connsiteY13" fmla="*/ 567159 h 1724628"/>
              <a:gd name="connsiteX14" fmla="*/ 127322 w 2129742"/>
              <a:gd name="connsiteY14" fmla="*/ 486137 h 1724628"/>
              <a:gd name="connsiteX15" fmla="*/ 219919 w 2129742"/>
              <a:gd name="connsiteY15" fmla="*/ 393539 h 1724628"/>
              <a:gd name="connsiteX16" fmla="*/ 266218 w 2129742"/>
              <a:gd name="connsiteY16" fmla="*/ 335666 h 1724628"/>
              <a:gd name="connsiteX17" fmla="*/ 347241 w 2129742"/>
              <a:gd name="connsiteY17" fmla="*/ 266218 h 1724628"/>
              <a:gd name="connsiteX18" fmla="*/ 451413 w 2129742"/>
              <a:gd name="connsiteY18" fmla="*/ 185195 h 1724628"/>
              <a:gd name="connsiteX19" fmla="*/ 532435 w 2129742"/>
              <a:gd name="connsiteY19" fmla="*/ 127321 h 1724628"/>
              <a:gd name="connsiteX20" fmla="*/ 578734 w 2129742"/>
              <a:gd name="connsiteY20" fmla="*/ 115747 h 1724628"/>
              <a:gd name="connsiteX21" fmla="*/ 636608 w 2129742"/>
              <a:gd name="connsiteY21" fmla="*/ 69448 h 1724628"/>
              <a:gd name="connsiteX22" fmla="*/ 752354 w 2129742"/>
              <a:gd name="connsiteY22" fmla="*/ 34724 h 1724628"/>
              <a:gd name="connsiteX23" fmla="*/ 902825 w 2129742"/>
              <a:gd name="connsiteY23" fmla="*/ 0 h 1724628"/>
              <a:gd name="connsiteX24" fmla="*/ 1203767 w 2129742"/>
              <a:gd name="connsiteY24" fmla="*/ 11575 h 1724628"/>
              <a:gd name="connsiteX25" fmla="*/ 1319514 w 2129742"/>
              <a:gd name="connsiteY25" fmla="*/ 57873 h 1724628"/>
              <a:gd name="connsiteX26" fmla="*/ 1504709 w 2129742"/>
              <a:gd name="connsiteY26" fmla="*/ 104172 h 1724628"/>
              <a:gd name="connsiteX27" fmla="*/ 1713053 w 2129742"/>
              <a:gd name="connsiteY27" fmla="*/ 173620 h 1724628"/>
              <a:gd name="connsiteX28" fmla="*/ 1817225 w 2129742"/>
              <a:gd name="connsiteY28" fmla="*/ 231494 h 1724628"/>
              <a:gd name="connsiteX29" fmla="*/ 1863524 w 2129742"/>
              <a:gd name="connsiteY29" fmla="*/ 243068 h 1724628"/>
              <a:gd name="connsiteX30" fmla="*/ 1932972 w 2129742"/>
              <a:gd name="connsiteY30" fmla="*/ 277792 h 1724628"/>
              <a:gd name="connsiteX31" fmla="*/ 1967696 w 2129742"/>
              <a:gd name="connsiteY31" fmla="*/ 324091 h 1724628"/>
              <a:gd name="connsiteX32" fmla="*/ 2025570 w 2129742"/>
              <a:gd name="connsiteY32" fmla="*/ 381964 h 1724628"/>
              <a:gd name="connsiteX33" fmla="*/ 2083443 w 2129742"/>
              <a:gd name="connsiteY33" fmla="*/ 462987 h 1724628"/>
              <a:gd name="connsiteX34" fmla="*/ 2118167 w 2129742"/>
              <a:gd name="connsiteY34" fmla="*/ 625033 h 1724628"/>
              <a:gd name="connsiteX35" fmla="*/ 2129742 w 2129742"/>
              <a:gd name="connsiteY35" fmla="*/ 729205 h 1724628"/>
              <a:gd name="connsiteX36" fmla="*/ 2118167 w 2129742"/>
              <a:gd name="connsiteY36" fmla="*/ 937549 h 1724628"/>
              <a:gd name="connsiteX37" fmla="*/ 2095018 w 2129742"/>
              <a:gd name="connsiteY37" fmla="*/ 1111169 h 1724628"/>
              <a:gd name="connsiteX38" fmla="*/ 2071868 w 2129742"/>
              <a:gd name="connsiteY38" fmla="*/ 1319514 h 1724628"/>
              <a:gd name="connsiteX39" fmla="*/ 2060294 w 2129742"/>
              <a:gd name="connsiteY39" fmla="*/ 1377387 h 1724628"/>
              <a:gd name="connsiteX40" fmla="*/ 2037144 w 2129742"/>
              <a:gd name="connsiteY40" fmla="*/ 1412111 h 1724628"/>
              <a:gd name="connsiteX41" fmla="*/ 2002420 w 2129742"/>
              <a:gd name="connsiteY41" fmla="*/ 1481559 h 1724628"/>
              <a:gd name="connsiteX42" fmla="*/ 1967696 w 2129742"/>
              <a:gd name="connsiteY42" fmla="*/ 1539433 h 1724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2129742" h="1724628">
                <a:moveTo>
                  <a:pt x="1713053" y="1724628"/>
                </a:moveTo>
                <a:cubicBezTo>
                  <a:pt x="1337034" y="1702509"/>
                  <a:pt x="1703901" y="1728755"/>
                  <a:pt x="1250066" y="1678329"/>
                </a:cubicBezTo>
                <a:cubicBezTo>
                  <a:pt x="1132580" y="1665275"/>
                  <a:pt x="886769" y="1650661"/>
                  <a:pt x="740780" y="1620456"/>
                </a:cubicBezTo>
                <a:cubicBezTo>
                  <a:pt x="687821" y="1609499"/>
                  <a:pt x="564905" y="1584604"/>
                  <a:pt x="497711" y="1551007"/>
                </a:cubicBezTo>
                <a:cubicBezTo>
                  <a:pt x="466742" y="1535522"/>
                  <a:pt x="430676" y="1498600"/>
                  <a:pt x="405114" y="1481559"/>
                </a:cubicBezTo>
                <a:cubicBezTo>
                  <a:pt x="390757" y="1471988"/>
                  <a:pt x="373447" y="1467555"/>
                  <a:pt x="358815" y="1458410"/>
                </a:cubicBezTo>
                <a:cubicBezTo>
                  <a:pt x="302948" y="1423493"/>
                  <a:pt x="317228" y="1422730"/>
                  <a:pt x="266218" y="1377387"/>
                </a:cubicBezTo>
                <a:cubicBezTo>
                  <a:pt x="210633" y="1327978"/>
                  <a:pt x="208735" y="1339260"/>
                  <a:pt x="162046" y="1284790"/>
                </a:cubicBezTo>
                <a:cubicBezTo>
                  <a:pt x="105165" y="1218430"/>
                  <a:pt x="177228" y="1284413"/>
                  <a:pt x="115747" y="1192192"/>
                </a:cubicBezTo>
                <a:cubicBezTo>
                  <a:pt x="103640" y="1174032"/>
                  <a:pt x="84881" y="1161327"/>
                  <a:pt x="69448" y="1145894"/>
                </a:cubicBezTo>
                <a:cubicBezTo>
                  <a:pt x="27233" y="1019248"/>
                  <a:pt x="94560" y="1211077"/>
                  <a:pt x="34724" y="1076445"/>
                </a:cubicBezTo>
                <a:cubicBezTo>
                  <a:pt x="10268" y="1021419"/>
                  <a:pt x="9706" y="995783"/>
                  <a:pt x="0" y="937549"/>
                </a:cubicBezTo>
                <a:cubicBezTo>
                  <a:pt x="3858" y="852668"/>
                  <a:pt x="-6583" y="765912"/>
                  <a:pt x="11575" y="682906"/>
                </a:cubicBezTo>
                <a:cubicBezTo>
                  <a:pt x="21190" y="638951"/>
                  <a:pt x="58210" y="605941"/>
                  <a:pt x="81023" y="567159"/>
                </a:cubicBezTo>
                <a:cubicBezTo>
                  <a:pt x="96794" y="540348"/>
                  <a:pt x="105327" y="508132"/>
                  <a:pt x="127322" y="486137"/>
                </a:cubicBezTo>
                <a:cubicBezTo>
                  <a:pt x="158188" y="455271"/>
                  <a:pt x="192650" y="427624"/>
                  <a:pt x="219919" y="393539"/>
                </a:cubicBezTo>
                <a:cubicBezTo>
                  <a:pt x="235352" y="374248"/>
                  <a:pt x="248749" y="353135"/>
                  <a:pt x="266218" y="335666"/>
                </a:cubicBezTo>
                <a:cubicBezTo>
                  <a:pt x="291371" y="310514"/>
                  <a:pt x="321020" y="290254"/>
                  <a:pt x="347241" y="266218"/>
                </a:cubicBezTo>
                <a:cubicBezTo>
                  <a:pt x="485250" y="139709"/>
                  <a:pt x="337746" y="256237"/>
                  <a:pt x="451413" y="185195"/>
                </a:cubicBezTo>
                <a:cubicBezTo>
                  <a:pt x="460034" y="179807"/>
                  <a:pt x="516855" y="133998"/>
                  <a:pt x="532435" y="127321"/>
                </a:cubicBezTo>
                <a:cubicBezTo>
                  <a:pt x="547057" y="121055"/>
                  <a:pt x="563301" y="119605"/>
                  <a:pt x="578734" y="115747"/>
                </a:cubicBezTo>
                <a:cubicBezTo>
                  <a:pt x="598025" y="100314"/>
                  <a:pt x="614920" y="81278"/>
                  <a:pt x="636608" y="69448"/>
                </a:cubicBezTo>
                <a:cubicBezTo>
                  <a:pt x="664334" y="54325"/>
                  <a:pt x="719421" y="43706"/>
                  <a:pt x="752354" y="34724"/>
                </a:cubicBezTo>
                <a:cubicBezTo>
                  <a:pt x="868622" y="3015"/>
                  <a:pt x="795077" y="17958"/>
                  <a:pt x="902825" y="0"/>
                </a:cubicBezTo>
                <a:cubicBezTo>
                  <a:pt x="1003139" y="3858"/>
                  <a:pt x="1104333" y="-2235"/>
                  <a:pt x="1203767" y="11575"/>
                </a:cubicBezTo>
                <a:cubicBezTo>
                  <a:pt x="1244926" y="17292"/>
                  <a:pt x="1279888" y="45360"/>
                  <a:pt x="1319514" y="57873"/>
                </a:cubicBezTo>
                <a:cubicBezTo>
                  <a:pt x="1496777" y="113851"/>
                  <a:pt x="1353420" y="50141"/>
                  <a:pt x="1504709" y="104172"/>
                </a:cubicBezTo>
                <a:cubicBezTo>
                  <a:pt x="1728944" y="184255"/>
                  <a:pt x="1403512" y="89200"/>
                  <a:pt x="1713053" y="173620"/>
                </a:cubicBezTo>
                <a:cubicBezTo>
                  <a:pt x="1747777" y="192911"/>
                  <a:pt x="1781158" y="214848"/>
                  <a:pt x="1817225" y="231494"/>
                </a:cubicBezTo>
                <a:cubicBezTo>
                  <a:pt x="1831669" y="238160"/>
                  <a:pt x="1848754" y="237160"/>
                  <a:pt x="1863524" y="243068"/>
                </a:cubicBezTo>
                <a:cubicBezTo>
                  <a:pt x="1887555" y="252680"/>
                  <a:pt x="1909823" y="266217"/>
                  <a:pt x="1932972" y="277792"/>
                </a:cubicBezTo>
                <a:cubicBezTo>
                  <a:pt x="1944547" y="293225"/>
                  <a:pt x="1954880" y="309673"/>
                  <a:pt x="1967696" y="324091"/>
                </a:cubicBezTo>
                <a:cubicBezTo>
                  <a:pt x="1985821" y="344482"/>
                  <a:pt x="2010437" y="359264"/>
                  <a:pt x="2025570" y="381964"/>
                </a:cubicBezTo>
                <a:cubicBezTo>
                  <a:pt x="2059420" y="432739"/>
                  <a:pt x="2040372" y="405559"/>
                  <a:pt x="2083443" y="462987"/>
                </a:cubicBezTo>
                <a:cubicBezTo>
                  <a:pt x="2096065" y="513474"/>
                  <a:pt x="2112912" y="577741"/>
                  <a:pt x="2118167" y="625033"/>
                </a:cubicBezTo>
                <a:lnTo>
                  <a:pt x="2129742" y="729205"/>
                </a:lnTo>
                <a:cubicBezTo>
                  <a:pt x="2125884" y="798653"/>
                  <a:pt x="2122953" y="868159"/>
                  <a:pt x="2118167" y="937549"/>
                </a:cubicBezTo>
                <a:cubicBezTo>
                  <a:pt x="2109490" y="1063359"/>
                  <a:pt x="2115308" y="1030006"/>
                  <a:pt x="2095018" y="1111169"/>
                </a:cubicBezTo>
                <a:cubicBezTo>
                  <a:pt x="2086471" y="1205185"/>
                  <a:pt x="2085950" y="1235020"/>
                  <a:pt x="2071868" y="1319514"/>
                </a:cubicBezTo>
                <a:cubicBezTo>
                  <a:pt x="2068634" y="1338919"/>
                  <a:pt x="2067202" y="1358967"/>
                  <a:pt x="2060294" y="1377387"/>
                </a:cubicBezTo>
                <a:cubicBezTo>
                  <a:pt x="2055409" y="1390412"/>
                  <a:pt x="2044861" y="1400536"/>
                  <a:pt x="2037144" y="1412111"/>
                </a:cubicBezTo>
                <a:cubicBezTo>
                  <a:pt x="2015923" y="1475777"/>
                  <a:pt x="2038321" y="1418732"/>
                  <a:pt x="2002420" y="1481559"/>
                </a:cubicBezTo>
                <a:cubicBezTo>
                  <a:pt x="1968299" y="1541270"/>
                  <a:pt x="1994170" y="1512959"/>
                  <a:pt x="1967696" y="1539433"/>
                </a:cubicBezTo>
              </a:path>
            </a:pathLst>
          </a:custGeom>
          <a:ln w="9525"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GB"/>
          </a:p>
        </p:txBody>
      </p:sp>
      <p:sp>
        <p:nvSpPr>
          <p:cNvPr id="4" name="TextBox 3">
            <a:extLst>
              <a:ext uri="{FF2B5EF4-FFF2-40B4-BE49-F238E27FC236}">
                <a16:creationId xmlns:a16="http://schemas.microsoft.com/office/drawing/2014/main" id="{A066BCFF-C1F3-4EB2-B54A-2893124232EB}"/>
              </a:ext>
            </a:extLst>
          </p:cNvPr>
          <p:cNvSpPr txBox="1"/>
          <p:nvPr/>
        </p:nvSpPr>
        <p:spPr>
          <a:xfrm>
            <a:off x="8314711" y="5846402"/>
            <a:ext cx="1026367" cy="430887"/>
          </a:xfrm>
          <a:prstGeom prst="rect">
            <a:avLst/>
          </a:prstGeom>
          <a:noFill/>
        </p:spPr>
        <p:txBody>
          <a:bodyPr wrap="square" rtlCol="0">
            <a:spAutoFit/>
          </a:bodyPr>
          <a:lstStyle/>
          <a:p>
            <a:r>
              <a:rPr lang="en-GB" sz="2200" dirty="0"/>
              <a:t>X</a:t>
            </a:r>
          </a:p>
        </p:txBody>
      </p:sp>
      <p:sp>
        <p:nvSpPr>
          <p:cNvPr id="5" name="TextBox 4">
            <a:extLst>
              <a:ext uri="{FF2B5EF4-FFF2-40B4-BE49-F238E27FC236}">
                <a16:creationId xmlns:a16="http://schemas.microsoft.com/office/drawing/2014/main" id="{D2F224BD-22A6-4190-ABDC-89BBF1DABF8A}"/>
              </a:ext>
            </a:extLst>
          </p:cNvPr>
          <p:cNvSpPr txBox="1"/>
          <p:nvPr/>
        </p:nvSpPr>
        <p:spPr>
          <a:xfrm>
            <a:off x="1548882" y="826932"/>
            <a:ext cx="6531428" cy="430887"/>
          </a:xfrm>
          <a:prstGeom prst="rect">
            <a:avLst/>
          </a:prstGeom>
          <a:noFill/>
        </p:spPr>
        <p:txBody>
          <a:bodyPr wrap="square" rtlCol="0">
            <a:spAutoFit/>
          </a:bodyPr>
          <a:lstStyle/>
          <a:p>
            <a:r>
              <a:rPr lang="en-GB" sz="2200" dirty="0"/>
              <a:t>X modelling X</a:t>
            </a:r>
          </a:p>
        </p:txBody>
      </p:sp>
      <p:sp>
        <p:nvSpPr>
          <p:cNvPr id="6" name="TextBox 5">
            <a:extLst>
              <a:ext uri="{FF2B5EF4-FFF2-40B4-BE49-F238E27FC236}">
                <a16:creationId xmlns:a16="http://schemas.microsoft.com/office/drawing/2014/main" id="{38973B4E-D2DE-46B9-9C45-E6C79B47FD25}"/>
              </a:ext>
            </a:extLst>
          </p:cNvPr>
          <p:cNvSpPr txBox="1"/>
          <p:nvPr/>
        </p:nvSpPr>
        <p:spPr>
          <a:xfrm>
            <a:off x="1548882" y="1589199"/>
            <a:ext cx="4245159" cy="1446550"/>
          </a:xfrm>
          <a:prstGeom prst="rect">
            <a:avLst/>
          </a:prstGeom>
          <a:noFill/>
        </p:spPr>
        <p:txBody>
          <a:bodyPr wrap="square" rtlCol="0">
            <a:spAutoFit/>
          </a:bodyPr>
          <a:lstStyle/>
          <a:p>
            <a:r>
              <a:rPr lang="en-GB" sz="2200" dirty="0"/>
              <a:t>The models X produces are limited by what is present to X’s consciousness, but because of X’s role as </a:t>
            </a:r>
            <a:r>
              <a:rPr lang="en-GB" sz="2200" i="1" dirty="0"/>
              <a:t>attributer</a:t>
            </a:r>
            <a:r>
              <a:rPr lang="en-GB" sz="2200" dirty="0"/>
              <a:t>, not as </a:t>
            </a:r>
            <a:r>
              <a:rPr lang="en-GB" sz="2200" i="1" dirty="0"/>
              <a:t>subject</a:t>
            </a:r>
            <a:r>
              <a:rPr lang="en-GB" sz="2200" dirty="0"/>
              <a:t>. </a:t>
            </a:r>
          </a:p>
        </p:txBody>
      </p:sp>
      <p:sp>
        <p:nvSpPr>
          <p:cNvPr id="7" name="TextBox 6">
            <a:extLst>
              <a:ext uri="{FF2B5EF4-FFF2-40B4-BE49-F238E27FC236}">
                <a16:creationId xmlns:a16="http://schemas.microsoft.com/office/drawing/2014/main" id="{0D5B5BDE-51AE-4F7A-BA79-DFD8F126AFD0}"/>
              </a:ext>
            </a:extLst>
          </p:cNvPr>
          <p:cNvSpPr txBox="1"/>
          <p:nvPr/>
        </p:nvSpPr>
        <p:spPr>
          <a:xfrm>
            <a:off x="1548881" y="3234497"/>
            <a:ext cx="4245159" cy="1107996"/>
          </a:xfrm>
          <a:prstGeom prst="rect">
            <a:avLst/>
          </a:prstGeom>
          <a:noFill/>
        </p:spPr>
        <p:txBody>
          <a:bodyPr wrap="square" rtlCol="0">
            <a:spAutoFit/>
          </a:bodyPr>
          <a:lstStyle/>
          <a:p>
            <a:r>
              <a:rPr lang="en-GB" sz="2200" dirty="0"/>
              <a:t>X can produce models of himself that are inadequate for the purpose at hand. </a:t>
            </a:r>
          </a:p>
        </p:txBody>
      </p:sp>
    </p:spTree>
    <p:extLst>
      <p:ext uri="{BB962C8B-B14F-4D97-AF65-F5344CB8AC3E}">
        <p14:creationId xmlns:p14="http://schemas.microsoft.com/office/powerpoint/2010/main" val="3786538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09399D-DC21-42F0-9284-DEB9CB1EB1B6}"/>
              </a:ext>
            </a:extLst>
          </p:cNvPr>
          <p:cNvSpPr txBox="1"/>
          <p:nvPr/>
        </p:nvSpPr>
        <p:spPr>
          <a:xfrm>
            <a:off x="447675" y="561975"/>
            <a:ext cx="11306175" cy="430887"/>
          </a:xfrm>
          <a:prstGeom prst="rect">
            <a:avLst/>
          </a:prstGeom>
          <a:noFill/>
        </p:spPr>
        <p:txBody>
          <a:bodyPr wrap="square" rtlCol="0">
            <a:spAutoFit/>
          </a:bodyPr>
          <a:lstStyle/>
          <a:p>
            <a:r>
              <a:rPr lang="en-GB" sz="2200" b="1" u="sng" dirty="0"/>
              <a:t>Accounting for awareness growth </a:t>
            </a:r>
          </a:p>
        </p:txBody>
      </p:sp>
      <p:sp>
        <p:nvSpPr>
          <p:cNvPr id="6" name="TextBox 5">
            <a:extLst>
              <a:ext uri="{FF2B5EF4-FFF2-40B4-BE49-F238E27FC236}">
                <a16:creationId xmlns:a16="http://schemas.microsoft.com/office/drawing/2014/main" id="{DE22DC07-6C83-4972-8989-81705531DA8C}"/>
              </a:ext>
            </a:extLst>
          </p:cNvPr>
          <p:cNvSpPr txBox="1"/>
          <p:nvPr/>
        </p:nvSpPr>
        <p:spPr>
          <a:xfrm>
            <a:off x="447675" y="1419225"/>
            <a:ext cx="11306175" cy="1446550"/>
          </a:xfrm>
          <a:prstGeom prst="rect">
            <a:avLst/>
          </a:prstGeom>
          <a:noFill/>
        </p:spPr>
        <p:txBody>
          <a:bodyPr wrap="square" rtlCol="0">
            <a:spAutoFit/>
          </a:bodyPr>
          <a:lstStyle/>
          <a:p>
            <a:pPr marL="457200" indent="-457200">
              <a:buAutoNum type="arabicParenR"/>
            </a:pPr>
            <a:r>
              <a:rPr lang="en-GB" sz="2200" dirty="0"/>
              <a:t>“The domain of an agent’s attitudes can expand as a result of a refinement of the possibilities that she entertains. In this case … she should not revise her attitudes on the coarser domain” (Bradley, DMHF p257)</a:t>
            </a:r>
          </a:p>
          <a:p>
            <a:endParaRPr lang="en-GB" sz="2200" dirty="0"/>
          </a:p>
        </p:txBody>
      </p:sp>
    </p:spTree>
    <p:extLst>
      <p:ext uri="{BB962C8B-B14F-4D97-AF65-F5344CB8AC3E}">
        <p14:creationId xmlns:p14="http://schemas.microsoft.com/office/powerpoint/2010/main" val="254415557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F8BCB9-C016-4700-ACFC-8E76517F7463}"/>
              </a:ext>
            </a:extLst>
          </p:cNvPr>
          <p:cNvSpPr txBox="1"/>
          <p:nvPr/>
        </p:nvSpPr>
        <p:spPr>
          <a:xfrm>
            <a:off x="757517" y="959224"/>
            <a:ext cx="10676965" cy="1785104"/>
          </a:xfrm>
          <a:prstGeom prst="rect">
            <a:avLst/>
          </a:prstGeom>
          <a:noFill/>
        </p:spPr>
        <p:txBody>
          <a:bodyPr wrap="square" rtlCol="0">
            <a:spAutoFit/>
          </a:bodyPr>
          <a:lstStyle/>
          <a:p>
            <a:pPr marL="342900" indent="-342900">
              <a:buFont typeface="Arial" panose="020B0604020202020204" pitchFamily="34" charset="0"/>
              <a:buChar char="•"/>
            </a:pPr>
            <a:r>
              <a:rPr lang="en-GB" sz="2200" dirty="0"/>
              <a:t>When we discover that we’ve produced an inadequate model of some phenomena (because we’ve left something important out), what should we do?</a:t>
            </a:r>
          </a:p>
          <a:p>
            <a:pPr marL="342900" indent="-34290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p:txBody>
      </p:sp>
    </p:spTree>
    <p:extLst>
      <p:ext uri="{BB962C8B-B14F-4D97-AF65-F5344CB8AC3E}">
        <p14:creationId xmlns:p14="http://schemas.microsoft.com/office/powerpoint/2010/main" val="267780690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F8BCB9-C016-4700-ACFC-8E76517F7463}"/>
              </a:ext>
            </a:extLst>
          </p:cNvPr>
          <p:cNvSpPr txBox="1"/>
          <p:nvPr/>
        </p:nvSpPr>
        <p:spPr>
          <a:xfrm>
            <a:off x="757517" y="959224"/>
            <a:ext cx="10676965" cy="2800767"/>
          </a:xfrm>
          <a:prstGeom prst="rect">
            <a:avLst/>
          </a:prstGeom>
          <a:noFill/>
        </p:spPr>
        <p:txBody>
          <a:bodyPr wrap="square" rtlCol="0">
            <a:spAutoFit/>
          </a:bodyPr>
          <a:lstStyle/>
          <a:p>
            <a:pPr marL="342900" indent="-342900">
              <a:buFont typeface="Arial" panose="020B0604020202020204" pitchFamily="34" charset="0"/>
              <a:buChar char="•"/>
            </a:pPr>
            <a:r>
              <a:rPr lang="en-GB" sz="2200" dirty="0"/>
              <a:t>When we discover that we’ve produced an inadequate model of some phenomena (because we’ve left something important out), what should we do?</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Start afresh?</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p:txBody>
      </p:sp>
    </p:spTree>
    <p:extLst>
      <p:ext uri="{BB962C8B-B14F-4D97-AF65-F5344CB8AC3E}">
        <p14:creationId xmlns:p14="http://schemas.microsoft.com/office/powerpoint/2010/main" val="19379740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F8BCB9-C016-4700-ACFC-8E76517F7463}"/>
              </a:ext>
            </a:extLst>
          </p:cNvPr>
          <p:cNvSpPr txBox="1"/>
          <p:nvPr/>
        </p:nvSpPr>
        <p:spPr>
          <a:xfrm>
            <a:off x="757517" y="959224"/>
            <a:ext cx="10676965" cy="4154984"/>
          </a:xfrm>
          <a:prstGeom prst="rect">
            <a:avLst/>
          </a:prstGeom>
          <a:noFill/>
        </p:spPr>
        <p:txBody>
          <a:bodyPr wrap="square" rtlCol="0">
            <a:spAutoFit/>
          </a:bodyPr>
          <a:lstStyle/>
          <a:p>
            <a:pPr marL="342900" indent="-342900">
              <a:buFont typeface="Arial" panose="020B0604020202020204" pitchFamily="34" charset="0"/>
              <a:buChar char="•"/>
            </a:pPr>
            <a:r>
              <a:rPr lang="en-GB" sz="2200" dirty="0"/>
              <a:t>When we discover that we’ve produced an inadequate model of some phenomena (because we’ve left something important out), what should we do?</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Start afresh?</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Or can we find a way to interpret the model that we have already created? </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p:txBody>
      </p:sp>
    </p:spTree>
    <p:extLst>
      <p:ext uri="{BB962C8B-B14F-4D97-AF65-F5344CB8AC3E}">
        <p14:creationId xmlns:p14="http://schemas.microsoft.com/office/powerpoint/2010/main" val="295494321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F8BCB9-C016-4700-ACFC-8E76517F7463}"/>
              </a:ext>
            </a:extLst>
          </p:cNvPr>
          <p:cNvSpPr txBox="1"/>
          <p:nvPr/>
        </p:nvSpPr>
        <p:spPr>
          <a:xfrm>
            <a:off x="757517" y="959224"/>
            <a:ext cx="10676965" cy="5170646"/>
          </a:xfrm>
          <a:prstGeom prst="rect">
            <a:avLst/>
          </a:prstGeom>
          <a:noFill/>
        </p:spPr>
        <p:txBody>
          <a:bodyPr wrap="square" rtlCol="0">
            <a:spAutoFit/>
          </a:bodyPr>
          <a:lstStyle/>
          <a:p>
            <a:pPr marL="342900" indent="-342900">
              <a:buFont typeface="Arial" panose="020B0604020202020204" pitchFamily="34" charset="0"/>
              <a:buChar char="•"/>
            </a:pPr>
            <a:r>
              <a:rPr lang="en-GB" sz="2200" dirty="0"/>
              <a:t>When we discover that we’ve produced an inadequate model of some phenomena (because we’ve left something important out), what should we do?</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Start afresh?</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Or can we find a way to interpret the model that we have already created? </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The model that we’ve already created is a simplification – and not the simplification that we need. To answer the question, perhaps we need an account of the different ways that things can be simplified, so that we can figure out how we can move between them?</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endParaRPr lang="en-GB" sz="2200" dirty="0"/>
          </a:p>
        </p:txBody>
      </p:sp>
    </p:spTree>
    <p:extLst>
      <p:ext uri="{BB962C8B-B14F-4D97-AF65-F5344CB8AC3E}">
        <p14:creationId xmlns:p14="http://schemas.microsoft.com/office/powerpoint/2010/main" val="158269736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5A6861-C6BA-4485-9E0A-8EF38F4D04B7}"/>
              </a:ext>
            </a:extLst>
          </p:cNvPr>
          <p:cNvSpPr txBox="1"/>
          <p:nvPr/>
        </p:nvSpPr>
        <p:spPr>
          <a:xfrm>
            <a:off x="1479176" y="382012"/>
            <a:ext cx="10927977" cy="6093976"/>
          </a:xfrm>
          <a:prstGeom prst="rect">
            <a:avLst/>
          </a:prstGeom>
          <a:noFill/>
        </p:spPr>
        <p:txBody>
          <a:bodyPr wrap="square" rtlCol="0">
            <a:spAutoFit/>
          </a:bodyPr>
          <a:lstStyle/>
          <a:p>
            <a:r>
              <a:rPr lang="en-GB" sz="2200" b="1" dirty="0"/>
              <a:t>Introduction to awareness growth</a:t>
            </a:r>
          </a:p>
          <a:p>
            <a:endParaRPr lang="en-GB" sz="1400" dirty="0"/>
          </a:p>
          <a:p>
            <a:endParaRPr lang="en-GB" sz="2200" dirty="0"/>
          </a:p>
          <a:p>
            <a:r>
              <a:rPr lang="en-GB" sz="2200" b="1" dirty="0"/>
              <a:t>Problems for Reverse Bayesianism</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first-pass version</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restricted version</a:t>
            </a:r>
          </a:p>
          <a:p>
            <a:pPr marL="742950" lvl="1" indent="-285750">
              <a:buFont typeface="Arial" panose="020B0604020202020204" pitchFamily="34" charset="0"/>
              <a:buChar char="•"/>
            </a:pPr>
            <a:endParaRPr lang="en-GB" sz="1400" dirty="0"/>
          </a:p>
          <a:p>
            <a:endParaRPr lang="en-GB" sz="2200" b="1" dirty="0"/>
          </a:p>
          <a:p>
            <a:r>
              <a:rPr lang="en-GB" sz="2200" b="1" dirty="0"/>
              <a:t>There is no awareness growth</a:t>
            </a:r>
          </a:p>
          <a:p>
            <a:pPr marL="285750"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explanation gap</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The ‘flatness’ of the Bayesian Framework</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How complicated should our models be?</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New Concepts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2200" dirty="0"/>
              <a:t>Decision Theory</a:t>
            </a:r>
          </a:p>
        </p:txBody>
      </p:sp>
    </p:spTree>
    <p:extLst>
      <p:ext uri="{BB962C8B-B14F-4D97-AF65-F5344CB8AC3E}">
        <p14:creationId xmlns:p14="http://schemas.microsoft.com/office/powerpoint/2010/main" val="2599406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075A1A05-7594-4E2C-B722-BFDAFFE25834}"/>
              </a:ext>
            </a:extLst>
          </p:cNvPr>
          <p:cNvSpPr/>
          <p:nvPr/>
        </p:nvSpPr>
        <p:spPr>
          <a:xfrm>
            <a:off x="3574438" y="1368512"/>
            <a:ext cx="1424434" cy="1320289"/>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a:extLst>
              <a:ext uri="{FF2B5EF4-FFF2-40B4-BE49-F238E27FC236}">
                <a16:creationId xmlns:a16="http://schemas.microsoft.com/office/drawing/2014/main" id="{630BD150-64D0-4B69-990D-8F74F6C512B9}"/>
              </a:ext>
            </a:extLst>
          </p:cNvPr>
          <p:cNvSpPr txBox="1"/>
          <p:nvPr/>
        </p:nvSpPr>
        <p:spPr>
          <a:xfrm>
            <a:off x="5811971" y="812230"/>
            <a:ext cx="1424434" cy="430887"/>
          </a:xfrm>
          <a:prstGeom prst="rect">
            <a:avLst/>
          </a:prstGeom>
          <a:noFill/>
        </p:spPr>
        <p:txBody>
          <a:bodyPr wrap="square" rtlCol="0">
            <a:spAutoFit/>
          </a:bodyPr>
          <a:lstStyle/>
          <a:p>
            <a:r>
              <a:rPr lang="en-GB" sz="2200" dirty="0"/>
              <a:t>Mia (M)</a:t>
            </a:r>
          </a:p>
        </p:txBody>
      </p:sp>
      <p:sp>
        <p:nvSpPr>
          <p:cNvPr id="12" name="Smiley Face 11">
            <a:extLst>
              <a:ext uri="{FF2B5EF4-FFF2-40B4-BE49-F238E27FC236}">
                <a16:creationId xmlns:a16="http://schemas.microsoft.com/office/drawing/2014/main" id="{118CDFA2-1690-411A-809B-C8FD507C8886}"/>
              </a:ext>
            </a:extLst>
          </p:cNvPr>
          <p:cNvSpPr/>
          <p:nvPr/>
        </p:nvSpPr>
        <p:spPr>
          <a:xfrm>
            <a:off x="5624650" y="1368512"/>
            <a:ext cx="1424434" cy="1320289"/>
          </a:xfrm>
          <a:prstGeom prst="smileyFac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6" name="TextBox 15">
            <a:extLst>
              <a:ext uri="{FF2B5EF4-FFF2-40B4-BE49-F238E27FC236}">
                <a16:creationId xmlns:a16="http://schemas.microsoft.com/office/drawing/2014/main" id="{15686363-5C8E-4E42-8096-9FAF173C73E6}"/>
              </a:ext>
            </a:extLst>
          </p:cNvPr>
          <p:cNvSpPr txBox="1"/>
          <p:nvPr/>
        </p:nvSpPr>
        <p:spPr>
          <a:xfrm>
            <a:off x="3592842" y="811491"/>
            <a:ext cx="1658362" cy="430887"/>
          </a:xfrm>
          <a:prstGeom prst="rect">
            <a:avLst/>
          </a:prstGeom>
          <a:noFill/>
        </p:spPr>
        <p:txBody>
          <a:bodyPr wrap="square" rtlCol="0">
            <a:spAutoFit/>
          </a:bodyPr>
          <a:lstStyle/>
          <a:p>
            <a:r>
              <a:rPr lang="en-GB" sz="2200" dirty="0"/>
              <a:t>Landlord (L)</a:t>
            </a:r>
          </a:p>
        </p:txBody>
      </p:sp>
      <p:graphicFrame>
        <p:nvGraphicFramePr>
          <p:cNvPr id="29" name="Table 28">
            <a:extLst>
              <a:ext uri="{FF2B5EF4-FFF2-40B4-BE49-F238E27FC236}">
                <a16:creationId xmlns:a16="http://schemas.microsoft.com/office/drawing/2014/main" id="{7873641D-8CD2-4580-AC63-BBE1DC8E1C2D}"/>
              </a:ext>
            </a:extLst>
          </p:cNvPr>
          <p:cNvGraphicFramePr>
            <a:graphicFrameLocks noGrp="1"/>
          </p:cNvGraphicFramePr>
          <p:nvPr/>
        </p:nvGraphicFramePr>
        <p:xfrm>
          <a:off x="3282636" y="2980833"/>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P(L)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P(M)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7" name="Table 6">
            <a:extLst>
              <a:ext uri="{FF2B5EF4-FFF2-40B4-BE49-F238E27FC236}">
                <a16:creationId xmlns:a16="http://schemas.microsoft.com/office/drawing/2014/main" id="{27E6F399-0BEA-4264-8425-673EB8C9FD29}"/>
              </a:ext>
            </a:extLst>
          </p:cNvPr>
          <p:cNvGraphicFramePr>
            <a:graphicFrameLocks noGrp="1"/>
          </p:cNvGraphicFramePr>
          <p:nvPr/>
        </p:nvGraphicFramePr>
        <p:xfrm>
          <a:off x="3282636" y="405567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(L&amp;D) = 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(M&amp;D)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graphicFrame>
        <p:nvGraphicFramePr>
          <p:cNvPr id="8" name="Table 7">
            <a:extLst>
              <a:ext uri="{FF2B5EF4-FFF2-40B4-BE49-F238E27FC236}">
                <a16:creationId xmlns:a16="http://schemas.microsoft.com/office/drawing/2014/main" id="{A6452426-E4F1-461F-8676-37D61E97A03B}"/>
              </a:ext>
            </a:extLst>
          </p:cNvPr>
          <p:cNvGraphicFramePr>
            <a:graphicFrameLocks noGrp="1"/>
          </p:cNvGraphicFramePr>
          <p:nvPr/>
        </p:nvGraphicFramePr>
        <p:xfrm>
          <a:off x="3282636" y="4426517"/>
          <a:ext cx="4064000" cy="37084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3301612525"/>
                    </a:ext>
                  </a:extLst>
                </a:gridCol>
                <a:gridCol w="2032000">
                  <a:extLst>
                    <a:ext uri="{9D8B030D-6E8A-4147-A177-3AD203B41FA5}">
                      <a16:colId xmlns:a16="http://schemas.microsoft.com/office/drawing/2014/main" val="3264375702"/>
                    </a:ext>
                  </a:extLst>
                </a:gridCol>
              </a:tblGrid>
              <a:tr h="370840">
                <a:tc>
                  <a:txBody>
                    <a:bodyPr/>
                    <a:lstStyle/>
                    <a:p>
                      <a:r>
                        <a:rPr lang="en-GB" dirty="0"/>
                        <a:t>P</a:t>
                      </a:r>
                      <a:r>
                        <a:rPr lang="en-GB" baseline="30000" dirty="0"/>
                        <a:t>+</a:t>
                      </a:r>
                      <a:r>
                        <a:rPr lang="en-GB" dirty="0"/>
                        <a:t>(L&amp;A) = 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P</a:t>
                      </a:r>
                      <a:r>
                        <a:rPr lang="en-GB" baseline="30000" dirty="0"/>
                        <a:t>+</a:t>
                      </a:r>
                      <a:r>
                        <a:rPr lang="en-GB" dirty="0"/>
                        <a:t>(M&amp;A) = 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897723"/>
                  </a:ext>
                </a:extLst>
              </a:tr>
            </a:tbl>
          </a:graphicData>
        </a:graphic>
      </p:graphicFrame>
      <p:sp>
        <p:nvSpPr>
          <p:cNvPr id="9" name="Freeform: Shape 8">
            <a:extLst>
              <a:ext uri="{FF2B5EF4-FFF2-40B4-BE49-F238E27FC236}">
                <a16:creationId xmlns:a16="http://schemas.microsoft.com/office/drawing/2014/main" id="{3F06B725-1D55-4F46-B368-AF3D15A6D130}"/>
              </a:ext>
            </a:extLst>
          </p:cNvPr>
          <p:cNvSpPr/>
          <p:nvPr/>
        </p:nvSpPr>
        <p:spPr>
          <a:xfrm>
            <a:off x="2954215" y="3950678"/>
            <a:ext cx="4513385" cy="965178"/>
          </a:xfrm>
          <a:custGeom>
            <a:avLst/>
            <a:gdLst>
              <a:gd name="connsiteX0" fmla="*/ 1013012 w 1793646"/>
              <a:gd name="connsiteY0" fmla="*/ 0 h 905435"/>
              <a:gd name="connsiteX1" fmla="*/ 968188 w 1793646"/>
              <a:gd name="connsiteY1" fmla="*/ 8965 h 905435"/>
              <a:gd name="connsiteX2" fmla="*/ 869577 w 1793646"/>
              <a:gd name="connsiteY2" fmla="*/ 35859 h 905435"/>
              <a:gd name="connsiteX3" fmla="*/ 788894 w 1793646"/>
              <a:gd name="connsiteY3" fmla="*/ 44824 h 905435"/>
              <a:gd name="connsiteX4" fmla="*/ 690283 w 1793646"/>
              <a:gd name="connsiteY4" fmla="*/ 62753 h 905435"/>
              <a:gd name="connsiteX5" fmla="*/ 555812 w 1793646"/>
              <a:gd name="connsiteY5" fmla="*/ 89647 h 905435"/>
              <a:gd name="connsiteX6" fmla="*/ 475130 w 1793646"/>
              <a:gd name="connsiteY6" fmla="*/ 107577 h 905435"/>
              <a:gd name="connsiteX7" fmla="*/ 349624 w 1793646"/>
              <a:gd name="connsiteY7" fmla="*/ 116541 h 905435"/>
              <a:gd name="connsiteX8" fmla="*/ 259977 w 1793646"/>
              <a:gd name="connsiteY8" fmla="*/ 125506 h 905435"/>
              <a:gd name="connsiteX9" fmla="*/ 233083 w 1793646"/>
              <a:gd name="connsiteY9" fmla="*/ 134471 h 905435"/>
              <a:gd name="connsiteX10" fmla="*/ 170330 w 1793646"/>
              <a:gd name="connsiteY10" fmla="*/ 152400 h 905435"/>
              <a:gd name="connsiteX11" fmla="*/ 107577 w 1793646"/>
              <a:gd name="connsiteY11" fmla="*/ 179294 h 905435"/>
              <a:gd name="connsiteX12" fmla="*/ 80683 w 1793646"/>
              <a:gd name="connsiteY12" fmla="*/ 197224 h 905435"/>
              <a:gd name="connsiteX13" fmla="*/ 62753 w 1793646"/>
              <a:gd name="connsiteY13" fmla="*/ 224118 h 905435"/>
              <a:gd name="connsiteX14" fmla="*/ 35859 w 1793646"/>
              <a:gd name="connsiteY14" fmla="*/ 259977 h 905435"/>
              <a:gd name="connsiteX15" fmla="*/ 8965 w 1793646"/>
              <a:gd name="connsiteY15" fmla="*/ 349624 h 905435"/>
              <a:gd name="connsiteX16" fmla="*/ 0 w 1793646"/>
              <a:gd name="connsiteY16" fmla="*/ 403412 h 905435"/>
              <a:gd name="connsiteX17" fmla="*/ 17930 w 1793646"/>
              <a:gd name="connsiteY17" fmla="*/ 555812 h 905435"/>
              <a:gd name="connsiteX18" fmla="*/ 35859 w 1793646"/>
              <a:gd name="connsiteY18" fmla="*/ 582706 h 905435"/>
              <a:gd name="connsiteX19" fmla="*/ 98612 w 1793646"/>
              <a:gd name="connsiteY19" fmla="*/ 654424 h 905435"/>
              <a:gd name="connsiteX20" fmla="*/ 188259 w 1793646"/>
              <a:gd name="connsiteY20" fmla="*/ 708212 h 905435"/>
              <a:gd name="connsiteX21" fmla="*/ 295836 w 1793646"/>
              <a:gd name="connsiteY21" fmla="*/ 753035 h 905435"/>
              <a:gd name="connsiteX22" fmla="*/ 457200 w 1793646"/>
              <a:gd name="connsiteY22" fmla="*/ 788894 h 905435"/>
              <a:gd name="connsiteX23" fmla="*/ 573741 w 1793646"/>
              <a:gd name="connsiteY23" fmla="*/ 824753 h 905435"/>
              <a:gd name="connsiteX24" fmla="*/ 636494 w 1793646"/>
              <a:gd name="connsiteY24" fmla="*/ 833718 h 905435"/>
              <a:gd name="connsiteX25" fmla="*/ 744071 w 1793646"/>
              <a:gd name="connsiteY25" fmla="*/ 851647 h 905435"/>
              <a:gd name="connsiteX26" fmla="*/ 914400 w 1793646"/>
              <a:gd name="connsiteY26" fmla="*/ 878541 h 905435"/>
              <a:gd name="connsiteX27" fmla="*/ 950259 w 1793646"/>
              <a:gd name="connsiteY27" fmla="*/ 887506 h 905435"/>
              <a:gd name="connsiteX28" fmla="*/ 1111624 w 1793646"/>
              <a:gd name="connsiteY28" fmla="*/ 905435 h 905435"/>
              <a:gd name="connsiteX29" fmla="*/ 1559859 w 1793646"/>
              <a:gd name="connsiteY29" fmla="*/ 896471 h 905435"/>
              <a:gd name="connsiteX30" fmla="*/ 1613647 w 1793646"/>
              <a:gd name="connsiteY30" fmla="*/ 869577 h 905435"/>
              <a:gd name="connsiteX31" fmla="*/ 1631577 w 1793646"/>
              <a:gd name="connsiteY31" fmla="*/ 851647 h 905435"/>
              <a:gd name="connsiteX32" fmla="*/ 1658471 w 1793646"/>
              <a:gd name="connsiteY32" fmla="*/ 842683 h 905435"/>
              <a:gd name="connsiteX33" fmla="*/ 1667436 w 1793646"/>
              <a:gd name="connsiteY33" fmla="*/ 815788 h 905435"/>
              <a:gd name="connsiteX34" fmla="*/ 1721224 w 1793646"/>
              <a:gd name="connsiteY34" fmla="*/ 753035 h 905435"/>
              <a:gd name="connsiteX35" fmla="*/ 1757083 w 1793646"/>
              <a:gd name="connsiteY35" fmla="*/ 690283 h 905435"/>
              <a:gd name="connsiteX36" fmla="*/ 1783977 w 1793646"/>
              <a:gd name="connsiteY36" fmla="*/ 609600 h 905435"/>
              <a:gd name="connsiteX37" fmla="*/ 1783977 w 1793646"/>
              <a:gd name="connsiteY37" fmla="*/ 403412 h 905435"/>
              <a:gd name="connsiteX38" fmla="*/ 1775012 w 1793646"/>
              <a:gd name="connsiteY38" fmla="*/ 376518 h 905435"/>
              <a:gd name="connsiteX39" fmla="*/ 1730188 w 1793646"/>
              <a:gd name="connsiteY39" fmla="*/ 331694 h 905435"/>
              <a:gd name="connsiteX40" fmla="*/ 1703294 w 1793646"/>
              <a:gd name="connsiteY40" fmla="*/ 295835 h 905435"/>
              <a:gd name="connsiteX41" fmla="*/ 1649506 w 1793646"/>
              <a:gd name="connsiteY41" fmla="*/ 259977 h 905435"/>
              <a:gd name="connsiteX42" fmla="*/ 1613647 w 1793646"/>
              <a:gd name="connsiteY42" fmla="*/ 224118 h 905435"/>
              <a:gd name="connsiteX43" fmla="*/ 1541930 w 1793646"/>
              <a:gd name="connsiteY43" fmla="*/ 197224 h 905435"/>
              <a:gd name="connsiteX44" fmla="*/ 1506071 w 1793646"/>
              <a:gd name="connsiteY44" fmla="*/ 179294 h 905435"/>
              <a:gd name="connsiteX45" fmla="*/ 1443318 w 1793646"/>
              <a:gd name="connsiteY45" fmla="*/ 143435 h 905435"/>
              <a:gd name="connsiteX46" fmla="*/ 1407459 w 1793646"/>
              <a:gd name="connsiteY46" fmla="*/ 134471 h 905435"/>
              <a:gd name="connsiteX47" fmla="*/ 1389530 w 1793646"/>
              <a:gd name="connsiteY47" fmla="*/ 116541 h 905435"/>
              <a:gd name="connsiteX48" fmla="*/ 1362636 w 1793646"/>
              <a:gd name="connsiteY48" fmla="*/ 107577 h 905435"/>
              <a:gd name="connsiteX49" fmla="*/ 1228165 w 1793646"/>
              <a:gd name="connsiteY49" fmla="*/ 71718 h 905435"/>
              <a:gd name="connsiteX50" fmla="*/ 1174377 w 1793646"/>
              <a:gd name="connsiteY50" fmla="*/ 53788 h 905435"/>
              <a:gd name="connsiteX51" fmla="*/ 1084730 w 1793646"/>
              <a:gd name="connsiteY51" fmla="*/ 35859 h 905435"/>
              <a:gd name="connsiteX52" fmla="*/ 968188 w 1793646"/>
              <a:gd name="connsiteY52" fmla="*/ 8965 h 905435"/>
              <a:gd name="connsiteX53" fmla="*/ 851647 w 1793646"/>
              <a:gd name="connsiteY53" fmla="*/ 8965 h 905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93646" h="905435">
                <a:moveTo>
                  <a:pt x="1013012" y="0"/>
                </a:moveTo>
                <a:cubicBezTo>
                  <a:pt x="998071" y="2988"/>
                  <a:pt x="982970" y="5269"/>
                  <a:pt x="968188" y="8965"/>
                </a:cubicBezTo>
                <a:cubicBezTo>
                  <a:pt x="935134" y="17228"/>
                  <a:pt x="902986" y="29177"/>
                  <a:pt x="869577" y="35859"/>
                </a:cubicBezTo>
                <a:cubicBezTo>
                  <a:pt x="843043" y="41166"/>
                  <a:pt x="815654" y="40810"/>
                  <a:pt x="788894" y="44824"/>
                </a:cubicBezTo>
                <a:cubicBezTo>
                  <a:pt x="755854" y="49780"/>
                  <a:pt x="723091" y="56444"/>
                  <a:pt x="690283" y="62753"/>
                </a:cubicBezTo>
                <a:cubicBezTo>
                  <a:pt x="645394" y="71385"/>
                  <a:pt x="600158" y="78560"/>
                  <a:pt x="555812" y="89647"/>
                </a:cubicBezTo>
                <a:cubicBezTo>
                  <a:pt x="535291" y="94777"/>
                  <a:pt x="494786" y="105508"/>
                  <a:pt x="475130" y="107577"/>
                </a:cubicBezTo>
                <a:cubicBezTo>
                  <a:pt x="433419" y="111968"/>
                  <a:pt x="391421" y="113058"/>
                  <a:pt x="349624" y="116541"/>
                </a:cubicBezTo>
                <a:cubicBezTo>
                  <a:pt x="319696" y="119035"/>
                  <a:pt x="289859" y="122518"/>
                  <a:pt x="259977" y="125506"/>
                </a:cubicBezTo>
                <a:cubicBezTo>
                  <a:pt x="251012" y="128494"/>
                  <a:pt x="242169" y="131875"/>
                  <a:pt x="233083" y="134471"/>
                </a:cubicBezTo>
                <a:cubicBezTo>
                  <a:pt x="219673" y="138302"/>
                  <a:pt x="184664" y="145233"/>
                  <a:pt x="170330" y="152400"/>
                </a:cubicBezTo>
                <a:cubicBezTo>
                  <a:pt x="108424" y="183354"/>
                  <a:pt x="182203" y="160639"/>
                  <a:pt x="107577" y="179294"/>
                </a:cubicBezTo>
                <a:cubicBezTo>
                  <a:pt x="98612" y="185271"/>
                  <a:pt x="88302" y="189605"/>
                  <a:pt x="80683" y="197224"/>
                </a:cubicBezTo>
                <a:cubicBezTo>
                  <a:pt x="73064" y="204843"/>
                  <a:pt x="69015" y="215351"/>
                  <a:pt x="62753" y="224118"/>
                </a:cubicBezTo>
                <a:cubicBezTo>
                  <a:pt x="54069" y="236276"/>
                  <a:pt x="44824" y="248024"/>
                  <a:pt x="35859" y="259977"/>
                </a:cubicBezTo>
                <a:cubicBezTo>
                  <a:pt x="24426" y="294277"/>
                  <a:pt x="15739" y="315755"/>
                  <a:pt x="8965" y="349624"/>
                </a:cubicBezTo>
                <a:cubicBezTo>
                  <a:pt x="5400" y="367448"/>
                  <a:pt x="2988" y="385483"/>
                  <a:pt x="0" y="403412"/>
                </a:cubicBezTo>
                <a:cubicBezTo>
                  <a:pt x="1417" y="423251"/>
                  <a:pt x="-2446" y="515059"/>
                  <a:pt x="17930" y="555812"/>
                </a:cubicBezTo>
                <a:cubicBezTo>
                  <a:pt x="22748" y="565449"/>
                  <a:pt x="29395" y="574087"/>
                  <a:pt x="35859" y="582706"/>
                </a:cubicBezTo>
                <a:cubicBezTo>
                  <a:pt x="53673" y="606459"/>
                  <a:pt x="75392" y="634521"/>
                  <a:pt x="98612" y="654424"/>
                </a:cubicBezTo>
                <a:cubicBezTo>
                  <a:pt x="130296" y="681582"/>
                  <a:pt x="148224" y="690419"/>
                  <a:pt x="188259" y="708212"/>
                </a:cubicBezTo>
                <a:cubicBezTo>
                  <a:pt x="223758" y="723989"/>
                  <a:pt x="258982" y="740750"/>
                  <a:pt x="295836" y="753035"/>
                </a:cubicBezTo>
                <a:cubicBezTo>
                  <a:pt x="524732" y="829334"/>
                  <a:pt x="315964" y="751727"/>
                  <a:pt x="457200" y="788894"/>
                </a:cubicBezTo>
                <a:cubicBezTo>
                  <a:pt x="496506" y="799238"/>
                  <a:pt x="534310" y="814895"/>
                  <a:pt x="573741" y="824753"/>
                </a:cubicBezTo>
                <a:cubicBezTo>
                  <a:pt x="594240" y="829878"/>
                  <a:pt x="615623" y="830423"/>
                  <a:pt x="636494" y="833718"/>
                </a:cubicBezTo>
                <a:lnTo>
                  <a:pt x="744071" y="851647"/>
                </a:lnTo>
                <a:lnTo>
                  <a:pt x="914400" y="878541"/>
                </a:lnTo>
                <a:cubicBezTo>
                  <a:pt x="926482" y="880957"/>
                  <a:pt x="938051" y="885841"/>
                  <a:pt x="950259" y="887506"/>
                </a:cubicBezTo>
                <a:cubicBezTo>
                  <a:pt x="1003882" y="894818"/>
                  <a:pt x="1111624" y="905435"/>
                  <a:pt x="1111624" y="905435"/>
                </a:cubicBezTo>
                <a:lnTo>
                  <a:pt x="1559859" y="896471"/>
                </a:lnTo>
                <a:cubicBezTo>
                  <a:pt x="1577248" y="895815"/>
                  <a:pt x="1601381" y="879389"/>
                  <a:pt x="1613647" y="869577"/>
                </a:cubicBezTo>
                <a:cubicBezTo>
                  <a:pt x="1620247" y="864297"/>
                  <a:pt x="1624329" y="855996"/>
                  <a:pt x="1631577" y="851647"/>
                </a:cubicBezTo>
                <a:cubicBezTo>
                  <a:pt x="1639680" y="846785"/>
                  <a:pt x="1649506" y="845671"/>
                  <a:pt x="1658471" y="842683"/>
                </a:cubicBezTo>
                <a:cubicBezTo>
                  <a:pt x="1661459" y="833718"/>
                  <a:pt x="1662748" y="823993"/>
                  <a:pt x="1667436" y="815788"/>
                </a:cubicBezTo>
                <a:cubicBezTo>
                  <a:pt x="1682768" y="788957"/>
                  <a:pt x="1700031" y="774228"/>
                  <a:pt x="1721224" y="753035"/>
                </a:cubicBezTo>
                <a:cubicBezTo>
                  <a:pt x="1742921" y="687939"/>
                  <a:pt x="1711855" y="771692"/>
                  <a:pt x="1757083" y="690283"/>
                </a:cubicBezTo>
                <a:cubicBezTo>
                  <a:pt x="1772426" y="662666"/>
                  <a:pt x="1776592" y="639137"/>
                  <a:pt x="1783977" y="609600"/>
                </a:cubicBezTo>
                <a:cubicBezTo>
                  <a:pt x="1795364" y="507113"/>
                  <a:pt x="1798292" y="525095"/>
                  <a:pt x="1783977" y="403412"/>
                </a:cubicBezTo>
                <a:cubicBezTo>
                  <a:pt x="1782873" y="394027"/>
                  <a:pt x="1780682" y="384078"/>
                  <a:pt x="1775012" y="376518"/>
                </a:cubicBezTo>
                <a:cubicBezTo>
                  <a:pt x="1762334" y="359614"/>
                  <a:pt x="1742866" y="348598"/>
                  <a:pt x="1730188" y="331694"/>
                </a:cubicBezTo>
                <a:cubicBezTo>
                  <a:pt x="1721223" y="319741"/>
                  <a:pt x="1714461" y="305761"/>
                  <a:pt x="1703294" y="295835"/>
                </a:cubicBezTo>
                <a:cubicBezTo>
                  <a:pt x="1687189" y="281519"/>
                  <a:pt x="1664743" y="275214"/>
                  <a:pt x="1649506" y="259977"/>
                </a:cubicBezTo>
                <a:cubicBezTo>
                  <a:pt x="1637553" y="248024"/>
                  <a:pt x="1627170" y="234261"/>
                  <a:pt x="1613647" y="224118"/>
                </a:cubicBezTo>
                <a:cubicBezTo>
                  <a:pt x="1590206" y="206537"/>
                  <a:pt x="1569145" y="204027"/>
                  <a:pt x="1541930" y="197224"/>
                </a:cubicBezTo>
                <a:cubicBezTo>
                  <a:pt x="1529977" y="191247"/>
                  <a:pt x="1517803" y="185693"/>
                  <a:pt x="1506071" y="179294"/>
                </a:cubicBezTo>
                <a:cubicBezTo>
                  <a:pt x="1484921" y="167757"/>
                  <a:pt x="1465251" y="153404"/>
                  <a:pt x="1443318" y="143435"/>
                </a:cubicBezTo>
                <a:cubicBezTo>
                  <a:pt x="1432102" y="138337"/>
                  <a:pt x="1419412" y="137459"/>
                  <a:pt x="1407459" y="134471"/>
                </a:cubicBezTo>
                <a:cubicBezTo>
                  <a:pt x="1401483" y="128494"/>
                  <a:pt x="1396778" y="120890"/>
                  <a:pt x="1389530" y="116541"/>
                </a:cubicBezTo>
                <a:cubicBezTo>
                  <a:pt x="1381427" y="111679"/>
                  <a:pt x="1371484" y="110895"/>
                  <a:pt x="1362636" y="107577"/>
                </a:cubicBezTo>
                <a:cubicBezTo>
                  <a:pt x="1252613" y="66319"/>
                  <a:pt x="1403477" y="115546"/>
                  <a:pt x="1228165" y="71718"/>
                </a:cubicBezTo>
                <a:cubicBezTo>
                  <a:pt x="1209830" y="67134"/>
                  <a:pt x="1192712" y="58372"/>
                  <a:pt x="1174377" y="53788"/>
                </a:cubicBezTo>
                <a:cubicBezTo>
                  <a:pt x="1144813" y="46397"/>
                  <a:pt x="1114424" y="42711"/>
                  <a:pt x="1084730" y="35859"/>
                </a:cubicBezTo>
                <a:cubicBezTo>
                  <a:pt x="1030702" y="23391"/>
                  <a:pt x="1061374" y="8965"/>
                  <a:pt x="968188" y="8965"/>
                </a:cubicBezTo>
                <a:lnTo>
                  <a:pt x="851647" y="8965"/>
                </a:lnTo>
              </a:path>
            </a:pathLst>
          </a:custGeom>
          <a:ln w="3175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TextBox 9">
            <a:extLst>
              <a:ext uri="{FF2B5EF4-FFF2-40B4-BE49-F238E27FC236}">
                <a16:creationId xmlns:a16="http://schemas.microsoft.com/office/drawing/2014/main" id="{EEFBFB2B-1B07-4368-8F68-5AAAB9CD76F2}"/>
              </a:ext>
            </a:extLst>
          </p:cNvPr>
          <p:cNvSpPr txBox="1"/>
          <p:nvPr/>
        </p:nvSpPr>
        <p:spPr>
          <a:xfrm rot="10800000" flipV="1">
            <a:off x="9575094" y="2980833"/>
            <a:ext cx="1756859"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rtlCol="0">
            <a:spAutoFit/>
          </a:bodyPr>
          <a:lstStyle/>
          <a:p>
            <a:r>
              <a:rPr lang="en-GB" dirty="0">
                <a:solidFill>
                  <a:srgbClr val="0070C0"/>
                </a:solidFill>
              </a:rPr>
              <a:t>What constraints are there on these numbers?</a:t>
            </a:r>
          </a:p>
        </p:txBody>
      </p:sp>
      <p:cxnSp>
        <p:nvCxnSpPr>
          <p:cNvPr id="13" name="Straight Arrow Connector 12">
            <a:extLst>
              <a:ext uri="{FF2B5EF4-FFF2-40B4-BE49-F238E27FC236}">
                <a16:creationId xmlns:a16="http://schemas.microsoft.com/office/drawing/2014/main" id="{E814512D-4098-4AEF-8C2C-D5672FBBE68A}"/>
              </a:ext>
            </a:extLst>
          </p:cNvPr>
          <p:cNvCxnSpPr>
            <a:cxnSpLocks/>
          </p:cNvCxnSpPr>
          <p:nvPr/>
        </p:nvCxnSpPr>
        <p:spPr>
          <a:xfrm flipH="1">
            <a:off x="7267954" y="3287935"/>
            <a:ext cx="2135062" cy="938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2360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26207</TotalTime>
  <Words>3894</Words>
  <Application>Microsoft Office PowerPoint</Application>
  <PresentationFormat>Widescreen</PresentationFormat>
  <Paragraphs>942</Paragraphs>
  <Slides>84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84</vt:i4>
      </vt:variant>
    </vt:vector>
  </HeadingPairs>
  <TitlesOfParts>
    <vt:vector size="89"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Mahtani</dc:creator>
  <cp:lastModifiedBy>Anna Mahtani</cp:lastModifiedBy>
  <cp:revision>176</cp:revision>
  <dcterms:created xsi:type="dcterms:W3CDTF">2018-12-06T10:20:48Z</dcterms:created>
  <dcterms:modified xsi:type="dcterms:W3CDTF">2019-07-09T16:18:16Z</dcterms:modified>
</cp:coreProperties>
</file>