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324" r:id="rId2"/>
    <p:sldId id="400" r:id="rId3"/>
    <p:sldId id="424" r:id="rId4"/>
    <p:sldId id="334" r:id="rId5"/>
    <p:sldId id="356" r:id="rId6"/>
    <p:sldId id="361" r:id="rId7"/>
    <p:sldId id="392" r:id="rId8"/>
    <p:sldId id="393" r:id="rId9"/>
    <p:sldId id="425" r:id="rId10"/>
    <p:sldId id="415" r:id="rId11"/>
    <p:sldId id="362" r:id="rId12"/>
    <p:sldId id="404" r:id="rId13"/>
    <p:sldId id="405" r:id="rId14"/>
    <p:sldId id="411" r:id="rId15"/>
    <p:sldId id="412" r:id="rId16"/>
    <p:sldId id="417" r:id="rId17"/>
    <p:sldId id="426" r:id="rId18"/>
    <p:sldId id="413" r:id="rId19"/>
    <p:sldId id="414" r:id="rId20"/>
    <p:sldId id="418" r:id="rId21"/>
    <p:sldId id="420" r:id="rId22"/>
    <p:sldId id="421" r:id="rId23"/>
    <p:sldId id="422" r:id="rId24"/>
    <p:sldId id="406" r:id="rId25"/>
    <p:sldId id="430" r:id="rId26"/>
    <p:sldId id="427" r:id="rId27"/>
    <p:sldId id="428" r:id="rId28"/>
    <p:sldId id="429" r:id="rId29"/>
    <p:sldId id="407" r:id="rId30"/>
    <p:sldId id="423" r:id="rId31"/>
    <p:sldId id="431" r:id="rId32"/>
    <p:sldId id="432" r:id="rId33"/>
    <p:sldId id="433" r:id="rId34"/>
    <p:sldId id="409" r:id="rId35"/>
    <p:sldId id="384" r:id="rId36"/>
    <p:sldId id="386" r:id="rId37"/>
    <p:sldId id="388" r:id="rId38"/>
    <p:sldId id="389" r:id="rId39"/>
    <p:sldId id="390" r:id="rId40"/>
    <p:sldId id="398" r:id="rId41"/>
    <p:sldId id="399" r:id="rId42"/>
    <p:sldId id="397" r:id="rId43"/>
    <p:sldId id="434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37" autoAdjust="0"/>
    <p:restoredTop sz="62064" autoAdjust="0"/>
  </p:normalViewPr>
  <p:slideViewPr>
    <p:cSldViewPr showGuides="1">
      <p:cViewPr varScale="1">
        <p:scale>
          <a:sx n="67" d="100"/>
          <a:sy n="67" d="100"/>
        </p:scale>
        <p:origin x="2676" y="72"/>
      </p:cViewPr>
      <p:guideLst>
        <p:guide orient="horz" pos="211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5D392-8F29-4FC4-80BB-AD04F6FABD10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C5FA4F-830B-4C02-BBF3-70E5D7E19A0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76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66B91-47EF-473A-A9B0-B574BC7C776F}" type="datetimeFigureOut">
              <a:rPr lang="en-GB" smtClean="0"/>
              <a:pPr/>
              <a:t>09/07/2019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B5965-9816-430F-8D10-C3ED384C14C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7785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67924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40684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2645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08464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15985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04345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37107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74595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73801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20736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29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7502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86015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30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107228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31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57449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32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53548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33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153167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34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23382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35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91352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36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065510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37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614189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38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002263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39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801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490706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40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71516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41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911369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42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038752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GB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43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99442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10652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76742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13611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04669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38508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B5965-9816-430F-8D10-C3ED384C14C8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4099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A4EF-8D66-4C02-A981-97221A5A0DB2}" type="datetimeFigureOut">
              <a:rPr lang="en-GB" smtClean="0"/>
              <a:pPr/>
              <a:t>09/07/2019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786D2-52DC-4F5F-9519-D3DB0D12AC5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A4EF-8D66-4C02-A981-97221A5A0DB2}" type="datetimeFigureOut">
              <a:rPr lang="en-GB" smtClean="0"/>
              <a:pPr/>
              <a:t>09/07/2019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786D2-52DC-4F5F-9519-D3DB0D12AC5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A4EF-8D66-4C02-A981-97221A5A0DB2}" type="datetimeFigureOut">
              <a:rPr lang="en-GB" smtClean="0"/>
              <a:pPr/>
              <a:t>09/07/2019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786D2-52DC-4F5F-9519-D3DB0D12AC5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A4EF-8D66-4C02-A981-97221A5A0DB2}" type="datetimeFigureOut">
              <a:rPr lang="en-GB" smtClean="0"/>
              <a:pPr/>
              <a:t>09/07/2019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786D2-52DC-4F5F-9519-D3DB0D12AC5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A4EF-8D66-4C02-A981-97221A5A0DB2}" type="datetimeFigureOut">
              <a:rPr lang="en-GB" smtClean="0"/>
              <a:pPr/>
              <a:t>09/07/2019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786D2-52DC-4F5F-9519-D3DB0D12AC5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A4EF-8D66-4C02-A981-97221A5A0DB2}" type="datetimeFigureOut">
              <a:rPr lang="en-GB" smtClean="0"/>
              <a:pPr/>
              <a:t>09/07/2019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786D2-52DC-4F5F-9519-D3DB0D12AC5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A4EF-8D66-4C02-A981-97221A5A0DB2}" type="datetimeFigureOut">
              <a:rPr lang="en-GB" smtClean="0"/>
              <a:pPr/>
              <a:t>09/07/2019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786D2-52DC-4F5F-9519-D3DB0D12AC5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A4EF-8D66-4C02-A981-97221A5A0DB2}" type="datetimeFigureOut">
              <a:rPr lang="en-GB" smtClean="0"/>
              <a:pPr/>
              <a:t>09/07/2019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786D2-52DC-4F5F-9519-D3DB0D12AC5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A4EF-8D66-4C02-A981-97221A5A0DB2}" type="datetimeFigureOut">
              <a:rPr lang="en-GB" smtClean="0"/>
              <a:pPr/>
              <a:t>09/07/2019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786D2-52DC-4F5F-9519-D3DB0D12AC5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A4EF-8D66-4C02-A981-97221A5A0DB2}" type="datetimeFigureOut">
              <a:rPr lang="en-GB" smtClean="0"/>
              <a:pPr/>
              <a:t>09/07/2019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786D2-52DC-4F5F-9519-D3DB0D12AC5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A4EF-8D66-4C02-A981-97221A5A0DB2}" type="datetimeFigureOut">
              <a:rPr lang="en-GB" smtClean="0"/>
              <a:pPr/>
              <a:t>09/07/2019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786D2-52DC-4F5F-9519-D3DB0D12AC5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A4EF-8D66-4C02-A981-97221A5A0DB2}" type="datetimeFigureOut">
              <a:rPr lang="en-GB" smtClean="0"/>
              <a:pPr/>
              <a:t>09/07/2019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786D2-52DC-4F5F-9519-D3DB0D12AC5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6489340"/>
            <a:ext cx="233975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chemeClr val="bg1"/>
                </a:solidFill>
              </a:rPr>
              <a:t>Possibilities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9672" y="6484594"/>
            <a:ext cx="2160240" cy="332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Opaque Contexts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51920" y="6489340"/>
            <a:ext cx="2664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Dutch Book Arguments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8224" y="6489340"/>
            <a:ext cx="25557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Accuracy Arguments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9592" y="2492896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Arguments for </a:t>
            </a:r>
            <a:r>
              <a:rPr lang="en-GB" b="1" dirty="0" err="1"/>
              <a:t>Probabilism</a:t>
            </a:r>
            <a:endParaRPr lang="en-GB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043608" y="5229200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Anna </a:t>
            </a:r>
            <a:r>
              <a:rPr lang="en-GB" dirty="0" err="1"/>
              <a:t>Mahtani</a:t>
            </a:r>
            <a:r>
              <a:rPr lang="en-GB" dirty="0"/>
              <a:t>, LSE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43608" y="908720"/>
            <a:ext cx="6984776" cy="35283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14"/>
          <p:cNvSpPr/>
          <p:nvPr/>
        </p:nvSpPr>
        <p:spPr>
          <a:xfrm>
            <a:off x="4317167" y="907410"/>
            <a:ext cx="38808" cy="3529702"/>
          </a:xfrm>
          <a:custGeom>
            <a:avLst/>
            <a:gdLst>
              <a:gd name="connsiteX0" fmla="*/ 142406 w 889416"/>
              <a:gd name="connsiteY0" fmla="*/ 0 h 3492708"/>
              <a:gd name="connsiteX1" fmla="*/ 157396 w 889416"/>
              <a:gd name="connsiteY1" fmla="*/ 1394085 h 3492708"/>
              <a:gd name="connsiteX2" fmla="*/ 217357 w 889416"/>
              <a:gd name="connsiteY2" fmla="*/ 1229194 h 3492708"/>
              <a:gd name="connsiteX3" fmla="*/ 727023 w 889416"/>
              <a:gd name="connsiteY3" fmla="*/ 1259174 h 3492708"/>
              <a:gd name="connsiteX4" fmla="*/ 831954 w 889416"/>
              <a:gd name="connsiteY4" fmla="*/ 1873771 h 3492708"/>
              <a:gd name="connsiteX5" fmla="*/ 382249 w 889416"/>
              <a:gd name="connsiteY5" fmla="*/ 2203554 h 3492708"/>
              <a:gd name="connsiteX6" fmla="*/ 187377 w 889416"/>
              <a:gd name="connsiteY6" fmla="*/ 1948721 h 3492708"/>
              <a:gd name="connsiteX7" fmla="*/ 7495 w 889416"/>
              <a:gd name="connsiteY7" fmla="*/ 2698230 h 3492708"/>
              <a:gd name="connsiteX8" fmla="*/ 142406 w 889416"/>
              <a:gd name="connsiteY8" fmla="*/ 3492708 h 3492708"/>
              <a:gd name="connsiteX9" fmla="*/ 142406 w 889416"/>
              <a:gd name="connsiteY9" fmla="*/ 3492708 h 3492708"/>
              <a:gd name="connsiteX0" fmla="*/ 142406 w 889416"/>
              <a:gd name="connsiteY0" fmla="*/ 0 h 3492708"/>
              <a:gd name="connsiteX1" fmla="*/ 157396 w 889416"/>
              <a:gd name="connsiteY1" fmla="*/ 1394085 h 3492708"/>
              <a:gd name="connsiteX2" fmla="*/ 397239 w 889416"/>
              <a:gd name="connsiteY2" fmla="*/ 1154009 h 3492708"/>
              <a:gd name="connsiteX3" fmla="*/ 727023 w 889416"/>
              <a:gd name="connsiteY3" fmla="*/ 1259174 h 3492708"/>
              <a:gd name="connsiteX4" fmla="*/ 831954 w 889416"/>
              <a:gd name="connsiteY4" fmla="*/ 1873771 h 3492708"/>
              <a:gd name="connsiteX5" fmla="*/ 382249 w 889416"/>
              <a:gd name="connsiteY5" fmla="*/ 2203554 h 3492708"/>
              <a:gd name="connsiteX6" fmla="*/ 187377 w 889416"/>
              <a:gd name="connsiteY6" fmla="*/ 1948721 h 3492708"/>
              <a:gd name="connsiteX7" fmla="*/ 7495 w 889416"/>
              <a:gd name="connsiteY7" fmla="*/ 2698230 h 3492708"/>
              <a:gd name="connsiteX8" fmla="*/ 142406 w 889416"/>
              <a:gd name="connsiteY8" fmla="*/ 3492708 h 3492708"/>
              <a:gd name="connsiteX9" fmla="*/ 142406 w 889416"/>
              <a:gd name="connsiteY9" fmla="*/ 3492708 h 3492708"/>
              <a:gd name="connsiteX0" fmla="*/ 142406 w 1045755"/>
              <a:gd name="connsiteY0" fmla="*/ 0 h 3492708"/>
              <a:gd name="connsiteX1" fmla="*/ 157396 w 1045755"/>
              <a:gd name="connsiteY1" fmla="*/ 1394085 h 3492708"/>
              <a:gd name="connsiteX2" fmla="*/ 397239 w 1045755"/>
              <a:gd name="connsiteY2" fmla="*/ 1154009 h 3492708"/>
              <a:gd name="connsiteX3" fmla="*/ 973303 w 1045755"/>
              <a:gd name="connsiteY3" fmla="*/ 1369462 h 3492708"/>
              <a:gd name="connsiteX4" fmla="*/ 831954 w 1045755"/>
              <a:gd name="connsiteY4" fmla="*/ 1873771 h 3492708"/>
              <a:gd name="connsiteX5" fmla="*/ 382249 w 1045755"/>
              <a:gd name="connsiteY5" fmla="*/ 2203554 h 3492708"/>
              <a:gd name="connsiteX6" fmla="*/ 187377 w 1045755"/>
              <a:gd name="connsiteY6" fmla="*/ 1948721 h 3492708"/>
              <a:gd name="connsiteX7" fmla="*/ 7495 w 1045755"/>
              <a:gd name="connsiteY7" fmla="*/ 2698230 h 3492708"/>
              <a:gd name="connsiteX8" fmla="*/ 142406 w 1045755"/>
              <a:gd name="connsiteY8" fmla="*/ 3492708 h 3492708"/>
              <a:gd name="connsiteX9" fmla="*/ 142406 w 1045755"/>
              <a:gd name="connsiteY9" fmla="*/ 3492708 h 3492708"/>
              <a:gd name="connsiteX0" fmla="*/ 142406 w 1143820"/>
              <a:gd name="connsiteY0" fmla="*/ 0 h 3492708"/>
              <a:gd name="connsiteX1" fmla="*/ 157396 w 1143820"/>
              <a:gd name="connsiteY1" fmla="*/ 1394085 h 3492708"/>
              <a:gd name="connsiteX2" fmla="*/ 397239 w 1143820"/>
              <a:gd name="connsiteY2" fmla="*/ 1154009 h 3492708"/>
              <a:gd name="connsiteX3" fmla="*/ 973303 w 1143820"/>
              <a:gd name="connsiteY3" fmla="*/ 1369462 h 3492708"/>
              <a:gd name="connsiteX4" fmla="*/ 1045311 w 1143820"/>
              <a:gd name="connsiteY4" fmla="*/ 2089542 h 3492708"/>
              <a:gd name="connsiteX5" fmla="*/ 382249 w 1143820"/>
              <a:gd name="connsiteY5" fmla="*/ 2203554 h 3492708"/>
              <a:gd name="connsiteX6" fmla="*/ 187377 w 1143820"/>
              <a:gd name="connsiteY6" fmla="*/ 1948721 h 3492708"/>
              <a:gd name="connsiteX7" fmla="*/ 7495 w 1143820"/>
              <a:gd name="connsiteY7" fmla="*/ 2698230 h 3492708"/>
              <a:gd name="connsiteX8" fmla="*/ 142406 w 1143820"/>
              <a:gd name="connsiteY8" fmla="*/ 3492708 h 3492708"/>
              <a:gd name="connsiteX9" fmla="*/ 142406 w 1143820"/>
              <a:gd name="connsiteY9" fmla="*/ 3492708 h 3492708"/>
              <a:gd name="connsiteX0" fmla="*/ 27482 w 1028896"/>
              <a:gd name="connsiteY0" fmla="*/ 0 h 3492708"/>
              <a:gd name="connsiteX1" fmla="*/ 42472 w 1028896"/>
              <a:gd name="connsiteY1" fmla="*/ 1394085 h 3492708"/>
              <a:gd name="connsiteX2" fmla="*/ 282315 w 1028896"/>
              <a:gd name="connsiteY2" fmla="*/ 1154009 h 3492708"/>
              <a:gd name="connsiteX3" fmla="*/ 858379 w 1028896"/>
              <a:gd name="connsiteY3" fmla="*/ 1369462 h 3492708"/>
              <a:gd name="connsiteX4" fmla="*/ 930387 w 1028896"/>
              <a:gd name="connsiteY4" fmla="*/ 2089542 h 3492708"/>
              <a:gd name="connsiteX5" fmla="*/ 267325 w 1028896"/>
              <a:gd name="connsiteY5" fmla="*/ 2203554 h 3492708"/>
              <a:gd name="connsiteX6" fmla="*/ 72453 w 1028896"/>
              <a:gd name="connsiteY6" fmla="*/ 1948721 h 3492708"/>
              <a:gd name="connsiteX7" fmla="*/ 66290 w 1028896"/>
              <a:gd name="connsiteY7" fmla="*/ 2737614 h 3492708"/>
              <a:gd name="connsiteX8" fmla="*/ 27482 w 1028896"/>
              <a:gd name="connsiteY8" fmla="*/ 3492708 h 3492708"/>
              <a:gd name="connsiteX9" fmla="*/ 27482 w 1028896"/>
              <a:gd name="connsiteY9" fmla="*/ 3492708 h 3492708"/>
              <a:gd name="connsiteX0" fmla="*/ 321232 w 1322646"/>
              <a:gd name="connsiteY0" fmla="*/ 0 h 3492708"/>
              <a:gd name="connsiteX1" fmla="*/ 336222 w 1322646"/>
              <a:gd name="connsiteY1" fmla="*/ 1394085 h 3492708"/>
              <a:gd name="connsiteX2" fmla="*/ 576065 w 1322646"/>
              <a:gd name="connsiteY2" fmla="*/ 1154009 h 3492708"/>
              <a:gd name="connsiteX3" fmla="*/ 1152129 w 1322646"/>
              <a:gd name="connsiteY3" fmla="*/ 1369462 h 3492708"/>
              <a:gd name="connsiteX4" fmla="*/ 1224137 w 1322646"/>
              <a:gd name="connsiteY4" fmla="*/ 2089542 h 3492708"/>
              <a:gd name="connsiteX5" fmla="*/ 561075 w 1322646"/>
              <a:gd name="connsiteY5" fmla="*/ 2203554 h 3492708"/>
              <a:gd name="connsiteX6" fmla="*/ 366203 w 1322646"/>
              <a:gd name="connsiteY6" fmla="*/ 1948721 h 3492708"/>
              <a:gd name="connsiteX7" fmla="*/ 360040 w 1322646"/>
              <a:gd name="connsiteY7" fmla="*/ 2737614 h 3492708"/>
              <a:gd name="connsiteX8" fmla="*/ 321232 w 1322646"/>
              <a:gd name="connsiteY8" fmla="*/ 3492708 h 3492708"/>
              <a:gd name="connsiteX9" fmla="*/ 0 w 1322646"/>
              <a:gd name="connsiteY9" fmla="*/ 3457694 h 3492708"/>
              <a:gd name="connsiteX0" fmla="*/ 321232 w 1322646"/>
              <a:gd name="connsiteY0" fmla="*/ 0 h 3457694"/>
              <a:gd name="connsiteX1" fmla="*/ 336222 w 1322646"/>
              <a:gd name="connsiteY1" fmla="*/ 1394085 h 3457694"/>
              <a:gd name="connsiteX2" fmla="*/ 576065 w 1322646"/>
              <a:gd name="connsiteY2" fmla="*/ 1154009 h 3457694"/>
              <a:gd name="connsiteX3" fmla="*/ 1152129 w 1322646"/>
              <a:gd name="connsiteY3" fmla="*/ 1369462 h 3457694"/>
              <a:gd name="connsiteX4" fmla="*/ 1224137 w 1322646"/>
              <a:gd name="connsiteY4" fmla="*/ 2089542 h 3457694"/>
              <a:gd name="connsiteX5" fmla="*/ 561075 w 1322646"/>
              <a:gd name="connsiteY5" fmla="*/ 2203554 h 3457694"/>
              <a:gd name="connsiteX6" fmla="*/ 366203 w 1322646"/>
              <a:gd name="connsiteY6" fmla="*/ 1948721 h 3457694"/>
              <a:gd name="connsiteX7" fmla="*/ 360040 w 1322646"/>
              <a:gd name="connsiteY7" fmla="*/ 2737614 h 3457694"/>
              <a:gd name="connsiteX8" fmla="*/ 216024 w 1322646"/>
              <a:gd name="connsiteY8" fmla="*/ 3169662 h 3457694"/>
              <a:gd name="connsiteX9" fmla="*/ 0 w 1322646"/>
              <a:gd name="connsiteY9" fmla="*/ 3457694 h 3457694"/>
              <a:gd name="connsiteX0" fmla="*/ 321232 w 1322646"/>
              <a:gd name="connsiteY0" fmla="*/ 0 h 3457694"/>
              <a:gd name="connsiteX1" fmla="*/ 336222 w 1322646"/>
              <a:gd name="connsiteY1" fmla="*/ 1394085 h 3457694"/>
              <a:gd name="connsiteX2" fmla="*/ 576065 w 1322646"/>
              <a:gd name="connsiteY2" fmla="*/ 1154009 h 3457694"/>
              <a:gd name="connsiteX3" fmla="*/ 1152129 w 1322646"/>
              <a:gd name="connsiteY3" fmla="*/ 1369462 h 3457694"/>
              <a:gd name="connsiteX4" fmla="*/ 1224137 w 1322646"/>
              <a:gd name="connsiteY4" fmla="*/ 2089542 h 3457694"/>
              <a:gd name="connsiteX5" fmla="*/ 561075 w 1322646"/>
              <a:gd name="connsiteY5" fmla="*/ 2203554 h 3457694"/>
              <a:gd name="connsiteX6" fmla="*/ 360040 w 1322646"/>
              <a:gd name="connsiteY6" fmla="*/ 2161550 h 3457694"/>
              <a:gd name="connsiteX7" fmla="*/ 360040 w 1322646"/>
              <a:gd name="connsiteY7" fmla="*/ 2737614 h 3457694"/>
              <a:gd name="connsiteX8" fmla="*/ 216024 w 1322646"/>
              <a:gd name="connsiteY8" fmla="*/ 3169662 h 3457694"/>
              <a:gd name="connsiteX9" fmla="*/ 0 w 1322646"/>
              <a:gd name="connsiteY9" fmla="*/ 3457694 h 3457694"/>
              <a:gd name="connsiteX0" fmla="*/ 321232 w 1322646"/>
              <a:gd name="connsiteY0" fmla="*/ 0 h 3457694"/>
              <a:gd name="connsiteX1" fmla="*/ 336222 w 1322646"/>
              <a:gd name="connsiteY1" fmla="*/ 1394085 h 3457694"/>
              <a:gd name="connsiteX2" fmla="*/ 576065 w 1322646"/>
              <a:gd name="connsiteY2" fmla="*/ 1154009 h 3457694"/>
              <a:gd name="connsiteX3" fmla="*/ 1152129 w 1322646"/>
              <a:gd name="connsiteY3" fmla="*/ 1369462 h 3457694"/>
              <a:gd name="connsiteX4" fmla="*/ 1224137 w 1322646"/>
              <a:gd name="connsiteY4" fmla="*/ 2089542 h 3457694"/>
              <a:gd name="connsiteX5" fmla="*/ 561075 w 1322646"/>
              <a:gd name="connsiteY5" fmla="*/ 2203554 h 3457694"/>
              <a:gd name="connsiteX6" fmla="*/ 360040 w 1322646"/>
              <a:gd name="connsiteY6" fmla="*/ 2161550 h 3457694"/>
              <a:gd name="connsiteX7" fmla="*/ 360040 w 1322646"/>
              <a:gd name="connsiteY7" fmla="*/ 2737614 h 3457694"/>
              <a:gd name="connsiteX8" fmla="*/ 0 w 1322646"/>
              <a:gd name="connsiteY8" fmla="*/ 3457694 h 3457694"/>
              <a:gd name="connsiteX0" fmla="*/ 27482 w 1028896"/>
              <a:gd name="connsiteY0" fmla="*/ 0 h 3529702"/>
              <a:gd name="connsiteX1" fmla="*/ 42472 w 1028896"/>
              <a:gd name="connsiteY1" fmla="*/ 1394085 h 3529702"/>
              <a:gd name="connsiteX2" fmla="*/ 282315 w 1028896"/>
              <a:gd name="connsiteY2" fmla="*/ 1154009 h 3529702"/>
              <a:gd name="connsiteX3" fmla="*/ 858379 w 1028896"/>
              <a:gd name="connsiteY3" fmla="*/ 1369462 h 3529702"/>
              <a:gd name="connsiteX4" fmla="*/ 930387 w 1028896"/>
              <a:gd name="connsiteY4" fmla="*/ 2089542 h 3529702"/>
              <a:gd name="connsiteX5" fmla="*/ 267325 w 1028896"/>
              <a:gd name="connsiteY5" fmla="*/ 2203554 h 3529702"/>
              <a:gd name="connsiteX6" fmla="*/ 66290 w 1028896"/>
              <a:gd name="connsiteY6" fmla="*/ 2161550 h 3529702"/>
              <a:gd name="connsiteX7" fmla="*/ 66290 w 1028896"/>
              <a:gd name="connsiteY7" fmla="*/ 2737614 h 3529702"/>
              <a:gd name="connsiteX8" fmla="*/ 66290 w 1028896"/>
              <a:gd name="connsiteY8" fmla="*/ 3529702 h 3529702"/>
              <a:gd name="connsiteX0" fmla="*/ 27482 w 1028896"/>
              <a:gd name="connsiteY0" fmla="*/ 0 h 2737614"/>
              <a:gd name="connsiteX1" fmla="*/ 42472 w 1028896"/>
              <a:gd name="connsiteY1" fmla="*/ 1394085 h 2737614"/>
              <a:gd name="connsiteX2" fmla="*/ 282315 w 1028896"/>
              <a:gd name="connsiteY2" fmla="*/ 1154009 h 2737614"/>
              <a:gd name="connsiteX3" fmla="*/ 858379 w 1028896"/>
              <a:gd name="connsiteY3" fmla="*/ 1369462 h 2737614"/>
              <a:gd name="connsiteX4" fmla="*/ 930387 w 1028896"/>
              <a:gd name="connsiteY4" fmla="*/ 2089542 h 2737614"/>
              <a:gd name="connsiteX5" fmla="*/ 267325 w 1028896"/>
              <a:gd name="connsiteY5" fmla="*/ 2203554 h 2737614"/>
              <a:gd name="connsiteX6" fmla="*/ 66290 w 1028896"/>
              <a:gd name="connsiteY6" fmla="*/ 2161550 h 2737614"/>
              <a:gd name="connsiteX7" fmla="*/ 66290 w 1028896"/>
              <a:gd name="connsiteY7" fmla="*/ 2737614 h 2737614"/>
              <a:gd name="connsiteX0" fmla="*/ 27482 w 1028896"/>
              <a:gd name="connsiteY0" fmla="*/ 0 h 3529702"/>
              <a:gd name="connsiteX1" fmla="*/ 42472 w 1028896"/>
              <a:gd name="connsiteY1" fmla="*/ 1394085 h 3529702"/>
              <a:gd name="connsiteX2" fmla="*/ 282315 w 1028896"/>
              <a:gd name="connsiteY2" fmla="*/ 1154009 h 3529702"/>
              <a:gd name="connsiteX3" fmla="*/ 858379 w 1028896"/>
              <a:gd name="connsiteY3" fmla="*/ 1369462 h 3529702"/>
              <a:gd name="connsiteX4" fmla="*/ 930387 w 1028896"/>
              <a:gd name="connsiteY4" fmla="*/ 2089542 h 3529702"/>
              <a:gd name="connsiteX5" fmla="*/ 267325 w 1028896"/>
              <a:gd name="connsiteY5" fmla="*/ 2203554 h 3529702"/>
              <a:gd name="connsiteX6" fmla="*/ 66290 w 1028896"/>
              <a:gd name="connsiteY6" fmla="*/ 2161550 h 3529702"/>
              <a:gd name="connsiteX7" fmla="*/ 66290 w 1028896"/>
              <a:gd name="connsiteY7" fmla="*/ 3529702 h 3529702"/>
              <a:gd name="connsiteX0" fmla="*/ 27482 w 932885"/>
              <a:gd name="connsiteY0" fmla="*/ 0 h 3529702"/>
              <a:gd name="connsiteX1" fmla="*/ 42472 w 932885"/>
              <a:gd name="connsiteY1" fmla="*/ 1394085 h 3529702"/>
              <a:gd name="connsiteX2" fmla="*/ 282315 w 932885"/>
              <a:gd name="connsiteY2" fmla="*/ 1154009 h 3529702"/>
              <a:gd name="connsiteX3" fmla="*/ 930387 w 932885"/>
              <a:gd name="connsiteY3" fmla="*/ 2089542 h 3529702"/>
              <a:gd name="connsiteX4" fmla="*/ 267325 w 932885"/>
              <a:gd name="connsiteY4" fmla="*/ 2203554 h 3529702"/>
              <a:gd name="connsiteX5" fmla="*/ 66290 w 932885"/>
              <a:gd name="connsiteY5" fmla="*/ 2161550 h 3529702"/>
              <a:gd name="connsiteX6" fmla="*/ 66290 w 932885"/>
              <a:gd name="connsiteY6" fmla="*/ 3529702 h 3529702"/>
              <a:gd name="connsiteX0" fmla="*/ 135494 w 1075874"/>
              <a:gd name="connsiteY0" fmla="*/ 0 h 3529702"/>
              <a:gd name="connsiteX1" fmla="*/ 150484 w 1075874"/>
              <a:gd name="connsiteY1" fmla="*/ 1394085 h 3529702"/>
              <a:gd name="connsiteX2" fmla="*/ 1038399 w 1075874"/>
              <a:gd name="connsiteY2" fmla="*/ 2089542 h 3529702"/>
              <a:gd name="connsiteX3" fmla="*/ 375337 w 1075874"/>
              <a:gd name="connsiteY3" fmla="*/ 2203554 h 3529702"/>
              <a:gd name="connsiteX4" fmla="*/ 174302 w 1075874"/>
              <a:gd name="connsiteY4" fmla="*/ 2161550 h 3529702"/>
              <a:gd name="connsiteX5" fmla="*/ 174302 w 1075874"/>
              <a:gd name="connsiteY5" fmla="*/ 3529702 h 3529702"/>
              <a:gd name="connsiteX0" fmla="*/ 24984 w 268797"/>
              <a:gd name="connsiteY0" fmla="*/ 0 h 3529702"/>
              <a:gd name="connsiteX1" fmla="*/ 39974 w 268797"/>
              <a:gd name="connsiteY1" fmla="*/ 1394085 h 3529702"/>
              <a:gd name="connsiteX2" fmla="*/ 264827 w 268797"/>
              <a:gd name="connsiteY2" fmla="*/ 2203554 h 3529702"/>
              <a:gd name="connsiteX3" fmla="*/ 63792 w 268797"/>
              <a:gd name="connsiteY3" fmla="*/ 2161550 h 3529702"/>
              <a:gd name="connsiteX4" fmla="*/ 63792 w 268797"/>
              <a:gd name="connsiteY4" fmla="*/ 3529702 h 3529702"/>
              <a:gd name="connsiteX0" fmla="*/ 0 w 38808"/>
              <a:gd name="connsiteY0" fmla="*/ 0 h 3529702"/>
              <a:gd name="connsiteX1" fmla="*/ 14990 w 38808"/>
              <a:gd name="connsiteY1" fmla="*/ 1394085 h 3529702"/>
              <a:gd name="connsiteX2" fmla="*/ 38808 w 38808"/>
              <a:gd name="connsiteY2" fmla="*/ 2161550 h 3529702"/>
              <a:gd name="connsiteX3" fmla="*/ 38808 w 38808"/>
              <a:gd name="connsiteY3" fmla="*/ 3529702 h 3529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08" h="3529702">
                <a:moveTo>
                  <a:pt x="0" y="0"/>
                </a:moveTo>
                <a:cubicBezTo>
                  <a:pt x="1249" y="594609"/>
                  <a:pt x="8522" y="1033827"/>
                  <a:pt x="14990" y="1394085"/>
                </a:cubicBezTo>
                <a:cubicBezTo>
                  <a:pt x="21458" y="1754343"/>
                  <a:pt x="34838" y="1805614"/>
                  <a:pt x="38808" y="2161550"/>
                </a:cubicBezTo>
                <a:cubicBezTo>
                  <a:pt x="5302" y="2382575"/>
                  <a:pt x="38808" y="3301677"/>
                  <a:pt x="38808" y="3529702"/>
                </a:cubicBezTo>
              </a:path>
            </a:pathLst>
          </a:custGeom>
          <a:ln w="381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1763688" y="1415088"/>
            <a:ext cx="208823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Can’t be Dutch-Booked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64088" y="1415088"/>
            <a:ext cx="208823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Can be Dutch-Booked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38179" y="249289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Alan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19672" y="249289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Bob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38179" y="3012631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Bob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25583" y="3010339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Chris</a:t>
            </a:r>
          </a:p>
        </p:txBody>
      </p:sp>
    </p:spTree>
    <p:extLst>
      <p:ext uri="{BB962C8B-B14F-4D97-AF65-F5344CB8AC3E}">
        <p14:creationId xmlns:p14="http://schemas.microsoft.com/office/powerpoint/2010/main" val="1404171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3" grpId="1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620688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Question: Which of these readings of the key move in the Dutch Book Argument give the </a:t>
            </a:r>
            <a:r>
              <a:rPr lang="en-GB" b="1" i="1" dirty="0"/>
              <a:t>right</a:t>
            </a:r>
            <a:r>
              <a:rPr lang="en-GB" b="1" dirty="0"/>
              <a:t> results?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3608" y="2204864"/>
            <a:ext cx="6984776" cy="35283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14"/>
          <p:cNvSpPr/>
          <p:nvPr/>
        </p:nvSpPr>
        <p:spPr>
          <a:xfrm>
            <a:off x="4317166" y="2203554"/>
            <a:ext cx="38808" cy="3529702"/>
          </a:xfrm>
          <a:custGeom>
            <a:avLst/>
            <a:gdLst>
              <a:gd name="connsiteX0" fmla="*/ 142406 w 889416"/>
              <a:gd name="connsiteY0" fmla="*/ 0 h 3492708"/>
              <a:gd name="connsiteX1" fmla="*/ 157396 w 889416"/>
              <a:gd name="connsiteY1" fmla="*/ 1394085 h 3492708"/>
              <a:gd name="connsiteX2" fmla="*/ 217357 w 889416"/>
              <a:gd name="connsiteY2" fmla="*/ 1229194 h 3492708"/>
              <a:gd name="connsiteX3" fmla="*/ 727023 w 889416"/>
              <a:gd name="connsiteY3" fmla="*/ 1259174 h 3492708"/>
              <a:gd name="connsiteX4" fmla="*/ 831954 w 889416"/>
              <a:gd name="connsiteY4" fmla="*/ 1873771 h 3492708"/>
              <a:gd name="connsiteX5" fmla="*/ 382249 w 889416"/>
              <a:gd name="connsiteY5" fmla="*/ 2203554 h 3492708"/>
              <a:gd name="connsiteX6" fmla="*/ 187377 w 889416"/>
              <a:gd name="connsiteY6" fmla="*/ 1948721 h 3492708"/>
              <a:gd name="connsiteX7" fmla="*/ 7495 w 889416"/>
              <a:gd name="connsiteY7" fmla="*/ 2698230 h 3492708"/>
              <a:gd name="connsiteX8" fmla="*/ 142406 w 889416"/>
              <a:gd name="connsiteY8" fmla="*/ 3492708 h 3492708"/>
              <a:gd name="connsiteX9" fmla="*/ 142406 w 889416"/>
              <a:gd name="connsiteY9" fmla="*/ 3492708 h 3492708"/>
              <a:gd name="connsiteX0" fmla="*/ 142406 w 889416"/>
              <a:gd name="connsiteY0" fmla="*/ 0 h 3492708"/>
              <a:gd name="connsiteX1" fmla="*/ 157396 w 889416"/>
              <a:gd name="connsiteY1" fmla="*/ 1394085 h 3492708"/>
              <a:gd name="connsiteX2" fmla="*/ 397239 w 889416"/>
              <a:gd name="connsiteY2" fmla="*/ 1154009 h 3492708"/>
              <a:gd name="connsiteX3" fmla="*/ 727023 w 889416"/>
              <a:gd name="connsiteY3" fmla="*/ 1259174 h 3492708"/>
              <a:gd name="connsiteX4" fmla="*/ 831954 w 889416"/>
              <a:gd name="connsiteY4" fmla="*/ 1873771 h 3492708"/>
              <a:gd name="connsiteX5" fmla="*/ 382249 w 889416"/>
              <a:gd name="connsiteY5" fmla="*/ 2203554 h 3492708"/>
              <a:gd name="connsiteX6" fmla="*/ 187377 w 889416"/>
              <a:gd name="connsiteY6" fmla="*/ 1948721 h 3492708"/>
              <a:gd name="connsiteX7" fmla="*/ 7495 w 889416"/>
              <a:gd name="connsiteY7" fmla="*/ 2698230 h 3492708"/>
              <a:gd name="connsiteX8" fmla="*/ 142406 w 889416"/>
              <a:gd name="connsiteY8" fmla="*/ 3492708 h 3492708"/>
              <a:gd name="connsiteX9" fmla="*/ 142406 w 889416"/>
              <a:gd name="connsiteY9" fmla="*/ 3492708 h 3492708"/>
              <a:gd name="connsiteX0" fmla="*/ 142406 w 1045755"/>
              <a:gd name="connsiteY0" fmla="*/ 0 h 3492708"/>
              <a:gd name="connsiteX1" fmla="*/ 157396 w 1045755"/>
              <a:gd name="connsiteY1" fmla="*/ 1394085 h 3492708"/>
              <a:gd name="connsiteX2" fmla="*/ 397239 w 1045755"/>
              <a:gd name="connsiteY2" fmla="*/ 1154009 h 3492708"/>
              <a:gd name="connsiteX3" fmla="*/ 973303 w 1045755"/>
              <a:gd name="connsiteY3" fmla="*/ 1369462 h 3492708"/>
              <a:gd name="connsiteX4" fmla="*/ 831954 w 1045755"/>
              <a:gd name="connsiteY4" fmla="*/ 1873771 h 3492708"/>
              <a:gd name="connsiteX5" fmla="*/ 382249 w 1045755"/>
              <a:gd name="connsiteY5" fmla="*/ 2203554 h 3492708"/>
              <a:gd name="connsiteX6" fmla="*/ 187377 w 1045755"/>
              <a:gd name="connsiteY6" fmla="*/ 1948721 h 3492708"/>
              <a:gd name="connsiteX7" fmla="*/ 7495 w 1045755"/>
              <a:gd name="connsiteY7" fmla="*/ 2698230 h 3492708"/>
              <a:gd name="connsiteX8" fmla="*/ 142406 w 1045755"/>
              <a:gd name="connsiteY8" fmla="*/ 3492708 h 3492708"/>
              <a:gd name="connsiteX9" fmla="*/ 142406 w 1045755"/>
              <a:gd name="connsiteY9" fmla="*/ 3492708 h 3492708"/>
              <a:gd name="connsiteX0" fmla="*/ 142406 w 1143820"/>
              <a:gd name="connsiteY0" fmla="*/ 0 h 3492708"/>
              <a:gd name="connsiteX1" fmla="*/ 157396 w 1143820"/>
              <a:gd name="connsiteY1" fmla="*/ 1394085 h 3492708"/>
              <a:gd name="connsiteX2" fmla="*/ 397239 w 1143820"/>
              <a:gd name="connsiteY2" fmla="*/ 1154009 h 3492708"/>
              <a:gd name="connsiteX3" fmla="*/ 973303 w 1143820"/>
              <a:gd name="connsiteY3" fmla="*/ 1369462 h 3492708"/>
              <a:gd name="connsiteX4" fmla="*/ 1045311 w 1143820"/>
              <a:gd name="connsiteY4" fmla="*/ 2089542 h 3492708"/>
              <a:gd name="connsiteX5" fmla="*/ 382249 w 1143820"/>
              <a:gd name="connsiteY5" fmla="*/ 2203554 h 3492708"/>
              <a:gd name="connsiteX6" fmla="*/ 187377 w 1143820"/>
              <a:gd name="connsiteY6" fmla="*/ 1948721 h 3492708"/>
              <a:gd name="connsiteX7" fmla="*/ 7495 w 1143820"/>
              <a:gd name="connsiteY7" fmla="*/ 2698230 h 3492708"/>
              <a:gd name="connsiteX8" fmla="*/ 142406 w 1143820"/>
              <a:gd name="connsiteY8" fmla="*/ 3492708 h 3492708"/>
              <a:gd name="connsiteX9" fmla="*/ 142406 w 1143820"/>
              <a:gd name="connsiteY9" fmla="*/ 3492708 h 3492708"/>
              <a:gd name="connsiteX0" fmla="*/ 27482 w 1028896"/>
              <a:gd name="connsiteY0" fmla="*/ 0 h 3492708"/>
              <a:gd name="connsiteX1" fmla="*/ 42472 w 1028896"/>
              <a:gd name="connsiteY1" fmla="*/ 1394085 h 3492708"/>
              <a:gd name="connsiteX2" fmla="*/ 282315 w 1028896"/>
              <a:gd name="connsiteY2" fmla="*/ 1154009 h 3492708"/>
              <a:gd name="connsiteX3" fmla="*/ 858379 w 1028896"/>
              <a:gd name="connsiteY3" fmla="*/ 1369462 h 3492708"/>
              <a:gd name="connsiteX4" fmla="*/ 930387 w 1028896"/>
              <a:gd name="connsiteY4" fmla="*/ 2089542 h 3492708"/>
              <a:gd name="connsiteX5" fmla="*/ 267325 w 1028896"/>
              <a:gd name="connsiteY5" fmla="*/ 2203554 h 3492708"/>
              <a:gd name="connsiteX6" fmla="*/ 72453 w 1028896"/>
              <a:gd name="connsiteY6" fmla="*/ 1948721 h 3492708"/>
              <a:gd name="connsiteX7" fmla="*/ 66290 w 1028896"/>
              <a:gd name="connsiteY7" fmla="*/ 2737614 h 3492708"/>
              <a:gd name="connsiteX8" fmla="*/ 27482 w 1028896"/>
              <a:gd name="connsiteY8" fmla="*/ 3492708 h 3492708"/>
              <a:gd name="connsiteX9" fmla="*/ 27482 w 1028896"/>
              <a:gd name="connsiteY9" fmla="*/ 3492708 h 3492708"/>
              <a:gd name="connsiteX0" fmla="*/ 321232 w 1322646"/>
              <a:gd name="connsiteY0" fmla="*/ 0 h 3492708"/>
              <a:gd name="connsiteX1" fmla="*/ 336222 w 1322646"/>
              <a:gd name="connsiteY1" fmla="*/ 1394085 h 3492708"/>
              <a:gd name="connsiteX2" fmla="*/ 576065 w 1322646"/>
              <a:gd name="connsiteY2" fmla="*/ 1154009 h 3492708"/>
              <a:gd name="connsiteX3" fmla="*/ 1152129 w 1322646"/>
              <a:gd name="connsiteY3" fmla="*/ 1369462 h 3492708"/>
              <a:gd name="connsiteX4" fmla="*/ 1224137 w 1322646"/>
              <a:gd name="connsiteY4" fmla="*/ 2089542 h 3492708"/>
              <a:gd name="connsiteX5" fmla="*/ 561075 w 1322646"/>
              <a:gd name="connsiteY5" fmla="*/ 2203554 h 3492708"/>
              <a:gd name="connsiteX6" fmla="*/ 366203 w 1322646"/>
              <a:gd name="connsiteY6" fmla="*/ 1948721 h 3492708"/>
              <a:gd name="connsiteX7" fmla="*/ 360040 w 1322646"/>
              <a:gd name="connsiteY7" fmla="*/ 2737614 h 3492708"/>
              <a:gd name="connsiteX8" fmla="*/ 321232 w 1322646"/>
              <a:gd name="connsiteY8" fmla="*/ 3492708 h 3492708"/>
              <a:gd name="connsiteX9" fmla="*/ 0 w 1322646"/>
              <a:gd name="connsiteY9" fmla="*/ 3457694 h 3492708"/>
              <a:gd name="connsiteX0" fmla="*/ 321232 w 1322646"/>
              <a:gd name="connsiteY0" fmla="*/ 0 h 3457694"/>
              <a:gd name="connsiteX1" fmla="*/ 336222 w 1322646"/>
              <a:gd name="connsiteY1" fmla="*/ 1394085 h 3457694"/>
              <a:gd name="connsiteX2" fmla="*/ 576065 w 1322646"/>
              <a:gd name="connsiteY2" fmla="*/ 1154009 h 3457694"/>
              <a:gd name="connsiteX3" fmla="*/ 1152129 w 1322646"/>
              <a:gd name="connsiteY3" fmla="*/ 1369462 h 3457694"/>
              <a:gd name="connsiteX4" fmla="*/ 1224137 w 1322646"/>
              <a:gd name="connsiteY4" fmla="*/ 2089542 h 3457694"/>
              <a:gd name="connsiteX5" fmla="*/ 561075 w 1322646"/>
              <a:gd name="connsiteY5" fmla="*/ 2203554 h 3457694"/>
              <a:gd name="connsiteX6" fmla="*/ 366203 w 1322646"/>
              <a:gd name="connsiteY6" fmla="*/ 1948721 h 3457694"/>
              <a:gd name="connsiteX7" fmla="*/ 360040 w 1322646"/>
              <a:gd name="connsiteY7" fmla="*/ 2737614 h 3457694"/>
              <a:gd name="connsiteX8" fmla="*/ 216024 w 1322646"/>
              <a:gd name="connsiteY8" fmla="*/ 3169662 h 3457694"/>
              <a:gd name="connsiteX9" fmla="*/ 0 w 1322646"/>
              <a:gd name="connsiteY9" fmla="*/ 3457694 h 3457694"/>
              <a:gd name="connsiteX0" fmla="*/ 321232 w 1322646"/>
              <a:gd name="connsiteY0" fmla="*/ 0 h 3457694"/>
              <a:gd name="connsiteX1" fmla="*/ 336222 w 1322646"/>
              <a:gd name="connsiteY1" fmla="*/ 1394085 h 3457694"/>
              <a:gd name="connsiteX2" fmla="*/ 576065 w 1322646"/>
              <a:gd name="connsiteY2" fmla="*/ 1154009 h 3457694"/>
              <a:gd name="connsiteX3" fmla="*/ 1152129 w 1322646"/>
              <a:gd name="connsiteY3" fmla="*/ 1369462 h 3457694"/>
              <a:gd name="connsiteX4" fmla="*/ 1224137 w 1322646"/>
              <a:gd name="connsiteY4" fmla="*/ 2089542 h 3457694"/>
              <a:gd name="connsiteX5" fmla="*/ 561075 w 1322646"/>
              <a:gd name="connsiteY5" fmla="*/ 2203554 h 3457694"/>
              <a:gd name="connsiteX6" fmla="*/ 360040 w 1322646"/>
              <a:gd name="connsiteY6" fmla="*/ 2161550 h 3457694"/>
              <a:gd name="connsiteX7" fmla="*/ 360040 w 1322646"/>
              <a:gd name="connsiteY7" fmla="*/ 2737614 h 3457694"/>
              <a:gd name="connsiteX8" fmla="*/ 216024 w 1322646"/>
              <a:gd name="connsiteY8" fmla="*/ 3169662 h 3457694"/>
              <a:gd name="connsiteX9" fmla="*/ 0 w 1322646"/>
              <a:gd name="connsiteY9" fmla="*/ 3457694 h 3457694"/>
              <a:gd name="connsiteX0" fmla="*/ 321232 w 1322646"/>
              <a:gd name="connsiteY0" fmla="*/ 0 h 3457694"/>
              <a:gd name="connsiteX1" fmla="*/ 336222 w 1322646"/>
              <a:gd name="connsiteY1" fmla="*/ 1394085 h 3457694"/>
              <a:gd name="connsiteX2" fmla="*/ 576065 w 1322646"/>
              <a:gd name="connsiteY2" fmla="*/ 1154009 h 3457694"/>
              <a:gd name="connsiteX3" fmla="*/ 1152129 w 1322646"/>
              <a:gd name="connsiteY3" fmla="*/ 1369462 h 3457694"/>
              <a:gd name="connsiteX4" fmla="*/ 1224137 w 1322646"/>
              <a:gd name="connsiteY4" fmla="*/ 2089542 h 3457694"/>
              <a:gd name="connsiteX5" fmla="*/ 561075 w 1322646"/>
              <a:gd name="connsiteY5" fmla="*/ 2203554 h 3457694"/>
              <a:gd name="connsiteX6" fmla="*/ 360040 w 1322646"/>
              <a:gd name="connsiteY6" fmla="*/ 2161550 h 3457694"/>
              <a:gd name="connsiteX7" fmla="*/ 360040 w 1322646"/>
              <a:gd name="connsiteY7" fmla="*/ 2737614 h 3457694"/>
              <a:gd name="connsiteX8" fmla="*/ 0 w 1322646"/>
              <a:gd name="connsiteY8" fmla="*/ 3457694 h 3457694"/>
              <a:gd name="connsiteX0" fmla="*/ 27482 w 1028896"/>
              <a:gd name="connsiteY0" fmla="*/ 0 h 3529702"/>
              <a:gd name="connsiteX1" fmla="*/ 42472 w 1028896"/>
              <a:gd name="connsiteY1" fmla="*/ 1394085 h 3529702"/>
              <a:gd name="connsiteX2" fmla="*/ 282315 w 1028896"/>
              <a:gd name="connsiteY2" fmla="*/ 1154009 h 3529702"/>
              <a:gd name="connsiteX3" fmla="*/ 858379 w 1028896"/>
              <a:gd name="connsiteY3" fmla="*/ 1369462 h 3529702"/>
              <a:gd name="connsiteX4" fmla="*/ 930387 w 1028896"/>
              <a:gd name="connsiteY4" fmla="*/ 2089542 h 3529702"/>
              <a:gd name="connsiteX5" fmla="*/ 267325 w 1028896"/>
              <a:gd name="connsiteY5" fmla="*/ 2203554 h 3529702"/>
              <a:gd name="connsiteX6" fmla="*/ 66290 w 1028896"/>
              <a:gd name="connsiteY6" fmla="*/ 2161550 h 3529702"/>
              <a:gd name="connsiteX7" fmla="*/ 66290 w 1028896"/>
              <a:gd name="connsiteY7" fmla="*/ 2737614 h 3529702"/>
              <a:gd name="connsiteX8" fmla="*/ 66290 w 1028896"/>
              <a:gd name="connsiteY8" fmla="*/ 3529702 h 3529702"/>
              <a:gd name="connsiteX0" fmla="*/ 27482 w 1028896"/>
              <a:gd name="connsiteY0" fmla="*/ 0 h 2737614"/>
              <a:gd name="connsiteX1" fmla="*/ 42472 w 1028896"/>
              <a:gd name="connsiteY1" fmla="*/ 1394085 h 2737614"/>
              <a:gd name="connsiteX2" fmla="*/ 282315 w 1028896"/>
              <a:gd name="connsiteY2" fmla="*/ 1154009 h 2737614"/>
              <a:gd name="connsiteX3" fmla="*/ 858379 w 1028896"/>
              <a:gd name="connsiteY3" fmla="*/ 1369462 h 2737614"/>
              <a:gd name="connsiteX4" fmla="*/ 930387 w 1028896"/>
              <a:gd name="connsiteY4" fmla="*/ 2089542 h 2737614"/>
              <a:gd name="connsiteX5" fmla="*/ 267325 w 1028896"/>
              <a:gd name="connsiteY5" fmla="*/ 2203554 h 2737614"/>
              <a:gd name="connsiteX6" fmla="*/ 66290 w 1028896"/>
              <a:gd name="connsiteY6" fmla="*/ 2161550 h 2737614"/>
              <a:gd name="connsiteX7" fmla="*/ 66290 w 1028896"/>
              <a:gd name="connsiteY7" fmla="*/ 2737614 h 2737614"/>
              <a:gd name="connsiteX0" fmla="*/ 27482 w 1028896"/>
              <a:gd name="connsiteY0" fmla="*/ 0 h 3529702"/>
              <a:gd name="connsiteX1" fmla="*/ 42472 w 1028896"/>
              <a:gd name="connsiteY1" fmla="*/ 1394085 h 3529702"/>
              <a:gd name="connsiteX2" fmla="*/ 282315 w 1028896"/>
              <a:gd name="connsiteY2" fmla="*/ 1154009 h 3529702"/>
              <a:gd name="connsiteX3" fmla="*/ 858379 w 1028896"/>
              <a:gd name="connsiteY3" fmla="*/ 1369462 h 3529702"/>
              <a:gd name="connsiteX4" fmla="*/ 930387 w 1028896"/>
              <a:gd name="connsiteY4" fmla="*/ 2089542 h 3529702"/>
              <a:gd name="connsiteX5" fmla="*/ 267325 w 1028896"/>
              <a:gd name="connsiteY5" fmla="*/ 2203554 h 3529702"/>
              <a:gd name="connsiteX6" fmla="*/ 66290 w 1028896"/>
              <a:gd name="connsiteY6" fmla="*/ 2161550 h 3529702"/>
              <a:gd name="connsiteX7" fmla="*/ 66290 w 1028896"/>
              <a:gd name="connsiteY7" fmla="*/ 3529702 h 3529702"/>
              <a:gd name="connsiteX0" fmla="*/ 123493 w 1124907"/>
              <a:gd name="connsiteY0" fmla="*/ 0 h 3529702"/>
              <a:gd name="connsiteX1" fmla="*/ 138483 w 1124907"/>
              <a:gd name="connsiteY1" fmla="*/ 1394085 h 3529702"/>
              <a:gd name="connsiteX2" fmla="*/ 954390 w 1124907"/>
              <a:gd name="connsiteY2" fmla="*/ 1369462 h 3529702"/>
              <a:gd name="connsiteX3" fmla="*/ 1026398 w 1124907"/>
              <a:gd name="connsiteY3" fmla="*/ 2089542 h 3529702"/>
              <a:gd name="connsiteX4" fmla="*/ 363336 w 1124907"/>
              <a:gd name="connsiteY4" fmla="*/ 2203554 h 3529702"/>
              <a:gd name="connsiteX5" fmla="*/ 162301 w 1124907"/>
              <a:gd name="connsiteY5" fmla="*/ 2161550 h 3529702"/>
              <a:gd name="connsiteX6" fmla="*/ 162301 w 1124907"/>
              <a:gd name="connsiteY6" fmla="*/ 3529702 h 3529702"/>
              <a:gd name="connsiteX0" fmla="*/ 135494 w 1075874"/>
              <a:gd name="connsiteY0" fmla="*/ 0 h 3529702"/>
              <a:gd name="connsiteX1" fmla="*/ 150484 w 1075874"/>
              <a:gd name="connsiteY1" fmla="*/ 1394085 h 3529702"/>
              <a:gd name="connsiteX2" fmla="*/ 1038399 w 1075874"/>
              <a:gd name="connsiteY2" fmla="*/ 2089542 h 3529702"/>
              <a:gd name="connsiteX3" fmla="*/ 375337 w 1075874"/>
              <a:gd name="connsiteY3" fmla="*/ 2203554 h 3529702"/>
              <a:gd name="connsiteX4" fmla="*/ 174302 w 1075874"/>
              <a:gd name="connsiteY4" fmla="*/ 2161550 h 3529702"/>
              <a:gd name="connsiteX5" fmla="*/ 174302 w 1075874"/>
              <a:gd name="connsiteY5" fmla="*/ 3529702 h 3529702"/>
              <a:gd name="connsiteX0" fmla="*/ 24984 w 268797"/>
              <a:gd name="connsiteY0" fmla="*/ 0 h 3529702"/>
              <a:gd name="connsiteX1" fmla="*/ 39974 w 268797"/>
              <a:gd name="connsiteY1" fmla="*/ 1394085 h 3529702"/>
              <a:gd name="connsiteX2" fmla="*/ 264827 w 268797"/>
              <a:gd name="connsiteY2" fmla="*/ 2203554 h 3529702"/>
              <a:gd name="connsiteX3" fmla="*/ 63792 w 268797"/>
              <a:gd name="connsiteY3" fmla="*/ 2161550 h 3529702"/>
              <a:gd name="connsiteX4" fmla="*/ 63792 w 268797"/>
              <a:gd name="connsiteY4" fmla="*/ 3529702 h 3529702"/>
              <a:gd name="connsiteX0" fmla="*/ 0 w 38808"/>
              <a:gd name="connsiteY0" fmla="*/ 0 h 3529702"/>
              <a:gd name="connsiteX1" fmla="*/ 14990 w 38808"/>
              <a:gd name="connsiteY1" fmla="*/ 1394085 h 3529702"/>
              <a:gd name="connsiteX2" fmla="*/ 38808 w 38808"/>
              <a:gd name="connsiteY2" fmla="*/ 2161550 h 3529702"/>
              <a:gd name="connsiteX3" fmla="*/ 38808 w 38808"/>
              <a:gd name="connsiteY3" fmla="*/ 3529702 h 3529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08" h="3529702">
                <a:moveTo>
                  <a:pt x="0" y="0"/>
                </a:moveTo>
                <a:cubicBezTo>
                  <a:pt x="1249" y="594609"/>
                  <a:pt x="8522" y="1033827"/>
                  <a:pt x="14990" y="1394085"/>
                </a:cubicBezTo>
                <a:cubicBezTo>
                  <a:pt x="21458" y="1754343"/>
                  <a:pt x="34838" y="1805614"/>
                  <a:pt x="38808" y="2161550"/>
                </a:cubicBezTo>
                <a:cubicBezTo>
                  <a:pt x="5302" y="2382575"/>
                  <a:pt x="38808" y="3301677"/>
                  <a:pt x="38808" y="3529702"/>
                </a:cubicBezTo>
              </a:path>
            </a:pathLst>
          </a:custGeom>
          <a:ln w="381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1763688" y="2711232"/>
            <a:ext cx="208823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Can’t be Dutch-Booked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64088" y="2711232"/>
            <a:ext cx="208823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Can be Dutch-Booked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907704" y="4077072"/>
            <a:ext cx="208823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Rational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580112" y="4077072"/>
            <a:ext cx="208823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Irrational</a:t>
            </a:r>
          </a:p>
        </p:txBody>
      </p:sp>
      <p:sp>
        <p:nvSpPr>
          <p:cNvPr id="38" name="Freeform 37"/>
          <p:cNvSpPr/>
          <p:nvPr/>
        </p:nvSpPr>
        <p:spPr>
          <a:xfrm>
            <a:off x="4311448" y="2204864"/>
            <a:ext cx="38808" cy="3529702"/>
          </a:xfrm>
          <a:custGeom>
            <a:avLst/>
            <a:gdLst>
              <a:gd name="connsiteX0" fmla="*/ 142406 w 889416"/>
              <a:gd name="connsiteY0" fmla="*/ 0 h 3492708"/>
              <a:gd name="connsiteX1" fmla="*/ 157396 w 889416"/>
              <a:gd name="connsiteY1" fmla="*/ 1394085 h 3492708"/>
              <a:gd name="connsiteX2" fmla="*/ 217357 w 889416"/>
              <a:gd name="connsiteY2" fmla="*/ 1229194 h 3492708"/>
              <a:gd name="connsiteX3" fmla="*/ 727023 w 889416"/>
              <a:gd name="connsiteY3" fmla="*/ 1259174 h 3492708"/>
              <a:gd name="connsiteX4" fmla="*/ 831954 w 889416"/>
              <a:gd name="connsiteY4" fmla="*/ 1873771 h 3492708"/>
              <a:gd name="connsiteX5" fmla="*/ 382249 w 889416"/>
              <a:gd name="connsiteY5" fmla="*/ 2203554 h 3492708"/>
              <a:gd name="connsiteX6" fmla="*/ 187377 w 889416"/>
              <a:gd name="connsiteY6" fmla="*/ 1948721 h 3492708"/>
              <a:gd name="connsiteX7" fmla="*/ 7495 w 889416"/>
              <a:gd name="connsiteY7" fmla="*/ 2698230 h 3492708"/>
              <a:gd name="connsiteX8" fmla="*/ 142406 w 889416"/>
              <a:gd name="connsiteY8" fmla="*/ 3492708 h 3492708"/>
              <a:gd name="connsiteX9" fmla="*/ 142406 w 889416"/>
              <a:gd name="connsiteY9" fmla="*/ 3492708 h 3492708"/>
              <a:gd name="connsiteX0" fmla="*/ 142406 w 889416"/>
              <a:gd name="connsiteY0" fmla="*/ 0 h 3492708"/>
              <a:gd name="connsiteX1" fmla="*/ 157396 w 889416"/>
              <a:gd name="connsiteY1" fmla="*/ 1394085 h 3492708"/>
              <a:gd name="connsiteX2" fmla="*/ 397239 w 889416"/>
              <a:gd name="connsiteY2" fmla="*/ 1154009 h 3492708"/>
              <a:gd name="connsiteX3" fmla="*/ 727023 w 889416"/>
              <a:gd name="connsiteY3" fmla="*/ 1259174 h 3492708"/>
              <a:gd name="connsiteX4" fmla="*/ 831954 w 889416"/>
              <a:gd name="connsiteY4" fmla="*/ 1873771 h 3492708"/>
              <a:gd name="connsiteX5" fmla="*/ 382249 w 889416"/>
              <a:gd name="connsiteY5" fmla="*/ 2203554 h 3492708"/>
              <a:gd name="connsiteX6" fmla="*/ 187377 w 889416"/>
              <a:gd name="connsiteY6" fmla="*/ 1948721 h 3492708"/>
              <a:gd name="connsiteX7" fmla="*/ 7495 w 889416"/>
              <a:gd name="connsiteY7" fmla="*/ 2698230 h 3492708"/>
              <a:gd name="connsiteX8" fmla="*/ 142406 w 889416"/>
              <a:gd name="connsiteY8" fmla="*/ 3492708 h 3492708"/>
              <a:gd name="connsiteX9" fmla="*/ 142406 w 889416"/>
              <a:gd name="connsiteY9" fmla="*/ 3492708 h 3492708"/>
              <a:gd name="connsiteX0" fmla="*/ 142406 w 1045755"/>
              <a:gd name="connsiteY0" fmla="*/ 0 h 3492708"/>
              <a:gd name="connsiteX1" fmla="*/ 157396 w 1045755"/>
              <a:gd name="connsiteY1" fmla="*/ 1394085 h 3492708"/>
              <a:gd name="connsiteX2" fmla="*/ 397239 w 1045755"/>
              <a:gd name="connsiteY2" fmla="*/ 1154009 h 3492708"/>
              <a:gd name="connsiteX3" fmla="*/ 973303 w 1045755"/>
              <a:gd name="connsiteY3" fmla="*/ 1369462 h 3492708"/>
              <a:gd name="connsiteX4" fmla="*/ 831954 w 1045755"/>
              <a:gd name="connsiteY4" fmla="*/ 1873771 h 3492708"/>
              <a:gd name="connsiteX5" fmla="*/ 382249 w 1045755"/>
              <a:gd name="connsiteY5" fmla="*/ 2203554 h 3492708"/>
              <a:gd name="connsiteX6" fmla="*/ 187377 w 1045755"/>
              <a:gd name="connsiteY6" fmla="*/ 1948721 h 3492708"/>
              <a:gd name="connsiteX7" fmla="*/ 7495 w 1045755"/>
              <a:gd name="connsiteY7" fmla="*/ 2698230 h 3492708"/>
              <a:gd name="connsiteX8" fmla="*/ 142406 w 1045755"/>
              <a:gd name="connsiteY8" fmla="*/ 3492708 h 3492708"/>
              <a:gd name="connsiteX9" fmla="*/ 142406 w 1045755"/>
              <a:gd name="connsiteY9" fmla="*/ 3492708 h 3492708"/>
              <a:gd name="connsiteX0" fmla="*/ 142406 w 1143820"/>
              <a:gd name="connsiteY0" fmla="*/ 0 h 3492708"/>
              <a:gd name="connsiteX1" fmla="*/ 157396 w 1143820"/>
              <a:gd name="connsiteY1" fmla="*/ 1394085 h 3492708"/>
              <a:gd name="connsiteX2" fmla="*/ 397239 w 1143820"/>
              <a:gd name="connsiteY2" fmla="*/ 1154009 h 3492708"/>
              <a:gd name="connsiteX3" fmla="*/ 973303 w 1143820"/>
              <a:gd name="connsiteY3" fmla="*/ 1369462 h 3492708"/>
              <a:gd name="connsiteX4" fmla="*/ 1045311 w 1143820"/>
              <a:gd name="connsiteY4" fmla="*/ 2089542 h 3492708"/>
              <a:gd name="connsiteX5" fmla="*/ 382249 w 1143820"/>
              <a:gd name="connsiteY5" fmla="*/ 2203554 h 3492708"/>
              <a:gd name="connsiteX6" fmla="*/ 187377 w 1143820"/>
              <a:gd name="connsiteY6" fmla="*/ 1948721 h 3492708"/>
              <a:gd name="connsiteX7" fmla="*/ 7495 w 1143820"/>
              <a:gd name="connsiteY7" fmla="*/ 2698230 h 3492708"/>
              <a:gd name="connsiteX8" fmla="*/ 142406 w 1143820"/>
              <a:gd name="connsiteY8" fmla="*/ 3492708 h 3492708"/>
              <a:gd name="connsiteX9" fmla="*/ 142406 w 1143820"/>
              <a:gd name="connsiteY9" fmla="*/ 3492708 h 3492708"/>
              <a:gd name="connsiteX0" fmla="*/ 27482 w 1028896"/>
              <a:gd name="connsiteY0" fmla="*/ 0 h 3492708"/>
              <a:gd name="connsiteX1" fmla="*/ 42472 w 1028896"/>
              <a:gd name="connsiteY1" fmla="*/ 1394085 h 3492708"/>
              <a:gd name="connsiteX2" fmla="*/ 282315 w 1028896"/>
              <a:gd name="connsiteY2" fmla="*/ 1154009 h 3492708"/>
              <a:gd name="connsiteX3" fmla="*/ 858379 w 1028896"/>
              <a:gd name="connsiteY3" fmla="*/ 1369462 h 3492708"/>
              <a:gd name="connsiteX4" fmla="*/ 930387 w 1028896"/>
              <a:gd name="connsiteY4" fmla="*/ 2089542 h 3492708"/>
              <a:gd name="connsiteX5" fmla="*/ 267325 w 1028896"/>
              <a:gd name="connsiteY5" fmla="*/ 2203554 h 3492708"/>
              <a:gd name="connsiteX6" fmla="*/ 72453 w 1028896"/>
              <a:gd name="connsiteY6" fmla="*/ 1948721 h 3492708"/>
              <a:gd name="connsiteX7" fmla="*/ 66290 w 1028896"/>
              <a:gd name="connsiteY7" fmla="*/ 2737614 h 3492708"/>
              <a:gd name="connsiteX8" fmla="*/ 27482 w 1028896"/>
              <a:gd name="connsiteY8" fmla="*/ 3492708 h 3492708"/>
              <a:gd name="connsiteX9" fmla="*/ 27482 w 1028896"/>
              <a:gd name="connsiteY9" fmla="*/ 3492708 h 3492708"/>
              <a:gd name="connsiteX0" fmla="*/ 321232 w 1322646"/>
              <a:gd name="connsiteY0" fmla="*/ 0 h 3492708"/>
              <a:gd name="connsiteX1" fmla="*/ 336222 w 1322646"/>
              <a:gd name="connsiteY1" fmla="*/ 1394085 h 3492708"/>
              <a:gd name="connsiteX2" fmla="*/ 576065 w 1322646"/>
              <a:gd name="connsiteY2" fmla="*/ 1154009 h 3492708"/>
              <a:gd name="connsiteX3" fmla="*/ 1152129 w 1322646"/>
              <a:gd name="connsiteY3" fmla="*/ 1369462 h 3492708"/>
              <a:gd name="connsiteX4" fmla="*/ 1224137 w 1322646"/>
              <a:gd name="connsiteY4" fmla="*/ 2089542 h 3492708"/>
              <a:gd name="connsiteX5" fmla="*/ 561075 w 1322646"/>
              <a:gd name="connsiteY5" fmla="*/ 2203554 h 3492708"/>
              <a:gd name="connsiteX6" fmla="*/ 366203 w 1322646"/>
              <a:gd name="connsiteY6" fmla="*/ 1948721 h 3492708"/>
              <a:gd name="connsiteX7" fmla="*/ 360040 w 1322646"/>
              <a:gd name="connsiteY7" fmla="*/ 2737614 h 3492708"/>
              <a:gd name="connsiteX8" fmla="*/ 321232 w 1322646"/>
              <a:gd name="connsiteY8" fmla="*/ 3492708 h 3492708"/>
              <a:gd name="connsiteX9" fmla="*/ 0 w 1322646"/>
              <a:gd name="connsiteY9" fmla="*/ 3457694 h 3492708"/>
              <a:gd name="connsiteX0" fmla="*/ 321232 w 1322646"/>
              <a:gd name="connsiteY0" fmla="*/ 0 h 3457694"/>
              <a:gd name="connsiteX1" fmla="*/ 336222 w 1322646"/>
              <a:gd name="connsiteY1" fmla="*/ 1394085 h 3457694"/>
              <a:gd name="connsiteX2" fmla="*/ 576065 w 1322646"/>
              <a:gd name="connsiteY2" fmla="*/ 1154009 h 3457694"/>
              <a:gd name="connsiteX3" fmla="*/ 1152129 w 1322646"/>
              <a:gd name="connsiteY3" fmla="*/ 1369462 h 3457694"/>
              <a:gd name="connsiteX4" fmla="*/ 1224137 w 1322646"/>
              <a:gd name="connsiteY4" fmla="*/ 2089542 h 3457694"/>
              <a:gd name="connsiteX5" fmla="*/ 561075 w 1322646"/>
              <a:gd name="connsiteY5" fmla="*/ 2203554 h 3457694"/>
              <a:gd name="connsiteX6" fmla="*/ 366203 w 1322646"/>
              <a:gd name="connsiteY6" fmla="*/ 1948721 h 3457694"/>
              <a:gd name="connsiteX7" fmla="*/ 360040 w 1322646"/>
              <a:gd name="connsiteY7" fmla="*/ 2737614 h 3457694"/>
              <a:gd name="connsiteX8" fmla="*/ 216024 w 1322646"/>
              <a:gd name="connsiteY8" fmla="*/ 3169662 h 3457694"/>
              <a:gd name="connsiteX9" fmla="*/ 0 w 1322646"/>
              <a:gd name="connsiteY9" fmla="*/ 3457694 h 3457694"/>
              <a:gd name="connsiteX0" fmla="*/ 321232 w 1322646"/>
              <a:gd name="connsiteY0" fmla="*/ 0 h 3457694"/>
              <a:gd name="connsiteX1" fmla="*/ 336222 w 1322646"/>
              <a:gd name="connsiteY1" fmla="*/ 1394085 h 3457694"/>
              <a:gd name="connsiteX2" fmla="*/ 576065 w 1322646"/>
              <a:gd name="connsiteY2" fmla="*/ 1154009 h 3457694"/>
              <a:gd name="connsiteX3" fmla="*/ 1152129 w 1322646"/>
              <a:gd name="connsiteY3" fmla="*/ 1369462 h 3457694"/>
              <a:gd name="connsiteX4" fmla="*/ 1224137 w 1322646"/>
              <a:gd name="connsiteY4" fmla="*/ 2089542 h 3457694"/>
              <a:gd name="connsiteX5" fmla="*/ 561075 w 1322646"/>
              <a:gd name="connsiteY5" fmla="*/ 2203554 h 3457694"/>
              <a:gd name="connsiteX6" fmla="*/ 360040 w 1322646"/>
              <a:gd name="connsiteY6" fmla="*/ 2161550 h 3457694"/>
              <a:gd name="connsiteX7" fmla="*/ 360040 w 1322646"/>
              <a:gd name="connsiteY7" fmla="*/ 2737614 h 3457694"/>
              <a:gd name="connsiteX8" fmla="*/ 216024 w 1322646"/>
              <a:gd name="connsiteY8" fmla="*/ 3169662 h 3457694"/>
              <a:gd name="connsiteX9" fmla="*/ 0 w 1322646"/>
              <a:gd name="connsiteY9" fmla="*/ 3457694 h 3457694"/>
              <a:gd name="connsiteX0" fmla="*/ 321232 w 1322646"/>
              <a:gd name="connsiteY0" fmla="*/ 0 h 3457694"/>
              <a:gd name="connsiteX1" fmla="*/ 336222 w 1322646"/>
              <a:gd name="connsiteY1" fmla="*/ 1394085 h 3457694"/>
              <a:gd name="connsiteX2" fmla="*/ 576065 w 1322646"/>
              <a:gd name="connsiteY2" fmla="*/ 1154009 h 3457694"/>
              <a:gd name="connsiteX3" fmla="*/ 1152129 w 1322646"/>
              <a:gd name="connsiteY3" fmla="*/ 1369462 h 3457694"/>
              <a:gd name="connsiteX4" fmla="*/ 1224137 w 1322646"/>
              <a:gd name="connsiteY4" fmla="*/ 2089542 h 3457694"/>
              <a:gd name="connsiteX5" fmla="*/ 561075 w 1322646"/>
              <a:gd name="connsiteY5" fmla="*/ 2203554 h 3457694"/>
              <a:gd name="connsiteX6" fmla="*/ 360040 w 1322646"/>
              <a:gd name="connsiteY6" fmla="*/ 2161550 h 3457694"/>
              <a:gd name="connsiteX7" fmla="*/ 360040 w 1322646"/>
              <a:gd name="connsiteY7" fmla="*/ 2737614 h 3457694"/>
              <a:gd name="connsiteX8" fmla="*/ 0 w 1322646"/>
              <a:gd name="connsiteY8" fmla="*/ 3457694 h 3457694"/>
              <a:gd name="connsiteX0" fmla="*/ 27482 w 1028896"/>
              <a:gd name="connsiteY0" fmla="*/ 0 h 3529702"/>
              <a:gd name="connsiteX1" fmla="*/ 42472 w 1028896"/>
              <a:gd name="connsiteY1" fmla="*/ 1394085 h 3529702"/>
              <a:gd name="connsiteX2" fmla="*/ 282315 w 1028896"/>
              <a:gd name="connsiteY2" fmla="*/ 1154009 h 3529702"/>
              <a:gd name="connsiteX3" fmla="*/ 858379 w 1028896"/>
              <a:gd name="connsiteY3" fmla="*/ 1369462 h 3529702"/>
              <a:gd name="connsiteX4" fmla="*/ 930387 w 1028896"/>
              <a:gd name="connsiteY4" fmla="*/ 2089542 h 3529702"/>
              <a:gd name="connsiteX5" fmla="*/ 267325 w 1028896"/>
              <a:gd name="connsiteY5" fmla="*/ 2203554 h 3529702"/>
              <a:gd name="connsiteX6" fmla="*/ 66290 w 1028896"/>
              <a:gd name="connsiteY6" fmla="*/ 2161550 h 3529702"/>
              <a:gd name="connsiteX7" fmla="*/ 66290 w 1028896"/>
              <a:gd name="connsiteY7" fmla="*/ 2737614 h 3529702"/>
              <a:gd name="connsiteX8" fmla="*/ 66290 w 1028896"/>
              <a:gd name="connsiteY8" fmla="*/ 3529702 h 3529702"/>
              <a:gd name="connsiteX0" fmla="*/ 27482 w 1028896"/>
              <a:gd name="connsiteY0" fmla="*/ 0 h 2737614"/>
              <a:gd name="connsiteX1" fmla="*/ 42472 w 1028896"/>
              <a:gd name="connsiteY1" fmla="*/ 1394085 h 2737614"/>
              <a:gd name="connsiteX2" fmla="*/ 282315 w 1028896"/>
              <a:gd name="connsiteY2" fmla="*/ 1154009 h 2737614"/>
              <a:gd name="connsiteX3" fmla="*/ 858379 w 1028896"/>
              <a:gd name="connsiteY3" fmla="*/ 1369462 h 2737614"/>
              <a:gd name="connsiteX4" fmla="*/ 930387 w 1028896"/>
              <a:gd name="connsiteY4" fmla="*/ 2089542 h 2737614"/>
              <a:gd name="connsiteX5" fmla="*/ 267325 w 1028896"/>
              <a:gd name="connsiteY5" fmla="*/ 2203554 h 2737614"/>
              <a:gd name="connsiteX6" fmla="*/ 66290 w 1028896"/>
              <a:gd name="connsiteY6" fmla="*/ 2161550 h 2737614"/>
              <a:gd name="connsiteX7" fmla="*/ 66290 w 1028896"/>
              <a:gd name="connsiteY7" fmla="*/ 2737614 h 2737614"/>
              <a:gd name="connsiteX0" fmla="*/ 27482 w 1028896"/>
              <a:gd name="connsiteY0" fmla="*/ 0 h 3529702"/>
              <a:gd name="connsiteX1" fmla="*/ 42472 w 1028896"/>
              <a:gd name="connsiteY1" fmla="*/ 1394085 h 3529702"/>
              <a:gd name="connsiteX2" fmla="*/ 282315 w 1028896"/>
              <a:gd name="connsiteY2" fmla="*/ 1154009 h 3529702"/>
              <a:gd name="connsiteX3" fmla="*/ 858379 w 1028896"/>
              <a:gd name="connsiteY3" fmla="*/ 1369462 h 3529702"/>
              <a:gd name="connsiteX4" fmla="*/ 930387 w 1028896"/>
              <a:gd name="connsiteY4" fmla="*/ 2089542 h 3529702"/>
              <a:gd name="connsiteX5" fmla="*/ 267325 w 1028896"/>
              <a:gd name="connsiteY5" fmla="*/ 2203554 h 3529702"/>
              <a:gd name="connsiteX6" fmla="*/ 66290 w 1028896"/>
              <a:gd name="connsiteY6" fmla="*/ 2161550 h 3529702"/>
              <a:gd name="connsiteX7" fmla="*/ 66290 w 1028896"/>
              <a:gd name="connsiteY7" fmla="*/ 3529702 h 3529702"/>
              <a:gd name="connsiteX0" fmla="*/ 123493 w 1124907"/>
              <a:gd name="connsiteY0" fmla="*/ 0 h 3529702"/>
              <a:gd name="connsiteX1" fmla="*/ 138483 w 1124907"/>
              <a:gd name="connsiteY1" fmla="*/ 1394085 h 3529702"/>
              <a:gd name="connsiteX2" fmla="*/ 954390 w 1124907"/>
              <a:gd name="connsiteY2" fmla="*/ 1369462 h 3529702"/>
              <a:gd name="connsiteX3" fmla="*/ 1026398 w 1124907"/>
              <a:gd name="connsiteY3" fmla="*/ 2089542 h 3529702"/>
              <a:gd name="connsiteX4" fmla="*/ 363336 w 1124907"/>
              <a:gd name="connsiteY4" fmla="*/ 2203554 h 3529702"/>
              <a:gd name="connsiteX5" fmla="*/ 162301 w 1124907"/>
              <a:gd name="connsiteY5" fmla="*/ 2161550 h 3529702"/>
              <a:gd name="connsiteX6" fmla="*/ 162301 w 1124907"/>
              <a:gd name="connsiteY6" fmla="*/ 3529702 h 3529702"/>
              <a:gd name="connsiteX0" fmla="*/ 135494 w 1075874"/>
              <a:gd name="connsiteY0" fmla="*/ 0 h 3529702"/>
              <a:gd name="connsiteX1" fmla="*/ 150484 w 1075874"/>
              <a:gd name="connsiteY1" fmla="*/ 1394085 h 3529702"/>
              <a:gd name="connsiteX2" fmla="*/ 1038399 w 1075874"/>
              <a:gd name="connsiteY2" fmla="*/ 2089542 h 3529702"/>
              <a:gd name="connsiteX3" fmla="*/ 375337 w 1075874"/>
              <a:gd name="connsiteY3" fmla="*/ 2203554 h 3529702"/>
              <a:gd name="connsiteX4" fmla="*/ 174302 w 1075874"/>
              <a:gd name="connsiteY4" fmla="*/ 2161550 h 3529702"/>
              <a:gd name="connsiteX5" fmla="*/ 174302 w 1075874"/>
              <a:gd name="connsiteY5" fmla="*/ 3529702 h 3529702"/>
              <a:gd name="connsiteX0" fmla="*/ 24984 w 268797"/>
              <a:gd name="connsiteY0" fmla="*/ 0 h 3529702"/>
              <a:gd name="connsiteX1" fmla="*/ 39974 w 268797"/>
              <a:gd name="connsiteY1" fmla="*/ 1394085 h 3529702"/>
              <a:gd name="connsiteX2" fmla="*/ 264827 w 268797"/>
              <a:gd name="connsiteY2" fmla="*/ 2203554 h 3529702"/>
              <a:gd name="connsiteX3" fmla="*/ 63792 w 268797"/>
              <a:gd name="connsiteY3" fmla="*/ 2161550 h 3529702"/>
              <a:gd name="connsiteX4" fmla="*/ 63792 w 268797"/>
              <a:gd name="connsiteY4" fmla="*/ 3529702 h 3529702"/>
              <a:gd name="connsiteX0" fmla="*/ 0 w 38808"/>
              <a:gd name="connsiteY0" fmla="*/ 0 h 3529702"/>
              <a:gd name="connsiteX1" fmla="*/ 14990 w 38808"/>
              <a:gd name="connsiteY1" fmla="*/ 1394085 h 3529702"/>
              <a:gd name="connsiteX2" fmla="*/ 38808 w 38808"/>
              <a:gd name="connsiteY2" fmla="*/ 2161550 h 3529702"/>
              <a:gd name="connsiteX3" fmla="*/ 38808 w 38808"/>
              <a:gd name="connsiteY3" fmla="*/ 3529702 h 3529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08" h="3529702">
                <a:moveTo>
                  <a:pt x="0" y="0"/>
                </a:moveTo>
                <a:cubicBezTo>
                  <a:pt x="1249" y="594609"/>
                  <a:pt x="8522" y="1033827"/>
                  <a:pt x="14990" y="1394085"/>
                </a:cubicBezTo>
                <a:cubicBezTo>
                  <a:pt x="21458" y="1754343"/>
                  <a:pt x="34838" y="1805614"/>
                  <a:pt x="38808" y="2161550"/>
                </a:cubicBezTo>
                <a:cubicBezTo>
                  <a:pt x="5302" y="2382575"/>
                  <a:pt x="38808" y="3301677"/>
                  <a:pt x="38808" y="3529702"/>
                </a:cubicBezTo>
              </a:path>
            </a:pathLst>
          </a:custGeom>
          <a:ln w="38100">
            <a:solidFill>
              <a:srgbClr val="FF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22" grpId="0" animBg="1"/>
      <p:bldP spid="27" grpId="0" animBg="1"/>
      <p:bldP spid="29" grpId="0" animBg="1"/>
      <p:bldP spid="3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7544" y="620688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Some ways of categorizing sets of outright beliefs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9552" y="1124744"/>
            <a:ext cx="80648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Metaphysically impossible</a:t>
            </a:r>
          </a:p>
          <a:p>
            <a:r>
              <a:rPr lang="en-GB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GB" dirty="0"/>
              <a:t> Epistemic </a:t>
            </a:r>
            <a:r>
              <a:rPr lang="en-GB" dirty="0" err="1"/>
              <a:t>blindspot</a:t>
            </a:r>
            <a:endParaRPr lang="en-GB" dirty="0"/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 Logically inconsistent</a:t>
            </a:r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 Conceptually impossible (Chalmers’ style). </a:t>
            </a:r>
          </a:p>
        </p:txBody>
      </p:sp>
    </p:spTree>
    <p:extLst>
      <p:ext uri="{BB962C8B-B14F-4D97-AF65-F5344CB8AC3E}">
        <p14:creationId xmlns:p14="http://schemas.microsoft.com/office/powerpoint/2010/main" val="1260873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7544" y="620688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Some ways of categorizing credence functions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9552" y="1124744"/>
            <a:ext cx="80648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Metaphysically impossible C</a:t>
            </a:r>
          </a:p>
          <a:p>
            <a:r>
              <a:rPr lang="en-GB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GB" dirty="0"/>
              <a:t> Epistemic </a:t>
            </a:r>
            <a:r>
              <a:rPr lang="en-GB" dirty="0" err="1"/>
              <a:t>blindspot</a:t>
            </a:r>
            <a:r>
              <a:rPr lang="en-GB" dirty="0"/>
              <a:t> C</a:t>
            </a:r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 Logically inconsistent C</a:t>
            </a:r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 Conceptually impossible (Chalmers’ style) C </a:t>
            </a:r>
          </a:p>
        </p:txBody>
      </p:sp>
    </p:spTree>
    <p:extLst>
      <p:ext uri="{BB962C8B-B14F-4D97-AF65-F5344CB8AC3E}">
        <p14:creationId xmlns:p14="http://schemas.microsoft.com/office/powerpoint/2010/main" val="866270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548680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46200" indent="-1346200"/>
            <a:r>
              <a:rPr lang="en-GB" b="1" dirty="0"/>
              <a:t>Question: 	</a:t>
            </a:r>
            <a:r>
              <a:rPr lang="en-GB" dirty="0"/>
              <a:t>What does </a:t>
            </a:r>
            <a:r>
              <a:rPr lang="en-GB" i="1" dirty="0"/>
              <a:t>the agent is guaranteed</a:t>
            </a:r>
            <a:r>
              <a:rPr lang="en-GB" dirty="0"/>
              <a:t> </a:t>
            </a:r>
            <a:r>
              <a:rPr lang="en-GB" i="1" dirty="0"/>
              <a:t>to lose money </a:t>
            </a:r>
            <a:r>
              <a:rPr lang="en-GB" dirty="0"/>
              <a:t>mean, in the Dutch Book Argument?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1772816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46200" indent="-1346200"/>
            <a:r>
              <a:rPr lang="en-GB" b="1" dirty="0"/>
              <a:t>Answer: 	</a:t>
            </a:r>
            <a:r>
              <a:rPr lang="en-GB" dirty="0"/>
              <a:t>The agent loses money when the bets are assessed against what is true, in every possible world in which the agent would accept those bets as fair.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9672" y="6484594"/>
            <a:ext cx="2160240" cy="332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Opaque Contexts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51920" y="6489340"/>
            <a:ext cx="2664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chemeClr val="bg1"/>
                </a:solidFill>
              </a:rPr>
              <a:t>Dutch Book Arguments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8224" y="6489340"/>
            <a:ext cx="25557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Accuracy Arguments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2123728" y="2708920"/>
            <a:ext cx="504056" cy="144016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99592" y="422108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Rachel Briggs’ Reading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12160" y="2060848"/>
            <a:ext cx="2736304" cy="369332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1691680" y="2348880"/>
            <a:ext cx="3744416" cy="369332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49154" name="Picture 2" descr="https://philosophy.stanford.edu/sites/default/files/styles/large-scaled/public/briggs_rachael_photo.jpg?itok=5jp5dJw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3645025"/>
            <a:ext cx="2232248" cy="21661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75532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3608" y="980728"/>
            <a:ext cx="6984776" cy="47525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899592" y="476672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Possible credence functions</a:t>
            </a:r>
          </a:p>
        </p:txBody>
      </p:sp>
      <p:sp>
        <p:nvSpPr>
          <p:cNvPr id="8" name="Freeform 7"/>
          <p:cNvSpPr/>
          <p:nvPr/>
        </p:nvSpPr>
        <p:spPr>
          <a:xfrm>
            <a:off x="4139953" y="1052736"/>
            <a:ext cx="1152128" cy="4608512"/>
          </a:xfrm>
          <a:custGeom>
            <a:avLst/>
            <a:gdLst>
              <a:gd name="connsiteX0" fmla="*/ 102433 w 1391587"/>
              <a:gd name="connsiteY0" fmla="*/ 0 h 3522688"/>
              <a:gd name="connsiteX1" fmla="*/ 177384 w 1391587"/>
              <a:gd name="connsiteY1" fmla="*/ 1888760 h 3522688"/>
              <a:gd name="connsiteX2" fmla="*/ 1166735 w 1391587"/>
              <a:gd name="connsiteY2" fmla="*/ 3043003 h 3522688"/>
              <a:gd name="connsiteX3" fmla="*/ 1391587 w 1391587"/>
              <a:gd name="connsiteY3" fmla="*/ 3522688 h 3522688"/>
              <a:gd name="connsiteX4" fmla="*/ 1391587 w 1391587"/>
              <a:gd name="connsiteY4" fmla="*/ 3522688 h 3522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1587" h="3522688">
                <a:moveTo>
                  <a:pt x="102433" y="0"/>
                </a:moveTo>
                <a:cubicBezTo>
                  <a:pt x="51216" y="690796"/>
                  <a:pt x="0" y="1381593"/>
                  <a:pt x="177384" y="1888760"/>
                </a:cubicBezTo>
                <a:cubicBezTo>
                  <a:pt x="354768" y="2395927"/>
                  <a:pt x="964368" y="2770682"/>
                  <a:pt x="1166735" y="3043003"/>
                </a:cubicBezTo>
                <a:cubicBezTo>
                  <a:pt x="1369102" y="3315324"/>
                  <a:pt x="1391587" y="3522688"/>
                  <a:pt x="1391587" y="3522688"/>
                </a:cubicBezTo>
                <a:lnTo>
                  <a:pt x="1391587" y="3522688"/>
                </a:lnTo>
              </a:path>
            </a:pathLst>
          </a:custGeom>
          <a:ln w="254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88024" y="1412776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B050"/>
                </a:solidFill>
              </a:rPr>
              <a:t>Metaphysically Possible 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608" y="5157192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B050"/>
                </a:solidFill>
              </a:rPr>
              <a:t>Metaphysically Impossible 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87624" y="2132856"/>
            <a:ext cx="28803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Credence of less than 1 in metaphysical necessities, such as that George Orwell is Eric Blair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59632" y="1268760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Violates the probability axioms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88024" y="2420888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Everything else</a:t>
            </a:r>
          </a:p>
        </p:txBody>
      </p:sp>
    </p:spTree>
    <p:extLst>
      <p:ext uri="{BB962C8B-B14F-4D97-AF65-F5344CB8AC3E}">
        <p14:creationId xmlns:p14="http://schemas.microsoft.com/office/powerpoint/2010/main" val="976064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7544" y="620688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Some ways of categorizing credence functions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9552" y="1124744"/>
            <a:ext cx="80648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Metaphysically impossible C</a:t>
            </a:r>
          </a:p>
          <a:p>
            <a:r>
              <a:rPr lang="en-GB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GB" dirty="0"/>
              <a:t> Epistemic </a:t>
            </a:r>
            <a:r>
              <a:rPr lang="en-GB" dirty="0" err="1"/>
              <a:t>blindspot</a:t>
            </a:r>
            <a:r>
              <a:rPr lang="en-GB" dirty="0"/>
              <a:t> C</a:t>
            </a:r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 Logically inconsistent C</a:t>
            </a:r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 Conceptually impossible (Chalmers’ style) C </a:t>
            </a:r>
          </a:p>
        </p:txBody>
      </p:sp>
    </p:spTree>
    <p:extLst>
      <p:ext uri="{BB962C8B-B14F-4D97-AF65-F5344CB8AC3E}">
        <p14:creationId xmlns:p14="http://schemas.microsoft.com/office/powerpoint/2010/main" val="2428949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620688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Epistemic </a:t>
            </a:r>
            <a:r>
              <a:rPr lang="en-GB" b="1" dirty="0" err="1"/>
              <a:t>Blindspot</a:t>
            </a:r>
            <a:endParaRPr lang="en-GB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148478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It’s raining but I don’t believe that it’s raining.</a:t>
            </a:r>
          </a:p>
        </p:txBody>
      </p:sp>
    </p:spTree>
    <p:extLst>
      <p:ext uri="{BB962C8B-B14F-4D97-AF65-F5344CB8AC3E}">
        <p14:creationId xmlns:p14="http://schemas.microsoft.com/office/powerpoint/2010/main" val="17552039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548680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46200" indent="-1346200"/>
            <a:r>
              <a:rPr lang="en-GB" b="1" dirty="0"/>
              <a:t>Question: 	</a:t>
            </a:r>
            <a:r>
              <a:rPr lang="en-GB" dirty="0"/>
              <a:t>What does </a:t>
            </a:r>
            <a:r>
              <a:rPr lang="en-GB" i="1" dirty="0"/>
              <a:t>the agent is guaranteed</a:t>
            </a:r>
            <a:r>
              <a:rPr lang="en-GB" dirty="0"/>
              <a:t> </a:t>
            </a:r>
            <a:r>
              <a:rPr lang="en-GB" i="1" dirty="0"/>
              <a:t>to lose money </a:t>
            </a:r>
            <a:r>
              <a:rPr lang="en-GB" dirty="0"/>
              <a:t>mean, in the Dutch Book Argument?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1772816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46200" indent="-1346200"/>
            <a:r>
              <a:rPr lang="en-GB" b="1" dirty="0"/>
              <a:t>Answer: 	</a:t>
            </a:r>
            <a:r>
              <a:rPr lang="en-GB" dirty="0"/>
              <a:t>The agent loses money when the bets are assessed against what is true, in every possible world in which the agent would accept those bets as fair.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9672" y="6484594"/>
            <a:ext cx="2160240" cy="332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Opaque Contexts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51920" y="6489340"/>
            <a:ext cx="2664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chemeClr val="bg1"/>
                </a:solidFill>
              </a:rPr>
              <a:t>Dutch Book Arguments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8224" y="6489340"/>
            <a:ext cx="25557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Accuracy Arguments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2051720" y="2708920"/>
            <a:ext cx="504056" cy="144016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27584" y="422108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traditional reading</a:t>
            </a:r>
          </a:p>
        </p:txBody>
      </p:sp>
      <p:pic>
        <p:nvPicPr>
          <p:cNvPr id="29698" name="Picture 2" descr="Peter Mil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3645024"/>
            <a:ext cx="1905000" cy="190500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3851920" y="5661248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Peter Milne 1991, and others!</a:t>
            </a:r>
          </a:p>
        </p:txBody>
      </p:sp>
    </p:spTree>
    <p:extLst>
      <p:ext uri="{BB962C8B-B14F-4D97-AF65-F5344CB8AC3E}">
        <p14:creationId xmlns:p14="http://schemas.microsoft.com/office/powerpoint/2010/main" val="39296789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3608" y="980728"/>
            <a:ext cx="6984776" cy="47525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899592" y="476672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Possible credence functions</a:t>
            </a:r>
          </a:p>
        </p:txBody>
      </p:sp>
      <p:sp>
        <p:nvSpPr>
          <p:cNvPr id="8" name="Freeform 7"/>
          <p:cNvSpPr/>
          <p:nvPr/>
        </p:nvSpPr>
        <p:spPr>
          <a:xfrm>
            <a:off x="3712883" y="1052736"/>
            <a:ext cx="4579056" cy="4680520"/>
          </a:xfrm>
          <a:custGeom>
            <a:avLst/>
            <a:gdLst>
              <a:gd name="connsiteX0" fmla="*/ 102433 w 1391587"/>
              <a:gd name="connsiteY0" fmla="*/ 0 h 3522688"/>
              <a:gd name="connsiteX1" fmla="*/ 177384 w 1391587"/>
              <a:gd name="connsiteY1" fmla="*/ 1888760 h 3522688"/>
              <a:gd name="connsiteX2" fmla="*/ 1166735 w 1391587"/>
              <a:gd name="connsiteY2" fmla="*/ 3043003 h 3522688"/>
              <a:gd name="connsiteX3" fmla="*/ 1391587 w 1391587"/>
              <a:gd name="connsiteY3" fmla="*/ 3522688 h 3522688"/>
              <a:gd name="connsiteX4" fmla="*/ 1391587 w 1391587"/>
              <a:gd name="connsiteY4" fmla="*/ 3522688 h 3522688"/>
              <a:gd name="connsiteX0" fmla="*/ 386335 w 3356415"/>
              <a:gd name="connsiteY0" fmla="*/ 0 h 3522688"/>
              <a:gd name="connsiteX1" fmla="*/ 461286 w 3356415"/>
              <a:gd name="connsiteY1" fmla="*/ 1888760 h 3522688"/>
              <a:gd name="connsiteX2" fmla="*/ 3154049 w 3356415"/>
              <a:gd name="connsiteY2" fmla="*/ 2201680 h 3522688"/>
              <a:gd name="connsiteX3" fmla="*/ 1675489 w 3356415"/>
              <a:gd name="connsiteY3" fmla="*/ 3522688 h 3522688"/>
              <a:gd name="connsiteX4" fmla="*/ 1675489 w 3356415"/>
              <a:gd name="connsiteY4" fmla="*/ 3522688 h 3522688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1675489 w 4980506"/>
              <a:gd name="connsiteY3" fmla="*/ 3522688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110764 w 4980506"/>
              <a:gd name="connsiteY3" fmla="*/ 2421848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110764 w 4980506"/>
              <a:gd name="connsiteY3" fmla="*/ 2421848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284713 w 4980506"/>
              <a:gd name="connsiteY3" fmla="*/ 2256722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023790 w 4980506"/>
              <a:gd name="connsiteY3" fmla="*/ 2311764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023790 w 4980506"/>
              <a:gd name="connsiteY3" fmla="*/ 2311764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980506 w 4980506"/>
              <a:gd name="connsiteY3" fmla="*/ 3577730 h 3577730"/>
              <a:gd name="connsiteX0" fmla="*/ 618266 w 5530769"/>
              <a:gd name="connsiteY0" fmla="*/ 0 h 3577730"/>
              <a:gd name="connsiteX1" fmla="*/ 693217 w 5530769"/>
              <a:gd name="connsiteY1" fmla="*/ 1888760 h 3577730"/>
              <a:gd name="connsiteX2" fmla="*/ 4777566 w 5530769"/>
              <a:gd name="connsiteY2" fmla="*/ 1926470 h 3577730"/>
              <a:gd name="connsiteX3" fmla="*/ 5212437 w 5530769"/>
              <a:gd name="connsiteY3" fmla="*/ 3577730 h 3577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0769" h="3577730">
                <a:moveTo>
                  <a:pt x="618266" y="0"/>
                </a:moveTo>
                <a:cubicBezTo>
                  <a:pt x="567049" y="690796"/>
                  <a:pt x="0" y="1567682"/>
                  <a:pt x="693217" y="1888760"/>
                </a:cubicBezTo>
                <a:cubicBezTo>
                  <a:pt x="1386434" y="2209838"/>
                  <a:pt x="4024363" y="1644975"/>
                  <a:pt x="4777566" y="1926470"/>
                </a:cubicBezTo>
                <a:cubicBezTo>
                  <a:pt x="5530769" y="2207965"/>
                  <a:pt x="4831925" y="3291053"/>
                  <a:pt x="5212437" y="3577730"/>
                </a:cubicBezTo>
              </a:path>
            </a:pathLst>
          </a:custGeom>
          <a:ln w="254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88024" y="1412776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Not an Epistemic </a:t>
            </a:r>
            <a:r>
              <a:rPr lang="en-GB" b="1" dirty="0" err="1">
                <a:solidFill>
                  <a:srgbClr val="0070C0"/>
                </a:solidFill>
              </a:rPr>
              <a:t>Blindspot</a:t>
            </a:r>
            <a:r>
              <a:rPr lang="en-GB" b="1" dirty="0">
                <a:solidFill>
                  <a:srgbClr val="0070C0"/>
                </a:solidFill>
              </a:rPr>
              <a:t> 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59632" y="5127575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Epistemic </a:t>
            </a:r>
            <a:r>
              <a:rPr lang="en-GB" b="1" dirty="0" err="1">
                <a:solidFill>
                  <a:srgbClr val="0070C0"/>
                </a:solidFill>
              </a:rPr>
              <a:t>Blindspot</a:t>
            </a:r>
            <a:r>
              <a:rPr lang="en-GB" b="1" dirty="0">
                <a:solidFill>
                  <a:srgbClr val="0070C0"/>
                </a:solidFill>
              </a:rPr>
              <a:t> 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87624" y="2132856"/>
            <a:ext cx="28803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Credence of less than 1 in metaphysical necessities, such as that George Orwell is Eric Blair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59632" y="1268760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Violates the probability axioms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88024" y="2420888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Everything else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3645024"/>
            <a:ext cx="2736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Credences that reveal imperfect self-knowledge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20072" y="4581128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Credences that violate the (synchronic) Reflection Principle</a:t>
            </a:r>
          </a:p>
        </p:txBody>
      </p:sp>
    </p:spTree>
    <p:extLst>
      <p:ext uri="{BB962C8B-B14F-4D97-AF65-F5344CB8AC3E}">
        <p14:creationId xmlns:p14="http://schemas.microsoft.com/office/powerpoint/2010/main" val="660513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/>
          <p:cNvSpPr/>
          <p:nvPr/>
        </p:nvSpPr>
        <p:spPr>
          <a:xfrm>
            <a:off x="3510982" y="1484784"/>
            <a:ext cx="1800200" cy="1800771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294958" y="3429000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You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94958" y="4077072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Cr</a:t>
            </a:r>
            <a:r>
              <a:rPr lang="en-GB" baseline="-25000" dirty="0" err="1"/>
              <a:t>you</a:t>
            </a:r>
            <a:r>
              <a:rPr lang="en-GB" dirty="0"/>
              <a:t>(HEADS)=0.5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02970" y="4869160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Cr</a:t>
            </a:r>
            <a:r>
              <a:rPr lang="en-GB" baseline="-25000" dirty="0" err="1"/>
              <a:t>you</a:t>
            </a:r>
            <a:r>
              <a:rPr lang="en-GB" dirty="0"/>
              <a:t>(RAIN)=0.6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59632" y="601621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What are </a:t>
            </a:r>
            <a:r>
              <a:rPr lang="en-GB" b="1" dirty="0" err="1"/>
              <a:t>credences</a:t>
            </a:r>
            <a:r>
              <a:rPr lang="en-GB" b="1" dirty="0"/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5347" y="5661248"/>
            <a:ext cx="3547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Cr</a:t>
            </a:r>
            <a:r>
              <a:rPr lang="en-GB" baseline="-25000" dirty="0" err="1"/>
              <a:t>you</a:t>
            </a:r>
            <a:r>
              <a:rPr lang="en-GB" dirty="0"/>
              <a:t>(P)=</a:t>
            </a:r>
            <a:r>
              <a:rPr lang="en-GB" i="1" dirty="0"/>
              <a:t>v</a:t>
            </a:r>
            <a:r>
              <a:rPr lang="en-GB" dirty="0"/>
              <a:t> (where 0≤</a:t>
            </a:r>
            <a:r>
              <a:rPr lang="en-GB" i="1" dirty="0"/>
              <a:t>v</a:t>
            </a:r>
            <a:r>
              <a:rPr lang="en-GB" dirty="0"/>
              <a:t>≤1)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480418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8" grpId="0"/>
      <p:bldP spid="10" grpId="0"/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7544" y="620688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Some ways of categorizing credence functions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9552" y="1124744"/>
            <a:ext cx="80648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Metaphysically impossible C</a:t>
            </a:r>
          </a:p>
          <a:p>
            <a:r>
              <a:rPr lang="en-GB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GB" dirty="0"/>
              <a:t> Epistemic </a:t>
            </a:r>
            <a:r>
              <a:rPr lang="en-GB" dirty="0" err="1"/>
              <a:t>blindspot</a:t>
            </a:r>
            <a:r>
              <a:rPr lang="en-GB" dirty="0"/>
              <a:t> C</a:t>
            </a:r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 Logically inconsistent C</a:t>
            </a:r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 Conceptually impossible (Chalmers’ style) C </a:t>
            </a:r>
          </a:p>
        </p:txBody>
      </p:sp>
    </p:spTree>
    <p:extLst>
      <p:ext uri="{BB962C8B-B14F-4D97-AF65-F5344CB8AC3E}">
        <p14:creationId xmlns:p14="http://schemas.microsoft.com/office/powerpoint/2010/main" val="35097083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620688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Logically possible/consistent: true at some interpretation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6489340"/>
            <a:ext cx="233975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chemeClr val="bg1"/>
                </a:solidFill>
              </a:rPr>
              <a:t>Possibilities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619672" y="6484594"/>
            <a:ext cx="2160240" cy="332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Opaque Contexts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51920" y="6489340"/>
            <a:ext cx="2664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Dutch Book Arguments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88224" y="6489340"/>
            <a:ext cx="25557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Accuracy Arguments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39552" y="1268760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Some fish sing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39552" y="2060848"/>
            <a:ext cx="2016224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“fish” means fish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915816" y="1988840"/>
            <a:ext cx="2016224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“sing” means sing</a:t>
            </a:r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1331640" y="1556792"/>
            <a:ext cx="144016" cy="5040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 flipV="1">
            <a:off x="2123728" y="1628800"/>
            <a:ext cx="1512168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467544" y="2132856"/>
            <a:ext cx="201622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“fish” means people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483768" y="126876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483768" y="126876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160715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3" grpId="0"/>
      <p:bldP spid="34" grpId="0"/>
      <p:bldP spid="40" grpId="0" animBg="1"/>
      <p:bldP spid="31" grpId="0" build="allAtOnce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620688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Logically possible/consistent: true at some interpretation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6489340"/>
            <a:ext cx="233975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chemeClr val="bg1"/>
                </a:solidFill>
              </a:rPr>
              <a:t>Possibilities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619672" y="6484594"/>
            <a:ext cx="2160240" cy="332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Opaque Contexts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51920" y="6489340"/>
            <a:ext cx="2664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Dutch Book Arguments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88224" y="6489340"/>
            <a:ext cx="25557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Accuracy Arguments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39552" y="1268760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Some fish sing and it’s not the case that some fish sing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092280" y="126876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987824" y="2709491"/>
            <a:ext cx="2016224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“fish” means people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H="1" flipV="1">
            <a:off x="1475656" y="1556793"/>
            <a:ext cx="2304256" cy="115212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4067944" y="1628800"/>
            <a:ext cx="2160240" cy="115212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39552" y="4077072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ym typeface="Symbol"/>
              </a:rPr>
              <a:t></a:t>
            </a:r>
            <a:r>
              <a:rPr lang="en-GB" i="1" dirty="0">
                <a:sym typeface="Symbol"/>
              </a:rPr>
              <a:t>x</a:t>
            </a:r>
            <a:r>
              <a:rPr lang="en-GB" dirty="0">
                <a:sym typeface="Symbol"/>
              </a:rPr>
              <a:t>(</a:t>
            </a:r>
            <a:r>
              <a:rPr lang="en-GB" dirty="0" err="1">
                <a:sym typeface="Symbol"/>
              </a:rPr>
              <a:t>P</a:t>
            </a:r>
            <a:r>
              <a:rPr lang="en-GB" i="1" dirty="0" err="1">
                <a:sym typeface="Symbol"/>
              </a:rPr>
              <a:t>x</a:t>
            </a:r>
            <a:r>
              <a:rPr lang="en-GB" dirty="0">
                <a:sym typeface="Symbol"/>
              </a:rPr>
              <a:t> &amp; </a:t>
            </a:r>
            <a:r>
              <a:rPr lang="en-GB" dirty="0" err="1">
                <a:sym typeface="Symbol"/>
              </a:rPr>
              <a:t>Q</a:t>
            </a:r>
            <a:r>
              <a:rPr lang="en-GB" i="1" dirty="0" err="1">
                <a:sym typeface="Symbol"/>
              </a:rPr>
              <a:t>x</a:t>
            </a:r>
            <a:r>
              <a:rPr lang="en-GB" dirty="0">
                <a:sym typeface="Symbol"/>
              </a:rPr>
              <a:t>)   </a:t>
            </a:r>
            <a:r>
              <a:rPr lang="en-GB" i="1" dirty="0">
                <a:sym typeface="Symbol"/>
              </a:rPr>
              <a:t>x</a:t>
            </a:r>
            <a:r>
              <a:rPr lang="en-GB" dirty="0">
                <a:sym typeface="Symbol"/>
              </a:rPr>
              <a:t>(</a:t>
            </a:r>
            <a:r>
              <a:rPr lang="en-GB" dirty="0" err="1">
                <a:sym typeface="Symbol"/>
              </a:rPr>
              <a:t>P</a:t>
            </a:r>
            <a:r>
              <a:rPr lang="en-GB" i="1" dirty="0" err="1">
                <a:sym typeface="Symbol"/>
              </a:rPr>
              <a:t>x</a:t>
            </a:r>
            <a:r>
              <a:rPr lang="en-GB" dirty="0">
                <a:sym typeface="Symbol"/>
              </a:rPr>
              <a:t> &amp; </a:t>
            </a:r>
            <a:r>
              <a:rPr lang="en-GB" dirty="0" err="1">
                <a:sym typeface="Symbol"/>
              </a:rPr>
              <a:t>Q</a:t>
            </a:r>
            <a:r>
              <a:rPr lang="en-GB" i="1" dirty="0" err="1">
                <a:sym typeface="Symbol"/>
              </a:rPr>
              <a:t>x</a:t>
            </a:r>
            <a:r>
              <a:rPr lang="en-GB" dirty="0">
                <a:sym typeface="Symbol"/>
              </a:rPr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4790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3" grpId="0"/>
      <p:bldP spid="2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620688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Logically possible/consistent: true at some interpretation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6489340"/>
            <a:ext cx="233975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chemeClr val="bg1"/>
                </a:solidFill>
              </a:rPr>
              <a:t>Possibilities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619672" y="6484594"/>
            <a:ext cx="2160240" cy="332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Opaque Contexts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51920" y="6489340"/>
            <a:ext cx="2664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Dutch Book Arguments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88224" y="6489340"/>
            <a:ext cx="25557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Accuracy Arguments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39552" y="1268760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It’s not the case that George Orwell is Eric Blair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092280" y="126876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987824" y="2709490"/>
            <a:ext cx="2088232" cy="9355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“Eric Blair” means Nick Clegg</a:t>
            </a:r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4067944" y="1628800"/>
            <a:ext cx="1440160" cy="115212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39552" y="4077072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ym typeface="Symbol"/>
              </a:rPr>
              <a:t>a=b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7020272" y="126876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100196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3" grpId="0"/>
      <p:bldP spid="24" grpId="0"/>
      <p:bldP spid="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980728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 credence function is ‘logically inconsistent C’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988840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iff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3568" y="2988231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It endorses a set of bets which result in a loss at every interpretation, when assessed against what is true at the actual world. 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3933056"/>
            <a:ext cx="190500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70214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/>
          <p:cNvSpPr/>
          <p:nvPr/>
        </p:nvSpPr>
        <p:spPr>
          <a:xfrm>
            <a:off x="952168" y="2060848"/>
            <a:ext cx="1800200" cy="1800771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736144" y="400506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You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4136" y="4797152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you</a:t>
            </a:r>
            <a:r>
              <a:rPr lang="en-GB" dirty="0"/>
              <a:t>(The coin came up heads) = 0.5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710324"/>
              </p:ext>
            </p:extLst>
          </p:nvPr>
        </p:nvGraphicFramePr>
        <p:xfrm>
          <a:off x="3400440" y="908720"/>
          <a:ext cx="5328591" cy="1639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2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5339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The coin came up heads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 (The coin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came up heads</a:t>
                      </a: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339">
                <a:tc>
                  <a:txBody>
                    <a:bodyPr/>
                    <a:lstStyle/>
                    <a:p>
                      <a:r>
                        <a:rPr lang="en-GB" dirty="0"/>
                        <a:t>Bet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-£0.50+£1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6489340"/>
            <a:ext cx="233975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 err="1">
                <a:solidFill>
                  <a:schemeClr val="bg1"/>
                </a:solidFill>
              </a:rPr>
              <a:t>Possibilitie</a:t>
            </a:r>
            <a:endParaRPr lang="en-GB" sz="15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00240" y="6052546"/>
            <a:ext cx="2160240" cy="332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Opaque Contexts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32488" y="6057292"/>
            <a:ext cx="2664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chemeClr val="bg1"/>
                </a:solidFill>
              </a:rPr>
              <a:t>Dutch Book Arguments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68792" y="6057292"/>
            <a:ext cx="25557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Accuracy Arguments</a:t>
            </a:r>
          </a:p>
        </p:txBody>
      </p:sp>
      <p:cxnSp>
        <p:nvCxnSpPr>
          <p:cNvPr id="17" name="Straight Connector 16"/>
          <p:cNvCxnSpPr/>
          <p:nvPr/>
        </p:nvCxnSpPr>
        <p:spPr>
          <a:xfrm flipH="1" flipV="1">
            <a:off x="3904496" y="5185112"/>
            <a:ext cx="1618396" cy="44536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272648" y="5265204"/>
            <a:ext cx="201622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“heads” means tails</a:t>
            </a:r>
          </a:p>
        </p:txBody>
      </p:sp>
    </p:spTree>
    <p:extLst>
      <p:ext uri="{BB962C8B-B14F-4D97-AF65-F5344CB8AC3E}">
        <p14:creationId xmlns:p14="http://schemas.microsoft.com/office/powerpoint/2010/main" val="204390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/>
          <p:cNvSpPr/>
          <p:nvPr/>
        </p:nvSpPr>
        <p:spPr>
          <a:xfrm>
            <a:off x="899592" y="2137542"/>
            <a:ext cx="1800200" cy="1800771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683568" y="4081758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Alan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1560" y="4873846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Alan</a:t>
            </a:r>
            <a:r>
              <a:rPr lang="en-GB" baseline="-25000" dirty="0"/>
              <a:t> </a:t>
            </a:r>
            <a:r>
              <a:rPr lang="en-GB" dirty="0"/>
              <a:t>(Paris is big) = 0.9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5305894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Alan</a:t>
            </a:r>
            <a:r>
              <a:rPr lang="en-GB" dirty="0"/>
              <a:t>(It’s not the case that Paris is big) = 0.5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831587"/>
              </p:ext>
            </p:extLst>
          </p:nvPr>
        </p:nvGraphicFramePr>
        <p:xfrm>
          <a:off x="3347864" y="985414"/>
          <a:ext cx="5328591" cy="2901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2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5339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Paris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is big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 (Paris is big)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339">
                <a:tc>
                  <a:txBody>
                    <a:bodyPr/>
                    <a:lstStyle/>
                    <a:p>
                      <a:r>
                        <a:rPr lang="en-GB" dirty="0"/>
                        <a:t>Bet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-£0.90+£1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5339">
                <a:tc>
                  <a:txBody>
                    <a:bodyPr/>
                    <a:lstStyle/>
                    <a:p>
                      <a:r>
                        <a:rPr lang="en-GB" dirty="0"/>
                        <a:t>Bet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-£0.50+£1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5339">
                <a:tc>
                  <a:txBody>
                    <a:bodyPr/>
                    <a:lstStyle/>
                    <a:p>
                      <a:r>
                        <a:rPr lang="en-GB" dirty="0"/>
                        <a:t>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6489340"/>
            <a:ext cx="233975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 err="1">
                <a:solidFill>
                  <a:schemeClr val="bg1"/>
                </a:solidFill>
              </a:rPr>
              <a:t>Possibilitie</a:t>
            </a:r>
            <a:endParaRPr lang="en-GB" sz="15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47664" y="6129240"/>
            <a:ext cx="2160240" cy="332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Opaque Contexts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79912" y="6133986"/>
            <a:ext cx="2664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chemeClr val="bg1"/>
                </a:solidFill>
              </a:rPr>
              <a:t>Dutch Book Arguments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32240" y="5891823"/>
            <a:ext cx="25557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Accuracy Arguments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2483768" y="3721718"/>
            <a:ext cx="1080120" cy="50405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491880" y="4153766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Dutch Booked</a:t>
            </a:r>
          </a:p>
        </p:txBody>
      </p:sp>
      <p:cxnSp>
        <p:nvCxnSpPr>
          <p:cNvPr id="17" name="Straight Connector 16"/>
          <p:cNvCxnSpPr/>
          <p:nvPr/>
        </p:nvCxnSpPr>
        <p:spPr>
          <a:xfrm flipH="1" flipV="1">
            <a:off x="4940595" y="5659243"/>
            <a:ext cx="2007669" cy="15070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884811" y="5310810"/>
            <a:ext cx="201622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“big” means small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H="1" flipV="1">
            <a:off x="2627784" y="5171170"/>
            <a:ext cx="4625622" cy="3960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851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/>
          <p:cNvSpPr/>
          <p:nvPr/>
        </p:nvSpPr>
        <p:spPr>
          <a:xfrm>
            <a:off x="827584" y="1844253"/>
            <a:ext cx="1800200" cy="1800771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611560" y="3788469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Bob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552" y="4580557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Bob</a:t>
            </a:r>
            <a:r>
              <a:rPr lang="en-GB" dirty="0"/>
              <a:t>(Paris is big) = 0.9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5012605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Bob</a:t>
            </a:r>
            <a:r>
              <a:rPr lang="en-GB" dirty="0"/>
              <a:t>(</a:t>
            </a:r>
            <a:r>
              <a:rPr lang="en-GB" dirty="0" err="1"/>
              <a:t>Cr</a:t>
            </a:r>
            <a:r>
              <a:rPr lang="en-GB" baseline="-25000" dirty="0" err="1"/>
              <a:t>Bob</a:t>
            </a:r>
            <a:r>
              <a:rPr lang="en-GB" dirty="0"/>
              <a:t> (Paris is big) </a:t>
            </a:r>
            <a:r>
              <a:rPr lang="en-GB" dirty="0">
                <a:sym typeface="Symbol"/>
              </a:rPr>
              <a:t></a:t>
            </a:r>
            <a:r>
              <a:rPr lang="en-GB" dirty="0"/>
              <a:t> 0.9) = 0.5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033044"/>
              </p:ext>
            </p:extLst>
          </p:nvPr>
        </p:nvGraphicFramePr>
        <p:xfrm>
          <a:off x="2771800" y="332085"/>
          <a:ext cx="5328591" cy="14506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2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5339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Paris is big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 (Paris is big)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339">
                <a:tc>
                  <a:txBody>
                    <a:bodyPr/>
                    <a:lstStyle/>
                    <a:p>
                      <a:r>
                        <a:rPr lang="en-GB" dirty="0"/>
                        <a:t>Bet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-£0.90+£1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6489340"/>
            <a:ext cx="233975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75656" y="5835951"/>
            <a:ext cx="2160240" cy="332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Opaque Contexts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07904" y="5840697"/>
            <a:ext cx="2664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chemeClr val="bg1"/>
                </a:solidFill>
              </a:rPr>
              <a:t>Dutch Book Arguments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4208" y="5840697"/>
            <a:ext cx="25557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Accuracy Arguments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775837"/>
              </p:ext>
            </p:extLst>
          </p:nvPr>
        </p:nvGraphicFramePr>
        <p:xfrm>
          <a:off x="2843808" y="2708920"/>
          <a:ext cx="5724128" cy="1511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4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5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11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5339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err="1">
                          <a:solidFill>
                            <a:schemeClr val="tx1"/>
                          </a:solidFill>
                        </a:rPr>
                        <a:t>Cr</a:t>
                      </a:r>
                      <a:r>
                        <a:rPr lang="en-GB" baseline="-25000" dirty="0" err="1">
                          <a:solidFill>
                            <a:schemeClr val="tx1"/>
                          </a:solidFill>
                        </a:rPr>
                        <a:t>Bob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(Paris is big)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  <a:sym typeface="Symbol"/>
                        </a:rPr>
                        <a:t>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0.9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GB" baseline="0" dirty="0" err="1">
                          <a:solidFill>
                            <a:schemeClr val="tx1"/>
                          </a:solidFill>
                        </a:rPr>
                        <a:t>Cr</a:t>
                      </a:r>
                      <a:r>
                        <a:rPr lang="en-GB" baseline="-25000" dirty="0" err="1">
                          <a:solidFill>
                            <a:schemeClr val="tx1"/>
                          </a:solidFill>
                        </a:rPr>
                        <a:t>Bob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(Paris is big)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  <a:sym typeface="Symbol"/>
                        </a:rPr>
                        <a:t>0.9)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197">
                <a:tc>
                  <a:txBody>
                    <a:bodyPr/>
                    <a:lstStyle/>
                    <a:p>
                      <a:r>
                        <a:rPr lang="en-GB" dirty="0"/>
                        <a:t>Bet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£5-£10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5" name="Straight Connector 14"/>
          <p:cNvCxnSpPr/>
          <p:nvPr/>
        </p:nvCxnSpPr>
        <p:spPr>
          <a:xfrm flipH="1" flipV="1">
            <a:off x="1691680" y="5449299"/>
            <a:ext cx="4176464" cy="29267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580112" y="5386583"/>
            <a:ext cx="2592288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“</a:t>
            </a:r>
            <a:r>
              <a:rPr lang="en-GB" dirty="0" err="1">
                <a:solidFill>
                  <a:schemeClr val="tx1"/>
                </a:solidFill>
              </a:rPr>
              <a:t>Cr</a:t>
            </a:r>
            <a:r>
              <a:rPr lang="en-GB" baseline="-25000" dirty="0" err="1">
                <a:solidFill>
                  <a:schemeClr val="tx1"/>
                </a:solidFill>
              </a:rPr>
              <a:t>Bob</a:t>
            </a:r>
            <a:r>
              <a:rPr lang="en-GB" dirty="0">
                <a:solidFill>
                  <a:schemeClr val="tx1"/>
                </a:solidFill>
              </a:rPr>
              <a:t>” means </a:t>
            </a:r>
            <a:r>
              <a:rPr lang="en-GB" dirty="0" err="1">
                <a:solidFill>
                  <a:schemeClr val="tx1"/>
                </a:solidFill>
              </a:rPr>
              <a:t>Cr</a:t>
            </a:r>
            <a:r>
              <a:rPr lang="en-GB" baseline="-25000" dirty="0" err="1">
                <a:solidFill>
                  <a:schemeClr val="tx1"/>
                </a:solidFill>
              </a:rPr>
              <a:t>Dave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543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/>
          <p:cNvSpPr/>
          <p:nvPr/>
        </p:nvSpPr>
        <p:spPr>
          <a:xfrm>
            <a:off x="971600" y="2492896"/>
            <a:ext cx="1800200" cy="1800771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755576" y="443711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Bob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3568" y="5229200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Chris</a:t>
            </a:r>
            <a:r>
              <a:rPr lang="en-GB" dirty="0"/>
              <a:t>(George Orwell is not Eric Blair) = 0.5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915816" y="980728"/>
          <a:ext cx="5328591" cy="1639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2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5339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George Orwell is Eric Blair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 (George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Orwell is Eric Blair</a:t>
                      </a: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339">
                <a:tc>
                  <a:txBody>
                    <a:bodyPr/>
                    <a:lstStyle/>
                    <a:p>
                      <a:r>
                        <a:rPr lang="en-GB" dirty="0"/>
                        <a:t>Bet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-£0.50 + £1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6489340"/>
            <a:ext cx="233975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19672" y="6484594"/>
            <a:ext cx="2160240" cy="332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Opaque Contexts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51920" y="6489340"/>
            <a:ext cx="2664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chemeClr val="bg1"/>
                </a:solidFill>
              </a:rPr>
              <a:t>Dutch Book Arguments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8224" y="6489340"/>
            <a:ext cx="25557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Accuracy Arguments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4355976" y="4531768"/>
            <a:ext cx="1440160" cy="76451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004048" y="3969631"/>
            <a:ext cx="252028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“Eric Blair” means Nick Clegg</a:t>
            </a:r>
          </a:p>
        </p:txBody>
      </p:sp>
    </p:spTree>
    <p:extLst>
      <p:ext uri="{BB962C8B-B14F-4D97-AF65-F5344CB8AC3E}">
        <p14:creationId xmlns:p14="http://schemas.microsoft.com/office/powerpoint/2010/main" val="500577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3608" y="980728"/>
            <a:ext cx="6984776" cy="47525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899592" y="476672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Possible credence functions</a:t>
            </a:r>
          </a:p>
        </p:txBody>
      </p:sp>
      <p:sp>
        <p:nvSpPr>
          <p:cNvPr id="8" name="Freeform 7"/>
          <p:cNvSpPr/>
          <p:nvPr/>
        </p:nvSpPr>
        <p:spPr>
          <a:xfrm>
            <a:off x="3635897" y="860716"/>
            <a:ext cx="1224136" cy="4800532"/>
          </a:xfrm>
          <a:custGeom>
            <a:avLst/>
            <a:gdLst>
              <a:gd name="connsiteX0" fmla="*/ 102433 w 1391587"/>
              <a:gd name="connsiteY0" fmla="*/ 0 h 3522688"/>
              <a:gd name="connsiteX1" fmla="*/ 177384 w 1391587"/>
              <a:gd name="connsiteY1" fmla="*/ 1888760 h 3522688"/>
              <a:gd name="connsiteX2" fmla="*/ 1166735 w 1391587"/>
              <a:gd name="connsiteY2" fmla="*/ 3043003 h 3522688"/>
              <a:gd name="connsiteX3" fmla="*/ 1391587 w 1391587"/>
              <a:gd name="connsiteY3" fmla="*/ 3522688 h 3522688"/>
              <a:gd name="connsiteX4" fmla="*/ 1391587 w 1391587"/>
              <a:gd name="connsiteY4" fmla="*/ 3522688 h 3522688"/>
              <a:gd name="connsiteX0" fmla="*/ 386335 w 3356415"/>
              <a:gd name="connsiteY0" fmla="*/ 0 h 3522688"/>
              <a:gd name="connsiteX1" fmla="*/ 461286 w 3356415"/>
              <a:gd name="connsiteY1" fmla="*/ 1888760 h 3522688"/>
              <a:gd name="connsiteX2" fmla="*/ 3154049 w 3356415"/>
              <a:gd name="connsiteY2" fmla="*/ 2201680 h 3522688"/>
              <a:gd name="connsiteX3" fmla="*/ 1675489 w 3356415"/>
              <a:gd name="connsiteY3" fmla="*/ 3522688 h 3522688"/>
              <a:gd name="connsiteX4" fmla="*/ 1675489 w 3356415"/>
              <a:gd name="connsiteY4" fmla="*/ 3522688 h 3522688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1675489 w 4980506"/>
              <a:gd name="connsiteY3" fmla="*/ 3522688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110764 w 4980506"/>
              <a:gd name="connsiteY3" fmla="*/ 2421848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110764 w 4980506"/>
              <a:gd name="connsiteY3" fmla="*/ 2421848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284713 w 4980506"/>
              <a:gd name="connsiteY3" fmla="*/ 2256722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023790 w 4980506"/>
              <a:gd name="connsiteY3" fmla="*/ 2311764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023790 w 4980506"/>
              <a:gd name="connsiteY3" fmla="*/ 2311764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980506 w 4980506"/>
              <a:gd name="connsiteY3" fmla="*/ 3577730 h 3577730"/>
              <a:gd name="connsiteX0" fmla="*/ 618266 w 5530769"/>
              <a:gd name="connsiteY0" fmla="*/ 0 h 3577730"/>
              <a:gd name="connsiteX1" fmla="*/ 693217 w 5530769"/>
              <a:gd name="connsiteY1" fmla="*/ 1888760 h 3577730"/>
              <a:gd name="connsiteX2" fmla="*/ 4777566 w 5530769"/>
              <a:gd name="connsiteY2" fmla="*/ 1926470 h 3577730"/>
              <a:gd name="connsiteX3" fmla="*/ 5212437 w 5530769"/>
              <a:gd name="connsiteY3" fmla="*/ 3577730 h 3577730"/>
              <a:gd name="connsiteX0" fmla="*/ 333793 w 4927964"/>
              <a:gd name="connsiteY0" fmla="*/ 0 h 3694099"/>
              <a:gd name="connsiteX1" fmla="*/ 408744 w 4927964"/>
              <a:gd name="connsiteY1" fmla="*/ 1888760 h 3694099"/>
              <a:gd name="connsiteX2" fmla="*/ 753203 w 4927964"/>
              <a:gd name="connsiteY2" fmla="*/ 3412604 h 3694099"/>
              <a:gd name="connsiteX3" fmla="*/ 4927964 w 4927964"/>
              <a:gd name="connsiteY3" fmla="*/ 3577730 h 3694099"/>
              <a:gd name="connsiteX0" fmla="*/ 332793 w 4926964"/>
              <a:gd name="connsiteY0" fmla="*/ 0 h 3695827"/>
              <a:gd name="connsiteX1" fmla="*/ 407744 w 4926964"/>
              <a:gd name="connsiteY1" fmla="*/ 1888760 h 3695827"/>
              <a:gd name="connsiteX2" fmla="*/ 413745 w 4926964"/>
              <a:gd name="connsiteY2" fmla="*/ 1878390 h 3695827"/>
              <a:gd name="connsiteX3" fmla="*/ 752203 w 4926964"/>
              <a:gd name="connsiteY3" fmla="*/ 3412604 h 3695827"/>
              <a:gd name="connsiteX4" fmla="*/ 4926964 w 4926964"/>
              <a:gd name="connsiteY4" fmla="*/ 3577730 h 3695827"/>
              <a:gd name="connsiteX0" fmla="*/ 334366 w 4928537"/>
              <a:gd name="connsiteY0" fmla="*/ 0 h 3660293"/>
              <a:gd name="connsiteX1" fmla="*/ 409317 w 4928537"/>
              <a:gd name="connsiteY1" fmla="*/ 1888760 h 3660293"/>
              <a:gd name="connsiteX2" fmla="*/ 405881 w 4928537"/>
              <a:gd name="connsiteY2" fmla="*/ 2091596 h 3660293"/>
              <a:gd name="connsiteX3" fmla="*/ 753776 w 4928537"/>
              <a:gd name="connsiteY3" fmla="*/ 3412604 h 3660293"/>
              <a:gd name="connsiteX4" fmla="*/ 4928537 w 4928537"/>
              <a:gd name="connsiteY4" fmla="*/ 3577730 h 3660293"/>
              <a:gd name="connsiteX0" fmla="*/ 3883236 w 8477407"/>
              <a:gd name="connsiteY0" fmla="*/ 0 h 3660293"/>
              <a:gd name="connsiteX1" fmla="*/ 69902 w 8477407"/>
              <a:gd name="connsiteY1" fmla="*/ 2311764 h 3660293"/>
              <a:gd name="connsiteX2" fmla="*/ 3954751 w 8477407"/>
              <a:gd name="connsiteY2" fmla="*/ 2091596 h 3660293"/>
              <a:gd name="connsiteX3" fmla="*/ 4302646 w 8477407"/>
              <a:gd name="connsiteY3" fmla="*/ 3412604 h 3660293"/>
              <a:gd name="connsiteX4" fmla="*/ 8477407 w 8477407"/>
              <a:gd name="connsiteY4" fmla="*/ 3577730 h 3660293"/>
              <a:gd name="connsiteX0" fmla="*/ 4274941 w 8869112"/>
              <a:gd name="connsiteY0" fmla="*/ 0 h 3660293"/>
              <a:gd name="connsiteX1" fmla="*/ 635556 w 8869112"/>
              <a:gd name="connsiteY1" fmla="*/ 1155882 h 3660293"/>
              <a:gd name="connsiteX2" fmla="*/ 461607 w 8869112"/>
              <a:gd name="connsiteY2" fmla="*/ 2311764 h 3660293"/>
              <a:gd name="connsiteX3" fmla="*/ 4346456 w 8869112"/>
              <a:gd name="connsiteY3" fmla="*/ 2091596 h 3660293"/>
              <a:gd name="connsiteX4" fmla="*/ 4694351 w 8869112"/>
              <a:gd name="connsiteY4" fmla="*/ 3412604 h 3660293"/>
              <a:gd name="connsiteX5" fmla="*/ 8869112 w 8869112"/>
              <a:gd name="connsiteY5" fmla="*/ 3577730 h 3660293"/>
              <a:gd name="connsiteX0" fmla="*/ 4335178 w 8929349"/>
              <a:gd name="connsiteY0" fmla="*/ 160 h 3660453"/>
              <a:gd name="connsiteX1" fmla="*/ 4696606 w 8929349"/>
              <a:gd name="connsiteY1" fmla="*/ 1156042 h 3660453"/>
              <a:gd name="connsiteX2" fmla="*/ 695793 w 8929349"/>
              <a:gd name="connsiteY2" fmla="*/ 1156042 h 3660453"/>
              <a:gd name="connsiteX3" fmla="*/ 521844 w 8929349"/>
              <a:gd name="connsiteY3" fmla="*/ 2311924 h 3660453"/>
              <a:gd name="connsiteX4" fmla="*/ 4406693 w 8929349"/>
              <a:gd name="connsiteY4" fmla="*/ 2091756 h 3660453"/>
              <a:gd name="connsiteX5" fmla="*/ 4754588 w 8929349"/>
              <a:gd name="connsiteY5" fmla="*/ 3412764 h 3660453"/>
              <a:gd name="connsiteX6" fmla="*/ 8929349 w 8929349"/>
              <a:gd name="connsiteY6" fmla="*/ 3577890 h 3660453"/>
              <a:gd name="connsiteX0" fmla="*/ 4335179 w 8929350"/>
              <a:gd name="connsiteY0" fmla="*/ 0 h 3660293"/>
              <a:gd name="connsiteX1" fmla="*/ 4435684 w 8929350"/>
              <a:gd name="connsiteY1" fmla="*/ 275211 h 3660293"/>
              <a:gd name="connsiteX2" fmla="*/ 4696607 w 8929350"/>
              <a:gd name="connsiteY2" fmla="*/ 1155882 h 3660293"/>
              <a:gd name="connsiteX3" fmla="*/ 695794 w 8929350"/>
              <a:gd name="connsiteY3" fmla="*/ 1155882 h 3660293"/>
              <a:gd name="connsiteX4" fmla="*/ 521845 w 8929350"/>
              <a:gd name="connsiteY4" fmla="*/ 2311764 h 3660293"/>
              <a:gd name="connsiteX5" fmla="*/ 4406694 w 8929350"/>
              <a:gd name="connsiteY5" fmla="*/ 2091596 h 3660293"/>
              <a:gd name="connsiteX6" fmla="*/ 4754589 w 8929350"/>
              <a:gd name="connsiteY6" fmla="*/ 3412604 h 3660293"/>
              <a:gd name="connsiteX7" fmla="*/ 8929350 w 8929350"/>
              <a:gd name="connsiteY7" fmla="*/ 3577730 h 3660293"/>
              <a:gd name="connsiteX0" fmla="*/ 4335179 w 8929350"/>
              <a:gd name="connsiteY0" fmla="*/ 0 h 3660293"/>
              <a:gd name="connsiteX1" fmla="*/ 4435684 w 8929350"/>
              <a:gd name="connsiteY1" fmla="*/ 275210 h 3660293"/>
              <a:gd name="connsiteX2" fmla="*/ 4435684 w 8929350"/>
              <a:gd name="connsiteY2" fmla="*/ 275211 h 3660293"/>
              <a:gd name="connsiteX3" fmla="*/ 4696607 w 8929350"/>
              <a:gd name="connsiteY3" fmla="*/ 1155882 h 3660293"/>
              <a:gd name="connsiteX4" fmla="*/ 695794 w 8929350"/>
              <a:gd name="connsiteY4" fmla="*/ 1155882 h 3660293"/>
              <a:gd name="connsiteX5" fmla="*/ 521845 w 8929350"/>
              <a:gd name="connsiteY5" fmla="*/ 2311764 h 3660293"/>
              <a:gd name="connsiteX6" fmla="*/ 4406694 w 8929350"/>
              <a:gd name="connsiteY6" fmla="*/ 2091596 h 3660293"/>
              <a:gd name="connsiteX7" fmla="*/ 4754589 w 8929350"/>
              <a:gd name="connsiteY7" fmla="*/ 3412604 h 3660293"/>
              <a:gd name="connsiteX8" fmla="*/ 8929350 w 8929350"/>
              <a:gd name="connsiteY8" fmla="*/ 3577730 h 3660293"/>
              <a:gd name="connsiteX0" fmla="*/ 4435684 w 8929350"/>
              <a:gd name="connsiteY0" fmla="*/ 146778 h 3531861"/>
              <a:gd name="connsiteX1" fmla="*/ 4435684 w 8929350"/>
              <a:gd name="connsiteY1" fmla="*/ 146778 h 3531861"/>
              <a:gd name="connsiteX2" fmla="*/ 4435684 w 8929350"/>
              <a:gd name="connsiteY2" fmla="*/ 146779 h 3531861"/>
              <a:gd name="connsiteX3" fmla="*/ 4696607 w 8929350"/>
              <a:gd name="connsiteY3" fmla="*/ 1027450 h 3531861"/>
              <a:gd name="connsiteX4" fmla="*/ 695794 w 8929350"/>
              <a:gd name="connsiteY4" fmla="*/ 1027450 h 3531861"/>
              <a:gd name="connsiteX5" fmla="*/ 521845 w 8929350"/>
              <a:gd name="connsiteY5" fmla="*/ 2183332 h 3531861"/>
              <a:gd name="connsiteX6" fmla="*/ 4406694 w 8929350"/>
              <a:gd name="connsiteY6" fmla="*/ 1963164 h 3531861"/>
              <a:gd name="connsiteX7" fmla="*/ 4754589 w 8929350"/>
              <a:gd name="connsiteY7" fmla="*/ 3284172 h 3531861"/>
              <a:gd name="connsiteX8" fmla="*/ 8929350 w 8929350"/>
              <a:gd name="connsiteY8" fmla="*/ 3449298 h 3531861"/>
              <a:gd name="connsiteX0" fmla="*/ 4087787 w 8581453"/>
              <a:gd name="connsiteY0" fmla="*/ 146778 h 3531861"/>
              <a:gd name="connsiteX1" fmla="*/ 4087787 w 8581453"/>
              <a:gd name="connsiteY1" fmla="*/ 146778 h 3531861"/>
              <a:gd name="connsiteX2" fmla="*/ 4087787 w 8581453"/>
              <a:gd name="connsiteY2" fmla="*/ 146779 h 3531861"/>
              <a:gd name="connsiteX3" fmla="*/ 4348710 w 8581453"/>
              <a:gd name="connsiteY3" fmla="*/ 1027450 h 3531861"/>
              <a:gd name="connsiteX4" fmla="*/ 695794 w 8581453"/>
              <a:gd name="connsiteY4" fmla="*/ 917366 h 3531861"/>
              <a:gd name="connsiteX5" fmla="*/ 173948 w 8581453"/>
              <a:gd name="connsiteY5" fmla="*/ 2183332 h 3531861"/>
              <a:gd name="connsiteX6" fmla="*/ 4058797 w 8581453"/>
              <a:gd name="connsiteY6" fmla="*/ 1963164 h 3531861"/>
              <a:gd name="connsiteX7" fmla="*/ 4406692 w 8581453"/>
              <a:gd name="connsiteY7" fmla="*/ 3284172 h 3531861"/>
              <a:gd name="connsiteX8" fmla="*/ 8581453 w 8581453"/>
              <a:gd name="connsiteY8" fmla="*/ 3449298 h 3531861"/>
              <a:gd name="connsiteX0" fmla="*/ 4087787 w 4914042"/>
              <a:gd name="connsiteY0" fmla="*/ 146778 h 3724508"/>
              <a:gd name="connsiteX1" fmla="*/ 4087787 w 4914042"/>
              <a:gd name="connsiteY1" fmla="*/ 146778 h 3724508"/>
              <a:gd name="connsiteX2" fmla="*/ 4087787 w 4914042"/>
              <a:gd name="connsiteY2" fmla="*/ 146779 h 3724508"/>
              <a:gd name="connsiteX3" fmla="*/ 4348710 w 4914042"/>
              <a:gd name="connsiteY3" fmla="*/ 1027450 h 3724508"/>
              <a:gd name="connsiteX4" fmla="*/ 695794 w 4914042"/>
              <a:gd name="connsiteY4" fmla="*/ 917366 h 3724508"/>
              <a:gd name="connsiteX5" fmla="*/ 173948 w 4914042"/>
              <a:gd name="connsiteY5" fmla="*/ 2183332 h 3724508"/>
              <a:gd name="connsiteX6" fmla="*/ 4058797 w 4914042"/>
              <a:gd name="connsiteY6" fmla="*/ 1963164 h 3724508"/>
              <a:gd name="connsiteX7" fmla="*/ 4406692 w 4914042"/>
              <a:gd name="connsiteY7" fmla="*/ 3284172 h 3724508"/>
              <a:gd name="connsiteX8" fmla="*/ 4696607 w 4914042"/>
              <a:gd name="connsiteY8" fmla="*/ 3724508 h 3724508"/>
              <a:gd name="connsiteX0" fmla="*/ 4087787 w 4914042"/>
              <a:gd name="connsiteY0" fmla="*/ 146778 h 3724508"/>
              <a:gd name="connsiteX1" fmla="*/ 4087787 w 4914042"/>
              <a:gd name="connsiteY1" fmla="*/ 146778 h 3724508"/>
              <a:gd name="connsiteX2" fmla="*/ 4087787 w 4914042"/>
              <a:gd name="connsiteY2" fmla="*/ 146779 h 3724508"/>
              <a:gd name="connsiteX3" fmla="*/ 4348710 w 4914042"/>
              <a:gd name="connsiteY3" fmla="*/ 1027450 h 3724508"/>
              <a:gd name="connsiteX4" fmla="*/ 695794 w 4914042"/>
              <a:gd name="connsiteY4" fmla="*/ 917366 h 3724508"/>
              <a:gd name="connsiteX5" fmla="*/ 173948 w 4914042"/>
              <a:gd name="connsiteY5" fmla="*/ 2183332 h 3724508"/>
              <a:gd name="connsiteX6" fmla="*/ 3826866 w 4914042"/>
              <a:gd name="connsiteY6" fmla="*/ 1963600 h 3724508"/>
              <a:gd name="connsiteX7" fmla="*/ 4406692 w 4914042"/>
              <a:gd name="connsiteY7" fmla="*/ 3284172 h 3724508"/>
              <a:gd name="connsiteX8" fmla="*/ 4696607 w 4914042"/>
              <a:gd name="connsiteY8" fmla="*/ 3724508 h 3724508"/>
              <a:gd name="connsiteX0" fmla="*/ 4087787 w 4914042"/>
              <a:gd name="connsiteY0" fmla="*/ 146778 h 3724508"/>
              <a:gd name="connsiteX1" fmla="*/ 4087787 w 4914042"/>
              <a:gd name="connsiteY1" fmla="*/ 146778 h 3724508"/>
              <a:gd name="connsiteX2" fmla="*/ 4087787 w 4914042"/>
              <a:gd name="connsiteY2" fmla="*/ 146779 h 3724508"/>
              <a:gd name="connsiteX3" fmla="*/ 4348710 w 4914042"/>
              <a:gd name="connsiteY3" fmla="*/ 1027450 h 3724508"/>
              <a:gd name="connsiteX4" fmla="*/ 695794 w 4914042"/>
              <a:gd name="connsiteY4" fmla="*/ 917366 h 3724508"/>
              <a:gd name="connsiteX5" fmla="*/ 173948 w 4914042"/>
              <a:gd name="connsiteY5" fmla="*/ 2183332 h 3724508"/>
              <a:gd name="connsiteX6" fmla="*/ 4406692 w 4914042"/>
              <a:gd name="connsiteY6" fmla="*/ 3284172 h 3724508"/>
              <a:gd name="connsiteX7" fmla="*/ 4696607 w 4914042"/>
              <a:gd name="connsiteY7" fmla="*/ 3724508 h 3724508"/>
              <a:gd name="connsiteX0" fmla="*/ 3507958 w 4334213"/>
              <a:gd name="connsiteY0" fmla="*/ 146778 h 3724508"/>
              <a:gd name="connsiteX1" fmla="*/ 3507958 w 4334213"/>
              <a:gd name="connsiteY1" fmla="*/ 146778 h 3724508"/>
              <a:gd name="connsiteX2" fmla="*/ 3507958 w 4334213"/>
              <a:gd name="connsiteY2" fmla="*/ 146779 h 3724508"/>
              <a:gd name="connsiteX3" fmla="*/ 3768881 w 4334213"/>
              <a:gd name="connsiteY3" fmla="*/ 1027450 h 3724508"/>
              <a:gd name="connsiteX4" fmla="*/ 115965 w 4334213"/>
              <a:gd name="connsiteY4" fmla="*/ 917366 h 3724508"/>
              <a:gd name="connsiteX5" fmla="*/ 3073089 w 4334213"/>
              <a:gd name="connsiteY5" fmla="*/ 2293416 h 3724508"/>
              <a:gd name="connsiteX6" fmla="*/ 3826863 w 4334213"/>
              <a:gd name="connsiteY6" fmla="*/ 3284172 h 3724508"/>
              <a:gd name="connsiteX7" fmla="*/ 4116778 w 4334213"/>
              <a:gd name="connsiteY7" fmla="*/ 3724508 h 3724508"/>
              <a:gd name="connsiteX0" fmla="*/ 985705 w 1594524"/>
              <a:gd name="connsiteY0" fmla="*/ 146778 h 3724508"/>
              <a:gd name="connsiteX1" fmla="*/ 985705 w 1594524"/>
              <a:gd name="connsiteY1" fmla="*/ 146778 h 3724508"/>
              <a:gd name="connsiteX2" fmla="*/ 985705 w 1594524"/>
              <a:gd name="connsiteY2" fmla="*/ 146779 h 3724508"/>
              <a:gd name="connsiteX3" fmla="*/ 1246628 w 1594524"/>
              <a:gd name="connsiteY3" fmla="*/ 1027450 h 3724508"/>
              <a:gd name="connsiteX4" fmla="*/ 115965 w 1594524"/>
              <a:gd name="connsiteY4" fmla="*/ 1082492 h 3724508"/>
              <a:gd name="connsiteX5" fmla="*/ 550836 w 1594524"/>
              <a:gd name="connsiteY5" fmla="*/ 2293416 h 3724508"/>
              <a:gd name="connsiteX6" fmla="*/ 1304610 w 1594524"/>
              <a:gd name="connsiteY6" fmla="*/ 3284172 h 3724508"/>
              <a:gd name="connsiteX7" fmla="*/ 1594525 w 1594524"/>
              <a:gd name="connsiteY7" fmla="*/ 3724508 h 3724508"/>
              <a:gd name="connsiteX0" fmla="*/ 869740 w 1478560"/>
              <a:gd name="connsiteY0" fmla="*/ 91736 h 3669466"/>
              <a:gd name="connsiteX1" fmla="*/ 869740 w 1478560"/>
              <a:gd name="connsiteY1" fmla="*/ 91736 h 3669466"/>
              <a:gd name="connsiteX2" fmla="*/ 869740 w 1478560"/>
              <a:gd name="connsiteY2" fmla="*/ 91737 h 3669466"/>
              <a:gd name="connsiteX3" fmla="*/ 434870 w 1478560"/>
              <a:gd name="connsiteY3" fmla="*/ 642156 h 3669466"/>
              <a:gd name="connsiteX4" fmla="*/ 0 w 1478560"/>
              <a:gd name="connsiteY4" fmla="*/ 1027450 h 3669466"/>
              <a:gd name="connsiteX5" fmla="*/ 434871 w 1478560"/>
              <a:gd name="connsiteY5" fmla="*/ 2238374 h 3669466"/>
              <a:gd name="connsiteX6" fmla="*/ 1188645 w 1478560"/>
              <a:gd name="connsiteY6" fmla="*/ 3229130 h 3669466"/>
              <a:gd name="connsiteX7" fmla="*/ 1478560 w 1478560"/>
              <a:gd name="connsiteY7" fmla="*/ 3669466 h 3669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78560" h="3669466">
                <a:moveTo>
                  <a:pt x="869740" y="91736"/>
                </a:moveTo>
                <a:lnTo>
                  <a:pt x="869740" y="91736"/>
                </a:lnTo>
                <a:cubicBezTo>
                  <a:pt x="869740" y="91736"/>
                  <a:pt x="942218" y="0"/>
                  <a:pt x="869740" y="91737"/>
                </a:cubicBezTo>
                <a:cubicBezTo>
                  <a:pt x="797262" y="183474"/>
                  <a:pt x="579827" y="486204"/>
                  <a:pt x="434870" y="642156"/>
                </a:cubicBezTo>
                <a:cubicBezTo>
                  <a:pt x="289913" y="798108"/>
                  <a:pt x="0" y="761414"/>
                  <a:pt x="0" y="1027450"/>
                </a:cubicBezTo>
                <a:cubicBezTo>
                  <a:pt x="0" y="1293486"/>
                  <a:pt x="423811" y="1895251"/>
                  <a:pt x="434871" y="2238374"/>
                </a:cubicBezTo>
                <a:cubicBezTo>
                  <a:pt x="1053354" y="2632842"/>
                  <a:pt x="434869" y="2972267"/>
                  <a:pt x="1188645" y="3229130"/>
                </a:cubicBezTo>
                <a:cubicBezTo>
                  <a:pt x="1333602" y="3522615"/>
                  <a:pt x="1098048" y="3382789"/>
                  <a:pt x="1478560" y="3669466"/>
                </a:cubicBezTo>
              </a:path>
            </a:pathLst>
          </a:custGeom>
          <a:ln w="2540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60032" y="105273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7030A0"/>
                </a:solidFill>
              </a:rPr>
              <a:t>Logically Consistent 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608" y="5157192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7030A0"/>
                </a:solidFill>
              </a:rPr>
              <a:t>Logically Inconsistent 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95936" y="1880235"/>
            <a:ext cx="28803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Credence of less than 1 in metaphysical necessities, such as that George Orwell is Eric Blair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59632" y="1268760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Violates the probability axioms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3645024"/>
            <a:ext cx="2736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Credences that reveal imperfect self-knowledge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20072" y="4581128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Credences that violate the (synchronic) Reflection Principle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2276872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9193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601621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The ‘Probability Axioms’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59632" y="1556792"/>
            <a:ext cx="6120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 consequence:</a:t>
            </a:r>
          </a:p>
          <a:p>
            <a:endParaRPr lang="en-GB" dirty="0"/>
          </a:p>
          <a:p>
            <a:r>
              <a:rPr lang="en-GB" dirty="0"/>
              <a:t>If </a:t>
            </a:r>
            <a:r>
              <a:rPr lang="en-GB" dirty="0" err="1"/>
              <a:t>Cr</a:t>
            </a:r>
            <a:r>
              <a:rPr lang="en-GB" baseline="-25000" dirty="0" err="1"/>
              <a:t>you</a:t>
            </a:r>
            <a:r>
              <a:rPr lang="en-GB" dirty="0"/>
              <a:t>(P)=</a:t>
            </a:r>
            <a:r>
              <a:rPr lang="en-GB" i="1" dirty="0"/>
              <a:t>v</a:t>
            </a:r>
            <a:r>
              <a:rPr lang="en-GB" dirty="0"/>
              <a:t>, then </a:t>
            </a:r>
            <a:r>
              <a:rPr lang="en-GB" dirty="0" err="1"/>
              <a:t>Cr</a:t>
            </a:r>
            <a:r>
              <a:rPr lang="en-GB" baseline="-25000" dirty="0" err="1"/>
              <a:t>you</a:t>
            </a:r>
            <a:r>
              <a:rPr lang="en-GB" dirty="0"/>
              <a:t>(not P)=1-</a:t>
            </a:r>
            <a:r>
              <a:rPr lang="en-GB" i="1" dirty="0"/>
              <a:t>v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68419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7544" y="620688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Some ways of categorizing credence functions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9552" y="1124744"/>
            <a:ext cx="80648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Metaphysically impossible C</a:t>
            </a:r>
          </a:p>
          <a:p>
            <a:r>
              <a:rPr lang="en-GB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GB" dirty="0"/>
              <a:t> Epistemic </a:t>
            </a:r>
            <a:r>
              <a:rPr lang="en-GB" dirty="0" err="1"/>
              <a:t>blindspot</a:t>
            </a:r>
            <a:r>
              <a:rPr lang="en-GB" dirty="0"/>
              <a:t> C</a:t>
            </a:r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 Logically inconsistent C</a:t>
            </a:r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 Conceptually impossible (Chalmers’ style) C </a:t>
            </a:r>
          </a:p>
        </p:txBody>
      </p:sp>
    </p:spTree>
    <p:extLst>
      <p:ext uri="{BB962C8B-B14F-4D97-AF65-F5344CB8AC3E}">
        <p14:creationId xmlns:p14="http://schemas.microsoft.com/office/powerpoint/2010/main" val="13701269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1640" y="980728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 claim is conceptually impossible (you can know a priori that it is false)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639927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iff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67744" y="2384884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It is not </a:t>
            </a:r>
            <a:r>
              <a:rPr lang="en-GB" i="1" dirty="0"/>
              <a:t>verified</a:t>
            </a:r>
            <a:r>
              <a:rPr lang="en-GB" dirty="0"/>
              <a:t> at any scenario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43608" y="3717032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George Orwell is not Eric Blair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 flipV="1">
            <a:off x="4211960" y="4260461"/>
            <a:ext cx="1791646" cy="60597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940152" y="4367297"/>
            <a:ext cx="201622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false in all possible worlds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508104" y="5092127"/>
            <a:ext cx="288032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… but </a:t>
            </a:r>
            <a:r>
              <a:rPr lang="en-GB" i="1" dirty="0">
                <a:solidFill>
                  <a:schemeClr val="tx1"/>
                </a:solidFill>
              </a:rPr>
              <a:t>verified</a:t>
            </a:r>
            <a:r>
              <a:rPr lang="en-GB" dirty="0">
                <a:solidFill>
                  <a:schemeClr val="tx1"/>
                </a:solidFill>
              </a:rPr>
              <a:t> at some scenario</a:t>
            </a:r>
          </a:p>
        </p:txBody>
      </p:sp>
    </p:spTree>
    <p:extLst>
      <p:ext uri="{BB962C8B-B14F-4D97-AF65-F5344CB8AC3E}">
        <p14:creationId xmlns:p14="http://schemas.microsoft.com/office/powerpoint/2010/main" val="86346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1" animBg="1"/>
      <p:bldP spid="13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980728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 credence function is ‘conceptually impossible’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988840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iff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3568" y="2988231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It endorses a set of bets which result in a loss at every scenario, when assessed against what is </a:t>
            </a:r>
            <a:r>
              <a:rPr lang="en-GB" i="1" dirty="0"/>
              <a:t>verified</a:t>
            </a:r>
            <a:r>
              <a:rPr lang="en-GB" dirty="0"/>
              <a:t> at that scenario. </a:t>
            </a:r>
          </a:p>
        </p:txBody>
      </p:sp>
      <p:pic>
        <p:nvPicPr>
          <p:cNvPr id="9" name="Picture 10" descr="http://projectiamyou.com/wp-content/uploads/2015/11/1280x720-wTS-1050x600.jpg"/>
          <p:cNvPicPr>
            <a:picLocks noChangeAspect="1" noChangeArrowheads="1"/>
          </p:cNvPicPr>
          <p:nvPr/>
        </p:nvPicPr>
        <p:blipFill>
          <a:blip r:embed="rId3" cstate="print"/>
          <a:srcRect l="20583"/>
          <a:stretch>
            <a:fillRect/>
          </a:stretch>
        </p:blipFill>
        <p:spPr bwMode="auto">
          <a:xfrm>
            <a:off x="6084168" y="3789040"/>
            <a:ext cx="2778392" cy="19991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42343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/>
          <p:cNvSpPr/>
          <p:nvPr/>
        </p:nvSpPr>
        <p:spPr>
          <a:xfrm>
            <a:off x="971600" y="2492896"/>
            <a:ext cx="1800200" cy="1800771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755576" y="443711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Chris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3568" y="5229200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Chris</a:t>
            </a:r>
            <a:r>
              <a:rPr lang="en-GB" dirty="0"/>
              <a:t>(George Orwell is not Eric Blair) = 0.5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915816" y="980728"/>
          <a:ext cx="5328591" cy="1639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2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5339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George Orwell is Eric Blair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 (George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Orwell is Eric Blair</a:t>
                      </a: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339">
                <a:tc>
                  <a:txBody>
                    <a:bodyPr/>
                    <a:lstStyle/>
                    <a:p>
                      <a:r>
                        <a:rPr lang="en-GB" dirty="0"/>
                        <a:t>Bet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-£0.50 + £1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6489340"/>
            <a:ext cx="233975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19672" y="6484594"/>
            <a:ext cx="2160240" cy="332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Opaque Contexts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51920" y="6489340"/>
            <a:ext cx="2664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chemeClr val="bg1"/>
                </a:solidFill>
              </a:rPr>
              <a:t>Dutch Book Arguments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8224" y="6489340"/>
            <a:ext cx="25557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Accuracy Arguments</a:t>
            </a:r>
          </a:p>
        </p:txBody>
      </p:sp>
    </p:spTree>
    <p:extLst>
      <p:ext uri="{BB962C8B-B14F-4D97-AF65-F5344CB8AC3E}">
        <p14:creationId xmlns:p14="http://schemas.microsoft.com/office/powerpoint/2010/main" val="42471084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3608" y="980728"/>
            <a:ext cx="6984776" cy="47525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899592" y="476672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Possible credence functions</a:t>
            </a:r>
          </a:p>
        </p:txBody>
      </p:sp>
      <p:sp>
        <p:nvSpPr>
          <p:cNvPr id="8" name="Freeform 7"/>
          <p:cNvSpPr/>
          <p:nvPr/>
        </p:nvSpPr>
        <p:spPr>
          <a:xfrm>
            <a:off x="4247965" y="788708"/>
            <a:ext cx="612068" cy="4872540"/>
          </a:xfrm>
          <a:custGeom>
            <a:avLst/>
            <a:gdLst>
              <a:gd name="connsiteX0" fmla="*/ 102433 w 1391587"/>
              <a:gd name="connsiteY0" fmla="*/ 0 h 3522688"/>
              <a:gd name="connsiteX1" fmla="*/ 177384 w 1391587"/>
              <a:gd name="connsiteY1" fmla="*/ 1888760 h 3522688"/>
              <a:gd name="connsiteX2" fmla="*/ 1166735 w 1391587"/>
              <a:gd name="connsiteY2" fmla="*/ 3043003 h 3522688"/>
              <a:gd name="connsiteX3" fmla="*/ 1391587 w 1391587"/>
              <a:gd name="connsiteY3" fmla="*/ 3522688 h 3522688"/>
              <a:gd name="connsiteX4" fmla="*/ 1391587 w 1391587"/>
              <a:gd name="connsiteY4" fmla="*/ 3522688 h 3522688"/>
              <a:gd name="connsiteX0" fmla="*/ 386335 w 3356415"/>
              <a:gd name="connsiteY0" fmla="*/ 0 h 3522688"/>
              <a:gd name="connsiteX1" fmla="*/ 461286 w 3356415"/>
              <a:gd name="connsiteY1" fmla="*/ 1888760 h 3522688"/>
              <a:gd name="connsiteX2" fmla="*/ 3154049 w 3356415"/>
              <a:gd name="connsiteY2" fmla="*/ 2201680 h 3522688"/>
              <a:gd name="connsiteX3" fmla="*/ 1675489 w 3356415"/>
              <a:gd name="connsiteY3" fmla="*/ 3522688 h 3522688"/>
              <a:gd name="connsiteX4" fmla="*/ 1675489 w 3356415"/>
              <a:gd name="connsiteY4" fmla="*/ 3522688 h 3522688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1675489 w 4980506"/>
              <a:gd name="connsiteY3" fmla="*/ 3522688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110764 w 4980506"/>
              <a:gd name="connsiteY3" fmla="*/ 2421848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110764 w 4980506"/>
              <a:gd name="connsiteY3" fmla="*/ 2421848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284713 w 4980506"/>
              <a:gd name="connsiteY3" fmla="*/ 2256722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023790 w 4980506"/>
              <a:gd name="connsiteY3" fmla="*/ 2311764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023790 w 4980506"/>
              <a:gd name="connsiteY3" fmla="*/ 2311764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980506 w 4980506"/>
              <a:gd name="connsiteY3" fmla="*/ 3577730 h 3577730"/>
              <a:gd name="connsiteX0" fmla="*/ 618266 w 5530769"/>
              <a:gd name="connsiteY0" fmla="*/ 0 h 3577730"/>
              <a:gd name="connsiteX1" fmla="*/ 693217 w 5530769"/>
              <a:gd name="connsiteY1" fmla="*/ 1888760 h 3577730"/>
              <a:gd name="connsiteX2" fmla="*/ 4777566 w 5530769"/>
              <a:gd name="connsiteY2" fmla="*/ 1926470 h 3577730"/>
              <a:gd name="connsiteX3" fmla="*/ 5212437 w 5530769"/>
              <a:gd name="connsiteY3" fmla="*/ 3577730 h 3577730"/>
              <a:gd name="connsiteX0" fmla="*/ 333793 w 4927964"/>
              <a:gd name="connsiteY0" fmla="*/ 0 h 3694099"/>
              <a:gd name="connsiteX1" fmla="*/ 408744 w 4927964"/>
              <a:gd name="connsiteY1" fmla="*/ 1888760 h 3694099"/>
              <a:gd name="connsiteX2" fmla="*/ 753203 w 4927964"/>
              <a:gd name="connsiteY2" fmla="*/ 3412604 h 3694099"/>
              <a:gd name="connsiteX3" fmla="*/ 4927964 w 4927964"/>
              <a:gd name="connsiteY3" fmla="*/ 3577730 h 3694099"/>
              <a:gd name="connsiteX0" fmla="*/ 332793 w 4926964"/>
              <a:gd name="connsiteY0" fmla="*/ 0 h 3695827"/>
              <a:gd name="connsiteX1" fmla="*/ 407744 w 4926964"/>
              <a:gd name="connsiteY1" fmla="*/ 1888760 h 3695827"/>
              <a:gd name="connsiteX2" fmla="*/ 413745 w 4926964"/>
              <a:gd name="connsiteY2" fmla="*/ 1878390 h 3695827"/>
              <a:gd name="connsiteX3" fmla="*/ 752203 w 4926964"/>
              <a:gd name="connsiteY3" fmla="*/ 3412604 h 3695827"/>
              <a:gd name="connsiteX4" fmla="*/ 4926964 w 4926964"/>
              <a:gd name="connsiteY4" fmla="*/ 3577730 h 3695827"/>
              <a:gd name="connsiteX0" fmla="*/ 334366 w 4928537"/>
              <a:gd name="connsiteY0" fmla="*/ 0 h 3660293"/>
              <a:gd name="connsiteX1" fmla="*/ 409317 w 4928537"/>
              <a:gd name="connsiteY1" fmla="*/ 1888760 h 3660293"/>
              <a:gd name="connsiteX2" fmla="*/ 405881 w 4928537"/>
              <a:gd name="connsiteY2" fmla="*/ 2091596 h 3660293"/>
              <a:gd name="connsiteX3" fmla="*/ 753776 w 4928537"/>
              <a:gd name="connsiteY3" fmla="*/ 3412604 h 3660293"/>
              <a:gd name="connsiteX4" fmla="*/ 4928537 w 4928537"/>
              <a:gd name="connsiteY4" fmla="*/ 3577730 h 3660293"/>
              <a:gd name="connsiteX0" fmla="*/ 3883236 w 8477407"/>
              <a:gd name="connsiteY0" fmla="*/ 0 h 3660293"/>
              <a:gd name="connsiteX1" fmla="*/ 69902 w 8477407"/>
              <a:gd name="connsiteY1" fmla="*/ 2311764 h 3660293"/>
              <a:gd name="connsiteX2" fmla="*/ 3954751 w 8477407"/>
              <a:gd name="connsiteY2" fmla="*/ 2091596 h 3660293"/>
              <a:gd name="connsiteX3" fmla="*/ 4302646 w 8477407"/>
              <a:gd name="connsiteY3" fmla="*/ 3412604 h 3660293"/>
              <a:gd name="connsiteX4" fmla="*/ 8477407 w 8477407"/>
              <a:gd name="connsiteY4" fmla="*/ 3577730 h 3660293"/>
              <a:gd name="connsiteX0" fmla="*/ 4274941 w 8869112"/>
              <a:gd name="connsiteY0" fmla="*/ 0 h 3660293"/>
              <a:gd name="connsiteX1" fmla="*/ 635556 w 8869112"/>
              <a:gd name="connsiteY1" fmla="*/ 1155882 h 3660293"/>
              <a:gd name="connsiteX2" fmla="*/ 461607 w 8869112"/>
              <a:gd name="connsiteY2" fmla="*/ 2311764 h 3660293"/>
              <a:gd name="connsiteX3" fmla="*/ 4346456 w 8869112"/>
              <a:gd name="connsiteY3" fmla="*/ 2091596 h 3660293"/>
              <a:gd name="connsiteX4" fmla="*/ 4694351 w 8869112"/>
              <a:gd name="connsiteY4" fmla="*/ 3412604 h 3660293"/>
              <a:gd name="connsiteX5" fmla="*/ 8869112 w 8869112"/>
              <a:gd name="connsiteY5" fmla="*/ 3577730 h 3660293"/>
              <a:gd name="connsiteX0" fmla="*/ 4335178 w 8929349"/>
              <a:gd name="connsiteY0" fmla="*/ 160 h 3660453"/>
              <a:gd name="connsiteX1" fmla="*/ 4696606 w 8929349"/>
              <a:gd name="connsiteY1" fmla="*/ 1156042 h 3660453"/>
              <a:gd name="connsiteX2" fmla="*/ 695793 w 8929349"/>
              <a:gd name="connsiteY2" fmla="*/ 1156042 h 3660453"/>
              <a:gd name="connsiteX3" fmla="*/ 521844 w 8929349"/>
              <a:gd name="connsiteY3" fmla="*/ 2311924 h 3660453"/>
              <a:gd name="connsiteX4" fmla="*/ 4406693 w 8929349"/>
              <a:gd name="connsiteY4" fmla="*/ 2091756 h 3660453"/>
              <a:gd name="connsiteX5" fmla="*/ 4754588 w 8929349"/>
              <a:gd name="connsiteY5" fmla="*/ 3412764 h 3660453"/>
              <a:gd name="connsiteX6" fmla="*/ 8929349 w 8929349"/>
              <a:gd name="connsiteY6" fmla="*/ 3577890 h 3660453"/>
              <a:gd name="connsiteX0" fmla="*/ 4335179 w 8929350"/>
              <a:gd name="connsiteY0" fmla="*/ 0 h 3660293"/>
              <a:gd name="connsiteX1" fmla="*/ 4435684 w 8929350"/>
              <a:gd name="connsiteY1" fmla="*/ 275211 h 3660293"/>
              <a:gd name="connsiteX2" fmla="*/ 4696607 w 8929350"/>
              <a:gd name="connsiteY2" fmla="*/ 1155882 h 3660293"/>
              <a:gd name="connsiteX3" fmla="*/ 695794 w 8929350"/>
              <a:gd name="connsiteY3" fmla="*/ 1155882 h 3660293"/>
              <a:gd name="connsiteX4" fmla="*/ 521845 w 8929350"/>
              <a:gd name="connsiteY4" fmla="*/ 2311764 h 3660293"/>
              <a:gd name="connsiteX5" fmla="*/ 4406694 w 8929350"/>
              <a:gd name="connsiteY5" fmla="*/ 2091596 h 3660293"/>
              <a:gd name="connsiteX6" fmla="*/ 4754589 w 8929350"/>
              <a:gd name="connsiteY6" fmla="*/ 3412604 h 3660293"/>
              <a:gd name="connsiteX7" fmla="*/ 8929350 w 8929350"/>
              <a:gd name="connsiteY7" fmla="*/ 3577730 h 3660293"/>
              <a:gd name="connsiteX0" fmla="*/ 4335179 w 8929350"/>
              <a:gd name="connsiteY0" fmla="*/ 0 h 3660293"/>
              <a:gd name="connsiteX1" fmla="*/ 4435684 w 8929350"/>
              <a:gd name="connsiteY1" fmla="*/ 275210 h 3660293"/>
              <a:gd name="connsiteX2" fmla="*/ 4435684 w 8929350"/>
              <a:gd name="connsiteY2" fmla="*/ 275211 h 3660293"/>
              <a:gd name="connsiteX3" fmla="*/ 4696607 w 8929350"/>
              <a:gd name="connsiteY3" fmla="*/ 1155882 h 3660293"/>
              <a:gd name="connsiteX4" fmla="*/ 695794 w 8929350"/>
              <a:gd name="connsiteY4" fmla="*/ 1155882 h 3660293"/>
              <a:gd name="connsiteX5" fmla="*/ 521845 w 8929350"/>
              <a:gd name="connsiteY5" fmla="*/ 2311764 h 3660293"/>
              <a:gd name="connsiteX6" fmla="*/ 4406694 w 8929350"/>
              <a:gd name="connsiteY6" fmla="*/ 2091596 h 3660293"/>
              <a:gd name="connsiteX7" fmla="*/ 4754589 w 8929350"/>
              <a:gd name="connsiteY7" fmla="*/ 3412604 h 3660293"/>
              <a:gd name="connsiteX8" fmla="*/ 8929350 w 8929350"/>
              <a:gd name="connsiteY8" fmla="*/ 3577730 h 3660293"/>
              <a:gd name="connsiteX0" fmla="*/ 4435684 w 8929350"/>
              <a:gd name="connsiteY0" fmla="*/ 146778 h 3531861"/>
              <a:gd name="connsiteX1" fmla="*/ 4435684 w 8929350"/>
              <a:gd name="connsiteY1" fmla="*/ 146778 h 3531861"/>
              <a:gd name="connsiteX2" fmla="*/ 4435684 w 8929350"/>
              <a:gd name="connsiteY2" fmla="*/ 146779 h 3531861"/>
              <a:gd name="connsiteX3" fmla="*/ 4696607 w 8929350"/>
              <a:gd name="connsiteY3" fmla="*/ 1027450 h 3531861"/>
              <a:gd name="connsiteX4" fmla="*/ 695794 w 8929350"/>
              <a:gd name="connsiteY4" fmla="*/ 1027450 h 3531861"/>
              <a:gd name="connsiteX5" fmla="*/ 521845 w 8929350"/>
              <a:gd name="connsiteY5" fmla="*/ 2183332 h 3531861"/>
              <a:gd name="connsiteX6" fmla="*/ 4406694 w 8929350"/>
              <a:gd name="connsiteY6" fmla="*/ 1963164 h 3531861"/>
              <a:gd name="connsiteX7" fmla="*/ 4754589 w 8929350"/>
              <a:gd name="connsiteY7" fmla="*/ 3284172 h 3531861"/>
              <a:gd name="connsiteX8" fmla="*/ 8929350 w 8929350"/>
              <a:gd name="connsiteY8" fmla="*/ 3449298 h 3531861"/>
              <a:gd name="connsiteX0" fmla="*/ 4087787 w 8581453"/>
              <a:gd name="connsiteY0" fmla="*/ 146778 h 3531861"/>
              <a:gd name="connsiteX1" fmla="*/ 4087787 w 8581453"/>
              <a:gd name="connsiteY1" fmla="*/ 146778 h 3531861"/>
              <a:gd name="connsiteX2" fmla="*/ 4087787 w 8581453"/>
              <a:gd name="connsiteY2" fmla="*/ 146779 h 3531861"/>
              <a:gd name="connsiteX3" fmla="*/ 4348710 w 8581453"/>
              <a:gd name="connsiteY3" fmla="*/ 1027450 h 3531861"/>
              <a:gd name="connsiteX4" fmla="*/ 695794 w 8581453"/>
              <a:gd name="connsiteY4" fmla="*/ 917366 h 3531861"/>
              <a:gd name="connsiteX5" fmla="*/ 173948 w 8581453"/>
              <a:gd name="connsiteY5" fmla="*/ 2183332 h 3531861"/>
              <a:gd name="connsiteX6" fmla="*/ 4058797 w 8581453"/>
              <a:gd name="connsiteY6" fmla="*/ 1963164 h 3531861"/>
              <a:gd name="connsiteX7" fmla="*/ 4406692 w 8581453"/>
              <a:gd name="connsiteY7" fmla="*/ 3284172 h 3531861"/>
              <a:gd name="connsiteX8" fmla="*/ 8581453 w 8581453"/>
              <a:gd name="connsiteY8" fmla="*/ 3449298 h 3531861"/>
              <a:gd name="connsiteX0" fmla="*/ 4087787 w 4914042"/>
              <a:gd name="connsiteY0" fmla="*/ 146778 h 3724508"/>
              <a:gd name="connsiteX1" fmla="*/ 4087787 w 4914042"/>
              <a:gd name="connsiteY1" fmla="*/ 146778 h 3724508"/>
              <a:gd name="connsiteX2" fmla="*/ 4087787 w 4914042"/>
              <a:gd name="connsiteY2" fmla="*/ 146779 h 3724508"/>
              <a:gd name="connsiteX3" fmla="*/ 4348710 w 4914042"/>
              <a:gd name="connsiteY3" fmla="*/ 1027450 h 3724508"/>
              <a:gd name="connsiteX4" fmla="*/ 695794 w 4914042"/>
              <a:gd name="connsiteY4" fmla="*/ 917366 h 3724508"/>
              <a:gd name="connsiteX5" fmla="*/ 173948 w 4914042"/>
              <a:gd name="connsiteY5" fmla="*/ 2183332 h 3724508"/>
              <a:gd name="connsiteX6" fmla="*/ 4058797 w 4914042"/>
              <a:gd name="connsiteY6" fmla="*/ 1963164 h 3724508"/>
              <a:gd name="connsiteX7" fmla="*/ 4406692 w 4914042"/>
              <a:gd name="connsiteY7" fmla="*/ 3284172 h 3724508"/>
              <a:gd name="connsiteX8" fmla="*/ 4696607 w 4914042"/>
              <a:gd name="connsiteY8" fmla="*/ 3724508 h 3724508"/>
              <a:gd name="connsiteX0" fmla="*/ 4087787 w 4914042"/>
              <a:gd name="connsiteY0" fmla="*/ 146778 h 3724508"/>
              <a:gd name="connsiteX1" fmla="*/ 4087787 w 4914042"/>
              <a:gd name="connsiteY1" fmla="*/ 146778 h 3724508"/>
              <a:gd name="connsiteX2" fmla="*/ 4087787 w 4914042"/>
              <a:gd name="connsiteY2" fmla="*/ 146779 h 3724508"/>
              <a:gd name="connsiteX3" fmla="*/ 4348710 w 4914042"/>
              <a:gd name="connsiteY3" fmla="*/ 1027450 h 3724508"/>
              <a:gd name="connsiteX4" fmla="*/ 695794 w 4914042"/>
              <a:gd name="connsiteY4" fmla="*/ 917366 h 3724508"/>
              <a:gd name="connsiteX5" fmla="*/ 173948 w 4914042"/>
              <a:gd name="connsiteY5" fmla="*/ 2183332 h 3724508"/>
              <a:gd name="connsiteX6" fmla="*/ 3826866 w 4914042"/>
              <a:gd name="connsiteY6" fmla="*/ 1963600 h 3724508"/>
              <a:gd name="connsiteX7" fmla="*/ 4406692 w 4914042"/>
              <a:gd name="connsiteY7" fmla="*/ 3284172 h 3724508"/>
              <a:gd name="connsiteX8" fmla="*/ 4696607 w 4914042"/>
              <a:gd name="connsiteY8" fmla="*/ 3724508 h 3724508"/>
              <a:gd name="connsiteX0" fmla="*/ 3478967 w 4305222"/>
              <a:gd name="connsiteY0" fmla="*/ 146778 h 3724508"/>
              <a:gd name="connsiteX1" fmla="*/ 3478967 w 4305222"/>
              <a:gd name="connsiteY1" fmla="*/ 146778 h 3724508"/>
              <a:gd name="connsiteX2" fmla="*/ 3478967 w 4305222"/>
              <a:gd name="connsiteY2" fmla="*/ 146779 h 3724508"/>
              <a:gd name="connsiteX3" fmla="*/ 3739890 w 4305222"/>
              <a:gd name="connsiteY3" fmla="*/ 1027450 h 3724508"/>
              <a:gd name="connsiteX4" fmla="*/ 86974 w 4305222"/>
              <a:gd name="connsiteY4" fmla="*/ 917366 h 3724508"/>
              <a:gd name="connsiteX5" fmla="*/ 3218046 w 4305222"/>
              <a:gd name="connsiteY5" fmla="*/ 1632912 h 3724508"/>
              <a:gd name="connsiteX6" fmla="*/ 3218046 w 4305222"/>
              <a:gd name="connsiteY6" fmla="*/ 1963600 h 3724508"/>
              <a:gd name="connsiteX7" fmla="*/ 3797872 w 4305222"/>
              <a:gd name="connsiteY7" fmla="*/ 3284172 h 3724508"/>
              <a:gd name="connsiteX8" fmla="*/ 4087787 w 4305222"/>
              <a:gd name="connsiteY8" fmla="*/ 3724508 h 3724508"/>
              <a:gd name="connsiteX0" fmla="*/ 357559 w 966379"/>
              <a:gd name="connsiteY0" fmla="*/ 146778 h 3724508"/>
              <a:gd name="connsiteX1" fmla="*/ 357559 w 966379"/>
              <a:gd name="connsiteY1" fmla="*/ 146778 h 3724508"/>
              <a:gd name="connsiteX2" fmla="*/ 357559 w 966379"/>
              <a:gd name="connsiteY2" fmla="*/ 146779 h 3724508"/>
              <a:gd name="connsiteX3" fmla="*/ 618482 w 966379"/>
              <a:gd name="connsiteY3" fmla="*/ 1027450 h 3724508"/>
              <a:gd name="connsiteX4" fmla="*/ 96638 w 966379"/>
              <a:gd name="connsiteY4" fmla="*/ 1632912 h 3724508"/>
              <a:gd name="connsiteX5" fmla="*/ 96638 w 966379"/>
              <a:gd name="connsiteY5" fmla="*/ 1963600 h 3724508"/>
              <a:gd name="connsiteX6" fmla="*/ 676464 w 966379"/>
              <a:gd name="connsiteY6" fmla="*/ 3284172 h 3724508"/>
              <a:gd name="connsiteX7" fmla="*/ 966379 w 966379"/>
              <a:gd name="connsiteY7" fmla="*/ 3724508 h 3724508"/>
              <a:gd name="connsiteX0" fmla="*/ 328567 w 937387"/>
              <a:gd name="connsiteY0" fmla="*/ 146778 h 3724508"/>
              <a:gd name="connsiteX1" fmla="*/ 328567 w 937387"/>
              <a:gd name="connsiteY1" fmla="*/ 146778 h 3724508"/>
              <a:gd name="connsiteX2" fmla="*/ 328567 w 937387"/>
              <a:gd name="connsiteY2" fmla="*/ 146779 h 3724508"/>
              <a:gd name="connsiteX3" fmla="*/ 589490 w 937387"/>
              <a:gd name="connsiteY3" fmla="*/ 1027450 h 3724508"/>
              <a:gd name="connsiteX4" fmla="*/ 241593 w 937387"/>
              <a:gd name="connsiteY4" fmla="*/ 1577870 h 3724508"/>
              <a:gd name="connsiteX5" fmla="*/ 67646 w 937387"/>
              <a:gd name="connsiteY5" fmla="*/ 1963600 h 3724508"/>
              <a:gd name="connsiteX6" fmla="*/ 647472 w 937387"/>
              <a:gd name="connsiteY6" fmla="*/ 3284172 h 3724508"/>
              <a:gd name="connsiteX7" fmla="*/ 937387 w 937387"/>
              <a:gd name="connsiteY7" fmla="*/ 3724508 h 3724508"/>
              <a:gd name="connsiteX0" fmla="*/ 130461 w 739281"/>
              <a:gd name="connsiteY0" fmla="*/ 146778 h 3724508"/>
              <a:gd name="connsiteX1" fmla="*/ 130461 w 739281"/>
              <a:gd name="connsiteY1" fmla="*/ 146778 h 3724508"/>
              <a:gd name="connsiteX2" fmla="*/ 130461 w 739281"/>
              <a:gd name="connsiteY2" fmla="*/ 146779 h 3724508"/>
              <a:gd name="connsiteX3" fmla="*/ 391384 w 739281"/>
              <a:gd name="connsiteY3" fmla="*/ 1027450 h 3724508"/>
              <a:gd name="connsiteX4" fmla="*/ 43487 w 739281"/>
              <a:gd name="connsiteY4" fmla="*/ 1577870 h 3724508"/>
              <a:gd name="connsiteX5" fmla="*/ 130462 w 739281"/>
              <a:gd name="connsiteY5" fmla="*/ 1963600 h 3724508"/>
              <a:gd name="connsiteX6" fmla="*/ 449366 w 739281"/>
              <a:gd name="connsiteY6" fmla="*/ 3284172 h 3724508"/>
              <a:gd name="connsiteX7" fmla="*/ 739281 w 739281"/>
              <a:gd name="connsiteY7" fmla="*/ 3724508 h 3724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39281" h="3724508">
                <a:moveTo>
                  <a:pt x="130461" y="146778"/>
                </a:moveTo>
                <a:lnTo>
                  <a:pt x="130461" y="146778"/>
                </a:lnTo>
                <a:cubicBezTo>
                  <a:pt x="130461" y="146778"/>
                  <a:pt x="86974" y="0"/>
                  <a:pt x="130461" y="146779"/>
                </a:cubicBezTo>
                <a:cubicBezTo>
                  <a:pt x="173948" y="293558"/>
                  <a:pt x="405880" y="788935"/>
                  <a:pt x="391384" y="1027450"/>
                </a:cubicBezTo>
                <a:cubicBezTo>
                  <a:pt x="376888" y="1265965"/>
                  <a:pt x="86974" y="1421845"/>
                  <a:pt x="43487" y="1577870"/>
                </a:cubicBezTo>
                <a:cubicBezTo>
                  <a:pt x="0" y="1733895"/>
                  <a:pt x="62816" y="1679216"/>
                  <a:pt x="130462" y="1963600"/>
                </a:cubicBezTo>
                <a:cubicBezTo>
                  <a:pt x="198108" y="2247984"/>
                  <a:pt x="347896" y="2990687"/>
                  <a:pt x="449366" y="3284172"/>
                </a:cubicBezTo>
                <a:cubicBezTo>
                  <a:pt x="550836" y="3577657"/>
                  <a:pt x="358769" y="3437831"/>
                  <a:pt x="739281" y="3724508"/>
                </a:cubicBezTo>
              </a:path>
            </a:pathLst>
          </a:custGeom>
          <a:ln w="254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1412776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C000"/>
                </a:solidFill>
              </a:rPr>
              <a:t>Conceptually Possible 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608" y="5157192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C000"/>
                </a:solidFill>
              </a:rPr>
              <a:t>Conceptually Impossible 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32040" y="2204864"/>
            <a:ext cx="28803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Credence of less than 1 in metaphysical necessities, such as that George Orwell is Eric Blair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59632" y="1268760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Violates the probability axioms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3645024"/>
            <a:ext cx="2736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Credences that reveal imperfect self-knowledge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20072" y="4581128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Credences that violate the (synchronic) Reflection Principle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5616" y="2204864"/>
            <a:ext cx="28803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Credence of more than 0 in any claims that are a priori false - e.g. that my scarf is scarlet but not red</a:t>
            </a:r>
          </a:p>
        </p:txBody>
      </p:sp>
    </p:spTree>
    <p:extLst>
      <p:ext uri="{BB962C8B-B14F-4D97-AF65-F5344CB8AC3E}">
        <p14:creationId xmlns:p14="http://schemas.microsoft.com/office/powerpoint/2010/main" val="77645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7544" y="620688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Some ways of categorizing credence functions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9552" y="1124744"/>
            <a:ext cx="80648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Metaphysically impossible C</a:t>
            </a:r>
          </a:p>
          <a:p>
            <a:r>
              <a:rPr lang="en-GB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GB" dirty="0"/>
              <a:t> Epistemic </a:t>
            </a:r>
            <a:r>
              <a:rPr lang="en-GB" dirty="0" err="1"/>
              <a:t>blindspot</a:t>
            </a:r>
            <a:r>
              <a:rPr lang="en-GB" dirty="0"/>
              <a:t> C</a:t>
            </a:r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 Logically inconsistent C</a:t>
            </a:r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 Conceptually impossible (Chalmers’ style) C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/>
          <p:cNvSpPr/>
          <p:nvPr/>
        </p:nvSpPr>
        <p:spPr>
          <a:xfrm>
            <a:off x="971600" y="2492896"/>
            <a:ext cx="1800200" cy="1800771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755576" y="443711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Alan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3568" y="5229200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Alan</a:t>
            </a:r>
            <a:r>
              <a:rPr lang="en-GB" baseline="-25000" dirty="0"/>
              <a:t> </a:t>
            </a:r>
            <a:r>
              <a:rPr lang="en-GB" dirty="0"/>
              <a:t>(Paris is big) = 0.9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568" y="5661248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Alan</a:t>
            </a:r>
            <a:r>
              <a:rPr lang="en-GB" baseline="-25000" dirty="0"/>
              <a:t> </a:t>
            </a:r>
            <a:r>
              <a:rPr lang="en-GB" dirty="0"/>
              <a:t>(It’s not the case that Paris is big) = 0.5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1560" y="404664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An example of an Accuracy Argument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19672" y="6484594"/>
            <a:ext cx="2160240" cy="332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Opaque Contexts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51920" y="6489340"/>
            <a:ext cx="2664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chemeClr val="bg1"/>
                </a:solidFill>
              </a:rPr>
              <a:t>Dutch Book Arguments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8224" y="6489340"/>
            <a:ext cx="25557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Accuracy Arguments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2555776" y="4077072"/>
            <a:ext cx="1080120" cy="50405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563888" y="450912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Accuracy Dominated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548680"/>
            <a:ext cx="84969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46200" indent="-1346200"/>
            <a:r>
              <a:rPr lang="en-GB" b="1" dirty="0"/>
              <a:t>Question: 	</a:t>
            </a:r>
            <a:r>
              <a:rPr lang="en-GB" dirty="0"/>
              <a:t>What does it mean to say that one credence function Cr* ‘accuracy dominates’ another credence function Cr?</a:t>
            </a:r>
          </a:p>
          <a:p>
            <a:pPr marL="1346200" indent="-1346200"/>
            <a:endParaRPr lang="en-GB" dirty="0"/>
          </a:p>
          <a:p>
            <a:pPr marL="1346200" indent="-1346200"/>
            <a:r>
              <a:rPr lang="en-GB" dirty="0"/>
              <a:t>	It means that Cr* is </a:t>
            </a:r>
            <a:r>
              <a:rPr lang="en-GB" i="1" dirty="0"/>
              <a:t>guaranteed</a:t>
            </a:r>
            <a:r>
              <a:rPr lang="en-GB" dirty="0"/>
              <a:t> to be more accurate than Cr, but what does ‘guaranteed’ mean here?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520" y="2607866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46200" indent="-1346200"/>
            <a:r>
              <a:rPr lang="en-GB" b="1" dirty="0"/>
              <a:t>Answer: 	</a:t>
            </a:r>
            <a:r>
              <a:rPr lang="en-GB" dirty="0"/>
              <a:t>Cr* is more accurate than Cr when assessed against what is true</a:t>
            </a:r>
            <a:r>
              <a:rPr lang="en-GB" i="1" dirty="0"/>
              <a:t> in every possible world. 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0" y="6489340"/>
            <a:ext cx="233975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Possibilities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9672" y="6484594"/>
            <a:ext cx="2160240" cy="332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Opaque Contexts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51920" y="6489340"/>
            <a:ext cx="2664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chemeClr val="bg1"/>
                </a:solidFill>
              </a:rPr>
              <a:t>Dutch Book Arguments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8224" y="6489340"/>
            <a:ext cx="25557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Accuracy Arguments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95736" y="2988231"/>
            <a:ext cx="3096344" cy="369332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at every interpretation.</a:t>
            </a:r>
          </a:p>
        </p:txBody>
      </p:sp>
      <p:pic>
        <p:nvPicPr>
          <p:cNvPr id="12" name="Picture 2" descr="https://philosophy.stanford.edu/sites/default/files/styles/large-scaled/public/briggs_rachael_photo.jpg?itok=5jp5dJw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3861048"/>
            <a:ext cx="2232248" cy="2166108"/>
          </a:xfrm>
          <a:prstGeom prst="rect">
            <a:avLst/>
          </a:prstGeom>
          <a:noFill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3933056"/>
            <a:ext cx="190500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548680"/>
            <a:ext cx="84969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46200" indent="-1346200"/>
            <a:r>
              <a:rPr lang="en-GB" b="1" dirty="0"/>
              <a:t>Question: 	</a:t>
            </a:r>
            <a:r>
              <a:rPr lang="en-GB" dirty="0"/>
              <a:t>What does it mean to say that one credence function Cr* ‘accuracy dominates’ another credence function Cr?</a:t>
            </a:r>
          </a:p>
          <a:p>
            <a:pPr marL="1346200" indent="-1346200"/>
            <a:endParaRPr lang="en-GB" dirty="0"/>
          </a:p>
          <a:p>
            <a:pPr marL="1346200" indent="-1346200"/>
            <a:r>
              <a:rPr lang="en-GB" dirty="0"/>
              <a:t>	It means that Cr* is </a:t>
            </a:r>
            <a:r>
              <a:rPr lang="en-GB" i="1" dirty="0"/>
              <a:t>guaranteed</a:t>
            </a:r>
            <a:r>
              <a:rPr lang="en-GB" dirty="0"/>
              <a:t> to be more accurate than Cr, but what does ‘guaranteed’ mean here?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520" y="2607866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46200" indent="-1346200"/>
            <a:r>
              <a:rPr lang="en-GB" b="1" dirty="0"/>
              <a:t>Answer: 	</a:t>
            </a:r>
            <a:r>
              <a:rPr lang="en-GB" dirty="0"/>
              <a:t>Cr* is more accurate than Cr when assessed against what is true</a:t>
            </a:r>
            <a:r>
              <a:rPr lang="en-GB" i="1" dirty="0"/>
              <a:t> in every possible world. 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1619672" y="6484594"/>
            <a:ext cx="2160240" cy="332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Opaque Contexts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51920" y="6489340"/>
            <a:ext cx="2664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chemeClr val="bg1"/>
                </a:solidFill>
              </a:rPr>
              <a:t>Dutch Book Arguments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8224" y="6489340"/>
            <a:ext cx="25557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Accuracy Arguments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71600" y="2988231"/>
            <a:ext cx="1152128" cy="369332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verified </a:t>
            </a:r>
          </a:p>
        </p:txBody>
      </p:sp>
      <p:pic>
        <p:nvPicPr>
          <p:cNvPr id="8" name="Picture 10" descr="http://projectiamyou.com/wp-content/uploads/2015/11/1280x720-wTS-1050x6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933056"/>
            <a:ext cx="3498472" cy="1999127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4211960" y="2967260"/>
            <a:ext cx="1152128" cy="369332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scenario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7544" y="620688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Some ways of categorizing credence functions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9552" y="1124744"/>
            <a:ext cx="80648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Metaphysically impossible C</a:t>
            </a:r>
          </a:p>
          <a:p>
            <a:r>
              <a:rPr lang="en-GB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GB" dirty="0"/>
              <a:t> Epistemic </a:t>
            </a:r>
            <a:r>
              <a:rPr lang="en-GB" dirty="0" err="1"/>
              <a:t>blindspot</a:t>
            </a:r>
            <a:r>
              <a:rPr lang="en-GB" dirty="0"/>
              <a:t> C</a:t>
            </a:r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 Logically inconsistent C</a:t>
            </a:r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 Conceptually impossible (Chalmers’ style) C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4149080"/>
            <a:ext cx="83529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 any of these categories fit with:</a:t>
            </a:r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 Irrationality (in the everyday sense)?</a:t>
            </a:r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 Irrationality (in some technical sense)?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32040" y="4724573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No!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/>
          <p:cNvSpPr/>
          <p:nvPr/>
        </p:nvSpPr>
        <p:spPr>
          <a:xfrm>
            <a:off x="971600" y="2492896"/>
            <a:ext cx="1800200" cy="1800771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755576" y="443711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Alan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3568" y="5229200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Alan</a:t>
            </a:r>
            <a:r>
              <a:rPr lang="en-GB" baseline="-25000" dirty="0"/>
              <a:t> </a:t>
            </a:r>
            <a:r>
              <a:rPr lang="en-GB" dirty="0"/>
              <a:t>(Paris is big) = 0.9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568" y="5661248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Alan</a:t>
            </a:r>
            <a:r>
              <a:rPr lang="en-GB" dirty="0"/>
              <a:t>(It’s not the case that Paris is big) = 0.5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584459"/>
              </p:ext>
            </p:extLst>
          </p:nvPr>
        </p:nvGraphicFramePr>
        <p:xfrm>
          <a:off x="3419872" y="1340768"/>
          <a:ext cx="5328591" cy="2901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2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5339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Paris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is big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 (Paris is big)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339">
                <a:tc>
                  <a:txBody>
                    <a:bodyPr/>
                    <a:lstStyle/>
                    <a:p>
                      <a:r>
                        <a:rPr lang="en-GB" dirty="0"/>
                        <a:t>Bet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-£0.90+£1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5339">
                <a:tc>
                  <a:txBody>
                    <a:bodyPr/>
                    <a:lstStyle/>
                    <a:p>
                      <a:r>
                        <a:rPr lang="en-GB" dirty="0"/>
                        <a:t>Bet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-£0.50+£1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5339">
                <a:tc>
                  <a:txBody>
                    <a:bodyPr/>
                    <a:lstStyle/>
                    <a:p>
                      <a:r>
                        <a:rPr lang="en-GB" dirty="0"/>
                        <a:t>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11560" y="404664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An example of a Dutch Book Argument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6489340"/>
            <a:ext cx="233975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 err="1">
                <a:solidFill>
                  <a:schemeClr val="bg1"/>
                </a:solidFill>
              </a:rPr>
              <a:t>Possibilitie</a:t>
            </a:r>
            <a:endParaRPr lang="en-GB" sz="15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19672" y="6484594"/>
            <a:ext cx="2160240" cy="332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Opaque Contexts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51920" y="6489340"/>
            <a:ext cx="2664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chemeClr val="bg1"/>
                </a:solidFill>
              </a:rPr>
              <a:t>Dutch Book Arguments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8224" y="6489340"/>
            <a:ext cx="25557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Accuracy Arguments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2555776" y="4077072"/>
            <a:ext cx="1080120" cy="50405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563888" y="450912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Dutch Booked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3608" y="980728"/>
            <a:ext cx="6984776" cy="47525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899592" y="476672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Possible credence functions</a:t>
            </a:r>
          </a:p>
        </p:txBody>
      </p:sp>
      <p:sp>
        <p:nvSpPr>
          <p:cNvPr id="8" name="Freeform 7"/>
          <p:cNvSpPr/>
          <p:nvPr/>
        </p:nvSpPr>
        <p:spPr>
          <a:xfrm>
            <a:off x="3635897" y="860716"/>
            <a:ext cx="1224136" cy="4800532"/>
          </a:xfrm>
          <a:custGeom>
            <a:avLst/>
            <a:gdLst>
              <a:gd name="connsiteX0" fmla="*/ 102433 w 1391587"/>
              <a:gd name="connsiteY0" fmla="*/ 0 h 3522688"/>
              <a:gd name="connsiteX1" fmla="*/ 177384 w 1391587"/>
              <a:gd name="connsiteY1" fmla="*/ 1888760 h 3522688"/>
              <a:gd name="connsiteX2" fmla="*/ 1166735 w 1391587"/>
              <a:gd name="connsiteY2" fmla="*/ 3043003 h 3522688"/>
              <a:gd name="connsiteX3" fmla="*/ 1391587 w 1391587"/>
              <a:gd name="connsiteY3" fmla="*/ 3522688 h 3522688"/>
              <a:gd name="connsiteX4" fmla="*/ 1391587 w 1391587"/>
              <a:gd name="connsiteY4" fmla="*/ 3522688 h 3522688"/>
              <a:gd name="connsiteX0" fmla="*/ 386335 w 3356415"/>
              <a:gd name="connsiteY0" fmla="*/ 0 h 3522688"/>
              <a:gd name="connsiteX1" fmla="*/ 461286 w 3356415"/>
              <a:gd name="connsiteY1" fmla="*/ 1888760 h 3522688"/>
              <a:gd name="connsiteX2" fmla="*/ 3154049 w 3356415"/>
              <a:gd name="connsiteY2" fmla="*/ 2201680 h 3522688"/>
              <a:gd name="connsiteX3" fmla="*/ 1675489 w 3356415"/>
              <a:gd name="connsiteY3" fmla="*/ 3522688 h 3522688"/>
              <a:gd name="connsiteX4" fmla="*/ 1675489 w 3356415"/>
              <a:gd name="connsiteY4" fmla="*/ 3522688 h 3522688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1675489 w 4980506"/>
              <a:gd name="connsiteY3" fmla="*/ 3522688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110764 w 4980506"/>
              <a:gd name="connsiteY3" fmla="*/ 2421848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110764 w 4980506"/>
              <a:gd name="connsiteY3" fmla="*/ 2421848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284713 w 4980506"/>
              <a:gd name="connsiteY3" fmla="*/ 2256722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023790 w 4980506"/>
              <a:gd name="connsiteY3" fmla="*/ 2311764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023790 w 4980506"/>
              <a:gd name="connsiteY3" fmla="*/ 2311764 h 3577730"/>
              <a:gd name="connsiteX4" fmla="*/ 4980506 w 4980506"/>
              <a:gd name="connsiteY4" fmla="*/ 3577730 h 3577730"/>
              <a:gd name="connsiteX0" fmla="*/ 386335 w 4980506"/>
              <a:gd name="connsiteY0" fmla="*/ 0 h 3577730"/>
              <a:gd name="connsiteX1" fmla="*/ 461286 w 4980506"/>
              <a:gd name="connsiteY1" fmla="*/ 1888760 h 3577730"/>
              <a:gd name="connsiteX2" fmla="*/ 3154049 w 4980506"/>
              <a:gd name="connsiteY2" fmla="*/ 2201680 h 3577730"/>
              <a:gd name="connsiteX3" fmla="*/ 4980506 w 4980506"/>
              <a:gd name="connsiteY3" fmla="*/ 3577730 h 3577730"/>
              <a:gd name="connsiteX0" fmla="*/ 618266 w 5530769"/>
              <a:gd name="connsiteY0" fmla="*/ 0 h 3577730"/>
              <a:gd name="connsiteX1" fmla="*/ 693217 w 5530769"/>
              <a:gd name="connsiteY1" fmla="*/ 1888760 h 3577730"/>
              <a:gd name="connsiteX2" fmla="*/ 4777566 w 5530769"/>
              <a:gd name="connsiteY2" fmla="*/ 1926470 h 3577730"/>
              <a:gd name="connsiteX3" fmla="*/ 5212437 w 5530769"/>
              <a:gd name="connsiteY3" fmla="*/ 3577730 h 3577730"/>
              <a:gd name="connsiteX0" fmla="*/ 333793 w 4927964"/>
              <a:gd name="connsiteY0" fmla="*/ 0 h 3694099"/>
              <a:gd name="connsiteX1" fmla="*/ 408744 w 4927964"/>
              <a:gd name="connsiteY1" fmla="*/ 1888760 h 3694099"/>
              <a:gd name="connsiteX2" fmla="*/ 753203 w 4927964"/>
              <a:gd name="connsiteY2" fmla="*/ 3412604 h 3694099"/>
              <a:gd name="connsiteX3" fmla="*/ 4927964 w 4927964"/>
              <a:gd name="connsiteY3" fmla="*/ 3577730 h 3694099"/>
              <a:gd name="connsiteX0" fmla="*/ 332793 w 4926964"/>
              <a:gd name="connsiteY0" fmla="*/ 0 h 3695827"/>
              <a:gd name="connsiteX1" fmla="*/ 407744 w 4926964"/>
              <a:gd name="connsiteY1" fmla="*/ 1888760 h 3695827"/>
              <a:gd name="connsiteX2" fmla="*/ 413745 w 4926964"/>
              <a:gd name="connsiteY2" fmla="*/ 1878390 h 3695827"/>
              <a:gd name="connsiteX3" fmla="*/ 752203 w 4926964"/>
              <a:gd name="connsiteY3" fmla="*/ 3412604 h 3695827"/>
              <a:gd name="connsiteX4" fmla="*/ 4926964 w 4926964"/>
              <a:gd name="connsiteY4" fmla="*/ 3577730 h 3695827"/>
              <a:gd name="connsiteX0" fmla="*/ 334366 w 4928537"/>
              <a:gd name="connsiteY0" fmla="*/ 0 h 3660293"/>
              <a:gd name="connsiteX1" fmla="*/ 409317 w 4928537"/>
              <a:gd name="connsiteY1" fmla="*/ 1888760 h 3660293"/>
              <a:gd name="connsiteX2" fmla="*/ 405881 w 4928537"/>
              <a:gd name="connsiteY2" fmla="*/ 2091596 h 3660293"/>
              <a:gd name="connsiteX3" fmla="*/ 753776 w 4928537"/>
              <a:gd name="connsiteY3" fmla="*/ 3412604 h 3660293"/>
              <a:gd name="connsiteX4" fmla="*/ 4928537 w 4928537"/>
              <a:gd name="connsiteY4" fmla="*/ 3577730 h 3660293"/>
              <a:gd name="connsiteX0" fmla="*/ 3883236 w 8477407"/>
              <a:gd name="connsiteY0" fmla="*/ 0 h 3660293"/>
              <a:gd name="connsiteX1" fmla="*/ 69902 w 8477407"/>
              <a:gd name="connsiteY1" fmla="*/ 2311764 h 3660293"/>
              <a:gd name="connsiteX2" fmla="*/ 3954751 w 8477407"/>
              <a:gd name="connsiteY2" fmla="*/ 2091596 h 3660293"/>
              <a:gd name="connsiteX3" fmla="*/ 4302646 w 8477407"/>
              <a:gd name="connsiteY3" fmla="*/ 3412604 h 3660293"/>
              <a:gd name="connsiteX4" fmla="*/ 8477407 w 8477407"/>
              <a:gd name="connsiteY4" fmla="*/ 3577730 h 3660293"/>
              <a:gd name="connsiteX0" fmla="*/ 4274941 w 8869112"/>
              <a:gd name="connsiteY0" fmla="*/ 0 h 3660293"/>
              <a:gd name="connsiteX1" fmla="*/ 635556 w 8869112"/>
              <a:gd name="connsiteY1" fmla="*/ 1155882 h 3660293"/>
              <a:gd name="connsiteX2" fmla="*/ 461607 w 8869112"/>
              <a:gd name="connsiteY2" fmla="*/ 2311764 h 3660293"/>
              <a:gd name="connsiteX3" fmla="*/ 4346456 w 8869112"/>
              <a:gd name="connsiteY3" fmla="*/ 2091596 h 3660293"/>
              <a:gd name="connsiteX4" fmla="*/ 4694351 w 8869112"/>
              <a:gd name="connsiteY4" fmla="*/ 3412604 h 3660293"/>
              <a:gd name="connsiteX5" fmla="*/ 8869112 w 8869112"/>
              <a:gd name="connsiteY5" fmla="*/ 3577730 h 3660293"/>
              <a:gd name="connsiteX0" fmla="*/ 4335178 w 8929349"/>
              <a:gd name="connsiteY0" fmla="*/ 160 h 3660453"/>
              <a:gd name="connsiteX1" fmla="*/ 4696606 w 8929349"/>
              <a:gd name="connsiteY1" fmla="*/ 1156042 h 3660453"/>
              <a:gd name="connsiteX2" fmla="*/ 695793 w 8929349"/>
              <a:gd name="connsiteY2" fmla="*/ 1156042 h 3660453"/>
              <a:gd name="connsiteX3" fmla="*/ 521844 w 8929349"/>
              <a:gd name="connsiteY3" fmla="*/ 2311924 h 3660453"/>
              <a:gd name="connsiteX4" fmla="*/ 4406693 w 8929349"/>
              <a:gd name="connsiteY4" fmla="*/ 2091756 h 3660453"/>
              <a:gd name="connsiteX5" fmla="*/ 4754588 w 8929349"/>
              <a:gd name="connsiteY5" fmla="*/ 3412764 h 3660453"/>
              <a:gd name="connsiteX6" fmla="*/ 8929349 w 8929349"/>
              <a:gd name="connsiteY6" fmla="*/ 3577890 h 3660453"/>
              <a:gd name="connsiteX0" fmla="*/ 4335179 w 8929350"/>
              <a:gd name="connsiteY0" fmla="*/ 0 h 3660293"/>
              <a:gd name="connsiteX1" fmla="*/ 4435684 w 8929350"/>
              <a:gd name="connsiteY1" fmla="*/ 275211 h 3660293"/>
              <a:gd name="connsiteX2" fmla="*/ 4696607 w 8929350"/>
              <a:gd name="connsiteY2" fmla="*/ 1155882 h 3660293"/>
              <a:gd name="connsiteX3" fmla="*/ 695794 w 8929350"/>
              <a:gd name="connsiteY3" fmla="*/ 1155882 h 3660293"/>
              <a:gd name="connsiteX4" fmla="*/ 521845 w 8929350"/>
              <a:gd name="connsiteY4" fmla="*/ 2311764 h 3660293"/>
              <a:gd name="connsiteX5" fmla="*/ 4406694 w 8929350"/>
              <a:gd name="connsiteY5" fmla="*/ 2091596 h 3660293"/>
              <a:gd name="connsiteX6" fmla="*/ 4754589 w 8929350"/>
              <a:gd name="connsiteY6" fmla="*/ 3412604 h 3660293"/>
              <a:gd name="connsiteX7" fmla="*/ 8929350 w 8929350"/>
              <a:gd name="connsiteY7" fmla="*/ 3577730 h 3660293"/>
              <a:gd name="connsiteX0" fmla="*/ 4335179 w 8929350"/>
              <a:gd name="connsiteY0" fmla="*/ 0 h 3660293"/>
              <a:gd name="connsiteX1" fmla="*/ 4435684 w 8929350"/>
              <a:gd name="connsiteY1" fmla="*/ 275210 h 3660293"/>
              <a:gd name="connsiteX2" fmla="*/ 4435684 w 8929350"/>
              <a:gd name="connsiteY2" fmla="*/ 275211 h 3660293"/>
              <a:gd name="connsiteX3" fmla="*/ 4696607 w 8929350"/>
              <a:gd name="connsiteY3" fmla="*/ 1155882 h 3660293"/>
              <a:gd name="connsiteX4" fmla="*/ 695794 w 8929350"/>
              <a:gd name="connsiteY4" fmla="*/ 1155882 h 3660293"/>
              <a:gd name="connsiteX5" fmla="*/ 521845 w 8929350"/>
              <a:gd name="connsiteY5" fmla="*/ 2311764 h 3660293"/>
              <a:gd name="connsiteX6" fmla="*/ 4406694 w 8929350"/>
              <a:gd name="connsiteY6" fmla="*/ 2091596 h 3660293"/>
              <a:gd name="connsiteX7" fmla="*/ 4754589 w 8929350"/>
              <a:gd name="connsiteY7" fmla="*/ 3412604 h 3660293"/>
              <a:gd name="connsiteX8" fmla="*/ 8929350 w 8929350"/>
              <a:gd name="connsiteY8" fmla="*/ 3577730 h 3660293"/>
              <a:gd name="connsiteX0" fmla="*/ 4435684 w 8929350"/>
              <a:gd name="connsiteY0" fmla="*/ 146778 h 3531861"/>
              <a:gd name="connsiteX1" fmla="*/ 4435684 w 8929350"/>
              <a:gd name="connsiteY1" fmla="*/ 146778 h 3531861"/>
              <a:gd name="connsiteX2" fmla="*/ 4435684 w 8929350"/>
              <a:gd name="connsiteY2" fmla="*/ 146779 h 3531861"/>
              <a:gd name="connsiteX3" fmla="*/ 4696607 w 8929350"/>
              <a:gd name="connsiteY3" fmla="*/ 1027450 h 3531861"/>
              <a:gd name="connsiteX4" fmla="*/ 695794 w 8929350"/>
              <a:gd name="connsiteY4" fmla="*/ 1027450 h 3531861"/>
              <a:gd name="connsiteX5" fmla="*/ 521845 w 8929350"/>
              <a:gd name="connsiteY5" fmla="*/ 2183332 h 3531861"/>
              <a:gd name="connsiteX6" fmla="*/ 4406694 w 8929350"/>
              <a:gd name="connsiteY6" fmla="*/ 1963164 h 3531861"/>
              <a:gd name="connsiteX7" fmla="*/ 4754589 w 8929350"/>
              <a:gd name="connsiteY7" fmla="*/ 3284172 h 3531861"/>
              <a:gd name="connsiteX8" fmla="*/ 8929350 w 8929350"/>
              <a:gd name="connsiteY8" fmla="*/ 3449298 h 3531861"/>
              <a:gd name="connsiteX0" fmla="*/ 4087787 w 8581453"/>
              <a:gd name="connsiteY0" fmla="*/ 146778 h 3531861"/>
              <a:gd name="connsiteX1" fmla="*/ 4087787 w 8581453"/>
              <a:gd name="connsiteY1" fmla="*/ 146778 h 3531861"/>
              <a:gd name="connsiteX2" fmla="*/ 4087787 w 8581453"/>
              <a:gd name="connsiteY2" fmla="*/ 146779 h 3531861"/>
              <a:gd name="connsiteX3" fmla="*/ 4348710 w 8581453"/>
              <a:gd name="connsiteY3" fmla="*/ 1027450 h 3531861"/>
              <a:gd name="connsiteX4" fmla="*/ 695794 w 8581453"/>
              <a:gd name="connsiteY4" fmla="*/ 917366 h 3531861"/>
              <a:gd name="connsiteX5" fmla="*/ 173948 w 8581453"/>
              <a:gd name="connsiteY5" fmla="*/ 2183332 h 3531861"/>
              <a:gd name="connsiteX6" fmla="*/ 4058797 w 8581453"/>
              <a:gd name="connsiteY6" fmla="*/ 1963164 h 3531861"/>
              <a:gd name="connsiteX7" fmla="*/ 4406692 w 8581453"/>
              <a:gd name="connsiteY7" fmla="*/ 3284172 h 3531861"/>
              <a:gd name="connsiteX8" fmla="*/ 8581453 w 8581453"/>
              <a:gd name="connsiteY8" fmla="*/ 3449298 h 3531861"/>
              <a:gd name="connsiteX0" fmla="*/ 4087787 w 4914042"/>
              <a:gd name="connsiteY0" fmla="*/ 146778 h 3724508"/>
              <a:gd name="connsiteX1" fmla="*/ 4087787 w 4914042"/>
              <a:gd name="connsiteY1" fmla="*/ 146778 h 3724508"/>
              <a:gd name="connsiteX2" fmla="*/ 4087787 w 4914042"/>
              <a:gd name="connsiteY2" fmla="*/ 146779 h 3724508"/>
              <a:gd name="connsiteX3" fmla="*/ 4348710 w 4914042"/>
              <a:gd name="connsiteY3" fmla="*/ 1027450 h 3724508"/>
              <a:gd name="connsiteX4" fmla="*/ 695794 w 4914042"/>
              <a:gd name="connsiteY4" fmla="*/ 917366 h 3724508"/>
              <a:gd name="connsiteX5" fmla="*/ 173948 w 4914042"/>
              <a:gd name="connsiteY5" fmla="*/ 2183332 h 3724508"/>
              <a:gd name="connsiteX6" fmla="*/ 4058797 w 4914042"/>
              <a:gd name="connsiteY6" fmla="*/ 1963164 h 3724508"/>
              <a:gd name="connsiteX7" fmla="*/ 4406692 w 4914042"/>
              <a:gd name="connsiteY7" fmla="*/ 3284172 h 3724508"/>
              <a:gd name="connsiteX8" fmla="*/ 4696607 w 4914042"/>
              <a:gd name="connsiteY8" fmla="*/ 3724508 h 3724508"/>
              <a:gd name="connsiteX0" fmla="*/ 4087787 w 4914042"/>
              <a:gd name="connsiteY0" fmla="*/ 146778 h 3724508"/>
              <a:gd name="connsiteX1" fmla="*/ 4087787 w 4914042"/>
              <a:gd name="connsiteY1" fmla="*/ 146778 h 3724508"/>
              <a:gd name="connsiteX2" fmla="*/ 4087787 w 4914042"/>
              <a:gd name="connsiteY2" fmla="*/ 146779 h 3724508"/>
              <a:gd name="connsiteX3" fmla="*/ 4348710 w 4914042"/>
              <a:gd name="connsiteY3" fmla="*/ 1027450 h 3724508"/>
              <a:gd name="connsiteX4" fmla="*/ 695794 w 4914042"/>
              <a:gd name="connsiteY4" fmla="*/ 917366 h 3724508"/>
              <a:gd name="connsiteX5" fmla="*/ 173948 w 4914042"/>
              <a:gd name="connsiteY5" fmla="*/ 2183332 h 3724508"/>
              <a:gd name="connsiteX6" fmla="*/ 3826866 w 4914042"/>
              <a:gd name="connsiteY6" fmla="*/ 1963600 h 3724508"/>
              <a:gd name="connsiteX7" fmla="*/ 4406692 w 4914042"/>
              <a:gd name="connsiteY7" fmla="*/ 3284172 h 3724508"/>
              <a:gd name="connsiteX8" fmla="*/ 4696607 w 4914042"/>
              <a:gd name="connsiteY8" fmla="*/ 3724508 h 3724508"/>
              <a:gd name="connsiteX0" fmla="*/ 4087787 w 4914042"/>
              <a:gd name="connsiteY0" fmla="*/ 146778 h 3724508"/>
              <a:gd name="connsiteX1" fmla="*/ 4087787 w 4914042"/>
              <a:gd name="connsiteY1" fmla="*/ 146778 h 3724508"/>
              <a:gd name="connsiteX2" fmla="*/ 4087787 w 4914042"/>
              <a:gd name="connsiteY2" fmla="*/ 146779 h 3724508"/>
              <a:gd name="connsiteX3" fmla="*/ 4348710 w 4914042"/>
              <a:gd name="connsiteY3" fmla="*/ 1027450 h 3724508"/>
              <a:gd name="connsiteX4" fmla="*/ 695794 w 4914042"/>
              <a:gd name="connsiteY4" fmla="*/ 917366 h 3724508"/>
              <a:gd name="connsiteX5" fmla="*/ 173948 w 4914042"/>
              <a:gd name="connsiteY5" fmla="*/ 2183332 h 3724508"/>
              <a:gd name="connsiteX6" fmla="*/ 4406692 w 4914042"/>
              <a:gd name="connsiteY6" fmla="*/ 3284172 h 3724508"/>
              <a:gd name="connsiteX7" fmla="*/ 4696607 w 4914042"/>
              <a:gd name="connsiteY7" fmla="*/ 3724508 h 3724508"/>
              <a:gd name="connsiteX0" fmla="*/ 3507958 w 4334213"/>
              <a:gd name="connsiteY0" fmla="*/ 146778 h 3724508"/>
              <a:gd name="connsiteX1" fmla="*/ 3507958 w 4334213"/>
              <a:gd name="connsiteY1" fmla="*/ 146778 h 3724508"/>
              <a:gd name="connsiteX2" fmla="*/ 3507958 w 4334213"/>
              <a:gd name="connsiteY2" fmla="*/ 146779 h 3724508"/>
              <a:gd name="connsiteX3" fmla="*/ 3768881 w 4334213"/>
              <a:gd name="connsiteY3" fmla="*/ 1027450 h 3724508"/>
              <a:gd name="connsiteX4" fmla="*/ 115965 w 4334213"/>
              <a:gd name="connsiteY4" fmla="*/ 917366 h 3724508"/>
              <a:gd name="connsiteX5" fmla="*/ 3073089 w 4334213"/>
              <a:gd name="connsiteY5" fmla="*/ 2293416 h 3724508"/>
              <a:gd name="connsiteX6" fmla="*/ 3826863 w 4334213"/>
              <a:gd name="connsiteY6" fmla="*/ 3284172 h 3724508"/>
              <a:gd name="connsiteX7" fmla="*/ 4116778 w 4334213"/>
              <a:gd name="connsiteY7" fmla="*/ 3724508 h 3724508"/>
              <a:gd name="connsiteX0" fmla="*/ 985705 w 1594524"/>
              <a:gd name="connsiteY0" fmla="*/ 146778 h 3724508"/>
              <a:gd name="connsiteX1" fmla="*/ 985705 w 1594524"/>
              <a:gd name="connsiteY1" fmla="*/ 146778 h 3724508"/>
              <a:gd name="connsiteX2" fmla="*/ 985705 w 1594524"/>
              <a:gd name="connsiteY2" fmla="*/ 146779 h 3724508"/>
              <a:gd name="connsiteX3" fmla="*/ 1246628 w 1594524"/>
              <a:gd name="connsiteY3" fmla="*/ 1027450 h 3724508"/>
              <a:gd name="connsiteX4" fmla="*/ 115965 w 1594524"/>
              <a:gd name="connsiteY4" fmla="*/ 1082492 h 3724508"/>
              <a:gd name="connsiteX5" fmla="*/ 550836 w 1594524"/>
              <a:gd name="connsiteY5" fmla="*/ 2293416 h 3724508"/>
              <a:gd name="connsiteX6" fmla="*/ 1304610 w 1594524"/>
              <a:gd name="connsiteY6" fmla="*/ 3284172 h 3724508"/>
              <a:gd name="connsiteX7" fmla="*/ 1594525 w 1594524"/>
              <a:gd name="connsiteY7" fmla="*/ 3724508 h 3724508"/>
              <a:gd name="connsiteX0" fmla="*/ 869740 w 1478560"/>
              <a:gd name="connsiteY0" fmla="*/ 91736 h 3669466"/>
              <a:gd name="connsiteX1" fmla="*/ 869740 w 1478560"/>
              <a:gd name="connsiteY1" fmla="*/ 91736 h 3669466"/>
              <a:gd name="connsiteX2" fmla="*/ 869740 w 1478560"/>
              <a:gd name="connsiteY2" fmla="*/ 91737 h 3669466"/>
              <a:gd name="connsiteX3" fmla="*/ 434870 w 1478560"/>
              <a:gd name="connsiteY3" fmla="*/ 642156 h 3669466"/>
              <a:gd name="connsiteX4" fmla="*/ 0 w 1478560"/>
              <a:gd name="connsiteY4" fmla="*/ 1027450 h 3669466"/>
              <a:gd name="connsiteX5" fmla="*/ 434871 w 1478560"/>
              <a:gd name="connsiteY5" fmla="*/ 2238374 h 3669466"/>
              <a:gd name="connsiteX6" fmla="*/ 1188645 w 1478560"/>
              <a:gd name="connsiteY6" fmla="*/ 3229130 h 3669466"/>
              <a:gd name="connsiteX7" fmla="*/ 1478560 w 1478560"/>
              <a:gd name="connsiteY7" fmla="*/ 3669466 h 3669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78560" h="3669466">
                <a:moveTo>
                  <a:pt x="869740" y="91736"/>
                </a:moveTo>
                <a:lnTo>
                  <a:pt x="869740" y="91736"/>
                </a:lnTo>
                <a:cubicBezTo>
                  <a:pt x="869740" y="91736"/>
                  <a:pt x="942218" y="0"/>
                  <a:pt x="869740" y="91737"/>
                </a:cubicBezTo>
                <a:cubicBezTo>
                  <a:pt x="797262" y="183474"/>
                  <a:pt x="579827" y="486204"/>
                  <a:pt x="434870" y="642156"/>
                </a:cubicBezTo>
                <a:cubicBezTo>
                  <a:pt x="289913" y="798108"/>
                  <a:pt x="0" y="761414"/>
                  <a:pt x="0" y="1027450"/>
                </a:cubicBezTo>
                <a:cubicBezTo>
                  <a:pt x="0" y="1293486"/>
                  <a:pt x="423811" y="1895251"/>
                  <a:pt x="434871" y="2238374"/>
                </a:cubicBezTo>
                <a:cubicBezTo>
                  <a:pt x="1053354" y="2632842"/>
                  <a:pt x="434869" y="2972267"/>
                  <a:pt x="1188645" y="3229130"/>
                </a:cubicBezTo>
                <a:cubicBezTo>
                  <a:pt x="1333602" y="3522615"/>
                  <a:pt x="1098048" y="3382789"/>
                  <a:pt x="1478560" y="3669466"/>
                </a:cubicBezTo>
              </a:path>
            </a:pathLst>
          </a:custGeom>
          <a:ln w="2540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60032" y="105273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7030A0"/>
                </a:solidFill>
              </a:rPr>
              <a:t>Logically Consistent 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608" y="5157192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7030A0"/>
                </a:solidFill>
              </a:rPr>
              <a:t>Logically Inconsistent 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95936" y="1880235"/>
            <a:ext cx="28803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Credence of less than 1 in metaphysical necessities, such as that George Orwell is Eric Blair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59632" y="1268760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Violates the probability axioms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15616" y="2434233"/>
            <a:ext cx="2520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Credence of less than 1 in complex logical tautology.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3645024"/>
            <a:ext cx="2736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Credences that reveal imperfect self-knowledge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20072" y="4581128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Credences that violate the (synchronic) Reflection Principle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2276872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7544" y="620688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Some ways of categorizing credence functions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9552" y="1124744"/>
            <a:ext cx="80648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/>
              <a:t> Metaphysically impossible C</a:t>
            </a:r>
          </a:p>
          <a:p>
            <a:r>
              <a:rPr lang="en-GB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GB" dirty="0"/>
              <a:t> Epistemic </a:t>
            </a:r>
            <a:r>
              <a:rPr lang="en-GB" dirty="0" err="1"/>
              <a:t>blindspot</a:t>
            </a:r>
            <a:r>
              <a:rPr lang="en-GB" dirty="0"/>
              <a:t> C</a:t>
            </a:r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 Logically inconsistent C</a:t>
            </a:r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 Conceptually impossible (Chalmers’ style) C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4149080"/>
            <a:ext cx="83529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 any of these categories fit with:</a:t>
            </a:r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 Irrationality (in the everyday sense)?</a:t>
            </a:r>
          </a:p>
          <a:p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/>
              <a:t> Irrationality (in some technical sense)?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32040" y="4724573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No!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620688"/>
            <a:ext cx="82809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Analogues of </a:t>
            </a:r>
            <a:r>
              <a:rPr lang="en-GB" b="1" dirty="0" err="1"/>
              <a:t>Probabilism</a:t>
            </a:r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An agent whose </a:t>
            </a:r>
            <a:r>
              <a:rPr lang="en-GB" dirty="0" err="1"/>
              <a:t>credences</a:t>
            </a:r>
            <a:r>
              <a:rPr lang="en-GB" dirty="0"/>
              <a:t> functions violate the probability axioms has a credence function that is: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Metaphysically impossible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An epistemic </a:t>
            </a:r>
            <a:r>
              <a:rPr lang="en-GB" dirty="0" err="1"/>
              <a:t>blindspot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Logically Inconsistent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Conceptually impossible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620688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What are the Objects of Credence?</a:t>
            </a:r>
          </a:p>
          <a:p>
            <a:endParaRPr lang="en-GB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1844824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Propositions – corresponding to sets of possible worlds?</a:t>
            </a:r>
          </a:p>
          <a:p>
            <a:endParaRPr lang="en-GB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852936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Sentences – corresponding to sets of interpretations?</a:t>
            </a:r>
          </a:p>
          <a:p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3861048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Primary intensions – corresponding to sets of scenarios?</a:t>
            </a:r>
          </a:p>
          <a:p>
            <a:endParaRPr lang="en-GB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63606" y="5229200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Which epistemic relation(s) will make it into decision theory?</a:t>
            </a:r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244414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548680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46200" indent="-1346200"/>
            <a:r>
              <a:rPr lang="en-GB" b="1" dirty="0"/>
              <a:t>Question: 	</a:t>
            </a:r>
            <a:r>
              <a:rPr lang="en-GB" dirty="0"/>
              <a:t>What does </a:t>
            </a:r>
            <a:r>
              <a:rPr lang="en-GB" i="1" dirty="0"/>
              <a:t>the agent is guaranteed</a:t>
            </a:r>
            <a:r>
              <a:rPr lang="en-GB" dirty="0"/>
              <a:t> </a:t>
            </a:r>
            <a:r>
              <a:rPr lang="en-GB" i="1" dirty="0"/>
              <a:t>to lose money </a:t>
            </a:r>
            <a:r>
              <a:rPr lang="en-GB" dirty="0"/>
              <a:t>mean, in the Dutch Book Argument?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1772816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46200" indent="-1346200"/>
            <a:r>
              <a:rPr lang="en-GB" b="1" dirty="0"/>
              <a:t>Answer: 	</a:t>
            </a:r>
            <a:r>
              <a:rPr lang="en-GB" dirty="0"/>
              <a:t>The agent loses money when the bets are assessed against what is true, in every possible world in which the agent would accept those bets as fair.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9672" y="6484594"/>
            <a:ext cx="2160240" cy="332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Opaque Contexts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51920" y="6489340"/>
            <a:ext cx="2664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chemeClr val="bg1"/>
                </a:solidFill>
              </a:rPr>
              <a:t>Dutch Book Arguments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8224" y="6489340"/>
            <a:ext cx="25557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Accuracy Arguments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2051720" y="2708920"/>
            <a:ext cx="504056" cy="144016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27584" y="422108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traditional reading</a:t>
            </a:r>
          </a:p>
        </p:txBody>
      </p:sp>
      <p:pic>
        <p:nvPicPr>
          <p:cNvPr id="29698" name="Picture 2" descr="Peter Mil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3645024"/>
            <a:ext cx="1905000" cy="190500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3851920" y="5661248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Peter Milne 1991, and others!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/>
          <p:cNvSpPr/>
          <p:nvPr/>
        </p:nvSpPr>
        <p:spPr>
          <a:xfrm>
            <a:off x="971600" y="2492896"/>
            <a:ext cx="1800200" cy="1800771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755576" y="443711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Bob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3568" y="5229200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Bob</a:t>
            </a:r>
            <a:r>
              <a:rPr lang="en-GB" dirty="0"/>
              <a:t>(Paris is big) = 0.9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568" y="5661248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Bob</a:t>
            </a:r>
            <a:r>
              <a:rPr lang="en-GB" dirty="0"/>
              <a:t>(</a:t>
            </a:r>
            <a:r>
              <a:rPr lang="en-GB" dirty="0" err="1"/>
              <a:t>Cr</a:t>
            </a:r>
            <a:r>
              <a:rPr lang="en-GB" baseline="-25000" dirty="0" err="1"/>
              <a:t>Bob</a:t>
            </a:r>
            <a:r>
              <a:rPr lang="en-GB" dirty="0"/>
              <a:t> (Paris is big) </a:t>
            </a:r>
            <a:r>
              <a:rPr lang="en-GB" dirty="0">
                <a:sym typeface="Symbol"/>
              </a:rPr>
              <a:t></a:t>
            </a:r>
            <a:r>
              <a:rPr lang="en-GB" dirty="0"/>
              <a:t> 0.9) = 0.5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655608"/>
              </p:ext>
            </p:extLst>
          </p:nvPr>
        </p:nvGraphicFramePr>
        <p:xfrm>
          <a:off x="2915816" y="980728"/>
          <a:ext cx="5328591" cy="14506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2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5339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Paris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is big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 (Paris is big)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339">
                <a:tc>
                  <a:txBody>
                    <a:bodyPr/>
                    <a:lstStyle/>
                    <a:p>
                      <a:r>
                        <a:rPr lang="en-GB" dirty="0"/>
                        <a:t>Bet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-£0.90+£1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6489340"/>
            <a:ext cx="233975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19672" y="6484594"/>
            <a:ext cx="2160240" cy="332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Opaque Contexts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51920" y="6489340"/>
            <a:ext cx="2664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chemeClr val="bg1"/>
                </a:solidFill>
              </a:rPr>
              <a:t>Dutch Book Arguments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8224" y="6489340"/>
            <a:ext cx="25557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Accuracy Arguments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990308"/>
              </p:ext>
            </p:extLst>
          </p:nvPr>
        </p:nvGraphicFramePr>
        <p:xfrm>
          <a:off x="2987824" y="3357563"/>
          <a:ext cx="5976664" cy="1322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4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5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37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5339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err="1">
                          <a:solidFill>
                            <a:schemeClr val="tx1"/>
                          </a:solidFill>
                        </a:rPr>
                        <a:t>Cr</a:t>
                      </a:r>
                      <a:r>
                        <a:rPr lang="en-GB" baseline="-25000" dirty="0" err="1">
                          <a:solidFill>
                            <a:schemeClr val="tx1"/>
                          </a:solidFill>
                        </a:rPr>
                        <a:t>Bob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(Paris is big)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  <a:sym typeface="Symbol"/>
                        </a:rPr>
                        <a:t>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0.9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GB" baseline="0" dirty="0" err="1">
                          <a:solidFill>
                            <a:schemeClr val="tx1"/>
                          </a:solidFill>
                        </a:rPr>
                        <a:t>Cr</a:t>
                      </a:r>
                      <a:r>
                        <a:rPr lang="en-GB" baseline="-25000" dirty="0" err="1">
                          <a:solidFill>
                            <a:schemeClr val="tx1"/>
                          </a:solidFill>
                        </a:rPr>
                        <a:t>Bob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(Paris is big)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  <a:sym typeface="Symbol"/>
                        </a:rPr>
                        <a:t>0.9)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197">
                <a:tc>
                  <a:txBody>
                    <a:bodyPr/>
                    <a:lstStyle/>
                    <a:p>
                      <a:r>
                        <a:rPr lang="en-GB" dirty="0"/>
                        <a:t>Bet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£5-£10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548680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46200" indent="-1346200"/>
            <a:r>
              <a:rPr lang="en-GB" b="1" dirty="0"/>
              <a:t>Question: 	</a:t>
            </a:r>
            <a:r>
              <a:rPr lang="en-GB" dirty="0"/>
              <a:t>What does </a:t>
            </a:r>
            <a:r>
              <a:rPr lang="en-GB" i="1" dirty="0"/>
              <a:t>the agent is guaranteed</a:t>
            </a:r>
            <a:r>
              <a:rPr lang="en-GB" dirty="0"/>
              <a:t> </a:t>
            </a:r>
            <a:r>
              <a:rPr lang="en-GB" i="1" dirty="0"/>
              <a:t>to lose money </a:t>
            </a:r>
            <a:r>
              <a:rPr lang="en-GB" dirty="0"/>
              <a:t>mean, in the Dutch Book Argument?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1772816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46200" indent="-1346200"/>
            <a:r>
              <a:rPr lang="en-GB" b="1" dirty="0"/>
              <a:t>Answer: 	</a:t>
            </a:r>
            <a:r>
              <a:rPr lang="en-GB" dirty="0"/>
              <a:t>The agent loses money when the bets are assessed against what is true, in every possible world in which the agent would accept those bets as fair.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9672" y="6484594"/>
            <a:ext cx="2160240" cy="332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Opaque Contexts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51920" y="6489340"/>
            <a:ext cx="2664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chemeClr val="bg1"/>
                </a:solidFill>
              </a:rPr>
              <a:t>Dutch Book Arguments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8224" y="6489340"/>
            <a:ext cx="25557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Accuracy Arguments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2123728" y="2708920"/>
            <a:ext cx="504056" cy="144016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99592" y="422108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Rachel Briggs’ Reading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12160" y="2060848"/>
            <a:ext cx="2736304" cy="369332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1691680" y="2348880"/>
            <a:ext cx="3744416" cy="369332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49154" name="Picture 2" descr="https://philosophy.stanford.edu/sites/default/files/styles/large-scaled/public/briggs_rachael_photo.jpg?itok=5jp5dJw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3645025"/>
            <a:ext cx="2232248" cy="2166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/>
          <p:cNvSpPr/>
          <p:nvPr/>
        </p:nvSpPr>
        <p:spPr>
          <a:xfrm>
            <a:off x="971600" y="2492896"/>
            <a:ext cx="1800200" cy="1800771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755576" y="443711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Bob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3568" y="5229200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Bob</a:t>
            </a:r>
            <a:r>
              <a:rPr lang="en-GB" dirty="0"/>
              <a:t>(Paris is big) = 0.9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568" y="5661248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Bob</a:t>
            </a:r>
            <a:r>
              <a:rPr lang="en-GB" dirty="0"/>
              <a:t>(</a:t>
            </a:r>
            <a:r>
              <a:rPr lang="en-GB" dirty="0" err="1"/>
              <a:t>Cr</a:t>
            </a:r>
            <a:r>
              <a:rPr lang="en-GB" baseline="-25000" dirty="0" err="1"/>
              <a:t>Bob</a:t>
            </a:r>
            <a:r>
              <a:rPr lang="en-GB" dirty="0"/>
              <a:t> (Paris is big) </a:t>
            </a:r>
            <a:r>
              <a:rPr lang="en-GB" dirty="0">
                <a:sym typeface="Symbol"/>
              </a:rPr>
              <a:t></a:t>
            </a:r>
            <a:r>
              <a:rPr lang="en-GB" dirty="0"/>
              <a:t> 0.9) = 0.5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830256"/>
              </p:ext>
            </p:extLst>
          </p:nvPr>
        </p:nvGraphicFramePr>
        <p:xfrm>
          <a:off x="2915816" y="980728"/>
          <a:ext cx="5328592" cy="14506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5339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Paris 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is big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 (Paris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is big)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339">
                <a:tc>
                  <a:txBody>
                    <a:bodyPr/>
                    <a:lstStyle/>
                    <a:p>
                      <a:r>
                        <a:rPr lang="en-GB" dirty="0"/>
                        <a:t>Bet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-£0.90+£1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6489340"/>
            <a:ext cx="233975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19672" y="6484594"/>
            <a:ext cx="2160240" cy="332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Opaque Contexts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51920" y="6489340"/>
            <a:ext cx="2664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chemeClr val="bg1"/>
                </a:solidFill>
              </a:rPr>
              <a:t>Dutch Book Arguments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8224" y="6489340"/>
            <a:ext cx="25557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Accuracy Arguments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543588"/>
              </p:ext>
            </p:extLst>
          </p:nvPr>
        </p:nvGraphicFramePr>
        <p:xfrm>
          <a:off x="2987824" y="3357563"/>
          <a:ext cx="5724128" cy="1511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4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5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11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5339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err="1">
                          <a:solidFill>
                            <a:schemeClr val="tx1"/>
                          </a:solidFill>
                        </a:rPr>
                        <a:t>Cr</a:t>
                      </a:r>
                      <a:r>
                        <a:rPr lang="en-GB" baseline="-25000" dirty="0" err="1">
                          <a:solidFill>
                            <a:schemeClr val="tx1"/>
                          </a:solidFill>
                        </a:rPr>
                        <a:t>Bob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(Paris is big)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  <a:sym typeface="Symbol"/>
                        </a:rPr>
                        <a:t>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0.9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GB" baseline="0" dirty="0" err="1">
                          <a:solidFill>
                            <a:schemeClr val="tx1"/>
                          </a:solidFill>
                        </a:rPr>
                        <a:t>Cr</a:t>
                      </a:r>
                      <a:r>
                        <a:rPr lang="en-GB" baseline="-25000" dirty="0" err="1">
                          <a:solidFill>
                            <a:schemeClr val="tx1"/>
                          </a:solidFill>
                        </a:rPr>
                        <a:t>Bob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(Paris is big)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  <a:sym typeface="Symbol"/>
                        </a:rPr>
                        <a:t>0.9)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197">
                <a:tc>
                  <a:txBody>
                    <a:bodyPr/>
                    <a:lstStyle/>
                    <a:p>
                      <a:r>
                        <a:rPr lang="en-GB" dirty="0"/>
                        <a:t>Bet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£5-£10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/>
          <p:cNvSpPr/>
          <p:nvPr/>
        </p:nvSpPr>
        <p:spPr>
          <a:xfrm>
            <a:off x="971600" y="2492896"/>
            <a:ext cx="1800200" cy="1800771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755576" y="443711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Chris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3568" y="5229200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Chris</a:t>
            </a:r>
            <a:r>
              <a:rPr lang="en-GB" dirty="0"/>
              <a:t>(George Orwell is not Eric Blair) = 0.5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891207"/>
              </p:ext>
            </p:extLst>
          </p:nvPr>
        </p:nvGraphicFramePr>
        <p:xfrm>
          <a:off x="2915816" y="980728"/>
          <a:ext cx="5328591" cy="1639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2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5339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George Orwell is Eric Blair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 (George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Orwell is Eric Blair</a:t>
                      </a: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339">
                <a:tc>
                  <a:txBody>
                    <a:bodyPr/>
                    <a:lstStyle/>
                    <a:p>
                      <a:r>
                        <a:rPr lang="en-GB" dirty="0"/>
                        <a:t>Bet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-£0.50 + £1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6489340"/>
            <a:ext cx="233975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19672" y="6484594"/>
            <a:ext cx="2160240" cy="332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Opaque Contexts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51920" y="6489340"/>
            <a:ext cx="2664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chemeClr val="bg1"/>
                </a:solidFill>
              </a:rPr>
              <a:t>Dutch Book Arguments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8224" y="6489340"/>
            <a:ext cx="255577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/>
                </a:solidFill>
              </a:rPr>
              <a:t>Accuracy Arguments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2555776" y="4077072"/>
            <a:ext cx="1080120" cy="50405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563888" y="450912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Dutch Booked</a:t>
            </a:r>
          </a:p>
        </p:txBody>
      </p:sp>
    </p:spTree>
    <p:extLst>
      <p:ext uri="{BB962C8B-B14F-4D97-AF65-F5344CB8AC3E}">
        <p14:creationId xmlns:p14="http://schemas.microsoft.com/office/powerpoint/2010/main" val="4013755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5512</TotalTime>
  <Words>1664</Words>
  <Application>Microsoft Office PowerPoint</Application>
  <PresentationFormat>On-screen Show (4:3)</PresentationFormat>
  <Paragraphs>424</Paragraphs>
  <Slides>43</Slides>
  <Notes>33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8" baseType="lpstr">
      <vt:lpstr>Arial</vt:lpstr>
      <vt:lpstr>Calibri</vt:lpstr>
      <vt:lpstr>Symbol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Anna Mahtani</cp:lastModifiedBy>
  <cp:revision>249</cp:revision>
  <dcterms:created xsi:type="dcterms:W3CDTF">2016-02-02T12:11:30Z</dcterms:created>
  <dcterms:modified xsi:type="dcterms:W3CDTF">2019-07-09T16:29:36Z</dcterms:modified>
</cp:coreProperties>
</file>