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30" r:id="rId2"/>
    <p:sldId id="256" r:id="rId3"/>
    <p:sldId id="338" r:id="rId4"/>
    <p:sldId id="339" r:id="rId5"/>
    <p:sldId id="274" r:id="rId6"/>
    <p:sldId id="303" r:id="rId7"/>
    <p:sldId id="257" r:id="rId8"/>
    <p:sldId id="341" r:id="rId9"/>
    <p:sldId id="306" r:id="rId10"/>
    <p:sldId id="259" r:id="rId11"/>
    <p:sldId id="305" r:id="rId12"/>
    <p:sldId id="322" r:id="rId13"/>
    <p:sldId id="309" r:id="rId14"/>
    <p:sldId id="261" r:id="rId15"/>
    <p:sldId id="323" r:id="rId16"/>
    <p:sldId id="324" r:id="rId17"/>
    <p:sldId id="325" r:id="rId18"/>
    <p:sldId id="310" r:id="rId19"/>
    <p:sldId id="295" r:id="rId20"/>
    <p:sldId id="327" r:id="rId21"/>
    <p:sldId id="328" r:id="rId22"/>
    <p:sldId id="329" r:id="rId23"/>
    <p:sldId id="340" r:id="rId24"/>
    <p:sldId id="290" r:id="rId25"/>
    <p:sldId id="332" r:id="rId26"/>
    <p:sldId id="334" r:id="rId27"/>
    <p:sldId id="336" r:id="rId28"/>
    <p:sldId id="337" r:id="rId29"/>
    <p:sldId id="271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A65"/>
    <a:srgbClr val="F8AEFA"/>
    <a:srgbClr val="E6F9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0" autoAdjust="0"/>
    <p:restoredTop sz="91319" autoAdjust="0"/>
  </p:normalViewPr>
  <p:slideViewPr>
    <p:cSldViewPr>
      <p:cViewPr varScale="1">
        <p:scale>
          <a:sx n="101" d="100"/>
          <a:sy n="101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004" y="-10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E13E5-90CE-49B8-AA7F-CE80DAF061B5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B2339-70AC-4BA0-AA59-F773DD8275F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C51872-D0E7-4481-9023-1E9B585A784A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E6EF5-F193-4FB3-9CB7-AF29894AD64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E6EF5-F193-4FB3-9CB7-AF29894AD641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D7FAE-25BE-4570-BA49-502B1421DA33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F0058-0EBB-4059-A886-D0D04DF5E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Dutch Books, Coherence and Logical Consistency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miley Face 4"/>
          <p:cNvSpPr/>
          <p:nvPr/>
        </p:nvSpPr>
        <p:spPr>
          <a:xfrm>
            <a:off x="755576" y="1340768"/>
            <a:ext cx="1872208" cy="1728192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/>
          <p:cNvSpPr/>
          <p:nvPr/>
        </p:nvSpPr>
        <p:spPr>
          <a:xfrm>
            <a:off x="3059832" y="260648"/>
            <a:ext cx="5904656" cy="2088232"/>
          </a:xfrm>
          <a:prstGeom prst="cloudCallout">
            <a:avLst>
              <a:gd name="adj1" fmla="val -62348"/>
              <a:gd name="adj2" fmla="val 15895"/>
            </a:avLst>
          </a:prstGeom>
          <a:solidFill>
            <a:srgbClr val="92D05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200" dirty="0">
                <a:solidFill>
                  <a:schemeClr val="tx1"/>
                </a:solidFill>
              </a:rPr>
              <a:t>Cr(</a:t>
            </a: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French) = 0.6</a:t>
            </a:r>
            <a:br>
              <a:rPr lang="en-GB" sz="2200" dirty="0">
                <a:solidFill>
                  <a:schemeClr val="tx1"/>
                </a:solidFill>
              </a:rPr>
            </a:br>
            <a:r>
              <a:rPr lang="en-GB" sz="2200" dirty="0">
                <a:solidFill>
                  <a:schemeClr val="tx1"/>
                </a:solidFill>
              </a:rPr>
              <a:t>Cr(Cr(</a:t>
            </a: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French) =0.6) = 0.9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971600" y="971004"/>
            <a:ext cx="3332533" cy="2908705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499992" y="206084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ym typeface="Webdings"/>
              </a:rPr>
              <a:t></a:t>
            </a:r>
            <a:endParaRPr lang="en-GB" sz="4800" dirty="0"/>
          </a:p>
        </p:txBody>
      </p:sp>
      <p:sp>
        <p:nvSpPr>
          <p:cNvPr id="7" name="Oval 6"/>
          <p:cNvSpPr/>
          <p:nvPr/>
        </p:nvSpPr>
        <p:spPr>
          <a:xfrm>
            <a:off x="4572000" y="1412776"/>
            <a:ext cx="1584176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Pie 7"/>
          <p:cNvSpPr/>
          <p:nvPr/>
        </p:nvSpPr>
        <p:spPr>
          <a:xfrm rot="10329215">
            <a:off x="4517697" y="1409748"/>
            <a:ext cx="1862416" cy="1832796"/>
          </a:xfrm>
          <a:prstGeom prst="pie">
            <a:avLst>
              <a:gd name="adj1" fmla="val 1028014"/>
              <a:gd name="adj2" fmla="val 158047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716016" y="3140968"/>
            <a:ext cx="3600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331640" y="1556792"/>
          <a:ext cx="2520280" cy="1968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848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Claim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Cr(.)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 err="1">
                          <a:solidFill>
                            <a:schemeClr val="tx1"/>
                          </a:solidFill>
                        </a:rPr>
                        <a:t>Arun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 is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/>
                        <a:t>Cr(</a:t>
                      </a:r>
                      <a:r>
                        <a:rPr lang="en-GB" b="0" dirty="0" err="1"/>
                        <a:t>Arun</a:t>
                      </a:r>
                      <a:r>
                        <a:rPr lang="en-GB" b="0" dirty="0"/>
                        <a:t> is French)=0.6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0.9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/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24128" y="292494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 rot="21028208">
            <a:off x="5508104" y="145168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GB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7584" y="4437112"/>
            <a:ext cx="81369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Just from this information alone, about the agent’s credence function, the bookie can design a set of bets that she knows will lose the agent money.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971600" y="971004"/>
            <a:ext cx="3332533" cy="2908705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499992" y="206084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ym typeface="Webdings"/>
              </a:rPr>
              <a:t></a:t>
            </a:r>
            <a:endParaRPr lang="en-GB" sz="4800" dirty="0"/>
          </a:p>
        </p:txBody>
      </p:sp>
      <p:sp>
        <p:nvSpPr>
          <p:cNvPr id="7" name="Oval 6"/>
          <p:cNvSpPr/>
          <p:nvPr/>
        </p:nvSpPr>
        <p:spPr>
          <a:xfrm>
            <a:off x="4572000" y="1412776"/>
            <a:ext cx="1584176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Pie 7"/>
          <p:cNvSpPr/>
          <p:nvPr/>
        </p:nvSpPr>
        <p:spPr>
          <a:xfrm rot="10329215">
            <a:off x="4517697" y="1409748"/>
            <a:ext cx="1862416" cy="1832796"/>
          </a:xfrm>
          <a:prstGeom prst="pie">
            <a:avLst>
              <a:gd name="adj1" fmla="val 1028014"/>
              <a:gd name="adj2" fmla="val 158047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716016" y="3140968"/>
            <a:ext cx="3600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331640" y="1556792"/>
          <a:ext cx="2520280" cy="1968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848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Claim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Cr(.)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 err="1">
                          <a:solidFill>
                            <a:schemeClr val="tx1"/>
                          </a:solidFill>
                        </a:rPr>
                        <a:t>Arun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 is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/>
                        <a:t>Cr(</a:t>
                      </a:r>
                      <a:r>
                        <a:rPr lang="en-GB" b="0" dirty="0" err="1"/>
                        <a:t>Arun</a:t>
                      </a:r>
                      <a:r>
                        <a:rPr lang="en-GB" b="0" dirty="0"/>
                        <a:t> is French)=0.6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0.9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/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24128" y="292494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 rot="21028208">
            <a:off x="5508104" y="145168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GB" dirty="0"/>
              <a:t>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71600" y="4005064"/>
          <a:ext cx="6624736" cy="1880542"/>
        </p:xfrm>
        <a:graphic>
          <a:graphicData uri="http://schemas.openxmlformats.org/drawingml/2006/table">
            <a:tbl>
              <a:tblPr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en-GB" sz="2000" u="sng" dirty="0"/>
                        <a:t>Bet 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Cr(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French) =</a:t>
                      </a:r>
                      <a:r>
                        <a:rPr lang="en-GB" sz="2000" baseline="0" dirty="0"/>
                        <a:t> 0.6</a:t>
                      </a:r>
                      <a:endParaRPr lang="en-GB" sz="2000" dirty="0"/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Not (Cr(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French) =0.6))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r>
                        <a:rPr lang="en-GB" sz="2000" dirty="0"/>
                        <a:t>£(0.90-1)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£(0.90)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971600" y="6021288"/>
            <a:ext cx="7772400" cy="620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/>
              <a:t>Total Payout = £(-0.10)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476672"/>
          <a:ext cx="8136903" cy="3521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373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Intuitively Irrational?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be Dutch Booked?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 violate the probability axioms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are uncertain of their own credence 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Incoherence in Outright Beliefs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5"/>
          </a:xfrm>
        </p:spPr>
        <p:txBody>
          <a:bodyPr>
            <a:normAutofit/>
          </a:bodyPr>
          <a:lstStyle/>
          <a:p>
            <a:r>
              <a:rPr lang="en-GB" dirty="0"/>
              <a:t>An agent has incoherent outright beliefs, iff the set of contents of her beliefs is </a:t>
            </a:r>
            <a:r>
              <a:rPr lang="en-GB" i="1" dirty="0"/>
              <a:t>logically inconsistent</a:t>
            </a:r>
            <a:r>
              <a:rPr lang="en-GB" dirty="0"/>
              <a:t>. </a:t>
            </a:r>
          </a:p>
          <a:p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3501008"/>
            <a:ext cx="8229600" cy="1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set of sentences is </a:t>
            </a: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logically inconsistent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iff there is no interpretation under which those sentences are all true.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229200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</a:rPr>
              <a:t>All fish are pencils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584" y="5229200"/>
            <a:ext cx="439248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</a:rPr>
              <a:t>All whales are mammals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2080" y="515719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sym typeface="Symbol"/>
              </a:rPr>
              <a:t></a:t>
            </a:r>
            <a:r>
              <a:rPr lang="en-GB" sz="3200" i="1" dirty="0">
                <a:solidFill>
                  <a:srgbClr val="0070C0"/>
                </a:solidFill>
                <a:sym typeface="Symbol"/>
              </a:rPr>
              <a:t>x</a:t>
            </a:r>
            <a:r>
              <a:rPr lang="en-GB" sz="3200" dirty="0">
                <a:solidFill>
                  <a:srgbClr val="0070C0"/>
                </a:solidFill>
                <a:sym typeface="Symbol"/>
              </a:rPr>
              <a:t>(</a:t>
            </a:r>
            <a:r>
              <a:rPr lang="en-GB" sz="3200" dirty="0" err="1">
                <a:solidFill>
                  <a:srgbClr val="0070C0"/>
                </a:solidFill>
                <a:sym typeface="Symbol"/>
              </a:rPr>
              <a:t>P</a:t>
            </a:r>
            <a:r>
              <a:rPr lang="en-GB" sz="3200" i="1" dirty="0" err="1">
                <a:solidFill>
                  <a:srgbClr val="0070C0"/>
                </a:solidFill>
                <a:sym typeface="Symbol"/>
              </a:rPr>
              <a:t>x</a:t>
            </a:r>
            <a:r>
              <a:rPr lang="en-GB" sz="3200" dirty="0" err="1">
                <a:solidFill>
                  <a:srgbClr val="0070C0"/>
                </a:solidFill>
                <a:sym typeface="Symbol"/>
              </a:rPr>
              <a:t>Q</a:t>
            </a:r>
            <a:r>
              <a:rPr lang="en-GB" sz="3200" i="1" dirty="0" err="1">
                <a:solidFill>
                  <a:srgbClr val="0070C0"/>
                </a:solidFill>
                <a:sym typeface="Symbol"/>
              </a:rPr>
              <a:t>x</a:t>
            </a:r>
            <a:r>
              <a:rPr lang="en-GB" sz="3200" dirty="0">
                <a:solidFill>
                  <a:srgbClr val="0070C0"/>
                </a:solidFill>
                <a:sym typeface="Symbol"/>
              </a:rPr>
              <a:t>)</a:t>
            </a:r>
            <a:endParaRPr lang="en-GB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8" grpId="0" animBg="1"/>
      <p:bldP spid="8" grpId="1" animBg="1"/>
      <p:bldP spid="10" grpId="0"/>
      <p:bldP spid="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755576" y="2420888"/>
            <a:ext cx="1872208" cy="1728192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loud Callout 4"/>
          <p:cNvSpPr/>
          <p:nvPr/>
        </p:nvSpPr>
        <p:spPr>
          <a:xfrm>
            <a:off x="2699792" y="260648"/>
            <a:ext cx="6192688" cy="2304256"/>
          </a:xfrm>
          <a:prstGeom prst="cloudCallout">
            <a:avLst>
              <a:gd name="adj1" fmla="val -54965"/>
              <a:gd name="adj2" fmla="val 55418"/>
            </a:avLst>
          </a:prstGeom>
          <a:solidFill>
            <a:srgbClr val="92D05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1967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491880" y="1268760"/>
            <a:ext cx="424847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/>
              <a:t>Barack Obama is American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87824" y="4437112"/>
            <a:ext cx="55446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Agent </a:t>
            </a:r>
            <a:r>
              <a:rPr lang="en-GB" sz="2200" b="1" i="1" dirty="0"/>
              <a:t>not</a:t>
            </a:r>
            <a:r>
              <a:rPr lang="en-GB" sz="2200" b="1" dirty="0"/>
              <a:t> classed as incoherent.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755576" y="2420888"/>
            <a:ext cx="1872208" cy="1728192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loud Callout 4"/>
          <p:cNvSpPr/>
          <p:nvPr/>
        </p:nvSpPr>
        <p:spPr>
          <a:xfrm>
            <a:off x="2555776" y="260648"/>
            <a:ext cx="6588224" cy="2304256"/>
          </a:xfrm>
          <a:prstGeom prst="cloudCallout">
            <a:avLst>
              <a:gd name="adj1" fmla="val -54965"/>
              <a:gd name="adj2" fmla="val 55418"/>
            </a:avLst>
          </a:prstGeom>
          <a:solidFill>
            <a:srgbClr val="92D05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</a:t>
            </a:r>
          </a:p>
          <a:p>
            <a:pPr algn="ctr">
              <a:lnSpc>
                <a:spcPct val="150000"/>
              </a:lnSpc>
            </a:pPr>
            <a:r>
              <a:rPr lang="en-GB" sz="2200" dirty="0">
                <a:solidFill>
                  <a:schemeClr val="tx1"/>
                </a:solidFill>
              </a:rPr>
              <a:t>It’s not the case that </a:t>
            </a: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288" y="764704"/>
            <a:ext cx="78370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/>
              <a:t>Pa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40352" y="1340768"/>
            <a:ext cx="1080120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ym typeface="Symbol"/>
              </a:rPr>
              <a:t></a:t>
            </a:r>
            <a:r>
              <a:rPr lang="en-GB" sz="2800" dirty="0"/>
              <a:t>Pa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87824" y="4437112"/>
            <a:ext cx="55446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Agent classed as incoherent.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755576" y="2420888"/>
            <a:ext cx="1872208" cy="1728192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loud Callout 4"/>
          <p:cNvSpPr/>
          <p:nvPr/>
        </p:nvSpPr>
        <p:spPr>
          <a:xfrm>
            <a:off x="2699792" y="260648"/>
            <a:ext cx="6444208" cy="2304256"/>
          </a:xfrm>
          <a:prstGeom prst="cloudCallout">
            <a:avLst>
              <a:gd name="adj1" fmla="val -54965"/>
              <a:gd name="adj2" fmla="val 55418"/>
            </a:avLst>
          </a:prstGeom>
          <a:solidFill>
            <a:srgbClr val="92D05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</a:t>
            </a:r>
          </a:p>
          <a:p>
            <a:pPr algn="ctr">
              <a:lnSpc>
                <a:spcPct val="150000"/>
              </a:lnSpc>
            </a:pPr>
            <a:r>
              <a:rPr lang="en-GB" sz="2200" dirty="0">
                <a:solidFill>
                  <a:schemeClr val="tx1"/>
                </a:solidFill>
              </a:rPr>
              <a:t>I don’t believe that </a:t>
            </a: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5856" y="1484784"/>
            <a:ext cx="4896544" cy="7694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Symbol"/>
              </a:rPr>
              <a:t>It’s not the case that Rover believes that Barack Obama is American</a:t>
            </a:r>
            <a:endParaRPr lang="en-GB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3635896" y="836712"/>
            <a:ext cx="4104456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Symbol"/>
              </a:rPr>
              <a:t>Barack Obama is American</a:t>
            </a:r>
            <a:endParaRPr lang="en-GB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347864" y="1484784"/>
            <a:ext cx="4896544" cy="7694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Symbol"/>
              </a:rPr>
              <a:t>It’s not the case that I disbelieve  that Barack Obama is American</a:t>
            </a:r>
            <a:endParaRPr lang="en-GB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2987824" y="4437112"/>
            <a:ext cx="55446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Agent </a:t>
            </a:r>
            <a:r>
              <a:rPr lang="en-GB" sz="2200" b="1" i="1" dirty="0"/>
              <a:t>not</a:t>
            </a:r>
            <a:r>
              <a:rPr lang="en-GB" sz="2200" b="1" dirty="0"/>
              <a:t> classed as incoherent.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19442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	In every possible world where the agent has that credence function (and so accepts those bets), she will be lose money. </a:t>
            </a:r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845097"/>
            <a:ext cx="8229600" cy="1071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When we say that the agent is </a:t>
            </a: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guaranteed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lose money, what do we mean?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4077072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Under any interpretation of the relevant claims, the agent will lose money.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23528" y="2276872"/>
            <a:ext cx="8424936" cy="158417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67544" y="2348880"/>
            <a:ext cx="8064896" cy="1512168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1038868" y="971004"/>
            <a:ext cx="3265265" cy="2908705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499992" y="206084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ym typeface="Webdings"/>
              </a:rPr>
              <a:t></a:t>
            </a:r>
            <a:endParaRPr lang="en-GB" sz="4800" dirty="0"/>
          </a:p>
        </p:txBody>
      </p:sp>
      <p:sp>
        <p:nvSpPr>
          <p:cNvPr id="7" name="Oval 6"/>
          <p:cNvSpPr/>
          <p:nvPr/>
        </p:nvSpPr>
        <p:spPr>
          <a:xfrm>
            <a:off x="4572000" y="1412776"/>
            <a:ext cx="1584176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Pie 7"/>
          <p:cNvSpPr/>
          <p:nvPr/>
        </p:nvSpPr>
        <p:spPr>
          <a:xfrm rot="10329215">
            <a:off x="4517697" y="1409748"/>
            <a:ext cx="1862416" cy="1832796"/>
          </a:xfrm>
          <a:prstGeom prst="pie">
            <a:avLst>
              <a:gd name="adj1" fmla="val 1028014"/>
              <a:gd name="adj2" fmla="val 158047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716016" y="3140968"/>
            <a:ext cx="3600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475656" y="1556792"/>
          <a:ext cx="2376264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r>
                        <a:rPr lang="en-GB" b="0" dirty="0" err="1">
                          <a:solidFill>
                            <a:schemeClr val="tx1"/>
                          </a:solidFill>
                        </a:rPr>
                        <a:t>Arun</a:t>
                      </a:r>
                      <a:r>
                        <a:rPr lang="en-GB" b="0" baseline="0" dirty="0">
                          <a:solidFill>
                            <a:schemeClr val="tx1"/>
                          </a:solidFill>
                        </a:rPr>
                        <a:t> is French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n-GB" b="0" dirty="0"/>
                        <a:t>Anna</a:t>
                      </a:r>
                      <a:r>
                        <a:rPr lang="en-GB" b="0" baseline="0" dirty="0"/>
                        <a:t> is short</a:t>
                      </a:r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0.6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GB" b="0" dirty="0"/>
                        <a:t>Anna is not short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0.4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24128" y="292494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 rot="21028208">
            <a:off x="5508104" y="145168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GB" dirty="0"/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47664" y="1628800"/>
            <a:ext cx="172819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Barack Obama is American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/>
          </a:bodyPr>
          <a:lstStyle/>
          <a:p>
            <a:endParaRPr lang="en-GB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3284984"/>
          <a:ext cx="7992888" cy="2162135"/>
        </p:xfrm>
        <a:graphic>
          <a:graphicData uri="http://schemas.openxmlformats.org/drawingml/2006/table">
            <a:tbl>
              <a:tblPr/>
              <a:tblGrid>
                <a:gridCol w="159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en-GB" sz="2000" u="sng" dirty="0"/>
                        <a:t>Bet 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2000" i="0" u="sng" dirty="0"/>
                        <a:t>Bet</a:t>
                      </a:r>
                      <a:r>
                        <a:rPr lang="en-GB" sz="2000" i="0" u="sng" baseline="0" dirty="0"/>
                        <a:t> 2</a:t>
                      </a:r>
                      <a:endParaRPr lang="en-GB" sz="2000" i="0" u="sng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baseline="0" dirty="0"/>
                        <a:t> is French</a:t>
                      </a:r>
                      <a:r>
                        <a:rPr lang="en-GB" sz="2000" dirty="0"/>
                        <a:t>)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r>
                        <a:rPr lang="en-GB" sz="2000" dirty="0"/>
                        <a:t>£(1 - 0.60)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£(1 - 0.50)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71600" y="50131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Total Payout = £(-0.10)</a:t>
            </a:r>
          </a:p>
        </p:txBody>
      </p:sp>
      <p:sp>
        <p:nvSpPr>
          <p:cNvPr id="5" name="Smiley Face 4"/>
          <p:cNvSpPr/>
          <p:nvPr/>
        </p:nvSpPr>
        <p:spPr>
          <a:xfrm>
            <a:off x="755576" y="1340768"/>
            <a:ext cx="1872208" cy="1728192"/>
          </a:xfrm>
          <a:prstGeom prst="smileyFace">
            <a:avLst/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/>
          <p:cNvSpPr/>
          <p:nvPr/>
        </p:nvSpPr>
        <p:spPr>
          <a:xfrm>
            <a:off x="2915816" y="260648"/>
            <a:ext cx="6228184" cy="2088232"/>
          </a:xfrm>
          <a:prstGeom prst="cloudCallout">
            <a:avLst>
              <a:gd name="adj1" fmla="val -62348"/>
              <a:gd name="adj2" fmla="val 15895"/>
            </a:avLst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chemeClr val="tx1"/>
                </a:solidFill>
              </a:rPr>
              <a:t>Cr(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 = 0.6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Cr(Not 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French)) = 0.5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/>
          </a:bodyPr>
          <a:lstStyle/>
          <a:p>
            <a:endParaRPr lang="en-GB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3284984"/>
          <a:ext cx="7992888" cy="2162135"/>
        </p:xfrm>
        <a:graphic>
          <a:graphicData uri="http://schemas.openxmlformats.org/drawingml/2006/table">
            <a:tbl>
              <a:tblPr/>
              <a:tblGrid>
                <a:gridCol w="159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en-GB" sz="2000" u="sng" dirty="0"/>
                        <a:t>Bet 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2000" i="0" u="sng" dirty="0"/>
                        <a:t>Bet</a:t>
                      </a:r>
                      <a:r>
                        <a:rPr lang="en-GB" sz="2000" i="0" u="sng" baseline="0" dirty="0"/>
                        <a:t> 2</a:t>
                      </a:r>
                      <a:endParaRPr lang="en-GB" sz="2000" i="0" u="sng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baseline="0" dirty="0"/>
                        <a:t> is French</a:t>
                      </a:r>
                      <a:r>
                        <a:rPr lang="en-GB" sz="2000" dirty="0"/>
                        <a:t>)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r>
                        <a:rPr lang="en-GB" sz="2000" dirty="0"/>
                        <a:t>£(1 - 0.60)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£(1 - 0.50)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71600" y="50131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Total Payout = £(-0.10)</a:t>
            </a:r>
          </a:p>
        </p:txBody>
      </p:sp>
      <p:sp>
        <p:nvSpPr>
          <p:cNvPr id="5" name="Smiley Face 4"/>
          <p:cNvSpPr/>
          <p:nvPr/>
        </p:nvSpPr>
        <p:spPr>
          <a:xfrm>
            <a:off x="755576" y="1340768"/>
            <a:ext cx="1872208" cy="1728192"/>
          </a:xfrm>
          <a:prstGeom prst="smileyFace">
            <a:avLst/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/>
          <p:cNvSpPr/>
          <p:nvPr/>
        </p:nvSpPr>
        <p:spPr>
          <a:xfrm>
            <a:off x="2915816" y="260648"/>
            <a:ext cx="6228184" cy="2088232"/>
          </a:xfrm>
          <a:prstGeom prst="cloudCallout">
            <a:avLst>
              <a:gd name="adj1" fmla="val -62348"/>
              <a:gd name="adj2" fmla="val 15895"/>
            </a:avLst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chemeClr val="tx1"/>
                </a:solidFill>
              </a:rPr>
              <a:t>Cr(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 = 0.6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Cr(Not 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French)) = 0.5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3789040"/>
            <a:ext cx="158417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Barack Obama is American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4088" y="3789040"/>
            <a:ext cx="158417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Barack Obama is American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23728" y="3717032"/>
            <a:ext cx="158417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Not (Barack Obama is American)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8264" y="3717032"/>
            <a:ext cx="158417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Not (Barack Obama is American)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miley Face 4"/>
          <p:cNvSpPr/>
          <p:nvPr/>
        </p:nvSpPr>
        <p:spPr>
          <a:xfrm>
            <a:off x="755576" y="1340768"/>
            <a:ext cx="1872208" cy="1728192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/>
          <p:cNvSpPr/>
          <p:nvPr/>
        </p:nvSpPr>
        <p:spPr>
          <a:xfrm>
            <a:off x="3059832" y="260648"/>
            <a:ext cx="5904656" cy="2088232"/>
          </a:xfrm>
          <a:prstGeom prst="cloudCallout">
            <a:avLst>
              <a:gd name="adj1" fmla="val -62348"/>
              <a:gd name="adj2" fmla="val 15895"/>
            </a:avLst>
          </a:prstGeom>
          <a:solidFill>
            <a:srgbClr val="92D05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200" dirty="0">
                <a:solidFill>
                  <a:schemeClr val="tx1"/>
                </a:solidFill>
              </a:rPr>
              <a:t>Cr(</a:t>
            </a: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French) = 0.6</a:t>
            </a:r>
            <a:br>
              <a:rPr lang="en-GB" sz="2200" dirty="0">
                <a:solidFill>
                  <a:schemeClr val="tx1"/>
                </a:solidFill>
              </a:rPr>
            </a:br>
            <a:r>
              <a:rPr lang="en-GB" sz="2200" dirty="0">
                <a:solidFill>
                  <a:schemeClr val="tx1"/>
                </a:solidFill>
              </a:rPr>
              <a:t>Cr(Cr(</a:t>
            </a:r>
            <a:r>
              <a:rPr lang="en-GB" sz="2200" dirty="0" err="1">
                <a:solidFill>
                  <a:schemeClr val="tx1"/>
                </a:solidFill>
              </a:rPr>
              <a:t>Arun</a:t>
            </a:r>
            <a:r>
              <a:rPr lang="en-GB" sz="2200" dirty="0">
                <a:solidFill>
                  <a:schemeClr val="tx1"/>
                </a:solidFill>
              </a:rPr>
              <a:t> is French) =0.6) = 0.9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4005064"/>
          <a:ext cx="6624736" cy="1880542"/>
        </p:xfrm>
        <a:graphic>
          <a:graphicData uri="http://schemas.openxmlformats.org/drawingml/2006/table">
            <a:tbl>
              <a:tblPr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en-GB" sz="2000" u="sng" dirty="0"/>
                        <a:t>Bet 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Cr(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French) =</a:t>
                      </a:r>
                      <a:r>
                        <a:rPr lang="en-GB" sz="2000" baseline="0" dirty="0"/>
                        <a:t> 0.6</a:t>
                      </a:r>
                      <a:endParaRPr lang="en-GB" sz="2000" dirty="0"/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Not (Cr(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</a:t>
                      </a:r>
                      <a:r>
                        <a:rPr lang="en-GB" sz="2000" baseline="0" dirty="0"/>
                        <a:t> French</a:t>
                      </a:r>
                      <a:r>
                        <a:rPr lang="en-GB" sz="2000" dirty="0"/>
                        <a:t>) =0.6))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r>
                        <a:rPr lang="en-GB" sz="2000" dirty="0"/>
                        <a:t>£(0.90-1)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£(0.90)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971600" y="6021288"/>
            <a:ext cx="7772400" cy="620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/>
              <a:t>Total Payout = £(-0.10)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71600" y="6021288"/>
            <a:ext cx="3816424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Total Payout = £0.90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9592" y="4437112"/>
            <a:ext cx="280831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dirty="0" err="1"/>
              <a:t>HCr</a:t>
            </a:r>
            <a:r>
              <a:rPr lang="en-GB" sz="2000" dirty="0"/>
              <a:t>(</a:t>
            </a:r>
            <a:r>
              <a:rPr lang="en-GB" sz="2000" dirty="0" err="1"/>
              <a:t>Arun</a:t>
            </a:r>
            <a:r>
              <a:rPr lang="en-GB" sz="2000" dirty="0"/>
              <a:t> is French) = 0.6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79912" y="4509120"/>
            <a:ext cx="374441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dirty="0"/>
              <a:t>Not (</a:t>
            </a:r>
            <a:r>
              <a:rPr lang="en-GB" sz="2000" dirty="0" err="1"/>
              <a:t>HCr</a:t>
            </a:r>
            <a:r>
              <a:rPr lang="en-GB" sz="2000" dirty="0"/>
              <a:t>(</a:t>
            </a:r>
            <a:r>
              <a:rPr lang="en-GB" sz="2000" dirty="0" err="1"/>
              <a:t>Arun</a:t>
            </a:r>
            <a:r>
              <a:rPr lang="en-GB" sz="2000" dirty="0"/>
              <a:t> is French) = 0.6)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476672"/>
          <a:ext cx="8136903" cy="3521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373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Intuitively Irrational?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be Dutch Booked?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 violate the probability axioms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are uncertain of their own credence 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7236296" y="3140968"/>
            <a:ext cx="648072" cy="5040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092280" y="3140968"/>
            <a:ext cx="864096" cy="57606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56376" y="3140968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ym typeface="Wingdings"/>
              </a:rPr>
              <a:t></a:t>
            </a:r>
            <a:endParaRPr lang="en-GB" sz="4000" dirty="0"/>
          </a:p>
          <a:p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476672"/>
          <a:ext cx="8136903" cy="5868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373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Intuitively Irrational?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be Dutch Booked?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 violate the probability axioms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are uncertain of their own credence 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who violate the Reflection Principle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who violate </a:t>
                      </a:r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Conditionalization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7236296" y="3140968"/>
            <a:ext cx="648072" cy="5040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092280" y="3140968"/>
            <a:ext cx="864096" cy="57606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56376" y="3140968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ym typeface="Wingdings"/>
              </a:rPr>
              <a:t></a:t>
            </a:r>
            <a:endParaRPr lang="en-GB" sz="4000" dirty="0"/>
          </a:p>
          <a:p>
            <a:endParaRPr lang="en-GB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6660232" y="4725144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Wingdings"/>
              </a:rPr>
              <a:t>(diachronic)</a:t>
            </a:r>
            <a:endParaRPr lang="en-GB" sz="2200" dirty="0"/>
          </a:p>
          <a:p>
            <a:endParaRPr lang="en-GB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32240" y="5877272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Wingdings"/>
              </a:rPr>
              <a:t>(diachronic)</a:t>
            </a:r>
            <a:endParaRPr lang="en-GB" sz="2200" dirty="0"/>
          </a:p>
          <a:p>
            <a:endParaRPr lang="en-GB" sz="2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339752" y="1988840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305983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77991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9999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2007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94015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66023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38031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79712" y="22048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2200" y="213285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t1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33975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miley Face 15"/>
          <p:cNvSpPr/>
          <p:nvPr/>
        </p:nvSpPr>
        <p:spPr>
          <a:xfrm>
            <a:off x="1835696" y="692696"/>
            <a:ext cx="936104" cy="936104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Smiley Face 16"/>
          <p:cNvSpPr/>
          <p:nvPr/>
        </p:nvSpPr>
        <p:spPr>
          <a:xfrm>
            <a:off x="6228184" y="620688"/>
            <a:ext cx="936104" cy="936104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25" name="Flowchart: Delay 24"/>
          <p:cNvSpPr/>
          <p:nvPr/>
        </p:nvSpPr>
        <p:spPr>
          <a:xfrm rot="5400000">
            <a:off x="4427984" y="764704"/>
            <a:ext cx="432048" cy="432048"/>
          </a:xfrm>
          <a:prstGeom prst="flowChartDelay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lowchart: Delay 25"/>
          <p:cNvSpPr/>
          <p:nvPr/>
        </p:nvSpPr>
        <p:spPr>
          <a:xfrm rot="5400000">
            <a:off x="4355976" y="692696"/>
            <a:ext cx="576064" cy="432048"/>
          </a:xfrm>
          <a:prstGeom prst="flowChartDelay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/>
          <p:cNvCxnSpPr>
            <a:stCxn id="26" idx="3"/>
          </p:cNvCxnSpPr>
          <p:nvPr/>
        </p:nvCxnSpPr>
        <p:spPr>
          <a:xfrm>
            <a:off x="4644008" y="1196752"/>
            <a:ext cx="0" cy="3600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 flipV="1">
            <a:off x="4427984" y="1556790"/>
            <a:ext cx="432048" cy="4571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1619672" y="2636912"/>
            <a:ext cx="288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</a:t>
            </a:r>
            <a:r>
              <a:rPr lang="en-GB" sz="2200" baseline="-25000" dirty="0"/>
              <a:t>0</a:t>
            </a:r>
            <a:r>
              <a:rPr lang="en-GB" sz="2200" dirty="0"/>
              <a:t>(D) = 0.7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12160" y="2708920"/>
            <a:ext cx="288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</a:t>
            </a:r>
            <a:r>
              <a:rPr lang="en-GB" sz="2200" baseline="-25000" dirty="0"/>
              <a:t>1</a:t>
            </a:r>
            <a:r>
              <a:rPr lang="en-GB" sz="2200" dirty="0"/>
              <a:t>(D) = 0.9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47664" y="3140968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</a:t>
            </a:r>
            <a:r>
              <a:rPr lang="en-GB" sz="2200" baseline="-25000" dirty="0"/>
              <a:t>0</a:t>
            </a:r>
            <a:r>
              <a:rPr lang="en-GB" sz="2200" dirty="0"/>
              <a:t>(Cr</a:t>
            </a:r>
            <a:r>
              <a:rPr lang="en-GB" sz="2200" baseline="-25000" dirty="0"/>
              <a:t>1</a:t>
            </a:r>
            <a:r>
              <a:rPr lang="en-GB" sz="2200" dirty="0"/>
              <a:t>(D) = 0.9) = 0.2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47664" y="3717032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</a:t>
            </a:r>
            <a:r>
              <a:rPr lang="en-GB" sz="2200" baseline="-25000" dirty="0"/>
              <a:t>0</a:t>
            </a:r>
            <a:r>
              <a:rPr lang="en-GB" sz="2200" dirty="0"/>
              <a:t>(D/Cr</a:t>
            </a:r>
            <a:r>
              <a:rPr lang="en-GB" sz="2200" baseline="-25000" dirty="0"/>
              <a:t>1</a:t>
            </a:r>
            <a:r>
              <a:rPr lang="en-GB" sz="2200" dirty="0"/>
              <a:t>(D) = 0.9) = 0.7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827584" y="4293096"/>
          <a:ext cx="406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£(-0.04+0.20)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-0.04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827584" y="5445224"/>
          <a:ext cx="604867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 &amp; D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(Cr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0.9) &amp; not D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(0.70 -1)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(0.70)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4932040" y="3429000"/>
          <a:ext cx="406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Not(D)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(-0.90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+ 1)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-0.90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7308304" y="587727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£-0.04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7524328" y="4221088"/>
            <a:ext cx="216024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652120" y="4725144"/>
            <a:ext cx="3491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To be offered at t</a:t>
            </a:r>
            <a:r>
              <a:rPr lang="en-GB" b="1" baseline="-25000" dirty="0"/>
              <a:t>1 </a:t>
            </a:r>
            <a:r>
              <a:rPr lang="en-GB" b="1" dirty="0"/>
              <a:t> </a:t>
            </a:r>
            <a:r>
              <a:rPr lang="en-GB" b="1" dirty="0" err="1"/>
              <a:t>iff</a:t>
            </a:r>
            <a:r>
              <a:rPr lang="en-GB" b="1" dirty="0"/>
              <a:t> Cr</a:t>
            </a:r>
            <a:r>
              <a:rPr lang="en-GB" b="1" baseline="-25000" dirty="0"/>
              <a:t>1</a:t>
            </a:r>
            <a:r>
              <a:rPr lang="en-GB" b="1" dirty="0"/>
              <a:t> (D) = 0.9</a:t>
            </a:r>
          </a:p>
        </p:txBody>
      </p:sp>
      <p:sp>
        <p:nvSpPr>
          <p:cNvPr id="30" name="Vertical Scroll 29"/>
          <p:cNvSpPr/>
          <p:nvPr/>
        </p:nvSpPr>
        <p:spPr>
          <a:xfrm>
            <a:off x="611560" y="2420888"/>
            <a:ext cx="4320480" cy="1728192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 animBg="1"/>
      <p:bldP spid="25" grpId="0" animBg="1"/>
      <p:bldP spid="25" grpId="4" animBg="1"/>
      <p:bldP spid="26" grpId="0" animBg="1"/>
      <p:bldP spid="26" grpId="4" animBg="1"/>
      <p:bldP spid="29" grpId="0" animBg="1"/>
      <p:bldP spid="29" grpId="4" animBg="1"/>
      <p:bldP spid="34" grpId="0"/>
      <p:bldP spid="35" grpId="0"/>
      <p:bldP spid="35" grpId="4"/>
      <p:bldP spid="36" grpId="0"/>
      <p:bldP spid="37" grpId="0"/>
      <p:bldP spid="43" grpId="0"/>
      <p:bldP spid="46" grpId="0"/>
      <p:bldP spid="3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339752" y="1988840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305983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77991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9999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2007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94015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66023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38031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79712" y="22048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2200" y="213285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t1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339752" y="198884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miley Face 15"/>
          <p:cNvSpPr/>
          <p:nvPr/>
        </p:nvSpPr>
        <p:spPr>
          <a:xfrm>
            <a:off x="1835696" y="692696"/>
            <a:ext cx="936104" cy="936104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Smiley Face 16"/>
          <p:cNvSpPr/>
          <p:nvPr/>
        </p:nvSpPr>
        <p:spPr>
          <a:xfrm>
            <a:off x="6228184" y="620688"/>
            <a:ext cx="936104" cy="936104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619672" y="2636912"/>
            <a:ext cx="288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</a:t>
            </a:r>
            <a:r>
              <a:rPr lang="en-GB" sz="2200" baseline="-25000" dirty="0"/>
              <a:t>0</a:t>
            </a:r>
            <a:r>
              <a:rPr lang="en-GB" sz="2200" dirty="0"/>
              <a:t>(D) = 0.7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47664" y="3140968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</a:t>
            </a:r>
            <a:r>
              <a:rPr lang="en-GB" sz="2200" baseline="-25000" dirty="0"/>
              <a:t>0</a:t>
            </a:r>
            <a:r>
              <a:rPr lang="en-GB" sz="2200" dirty="0"/>
              <a:t>(Cr</a:t>
            </a:r>
            <a:r>
              <a:rPr lang="en-GB" sz="2200" baseline="-25000" dirty="0"/>
              <a:t>1</a:t>
            </a:r>
            <a:r>
              <a:rPr lang="en-GB" sz="2200" dirty="0"/>
              <a:t>(D) = 0.9) = 0.2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47664" y="3717032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</a:t>
            </a:r>
            <a:r>
              <a:rPr lang="en-GB" sz="2200" baseline="-25000" dirty="0"/>
              <a:t>0</a:t>
            </a:r>
            <a:r>
              <a:rPr lang="en-GB" sz="2200" dirty="0"/>
              <a:t>(D/Cr</a:t>
            </a:r>
            <a:r>
              <a:rPr lang="en-GB" sz="2200" baseline="-25000" dirty="0"/>
              <a:t>1</a:t>
            </a:r>
            <a:r>
              <a:rPr lang="en-GB" sz="2200" dirty="0"/>
              <a:t>(D) = 0.9) = 0.7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827584" y="4293096"/>
          <a:ext cx="406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£(-0.04+0.20)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-0.04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827584" y="5445224"/>
          <a:ext cx="604867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 &amp; D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(Cr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0.9) &amp; not D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(Cr</a:t>
                      </a:r>
                      <a:r>
                        <a:rPr lang="en-GB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(D) = 0.9)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(0.70 -1)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£(0.70)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4932040" y="3429000"/>
          <a:ext cx="406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Not(D)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(-0.90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+ 1)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£-0.90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7308304" y="587727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£-0.04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7524328" y="4221088"/>
            <a:ext cx="216024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652120" y="4725144"/>
            <a:ext cx="3491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To be offered at t</a:t>
            </a:r>
            <a:r>
              <a:rPr lang="en-GB" b="1" baseline="-25000" dirty="0"/>
              <a:t>1 </a:t>
            </a:r>
            <a:r>
              <a:rPr lang="en-GB" b="1" dirty="0"/>
              <a:t> </a:t>
            </a:r>
            <a:r>
              <a:rPr lang="en-GB" b="1" dirty="0" err="1"/>
              <a:t>iff</a:t>
            </a:r>
            <a:r>
              <a:rPr lang="en-GB" b="1" dirty="0"/>
              <a:t> Cr</a:t>
            </a:r>
            <a:r>
              <a:rPr lang="en-GB" b="1" baseline="-25000" dirty="0"/>
              <a:t>1</a:t>
            </a:r>
            <a:r>
              <a:rPr lang="en-GB" b="1" dirty="0"/>
              <a:t> (D) = 0.9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7584" y="4293096"/>
            <a:ext cx="201622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HCr</a:t>
            </a:r>
            <a:r>
              <a:rPr lang="en-GB" baseline="-25000" dirty="0"/>
              <a:t>1</a:t>
            </a:r>
            <a:r>
              <a:rPr lang="en-GB" dirty="0"/>
              <a:t> (D) = 0.9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15816" y="4365104"/>
            <a:ext cx="201622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Not (HCr</a:t>
            </a:r>
            <a:r>
              <a:rPr lang="en-GB" baseline="-25000" dirty="0"/>
              <a:t>1</a:t>
            </a:r>
            <a:r>
              <a:rPr lang="en-GB" dirty="0"/>
              <a:t> (D) = 0.9)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7584" y="5445224"/>
            <a:ext cx="201622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(HCr</a:t>
            </a:r>
            <a:r>
              <a:rPr lang="en-GB" baseline="-25000" dirty="0"/>
              <a:t>1</a:t>
            </a:r>
            <a:r>
              <a:rPr lang="en-GB" dirty="0"/>
              <a:t> (D) = 0.9) &amp; 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915816" y="5445225"/>
            <a:ext cx="201622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(HCr</a:t>
            </a:r>
            <a:r>
              <a:rPr lang="en-GB" baseline="-25000" dirty="0"/>
              <a:t>1</a:t>
            </a:r>
            <a:r>
              <a:rPr lang="en-GB" dirty="0"/>
              <a:t> (D) = 0.9) &amp; not-D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932040" y="5445224"/>
            <a:ext cx="19442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Not (HCr</a:t>
            </a:r>
            <a:r>
              <a:rPr lang="en-GB" baseline="-25000" dirty="0"/>
              <a:t>1</a:t>
            </a:r>
            <a:r>
              <a:rPr lang="en-GB" dirty="0"/>
              <a:t> (D) = 0.9</a:t>
            </a:r>
          </a:p>
        </p:txBody>
      </p:sp>
      <p:sp>
        <p:nvSpPr>
          <p:cNvPr id="42" name="Vertical Scroll 41"/>
          <p:cNvSpPr/>
          <p:nvPr/>
        </p:nvSpPr>
        <p:spPr>
          <a:xfrm>
            <a:off x="611560" y="2420888"/>
            <a:ext cx="4320480" cy="1728192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476672"/>
          <a:ext cx="8136903" cy="5868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373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Intuitively Irrational?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be Dutch Booked?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 violate the probability axioms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are uncertain of their own credence 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who violate the Reflection Principle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who violate </a:t>
                      </a:r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Conditionalization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7236296" y="3140968"/>
            <a:ext cx="648072" cy="5040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092280" y="3140968"/>
            <a:ext cx="864096" cy="57606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56376" y="3140968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ym typeface="Wingdings"/>
              </a:rPr>
              <a:t></a:t>
            </a:r>
            <a:endParaRPr lang="en-GB" sz="4000" dirty="0"/>
          </a:p>
          <a:p>
            <a:endParaRPr lang="en-GB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6660232" y="4725144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Wingdings"/>
              </a:rPr>
              <a:t>(diachronic)</a:t>
            </a:r>
            <a:endParaRPr lang="en-GB" sz="2200" dirty="0"/>
          </a:p>
          <a:p>
            <a:endParaRPr lang="en-GB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32240" y="5877272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Wingdings"/>
              </a:rPr>
              <a:t>(diachronic)</a:t>
            </a:r>
            <a:endParaRPr lang="en-GB" sz="2200" dirty="0"/>
          </a:p>
          <a:p>
            <a:endParaRPr lang="en-GB" sz="22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7308304" y="4293096"/>
            <a:ext cx="648072" cy="5040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164288" y="4293096"/>
            <a:ext cx="864096" cy="57606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028384" y="4149080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ym typeface="Wingdings"/>
              </a:rPr>
              <a:t></a:t>
            </a:r>
            <a:endParaRPr lang="en-GB" sz="4000" dirty="0"/>
          </a:p>
          <a:p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339752" y="1800200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305983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77991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9999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2007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94015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66023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38031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79712" y="20162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2200" y="194421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t1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339752" y="1800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miley Face 15"/>
          <p:cNvSpPr/>
          <p:nvPr/>
        </p:nvSpPr>
        <p:spPr>
          <a:xfrm>
            <a:off x="1835696" y="504056"/>
            <a:ext cx="936104" cy="936104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Smiley Face 16"/>
          <p:cNvSpPr/>
          <p:nvPr/>
        </p:nvSpPr>
        <p:spPr>
          <a:xfrm>
            <a:off x="6228184" y="432048"/>
            <a:ext cx="936104" cy="936104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475656" y="2564904"/>
            <a:ext cx="288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Cr(H) = 0.7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12160" y="2348880"/>
            <a:ext cx="288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err="1"/>
              <a:t>Cr</a:t>
            </a:r>
            <a:r>
              <a:rPr lang="en-GB" sz="2200" baseline="-25000" dirty="0" err="1"/>
              <a:t>E</a:t>
            </a:r>
            <a:r>
              <a:rPr lang="en-GB" sz="2200" dirty="0"/>
              <a:t>(H) = 0.9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75656" y="3789040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Cr(E) = 0.2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75656" y="2996952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Cr(H/E) = 0.7</a:t>
            </a:r>
          </a:p>
        </p:txBody>
      </p:sp>
      <p:sp>
        <p:nvSpPr>
          <p:cNvPr id="30" name="Vertical Scroll 29"/>
          <p:cNvSpPr/>
          <p:nvPr/>
        </p:nvSpPr>
        <p:spPr>
          <a:xfrm>
            <a:off x="611560" y="2276872"/>
            <a:ext cx="4320480" cy="2088232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4499992" y="0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E</a:t>
            </a:r>
          </a:p>
        </p:txBody>
      </p:sp>
      <p:sp>
        <p:nvSpPr>
          <p:cNvPr id="33" name="Oval 32"/>
          <p:cNvSpPr/>
          <p:nvPr/>
        </p:nvSpPr>
        <p:spPr>
          <a:xfrm>
            <a:off x="4211960" y="576064"/>
            <a:ext cx="1080120" cy="1008112"/>
          </a:xfrm>
          <a:prstGeom prst="ellipse">
            <a:avLst/>
          </a:prstGeom>
          <a:blipFill>
            <a:blip r:embed="rId3" cstate="print">
              <a:lum bright="-33000" contrast="58000"/>
            </a:blip>
            <a:tile tx="0" ty="0" sx="100000" sy="100000" flip="none" algn="tl"/>
          </a:blipFill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rapezoid 37"/>
          <p:cNvSpPr/>
          <p:nvPr/>
        </p:nvSpPr>
        <p:spPr>
          <a:xfrm>
            <a:off x="4355976" y="1512168"/>
            <a:ext cx="792088" cy="216024"/>
          </a:xfrm>
          <a:prstGeom prst="trapezoi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5-Point Star 41"/>
          <p:cNvSpPr/>
          <p:nvPr/>
        </p:nvSpPr>
        <p:spPr>
          <a:xfrm>
            <a:off x="4355976" y="936104"/>
            <a:ext cx="216024" cy="288032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5-Point Star 43"/>
          <p:cNvSpPr/>
          <p:nvPr/>
        </p:nvSpPr>
        <p:spPr>
          <a:xfrm>
            <a:off x="4860032" y="792088"/>
            <a:ext cx="288032" cy="216024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5-Point Star 46"/>
          <p:cNvSpPr/>
          <p:nvPr/>
        </p:nvSpPr>
        <p:spPr>
          <a:xfrm>
            <a:off x="4732784" y="1224136"/>
            <a:ext cx="199256" cy="160784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5-Point Star 47"/>
          <p:cNvSpPr/>
          <p:nvPr/>
        </p:nvSpPr>
        <p:spPr>
          <a:xfrm>
            <a:off x="4499992" y="648072"/>
            <a:ext cx="216024" cy="216024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1475656" y="3356992"/>
            <a:ext cx="3672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err="1"/>
              <a:t>Cr</a:t>
            </a:r>
            <a:r>
              <a:rPr lang="en-GB" sz="2200" baseline="-25000" dirty="0" err="1"/>
              <a:t>E</a:t>
            </a:r>
            <a:r>
              <a:rPr lang="en-GB" sz="2200" baseline="-25000" dirty="0"/>
              <a:t> </a:t>
            </a:r>
            <a:r>
              <a:rPr lang="en-GB" sz="2200" dirty="0"/>
              <a:t>(H) = 0.9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827584" y="4694952"/>
          <a:ext cx="406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£(-0.04+0.20)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-0.04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/>
        </p:nvGraphicFramePr>
        <p:xfrm>
          <a:off x="827584" y="5589240"/>
          <a:ext cx="604867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E &amp; 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E &amp; not (H)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E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(0.70 -1)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£(0.70)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4932040" y="3429000"/>
          <a:ext cx="406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Not(H)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 (-0.90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+ 1)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£-0.90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08304" y="587727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£-0.04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flipH="1" flipV="1">
            <a:off x="7524328" y="4221088"/>
            <a:ext cx="216024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652120" y="4725144"/>
            <a:ext cx="3491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To be offered at t</a:t>
            </a:r>
            <a:r>
              <a:rPr lang="en-GB" b="1" baseline="-25000" dirty="0"/>
              <a:t>1 </a:t>
            </a:r>
            <a:r>
              <a:rPr lang="en-GB" b="1" dirty="0"/>
              <a:t> </a:t>
            </a:r>
            <a:r>
              <a:rPr lang="en-GB" b="1" dirty="0" err="1"/>
              <a:t>iff</a:t>
            </a:r>
            <a:r>
              <a:rPr lang="en-GB" b="1" dirty="0"/>
              <a:t> 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0" grpId="0" animBg="1"/>
      <p:bldP spid="32" grpId="0"/>
      <p:bldP spid="33" grpId="0" animBg="1"/>
      <p:bldP spid="38" grpId="0" animBg="1"/>
      <p:bldP spid="42" grpId="0" animBg="1"/>
      <p:bldP spid="44" grpId="0" animBg="1"/>
      <p:bldP spid="47" grpId="0" animBg="1"/>
      <p:bldP spid="48" grpId="0" animBg="1"/>
      <p:bldP spid="49" grpId="0"/>
      <p:bldP spid="58" grpId="0"/>
      <p:bldP spid="6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476672"/>
          <a:ext cx="8136903" cy="5868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373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Intuitively Irrational?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be Dutch Booked?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 violate the probability axioms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are uncertain of their own credence function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who violate the Reflection Principle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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373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who violate </a:t>
                      </a:r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Conditionalization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7236296" y="3140968"/>
            <a:ext cx="648072" cy="5040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092280" y="3140968"/>
            <a:ext cx="864096" cy="57606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56376" y="3140968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ym typeface="Wingdings"/>
              </a:rPr>
              <a:t></a:t>
            </a:r>
            <a:endParaRPr lang="en-GB" sz="4000" dirty="0"/>
          </a:p>
          <a:p>
            <a:endParaRPr lang="en-GB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6660232" y="4725144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Wingdings"/>
              </a:rPr>
              <a:t>(diachronic)</a:t>
            </a:r>
            <a:endParaRPr lang="en-GB" sz="2200" dirty="0"/>
          </a:p>
          <a:p>
            <a:endParaRPr lang="en-GB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32240" y="5877272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Wingdings"/>
              </a:rPr>
              <a:t>(diachronic)</a:t>
            </a:r>
            <a:endParaRPr lang="en-GB" sz="2200" dirty="0"/>
          </a:p>
          <a:p>
            <a:endParaRPr lang="en-GB" sz="22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7308304" y="4293096"/>
            <a:ext cx="648072" cy="5040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164288" y="4293096"/>
            <a:ext cx="864096" cy="57606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028384" y="4149080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ym typeface="Wingdings"/>
              </a:rPr>
              <a:t></a:t>
            </a:r>
            <a:endParaRPr lang="en-GB" sz="4000" dirty="0"/>
          </a:p>
          <a:p>
            <a:endParaRPr lang="en-GB" sz="4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692696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What does it mean to say that an agent is </a:t>
            </a:r>
            <a:r>
              <a:rPr lang="en-GB" sz="2400" b="1" i="1" dirty="0"/>
              <a:t>guaranteed to lose money?</a:t>
            </a:r>
            <a:endParaRPr lang="en-GB" sz="2400" b="1" dirty="0"/>
          </a:p>
          <a:p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1772816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It means that the agent would accept a set of bets as fair, and at any possible world where she would accept those bets as fair, the bets lose her money.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2" y="3284984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It means that the agent would accept a set of bets as fair, and under any interpretation of the claims involved, the bets lose her money.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67544" y="1844824"/>
            <a:ext cx="8280920" cy="93610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67544" y="1844824"/>
            <a:ext cx="8208912" cy="108012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7544" y="472514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My new understanding is motivated by a classic account of logical consistency.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9552" y="580526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On my new understanding, just the (intuitively) right Dutch Book Arguments go through.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476672"/>
          <a:ext cx="8136903" cy="2347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373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Intuitively Incoherent?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be Dutch Booked?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731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Agents who violate the probability axioms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/>
          </a:bodyPr>
          <a:lstStyle/>
          <a:p>
            <a:endParaRPr lang="en-GB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3284984"/>
          <a:ext cx="7992888" cy="2162135"/>
        </p:xfrm>
        <a:graphic>
          <a:graphicData uri="http://schemas.openxmlformats.org/drawingml/2006/table">
            <a:tbl>
              <a:tblPr/>
              <a:tblGrid>
                <a:gridCol w="159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en-GB" sz="2000" u="sng" dirty="0"/>
                        <a:t>Bet 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2000" i="0" u="sng" dirty="0"/>
                        <a:t>Bet</a:t>
                      </a:r>
                      <a:r>
                        <a:rPr lang="en-GB" sz="2000" i="0" u="sng" baseline="0" dirty="0"/>
                        <a:t> 2</a:t>
                      </a:r>
                      <a:endParaRPr lang="en-GB" sz="2000" i="0" u="sng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baseline="0" dirty="0"/>
                        <a:t> is French</a:t>
                      </a:r>
                      <a:r>
                        <a:rPr lang="en-GB" sz="2000" dirty="0"/>
                        <a:t>)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r>
                        <a:rPr lang="en-GB" sz="2000" dirty="0"/>
                        <a:t>£(1 - 0.60)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£(1 - 0.50)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71600" y="50131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Total Payout = £(-0.10)</a:t>
            </a:r>
          </a:p>
        </p:txBody>
      </p:sp>
      <p:sp>
        <p:nvSpPr>
          <p:cNvPr id="5" name="Smiley Face 4"/>
          <p:cNvSpPr/>
          <p:nvPr/>
        </p:nvSpPr>
        <p:spPr>
          <a:xfrm>
            <a:off x="755576" y="1340768"/>
            <a:ext cx="1872208" cy="1728192"/>
          </a:xfrm>
          <a:prstGeom prst="smileyFace">
            <a:avLst/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/>
          <p:cNvSpPr/>
          <p:nvPr/>
        </p:nvSpPr>
        <p:spPr>
          <a:xfrm>
            <a:off x="2915816" y="260648"/>
            <a:ext cx="6228184" cy="2088232"/>
          </a:xfrm>
          <a:prstGeom prst="cloudCallout">
            <a:avLst>
              <a:gd name="adj1" fmla="val -62348"/>
              <a:gd name="adj2" fmla="val 15895"/>
            </a:avLst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chemeClr val="tx1"/>
                </a:solidFill>
              </a:rPr>
              <a:t>Cr(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 = 0.6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Cr(Not 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French)) = 0.5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2" y="3284984"/>
          <a:ext cx="3197155" cy="2162135"/>
        </p:xfrm>
        <a:graphic>
          <a:graphicData uri="http://schemas.openxmlformats.org/drawingml/2006/table">
            <a:tbl>
              <a:tblPr/>
              <a:tblGrid>
                <a:gridCol w="159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en-GB" sz="2000" u="sng" dirty="0"/>
                        <a:t>Bet 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baseline="0" dirty="0"/>
                        <a:t> is French</a:t>
                      </a:r>
                      <a:r>
                        <a:rPr lang="en-GB" sz="2000" dirty="0"/>
                        <a:t>)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r>
                        <a:rPr lang="en-GB" sz="2000" dirty="0"/>
                        <a:t>£(-0.50</a:t>
                      </a:r>
                      <a:r>
                        <a:rPr lang="en-GB" sz="2000" baseline="0" dirty="0"/>
                        <a:t> + 1)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71600" y="50131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/>
              <a:t>Total Payout = £(-0.50)</a:t>
            </a:r>
          </a:p>
        </p:txBody>
      </p:sp>
      <p:sp>
        <p:nvSpPr>
          <p:cNvPr id="6" name="Smiley Face 5"/>
          <p:cNvSpPr/>
          <p:nvPr/>
        </p:nvSpPr>
        <p:spPr>
          <a:xfrm>
            <a:off x="755576" y="1340768"/>
            <a:ext cx="1872208" cy="1728192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loud Callout 6"/>
          <p:cNvSpPr/>
          <p:nvPr/>
        </p:nvSpPr>
        <p:spPr>
          <a:xfrm>
            <a:off x="3059832" y="260648"/>
            <a:ext cx="6084168" cy="2088232"/>
          </a:xfrm>
          <a:prstGeom prst="cloudCallout">
            <a:avLst>
              <a:gd name="adj1" fmla="val -62348"/>
              <a:gd name="adj2" fmla="val 15895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chemeClr val="tx1"/>
                </a:solidFill>
              </a:rPr>
              <a:t>Cr(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 = 0.5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Cr(Not 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French)) = 0.5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836712"/>
            <a:ext cx="8229600" cy="1071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When we say that the agent is </a:t>
            </a: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guaranteed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lose money, what do we mean?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79"/>
            <a:ext cx="8229600" cy="19442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	An agent who has that credence function, and so accepts those bets, will lose money – no matter what the rest of the world is like. </a:t>
            </a:r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836712"/>
            <a:ext cx="8229600" cy="1071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When we say that the agent is </a:t>
            </a: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guaranteed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lose money, what do we mean?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/>
          </a:bodyPr>
          <a:lstStyle/>
          <a:p>
            <a:endParaRPr lang="en-GB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3284984"/>
          <a:ext cx="7992888" cy="2162135"/>
        </p:xfrm>
        <a:graphic>
          <a:graphicData uri="http://schemas.openxmlformats.org/drawingml/2006/table">
            <a:tbl>
              <a:tblPr/>
              <a:tblGrid>
                <a:gridCol w="159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8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r>
                        <a:rPr lang="en-GB" sz="2000" u="sng" dirty="0"/>
                        <a:t>Bet 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2000" i="0" u="sng" dirty="0"/>
                        <a:t>Bet</a:t>
                      </a:r>
                      <a:r>
                        <a:rPr lang="en-GB" sz="2000" i="0" u="sng" baseline="0" dirty="0"/>
                        <a:t> 2</a:t>
                      </a:r>
                      <a:endParaRPr lang="en-GB" sz="2000" i="0" u="sng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baseline="0" dirty="0"/>
                        <a:t> is French</a:t>
                      </a:r>
                      <a:r>
                        <a:rPr lang="en-GB" sz="2000" dirty="0"/>
                        <a:t>)</a:t>
                      </a:r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Not (</a:t>
                      </a:r>
                      <a:r>
                        <a:rPr lang="en-GB" sz="2000" dirty="0" err="1"/>
                        <a:t>Arun</a:t>
                      </a:r>
                      <a:r>
                        <a:rPr lang="en-GB" sz="2000" dirty="0"/>
                        <a:t> is French)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247">
                <a:tc>
                  <a:txBody>
                    <a:bodyPr/>
                    <a:lstStyle/>
                    <a:p>
                      <a:r>
                        <a:rPr lang="en-GB" sz="2000" dirty="0"/>
                        <a:t>£(1 - 0.60)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£(-0.60)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£(-0.50)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£(1 - 0.50)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71600" y="50131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Total Payout = £(-0.10)</a:t>
            </a:r>
          </a:p>
        </p:txBody>
      </p:sp>
      <p:sp>
        <p:nvSpPr>
          <p:cNvPr id="5" name="Smiley Face 4"/>
          <p:cNvSpPr/>
          <p:nvPr/>
        </p:nvSpPr>
        <p:spPr>
          <a:xfrm>
            <a:off x="755576" y="1340768"/>
            <a:ext cx="1872208" cy="1728192"/>
          </a:xfrm>
          <a:prstGeom prst="smileyFace">
            <a:avLst/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/>
          <p:cNvSpPr/>
          <p:nvPr/>
        </p:nvSpPr>
        <p:spPr>
          <a:xfrm>
            <a:off x="2915816" y="260648"/>
            <a:ext cx="6228184" cy="2088232"/>
          </a:xfrm>
          <a:prstGeom prst="cloudCallout">
            <a:avLst>
              <a:gd name="adj1" fmla="val -62348"/>
              <a:gd name="adj2" fmla="val 15895"/>
            </a:avLst>
          </a:prstGeom>
          <a:solidFill>
            <a:srgbClr val="FFDA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chemeClr val="tx1"/>
                </a:solidFill>
              </a:rPr>
              <a:t>Cr(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 = 0.6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Cr(Not (</a:t>
            </a:r>
            <a:r>
              <a:rPr lang="en-GB" sz="2400" dirty="0" err="1">
                <a:solidFill>
                  <a:schemeClr val="tx1"/>
                </a:solidFill>
              </a:rPr>
              <a:t>Arun</a:t>
            </a:r>
            <a:r>
              <a:rPr lang="en-GB" sz="2400" dirty="0">
                <a:solidFill>
                  <a:schemeClr val="tx1"/>
                </a:solidFill>
              </a:rPr>
              <a:t> is French)) = 0.5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971600" y="971004"/>
            <a:ext cx="3332533" cy="2908705"/>
          </a:xfrm>
          <a:prstGeom prst="verticalScrol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499992" y="206084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ym typeface="Webdings"/>
              </a:rPr>
              <a:t></a:t>
            </a:r>
            <a:endParaRPr lang="en-GB" sz="4800" dirty="0"/>
          </a:p>
        </p:txBody>
      </p:sp>
      <p:sp>
        <p:nvSpPr>
          <p:cNvPr id="7" name="Oval 6"/>
          <p:cNvSpPr/>
          <p:nvPr/>
        </p:nvSpPr>
        <p:spPr>
          <a:xfrm>
            <a:off x="4572000" y="1412776"/>
            <a:ext cx="1584176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Pie 7"/>
          <p:cNvSpPr/>
          <p:nvPr/>
        </p:nvSpPr>
        <p:spPr>
          <a:xfrm rot="10329215">
            <a:off x="4517697" y="1409748"/>
            <a:ext cx="1862416" cy="1832796"/>
          </a:xfrm>
          <a:prstGeom prst="pie">
            <a:avLst>
              <a:gd name="adj1" fmla="val 1028014"/>
              <a:gd name="adj2" fmla="val 158047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716016" y="3140968"/>
            <a:ext cx="3600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331640" y="1556792"/>
          <a:ext cx="2520280" cy="1968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848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Claim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Cr(.)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 err="1">
                          <a:solidFill>
                            <a:schemeClr val="tx1"/>
                          </a:solidFill>
                        </a:rPr>
                        <a:t>Arun</a:t>
                      </a:r>
                      <a:r>
                        <a:rPr lang="en-GB" b="0" baseline="0" dirty="0">
                          <a:solidFill>
                            <a:schemeClr val="tx1"/>
                          </a:solidFill>
                        </a:rPr>
                        <a:t> is French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0.6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/>
                        <a:t>Not (</a:t>
                      </a:r>
                      <a:r>
                        <a:rPr lang="en-GB" b="0" dirty="0" err="1"/>
                        <a:t>Arun</a:t>
                      </a:r>
                      <a:r>
                        <a:rPr lang="en-GB" b="0" dirty="0"/>
                        <a:t> is French)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r>
                        <a:rPr lang="en-GB" b="0" dirty="0"/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24128" y="292494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 rot="21028208">
            <a:off x="5508104" y="145168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GB" dirty="0"/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7584" y="4437112"/>
            <a:ext cx="81369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Just from this information alone, about the agent’s credence function, the bookie can design a set of bets that she knows will lose the agent money.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1385</Words>
  <Application>Microsoft Office PowerPoint</Application>
  <PresentationFormat>On-screen Show (4:3)</PresentationFormat>
  <Paragraphs>320</Paragraphs>
  <Slides>29</Slides>
  <Notes>24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Dutch Books, Coherence and Logical Consistency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Incoherence in Outright Beliefs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Cr(Grass is green) = 0.6 Cr(Not (Grass is green)) = 0.5</dc:title>
  <dc:creator>Anna</dc:creator>
  <cp:lastModifiedBy>Anna Mahtani</cp:lastModifiedBy>
  <cp:revision>88</cp:revision>
  <dcterms:created xsi:type="dcterms:W3CDTF">2013-01-09T10:07:25Z</dcterms:created>
  <dcterms:modified xsi:type="dcterms:W3CDTF">2019-07-09T16:35:11Z</dcterms:modified>
</cp:coreProperties>
</file>