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9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19.xml" ContentType="application/inkml+xml"/>
  <Override PartName="/ppt/notesSlides/notesSlide17.xml" ContentType="application/vnd.openxmlformats-officedocument.presentationml.notesSlide+xml"/>
  <Override PartName="/ppt/ink/ink20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21.xml" ContentType="application/inkml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ink/ink22.xml" ContentType="application/inkml+xml"/>
  <Override PartName="/ppt/notesSlides/notesSlide22.xml" ContentType="application/vnd.openxmlformats-officedocument.presentationml.notesSlide+xml"/>
  <Override PartName="/ppt/ink/ink23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ink/ink24.xml" ContentType="application/inkml+xml"/>
  <Override PartName="/ppt/notesSlides/notesSlide26.xml" ContentType="application/vnd.openxmlformats-officedocument.presentationml.notesSlide+xml"/>
  <Override PartName="/ppt/ink/ink25.xml" ContentType="application/inkml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ink/ink26.xml" ContentType="application/inkml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ink/ink31.xml" ContentType="application/inkml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307" r:id="rId3"/>
    <p:sldId id="322" r:id="rId4"/>
    <p:sldId id="323" r:id="rId5"/>
    <p:sldId id="324" r:id="rId6"/>
    <p:sldId id="529" r:id="rId7"/>
    <p:sldId id="423" r:id="rId8"/>
    <p:sldId id="429" r:id="rId9"/>
    <p:sldId id="424" r:id="rId10"/>
    <p:sldId id="430" r:id="rId11"/>
    <p:sldId id="425" r:id="rId12"/>
    <p:sldId id="431" r:id="rId13"/>
    <p:sldId id="601" r:id="rId14"/>
    <p:sldId id="432" r:id="rId15"/>
    <p:sldId id="426" r:id="rId16"/>
    <p:sldId id="427" r:id="rId17"/>
    <p:sldId id="443" r:id="rId18"/>
    <p:sldId id="433" r:id="rId19"/>
    <p:sldId id="434" r:id="rId20"/>
    <p:sldId id="438" r:id="rId21"/>
    <p:sldId id="442" r:id="rId22"/>
    <p:sldId id="313" r:id="rId23"/>
    <p:sldId id="314" r:id="rId24"/>
    <p:sldId id="315" r:id="rId25"/>
    <p:sldId id="316" r:id="rId26"/>
    <p:sldId id="441" r:id="rId27"/>
    <p:sldId id="572" r:id="rId28"/>
    <p:sldId id="573" r:id="rId29"/>
    <p:sldId id="446" r:id="rId30"/>
    <p:sldId id="603" r:id="rId31"/>
    <p:sldId id="602" r:id="rId32"/>
    <p:sldId id="604" r:id="rId33"/>
    <p:sldId id="605" r:id="rId34"/>
    <p:sldId id="535" r:id="rId35"/>
    <p:sldId id="331" r:id="rId36"/>
    <p:sldId id="333" r:id="rId37"/>
    <p:sldId id="536" r:id="rId38"/>
    <p:sldId id="534" r:id="rId39"/>
    <p:sldId id="320" r:id="rId40"/>
    <p:sldId id="537" r:id="rId41"/>
    <p:sldId id="606" r:id="rId42"/>
    <p:sldId id="457" r:id="rId43"/>
    <p:sldId id="458" r:id="rId44"/>
    <p:sldId id="459" r:id="rId45"/>
    <p:sldId id="539" r:id="rId46"/>
    <p:sldId id="540" r:id="rId47"/>
    <p:sldId id="549" r:id="rId48"/>
    <p:sldId id="550" r:id="rId49"/>
    <p:sldId id="551" r:id="rId50"/>
    <p:sldId id="553" r:id="rId51"/>
    <p:sldId id="559" r:id="rId52"/>
    <p:sldId id="589" r:id="rId53"/>
    <p:sldId id="588" r:id="rId54"/>
    <p:sldId id="607" r:id="rId55"/>
    <p:sldId id="590" r:id="rId56"/>
    <p:sldId id="591" r:id="rId57"/>
    <p:sldId id="594" r:id="rId58"/>
    <p:sldId id="595" r:id="rId59"/>
    <p:sldId id="596" r:id="rId60"/>
    <p:sldId id="564" r:id="rId61"/>
    <p:sldId id="560" r:id="rId62"/>
    <p:sldId id="597" r:id="rId63"/>
    <p:sldId id="598" r:id="rId64"/>
    <p:sldId id="599" r:id="rId65"/>
    <p:sldId id="580" r:id="rId66"/>
    <p:sldId id="581" r:id="rId67"/>
    <p:sldId id="584" r:id="rId68"/>
    <p:sldId id="585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B7E14A-D59F-47A1-91AB-D87C35D55A1D}">
          <p14:sldIdLst>
            <p14:sldId id="256"/>
            <p14:sldId id="307"/>
            <p14:sldId id="322"/>
            <p14:sldId id="323"/>
            <p14:sldId id="324"/>
            <p14:sldId id="529"/>
            <p14:sldId id="423"/>
            <p14:sldId id="429"/>
            <p14:sldId id="424"/>
            <p14:sldId id="430"/>
            <p14:sldId id="425"/>
            <p14:sldId id="431"/>
            <p14:sldId id="601"/>
            <p14:sldId id="432"/>
            <p14:sldId id="426"/>
            <p14:sldId id="427"/>
            <p14:sldId id="443"/>
            <p14:sldId id="433"/>
            <p14:sldId id="434"/>
            <p14:sldId id="438"/>
            <p14:sldId id="442"/>
            <p14:sldId id="313"/>
            <p14:sldId id="314"/>
            <p14:sldId id="315"/>
            <p14:sldId id="316"/>
            <p14:sldId id="441"/>
            <p14:sldId id="572"/>
            <p14:sldId id="573"/>
            <p14:sldId id="446"/>
            <p14:sldId id="603"/>
            <p14:sldId id="602"/>
            <p14:sldId id="604"/>
            <p14:sldId id="605"/>
            <p14:sldId id="535"/>
            <p14:sldId id="331"/>
            <p14:sldId id="333"/>
            <p14:sldId id="536"/>
            <p14:sldId id="534"/>
            <p14:sldId id="320"/>
            <p14:sldId id="537"/>
            <p14:sldId id="606"/>
            <p14:sldId id="457"/>
            <p14:sldId id="458"/>
            <p14:sldId id="459"/>
            <p14:sldId id="539"/>
            <p14:sldId id="540"/>
            <p14:sldId id="549"/>
            <p14:sldId id="550"/>
            <p14:sldId id="551"/>
            <p14:sldId id="553"/>
            <p14:sldId id="559"/>
            <p14:sldId id="589"/>
            <p14:sldId id="588"/>
            <p14:sldId id="607"/>
            <p14:sldId id="590"/>
            <p14:sldId id="591"/>
            <p14:sldId id="594"/>
            <p14:sldId id="595"/>
            <p14:sldId id="596"/>
            <p14:sldId id="564"/>
            <p14:sldId id="560"/>
            <p14:sldId id="597"/>
            <p14:sldId id="598"/>
            <p14:sldId id="599"/>
            <p14:sldId id="580"/>
            <p14:sldId id="581"/>
            <p14:sldId id="584"/>
            <p14:sldId id="5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DFD"/>
    <a:srgbClr val="4C2600"/>
    <a:srgbClr val="996633"/>
    <a:srgbClr val="663300"/>
    <a:srgbClr val="673105"/>
    <a:srgbClr val="ADDB7B"/>
    <a:srgbClr val="D6EDBD"/>
    <a:srgbClr val="E6F2B8"/>
    <a:srgbClr val="EFF0B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07" autoAdjust="0"/>
    <p:restoredTop sz="94660"/>
  </p:normalViewPr>
  <p:slideViewPr>
    <p:cSldViewPr>
      <p:cViewPr varScale="1">
        <p:scale>
          <a:sx n="105" d="100"/>
          <a:sy n="105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300" y="78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4.53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0,'27'0'94,"26"0"-78,0 0-16,0 0 15,-27 0-15,1 0 16,26 0 0,-27 0-16,0 0 15,27 0-15,-26 0 16,-1 26 0,1-26-1,-1 0-15,27 0 31,-26 0-15,-27 27 0,26-27 31,0 0-16,1 0 16,-1 0 15,1 0-62,-1 0 16,1 0-1,-1 0 1,27 0-16,0 0 16,0 0-1,26 0-15,-26 0 16,0 0-16,-26 0 78,52 0-62,-53 0-16,80 0 15,-53 0 1,27 0-16,-54 0 16,27 0-16,-27 0 46,27 0 17,-26 0-47,79 0-1,-1 0-15,-52 0 16,0 0-16,-26 0 15,-1 0 79,1 0-47,52 0-31,-52 0-16,25 0 15,28 0 1,-54 0-16,1 0 16,-1 0-16,1 0 78,-1 0-47,1 0-31,-1 0 531,0 0-312,1 0-157,-1 0 32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50:32.12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0 164 0,'26'0'297,"0"0"-266,1 0 16,-1 0-31,-26-27-1,27 27-15,-1 0 31,1 0 48,-1 0-64,1 0 1,-1 0-16,27 0 109,26 0-109,54 0 16,-107 0-1,212 0-15,-211 0 16,79 0 0,-1 0-16,-78 0 15,-1 0-15,1 0 16,-1-26 265,54 26-281,-54 0 16,1 0 46,-1 0-62,27 0 16,0 0-16,79-27 16,-105 27-1,52 0-15,-26 0 0,26 0 16,-52 0-1,-1 0-15,-26-26 141,27 26-141,-1 0 47,1 0-16,-1 0 16,0 0-16,1 0-15,-1 0-16,1 0 16,-1 0 15,1 0-16,-1 0 17,1 0-1,-27-27-15,26 27-1,1 0 1,-1 0-1,0 0 17,1 0-1,-1 0-15,1-26-16,-1 26 31,1 0 0,-1 0-15,1 0 15,-1 0 0,1 0 16,-1 0-16,1 0 16,-1 0 78,0 0-78,1 0 16,-1 0-32,-26 26-16,27-26 17,-1 0 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4.53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0,'27'0'94,"26"0"-78,0 0-16,0 0 15,-27 0-15,1 0 16,26 0 0,-27 0-16,0 0 15,27 0-15,-26 0 16,-1 26 0,1-26-1,-1 0-15,27 0 31,-26 0-15,-27 27 0,26-27 31,0 0-16,1 0 16,-1 0 15,1 0-62,-1 0 16,1 0-1,-1 0 1,27 0-16,0 0 16,0 0-1,26 0-15,-26 0 16,0 0-16,-26 0 78,52 0-62,-53 0-16,80 0 15,-53 0 1,27 0-16,-54 0 16,27 0-16,-27 0 46,27 0 17,-26 0-47,79 0-1,-1 0-15,-52 0 16,0 0-16,-26 0 15,-1 0 79,1 0-47,52 0-31,-52 0-16,25 0 15,28 0 1,-54 0-16,1 0 16,-1 0-16,1 0 78,-1 0-47,1 0-31,-1 0 531,0 0-312,1 0-157,-1 0 32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9.976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79 0,'26'0'94,"1"0"-94,-1 0 16,1 0-16,26 0 15,-27 0-15,54 0 16,-54 0 0,27 0-16,0 0 15,-27 0 16,1 0-15,52 0 0,1 0-16,25 0 15,-52 0 1,106 0-16,-27 0 16,-52 0-1,-54 0 1,1 0-16,-1 0 15,1 0 1,-1 0 0,27 0-1,53 0 1,-27 0-16,80 0 16,26 0-1,-106 0-15,-26 0 16,-26 0-16,-1 0 15,1 0 157,-1 0-156,1 0 0,-1 0-1,1 0 48,-1 0-48,0 0 1,1 0 31,-1 0 0,1 0 0,-1 0-32,1 0 1,-1 0 15,1 0-15,-1 0-1,1 0-15,-1 0 47,27-26 94,0 26-126,0-27-15,53 27 16,-53 0 0,-27 0-1,-52 0 470,-1 0-470,1-26-15,-1 26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12.973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0 189 0,'26'0'62,"54"-27"-46,-54 27-16,53 0 16,27-26-16,27 26 15,-54 0 1,27 0-16,-27 0 16,80 0-1,-80-27-15,106 27 16,-132 0-16,186 0 15,-187 0 1,54 0-16,-26 0 0,-1-26 16,-26 26-16,-27-26 15,1 26 1,-1 0 140,1 0-140,26-27-1,-27 27-15,27 0 16,-26 0-16,-1 0 16,27 0 31,-27 0-32,1 0 1,-1 0-1,1 0 1,-1 0 0,27 0 15,-26 0-15,-1 0 15,0 0-16,1 0 1,-1 0 0,1 0 77,-27-26-93,26 26 94,1 0-63,-1 0 94,1 0 16,-1 0-110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50:32.12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0 164 0,'26'0'297,"0"0"-266,1 0 16,-1 0-31,-26-27-1,27 27-15,-1 0 31,1 0 48,-1 0-64,1 0 1,-1 0-16,27 0 109,26 0-109,54 0 16,-107 0-1,212 0-15,-211 0 16,79 0 0,-1 0-16,-78 0 15,-1 0-15,1 0 16,-1-26 265,54 26-281,-54 0 16,1 0 46,-1 0-62,27 0 16,0 0-16,79-27 16,-105 27-1,52 0-15,-26 0 0,26 0 16,-52 0-1,-1 0-15,-26-26 141,27 26-141,-1 0 47,1 0-16,-1 0 16,0 0-16,1 0-15,-1 0-16,1 0 16,-1 0 15,1 0-16,-1 0 17,1 0-1,-27-27-15,26 27-1,1 0 1,-1 0-1,0 0 17,1 0-1,-1 0-15,1-26-16,-1 26 31,1 0 0,-1 0-15,1 0 15,-1 0 0,1 0 16,-1 0-16,1 0 16,-1 0 78,0 0-78,1 0 16,-1 0-32,-26 26-16,27-26 17,-1 0 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4.53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0,'27'0'94,"26"0"-78,0 0-16,0 0 15,-27 0-15,1 0 16,26 0 0,-27 0-16,0 0 15,27 0-15,-26 0 16,-1 26 0,1-26-1,-1 0-15,27 0 31,-26 0-15,-27 27 0,26-27 31,0 0-16,1 0 16,-1 0 15,1 0-62,-1 0 16,1 0-1,-1 0 1,27 0-16,0 0 16,0 0-1,26 0-15,-26 0 16,0 0-16,-26 0 78,52 0-62,-53 0-16,80 0 15,-53 0 1,27 0-16,-54 0 16,27 0-16,-27 0 46,27 0 17,-26 0-47,79 0-1,-1 0-15,-52 0 16,0 0-16,-26 0 15,-1 0 79,1 0-47,52 0-31,-52 0-16,25 0 15,28 0 1,-54 0-16,1 0 16,-1 0-16,1 0 78,-1 0-47,1 0-31,-1 0 531,0 0-312,1 0-157,-1 0 32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9.976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79 0,'26'0'94,"1"0"-94,-1 0 16,1 0-16,26 0 15,-27 0-15,54 0 16,-54 0 0,27 0-16,0 0 15,-27 0 16,1 0-15,52 0 0,1 0-16,25 0 15,-52 0 1,106 0-16,-27 0 16,-52 0-1,-54 0 1,1 0-16,-1 0 15,1 0 1,-1 0 0,27 0-1,53 0 1,-27 0-16,80 0 16,26 0-1,-106 0-15,-26 0 16,-26 0-16,-1 0 15,1 0 157,-1 0-156,1 0 0,-1 0-1,1 0 48,-1 0-48,0 0 1,1 0 31,-1 0 0,1 0 0,-1 0-32,1 0 1,-1 0 15,1 0-15,-1 0-1,1 0-15,-1 0 47,27-26 94,0 26-126,0-27-15,53 27 16,-53 0 0,-27 0-1,-52 0 470,-1 0-470,1-26-15,-1 26 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12.973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0 189 0,'26'0'62,"54"-27"-46,-54 27-16,53 0 16,27-26-16,27 26 15,-54 0 1,27 0-16,-27 0 16,80 0-1,-80-27-15,106 27 16,-132 0-16,186 0 15,-187 0 1,54 0-16,-26 0 0,-1-26 16,-26 26-16,-27-26 15,1 26 1,-1 0 140,1 0-140,26-27-1,-27 27-15,27 0 16,-26 0-16,-1 0 16,27 0 31,-27 0-32,1 0 1,-1 0-1,1 0 1,-1 0 0,27 0 15,-26 0-15,-1 0 15,0 0-16,1 0 1,-1 0 0,1 0 77,-27-26-93,26 26 94,1 0-63,-1 0 94,1 0 16,-1 0-110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50:32.12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0 164 0,'26'0'297,"0"0"-266,1 0 16,-1 0-31,-26-27-1,27 27-15,-1 0 31,1 0 48,-1 0-64,1 0 1,-1 0-16,27 0 109,26 0-109,54 0 16,-107 0-1,212 0-15,-211 0 16,79 0 0,-1 0-16,-78 0 15,-1 0-15,1 0 16,-1-26 265,54 26-281,-54 0 16,1 0 46,-1 0-62,27 0 16,0 0-16,79-27 16,-105 27-1,52 0-15,-26 0 0,26 0 16,-52 0-1,-1 0-15,-26-26 141,27 26-141,-1 0 47,1 0-16,-1 0 16,0 0-16,1 0-15,-1 0-16,1 0 16,-1 0 15,1 0-16,-1 0 17,1 0-1,-27-27-15,26 27-1,1 0 1,-1 0-1,0 0 17,1 0-1,-1 0-15,1-26-16,-1 26 31,1 0 0,-1 0-15,1 0 15,-1 0 0,1 0 16,-1 0-16,1 0 16,-1 0 78,0 0-78,1 0 16,-1 0-32,-26 26-16,27-26 17,-1 0 61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6T15:32:38.447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 0,'79'0'266,"396"0"-251,-357 0 1,436 0-16,-475 0 15,197 0-15,-157 0 16,0 0 0,-79 0-16,0 0 15,-1 0 95,39 0-95,2 0 1,-1 0 0,-39 0-16,79 0 15,-41 0-15,41 0 16,39 0-1,-78 38-15,-41-38 16,79 0-16,-39 0 16,1 0-1,-41 0-15,41 0 16,-41 0-16,1 0 16,38 0-1,-38 0-15,-1 0 0,1 0 16,0 0-1,-1 0 17,1 0-17,79 0-15,-81 0 16,81 40 0,0-40-16,40 0 15,-81 0-15,41 0 16,-40 0-16,40 0 15,-79 0 1,0 0 0,-2 0 46,2 0-62,79 39 16,-80-39-16,238 0 15,-198 0 1,119 0 0,-1 0-16,-157 0 15,0 0 48,-1 0-16,1 0 0,39 0-32,-39 0-15,39 0 16,-40 0-16,0 0 15,1 0-15,0 0 32,-1 0 15,1 0-32,0 0 1,-1 0-1,1 0 1,0 0 31,-1 0-47,0 0 47,0-39-16,1 39-15,0 0-16,-1 0 47,1 0-1,0 0-30,-1 0 0,1 0 31,0 0 374,-40-40-421,39 40 16,1 0-16,-2 0 31,2 0 1,0 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9.976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79 0,'26'0'94,"1"0"-94,-1 0 16,1 0-16,26 0 15,-27 0-15,54 0 16,-54 0 0,27 0-16,0 0 15,-27 0 16,1 0-15,52 0 0,1 0-16,25 0 15,-52 0 1,106 0-16,-27 0 16,-52 0-1,-54 0 1,1 0-16,-1 0 15,1 0 1,-1 0 0,27 0-1,53 0 1,-27 0-16,80 0 16,26 0-1,-106 0-15,-26 0 16,-26 0-16,-1 0 15,1 0 157,-1 0-156,1 0 0,-1 0-1,1 0 48,-1 0-48,0 0 1,1 0 31,-1 0 0,1 0 0,-1 0-32,1 0 1,-1 0 15,1 0-15,-1 0-1,1 0-15,-1 0 47,27-26 94,0 26-126,0-27-15,53 27 16,-53 0 0,-27 0-1,-52 0 470,-1 0-470,1-26-15,-1 26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6T15:33:06.826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 0,'79'0'266,"396"0"-251,-357 0 1,436 0-16,-475 0 15,197 0-15,-157 0 16,0 0 0,-79 0-16,0 0 15,-1 0 95,39 0-95,2 0 1,-1 0 0,-39 0-16,79 0 15,-41 0-15,41 0 16,39 0-1,-78 38-15,-41-38 16,79 0-16,-39 0 16,1 0-1,-41 0-15,41 0 16,-41 0-16,1 0 16,38 0-1,-38 0-15,-1 0 0,1 0 16,0 0-1,-1 0 17,1 0-17,79 0-15,-81 0 16,81 40 0,0-40-16,40 0 15,-81 0-15,41 0 16,-40 0-16,40 0 15,-79 0 1,0 0 0,-2 0 46,2 0-62,79 39 16,-80-39-16,238 0 15,-198 0 1,119 0 0,-1 0-16,-157 0 15,0 0 48,-1 0-16,1 0 0,39 0-32,-39 0-15,39 0 16,-40 0-16,0 0 15,1 0-15,0 0 32,-1 0 15,1 0-32,0 0 1,-1 0-1,1 0 1,0 0 31,-1 0-47,0 0 47,0-39-16,1 39-15,0 0-16,-1 0 47,1 0-1,0 0-30,-1 0 0,1 0 31,0 0 374,-40-40-421,39 40 16,1 0-16,-2 0 31,2 0 1,0 0-1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6T15:33:06.826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 0,'79'0'266,"396"0"-251,-357 0 1,436 0-16,-475 0 15,197 0-15,-157 0 16,0 0 0,-79 0-16,0 0 15,-1 0 95,39 0-95,2 0 1,-1 0 0,-39 0-16,79 0 15,-41 0-15,41 0 16,39 0-1,-78 38-15,-41-38 16,79 0-16,-39 0 16,1 0-1,-41 0-15,41 0 16,-41 0-16,1 0 16,38 0-1,-38 0-15,-1 0 0,1 0 16,0 0-1,-1 0 17,1 0-17,79 0-15,-81 0 16,81 40 0,0-40-16,40 0 15,-81 0-15,41 0 16,-40 0-16,40 0 15,-79 0 1,0 0 0,-2 0 46,2 0-62,79 39 16,-80-39-16,238 0 15,-198 0 1,119 0 0,-1 0-16,-157 0 15,0 0 48,-1 0-16,1 0 0,39 0-32,-39 0-15,39 0 16,-40 0-16,0 0 15,1 0-15,0 0 32,-1 0 15,1 0-32,0 0 1,-1 0-1,1 0 1,0 0 31,-1 0-47,0 0 47,0-39-16,1 39-15,0 0-16,-1 0 47,1 0-1,0 0-30,-1 0 0,1 0 31,0 0 374,-40-40-421,39 40 16,1 0-16,-2 0 31,2 0 1,0 0-1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6T15:33:06.826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 0,'79'0'266,"396"0"-251,-357 0 1,436 0-16,-475 0 15,197 0-15,-157 0 16,0 0 0,-79 0-16,0 0 15,-1 0 95,39 0-95,2 0 1,-1 0 0,-39 0-16,79 0 15,-41 0-15,41 0 16,39 0-1,-78 38-15,-41-38 16,79 0-16,-39 0 16,1 0-1,-41 0-15,41 0 16,-41 0-16,1 0 16,38 0-1,-38 0-15,-1 0 0,1 0 16,0 0-1,-1 0 17,1 0-17,79 0-15,-81 0 16,81 40 0,0-40-16,40 0 15,-81 0-15,41 0 16,-40 0-16,40 0 15,-79 0 1,0 0 0,-2 0 46,2 0-62,79 39 16,-80-39-16,238 0 15,-198 0 1,119 0 0,-1 0-16,-157 0 15,0 0 48,-1 0-16,1 0 0,39 0-32,-39 0-15,39 0 16,-40 0-16,0 0 15,1 0-15,0 0 32,-1 0 15,1 0-32,0 0 1,-1 0-1,1 0 1,0 0 31,-1 0-47,0 0 47,0-39-16,1 39-15,0 0-16,-1 0 47,1 0-1,0 0-30,-1 0 0,1 0 31,0 0 374,-40-40-421,39 40 16,1 0-16,-2 0 31,2 0 1,0 0-1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4T13:25:31.658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95 0,'56'0'266,"279"0"-251,-252 0 1,308 0-16,-335 0 15,139 0-15,-111 0 16,0 0 0,-56 0-16,0 0 15,0 0 95,27 0-95,1 0 1,0 0 0,-28 0-16,56 0 15,-29 0-15,29 0 16,28 0-1,-56-27-15,-28 27 16,55 0-16,-27 0 16,0 0-1,-28 0-15,28 0 16,-28 0-16,0 0 16,27 0-1,-27 0-15,0 0 0,0 0 16,0 0-1,0 0 17,0 0-17,56 0-15,-57 0 16,57-28 0,0 28-16,28 0 15,-57 0-15,29 0 16,-28 0-16,28 0 15,-56 0 1,0 0 0,-1 0 46,1 0-62,56-28 16,-56 28-16,167 0 15,-139 0 1,84 0 0,-1 0-16,-111 0 15,0 0 48,0 0-16,0 0 0,28 0-32,-28 0-15,28 0 16,-29 0-16,1 0 15,0 0-15,0 0 32,0 0 15,0 0-32,0 0 1,0 0-1,0 0 1,0 0 31,0 0-47,-1 0 47,1 28-16,0-28-15,0 0-16,0 0 47,0 0-1,0 0-30,0 0 0,0 0 31,0 0 374,-28 28-421,28-28 16,0 0-16,-1 0 31,1 0 1,0 0-1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4T13:25:31.658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95 0,'56'0'266,"279"0"-251,-252 0 1,308 0-16,-335 0 15,139 0-15,-111 0 16,0 0 0,-56 0-16,0 0 15,0 0 95,27 0-95,1 0 1,0 0 0,-28 0-16,56 0 15,-29 0-15,29 0 16,28 0-1,-56-27-15,-28 27 16,55 0-16,-27 0 16,0 0-1,-28 0-15,28 0 16,-28 0-16,0 0 16,27 0-1,-27 0-15,0 0 0,0 0 16,0 0-1,0 0 17,0 0-17,56 0-15,-57 0 16,57-28 0,0 28-16,28 0 15,-57 0-15,29 0 16,-28 0-16,28 0 15,-56 0 1,0 0 0,-1 0 46,1 0-62,56-28 16,-56 28-16,167 0 15,-139 0 1,84 0 0,-1 0-16,-111 0 15,0 0 48,0 0-16,0 0 0,28 0-32,-28 0-15,28 0 16,-29 0-16,1 0 15,0 0-15,0 0 32,0 0 15,0 0-32,0 0 1,0 0-1,0 0 1,0 0 31,0 0-47,-1 0 47,1 28-16,0-28-15,0 0-16,0 0 47,0 0-1,0 0-30,0 0 0,0 0 31,0 0 374,-28 28-421,28-28 16,0 0-16,-1 0 31,1 0 1,0 0-1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7T11:32:44.402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95 0,'56'0'266,"279"0"-251,-252 0 1,308 0-16,-335 0 15,139 0-15,-111 0 16,0 0 0,-56 0-16,0 0 15,0 0 95,27 0-95,1 0 1,0 0 0,-28 0-16,56 0 15,-29 0-15,29 0 16,28 0-1,-56-27-15,-28 27 16,55 0-16,-27 0 16,0 0-1,-28 0-15,28 0 16,-28 0-16,0 0 16,27 0-1,-27 0-15,0 0 0,0 0 16,0 0-1,0 0 17,0 0-17,56 0-15,-57 0 16,57-28 0,0 28-16,28 0 15,-57 0-15,29 0 16,-28 0-16,28 0 15,-56 0 1,0 0 0,-1 0 46,1 0-62,56-28 16,-56 28-16,167 0 15,-139 0 1,84 0 0,-1 0-16,-111 0 15,0 0 48,0 0-16,0 0 0,28 0-32,-28 0-15,28 0 16,-29 0-16,1 0 15,0 0-15,0 0 32,0 0 15,0 0-32,0 0 1,0 0-1,0 0 1,0 0 31,0 0-47,-1 0 47,1 28-16,0-28-15,0 0-16,0 0 47,0 0-1,0 0-30,0 0 0,0 0 31,0 0 374,-28 28-421,28-28 16,0 0-16,-1 0 31,1 0 1,0 0-1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7T11:32:44.402"/>
    </inkml:context>
    <inkml:brush xml:id="br0">
      <inkml:brushProperty name="width" value="0.2" units="cm"/>
      <inkml:brushProperty name="height" value="0.4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95 0,'56'0'266,"279"0"-251,-252 0 1,308 0-16,-335 0 15,139 0-15,-111 0 16,0 0 0,-56 0-16,0 0 15,0 0 95,27 0-95,1 0 1,0 0 0,-28 0-16,56 0 15,-29 0-15,29 0 16,28 0-1,-56-27-15,-28 27 16,55 0-16,-27 0 16,0 0-1,-28 0-15,28 0 16,-28 0-16,0 0 16,27 0-1,-27 0-15,0 0 0,0 0 16,0 0-1,0 0 17,0 0-17,56 0-15,-57 0 16,57-28 0,0 28-16,28 0 15,-57 0-15,29 0 16,-28 0-16,28 0 15,-56 0 1,0 0 0,-1 0 46,1 0-62,56-28 16,-56 28-16,167 0 15,-139 0 1,84 0 0,-1 0-16,-111 0 15,0 0 48,0 0-16,0 0 0,28 0-32,-28 0-15,28 0 16,-29 0-16,1 0 15,0 0-15,0 0 32,0 0 15,0 0-32,0 0 1,0 0-1,0 0 1,0 0 31,0 0-47,-1 0 47,1 28-16,0-28-15,0 0-16,0 0 47,0 0-1,0 0-30,0 0 0,0 0 31,0 0 374,-28 28-421,28-28 16,0 0-16,-1 0 31,1 0 1,0 0-1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0.154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0,'53'0'172,"-27"0"-172,1 0 16,26 0-1,-27 0-15,27 0 47,-26 0-31,-1 0-1,1 0 17,-1 0 15,-26 26-47,27-26 15,-1 0 16,0 27-15,1-27 15,-27 26-31,26-26 16,1 0 31,-1 0-32,1 0 32,-27 27 31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3.48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55 0,'26'0'15,"1"0"126,-1 0-125,0 0 15,1 0-15,-1 0 30,-26-26-30,27 26 0,-1 0 15,1 0 47,-1 0-62,1 0-1,-1 0-15,1 0 16,-1 0 15,1 0-31,-1 0 16,0 0-1,1 0 1,-1 0 0,1 0-1,-1 0 17,1 0-17,-1 0 1,1 0-1,-27-27 1,26 27 0,1 0 15,-1 0 63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0.154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0,'53'0'172,"-27"0"-172,1 0 16,26 0-1,-27 0-15,27 0 47,-26 0-31,-1 0-1,1 0 17,-1 0 15,-26 26-47,27-26 15,-1 0 16,0 27-15,1-27 15,-27 26-31,26-26 16,1 0 31,-1 0-32,1 0 32,-27 27 31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12.973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0 189 0,'26'0'62,"54"-27"-46,-54 27-16,53 0 16,27-26-16,27 26 15,-54 0 1,27 0-16,-27 0 16,80 0-1,-80-27-15,106 27 16,-132 0-16,186 0 15,-187 0 1,54 0-16,-26 0 0,-1-26 16,-26 26-16,-27-26 15,1 26 1,-1 0 140,1 0-140,26-27-1,-27 27-15,27 0 16,-26 0-16,-1 0 16,27 0 31,-27 0-32,1 0 1,-1 0-1,1 0 1,-1 0 0,27 0 15,-26 0-15,-1 0 15,0 0-16,1 0 1,-1 0 0,1 0 77,-27-26-93,26 26 94,1 0-63,-1 0 94,1 0 16,-1 0-110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3.48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55 0,'26'0'15,"1"0"126,-1 0-125,0 0 15,1 0-15,-1 0 30,-26-26-30,27 26 0,-1 0 15,1 0 47,-1 0-62,1 0-1,-1 0-15,1 0 16,-1 0 15,1 0-31,-1 0 16,0 0-1,1 0 1,-1 0 0,1 0-1,-1 0 17,1 0-17,-1 0 1,1 0-1,-27-27 1,26 27 0,1 0 15,-1 0 63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9-05-06T16:22:59.108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 contextRef="#ctx0" brushRef="#br0">0 419 0,'0'-28'359,"0"0"-140,0 0-203,28 28-16,-28-28 15,0 1 16,0-1-31,0 0 32,28 28-17,-28-56 1,0 28 0,0 0 30,0 0-14,28 28-1,-28-28-15,0 0 30,0 0 64,28 28-95,0 0 423,-28 28-407,0 0 16,28-28-31,-28 28-1,0 0 79,28-28-78,-28 28 77,28-28-77,-28 28 0,0 0-1,0 0 63,28-28-31,-28 28-15,0 0-1,0-1 63,0 1-63,0 0 78,0 0 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50:32.12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0 164 0,'26'0'297,"0"0"-266,1 0 16,-1 0-31,-26-27-1,27 27-15,-1 0 31,1 0 48,-1 0-64,1 0 1,-1 0-16,27 0 109,26 0-109,54 0 16,-107 0-1,212 0-15,-211 0 16,79 0 0,-1 0-16,-78 0 15,-1 0-15,1 0 16,-1-26 265,54 26-281,-54 0 16,1 0 46,-1 0-62,27 0 16,0 0-16,79-27 16,-105 27-1,52 0-15,-26 0 0,26 0 16,-52 0-1,-1 0-15,-26-26 141,27 26-141,-1 0 47,1 0-16,-1 0 16,0 0-16,1 0-15,-1 0-16,1 0 16,-1 0 15,1 0-16,-1 0 17,1 0-1,-27-27-15,26 27-1,1 0 1,-1 0-1,0 0 17,1 0-1,-1 0-15,1-26-16,-1 26 31,1 0 0,-1 0-15,1 0 15,-1 0 0,1 0 16,-1 0-16,1 0 16,-1 0 78,0 0-78,1 0 16,-1 0-32,-26 26-16,27-26 17,-1 0 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0.154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0,'53'0'172,"-27"0"-172,1 0 16,26 0-1,-27 0-15,27 0 47,-26 0-31,-1 0-1,1 0 17,-1 0 15,-26 26-47,27-26 15,-1 0 16,0 27-15,1-27 15,-27 26-31,26-26 16,1 0 31,-1 0-32,1 0 32,-27 27 31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5:24:13.48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55 0,'26'0'15,"1"0"126,-1 0-125,0 0 15,1 0-15,-1 0 30,-26-26-30,27 26 0,-1 0 15,1 0 47,-1 0-62,1 0-1,-1 0-15,1 0 16,-1 0 15,1 0-31,-1 0 16,0 0-1,1 0 1,-1 0 0,1 0-1,-1 0 17,1 0-17,-1 0 1,1 0-1,-27-27 1,26 27 0,1 0 15,-1 0 63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4.532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0,'27'0'94,"26"0"-78,0 0-16,0 0 15,-27 0-15,1 0 16,26 0 0,-27 0-16,0 0 15,27 0-15,-26 0 16,-1 26 0,1-26-1,-1 0-15,27 0 31,-26 0-15,-27 27 0,26-27 31,0 0-16,1 0 16,-1 0 15,1 0-62,-1 0 16,1 0-1,-1 0 1,27 0-16,0 0 16,0 0-1,26 0-15,-26 0 16,0 0-16,-26 0 78,52 0-62,-53 0-16,80 0 15,-53 0 1,27 0-16,-54 0 16,27 0-16,-27 0 46,27 0 17,-26 0-47,79 0-1,-1 0-15,-52 0 16,0 0-16,-26 0 15,-1 0 79,1 0-47,52 0-31,-52 0-16,25 0 15,28 0 1,-54 0-16,1 0 16,-1 0-16,1 0 78,-1 0-47,1 0-31,-1 0 531,0 0-312,1 0-157,-1 0 32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09.976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79 0,'26'0'94,"1"0"-94,-1 0 16,1 0-16,26 0 15,-27 0-15,54 0 16,-54 0 0,27 0-16,0 0 15,-27 0 16,1 0-15,52 0 0,1 0-16,25 0 15,-52 0 1,106 0-16,-27 0 16,-52 0-1,-54 0 1,1 0-16,-1 0 15,1 0 1,-1 0 0,27 0-1,53 0 1,-27 0-16,80 0 16,26 0-1,-106 0-15,-26 0 16,-26 0-16,-1 0 15,1 0 157,-1 0-156,1 0 0,-1 0-1,1 0 48,-1 0-48,0 0 1,1 0 31,-1 0 0,1 0 0,-1 0-32,1 0 1,-1 0 15,1 0-15,-1 0-1,1 0-15,-1 0 47,27-26 94,0 26-126,0-27-15,53 27 16,-53 0 0,-27 0-1,-52 0 470,-1 0-470,1-26-15,-1 26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4.65116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18-02-26T14:48:12.973"/>
    </inkml:context>
    <inkml:brush xml:id="br0">
      <inkml:brushProperty name="width" value="0.2" units="cm"/>
      <inkml:brushProperty name="height" value="0.4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0 189 0,'26'0'62,"54"-27"-46,-54 27-16,53 0 16,27-26-16,27 26 15,-54 0 1,27 0-16,-27 0 16,80 0-1,-80-27-15,106 27 16,-132 0-16,186 0 15,-187 0 1,54 0-16,-26 0 0,-1-26 16,-26 26-16,-27-26 15,1 26 1,-1 0 140,1 0-140,26-27-1,-27 27-15,27 0 16,-26 0-16,-1 0 16,27 0 31,-27 0-32,1 0 1,-1 0-1,1 0 1,-1 0 0,27 0 15,-26 0-15,-1 0 15,0 0-16,1 0 1,-1 0 0,1 0 77,-27-26-93,26 26 94,1 0-63,-1 0 94,1 0 16,-1 0-110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BD67F-44E5-4A8E-B06A-177453AEBAAB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E0F2A-41A1-432D-947F-810FE1C4CDC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18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058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632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5674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218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90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6908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32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7661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0066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215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4140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4476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033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9476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338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00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458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1973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391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349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242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22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679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782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0467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898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28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7007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8692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440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58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34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35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85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68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customXml" Target="../ink/ink7.xml"/><Relationship Id="rId7" Type="http://schemas.openxmlformats.org/officeDocument/2006/relationships/customXml" Target="../ink/ink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customXml" Target="../ink/ink8.xml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customXml" Target="../ink/ink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customXml" Target="../ink/ink11.xml"/><Relationship Id="rId7" Type="http://schemas.openxmlformats.org/officeDocument/2006/relationships/customXml" Target="../ink/ink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customXml" Target="../ink/ink12.xml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customXml" Target="../ink/ink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customXml" Target="../ink/ink15.xml"/><Relationship Id="rId7" Type="http://schemas.openxmlformats.org/officeDocument/2006/relationships/customXml" Target="../ink/ink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customXml" Target="../ink/ink16.xml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customXml" Target="../ink/ink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2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ustomXml" Target="../ink/ink2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ustomXml" Target="../ink/ink2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ustomXml" Target="../ink/ink3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customXml" Target="../ink/ink2.xml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customXml" Target="../ink/ink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32822"/>
              </p:ext>
            </p:extLst>
          </p:nvPr>
        </p:nvGraphicFramePr>
        <p:xfrm>
          <a:off x="971500" y="2564880"/>
          <a:ext cx="60486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7" name="Oval 56"/>
          <p:cNvSpPr/>
          <p:nvPr/>
        </p:nvSpPr>
        <p:spPr>
          <a:xfrm>
            <a:off x="5580013" y="836688"/>
            <a:ext cx="1235300" cy="1197245"/>
          </a:xfrm>
          <a:prstGeom prst="ellipse">
            <a:avLst/>
          </a:prstGeom>
          <a:solidFill>
            <a:srgbClr val="ADDB7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Moon 57"/>
          <p:cNvSpPr/>
          <p:nvPr/>
        </p:nvSpPr>
        <p:spPr>
          <a:xfrm rot="16429734">
            <a:off x="594944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oon 60"/>
          <p:cNvSpPr/>
          <p:nvPr/>
        </p:nvSpPr>
        <p:spPr>
          <a:xfrm rot="16429734">
            <a:off x="6381492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5724029" y="1412752"/>
            <a:ext cx="216024" cy="72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24029" y="1412752"/>
            <a:ext cx="1272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16117" y="1412752"/>
            <a:ext cx="7200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1" idx="2"/>
          </p:cNvCxnSpPr>
          <p:nvPr/>
        </p:nvCxnSpPr>
        <p:spPr>
          <a:xfrm>
            <a:off x="6508610" y="1426503"/>
            <a:ext cx="151523" cy="58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Moon 66"/>
          <p:cNvSpPr/>
          <p:nvPr/>
        </p:nvSpPr>
        <p:spPr>
          <a:xfrm rot="5400000">
            <a:off x="6202461" y="1583689"/>
            <a:ext cx="52543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>
            <a:off x="5793903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260701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>
            <a:off x="5435997" y="620664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992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873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214259"/>
              </p:ext>
            </p:extLst>
          </p:nvPr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Prospects for A:</a:t>
                      </a:r>
                      <a:endParaRPr lang="en-GB" b="0" dirty="0"/>
                    </a:p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5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Prospects for A: (-2)(0.1) + (9)(0.9) = </a:t>
                      </a:r>
                      <a:r>
                        <a:rPr lang="en-GB" b="0" dirty="0"/>
                        <a:t>0.61</a:t>
                      </a:r>
                    </a:p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9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70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04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539EE93-D47A-46FE-902C-54D9291ABA6A}"/>
              </a:ext>
            </a:extLst>
          </p:cNvPr>
          <p:cNvSpPr/>
          <p:nvPr/>
        </p:nvSpPr>
        <p:spPr>
          <a:xfrm>
            <a:off x="647700" y="4067175"/>
            <a:ext cx="1581150" cy="942975"/>
          </a:xfrm>
          <a:custGeom>
            <a:avLst/>
            <a:gdLst>
              <a:gd name="connsiteX0" fmla="*/ 838200 w 1581150"/>
              <a:gd name="connsiteY0" fmla="*/ 76200 h 942975"/>
              <a:gd name="connsiteX1" fmla="*/ 742950 w 1581150"/>
              <a:gd name="connsiteY1" fmla="*/ 57150 h 942975"/>
              <a:gd name="connsiteX2" fmla="*/ 685800 w 1581150"/>
              <a:gd name="connsiteY2" fmla="*/ 38100 h 942975"/>
              <a:gd name="connsiteX3" fmla="*/ 581025 w 1581150"/>
              <a:gd name="connsiteY3" fmla="*/ 28575 h 942975"/>
              <a:gd name="connsiteX4" fmla="*/ 485775 w 1581150"/>
              <a:gd name="connsiteY4" fmla="*/ 9525 h 942975"/>
              <a:gd name="connsiteX5" fmla="*/ 257175 w 1581150"/>
              <a:gd name="connsiteY5" fmla="*/ 0 h 942975"/>
              <a:gd name="connsiteX6" fmla="*/ 104775 w 1581150"/>
              <a:gd name="connsiteY6" fmla="*/ 9525 h 942975"/>
              <a:gd name="connsiteX7" fmla="*/ 66675 w 1581150"/>
              <a:gd name="connsiteY7" fmla="*/ 38100 h 942975"/>
              <a:gd name="connsiteX8" fmla="*/ 38100 w 1581150"/>
              <a:gd name="connsiteY8" fmla="*/ 57150 h 942975"/>
              <a:gd name="connsiteX9" fmla="*/ 9525 w 1581150"/>
              <a:gd name="connsiteY9" fmla="*/ 142875 h 942975"/>
              <a:gd name="connsiteX10" fmla="*/ 0 w 1581150"/>
              <a:gd name="connsiteY10" fmla="*/ 171450 h 942975"/>
              <a:gd name="connsiteX11" fmla="*/ 19050 w 1581150"/>
              <a:gd name="connsiteY11" fmla="*/ 400050 h 942975"/>
              <a:gd name="connsiteX12" fmla="*/ 28575 w 1581150"/>
              <a:gd name="connsiteY12" fmla="*/ 438150 h 942975"/>
              <a:gd name="connsiteX13" fmla="*/ 38100 w 1581150"/>
              <a:gd name="connsiteY13" fmla="*/ 495300 h 942975"/>
              <a:gd name="connsiteX14" fmla="*/ 76200 w 1581150"/>
              <a:gd name="connsiteY14" fmla="*/ 600075 h 942975"/>
              <a:gd name="connsiteX15" fmla="*/ 95250 w 1581150"/>
              <a:gd name="connsiteY15" fmla="*/ 638175 h 942975"/>
              <a:gd name="connsiteX16" fmla="*/ 104775 w 1581150"/>
              <a:gd name="connsiteY16" fmla="*/ 666750 h 942975"/>
              <a:gd name="connsiteX17" fmla="*/ 161925 w 1581150"/>
              <a:gd name="connsiteY17" fmla="*/ 752475 h 942975"/>
              <a:gd name="connsiteX18" fmla="*/ 209550 w 1581150"/>
              <a:gd name="connsiteY18" fmla="*/ 809625 h 942975"/>
              <a:gd name="connsiteX19" fmla="*/ 266700 w 1581150"/>
              <a:gd name="connsiteY19" fmla="*/ 828675 h 942975"/>
              <a:gd name="connsiteX20" fmla="*/ 295275 w 1581150"/>
              <a:gd name="connsiteY20" fmla="*/ 838200 h 942975"/>
              <a:gd name="connsiteX21" fmla="*/ 323850 w 1581150"/>
              <a:gd name="connsiteY21" fmla="*/ 847725 h 942975"/>
              <a:gd name="connsiteX22" fmla="*/ 381000 w 1581150"/>
              <a:gd name="connsiteY22" fmla="*/ 857250 h 942975"/>
              <a:gd name="connsiteX23" fmla="*/ 457200 w 1581150"/>
              <a:gd name="connsiteY23" fmla="*/ 876300 h 942975"/>
              <a:gd name="connsiteX24" fmla="*/ 542925 w 1581150"/>
              <a:gd name="connsiteY24" fmla="*/ 895350 h 942975"/>
              <a:gd name="connsiteX25" fmla="*/ 619125 w 1581150"/>
              <a:gd name="connsiteY25" fmla="*/ 914400 h 942975"/>
              <a:gd name="connsiteX26" fmla="*/ 819150 w 1581150"/>
              <a:gd name="connsiteY26" fmla="*/ 933450 h 942975"/>
              <a:gd name="connsiteX27" fmla="*/ 914400 w 1581150"/>
              <a:gd name="connsiteY27" fmla="*/ 942975 h 942975"/>
              <a:gd name="connsiteX28" fmla="*/ 1247775 w 1581150"/>
              <a:gd name="connsiteY28" fmla="*/ 933450 h 942975"/>
              <a:gd name="connsiteX29" fmla="*/ 1276350 w 1581150"/>
              <a:gd name="connsiteY29" fmla="*/ 914400 h 942975"/>
              <a:gd name="connsiteX30" fmla="*/ 1304925 w 1581150"/>
              <a:gd name="connsiteY30" fmla="*/ 904875 h 942975"/>
              <a:gd name="connsiteX31" fmla="*/ 1343025 w 1581150"/>
              <a:gd name="connsiteY31" fmla="*/ 876300 h 942975"/>
              <a:gd name="connsiteX32" fmla="*/ 1400175 w 1581150"/>
              <a:gd name="connsiteY32" fmla="*/ 838200 h 942975"/>
              <a:gd name="connsiteX33" fmla="*/ 1409700 w 1581150"/>
              <a:gd name="connsiteY33" fmla="*/ 809625 h 942975"/>
              <a:gd name="connsiteX34" fmla="*/ 1447800 w 1581150"/>
              <a:gd name="connsiteY34" fmla="*/ 790575 h 942975"/>
              <a:gd name="connsiteX35" fmla="*/ 1476375 w 1581150"/>
              <a:gd name="connsiteY35" fmla="*/ 762000 h 942975"/>
              <a:gd name="connsiteX36" fmla="*/ 1514475 w 1581150"/>
              <a:gd name="connsiteY36" fmla="*/ 704850 h 942975"/>
              <a:gd name="connsiteX37" fmla="*/ 1533525 w 1581150"/>
              <a:gd name="connsiteY37" fmla="*/ 666750 h 942975"/>
              <a:gd name="connsiteX38" fmla="*/ 1562100 w 1581150"/>
              <a:gd name="connsiteY38" fmla="*/ 581025 h 942975"/>
              <a:gd name="connsiteX39" fmla="*/ 1571625 w 1581150"/>
              <a:gd name="connsiteY39" fmla="*/ 542925 h 942975"/>
              <a:gd name="connsiteX40" fmla="*/ 1581150 w 1581150"/>
              <a:gd name="connsiteY40" fmla="*/ 514350 h 942975"/>
              <a:gd name="connsiteX41" fmla="*/ 1571625 w 1581150"/>
              <a:gd name="connsiteY41" fmla="*/ 190500 h 942975"/>
              <a:gd name="connsiteX42" fmla="*/ 1524000 w 1581150"/>
              <a:gd name="connsiteY42" fmla="*/ 133350 h 942975"/>
              <a:gd name="connsiteX43" fmla="*/ 1457325 w 1581150"/>
              <a:gd name="connsiteY43" fmla="*/ 95250 h 942975"/>
              <a:gd name="connsiteX44" fmla="*/ 1390650 w 1581150"/>
              <a:gd name="connsiteY44" fmla="*/ 76200 h 942975"/>
              <a:gd name="connsiteX45" fmla="*/ 1304925 w 1581150"/>
              <a:gd name="connsiteY45" fmla="*/ 47625 h 942975"/>
              <a:gd name="connsiteX46" fmla="*/ 1276350 w 1581150"/>
              <a:gd name="connsiteY46" fmla="*/ 38100 h 942975"/>
              <a:gd name="connsiteX47" fmla="*/ 1228725 w 1581150"/>
              <a:gd name="connsiteY47" fmla="*/ 28575 h 942975"/>
              <a:gd name="connsiteX48" fmla="*/ 1190625 w 1581150"/>
              <a:gd name="connsiteY48" fmla="*/ 19050 h 942975"/>
              <a:gd name="connsiteX49" fmla="*/ 962025 w 1581150"/>
              <a:gd name="connsiteY49" fmla="*/ 9525 h 942975"/>
              <a:gd name="connsiteX50" fmla="*/ 542925 w 1581150"/>
              <a:gd name="connsiteY50" fmla="*/ 19050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581150" h="942975">
                <a:moveTo>
                  <a:pt x="838200" y="76200"/>
                </a:moveTo>
                <a:cubicBezTo>
                  <a:pt x="799581" y="69763"/>
                  <a:pt x="778473" y="67807"/>
                  <a:pt x="742950" y="57150"/>
                </a:cubicBezTo>
                <a:cubicBezTo>
                  <a:pt x="723716" y="51380"/>
                  <a:pt x="705798" y="39918"/>
                  <a:pt x="685800" y="38100"/>
                </a:cubicBezTo>
                <a:lnTo>
                  <a:pt x="581025" y="28575"/>
                </a:lnTo>
                <a:cubicBezTo>
                  <a:pt x="550093" y="20842"/>
                  <a:pt x="517622" y="11648"/>
                  <a:pt x="485775" y="9525"/>
                </a:cubicBezTo>
                <a:cubicBezTo>
                  <a:pt x="409678" y="4452"/>
                  <a:pt x="333375" y="3175"/>
                  <a:pt x="257175" y="0"/>
                </a:cubicBezTo>
                <a:cubicBezTo>
                  <a:pt x="206375" y="3175"/>
                  <a:pt x="154686" y="-457"/>
                  <a:pt x="104775" y="9525"/>
                </a:cubicBezTo>
                <a:cubicBezTo>
                  <a:pt x="89208" y="12638"/>
                  <a:pt x="79593" y="28873"/>
                  <a:pt x="66675" y="38100"/>
                </a:cubicBezTo>
                <a:cubicBezTo>
                  <a:pt x="57360" y="44754"/>
                  <a:pt x="47625" y="50800"/>
                  <a:pt x="38100" y="57150"/>
                </a:cubicBezTo>
                <a:lnTo>
                  <a:pt x="9525" y="142875"/>
                </a:lnTo>
                <a:lnTo>
                  <a:pt x="0" y="171450"/>
                </a:lnTo>
                <a:cubicBezTo>
                  <a:pt x="2244" y="200625"/>
                  <a:pt x="14223" y="363851"/>
                  <a:pt x="19050" y="400050"/>
                </a:cubicBezTo>
                <a:cubicBezTo>
                  <a:pt x="20780" y="413026"/>
                  <a:pt x="26008" y="425313"/>
                  <a:pt x="28575" y="438150"/>
                </a:cubicBezTo>
                <a:cubicBezTo>
                  <a:pt x="32363" y="457088"/>
                  <a:pt x="33416" y="476564"/>
                  <a:pt x="38100" y="495300"/>
                </a:cubicBezTo>
                <a:cubicBezTo>
                  <a:pt x="44134" y="519436"/>
                  <a:pt x="65379" y="575727"/>
                  <a:pt x="76200" y="600075"/>
                </a:cubicBezTo>
                <a:cubicBezTo>
                  <a:pt x="81967" y="613050"/>
                  <a:pt x="89657" y="625124"/>
                  <a:pt x="95250" y="638175"/>
                </a:cubicBezTo>
                <a:cubicBezTo>
                  <a:pt x="99205" y="647403"/>
                  <a:pt x="99899" y="657973"/>
                  <a:pt x="104775" y="666750"/>
                </a:cubicBezTo>
                <a:lnTo>
                  <a:pt x="161925" y="752475"/>
                </a:lnTo>
                <a:cubicBezTo>
                  <a:pt x="173782" y="770260"/>
                  <a:pt x="190137" y="798840"/>
                  <a:pt x="209550" y="809625"/>
                </a:cubicBezTo>
                <a:cubicBezTo>
                  <a:pt x="227103" y="819377"/>
                  <a:pt x="247650" y="822325"/>
                  <a:pt x="266700" y="828675"/>
                </a:cubicBezTo>
                <a:lnTo>
                  <a:pt x="295275" y="838200"/>
                </a:lnTo>
                <a:cubicBezTo>
                  <a:pt x="304800" y="841375"/>
                  <a:pt x="313946" y="846074"/>
                  <a:pt x="323850" y="847725"/>
                </a:cubicBezTo>
                <a:cubicBezTo>
                  <a:pt x="342900" y="850900"/>
                  <a:pt x="362116" y="853203"/>
                  <a:pt x="381000" y="857250"/>
                </a:cubicBezTo>
                <a:cubicBezTo>
                  <a:pt x="406601" y="862736"/>
                  <a:pt x="431642" y="870620"/>
                  <a:pt x="457200" y="876300"/>
                </a:cubicBezTo>
                <a:lnTo>
                  <a:pt x="542925" y="895350"/>
                </a:lnTo>
                <a:cubicBezTo>
                  <a:pt x="568411" y="901347"/>
                  <a:pt x="593452" y="909265"/>
                  <a:pt x="619125" y="914400"/>
                </a:cubicBezTo>
                <a:cubicBezTo>
                  <a:pt x="683657" y="927306"/>
                  <a:pt x="755227" y="928123"/>
                  <a:pt x="819150" y="933450"/>
                </a:cubicBezTo>
                <a:cubicBezTo>
                  <a:pt x="850948" y="936100"/>
                  <a:pt x="882650" y="939800"/>
                  <a:pt x="914400" y="942975"/>
                </a:cubicBezTo>
                <a:cubicBezTo>
                  <a:pt x="1025525" y="939800"/>
                  <a:pt x="1136949" y="942199"/>
                  <a:pt x="1247775" y="933450"/>
                </a:cubicBezTo>
                <a:cubicBezTo>
                  <a:pt x="1259187" y="932549"/>
                  <a:pt x="1266111" y="919520"/>
                  <a:pt x="1276350" y="914400"/>
                </a:cubicBezTo>
                <a:cubicBezTo>
                  <a:pt x="1285330" y="909910"/>
                  <a:pt x="1295400" y="908050"/>
                  <a:pt x="1304925" y="904875"/>
                </a:cubicBezTo>
                <a:cubicBezTo>
                  <a:pt x="1317625" y="895350"/>
                  <a:pt x="1330020" y="885404"/>
                  <a:pt x="1343025" y="876300"/>
                </a:cubicBezTo>
                <a:cubicBezTo>
                  <a:pt x="1361782" y="863170"/>
                  <a:pt x="1400175" y="838200"/>
                  <a:pt x="1400175" y="838200"/>
                </a:cubicBezTo>
                <a:cubicBezTo>
                  <a:pt x="1403350" y="828675"/>
                  <a:pt x="1402600" y="816725"/>
                  <a:pt x="1409700" y="809625"/>
                </a:cubicBezTo>
                <a:cubicBezTo>
                  <a:pt x="1419740" y="799585"/>
                  <a:pt x="1436246" y="798828"/>
                  <a:pt x="1447800" y="790575"/>
                </a:cubicBezTo>
                <a:cubicBezTo>
                  <a:pt x="1458761" y="782745"/>
                  <a:pt x="1466850" y="771525"/>
                  <a:pt x="1476375" y="762000"/>
                </a:cubicBezTo>
                <a:cubicBezTo>
                  <a:pt x="1496807" y="700703"/>
                  <a:pt x="1469882" y="767280"/>
                  <a:pt x="1514475" y="704850"/>
                </a:cubicBezTo>
                <a:cubicBezTo>
                  <a:pt x="1522728" y="693296"/>
                  <a:pt x="1527175" y="679450"/>
                  <a:pt x="1533525" y="666750"/>
                </a:cubicBezTo>
                <a:cubicBezTo>
                  <a:pt x="1554399" y="562380"/>
                  <a:pt x="1528298" y="671163"/>
                  <a:pt x="1562100" y="581025"/>
                </a:cubicBezTo>
                <a:cubicBezTo>
                  <a:pt x="1566697" y="568768"/>
                  <a:pt x="1568029" y="555512"/>
                  <a:pt x="1571625" y="542925"/>
                </a:cubicBezTo>
                <a:cubicBezTo>
                  <a:pt x="1574383" y="533271"/>
                  <a:pt x="1577975" y="523875"/>
                  <a:pt x="1581150" y="514350"/>
                </a:cubicBezTo>
                <a:cubicBezTo>
                  <a:pt x="1577975" y="406400"/>
                  <a:pt x="1577454" y="298339"/>
                  <a:pt x="1571625" y="190500"/>
                </a:cubicBezTo>
                <a:cubicBezTo>
                  <a:pt x="1569814" y="157003"/>
                  <a:pt x="1549997" y="151919"/>
                  <a:pt x="1524000" y="133350"/>
                </a:cubicBezTo>
                <a:cubicBezTo>
                  <a:pt x="1500085" y="116268"/>
                  <a:pt x="1485230" y="107209"/>
                  <a:pt x="1457325" y="95250"/>
                </a:cubicBezTo>
                <a:cubicBezTo>
                  <a:pt x="1438194" y="87051"/>
                  <a:pt x="1409984" y="81033"/>
                  <a:pt x="1390650" y="76200"/>
                </a:cubicBezTo>
                <a:cubicBezTo>
                  <a:pt x="1340935" y="43056"/>
                  <a:pt x="1381922" y="64735"/>
                  <a:pt x="1304925" y="47625"/>
                </a:cubicBezTo>
                <a:cubicBezTo>
                  <a:pt x="1295124" y="45447"/>
                  <a:pt x="1286090" y="40535"/>
                  <a:pt x="1276350" y="38100"/>
                </a:cubicBezTo>
                <a:cubicBezTo>
                  <a:pt x="1260644" y="34173"/>
                  <a:pt x="1244529" y="32087"/>
                  <a:pt x="1228725" y="28575"/>
                </a:cubicBezTo>
                <a:cubicBezTo>
                  <a:pt x="1215946" y="25735"/>
                  <a:pt x="1203683" y="19983"/>
                  <a:pt x="1190625" y="19050"/>
                </a:cubicBezTo>
                <a:cubicBezTo>
                  <a:pt x="1114553" y="13616"/>
                  <a:pt x="1038225" y="12700"/>
                  <a:pt x="962025" y="9525"/>
                </a:cubicBezTo>
                <a:cubicBezTo>
                  <a:pt x="606439" y="19983"/>
                  <a:pt x="746172" y="19050"/>
                  <a:pt x="542925" y="19050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091B581-8733-4AA1-B78A-330C506F8F7C}"/>
              </a:ext>
            </a:extLst>
          </p:cNvPr>
          <p:cNvCxnSpPr/>
          <p:nvPr/>
        </p:nvCxnSpPr>
        <p:spPr>
          <a:xfrm>
            <a:off x="539440" y="2987025"/>
            <a:ext cx="432060" cy="10801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2304B9-32C0-4230-8B6B-659A78B9E4CE}"/>
              </a:ext>
            </a:extLst>
          </p:cNvPr>
          <p:cNvSpPr txBox="1"/>
          <p:nvPr/>
        </p:nvSpPr>
        <p:spPr>
          <a:xfrm>
            <a:off x="68550" y="2385734"/>
            <a:ext cx="216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Ex ante</a:t>
            </a:r>
            <a:r>
              <a:rPr lang="en-GB" dirty="0"/>
              <a:t> pareto superior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99994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04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14:cNvPr>
              <p14:cNvContentPartPr/>
              <p14:nvPr/>
            </p14:nvContentPartPr>
            <p14:xfrm>
              <a:off x="2430195" y="3637620"/>
              <a:ext cx="201600" cy="3852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94195" y="3565620"/>
                <a:ext cx="27324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14:cNvPr>
              <p14:cNvContentPartPr/>
              <p14:nvPr/>
            </p14:nvContentPartPr>
            <p14:xfrm>
              <a:off x="3391035" y="3675840"/>
              <a:ext cx="257400" cy="201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5035" y="3603840"/>
                <a:ext cx="329040" cy="16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7896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14:cNvPr>
              <p14:cNvContentPartPr/>
              <p14:nvPr/>
            </p14:nvContentPartPr>
            <p14:xfrm>
              <a:off x="3482305" y="1709455"/>
              <a:ext cx="933840" cy="39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46305" y="1637455"/>
                <a:ext cx="100548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14:cNvPr>
              <p14:cNvContentPartPr/>
              <p14:nvPr/>
            </p14:nvContentPartPr>
            <p14:xfrm>
              <a:off x="926500" y="2013858"/>
              <a:ext cx="1016640" cy="43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0500" y="1941858"/>
                <a:ext cx="1088280" cy="18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14:cNvPr>
              <p14:cNvContentPartPr/>
              <p14:nvPr/>
            </p14:nvContentPartPr>
            <p14:xfrm>
              <a:off x="4162863" y="3073725"/>
              <a:ext cx="943200" cy="68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26863" y="3001725"/>
                <a:ext cx="101484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14:cNvPr>
              <p14:cNvContentPartPr/>
              <p14:nvPr/>
            </p14:nvContentPartPr>
            <p14:xfrm>
              <a:off x="971500" y="3369600"/>
              <a:ext cx="971640" cy="594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35500" y="3297600"/>
                <a:ext cx="1043280" cy="20304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126B26DD-6F7E-43A6-BC80-90E0F45793FF}"/>
              </a:ext>
            </a:extLst>
          </p:cNvPr>
          <p:cNvSpPr txBox="1"/>
          <p:nvPr/>
        </p:nvSpPr>
        <p:spPr>
          <a:xfrm>
            <a:off x="323410" y="4193331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‘prospects’ for an individual under an action is given by the expected welfare for that individual under the action, </a:t>
            </a:r>
            <a:r>
              <a:rPr lang="en-GB" i="1" dirty="0"/>
              <a:t>as calculated using the epistemic probabilities of the decision maker</a:t>
            </a:r>
          </a:p>
        </p:txBody>
      </p:sp>
    </p:spTree>
    <p:extLst>
      <p:ext uri="{BB962C8B-B14F-4D97-AF65-F5344CB8AC3E}">
        <p14:creationId xmlns:p14="http://schemas.microsoft.com/office/powerpoint/2010/main" val="3399117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journeytothestars.files.wordpress.com/2010/10/venus-09-23.jpg">
            <a:extLst>
              <a:ext uri="{FF2B5EF4-FFF2-40B4-BE49-F238E27FC236}">
                <a16:creationId xmlns:a16="http://schemas.microsoft.com/office/drawing/2014/main" id="{D25C5805-2E9A-4C00-B7A7-C84FEE2384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2" b="7558"/>
          <a:stretch/>
        </p:blipFill>
        <p:spPr bwMode="auto">
          <a:xfrm>
            <a:off x="1259540" y="927012"/>
            <a:ext cx="2952411" cy="2093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se4.mm.bing.net/th?id=OIP.yQ9ukiCHs9LB-Yd096AKDwHaFj&amp;pid=15.1&amp;P=0&amp;w=238&amp;h=179">
            <a:extLst>
              <a:ext uri="{FF2B5EF4-FFF2-40B4-BE49-F238E27FC236}">
                <a16:creationId xmlns:a16="http://schemas.microsoft.com/office/drawing/2014/main" id="{7CBACBAB-78ED-41A4-A9BD-C9C58E981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50" y="908650"/>
            <a:ext cx="2808390" cy="211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F2012F-EF64-4FB9-956F-A5DEF646476D}"/>
              </a:ext>
            </a:extLst>
          </p:cNvPr>
          <p:cNvSpPr txBox="1"/>
          <p:nvPr/>
        </p:nvSpPr>
        <p:spPr>
          <a:xfrm>
            <a:off x="1187530" y="3186944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Phosphorus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3783C-7925-4EBF-809D-081387DBA9FC}"/>
              </a:ext>
            </a:extLst>
          </p:cNvPr>
          <p:cNvSpPr txBox="1"/>
          <p:nvPr/>
        </p:nvSpPr>
        <p:spPr>
          <a:xfrm>
            <a:off x="4860039" y="3140960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Hesperus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A394A-CA47-4FA1-B0D4-A0CB0895A5E0}"/>
              </a:ext>
            </a:extLst>
          </p:cNvPr>
          <p:cNvSpPr txBox="1"/>
          <p:nvPr/>
        </p:nvSpPr>
        <p:spPr>
          <a:xfrm>
            <a:off x="1187530" y="385428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Penelope believes that Phosphorus is distant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88F485-845C-4EF4-AB79-567A5953E9AD}"/>
              </a:ext>
            </a:extLst>
          </p:cNvPr>
          <p:cNvSpPr txBox="1"/>
          <p:nvPr/>
        </p:nvSpPr>
        <p:spPr>
          <a:xfrm>
            <a:off x="1187530" y="434373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Penelope believes that Hesperus is distant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650EBB-4B38-4624-9998-84D9A86035A0}"/>
              </a:ext>
            </a:extLst>
          </p:cNvPr>
          <p:cNvSpPr txBox="1"/>
          <p:nvPr/>
        </p:nvSpPr>
        <p:spPr>
          <a:xfrm>
            <a:off x="6084210" y="3861060"/>
            <a:ext cx="1512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8E9757-9731-454D-A498-8F5D8E495473}"/>
              </a:ext>
            </a:extLst>
          </p:cNvPr>
          <p:cNvSpPr txBox="1"/>
          <p:nvPr/>
        </p:nvSpPr>
        <p:spPr>
          <a:xfrm>
            <a:off x="6084210" y="4346029"/>
            <a:ext cx="1512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08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journeytothestars.files.wordpress.com/2010/10/venus-09-23.jpg">
            <a:extLst>
              <a:ext uri="{FF2B5EF4-FFF2-40B4-BE49-F238E27FC236}">
                <a16:creationId xmlns:a16="http://schemas.microsoft.com/office/drawing/2014/main" id="{D25C5805-2E9A-4C00-B7A7-C84FEE2384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2" b="7558"/>
          <a:stretch/>
        </p:blipFill>
        <p:spPr bwMode="auto">
          <a:xfrm>
            <a:off x="1259540" y="927012"/>
            <a:ext cx="2952411" cy="2093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se4.mm.bing.net/th?id=OIP.yQ9ukiCHs9LB-Yd096AKDwHaFj&amp;pid=15.1&amp;P=0&amp;w=238&amp;h=179">
            <a:extLst>
              <a:ext uri="{FF2B5EF4-FFF2-40B4-BE49-F238E27FC236}">
                <a16:creationId xmlns:a16="http://schemas.microsoft.com/office/drawing/2014/main" id="{7CBACBAB-78ED-41A4-A9BD-C9C58E981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50" y="908650"/>
            <a:ext cx="2808390" cy="211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F2012F-EF64-4FB9-956F-A5DEF646476D}"/>
              </a:ext>
            </a:extLst>
          </p:cNvPr>
          <p:cNvSpPr txBox="1"/>
          <p:nvPr/>
        </p:nvSpPr>
        <p:spPr>
          <a:xfrm>
            <a:off x="1187530" y="3186944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Phosphorus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3783C-7925-4EBF-809D-081387DBA9FC}"/>
              </a:ext>
            </a:extLst>
          </p:cNvPr>
          <p:cNvSpPr txBox="1"/>
          <p:nvPr/>
        </p:nvSpPr>
        <p:spPr>
          <a:xfrm>
            <a:off x="4860039" y="3140960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Hesperus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A394A-CA47-4FA1-B0D4-A0CB0895A5E0}"/>
              </a:ext>
            </a:extLst>
          </p:cNvPr>
          <p:cNvSpPr txBox="1"/>
          <p:nvPr/>
        </p:nvSpPr>
        <p:spPr>
          <a:xfrm>
            <a:off x="1187530" y="385428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Penelope’s credence that Phosphorus is distant is 0.9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88F485-845C-4EF4-AB79-567A5953E9AD}"/>
              </a:ext>
            </a:extLst>
          </p:cNvPr>
          <p:cNvSpPr txBox="1"/>
          <p:nvPr/>
        </p:nvSpPr>
        <p:spPr>
          <a:xfrm>
            <a:off x="1187530" y="434373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Penelope’s credence that Hesperus is distant is 0.4</a:t>
            </a:r>
          </a:p>
        </p:txBody>
      </p:sp>
    </p:spTree>
    <p:extLst>
      <p:ext uri="{BB962C8B-B14F-4D97-AF65-F5344CB8AC3E}">
        <p14:creationId xmlns:p14="http://schemas.microsoft.com/office/powerpoint/2010/main" val="402786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43025"/>
              </p:ext>
            </p:extLst>
          </p:nvPr>
        </p:nvGraphicFramePr>
        <p:xfrm>
          <a:off x="971500" y="2564881"/>
          <a:ext cx="6048672" cy="2376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1347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491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491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092350" y="3428976"/>
            <a:ext cx="208829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2000" dirty="0">
                <a:sym typeface="Wingdings"/>
              </a:rPr>
              <a:t> Pareto Superior </a:t>
            </a:r>
            <a:endParaRPr lang="en-GB" sz="20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37211FF-6AC9-4BBA-8DFA-9BBEB8FAD1EF}"/>
              </a:ext>
            </a:extLst>
          </p:cNvPr>
          <p:cNvSpPr/>
          <p:nvPr/>
        </p:nvSpPr>
        <p:spPr>
          <a:xfrm>
            <a:off x="5568849" y="836688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743FD347-1F30-433A-9C97-254802C6DCA6}"/>
              </a:ext>
            </a:extLst>
          </p:cNvPr>
          <p:cNvSpPr/>
          <p:nvPr/>
        </p:nvSpPr>
        <p:spPr>
          <a:xfrm>
            <a:off x="6347423" y="1270699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reeform 39">
            <a:extLst>
              <a:ext uri="{FF2B5EF4-FFF2-40B4-BE49-F238E27FC236}">
                <a16:creationId xmlns:a16="http://schemas.microsoft.com/office/drawing/2014/main" id="{1BC0A9C7-8816-4656-BD3B-EA0A3C1D1AE3}"/>
              </a:ext>
            </a:extLst>
          </p:cNvPr>
          <p:cNvSpPr/>
          <p:nvPr/>
        </p:nvSpPr>
        <p:spPr>
          <a:xfrm>
            <a:off x="5843368" y="1270699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Freeform 58">
            <a:extLst>
              <a:ext uri="{FF2B5EF4-FFF2-40B4-BE49-F238E27FC236}">
                <a16:creationId xmlns:a16="http://schemas.microsoft.com/office/drawing/2014/main" id="{C88E6D80-A2A0-450B-941D-F53ACD019DC6}"/>
              </a:ext>
            </a:extLst>
          </p:cNvPr>
          <p:cNvSpPr/>
          <p:nvPr/>
        </p:nvSpPr>
        <p:spPr>
          <a:xfrm>
            <a:off x="5453062" y="608440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id="{1BBDB1CB-6531-4C66-BE34-C2B81BCC72C6}"/>
              </a:ext>
            </a:extLst>
          </p:cNvPr>
          <p:cNvSpPr/>
          <p:nvPr/>
        </p:nvSpPr>
        <p:spPr>
          <a:xfrm>
            <a:off x="5880117" y="1323661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Freeform 40">
            <a:extLst>
              <a:ext uri="{FF2B5EF4-FFF2-40B4-BE49-F238E27FC236}">
                <a16:creationId xmlns:a16="http://schemas.microsoft.com/office/drawing/2014/main" id="{2D658D49-24C1-4FB9-B3D1-292BC448B10A}"/>
              </a:ext>
            </a:extLst>
          </p:cNvPr>
          <p:cNvSpPr/>
          <p:nvPr/>
        </p:nvSpPr>
        <p:spPr>
          <a:xfrm>
            <a:off x="6365856" y="133035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reeform 42">
            <a:extLst>
              <a:ext uri="{FF2B5EF4-FFF2-40B4-BE49-F238E27FC236}">
                <a16:creationId xmlns:a16="http://schemas.microsoft.com/office/drawing/2014/main" id="{2B9A6AAC-5E4A-4C7D-B9F3-FA9786FFF227}"/>
              </a:ext>
            </a:extLst>
          </p:cNvPr>
          <p:cNvSpPr/>
          <p:nvPr/>
        </p:nvSpPr>
        <p:spPr>
          <a:xfrm rot="10449324">
            <a:off x="6045085" y="1777392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F2012F-EF64-4FB9-956F-A5DEF646476D}"/>
              </a:ext>
            </a:extLst>
          </p:cNvPr>
          <p:cNvSpPr txBox="1"/>
          <p:nvPr/>
        </p:nvSpPr>
        <p:spPr>
          <a:xfrm>
            <a:off x="1187530" y="3186944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Phosphorus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3783C-7925-4EBF-809D-081387DBA9FC}"/>
              </a:ext>
            </a:extLst>
          </p:cNvPr>
          <p:cNvSpPr txBox="1"/>
          <p:nvPr/>
        </p:nvSpPr>
        <p:spPr>
          <a:xfrm>
            <a:off x="4860039" y="3140960"/>
            <a:ext cx="295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Hesperus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A394A-CA47-4FA1-B0D4-A0CB0895A5E0}"/>
              </a:ext>
            </a:extLst>
          </p:cNvPr>
          <p:cNvSpPr txBox="1"/>
          <p:nvPr/>
        </p:nvSpPr>
        <p:spPr>
          <a:xfrm>
            <a:off x="1187530" y="385428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that Phosphorus works in Glasgow maths dept is 0.9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88F485-845C-4EF4-AB79-567A5953E9AD}"/>
              </a:ext>
            </a:extLst>
          </p:cNvPr>
          <p:cNvSpPr txBox="1"/>
          <p:nvPr/>
        </p:nvSpPr>
        <p:spPr>
          <a:xfrm>
            <a:off x="1187530" y="4343730"/>
            <a:ext cx="648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that Hesperus works in Glasgow maths dept is 0.1</a:t>
            </a:r>
          </a:p>
        </p:txBody>
      </p:sp>
      <p:pic>
        <p:nvPicPr>
          <p:cNvPr id="4098" name="Picture 2" descr="Related image">
            <a:extLst>
              <a:ext uri="{FF2B5EF4-FFF2-40B4-BE49-F238E27FC236}">
                <a16:creationId xmlns:a16="http://schemas.microsoft.com/office/drawing/2014/main" id="{CCC1A672-5475-4ACA-8EE9-37855EBCD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131563" y="385355"/>
            <a:ext cx="1532172" cy="2622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Related image">
            <a:extLst>
              <a:ext uri="{FF2B5EF4-FFF2-40B4-BE49-F238E27FC236}">
                <a16:creationId xmlns:a16="http://schemas.microsoft.com/office/drawing/2014/main" id="{0FB812BF-229E-405E-8FD2-43328149C9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4644010" y="385355"/>
            <a:ext cx="1532171" cy="2622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437625-6D31-404D-8FD2-E46FE1A35A85}"/>
              </a:ext>
            </a:extLst>
          </p:cNvPr>
          <p:cNvSpPr txBox="1"/>
          <p:nvPr/>
        </p:nvSpPr>
        <p:spPr>
          <a:xfrm>
            <a:off x="1187530" y="5157240"/>
            <a:ext cx="72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Prospects for Phosphorus if you burn down the Glasgow maths dept: </a:t>
            </a:r>
            <a:r>
              <a:rPr lang="en-GB" b="1" dirty="0"/>
              <a:t>BAD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DD5C71-1940-402C-8D55-ED029532B21D}"/>
              </a:ext>
            </a:extLst>
          </p:cNvPr>
          <p:cNvSpPr txBox="1"/>
          <p:nvPr/>
        </p:nvSpPr>
        <p:spPr>
          <a:xfrm>
            <a:off x="1187530" y="5685894"/>
            <a:ext cx="748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Prospects for Hesperus if you burn down Glasgow maths dept: </a:t>
            </a:r>
            <a:r>
              <a:rPr lang="en-GB" b="1" dirty="0"/>
              <a:t>NEUTRAL(</a:t>
            </a:r>
            <a:r>
              <a:rPr lang="en-GB" b="1" dirty="0" err="1"/>
              <a:t>ish</a:t>
            </a:r>
            <a:r>
              <a:rPr lang="en-GB" b="1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52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14:cNvPr>
              <p14:cNvContentPartPr/>
              <p14:nvPr/>
            </p14:nvContentPartPr>
            <p14:xfrm>
              <a:off x="3482305" y="1709455"/>
              <a:ext cx="933840" cy="39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46305" y="1637455"/>
                <a:ext cx="100548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14:cNvPr>
              <p14:cNvContentPartPr/>
              <p14:nvPr/>
            </p14:nvContentPartPr>
            <p14:xfrm>
              <a:off x="926500" y="2013858"/>
              <a:ext cx="1016640" cy="43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0500" y="1941858"/>
                <a:ext cx="1088280" cy="18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14:cNvPr>
              <p14:cNvContentPartPr/>
              <p14:nvPr/>
            </p14:nvContentPartPr>
            <p14:xfrm>
              <a:off x="4162863" y="3073725"/>
              <a:ext cx="943200" cy="68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26863" y="3001725"/>
                <a:ext cx="101484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14:cNvPr>
              <p14:cNvContentPartPr/>
              <p14:nvPr/>
            </p14:nvContentPartPr>
            <p14:xfrm>
              <a:off x="971500" y="3369600"/>
              <a:ext cx="971640" cy="594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35500" y="3297600"/>
                <a:ext cx="1043280" cy="20304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8AD2874-7EDD-47DC-93A9-E2791EF0BD01}"/>
              </a:ext>
            </a:extLst>
          </p:cNvPr>
          <p:cNvSpPr txBox="1"/>
          <p:nvPr/>
        </p:nvSpPr>
        <p:spPr>
          <a:xfrm>
            <a:off x="323410" y="543623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prospects for an individual can depend on how that individual is designated</a:t>
            </a:r>
            <a:endParaRPr lang="en-GB" b="1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6B26DD-6F7E-43A6-BC80-90E0F45793FF}"/>
              </a:ext>
            </a:extLst>
          </p:cNvPr>
          <p:cNvSpPr txBox="1"/>
          <p:nvPr/>
        </p:nvSpPr>
        <p:spPr>
          <a:xfrm>
            <a:off x="323410" y="4193331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‘prospects’ for an individual under an action is given by the expected utility for that individual under the action, </a:t>
            </a:r>
            <a:r>
              <a:rPr lang="en-GB" i="1" dirty="0"/>
              <a:t>as calculated using the epistemic probability function of the decision-maker. </a:t>
            </a:r>
          </a:p>
        </p:txBody>
      </p:sp>
    </p:spTree>
    <p:extLst>
      <p:ext uri="{BB962C8B-B14F-4D97-AF65-F5344CB8AC3E}">
        <p14:creationId xmlns:p14="http://schemas.microsoft.com/office/powerpoint/2010/main" val="188024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789261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789261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789261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1869983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1869983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2734103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2734103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878123"/>
            <a:ext cx="648090" cy="55087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95420" y="400508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Neither action is pareto superior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hord 287"/>
          <p:cNvSpPr/>
          <p:nvPr/>
        </p:nvSpPr>
        <p:spPr>
          <a:xfrm rot="2359911">
            <a:off x="2935109" y="1472108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7" name="Chord 286"/>
          <p:cNvSpPr/>
          <p:nvPr/>
        </p:nvSpPr>
        <p:spPr>
          <a:xfrm rot="2359911">
            <a:off x="1627849" y="4055860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4149080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043608" y="3356992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64088" y="3861048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44008" y="4581128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3528" y="5157192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3528" y="494116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644008" y="4365104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23528" y="4797152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051720" y="39330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23528" y="3356992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23528" y="3789040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644008" y="3933056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331640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475656" y="479715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195736" y="39330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403648" y="4797152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195736" y="3933056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47565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835696" y="479715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95536" y="479715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39553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15616" y="3933056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183569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95536" y="479715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331640" y="479715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 rot="17875248">
            <a:off x="979641" y="3688346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Moon 81"/>
          <p:cNvSpPr/>
          <p:nvPr/>
        </p:nvSpPr>
        <p:spPr>
          <a:xfrm rot="12704982">
            <a:off x="1145232" y="4151714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Moon 85"/>
          <p:cNvSpPr/>
          <p:nvPr/>
        </p:nvSpPr>
        <p:spPr>
          <a:xfrm rot="1675248">
            <a:off x="1373030" y="4177674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Moon 96"/>
          <p:cNvSpPr/>
          <p:nvPr/>
        </p:nvSpPr>
        <p:spPr>
          <a:xfrm rot="12704982">
            <a:off x="1289248" y="4007698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7" name="Straight Connector 246"/>
          <p:cNvCxnSpPr/>
          <p:nvPr/>
        </p:nvCxnSpPr>
        <p:spPr>
          <a:xfrm>
            <a:off x="1619672" y="1556792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2339752" y="764704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6660232" y="1268760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5940152" y="1988840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1619672" y="2564904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1619672" y="234888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5940152" y="1772816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V="1">
            <a:off x="1619672" y="220486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3347864" y="1340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flipH="1">
            <a:off x="1619672" y="764704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H="1">
            <a:off x="1619672" y="1196752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H="1">
            <a:off x="5940152" y="1340768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V="1">
            <a:off x="2627784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>
            <a:off x="2771800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3491880" y="13407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>
            <a:off x="2699792" y="2204864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3491880" y="134076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flipV="1">
            <a:off x="277180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>
            <a:off x="3131840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H="1">
            <a:off x="1691680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V="1">
            <a:off x="169168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>
            <a:off x="2411760" y="134076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V="1">
            <a:off x="313184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>
            <a:off x="1691680" y="220486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2627784" y="220486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Oval 271"/>
          <p:cNvSpPr/>
          <p:nvPr/>
        </p:nvSpPr>
        <p:spPr>
          <a:xfrm rot="17875248">
            <a:off x="2275785" y="1096058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3" name="Moon 272"/>
          <p:cNvSpPr/>
          <p:nvPr/>
        </p:nvSpPr>
        <p:spPr>
          <a:xfrm rot="12704982">
            <a:off x="2441376" y="1559426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4" name="Moon 273"/>
          <p:cNvSpPr/>
          <p:nvPr/>
        </p:nvSpPr>
        <p:spPr>
          <a:xfrm rot="1675248">
            <a:off x="2669174" y="1585386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5" name="Moon 274"/>
          <p:cNvSpPr/>
          <p:nvPr/>
        </p:nvSpPr>
        <p:spPr>
          <a:xfrm rot="12704982">
            <a:off x="2585392" y="1415410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9" name="TextBox 278"/>
          <p:cNvSpPr txBox="1"/>
          <p:nvPr/>
        </p:nvSpPr>
        <p:spPr>
          <a:xfrm>
            <a:off x="2627784" y="472514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Ewan</a:t>
            </a:r>
          </a:p>
        </p:txBody>
      </p:sp>
      <p:pic>
        <p:nvPicPr>
          <p:cNvPr id="23554" name="Picture 2" descr="https://d2t1xqejof9utc.cloudfront.net/screenshots/pics/782dfec82c9f1897e9a870fa198c0e16/medium.JPG"/>
          <p:cNvPicPr>
            <a:picLocks noChangeAspect="1" noChangeArrowheads="1"/>
          </p:cNvPicPr>
          <p:nvPr/>
        </p:nvPicPr>
        <p:blipFill>
          <a:blip r:embed="rId3" cstate="print"/>
          <a:srcRect l="41261" r="39046"/>
          <a:stretch>
            <a:fillRect/>
          </a:stretch>
        </p:blipFill>
        <p:spPr bwMode="auto">
          <a:xfrm>
            <a:off x="6228184" y="3429000"/>
            <a:ext cx="720080" cy="2435927"/>
          </a:xfrm>
          <a:prstGeom prst="rect">
            <a:avLst/>
          </a:prstGeom>
          <a:noFill/>
        </p:spPr>
      </p:pic>
      <p:pic>
        <p:nvPicPr>
          <p:cNvPr id="283" name="Picture 2" descr="https://d2t1xqejof9utc.cloudfront.net/screenshots/pics/782dfec82c9f1897e9a870fa198c0e16/medium.JPG"/>
          <p:cNvPicPr>
            <a:picLocks noChangeAspect="1" noChangeArrowheads="1"/>
          </p:cNvPicPr>
          <p:nvPr/>
        </p:nvPicPr>
        <p:blipFill>
          <a:blip r:embed="rId3" cstate="print"/>
          <a:srcRect l="41261" r="39046"/>
          <a:stretch>
            <a:fillRect/>
          </a:stretch>
        </p:blipFill>
        <p:spPr bwMode="auto">
          <a:xfrm>
            <a:off x="7884368" y="3501008"/>
            <a:ext cx="720080" cy="2520280"/>
          </a:xfrm>
          <a:prstGeom prst="rect">
            <a:avLst/>
          </a:prstGeom>
          <a:noFill/>
        </p:spPr>
      </p:pic>
      <p:sp>
        <p:nvSpPr>
          <p:cNvPr id="284" name="TextBox 283"/>
          <p:cNvSpPr txBox="1"/>
          <p:nvPr/>
        </p:nvSpPr>
        <p:spPr>
          <a:xfrm>
            <a:off x="5724128" y="566124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X disease cure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7487816" y="5661248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Y disease cure</a:t>
            </a:r>
          </a:p>
          <a:p>
            <a:r>
              <a:rPr lang="en-GB" sz="2000" dirty="0"/>
              <a:t>(causes blindness)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 flipH="1" flipV="1">
            <a:off x="1835696" y="4581128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835696" y="558924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 flipH="1" flipV="1">
            <a:off x="3203848" y="1844824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203848" y="285293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139952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Fred</a:t>
            </a:r>
          </a:p>
        </p:txBody>
      </p:sp>
      <p:pic>
        <p:nvPicPr>
          <p:cNvPr id="2050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460" y="4581160"/>
            <a:ext cx="648089" cy="576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4" y="4400849"/>
            <a:ext cx="2412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(0.5 x 1) + (0.5 x 0)= 0.5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11" name="Chord 10"/>
          <p:cNvSpPr/>
          <p:nvPr/>
        </p:nvSpPr>
        <p:spPr>
          <a:xfrm rot="2359911">
            <a:off x="3067995" y="1031476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1763674" y="1124696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83754" y="332608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04234" y="836664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84154" y="1556744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63674" y="2132808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763674" y="191678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084154" y="1340720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763674" y="1772768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91866" y="90867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763674" y="332608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763674" y="764656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084154" y="908672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771786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915802" y="1772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35882" y="9086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3794" y="1772768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35882" y="908672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91580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275842" y="1772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835682" y="177276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83568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55762" y="90867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27584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35682" y="1772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71786" y="1772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 rot="17875248">
            <a:off x="2419787" y="663962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Moon 45"/>
          <p:cNvSpPr/>
          <p:nvPr/>
        </p:nvSpPr>
        <p:spPr>
          <a:xfrm rot="12704982">
            <a:off x="2585378" y="1127330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Moon 46"/>
          <p:cNvSpPr/>
          <p:nvPr/>
        </p:nvSpPr>
        <p:spPr>
          <a:xfrm rot="1675248">
            <a:off x="2813176" y="1153290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Moon 47"/>
          <p:cNvSpPr/>
          <p:nvPr/>
        </p:nvSpPr>
        <p:spPr>
          <a:xfrm rot="12704982">
            <a:off x="2729394" y="983314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3851920" y="177277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Ewan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 flipV="1">
            <a:off x="3275842" y="1556744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75842" y="256485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51920" y="177277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Fred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75885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A6B08E3-4DA8-4852-A128-9DF4440BC786}"/>
              </a:ext>
            </a:extLst>
          </p:cNvPr>
          <p:cNvSpPr txBox="1"/>
          <p:nvPr/>
        </p:nvSpPr>
        <p:spPr>
          <a:xfrm>
            <a:off x="6007093" y="4410179"/>
            <a:ext cx="2412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(0.5 x 1) + (0.5 x 0)= 0.5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CA4EA25-857C-418A-8956-AD7E542F171E}"/>
              </a:ext>
            </a:extLst>
          </p:cNvPr>
          <p:cNvSpPr txBox="1"/>
          <p:nvPr/>
        </p:nvSpPr>
        <p:spPr>
          <a:xfrm>
            <a:off x="3365832" y="5272162"/>
            <a:ext cx="2412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(0.5 x 0.8) + (0.5 x 0)= 0.4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467CCBB-C5EC-470F-9D11-816DDC3729CD}"/>
              </a:ext>
            </a:extLst>
          </p:cNvPr>
          <p:cNvSpPr txBox="1"/>
          <p:nvPr/>
        </p:nvSpPr>
        <p:spPr>
          <a:xfrm>
            <a:off x="6120215" y="5345761"/>
            <a:ext cx="2412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(0.5 x 0.8) + (0.5 x 0)= 0.4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1" grpId="0" animBg="1"/>
      <p:bldP spid="45" grpId="0" animBg="1"/>
      <p:bldP spid="46" grpId="0" animBg="1"/>
      <p:bldP spid="47" grpId="0" animBg="1"/>
      <p:bldP spid="48" grpId="0" animBg="1"/>
      <p:bldP spid="49" grpId="0"/>
      <p:bldP spid="49" grpId="1"/>
      <p:bldP spid="51" grpId="0"/>
      <p:bldP spid="52" grpId="1"/>
      <p:bldP spid="53" grpId="0" animBg="1"/>
      <p:bldP spid="54" grpId="0"/>
      <p:bldP spid="55" grpId="0"/>
      <p:bldP spid="5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458116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458116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544528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544528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8567870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359415" y="620610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383835" y="620610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20215" y="620610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976195" y="170133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83835" y="170133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76195" y="256545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3835" y="256545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61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709472"/>
            <a:ext cx="648090" cy="550877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8567870" y="15567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6787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14:cNvPr>
              <p14:cNvContentPartPr/>
              <p14:nvPr/>
            </p14:nvContentPartPr>
            <p14:xfrm>
              <a:off x="3482305" y="1709455"/>
              <a:ext cx="933840" cy="39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46305" y="1637455"/>
                <a:ext cx="100548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14:cNvPr>
              <p14:cNvContentPartPr/>
              <p14:nvPr/>
            </p14:nvContentPartPr>
            <p14:xfrm>
              <a:off x="926500" y="2013858"/>
              <a:ext cx="1016640" cy="43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0500" y="1941858"/>
                <a:ext cx="1088280" cy="18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14:cNvPr>
              <p14:cNvContentPartPr/>
              <p14:nvPr/>
            </p14:nvContentPartPr>
            <p14:xfrm>
              <a:off x="4162863" y="3073725"/>
              <a:ext cx="943200" cy="68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26863" y="3001725"/>
                <a:ext cx="101484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14:cNvPr>
              <p14:cNvContentPartPr/>
              <p14:nvPr/>
            </p14:nvContentPartPr>
            <p14:xfrm>
              <a:off x="971500" y="3369600"/>
              <a:ext cx="971640" cy="594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35500" y="3297600"/>
                <a:ext cx="1043280" cy="20304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F4491D4F-B1D0-4999-BCC5-2A848DC87990}"/>
              </a:ext>
            </a:extLst>
          </p:cNvPr>
          <p:cNvSpPr txBox="1"/>
          <p:nvPr/>
        </p:nvSpPr>
        <p:spPr>
          <a:xfrm>
            <a:off x="361228" y="420686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As it stands, the definition of this concept is incomplete, and applying it regardless can lead to contradiction. 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85406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0F9FA-675E-4A10-AC63-257C5F6D574D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B438B9-0161-4E57-B1F6-8CCDEF6DD9F1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BBB8CE-0E20-4953-8696-4A7DAC9EC84B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</p:spTree>
    <p:extLst>
      <p:ext uri="{BB962C8B-B14F-4D97-AF65-F5344CB8AC3E}">
        <p14:creationId xmlns:p14="http://schemas.microsoft.com/office/powerpoint/2010/main" val="358166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0F9FA-675E-4A10-AC63-257C5F6D574D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B438B9-0161-4E57-B1F6-8CCDEF6DD9F1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BBB8CE-0E20-4953-8696-4A7DAC9EC84B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DB0E949-DCB5-45E6-9CF0-9E27A2FBFDB3}"/>
                  </a:ext>
                </a:extLst>
              </p14:cNvPr>
              <p14:cNvContentPartPr/>
              <p14:nvPr/>
            </p14:nvContentPartPr>
            <p14:xfrm flipV="1">
              <a:off x="827480" y="4941210"/>
              <a:ext cx="2520350" cy="51009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DB0E949-DCB5-45E6-9CF0-9E27A2FBFD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 flipV="1">
                <a:off x="791480" y="4868340"/>
                <a:ext cx="2591990" cy="1963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654503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0F9FA-675E-4A10-AC63-257C5F6D574D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B438B9-0161-4E57-B1F6-8CCDEF6DD9F1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BBB8CE-0E20-4953-8696-4A7DAC9EC84B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3B66FE-973C-4F75-9C62-4C00C868CC12}"/>
              </a:ext>
            </a:extLst>
          </p:cNvPr>
          <p:cNvCxnSpPr>
            <a:cxnSpLocks/>
          </p:cNvCxnSpPr>
          <p:nvPr/>
        </p:nvCxnSpPr>
        <p:spPr>
          <a:xfrm flipV="1">
            <a:off x="3398532" y="4504527"/>
            <a:ext cx="901982" cy="35599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9A6CF67-8DB1-4DE7-BBFB-241874DD8347}"/>
              </a:ext>
            </a:extLst>
          </p:cNvPr>
          <p:cNvSpPr txBox="1"/>
          <p:nvPr/>
        </p:nvSpPr>
        <p:spPr>
          <a:xfrm>
            <a:off x="4349157" y="4152366"/>
            <a:ext cx="207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14:cNvPr>
              <p14:cNvContentPartPr/>
              <p14:nvPr/>
            </p14:nvContentPartPr>
            <p14:xfrm flipV="1">
              <a:off x="827480" y="4941210"/>
              <a:ext cx="2520350" cy="51009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 flipV="1">
                <a:off x="791480" y="4868340"/>
                <a:ext cx="2591990" cy="1963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814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superiority (roughly!)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pareto superior if it is better for everyone.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1005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458116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458116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544528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544528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8567870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359415" y="620610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383835" y="620610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20215" y="620610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976195" y="170133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83835" y="170133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76195" y="256545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3835" y="256545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61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709472"/>
            <a:ext cx="648090" cy="550877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8567870" y="15567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6787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669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0F9FA-675E-4A10-AC63-257C5F6D574D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B438B9-0161-4E57-B1F6-8CCDEF6DD9F1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BBB8CE-0E20-4953-8696-4A7DAC9EC84B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3B66FE-973C-4F75-9C62-4C00C868CC12}"/>
              </a:ext>
            </a:extLst>
          </p:cNvPr>
          <p:cNvCxnSpPr>
            <a:cxnSpLocks/>
          </p:cNvCxnSpPr>
          <p:nvPr/>
        </p:nvCxnSpPr>
        <p:spPr>
          <a:xfrm flipV="1">
            <a:off x="3398532" y="4504527"/>
            <a:ext cx="901982" cy="35599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FA09981-1B6B-41A0-80A5-F86D508C49FF}"/>
              </a:ext>
            </a:extLst>
          </p:cNvPr>
          <p:cNvCxnSpPr>
            <a:cxnSpLocks/>
          </p:cNvCxnSpPr>
          <p:nvPr/>
        </p:nvCxnSpPr>
        <p:spPr>
          <a:xfrm flipV="1">
            <a:off x="3419720" y="4779432"/>
            <a:ext cx="929437" cy="13635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9A6CF67-8DB1-4DE7-BBFB-241874DD8347}"/>
              </a:ext>
            </a:extLst>
          </p:cNvPr>
          <p:cNvSpPr txBox="1"/>
          <p:nvPr/>
        </p:nvSpPr>
        <p:spPr>
          <a:xfrm>
            <a:off x="4349157" y="4152366"/>
            <a:ext cx="207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BC7055-3FE7-464D-8D22-6F30EC425BAD}"/>
              </a:ext>
            </a:extLst>
          </p:cNvPr>
          <p:cNvSpPr txBox="1"/>
          <p:nvPr/>
        </p:nvSpPr>
        <p:spPr>
          <a:xfrm>
            <a:off x="4349068" y="4537901"/>
            <a:ext cx="31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‘Transparent’ designators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14:cNvPr>
              <p14:cNvContentPartPr/>
              <p14:nvPr/>
            </p14:nvContentPartPr>
            <p14:xfrm flipV="1">
              <a:off x="827480" y="4941210"/>
              <a:ext cx="2520350" cy="51009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 flipV="1">
                <a:off x="791480" y="4868340"/>
                <a:ext cx="2591990" cy="1963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321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458116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458116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544528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544528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8567870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359415" y="620610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383835" y="620610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20215" y="620610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976195" y="170133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83835" y="170133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76195" y="256545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3835" y="256545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61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709472"/>
            <a:ext cx="648090" cy="550877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8567870" y="15567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6787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630621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0F9FA-675E-4A10-AC63-257C5F6D574D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B438B9-0161-4E57-B1F6-8CCDEF6DD9F1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BBB8CE-0E20-4953-8696-4A7DAC9EC84B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3B66FE-973C-4F75-9C62-4C00C868CC12}"/>
              </a:ext>
            </a:extLst>
          </p:cNvPr>
          <p:cNvCxnSpPr>
            <a:cxnSpLocks/>
          </p:cNvCxnSpPr>
          <p:nvPr/>
        </p:nvCxnSpPr>
        <p:spPr>
          <a:xfrm flipV="1">
            <a:off x="3398532" y="4504527"/>
            <a:ext cx="901982" cy="35599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FA09981-1B6B-41A0-80A5-F86D508C49FF}"/>
              </a:ext>
            </a:extLst>
          </p:cNvPr>
          <p:cNvCxnSpPr>
            <a:cxnSpLocks/>
          </p:cNvCxnSpPr>
          <p:nvPr/>
        </p:nvCxnSpPr>
        <p:spPr>
          <a:xfrm flipV="1">
            <a:off x="3419720" y="4779432"/>
            <a:ext cx="929437" cy="13635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B64996E-5BDC-4984-815A-B733E4AFED3E}"/>
              </a:ext>
            </a:extLst>
          </p:cNvPr>
          <p:cNvCxnSpPr>
            <a:cxnSpLocks/>
          </p:cNvCxnSpPr>
          <p:nvPr/>
        </p:nvCxnSpPr>
        <p:spPr>
          <a:xfrm>
            <a:off x="3465927" y="5024671"/>
            <a:ext cx="1107045" cy="7738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9A6CF67-8DB1-4DE7-BBFB-241874DD8347}"/>
              </a:ext>
            </a:extLst>
          </p:cNvPr>
          <p:cNvSpPr txBox="1"/>
          <p:nvPr/>
        </p:nvSpPr>
        <p:spPr>
          <a:xfrm>
            <a:off x="4349157" y="4152366"/>
            <a:ext cx="207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BC7055-3FE7-464D-8D22-6F30EC425BAD}"/>
              </a:ext>
            </a:extLst>
          </p:cNvPr>
          <p:cNvSpPr txBox="1"/>
          <p:nvPr/>
        </p:nvSpPr>
        <p:spPr>
          <a:xfrm>
            <a:off x="4349068" y="4537901"/>
            <a:ext cx="31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‘Transparent’ designators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333453-3E2A-4FEF-9F59-84FE07211C3C}"/>
              </a:ext>
            </a:extLst>
          </p:cNvPr>
          <p:cNvSpPr txBox="1"/>
          <p:nvPr/>
        </p:nvSpPr>
        <p:spPr>
          <a:xfrm>
            <a:off x="4635099" y="4934860"/>
            <a:ext cx="31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obvious designators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14:cNvPr>
              <p14:cNvContentPartPr/>
              <p14:nvPr/>
            </p14:nvContentPartPr>
            <p14:xfrm flipV="1">
              <a:off x="827480" y="4941210"/>
              <a:ext cx="2520350" cy="51009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CCF8061-A540-42DB-8324-535894FD3CE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 flipV="1">
                <a:off x="791480" y="4868340"/>
                <a:ext cx="2591990" cy="1963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516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A53545D-CFD0-4E91-885D-26379AC39852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2822CD-EEE2-4F3C-BFF6-BDE160940A75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F277BF-050F-4593-B660-4709F9EF9A85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0ED5967-D911-43D9-8A80-C394F5D72506}"/>
                  </a:ext>
                </a:extLst>
              </p14:cNvPr>
              <p14:cNvContentPartPr/>
              <p14:nvPr/>
            </p14:nvContentPartPr>
            <p14:xfrm>
              <a:off x="778286" y="5441047"/>
              <a:ext cx="1778760" cy="36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0ED5967-D911-43D9-8A80-C394F5D725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2286" y="5369047"/>
                <a:ext cx="1850400" cy="17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73668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36891"/>
              </p:ext>
            </p:extLst>
          </p:nvPr>
        </p:nvGraphicFramePr>
        <p:xfrm>
          <a:off x="971500" y="2564880"/>
          <a:ext cx="60486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7" name="Oval 56"/>
          <p:cNvSpPr/>
          <p:nvPr/>
        </p:nvSpPr>
        <p:spPr>
          <a:xfrm>
            <a:off x="5580013" y="836688"/>
            <a:ext cx="1235300" cy="1197245"/>
          </a:xfrm>
          <a:prstGeom prst="ellipse">
            <a:avLst/>
          </a:prstGeom>
          <a:solidFill>
            <a:srgbClr val="ADDB7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Moon 57"/>
          <p:cNvSpPr/>
          <p:nvPr/>
        </p:nvSpPr>
        <p:spPr>
          <a:xfrm rot="16429734">
            <a:off x="594944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oon 60"/>
          <p:cNvSpPr/>
          <p:nvPr/>
        </p:nvSpPr>
        <p:spPr>
          <a:xfrm rot="16429734">
            <a:off x="6381492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5724029" y="1412752"/>
            <a:ext cx="216024" cy="72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24029" y="1412752"/>
            <a:ext cx="1272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16117" y="1412752"/>
            <a:ext cx="7200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1" idx="2"/>
          </p:cNvCxnSpPr>
          <p:nvPr/>
        </p:nvCxnSpPr>
        <p:spPr>
          <a:xfrm>
            <a:off x="6508610" y="1426503"/>
            <a:ext cx="151523" cy="58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Moon 66"/>
          <p:cNvSpPr/>
          <p:nvPr/>
        </p:nvSpPr>
        <p:spPr>
          <a:xfrm rot="5400000">
            <a:off x="6202461" y="1583689"/>
            <a:ext cx="52543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>
            <a:off x="5793903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260701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>
            <a:off x="5435997" y="620664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956588" y="5188270"/>
            <a:ext cx="7273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Neither action is pareto superior</a:t>
            </a:r>
          </a:p>
        </p:txBody>
      </p:sp>
    </p:spTree>
    <p:extLst>
      <p:ext uri="{BB962C8B-B14F-4D97-AF65-F5344CB8AC3E}">
        <p14:creationId xmlns:p14="http://schemas.microsoft.com/office/powerpoint/2010/main" val="391652199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455723"/>
              </p:ext>
            </p:extLst>
          </p:nvPr>
        </p:nvGraphicFramePr>
        <p:xfrm>
          <a:off x="928189" y="2547343"/>
          <a:ext cx="6235999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Give the medicine to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First </a:t>
            </a:r>
            <a:r>
              <a:rPr lang="en-GB" sz="2000" b="1" dirty="0" err="1"/>
              <a:t>toother</a:t>
            </a:r>
            <a:endParaRPr lang="en-GB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Second </a:t>
            </a:r>
            <a:r>
              <a:rPr lang="en-GB" sz="2000" b="1" dirty="0" err="1"/>
              <a:t>toother</a:t>
            </a:r>
            <a:endParaRPr lang="en-GB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(0.5 x 0.9) + (0.5 x 0) = 0.45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(0.5 x 0.9) + (0.5 x 0) = 0.45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(0.5 x 0.8) + (0.5 x 0) = 0.4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(0.5 x 0.8) + (0.5 x 0) = 0.4</a:t>
            </a:r>
          </a:p>
        </p:txBody>
      </p:sp>
      <p:sp>
        <p:nvSpPr>
          <p:cNvPr id="57" name="Oval 56"/>
          <p:cNvSpPr/>
          <p:nvPr/>
        </p:nvSpPr>
        <p:spPr>
          <a:xfrm>
            <a:off x="5580013" y="836688"/>
            <a:ext cx="1235300" cy="1197245"/>
          </a:xfrm>
          <a:prstGeom prst="ellipse">
            <a:avLst/>
          </a:prstGeom>
          <a:solidFill>
            <a:srgbClr val="ADDB7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Moon 57"/>
          <p:cNvSpPr/>
          <p:nvPr/>
        </p:nvSpPr>
        <p:spPr>
          <a:xfrm rot="16429734">
            <a:off x="594944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oon 60"/>
          <p:cNvSpPr/>
          <p:nvPr/>
        </p:nvSpPr>
        <p:spPr>
          <a:xfrm rot="16429734">
            <a:off x="6381492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5724029" y="1412752"/>
            <a:ext cx="216024" cy="72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24029" y="1412752"/>
            <a:ext cx="1272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16117" y="1412752"/>
            <a:ext cx="7200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  <a:stCxn id="61" idx="2"/>
          </p:cNvCxnSpPr>
          <p:nvPr/>
        </p:nvCxnSpPr>
        <p:spPr>
          <a:xfrm>
            <a:off x="6508610" y="1426503"/>
            <a:ext cx="151523" cy="58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Moon 66"/>
          <p:cNvSpPr/>
          <p:nvPr/>
        </p:nvSpPr>
        <p:spPr>
          <a:xfrm rot="5400000">
            <a:off x="6202461" y="1583689"/>
            <a:ext cx="52543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>
            <a:off x="5793903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260701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>
            <a:off x="5435997" y="620664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956588" y="5188270"/>
            <a:ext cx="7273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Giving the medicine to A is pareto superior</a:t>
            </a:r>
          </a:p>
        </p:txBody>
      </p:sp>
    </p:spTree>
    <p:extLst>
      <p:ext uri="{BB962C8B-B14F-4D97-AF65-F5344CB8AC3E}">
        <p14:creationId xmlns:p14="http://schemas.microsoft.com/office/powerpoint/2010/main" val="2465752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A53545D-CFD0-4E91-885D-26379AC39852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2822CD-EEE2-4F3C-BFF6-BDE160940A75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F277BF-050F-4593-B660-4709F9EF9A85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0ED5967-D911-43D9-8A80-C394F5D72506}"/>
                  </a:ext>
                </a:extLst>
              </p14:cNvPr>
              <p14:cNvContentPartPr/>
              <p14:nvPr/>
            </p14:nvContentPartPr>
            <p14:xfrm>
              <a:off x="778286" y="5441047"/>
              <a:ext cx="1778760" cy="36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0ED5967-D911-43D9-8A80-C394F5D725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2286" y="5369047"/>
                <a:ext cx="1850400" cy="17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76467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6E76BDB-AF77-4551-98ED-E3D7E120FA1D}"/>
                  </a:ext>
                </a:extLst>
              </p14:cNvPr>
              <p14:cNvContentPartPr/>
              <p14:nvPr/>
            </p14:nvContentPartPr>
            <p14:xfrm>
              <a:off x="755470" y="5972726"/>
              <a:ext cx="1778760" cy="36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6E76BDB-AF77-4551-98ED-E3D7E120FA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470" y="5900726"/>
                <a:ext cx="1850400" cy="17964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0A53545D-CFD0-4E91-885D-26379AC39852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2822CD-EEE2-4F3C-BFF6-BDE160940A75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F277BF-050F-4593-B660-4709F9EF9A85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</p:spTree>
    <p:extLst>
      <p:ext uri="{BB962C8B-B14F-4D97-AF65-F5344CB8AC3E}">
        <p14:creationId xmlns:p14="http://schemas.microsoft.com/office/powerpoint/2010/main" val="18703876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251401" y="692620"/>
          <a:ext cx="7200999" cy="3408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0200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11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Chocolate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Lottery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11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Bash and Share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443680" y="1052670"/>
            <a:ext cx="1728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Christoph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71920" y="1052670"/>
            <a:ext cx="165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Anna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55694" y="2221273"/>
            <a:ext cx="1728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(1x0.9) + (0x0.1) = 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8396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83710" y="32849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8396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019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019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28150" y="119669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...</a:t>
            </a:r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85616"/>
              </p:ext>
            </p:extLst>
          </p:nvPr>
        </p:nvGraphicFramePr>
        <p:xfrm>
          <a:off x="7415760" y="692621"/>
          <a:ext cx="1616200" cy="3408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135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741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33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7458646" y="776593"/>
            <a:ext cx="1728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person whose name is selected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1576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48777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9642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6373863-C7BE-4A84-8549-711AAC2F4B13}"/>
              </a:ext>
            </a:extLst>
          </p:cNvPr>
          <p:cNvSpPr/>
          <p:nvPr/>
        </p:nvSpPr>
        <p:spPr>
          <a:xfrm>
            <a:off x="1331550" y="5301260"/>
            <a:ext cx="1728240" cy="864120"/>
          </a:xfrm>
          <a:prstGeom prst="ellipse">
            <a:avLst/>
          </a:prstGeom>
          <a:solidFill>
            <a:srgbClr val="4C2600"/>
          </a:solidFill>
          <a:ln>
            <a:solidFill>
              <a:srgbClr val="4C2600"/>
            </a:solidFill>
          </a:ln>
          <a:effectLst>
            <a:glow rad="76200">
              <a:schemeClr val="bg1"/>
            </a:glow>
          </a:effectLst>
          <a:scene3d>
            <a:camera prst="orthographicFront"/>
            <a:lightRig rig="threePt" dir="t"/>
          </a:scene3d>
          <a:sp3d extrusionH="38100" prstMaterial="metal">
            <a:bevelT w="152400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55476A-93F4-45AA-8658-F5696B694F69}"/>
              </a:ext>
            </a:extLst>
          </p:cNvPr>
          <p:cNvSpPr txBox="1"/>
          <p:nvPr/>
        </p:nvSpPr>
        <p:spPr>
          <a:xfrm>
            <a:off x="1232967" y="623739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AB42BB-68F2-4890-B125-9FFCC53CBD32}"/>
              </a:ext>
            </a:extLst>
          </p:cNvPr>
          <p:cNvSpPr txBox="1"/>
          <p:nvPr/>
        </p:nvSpPr>
        <p:spPr>
          <a:xfrm>
            <a:off x="4499990" y="623739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96B5DCE-437B-4817-8928-F3B1BC40C6B5}"/>
              </a:ext>
            </a:extLst>
          </p:cNvPr>
          <p:cNvSpPr/>
          <p:nvPr/>
        </p:nvSpPr>
        <p:spPr>
          <a:xfrm>
            <a:off x="4860040" y="5301259"/>
            <a:ext cx="1435884" cy="817509"/>
          </a:xfrm>
          <a:custGeom>
            <a:avLst/>
            <a:gdLst>
              <a:gd name="connsiteX0" fmla="*/ 384946 w 1507894"/>
              <a:gd name="connsiteY0" fmla="*/ 0 h 1074821"/>
              <a:gd name="connsiteX1" fmla="*/ 344841 w 1507894"/>
              <a:gd name="connsiteY1" fmla="*/ 32084 h 1074821"/>
              <a:gd name="connsiteX2" fmla="*/ 296715 w 1507894"/>
              <a:gd name="connsiteY2" fmla="*/ 88231 h 1074821"/>
              <a:gd name="connsiteX3" fmla="*/ 72125 w 1507894"/>
              <a:gd name="connsiteY3" fmla="*/ 256673 h 1074821"/>
              <a:gd name="connsiteX4" fmla="*/ 48062 w 1507894"/>
              <a:gd name="connsiteY4" fmla="*/ 280737 h 1074821"/>
              <a:gd name="connsiteX5" fmla="*/ 23999 w 1507894"/>
              <a:gd name="connsiteY5" fmla="*/ 312821 h 1074821"/>
              <a:gd name="connsiteX6" fmla="*/ 7957 w 1507894"/>
              <a:gd name="connsiteY6" fmla="*/ 385010 h 1074821"/>
              <a:gd name="connsiteX7" fmla="*/ 23999 w 1507894"/>
              <a:gd name="connsiteY7" fmla="*/ 737937 h 1074821"/>
              <a:gd name="connsiteX8" fmla="*/ 32020 w 1507894"/>
              <a:gd name="connsiteY8" fmla="*/ 858252 h 1074821"/>
              <a:gd name="connsiteX9" fmla="*/ 40041 w 1507894"/>
              <a:gd name="connsiteY9" fmla="*/ 906379 h 1074821"/>
              <a:gd name="connsiteX10" fmla="*/ 104209 w 1507894"/>
              <a:gd name="connsiteY10" fmla="*/ 938463 h 1074821"/>
              <a:gd name="connsiteX11" fmla="*/ 216504 w 1507894"/>
              <a:gd name="connsiteY11" fmla="*/ 986589 h 1074821"/>
              <a:gd name="connsiteX12" fmla="*/ 272652 w 1507894"/>
              <a:gd name="connsiteY12" fmla="*/ 1002631 h 1074821"/>
              <a:gd name="connsiteX13" fmla="*/ 673704 w 1507894"/>
              <a:gd name="connsiteY13" fmla="*/ 1050758 h 1074821"/>
              <a:gd name="connsiteX14" fmla="*/ 818083 w 1507894"/>
              <a:gd name="connsiteY14" fmla="*/ 1074821 h 1074821"/>
              <a:gd name="connsiteX15" fmla="*/ 1026630 w 1507894"/>
              <a:gd name="connsiteY15" fmla="*/ 1042737 h 1074821"/>
              <a:gd name="connsiteX16" fmla="*/ 1299346 w 1507894"/>
              <a:gd name="connsiteY16" fmla="*/ 1026695 h 1074821"/>
              <a:gd name="connsiteX17" fmla="*/ 1315388 w 1507894"/>
              <a:gd name="connsiteY17" fmla="*/ 1010652 h 1074821"/>
              <a:gd name="connsiteX18" fmla="*/ 1371536 w 1507894"/>
              <a:gd name="connsiteY18" fmla="*/ 970547 h 1074821"/>
              <a:gd name="connsiteX19" fmla="*/ 1387578 w 1507894"/>
              <a:gd name="connsiteY19" fmla="*/ 946484 h 1074821"/>
              <a:gd name="connsiteX20" fmla="*/ 1443725 w 1507894"/>
              <a:gd name="connsiteY20" fmla="*/ 866273 h 1074821"/>
              <a:gd name="connsiteX21" fmla="*/ 1475809 w 1507894"/>
              <a:gd name="connsiteY21" fmla="*/ 786063 h 1074821"/>
              <a:gd name="connsiteX22" fmla="*/ 1507894 w 1507894"/>
              <a:gd name="connsiteY22" fmla="*/ 609600 h 1074821"/>
              <a:gd name="connsiteX23" fmla="*/ 1467788 w 1507894"/>
              <a:gd name="connsiteY23" fmla="*/ 441158 h 1074821"/>
              <a:gd name="connsiteX24" fmla="*/ 1387578 w 1507894"/>
              <a:gd name="connsiteY24" fmla="*/ 385010 h 1074821"/>
              <a:gd name="connsiteX25" fmla="*/ 1259241 w 1507894"/>
              <a:gd name="connsiteY25" fmla="*/ 328863 h 1074821"/>
              <a:gd name="connsiteX26" fmla="*/ 1114862 w 1507894"/>
              <a:gd name="connsiteY26" fmla="*/ 248652 h 1074821"/>
              <a:gd name="connsiteX27" fmla="*/ 1058715 w 1507894"/>
              <a:gd name="connsiteY27" fmla="*/ 224589 h 1074821"/>
              <a:gd name="connsiteX28" fmla="*/ 1010588 w 1507894"/>
              <a:gd name="connsiteY28" fmla="*/ 200526 h 1074821"/>
              <a:gd name="connsiteX29" fmla="*/ 978504 w 1507894"/>
              <a:gd name="connsiteY29" fmla="*/ 192505 h 1074821"/>
              <a:gd name="connsiteX30" fmla="*/ 713809 w 1507894"/>
              <a:gd name="connsiteY30" fmla="*/ 112295 h 1074821"/>
              <a:gd name="connsiteX31" fmla="*/ 641620 w 1507894"/>
              <a:gd name="connsiteY31" fmla="*/ 96252 h 1074821"/>
              <a:gd name="connsiteX32" fmla="*/ 537346 w 1507894"/>
              <a:gd name="connsiteY32" fmla="*/ 64168 h 1074821"/>
              <a:gd name="connsiteX33" fmla="*/ 232546 w 1507894"/>
              <a:gd name="connsiteY33" fmla="*/ 64168 h 1074821"/>
              <a:gd name="connsiteX0" fmla="*/ 344841 w 1507894"/>
              <a:gd name="connsiteY0" fmla="*/ 0 h 1042737"/>
              <a:gd name="connsiteX1" fmla="*/ 296715 w 1507894"/>
              <a:gd name="connsiteY1" fmla="*/ 56147 h 1042737"/>
              <a:gd name="connsiteX2" fmla="*/ 72125 w 1507894"/>
              <a:gd name="connsiteY2" fmla="*/ 224589 h 1042737"/>
              <a:gd name="connsiteX3" fmla="*/ 48062 w 1507894"/>
              <a:gd name="connsiteY3" fmla="*/ 248653 h 1042737"/>
              <a:gd name="connsiteX4" fmla="*/ 23999 w 1507894"/>
              <a:gd name="connsiteY4" fmla="*/ 280737 h 1042737"/>
              <a:gd name="connsiteX5" fmla="*/ 7957 w 1507894"/>
              <a:gd name="connsiteY5" fmla="*/ 352926 h 1042737"/>
              <a:gd name="connsiteX6" fmla="*/ 23999 w 1507894"/>
              <a:gd name="connsiteY6" fmla="*/ 705853 h 1042737"/>
              <a:gd name="connsiteX7" fmla="*/ 32020 w 1507894"/>
              <a:gd name="connsiteY7" fmla="*/ 826168 h 1042737"/>
              <a:gd name="connsiteX8" fmla="*/ 40041 w 1507894"/>
              <a:gd name="connsiteY8" fmla="*/ 874295 h 1042737"/>
              <a:gd name="connsiteX9" fmla="*/ 104209 w 1507894"/>
              <a:gd name="connsiteY9" fmla="*/ 906379 h 1042737"/>
              <a:gd name="connsiteX10" fmla="*/ 216504 w 1507894"/>
              <a:gd name="connsiteY10" fmla="*/ 954505 h 1042737"/>
              <a:gd name="connsiteX11" fmla="*/ 272652 w 1507894"/>
              <a:gd name="connsiteY11" fmla="*/ 970547 h 1042737"/>
              <a:gd name="connsiteX12" fmla="*/ 673704 w 1507894"/>
              <a:gd name="connsiteY12" fmla="*/ 1018674 h 1042737"/>
              <a:gd name="connsiteX13" fmla="*/ 818083 w 1507894"/>
              <a:gd name="connsiteY13" fmla="*/ 1042737 h 1042737"/>
              <a:gd name="connsiteX14" fmla="*/ 1026630 w 1507894"/>
              <a:gd name="connsiteY14" fmla="*/ 1010653 h 1042737"/>
              <a:gd name="connsiteX15" fmla="*/ 1299346 w 1507894"/>
              <a:gd name="connsiteY15" fmla="*/ 994611 h 1042737"/>
              <a:gd name="connsiteX16" fmla="*/ 1315388 w 1507894"/>
              <a:gd name="connsiteY16" fmla="*/ 978568 h 1042737"/>
              <a:gd name="connsiteX17" fmla="*/ 1371536 w 1507894"/>
              <a:gd name="connsiteY17" fmla="*/ 938463 h 1042737"/>
              <a:gd name="connsiteX18" fmla="*/ 1387578 w 1507894"/>
              <a:gd name="connsiteY18" fmla="*/ 914400 h 1042737"/>
              <a:gd name="connsiteX19" fmla="*/ 1443725 w 1507894"/>
              <a:gd name="connsiteY19" fmla="*/ 834189 h 1042737"/>
              <a:gd name="connsiteX20" fmla="*/ 1475809 w 1507894"/>
              <a:gd name="connsiteY20" fmla="*/ 753979 h 1042737"/>
              <a:gd name="connsiteX21" fmla="*/ 1507894 w 1507894"/>
              <a:gd name="connsiteY21" fmla="*/ 577516 h 1042737"/>
              <a:gd name="connsiteX22" fmla="*/ 1467788 w 1507894"/>
              <a:gd name="connsiteY22" fmla="*/ 409074 h 1042737"/>
              <a:gd name="connsiteX23" fmla="*/ 1387578 w 1507894"/>
              <a:gd name="connsiteY23" fmla="*/ 352926 h 1042737"/>
              <a:gd name="connsiteX24" fmla="*/ 1259241 w 1507894"/>
              <a:gd name="connsiteY24" fmla="*/ 296779 h 1042737"/>
              <a:gd name="connsiteX25" fmla="*/ 1114862 w 1507894"/>
              <a:gd name="connsiteY25" fmla="*/ 216568 h 1042737"/>
              <a:gd name="connsiteX26" fmla="*/ 1058715 w 1507894"/>
              <a:gd name="connsiteY26" fmla="*/ 192505 h 1042737"/>
              <a:gd name="connsiteX27" fmla="*/ 1010588 w 1507894"/>
              <a:gd name="connsiteY27" fmla="*/ 168442 h 1042737"/>
              <a:gd name="connsiteX28" fmla="*/ 978504 w 1507894"/>
              <a:gd name="connsiteY28" fmla="*/ 160421 h 1042737"/>
              <a:gd name="connsiteX29" fmla="*/ 713809 w 1507894"/>
              <a:gd name="connsiteY29" fmla="*/ 80211 h 1042737"/>
              <a:gd name="connsiteX30" fmla="*/ 641620 w 1507894"/>
              <a:gd name="connsiteY30" fmla="*/ 64168 h 1042737"/>
              <a:gd name="connsiteX31" fmla="*/ 537346 w 1507894"/>
              <a:gd name="connsiteY31" fmla="*/ 32084 h 1042737"/>
              <a:gd name="connsiteX32" fmla="*/ 232546 w 1507894"/>
              <a:gd name="connsiteY32" fmla="*/ 32084 h 1042737"/>
              <a:gd name="connsiteX0" fmla="*/ 344841 w 1507894"/>
              <a:gd name="connsiteY0" fmla="*/ 0 h 1042737"/>
              <a:gd name="connsiteX1" fmla="*/ 296715 w 1507894"/>
              <a:gd name="connsiteY1" fmla="*/ 56147 h 1042737"/>
              <a:gd name="connsiteX2" fmla="*/ 72125 w 1507894"/>
              <a:gd name="connsiteY2" fmla="*/ 224589 h 1042737"/>
              <a:gd name="connsiteX3" fmla="*/ 48062 w 1507894"/>
              <a:gd name="connsiteY3" fmla="*/ 248653 h 1042737"/>
              <a:gd name="connsiteX4" fmla="*/ 23999 w 1507894"/>
              <a:gd name="connsiteY4" fmla="*/ 280737 h 1042737"/>
              <a:gd name="connsiteX5" fmla="*/ 7957 w 1507894"/>
              <a:gd name="connsiteY5" fmla="*/ 352926 h 1042737"/>
              <a:gd name="connsiteX6" fmla="*/ 23999 w 1507894"/>
              <a:gd name="connsiteY6" fmla="*/ 705853 h 1042737"/>
              <a:gd name="connsiteX7" fmla="*/ 32020 w 1507894"/>
              <a:gd name="connsiteY7" fmla="*/ 826168 h 1042737"/>
              <a:gd name="connsiteX8" fmla="*/ 40041 w 1507894"/>
              <a:gd name="connsiteY8" fmla="*/ 874295 h 1042737"/>
              <a:gd name="connsiteX9" fmla="*/ 104209 w 1507894"/>
              <a:gd name="connsiteY9" fmla="*/ 906379 h 1042737"/>
              <a:gd name="connsiteX10" fmla="*/ 216504 w 1507894"/>
              <a:gd name="connsiteY10" fmla="*/ 954505 h 1042737"/>
              <a:gd name="connsiteX11" fmla="*/ 272652 w 1507894"/>
              <a:gd name="connsiteY11" fmla="*/ 970547 h 1042737"/>
              <a:gd name="connsiteX12" fmla="*/ 673704 w 1507894"/>
              <a:gd name="connsiteY12" fmla="*/ 1018674 h 1042737"/>
              <a:gd name="connsiteX13" fmla="*/ 818083 w 1507894"/>
              <a:gd name="connsiteY13" fmla="*/ 1042737 h 1042737"/>
              <a:gd name="connsiteX14" fmla="*/ 1026630 w 1507894"/>
              <a:gd name="connsiteY14" fmla="*/ 1010653 h 1042737"/>
              <a:gd name="connsiteX15" fmla="*/ 1299346 w 1507894"/>
              <a:gd name="connsiteY15" fmla="*/ 994611 h 1042737"/>
              <a:gd name="connsiteX16" fmla="*/ 1315388 w 1507894"/>
              <a:gd name="connsiteY16" fmla="*/ 978568 h 1042737"/>
              <a:gd name="connsiteX17" fmla="*/ 1371536 w 1507894"/>
              <a:gd name="connsiteY17" fmla="*/ 938463 h 1042737"/>
              <a:gd name="connsiteX18" fmla="*/ 1387578 w 1507894"/>
              <a:gd name="connsiteY18" fmla="*/ 914400 h 1042737"/>
              <a:gd name="connsiteX19" fmla="*/ 1443725 w 1507894"/>
              <a:gd name="connsiteY19" fmla="*/ 834189 h 1042737"/>
              <a:gd name="connsiteX20" fmla="*/ 1475809 w 1507894"/>
              <a:gd name="connsiteY20" fmla="*/ 753979 h 1042737"/>
              <a:gd name="connsiteX21" fmla="*/ 1507894 w 1507894"/>
              <a:gd name="connsiteY21" fmla="*/ 577516 h 1042737"/>
              <a:gd name="connsiteX22" fmla="*/ 1467788 w 1507894"/>
              <a:gd name="connsiteY22" fmla="*/ 409074 h 1042737"/>
              <a:gd name="connsiteX23" fmla="*/ 1387578 w 1507894"/>
              <a:gd name="connsiteY23" fmla="*/ 352926 h 1042737"/>
              <a:gd name="connsiteX24" fmla="*/ 1259241 w 1507894"/>
              <a:gd name="connsiteY24" fmla="*/ 296779 h 1042737"/>
              <a:gd name="connsiteX25" fmla="*/ 1114862 w 1507894"/>
              <a:gd name="connsiteY25" fmla="*/ 216568 h 1042737"/>
              <a:gd name="connsiteX26" fmla="*/ 1058715 w 1507894"/>
              <a:gd name="connsiteY26" fmla="*/ 192505 h 1042737"/>
              <a:gd name="connsiteX27" fmla="*/ 1010588 w 1507894"/>
              <a:gd name="connsiteY27" fmla="*/ 168442 h 1042737"/>
              <a:gd name="connsiteX28" fmla="*/ 978504 w 1507894"/>
              <a:gd name="connsiteY28" fmla="*/ 160421 h 1042737"/>
              <a:gd name="connsiteX29" fmla="*/ 713809 w 1507894"/>
              <a:gd name="connsiteY29" fmla="*/ 80211 h 1042737"/>
              <a:gd name="connsiteX30" fmla="*/ 641620 w 1507894"/>
              <a:gd name="connsiteY30" fmla="*/ 64168 h 1042737"/>
              <a:gd name="connsiteX31" fmla="*/ 537346 w 1507894"/>
              <a:gd name="connsiteY31" fmla="*/ 32084 h 1042737"/>
              <a:gd name="connsiteX0" fmla="*/ 344841 w 1507894"/>
              <a:gd name="connsiteY0" fmla="*/ 0 h 1042737"/>
              <a:gd name="connsiteX1" fmla="*/ 296715 w 1507894"/>
              <a:gd name="connsiteY1" fmla="*/ 56147 h 1042737"/>
              <a:gd name="connsiteX2" fmla="*/ 72125 w 1507894"/>
              <a:gd name="connsiteY2" fmla="*/ 224589 h 1042737"/>
              <a:gd name="connsiteX3" fmla="*/ 48062 w 1507894"/>
              <a:gd name="connsiteY3" fmla="*/ 248653 h 1042737"/>
              <a:gd name="connsiteX4" fmla="*/ 23999 w 1507894"/>
              <a:gd name="connsiteY4" fmla="*/ 280737 h 1042737"/>
              <a:gd name="connsiteX5" fmla="*/ 7957 w 1507894"/>
              <a:gd name="connsiteY5" fmla="*/ 352926 h 1042737"/>
              <a:gd name="connsiteX6" fmla="*/ 23999 w 1507894"/>
              <a:gd name="connsiteY6" fmla="*/ 705853 h 1042737"/>
              <a:gd name="connsiteX7" fmla="*/ 32020 w 1507894"/>
              <a:gd name="connsiteY7" fmla="*/ 826168 h 1042737"/>
              <a:gd name="connsiteX8" fmla="*/ 40041 w 1507894"/>
              <a:gd name="connsiteY8" fmla="*/ 874295 h 1042737"/>
              <a:gd name="connsiteX9" fmla="*/ 104209 w 1507894"/>
              <a:gd name="connsiteY9" fmla="*/ 906379 h 1042737"/>
              <a:gd name="connsiteX10" fmla="*/ 216504 w 1507894"/>
              <a:gd name="connsiteY10" fmla="*/ 954505 h 1042737"/>
              <a:gd name="connsiteX11" fmla="*/ 272652 w 1507894"/>
              <a:gd name="connsiteY11" fmla="*/ 970547 h 1042737"/>
              <a:gd name="connsiteX12" fmla="*/ 673704 w 1507894"/>
              <a:gd name="connsiteY12" fmla="*/ 1018674 h 1042737"/>
              <a:gd name="connsiteX13" fmla="*/ 818083 w 1507894"/>
              <a:gd name="connsiteY13" fmla="*/ 1042737 h 1042737"/>
              <a:gd name="connsiteX14" fmla="*/ 1026630 w 1507894"/>
              <a:gd name="connsiteY14" fmla="*/ 1010653 h 1042737"/>
              <a:gd name="connsiteX15" fmla="*/ 1299346 w 1507894"/>
              <a:gd name="connsiteY15" fmla="*/ 994611 h 1042737"/>
              <a:gd name="connsiteX16" fmla="*/ 1315388 w 1507894"/>
              <a:gd name="connsiteY16" fmla="*/ 978568 h 1042737"/>
              <a:gd name="connsiteX17" fmla="*/ 1371536 w 1507894"/>
              <a:gd name="connsiteY17" fmla="*/ 938463 h 1042737"/>
              <a:gd name="connsiteX18" fmla="*/ 1387578 w 1507894"/>
              <a:gd name="connsiteY18" fmla="*/ 914400 h 1042737"/>
              <a:gd name="connsiteX19" fmla="*/ 1443725 w 1507894"/>
              <a:gd name="connsiteY19" fmla="*/ 834189 h 1042737"/>
              <a:gd name="connsiteX20" fmla="*/ 1475809 w 1507894"/>
              <a:gd name="connsiteY20" fmla="*/ 753979 h 1042737"/>
              <a:gd name="connsiteX21" fmla="*/ 1507894 w 1507894"/>
              <a:gd name="connsiteY21" fmla="*/ 577516 h 1042737"/>
              <a:gd name="connsiteX22" fmla="*/ 1467788 w 1507894"/>
              <a:gd name="connsiteY22" fmla="*/ 409074 h 1042737"/>
              <a:gd name="connsiteX23" fmla="*/ 1387578 w 1507894"/>
              <a:gd name="connsiteY23" fmla="*/ 352926 h 1042737"/>
              <a:gd name="connsiteX24" fmla="*/ 1259241 w 1507894"/>
              <a:gd name="connsiteY24" fmla="*/ 296779 h 1042737"/>
              <a:gd name="connsiteX25" fmla="*/ 1114862 w 1507894"/>
              <a:gd name="connsiteY25" fmla="*/ 216568 h 1042737"/>
              <a:gd name="connsiteX26" fmla="*/ 1058715 w 1507894"/>
              <a:gd name="connsiteY26" fmla="*/ 192505 h 1042737"/>
              <a:gd name="connsiteX27" fmla="*/ 1010588 w 1507894"/>
              <a:gd name="connsiteY27" fmla="*/ 168442 h 1042737"/>
              <a:gd name="connsiteX28" fmla="*/ 978504 w 1507894"/>
              <a:gd name="connsiteY28" fmla="*/ 160421 h 1042737"/>
              <a:gd name="connsiteX29" fmla="*/ 713809 w 1507894"/>
              <a:gd name="connsiteY29" fmla="*/ 80211 h 1042737"/>
              <a:gd name="connsiteX30" fmla="*/ 641620 w 1507894"/>
              <a:gd name="connsiteY30" fmla="*/ 64168 h 1042737"/>
              <a:gd name="connsiteX31" fmla="*/ 280673 w 1507894"/>
              <a:gd name="connsiteY31" fmla="*/ 56147 h 1042737"/>
              <a:gd name="connsiteX0" fmla="*/ 296715 w 1507894"/>
              <a:gd name="connsiteY0" fmla="*/ 0 h 986590"/>
              <a:gd name="connsiteX1" fmla="*/ 72125 w 1507894"/>
              <a:gd name="connsiteY1" fmla="*/ 168442 h 986590"/>
              <a:gd name="connsiteX2" fmla="*/ 48062 w 1507894"/>
              <a:gd name="connsiteY2" fmla="*/ 192506 h 986590"/>
              <a:gd name="connsiteX3" fmla="*/ 23999 w 1507894"/>
              <a:gd name="connsiteY3" fmla="*/ 224590 h 986590"/>
              <a:gd name="connsiteX4" fmla="*/ 7957 w 1507894"/>
              <a:gd name="connsiteY4" fmla="*/ 296779 h 986590"/>
              <a:gd name="connsiteX5" fmla="*/ 23999 w 1507894"/>
              <a:gd name="connsiteY5" fmla="*/ 649706 h 986590"/>
              <a:gd name="connsiteX6" fmla="*/ 32020 w 1507894"/>
              <a:gd name="connsiteY6" fmla="*/ 770021 h 986590"/>
              <a:gd name="connsiteX7" fmla="*/ 40041 w 1507894"/>
              <a:gd name="connsiteY7" fmla="*/ 818148 h 986590"/>
              <a:gd name="connsiteX8" fmla="*/ 104209 w 1507894"/>
              <a:gd name="connsiteY8" fmla="*/ 850232 h 986590"/>
              <a:gd name="connsiteX9" fmla="*/ 216504 w 1507894"/>
              <a:gd name="connsiteY9" fmla="*/ 898358 h 986590"/>
              <a:gd name="connsiteX10" fmla="*/ 272652 w 1507894"/>
              <a:gd name="connsiteY10" fmla="*/ 914400 h 986590"/>
              <a:gd name="connsiteX11" fmla="*/ 673704 w 1507894"/>
              <a:gd name="connsiteY11" fmla="*/ 962527 h 986590"/>
              <a:gd name="connsiteX12" fmla="*/ 818083 w 1507894"/>
              <a:gd name="connsiteY12" fmla="*/ 986590 h 986590"/>
              <a:gd name="connsiteX13" fmla="*/ 1026630 w 1507894"/>
              <a:gd name="connsiteY13" fmla="*/ 954506 h 986590"/>
              <a:gd name="connsiteX14" fmla="*/ 1299346 w 1507894"/>
              <a:gd name="connsiteY14" fmla="*/ 938464 h 986590"/>
              <a:gd name="connsiteX15" fmla="*/ 1315388 w 1507894"/>
              <a:gd name="connsiteY15" fmla="*/ 922421 h 986590"/>
              <a:gd name="connsiteX16" fmla="*/ 1371536 w 1507894"/>
              <a:gd name="connsiteY16" fmla="*/ 882316 h 986590"/>
              <a:gd name="connsiteX17" fmla="*/ 1387578 w 1507894"/>
              <a:gd name="connsiteY17" fmla="*/ 858253 h 986590"/>
              <a:gd name="connsiteX18" fmla="*/ 1443725 w 1507894"/>
              <a:gd name="connsiteY18" fmla="*/ 778042 h 986590"/>
              <a:gd name="connsiteX19" fmla="*/ 1475809 w 1507894"/>
              <a:gd name="connsiteY19" fmla="*/ 697832 h 986590"/>
              <a:gd name="connsiteX20" fmla="*/ 1507894 w 1507894"/>
              <a:gd name="connsiteY20" fmla="*/ 521369 h 986590"/>
              <a:gd name="connsiteX21" fmla="*/ 1467788 w 1507894"/>
              <a:gd name="connsiteY21" fmla="*/ 352927 h 986590"/>
              <a:gd name="connsiteX22" fmla="*/ 1387578 w 1507894"/>
              <a:gd name="connsiteY22" fmla="*/ 296779 h 986590"/>
              <a:gd name="connsiteX23" fmla="*/ 1259241 w 1507894"/>
              <a:gd name="connsiteY23" fmla="*/ 240632 h 986590"/>
              <a:gd name="connsiteX24" fmla="*/ 1114862 w 1507894"/>
              <a:gd name="connsiteY24" fmla="*/ 160421 h 986590"/>
              <a:gd name="connsiteX25" fmla="*/ 1058715 w 1507894"/>
              <a:gd name="connsiteY25" fmla="*/ 136358 h 986590"/>
              <a:gd name="connsiteX26" fmla="*/ 1010588 w 1507894"/>
              <a:gd name="connsiteY26" fmla="*/ 112295 h 986590"/>
              <a:gd name="connsiteX27" fmla="*/ 978504 w 1507894"/>
              <a:gd name="connsiteY27" fmla="*/ 104274 h 986590"/>
              <a:gd name="connsiteX28" fmla="*/ 713809 w 1507894"/>
              <a:gd name="connsiteY28" fmla="*/ 24064 h 986590"/>
              <a:gd name="connsiteX29" fmla="*/ 641620 w 1507894"/>
              <a:gd name="connsiteY29" fmla="*/ 8021 h 986590"/>
              <a:gd name="connsiteX30" fmla="*/ 280673 w 1507894"/>
              <a:gd name="connsiteY30" fmla="*/ 0 h 98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507894" h="986590">
                <a:moveTo>
                  <a:pt x="296715" y="0"/>
                </a:moveTo>
                <a:cubicBezTo>
                  <a:pt x="224478" y="59489"/>
                  <a:pt x="138294" y="102270"/>
                  <a:pt x="72125" y="168442"/>
                </a:cubicBezTo>
                <a:cubicBezTo>
                  <a:pt x="64104" y="176463"/>
                  <a:pt x="55444" y="183893"/>
                  <a:pt x="48062" y="192506"/>
                </a:cubicBezTo>
                <a:cubicBezTo>
                  <a:pt x="39362" y="202656"/>
                  <a:pt x="32020" y="213895"/>
                  <a:pt x="23999" y="224590"/>
                </a:cubicBezTo>
                <a:cubicBezTo>
                  <a:pt x="15728" y="249404"/>
                  <a:pt x="7957" y="268546"/>
                  <a:pt x="7957" y="296779"/>
                </a:cubicBezTo>
                <a:cubicBezTo>
                  <a:pt x="7957" y="609412"/>
                  <a:pt x="-18062" y="523518"/>
                  <a:pt x="23999" y="649706"/>
                </a:cubicBezTo>
                <a:cubicBezTo>
                  <a:pt x="26673" y="689811"/>
                  <a:pt x="28209" y="730008"/>
                  <a:pt x="32020" y="770021"/>
                </a:cubicBezTo>
                <a:cubicBezTo>
                  <a:pt x="33562" y="786211"/>
                  <a:pt x="29161" y="806059"/>
                  <a:pt x="40041" y="818148"/>
                </a:cubicBezTo>
                <a:cubicBezTo>
                  <a:pt x="56039" y="835923"/>
                  <a:pt x="82438" y="840336"/>
                  <a:pt x="104209" y="850232"/>
                </a:cubicBezTo>
                <a:cubicBezTo>
                  <a:pt x="141283" y="867084"/>
                  <a:pt x="178448" y="883860"/>
                  <a:pt x="216504" y="898358"/>
                </a:cubicBezTo>
                <a:cubicBezTo>
                  <a:pt x="234694" y="905287"/>
                  <a:pt x="253376" y="911695"/>
                  <a:pt x="272652" y="914400"/>
                </a:cubicBezTo>
                <a:cubicBezTo>
                  <a:pt x="405988" y="933114"/>
                  <a:pt x="540225" y="944861"/>
                  <a:pt x="673704" y="962527"/>
                </a:cubicBezTo>
                <a:cubicBezTo>
                  <a:pt x="722072" y="968929"/>
                  <a:pt x="769957" y="978569"/>
                  <a:pt x="818083" y="986590"/>
                </a:cubicBezTo>
                <a:cubicBezTo>
                  <a:pt x="903875" y="970992"/>
                  <a:pt x="933866" y="964102"/>
                  <a:pt x="1026630" y="954506"/>
                </a:cubicBezTo>
                <a:cubicBezTo>
                  <a:pt x="1093062" y="947634"/>
                  <a:pt x="1243072" y="941278"/>
                  <a:pt x="1299346" y="938464"/>
                </a:cubicBezTo>
                <a:cubicBezTo>
                  <a:pt x="1304693" y="933116"/>
                  <a:pt x="1309419" y="927064"/>
                  <a:pt x="1315388" y="922421"/>
                </a:cubicBezTo>
                <a:cubicBezTo>
                  <a:pt x="1333543" y="908300"/>
                  <a:pt x="1354345" y="897596"/>
                  <a:pt x="1371536" y="882316"/>
                </a:cubicBezTo>
                <a:cubicBezTo>
                  <a:pt x="1378741" y="875912"/>
                  <a:pt x="1381794" y="865965"/>
                  <a:pt x="1387578" y="858253"/>
                </a:cubicBezTo>
                <a:cubicBezTo>
                  <a:pt x="1439856" y="788549"/>
                  <a:pt x="1401334" y="848696"/>
                  <a:pt x="1443725" y="778042"/>
                </a:cubicBezTo>
                <a:cubicBezTo>
                  <a:pt x="1463732" y="698014"/>
                  <a:pt x="1434392" y="805513"/>
                  <a:pt x="1475809" y="697832"/>
                </a:cubicBezTo>
                <a:cubicBezTo>
                  <a:pt x="1497430" y="641620"/>
                  <a:pt x="1501326" y="580485"/>
                  <a:pt x="1507894" y="521369"/>
                </a:cubicBezTo>
                <a:cubicBezTo>
                  <a:pt x="1505384" y="488736"/>
                  <a:pt x="1510425" y="382773"/>
                  <a:pt x="1467788" y="352927"/>
                </a:cubicBezTo>
                <a:cubicBezTo>
                  <a:pt x="1441051" y="334211"/>
                  <a:pt x="1415990" y="312838"/>
                  <a:pt x="1387578" y="296779"/>
                </a:cubicBezTo>
                <a:cubicBezTo>
                  <a:pt x="1120229" y="145668"/>
                  <a:pt x="1353942" y="282722"/>
                  <a:pt x="1259241" y="240632"/>
                </a:cubicBezTo>
                <a:cubicBezTo>
                  <a:pt x="1195514" y="212309"/>
                  <a:pt x="1190112" y="200027"/>
                  <a:pt x="1114862" y="160421"/>
                </a:cubicBezTo>
                <a:cubicBezTo>
                  <a:pt x="1096843" y="150937"/>
                  <a:pt x="1077203" y="144891"/>
                  <a:pt x="1058715" y="136358"/>
                </a:cubicBezTo>
                <a:cubicBezTo>
                  <a:pt x="1042430" y="128842"/>
                  <a:pt x="1027241" y="118956"/>
                  <a:pt x="1010588" y="112295"/>
                </a:cubicBezTo>
                <a:cubicBezTo>
                  <a:pt x="1000353" y="108201"/>
                  <a:pt x="989071" y="107415"/>
                  <a:pt x="978504" y="104274"/>
                </a:cubicBezTo>
                <a:lnTo>
                  <a:pt x="713809" y="24064"/>
                </a:lnTo>
                <a:cubicBezTo>
                  <a:pt x="690107" y="17292"/>
                  <a:pt x="713809" y="12032"/>
                  <a:pt x="641620" y="8021"/>
                </a:cubicBezTo>
                <a:cubicBezTo>
                  <a:pt x="569431" y="4010"/>
                  <a:pt x="316928" y="2843"/>
                  <a:pt x="280673" y="0"/>
                </a:cubicBezTo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9AFEA28-D055-43F6-B16B-7C30CDC3D190}"/>
              </a:ext>
            </a:extLst>
          </p:cNvPr>
          <p:cNvSpPr txBox="1"/>
          <p:nvPr/>
        </p:nvSpPr>
        <p:spPr>
          <a:xfrm>
            <a:off x="6948381" y="61653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35" grpId="0"/>
      <p:bldP spid="38" grpId="0"/>
      <p:bldP spid="28" grpId="0"/>
      <p:bldP spid="29" grpId="0"/>
      <p:bldP spid="39" grpId="0"/>
      <p:bldP spid="40" grpId="0"/>
      <p:bldP spid="43" grpId="1"/>
      <p:bldP spid="44" grpId="0"/>
      <p:bldP spid="55" grpId="0"/>
      <p:bldP spid="56" grpId="0" animBg="1"/>
      <p:bldP spid="56" grpId="1" animBg="1"/>
      <p:bldP spid="2" grpId="0" animBg="1"/>
      <p:bldP spid="19" grpId="0"/>
      <p:bldP spid="22" grpId="0"/>
      <p:bldP spid="5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superiority (roughly!)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pareto superior if it is better for everyone.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2F56ABA-70E0-4820-86A7-FB3F5F3D6FD4}"/>
              </a:ext>
            </a:extLst>
          </p:cNvPr>
          <p:cNvSpPr/>
          <p:nvPr/>
        </p:nvSpPr>
        <p:spPr>
          <a:xfrm>
            <a:off x="3562093" y="1570544"/>
            <a:ext cx="288040" cy="744105"/>
          </a:xfrm>
          <a:custGeom>
            <a:avLst/>
            <a:gdLst>
              <a:gd name="connsiteX0" fmla="*/ 234258 w 504526"/>
              <a:gd name="connsiteY0" fmla="*/ 58057 h 616235"/>
              <a:gd name="connsiteX1" fmla="*/ 132658 w 504526"/>
              <a:gd name="connsiteY1" fmla="*/ 87086 h 616235"/>
              <a:gd name="connsiteX2" fmla="*/ 74601 w 504526"/>
              <a:gd name="connsiteY2" fmla="*/ 101600 h 616235"/>
              <a:gd name="connsiteX3" fmla="*/ 60087 w 504526"/>
              <a:gd name="connsiteY3" fmla="*/ 145143 h 616235"/>
              <a:gd name="connsiteX4" fmla="*/ 31058 w 504526"/>
              <a:gd name="connsiteY4" fmla="*/ 188686 h 616235"/>
              <a:gd name="connsiteX5" fmla="*/ 45573 w 504526"/>
              <a:gd name="connsiteY5" fmla="*/ 391886 h 616235"/>
              <a:gd name="connsiteX6" fmla="*/ 60087 w 504526"/>
              <a:gd name="connsiteY6" fmla="*/ 449943 h 616235"/>
              <a:gd name="connsiteX7" fmla="*/ 132658 w 504526"/>
              <a:gd name="connsiteY7" fmla="*/ 522514 h 616235"/>
              <a:gd name="connsiteX8" fmla="*/ 176201 w 504526"/>
              <a:gd name="connsiteY8" fmla="*/ 537028 h 616235"/>
              <a:gd name="connsiteX9" fmla="*/ 481001 w 504526"/>
              <a:gd name="connsiteY9" fmla="*/ 551543 h 616235"/>
              <a:gd name="connsiteX10" fmla="*/ 495516 w 504526"/>
              <a:gd name="connsiteY10" fmla="*/ 478971 h 616235"/>
              <a:gd name="connsiteX11" fmla="*/ 481001 w 504526"/>
              <a:gd name="connsiteY11" fmla="*/ 101600 h 616235"/>
              <a:gd name="connsiteX12" fmla="*/ 451973 w 504526"/>
              <a:gd name="connsiteY12" fmla="*/ 58057 h 616235"/>
              <a:gd name="connsiteX13" fmla="*/ 393916 w 504526"/>
              <a:gd name="connsiteY13" fmla="*/ 29028 h 616235"/>
              <a:gd name="connsiteX14" fmla="*/ 350373 w 504526"/>
              <a:gd name="connsiteY14" fmla="*/ 0 h 616235"/>
              <a:gd name="connsiteX15" fmla="*/ 234258 w 504526"/>
              <a:gd name="connsiteY15" fmla="*/ 58057 h 616235"/>
              <a:gd name="connsiteX0" fmla="*/ 242116 w 512384"/>
              <a:gd name="connsiteY0" fmla="*/ 58057 h 616235"/>
              <a:gd name="connsiteX1" fmla="*/ 140516 w 512384"/>
              <a:gd name="connsiteY1" fmla="*/ 87086 h 616235"/>
              <a:gd name="connsiteX2" fmla="*/ 82459 w 512384"/>
              <a:gd name="connsiteY2" fmla="*/ 101600 h 616235"/>
              <a:gd name="connsiteX3" fmla="*/ 67945 w 512384"/>
              <a:gd name="connsiteY3" fmla="*/ 145143 h 616235"/>
              <a:gd name="connsiteX4" fmla="*/ 38916 w 512384"/>
              <a:gd name="connsiteY4" fmla="*/ 188686 h 616235"/>
              <a:gd name="connsiteX5" fmla="*/ 53431 w 512384"/>
              <a:gd name="connsiteY5" fmla="*/ 391886 h 616235"/>
              <a:gd name="connsiteX6" fmla="*/ 7858 w 512384"/>
              <a:gd name="connsiteY6" fmla="*/ 504020 h 616235"/>
              <a:gd name="connsiteX7" fmla="*/ 140516 w 512384"/>
              <a:gd name="connsiteY7" fmla="*/ 522514 h 616235"/>
              <a:gd name="connsiteX8" fmla="*/ 184059 w 512384"/>
              <a:gd name="connsiteY8" fmla="*/ 537028 h 616235"/>
              <a:gd name="connsiteX9" fmla="*/ 488859 w 512384"/>
              <a:gd name="connsiteY9" fmla="*/ 551543 h 616235"/>
              <a:gd name="connsiteX10" fmla="*/ 503374 w 512384"/>
              <a:gd name="connsiteY10" fmla="*/ 478971 h 616235"/>
              <a:gd name="connsiteX11" fmla="*/ 488859 w 512384"/>
              <a:gd name="connsiteY11" fmla="*/ 101600 h 616235"/>
              <a:gd name="connsiteX12" fmla="*/ 459831 w 512384"/>
              <a:gd name="connsiteY12" fmla="*/ 58057 h 616235"/>
              <a:gd name="connsiteX13" fmla="*/ 401774 w 512384"/>
              <a:gd name="connsiteY13" fmla="*/ 29028 h 616235"/>
              <a:gd name="connsiteX14" fmla="*/ 358231 w 512384"/>
              <a:gd name="connsiteY14" fmla="*/ 0 h 616235"/>
              <a:gd name="connsiteX15" fmla="*/ 242116 w 512384"/>
              <a:gd name="connsiteY15" fmla="*/ 58057 h 616235"/>
              <a:gd name="connsiteX0" fmla="*/ 265314 w 535582"/>
              <a:gd name="connsiteY0" fmla="*/ 58057 h 616235"/>
              <a:gd name="connsiteX1" fmla="*/ 163714 w 535582"/>
              <a:gd name="connsiteY1" fmla="*/ 87086 h 616235"/>
              <a:gd name="connsiteX2" fmla="*/ 105657 w 535582"/>
              <a:gd name="connsiteY2" fmla="*/ 101600 h 616235"/>
              <a:gd name="connsiteX3" fmla="*/ 91143 w 535582"/>
              <a:gd name="connsiteY3" fmla="*/ 145143 h 616235"/>
              <a:gd name="connsiteX4" fmla="*/ 31058 w 535582"/>
              <a:gd name="connsiteY4" fmla="*/ 215980 h 616235"/>
              <a:gd name="connsiteX5" fmla="*/ 76629 w 535582"/>
              <a:gd name="connsiteY5" fmla="*/ 391886 h 616235"/>
              <a:gd name="connsiteX6" fmla="*/ 31056 w 535582"/>
              <a:gd name="connsiteY6" fmla="*/ 504020 h 616235"/>
              <a:gd name="connsiteX7" fmla="*/ 163714 w 535582"/>
              <a:gd name="connsiteY7" fmla="*/ 522514 h 616235"/>
              <a:gd name="connsiteX8" fmla="*/ 207257 w 535582"/>
              <a:gd name="connsiteY8" fmla="*/ 537028 h 616235"/>
              <a:gd name="connsiteX9" fmla="*/ 512057 w 535582"/>
              <a:gd name="connsiteY9" fmla="*/ 551543 h 616235"/>
              <a:gd name="connsiteX10" fmla="*/ 526572 w 535582"/>
              <a:gd name="connsiteY10" fmla="*/ 478971 h 616235"/>
              <a:gd name="connsiteX11" fmla="*/ 512057 w 535582"/>
              <a:gd name="connsiteY11" fmla="*/ 101600 h 616235"/>
              <a:gd name="connsiteX12" fmla="*/ 483029 w 535582"/>
              <a:gd name="connsiteY12" fmla="*/ 58057 h 616235"/>
              <a:gd name="connsiteX13" fmla="*/ 424972 w 535582"/>
              <a:gd name="connsiteY13" fmla="*/ 29028 h 616235"/>
              <a:gd name="connsiteX14" fmla="*/ 381429 w 535582"/>
              <a:gd name="connsiteY14" fmla="*/ 0 h 616235"/>
              <a:gd name="connsiteX15" fmla="*/ 265314 w 535582"/>
              <a:gd name="connsiteY15" fmla="*/ 58057 h 616235"/>
              <a:gd name="connsiteX0" fmla="*/ 268006 w 538274"/>
              <a:gd name="connsiteY0" fmla="*/ 58057 h 616235"/>
              <a:gd name="connsiteX1" fmla="*/ 166406 w 538274"/>
              <a:gd name="connsiteY1" fmla="*/ 87086 h 616235"/>
              <a:gd name="connsiteX2" fmla="*/ 108349 w 538274"/>
              <a:gd name="connsiteY2" fmla="*/ 101600 h 616235"/>
              <a:gd name="connsiteX3" fmla="*/ 93835 w 538274"/>
              <a:gd name="connsiteY3" fmla="*/ 145143 h 616235"/>
              <a:gd name="connsiteX4" fmla="*/ 33750 w 538274"/>
              <a:gd name="connsiteY4" fmla="*/ 215980 h 616235"/>
              <a:gd name="connsiteX5" fmla="*/ 33750 w 538274"/>
              <a:gd name="connsiteY5" fmla="*/ 287990 h 616235"/>
              <a:gd name="connsiteX6" fmla="*/ 33748 w 538274"/>
              <a:gd name="connsiteY6" fmla="*/ 504020 h 616235"/>
              <a:gd name="connsiteX7" fmla="*/ 166406 w 538274"/>
              <a:gd name="connsiteY7" fmla="*/ 522514 h 616235"/>
              <a:gd name="connsiteX8" fmla="*/ 209949 w 538274"/>
              <a:gd name="connsiteY8" fmla="*/ 537028 h 616235"/>
              <a:gd name="connsiteX9" fmla="*/ 514749 w 538274"/>
              <a:gd name="connsiteY9" fmla="*/ 551543 h 616235"/>
              <a:gd name="connsiteX10" fmla="*/ 529264 w 538274"/>
              <a:gd name="connsiteY10" fmla="*/ 478971 h 616235"/>
              <a:gd name="connsiteX11" fmla="*/ 514749 w 538274"/>
              <a:gd name="connsiteY11" fmla="*/ 101600 h 616235"/>
              <a:gd name="connsiteX12" fmla="*/ 485721 w 538274"/>
              <a:gd name="connsiteY12" fmla="*/ 58057 h 616235"/>
              <a:gd name="connsiteX13" fmla="*/ 427664 w 538274"/>
              <a:gd name="connsiteY13" fmla="*/ 29028 h 616235"/>
              <a:gd name="connsiteX14" fmla="*/ 384121 w 538274"/>
              <a:gd name="connsiteY14" fmla="*/ 0 h 616235"/>
              <a:gd name="connsiteX15" fmla="*/ 268006 w 538274"/>
              <a:gd name="connsiteY15" fmla="*/ 58057 h 616235"/>
              <a:gd name="connsiteX0" fmla="*/ 301756 w 572024"/>
              <a:gd name="connsiteY0" fmla="*/ 58057 h 616235"/>
              <a:gd name="connsiteX1" fmla="*/ 200156 w 572024"/>
              <a:gd name="connsiteY1" fmla="*/ 87086 h 616235"/>
              <a:gd name="connsiteX2" fmla="*/ 142099 w 572024"/>
              <a:gd name="connsiteY2" fmla="*/ 101600 h 616235"/>
              <a:gd name="connsiteX3" fmla="*/ 127585 w 572024"/>
              <a:gd name="connsiteY3" fmla="*/ 145143 h 616235"/>
              <a:gd name="connsiteX4" fmla="*/ 67500 w 572024"/>
              <a:gd name="connsiteY4" fmla="*/ 215980 h 616235"/>
              <a:gd name="connsiteX5" fmla="*/ 33750 w 572024"/>
              <a:gd name="connsiteY5" fmla="*/ 231054 h 616235"/>
              <a:gd name="connsiteX6" fmla="*/ 67498 w 572024"/>
              <a:gd name="connsiteY6" fmla="*/ 504020 h 616235"/>
              <a:gd name="connsiteX7" fmla="*/ 200156 w 572024"/>
              <a:gd name="connsiteY7" fmla="*/ 522514 h 616235"/>
              <a:gd name="connsiteX8" fmla="*/ 243699 w 572024"/>
              <a:gd name="connsiteY8" fmla="*/ 537028 h 616235"/>
              <a:gd name="connsiteX9" fmla="*/ 548499 w 572024"/>
              <a:gd name="connsiteY9" fmla="*/ 551543 h 616235"/>
              <a:gd name="connsiteX10" fmla="*/ 563014 w 572024"/>
              <a:gd name="connsiteY10" fmla="*/ 478971 h 616235"/>
              <a:gd name="connsiteX11" fmla="*/ 548499 w 572024"/>
              <a:gd name="connsiteY11" fmla="*/ 101600 h 616235"/>
              <a:gd name="connsiteX12" fmla="*/ 519471 w 572024"/>
              <a:gd name="connsiteY12" fmla="*/ 58057 h 616235"/>
              <a:gd name="connsiteX13" fmla="*/ 461414 w 572024"/>
              <a:gd name="connsiteY13" fmla="*/ 29028 h 616235"/>
              <a:gd name="connsiteX14" fmla="*/ 417871 w 572024"/>
              <a:gd name="connsiteY14" fmla="*/ 0 h 616235"/>
              <a:gd name="connsiteX15" fmla="*/ 301756 w 572024"/>
              <a:gd name="connsiteY15" fmla="*/ 58057 h 616235"/>
              <a:gd name="connsiteX0" fmla="*/ 256368 w 526636"/>
              <a:gd name="connsiteY0" fmla="*/ 58057 h 616235"/>
              <a:gd name="connsiteX1" fmla="*/ 154768 w 526636"/>
              <a:gd name="connsiteY1" fmla="*/ 87086 h 616235"/>
              <a:gd name="connsiteX2" fmla="*/ 96711 w 526636"/>
              <a:gd name="connsiteY2" fmla="*/ 101600 h 616235"/>
              <a:gd name="connsiteX3" fmla="*/ 82197 w 526636"/>
              <a:gd name="connsiteY3" fmla="*/ 145143 h 616235"/>
              <a:gd name="connsiteX4" fmla="*/ 22112 w 526636"/>
              <a:gd name="connsiteY4" fmla="*/ 215980 h 616235"/>
              <a:gd name="connsiteX5" fmla="*/ 22110 w 526636"/>
              <a:gd name="connsiteY5" fmla="*/ 504020 h 616235"/>
              <a:gd name="connsiteX6" fmla="*/ 154768 w 526636"/>
              <a:gd name="connsiteY6" fmla="*/ 522514 h 616235"/>
              <a:gd name="connsiteX7" fmla="*/ 198311 w 526636"/>
              <a:gd name="connsiteY7" fmla="*/ 537028 h 616235"/>
              <a:gd name="connsiteX8" fmla="*/ 503111 w 526636"/>
              <a:gd name="connsiteY8" fmla="*/ 551543 h 616235"/>
              <a:gd name="connsiteX9" fmla="*/ 517626 w 526636"/>
              <a:gd name="connsiteY9" fmla="*/ 478971 h 616235"/>
              <a:gd name="connsiteX10" fmla="*/ 503111 w 526636"/>
              <a:gd name="connsiteY10" fmla="*/ 101600 h 616235"/>
              <a:gd name="connsiteX11" fmla="*/ 474083 w 526636"/>
              <a:gd name="connsiteY11" fmla="*/ 58057 h 616235"/>
              <a:gd name="connsiteX12" fmla="*/ 416026 w 526636"/>
              <a:gd name="connsiteY12" fmla="*/ 29028 h 616235"/>
              <a:gd name="connsiteX13" fmla="*/ 372483 w 526636"/>
              <a:gd name="connsiteY13" fmla="*/ 0 h 616235"/>
              <a:gd name="connsiteX14" fmla="*/ 256368 w 526636"/>
              <a:gd name="connsiteY14" fmla="*/ 58057 h 616235"/>
              <a:gd name="connsiteX0" fmla="*/ 372483 w 526636"/>
              <a:gd name="connsiteY0" fmla="*/ 0 h 616235"/>
              <a:gd name="connsiteX1" fmla="*/ 154768 w 526636"/>
              <a:gd name="connsiteY1" fmla="*/ 87086 h 616235"/>
              <a:gd name="connsiteX2" fmla="*/ 96711 w 526636"/>
              <a:gd name="connsiteY2" fmla="*/ 101600 h 616235"/>
              <a:gd name="connsiteX3" fmla="*/ 82197 w 526636"/>
              <a:gd name="connsiteY3" fmla="*/ 145143 h 616235"/>
              <a:gd name="connsiteX4" fmla="*/ 22112 w 526636"/>
              <a:gd name="connsiteY4" fmla="*/ 215980 h 616235"/>
              <a:gd name="connsiteX5" fmla="*/ 22110 w 526636"/>
              <a:gd name="connsiteY5" fmla="*/ 504020 h 616235"/>
              <a:gd name="connsiteX6" fmla="*/ 154768 w 526636"/>
              <a:gd name="connsiteY6" fmla="*/ 522514 h 616235"/>
              <a:gd name="connsiteX7" fmla="*/ 198311 w 526636"/>
              <a:gd name="connsiteY7" fmla="*/ 537028 h 616235"/>
              <a:gd name="connsiteX8" fmla="*/ 503111 w 526636"/>
              <a:gd name="connsiteY8" fmla="*/ 551543 h 616235"/>
              <a:gd name="connsiteX9" fmla="*/ 517626 w 526636"/>
              <a:gd name="connsiteY9" fmla="*/ 478971 h 616235"/>
              <a:gd name="connsiteX10" fmla="*/ 503111 w 526636"/>
              <a:gd name="connsiteY10" fmla="*/ 101600 h 616235"/>
              <a:gd name="connsiteX11" fmla="*/ 474083 w 526636"/>
              <a:gd name="connsiteY11" fmla="*/ 58057 h 616235"/>
              <a:gd name="connsiteX12" fmla="*/ 416026 w 526636"/>
              <a:gd name="connsiteY12" fmla="*/ 29028 h 616235"/>
              <a:gd name="connsiteX13" fmla="*/ 372483 w 526636"/>
              <a:gd name="connsiteY13" fmla="*/ 0 h 616235"/>
              <a:gd name="connsiteX0" fmla="*/ 416026 w 526636"/>
              <a:gd name="connsiteY0" fmla="*/ 0 h 587207"/>
              <a:gd name="connsiteX1" fmla="*/ 154768 w 526636"/>
              <a:gd name="connsiteY1" fmla="*/ 58058 h 587207"/>
              <a:gd name="connsiteX2" fmla="*/ 96711 w 526636"/>
              <a:gd name="connsiteY2" fmla="*/ 72572 h 587207"/>
              <a:gd name="connsiteX3" fmla="*/ 82197 w 526636"/>
              <a:gd name="connsiteY3" fmla="*/ 116115 h 587207"/>
              <a:gd name="connsiteX4" fmla="*/ 22112 w 526636"/>
              <a:gd name="connsiteY4" fmla="*/ 186952 h 587207"/>
              <a:gd name="connsiteX5" fmla="*/ 22110 w 526636"/>
              <a:gd name="connsiteY5" fmla="*/ 474992 h 587207"/>
              <a:gd name="connsiteX6" fmla="*/ 154768 w 526636"/>
              <a:gd name="connsiteY6" fmla="*/ 493486 h 587207"/>
              <a:gd name="connsiteX7" fmla="*/ 198311 w 526636"/>
              <a:gd name="connsiteY7" fmla="*/ 508000 h 587207"/>
              <a:gd name="connsiteX8" fmla="*/ 503111 w 526636"/>
              <a:gd name="connsiteY8" fmla="*/ 522515 h 587207"/>
              <a:gd name="connsiteX9" fmla="*/ 517626 w 526636"/>
              <a:gd name="connsiteY9" fmla="*/ 449943 h 587207"/>
              <a:gd name="connsiteX10" fmla="*/ 503111 w 526636"/>
              <a:gd name="connsiteY10" fmla="*/ 72572 h 587207"/>
              <a:gd name="connsiteX11" fmla="*/ 474083 w 526636"/>
              <a:gd name="connsiteY11" fmla="*/ 29029 h 587207"/>
              <a:gd name="connsiteX12" fmla="*/ 416026 w 526636"/>
              <a:gd name="connsiteY12" fmla="*/ 0 h 587207"/>
              <a:gd name="connsiteX0" fmla="*/ 449326 w 526636"/>
              <a:gd name="connsiteY0" fmla="*/ 32777 h 572030"/>
              <a:gd name="connsiteX1" fmla="*/ 154768 w 526636"/>
              <a:gd name="connsiteY1" fmla="*/ 42881 h 572030"/>
              <a:gd name="connsiteX2" fmla="*/ 96711 w 526636"/>
              <a:gd name="connsiteY2" fmla="*/ 57395 h 572030"/>
              <a:gd name="connsiteX3" fmla="*/ 82197 w 526636"/>
              <a:gd name="connsiteY3" fmla="*/ 100938 h 572030"/>
              <a:gd name="connsiteX4" fmla="*/ 22112 w 526636"/>
              <a:gd name="connsiteY4" fmla="*/ 171775 h 572030"/>
              <a:gd name="connsiteX5" fmla="*/ 22110 w 526636"/>
              <a:gd name="connsiteY5" fmla="*/ 459815 h 572030"/>
              <a:gd name="connsiteX6" fmla="*/ 154768 w 526636"/>
              <a:gd name="connsiteY6" fmla="*/ 478309 h 572030"/>
              <a:gd name="connsiteX7" fmla="*/ 198311 w 526636"/>
              <a:gd name="connsiteY7" fmla="*/ 492823 h 572030"/>
              <a:gd name="connsiteX8" fmla="*/ 503111 w 526636"/>
              <a:gd name="connsiteY8" fmla="*/ 507338 h 572030"/>
              <a:gd name="connsiteX9" fmla="*/ 517626 w 526636"/>
              <a:gd name="connsiteY9" fmla="*/ 434766 h 572030"/>
              <a:gd name="connsiteX10" fmla="*/ 503111 w 526636"/>
              <a:gd name="connsiteY10" fmla="*/ 57395 h 572030"/>
              <a:gd name="connsiteX11" fmla="*/ 474083 w 526636"/>
              <a:gd name="connsiteY11" fmla="*/ 13852 h 572030"/>
              <a:gd name="connsiteX12" fmla="*/ 449326 w 526636"/>
              <a:gd name="connsiteY12" fmla="*/ 32777 h 572030"/>
              <a:gd name="connsiteX0" fmla="*/ 474083 w 526636"/>
              <a:gd name="connsiteY0" fmla="*/ 2419 h 560597"/>
              <a:gd name="connsiteX1" fmla="*/ 154768 w 526636"/>
              <a:gd name="connsiteY1" fmla="*/ 31448 h 560597"/>
              <a:gd name="connsiteX2" fmla="*/ 96711 w 526636"/>
              <a:gd name="connsiteY2" fmla="*/ 45962 h 560597"/>
              <a:gd name="connsiteX3" fmla="*/ 82197 w 526636"/>
              <a:gd name="connsiteY3" fmla="*/ 89505 h 560597"/>
              <a:gd name="connsiteX4" fmla="*/ 22112 w 526636"/>
              <a:gd name="connsiteY4" fmla="*/ 160342 h 560597"/>
              <a:gd name="connsiteX5" fmla="*/ 22110 w 526636"/>
              <a:gd name="connsiteY5" fmla="*/ 448382 h 560597"/>
              <a:gd name="connsiteX6" fmla="*/ 154768 w 526636"/>
              <a:gd name="connsiteY6" fmla="*/ 466876 h 560597"/>
              <a:gd name="connsiteX7" fmla="*/ 198311 w 526636"/>
              <a:gd name="connsiteY7" fmla="*/ 481390 h 560597"/>
              <a:gd name="connsiteX8" fmla="*/ 503111 w 526636"/>
              <a:gd name="connsiteY8" fmla="*/ 495905 h 560597"/>
              <a:gd name="connsiteX9" fmla="*/ 517626 w 526636"/>
              <a:gd name="connsiteY9" fmla="*/ 423333 h 560597"/>
              <a:gd name="connsiteX10" fmla="*/ 503111 w 526636"/>
              <a:gd name="connsiteY10" fmla="*/ 45962 h 560597"/>
              <a:gd name="connsiteX11" fmla="*/ 474083 w 526636"/>
              <a:gd name="connsiteY11" fmla="*/ 2419 h 560597"/>
              <a:gd name="connsiteX0" fmla="*/ 495735 w 548288"/>
              <a:gd name="connsiteY0" fmla="*/ 2419 h 560597"/>
              <a:gd name="connsiteX1" fmla="*/ 176420 w 548288"/>
              <a:gd name="connsiteY1" fmla="*/ 31448 h 560597"/>
              <a:gd name="connsiteX2" fmla="*/ 118363 w 548288"/>
              <a:gd name="connsiteY2" fmla="*/ 45962 h 560597"/>
              <a:gd name="connsiteX3" fmla="*/ 103849 w 548288"/>
              <a:gd name="connsiteY3" fmla="*/ 89505 h 560597"/>
              <a:gd name="connsiteX4" fmla="*/ 10014 w 548288"/>
              <a:gd name="connsiteY4" fmla="*/ 98379 h 560597"/>
              <a:gd name="connsiteX5" fmla="*/ 43762 w 548288"/>
              <a:gd name="connsiteY5" fmla="*/ 448382 h 560597"/>
              <a:gd name="connsiteX6" fmla="*/ 176420 w 548288"/>
              <a:gd name="connsiteY6" fmla="*/ 466876 h 560597"/>
              <a:gd name="connsiteX7" fmla="*/ 219963 w 548288"/>
              <a:gd name="connsiteY7" fmla="*/ 481390 h 560597"/>
              <a:gd name="connsiteX8" fmla="*/ 524763 w 548288"/>
              <a:gd name="connsiteY8" fmla="*/ 495905 h 560597"/>
              <a:gd name="connsiteX9" fmla="*/ 539278 w 548288"/>
              <a:gd name="connsiteY9" fmla="*/ 423333 h 560597"/>
              <a:gd name="connsiteX10" fmla="*/ 524763 w 548288"/>
              <a:gd name="connsiteY10" fmla="*/ 45962 h 560597"/>
              <a:gd name="connsiteX11" fmla="*/ 495735 w 548288"/>
              <a:gd name="connsiteY11" fmla="*/ 2419 h 560597"/>
              <a:gd name="connsiteX0" fmla="*/ 464067 w 516620"/>
              <a:gd name="connsiteY0" fmla="*/ 2419 h 560597"/>
              <a:gd name="connsiteX1" fmla="*/ 144752 w 516620"/>
              <a:gd name="connsiteY1" fmla="*/ 31448 h 560597"/>
              <a:gd name="connsiteX2" fmla="*/ 86695 w 516620"/>
              <a:gd name="connsiteY2" fmla="*/ 45962 h 560597"/>
              <a:gd name="connsiteX3" fmla="*/ 72181 w 516620"/>
              <a:gd name="connsiteY3" fmla="*/ 89505 h 560597"/>
              <a:gd name="connsiteX4" fmla="*/ 12094 w 516620"/>
              <a:gd name="connsiteY4" fmla="*/ 448382 h 560597"/>
              <a:gd name="connsiteX5" fmla="*/ 144752 w 516620"/>
              <a:gd name="connsiteY5" fmla="*/ 466876 h 560597"/>
              <a:gd name="connsiteX6" fmla="*/ 188295 w 516620"/>
              <a:gd name="connsiteY6" fmla="*/ 481390 h 560597"/>
              <a:gd name="connsiteX7" fmla="*/ 493095 w 516620"/>
              <a:gd name="connsiteY7" fmla="*/ 495905 h 560597"/>
              <a:gd name="connsiteX8" fmla="*/ 507610 w 516620"/>
              <a:gd name="connsiteY8" fmla="*/ 423333 h 560597"/>
              <a:gd name="connsiteX9" fmla="*/ 493095 w 516620"/>
              <a:gd name="connsiteY9" fmla="*/ 45962 h 560597"/>
              <a:gd name="connsiteX10" fmla="*/ 464067 w 516620"/>
              <a:gd name="connsiteY10" fmla="*/ 2419 h 560597"/>
              <a:gd name="connsiteX0" fmla="*/ 461649 w 514202"/>
              <a:gd name="connsiteY0" fmla="*/ 2419 h 560597"/>
              <a:gd name="connsiteX1" fmla="*/ 142334 w 514202"/>
              <a:gd name="connsiteY1" fmla="*/ 31448 h 560597"/>
              <a:gd name="connsiteX2" fmla="*/ 84277 w 514202"/>
              <a:gd name="connsiteY2" fmla="*/ 45962 h 560597"/>
              <a:gd name="connsiteX3" fmla="*/ 9676 w 514202"/>
              <a:gd name="connsiteY3" fmla="*/ 448382 h 560597"/>
              <a:gd name="connsiteX4" fmla="*/ 142334 w 514202"/>
              <a:gd name="connsiteY4" fmla="*/ 466876 h 560597"/>
              <a:gd name="connsiteX5" fmla="*/ 185877 w 514202"/>
              <a:gd name="connsiteY5" fmla="*/ 481390 h 560597"/>
              <a:gd name="connsiteX6" fmla="*/ 490677 w 514202"/>
              <a:gd name="connsiteY6" fmla="*/ 495905 h 560597"/>
              <a:gd name="connsiteX7" fmla="*/ 505192 w 514202"/>
              <a:gd name="connsiteY7" fmla="*/ 423333 h 560597"/>
              <a:gd name="connsiteX8" fmla="*/ 490677 w 514202"/>
              <a:gd name="connsiteY8" fmla="*/ 45962 h 560597"/>
              <a:gd name="connsiteX9" fmla="*/ 461649 w 514202"/>
              <a:gd name="connsiteY9" fmla="*/ 2419 h 560597"/>
              <a:gd name="connsiteX0" fmla="*/ 507833 w 560386"/>
              <a:gd name="connsiteY0" fmla="*/ 2419 h 560597"/>
              <a:gd name="connsiteX1" fmla="*/ 188518 w 560386"/>
              <a:gd name="connsiteY1" fmla="*/ 31448 h 560597"/>
              <a:gd name="connsiteX2" fmla="*/ 22111 w 560386"/>
              <a:gd name="connsiteY2" fmla="*/ 21342 h 560597"/>
              <a:gd name="connsiteX3" fmla="*/ 55860 w 560386"/>
              <a:gd name="connsiteY3" fmla="*/ 448382 h 560597"/>
              <a:gd name="connsiteX4" fmla="*/ 188518 w 560386"/>
              <a:gd name="connsiteY4" fmla="*/ 466876 h 560597"/>
              <a:gd name="connsiteX5" fmla="*/ 232061 w 560386"/>
              <a:gd name="connsiteY5" fmla="*/ 481390 h 560597"/>
              <a:gd name="connsiteX6" fmla="*/ 536861 w 560386"/>
              <a:gd name="connsiteY6" fmla="*/ 495905 h 560597"/>
              <a:gd name="connsiteX7" fmla="*/ 551376 w 560386"/>
              <a:gd name="connsiteY7" fmla="*/ 423333 h 560597"/>
              <a:gd name="connsiteX8" fmla="*/ 536861 w 560386"/>
              <a:gd name="connsiteY8" fmla="*/ 45962 h 560597"/>
              <a:gd name="connsiteX9" fmla="*/ 507833 w 560386"/>
              <a:gd name="connsiteY9" fmla="*/ 2419 h 560597"/>
              <a:gd name="connsiteX0" fmla="*/ 520909 w 573462"/>
              <a:gd name="connsiteY0" fmla="*/ 2419 h 567437"/>
              <a:gd name="connsiteX1" fmla="*/ 201594 w 573462"/>
              <a:gd name="connsiteY1" fmla="*/ 31448 h 567437"/>
              <a:gd name="connsiteX2" fmla="*/ 35187 w 573462"/>
              <a:gd name="connsiteY2" fmla="*/ 21342 h 567437"/>
              <a:gd name="connsiteX3" fmla="*/ 68936 w 573462"/>
              <a:gd name="connsiteY3" fmla="*/ 448382 h 567437"/>
              <a:gd name="connsiteX4" fmla="*/ 35186 w 573462"/>
              <a:gd name="connsiteY4" fmla="*/ 560595 h 567437"/>
              <a:gd name="connsiteX5" fmla="*/ 245137 w 573462"/>
              <a:gd name="connsiteY5" fmla="*/ 481390 h 567437"/>
              <a:gd name="connsiteX6" fmla="*/ 549937 w 573462"/>
              <a:gd name="connsiteY6" fmla="*/ 495905 h 567437"/>
              <a:gd name="connsiteX7" fmla="*/ 564452 w 573462"/>
              <a:gd name="connsiteY7" fmla="*/ 423333 h 567437"/>
              <a:gd name="connsiteX8" fmla="*/ 549937 w 573462"/>
              <a:gd name="connsiteY8" fmla="*/ 45962 h 567437"/>
              <a:gd name="connsiteX9" fmla="*/ 520909 w 573462"/>
              <a:gd name="connsiteY9" fmla="*/ 2419 h 567437"/>
              <a:gd name="connsiteX0" fmla="*/ 520909 w 573462"/>
              <a:gd name="connsiteY0" fmla="*/ 2419 h 568515"/>
              <a:gd name="connsiteX1" fmla="*/ 201594 w 573462"/>
              <a:gd name="connsiteY1" fmla="*/ 31448 h 568515"/>
              <a:gd name="connsiteX2" fmla="*/ 35187 w 573462"/>
              <a:gd name="connsiteY2" fmla="*/ 21342 h 568515"/>
              <a:gd name="connsiteX3" fmla="*/ 68936 w 573462"/>
              <a:gd name="connsiteY3" fmla="*/ 448382 h 568515"/>
              <a:gd name="connsiteX4" fmla="*/ 35186 w 573462"/>
              <a:gd name="connsiteY4" fmla="*/ 560595 h 568515"/>
              <a:gd name="connsiteX5" fmla="*/ 549937 w 573462"/>
              <a:gd name="connsiteY5" fmla="*/ 495905 h 568515"/>
              <a:gd name="connsiteX6" fmla="*/ 564452 w 573462"/>
              <a:gd name="connsiteY6" fmla="*/ 423333 h 568515"/>
              <a:gd name="connsiteX7" fmla="*/ 549937 w 573462"/>
              <a:gd name="connsiteY7" fmla="*/ 45962 h 568515"/>
              <a:gd name="connsiteX8" fmla="*/ 520909 w 573462"/>
              <a:gd name="connsiteY8" fmla="*/ 2419 h 568515"/>
              <a:gd name="connsiteX0" fmla="*/ 571514 w 624067"/>
              <a:gd name="connsiteY0" fmla="*/ 2419 h 568515"/>
              <a:gd name="connsiteX1" fmla="*/ 252199 w 624067"/>
              <a:gd name="connsiteY1" fmla="*/ 31448 h 568515"/>
              <a:gd name="connsiteX2" fmla="*/ 85792 w 624067"/>
              <a:gd name="connsiteY2" fmla="*/ 21342 h 568515"/>
              <a:gd name="connsiteX3" fmla="*/ 85791 w 624067"/>
              <a:gd name="connsiteY3" fmla="*/ 560595 h 568515"/>
              <a:gd name="connsiteX4" fmla="*/ 600542 w 624067"/>
              <a:gd name="connsiteY4" fmla="*/ 495905 h 568515"/>
              <a:gd name="connsiteX5" fmla="*/ 615057 w 624067"/>
              <a:gd name="connsiteY5" fmla="*/ 423333 h 568515"/>
              <a:gd name="connsiteX6" fmla="*/ 600542 w 624067"/>
              <a:gd name="connsiteY6" fmla="*/ 45962 h 568515"/>
              <a:gd name="connsiteX7" fmla="*/ 571514 w 624067"/>
              <a:gd name="connsiteY7" fmla="*/ 2419 h 568515"/>
              <a:gd name="connsiteX0" fmla="*/ 543781 w 596334"/>
              <a:gd name="connsiteY0" fmla="*/ 2419 h 568515"/>
              <a:gd name="connsiteX1" fmla="*/ 224466 w 596334"/>
              <a:gd name="connsiteY1" fmla="*/ 31448 h 568515"/>
              <a:gd name="connsiteX2" fmla="*/ 58058 w 596334"/>
              <a:gd name="connsiteY2" fmla="*/ 560595 h 568515"/>
              <a:gd name="connsiteX3" fmla="*/ 572809 w 596334"/>
              <a:gd name="connsiteY3" fmla="*/ 495905 h 568515"/>
              <a:gd name="connsiteX4" fmla="*/ 587324 w 596334"/>
              <a:gd name="connsiteY4" fmla="*/ 423333 h 568515"/>
              <a:gd name="connsiteX5" fmla="*/ 572809 w 596334"/>
              <a:gd name="connsiteY5" fmla="*/ 45962 h 568515"/>
              <a:gd name="connsiteX6" fmla="*/ 543781 w 596334"/>
              <a:gd name="connsiteY6" fmla="*/ 2419 h 568515"/>
              <a:gd name="connsiteX0" fmla="*/ 566677 w 619230"/>
              <a:gd name="connsiteY0" fmla="*/ 2419 h 568515"/>
              <a:gd name="connsiteX1" fmla="*/ 80954 w 619230"/>
              <a:gd name="connsiteY1" fmla="*/ 21342 h 568515"/>
              <a:gd name="connsiteX2" fmla="*/ 80954 w 619230"/>
              <a:gd name="connsiteY2" fmla="*/ 560595 h 568515"/>
              <a:gd name="connsiteX3" fmla="*/ 595705 w 619230"/>
              <a:gd name="connsiteY3" fmla="*/ 495905 h 568515"/>
              <a:gd name="connsiteX4" fmla="*/ 610220 w 619230"/>
              <a:gd name="connsiteY4" fmla="*/ 423333 h 568515"/>
              <a:gd name="connsiteX5" fmla="*/ 595705 w 619230"/>
              <a:gd name="connsiteY5" fmla="*/ 45962 h 568515"/>
              <a:gd name="connsiteX6" fmla="*/ 566677 w 619230"/>
              <a:gd name="connsiteY6" fmla="*/ 2419 h 568515"/>
              <a:gd name="connsiteX0" fmla="*/ 566677 w 681496"/>
              <a:gd name="connsiteY0" fmla="*/ 2419 h 568515"/>
              <a:gd name="connsiteX1" fmla="*/ 80954 w 681496"/>
              <a:gd name="connsiteY1" fmla="*/ 21342 h 568515"/>
              <a:gd name="connsiteX2" fmla="*/ 80954 w 681496"/>
              <a:gd name="connsiteY2" fmla="*/ 560595 h 568515"/>
              <a:gd name="connsiteX3" fmla="*/ 595705 w 681496"/>
              <a:gd name="connsiteY3" fmla="*/ 495905 h 568515"/>
              <a:gd name="connsiteX4" fmla="*/ 595705 w 681496"/>
              <a:gd name="connsiteY4" fmla="*/ 45962 h 568515"/>
              <a:gd name="connsiteX5" fmla="*/ 566677 w 681496"/>
              <a:gd name="connsiteY5" fmla="*/ 2419 h 568515"/>
              <a:gd name="connsiteX0" fmla="*/ 595705 w 681496"/>
              <a:gd name="connsiteY0" fmla="*/ 110392 h 632945"/>
              <a:gd name="connsiteX1" fmla="*/ 80954 w 681496"/>
              <a:gd name="connsiteY1" fmla="*/ 85772 h 632945"/>
              <a:gd name="connsiteX2" fmla="*/ 80954 w 681496"/>
              <a:gd name="connsiteY2" fmla="*/ 625025 h 632945"/>
              <a:gd name="connsiteX3" fmla="*/ 595705 w 681496"/>
              <a:gd name="connsiteY3" fmla="*/ 560335 h 632945"/>
              <a:gd name="connsiteX4" fmla="*/ 595705 w 681496"/>
              <a:gd name="connsiteY4" fmla="*/ 110392 h 632945"/>
              <a:gd name="connsiteX0" fmla="*/ 595705 w 681496"/>
              <a:gd name="connsiteY0" fmla="*/ 110392 h 632945"/>
              <a:gd name="connsiteX1" fmla="*/ 80954 w 681496"/>
              <a:gd name="connsiteY1" fmla="*/ 85772 h 632945"/>
              <a:gd name="connsiteX2" fmla="*/ 80954 w 681496"/>
              <a:gd name="connsiteY2" fmla="*/ 625025 h 632945"/>
              <a:gd name="connsiteX3" fmla="*/ 595705 w 681496"/>
              <a:gd name="connsiteY3" fmla="*/ 560335 h 632945"/>
              <a:gd name="connsiteX4" fmla="*/ 595705 w 681496"/>
              <a:gd name="connsiteY4" fmla="*/ 110392 h 632945"/>
              <a:gd name="connsiteX0" fmla="*/ 595705 w 681496"/>
              <a:gd name="connsiteY0" fmla="*/ 110392 h 646107"/>
              <a:gd name="connsiteX1" fmla="*/ 80954 w 681496"/>
              <a:gd name="connsiteY1" fmla="*/ 85772 h 646107"/>
              <a:gd name="connsiteX2" fmla="*/ 80954 w 681496"/>
              <a:gd name="connsiteY2" fmla="*/ 625025 h 646107"/>
              <a:gd name="connsiteX3" fmla="*/ 595705 w 681496"/>
              <a:gd name="connsiteY3" fmla="*/ 560335 h 646107"/>
              <a:gd name="connsiteX4" fmla="*/ 595705 w 681496"/>
              <a:gd name="connsiteY4" fmla="*/ 110392 h 646107"/>
              <a:gd name="connsiteX0" fmla="*/ 617188 w 802847"/>
              <a:gd name="connsiteY0" fmla="*/ 110392 h 787833"/>
              <a:gd name="connsiteX1" fmla="*/ 102437 w 802847"/>
              <a:gd name="connsiteY1" fmla="*/ 85772 h 787833"/>
              <a:gd name="connsiteX2" fmla="*/ 102437 w 802847"/>
              <a:gd name="connsiteY2" fmla="*/ 625025 h 787833"/>
              <a:gd name="connsiteX3" fmla="*/ 717054 w 802847"/>
              <a:gd name="connsiteY3" fmla="*/ 702061 h 787833"/>
              <a:gd name="connsiteX4" fmla="*/ 617188 w 802847"/>
              <a:gd name="connsiteY4" fmla="*/ 110392 h 787833"/>
              <a:gd name="connsiteX0" fmla="*/ 617188 w 802847"/>
              <a:gd name="connsiteY0" fmla="*/ 117650 h 795091"/>
              <a:gd name="connsiteX1" fmla="*/ 102437 w 802847"/>
              <a:gd name="connsiteY1" fmla="*/ 93030 h 795091"/>
              <a:gd name="connsiteX2" fmla="*/ 102437 w 802847"/>
              <a:gd name="connsiteY2" fmla="*/ 632283 h 795091"/>
              <a:gd name="connsiteX3" fmla="*/ 717054 w 802847"/>
              <a:gd name="connsiteY3" fmla="*/ 709319 h 795091"/>
              <a:gd name="connsiteX4" fmla="*/ 617188 w 802847"/>
              <a:gd name="connsiteY4" fmla="*/ 117650 h 795091"/>
              <a:gd name="connsiteX0" fmla="*/ 617188 w 802847"/>
              <a:gd name="connsiteY0" fmla="*/ 117649 h 795090"/>
              <a:gd name="connsiteX1" fmla="*/ 102437 w 802847"/>
              <a:gd name="connsiteY1" fmla="*/ 93029 h 795090"/>
              <a:gd name="connsiteX2" fmla="*/ 102437 w 802847"/>
              <a:gd name="connsiteY2" fmla="*/ 632282 h 795090"/>
              <a:gd name="connsiteX3" fmla="*/ 717054 w 802847"/>
              <a:gd name="connsiteY3" fmla="*/ 709318 h 795090"/>
              <a:gd name="connsiteX4" fmla="*/ 617188 w 802847"/>
              <a:gd name="connsiteY4" fmla="*/ 117649 h 795090"/>
              <a:gd name="connsiteX0" fmla="*/ 698142 w 883801"/>
              <a:gd name="connsiteY0" fmla="*/ 133642 h 811083"/>
              <a:gd name="connsiteX1" fmla="*/ 80954 w 883801"/>
              <a:gd name="connsiteY1" fmla="*/ 93029 h 811083"/>
              <a:gd name="connsiteX2" fmla="*/ 183391 w 883801"/>
              <a:gd name="connsiteY2" fmla="*/ 648275 h 811083"/>
              <a:gd name="connsiteX3" fmla="*/ 798008 w 883801"/>
              <a:gd name="connsiteY3" fmla="*/ 725311 h 811083"/>
              <a:gd name="connsiteX4" fmla="*/ 698142 w 883801"/>
              <a:gd name="connsiteY4" fmla="*/ 133642 h 811083"/>
              <a:gd name="connsiteX0" fmla="*/ 736698 w 939429"/>
              <a:gd name="connsiteY0" fmla="*/ 136559 h 824174"/>
              <a:gd name="connsiteX1" fmla="*/ 119510 w 939429"/>
              <a:gd name="connsiteY1" fmla="*/ 95946 h 824174"/>
              <a:gd name="connsiteX2" fmla="*/ 119510 w 939429"/>
              <a:gd name="connsiteY2" fmla="*/ 712236 h 824174"/>
              <a:gd name="connsiteX3" fmla="*/ 836564 w 939429"/>
              <a:gd name="connsiteY3" fmla="*/ 728228 h 824174"/>
              <a:gd name="connsiteX4" fmla="*/ 736698 w 939429"/>
              <a:gd name="connsiteY4" fmla="*/ 136559 h 824174"/>
              <a:gd name="connsiteX0" fmla="*/ 720052 w 796879"/>
              <a:gd name="connsiteY0" fmla="*/ 136559 h 814951"/>
              <a:gd name="connsiteX1" fmla="*/ 102864 w 796879"/>
              <a:gd name="connsiteY1" fmla="*/ 95946 h 814951"/>
              <a:gd name="connsiteX2" fmla="*/ 102864 w 796879"/>
              <a:gd name="connsiteY2" fmla="*/ 712236 h 814951"/>
              <a:gd name="connsiteX3" fmla="*/ 563827 w 796879"/>
              <a:gd name="connsiteY3" fmla="*/ 712236 h 814951"/>
              <a:gd name="connsiteX4" fmla="*/ 720052 w 796879"/>
              <a:gd name="connsiteY4" fmla="*/ 136559 h 814951"/>
              <a:gd name="connsiteX0" fmla="*/ 537791 w 614619"/>
              <a:gd name="connsiteY0" fmla="*/ 102717 h 821720"/>
              <a:gd name="connsiteX1" fmla="*/ 76827 w 614619"/>
              <a:gd name="connsiteY1" fmla="*/ 102715 h 821720"/>
              <a:gd name="connsiteX2" fmla="*/ 76827 w 614619"/>
              <a:gd name="connsiteY2" fmla="*/ 719005 h 821720"/>
              <a:gd name="connsiteX3" fmla="*/ 537790 w 614619"/>
              <a:gd name="connsiteY3" fmla="*/ 719005 h 821720"/>
              <a:gd name="connsiteX4" fmla="*/ 537791 w 614619"/>
              <a:gd name="connsiteY4" fmla="*/ 102717 h 821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619" h="821720">
                <a:moveTo>
                  <a:pt x="537791" y="102717"/>
                </a:moveTo>
                <a:cubicBezTo>
                  <a:pt x="460964" y="2"/>
                  <a:pt x="153654" y="0"/>
                  <a:pt x="76827" y="102715"/>
                </a:cubicBezTo>
                <a:cubicBezTo>
                  <a:pt x="0" y="205430"/>
                  <a:pt x="0" y="616290"/>
                  <a:pt x="76827" y="719005"/>
                </a:cubicBezTo>
                <a:cubicBezTo>
                  <a:pt x="153654" y="821720"/>
                  <a:pt x="460963" y="821720"/>
                  <a:pt x="537790" y="719005"/>
                </a:cubicBezTo>
                <a:cubicBezTo>
                  <a:pt x="614617" y="616290"/>
                  <a:pt x="614618" y="205432"/>
                  <a:pt x="537791" y="102717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24E2A30-0C02-46F2-BAFE-4DAA3D1DE910}"/>
              </a:ext>
            </a:extLst>
          </p:cNvPr>
          <p:cNvCxnSpPr>
            <a:cxnSpLocks/>
          </p:cNvCxnSpPr>
          <p:nvPr/>
        </p:nvCxnSpPr>
        <p:spPr>
          <a:xfrm flipV="1">
            <a:off x="2519743" y="2176788"/>
            <a:ext cx="1008112" cy="13676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BE3530A-E293-455B-806A-01E1A26450D5}"/>
              </a:ext>
            </a:extLst>
          </p:cNvPr>
          <p:cNvSpPr txBox="1"/>
          <p:nvPr/>
        </p:nvSpPr>
        <p:spPr>
          <a:xfrm>
            <a:off x="1583639" y="3544405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outcome?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6725FC-491F-42FF-AA38-32C11D664C95}"/>
              </a:ext>
            </a:extLst>
          </p:cNvPr>
          <p:cNvSpPr txBox="1"/>
          <p:nvPr/>
        </p:nvSpPr>
        <p:spPr>
          <a:xfrm>
            <a:off x="1583638" y="4120469"/>
            <a:ext cx="1836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prospects?</a:t>
            </a:r>
          </a:p>
        </p:txBody>
      </p:sp>
    </p:spTree>
    <p:extLst>
      <p:ext uri="{BB962C8B-B14F-4D97-AF65-F5344CB8AC3E}">
        <p14:creationId xmlns:p14="http://schemas.microsoft.com/office/powerpoint/2010/main" val="245336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6E76BDB-AF77-4551-98ED-E3D7E120FA1D}"/>
                  </a:ext>
                </a:extLst>
              </p14:cNvPr>
              <p14:cNvContentPartPr/>
              <p14:nvPr/>
            </p14:nvContentPartPr>
            <p14:xfrm>
              <a:off x="755470" y="5972726"/>
              <a:ext cx="1778760" cy="36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6E76BDB-AF77-4551-98ED-E3D7E120FA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470" y="5900726"/>
                <a:ext cx="1850400" cy="17964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0A53545D-CFD0-4E91-885D-26379AC39852}"/>
              </a:ext>
            </a:extLst>
          </p:cNvPr>
          <p:cNvSpPr txBox="1"/>
          <p:nvPr/>
        </p:nvSpPr>
        <p:spPr>
          <a:xfrm>
            <a:off x="539320" y="4779432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the ‘special’ designators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2822CD-EEE2-4F3C-BFF6-BDE160940A75}"/>
              </a:ext>
            </a:extLst>
          </p:cNvPr>
          <p:cNvSpPr txBox="1"/>
          <p:nvPr/>
        </p:nvSpPr>
        <p:spPr>
          <a:xfrm>
            <a:off x="539320" y="5292381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any</a:t>
            </a:r>
            <a:r>
              <a:rPr lang="en-GB" dirty="0"/>
              <a:t> designators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F277BF-050F-4593-B660-4709F9EF9A85}"/>
              </a:ext>
            </a:extLst>
          </p:cNvPr>
          <p:cNvSpPr txBox="1"/>
          <p:nvPr/>
        </p:nvSpPr>
        <p:spPr>
          <a:xfrm>
            <a:off x="539320" y="5805330"/>
            <a:ext cx="835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Use </a:t>
            </a:r>
            <a:r>
              <a:rPr lang="en-GB" i="1" dirty="0"/>
              <a:t>all</a:t>
            </a:r>
            <a:r>
              <a:rPr lang="en-GB" dirty="0"/>
              <a:t> designators</a:t>
            </a:r>
          </a:p>
        </p:txBody>
      </p:sp>
    </p:spTree>
    <p:extLst>
      <p:ext uri="{BB962C8B-B14F-4D97-AF65-F5344CB8AC3E}">
        <p14:creationId xmlns:p14="http://schemas.microsoft.com/office/powerpoint/2010/main" val="42704299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</p:spTree>
    <p:extLst>
      <p:ext uri="{BB962C8B-B14F-4D97-AF65-F5344CB8AC3E}">
        <p14:creationId xmlns:p14="http://schemas.microsoft.com/office/powerpoint/2010/main" val="9616654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that the decision maker does not know apply?</a:t>
            </a:r>
          </a:p>
        </p:txBody>
      </p:sp>
    </p:spTree>
    <p:extLst>
      <p:ext uri="{BB962C8B-B14F-4D97-AF65-F5344CB8AC3E}">
        <p14:creationId xmlns:p14="http://schemas.microsoft.com/office/powerpoint/2010/main" val="24965899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04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14:cNvPr>
              <p14:cNvContentPartPr/>
              <p14:nvPr/>
            </p14:nvContentPartPr>
            <p14:xfrm>
              <a:off x="2430195" y="3637620"/>
              <a:ext cx="201600" cy="3852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94195" y="3565620"/>
                <a:ext cx="27324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14:cNvPr>
              <p14:cNvContentPartPr/>
              <p14:nvPr/>
            </p14:nvContentPartPr>
            <p14:xfrm>
              <a:off x="3391035" y="3675840"/>
              <a:ext cx="257400" cy="201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5035" y="3603840"/>
                <a:ext cx="329040" cy="16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284983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675507"/>
              </p:ext>
            </p:extLst>
          </p:nvPr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>
                          <a:solidFill>
                            <a:srgbClr val="FF0000"/>
                          </a:solidFill>
                        </a:rPr>
                        <a:t>Prospects for the sick, allergic patient A: </a:t>
                      </a:r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V. BAD</a:t>
                      </a:r>
                      <a:endParaRPr lang="en-GB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14:cNvPr>
              <p14:cNvContentPartPr/>
              <p14:nvPr/>
            </p14:nvContentPartPr>
            <p14:xfrm>
              <a:off x="2430195" y="3637620"/>
              <a:ext cx="201600" cy="3852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823F2FE-20A4-4B12-95F2-6D79FC94CA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94195" y="3565620"/>
                <a:ext cx="27324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14:cNvPr>
              <p14:cNvContentPartPr/>
              <p14:nvPr/>
            </p14:nvContentPartPr>
            <p14:xfrm>
              <a:off x="3391035" y="3675840"/>
              <a:ext cx="257400" cy="201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FCA3951A-7495-4611-8464-9B1B0C8701E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5035" y="3603840"/>
                <a:ext cx="329040" cy="16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85362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that the decision maker does not know apply?</a:t>
            </a:r>
          </a:p>
        </p:txBody>
      </p:sp>
    </p:spTree>
    <p:extLst>
      <p:ext uri="{BB962C8B-B14F-4D97-AF65-F5344CB8AC3E}">
        <p14:creationId xmlns:p14="http://schemas.microsoft.com/office/powerpoint/2010/main" val="39522205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</p:spTree>
    <p:extLst>
      <p:ext uri="{BB962C8B-B14F-4D97-AF65-F5344CB8AC3E}">
        <p14:creationId xmlns:p14="http://schemas.microsoft.com/office/powerpoint/2010/main" val="40380153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ell dark inside">
            <a:extLst>
              <a:ext uri="{FF2B5EF4-FFF2-40B4-BE49-F238E27FC236}">
                <a16:creationId xmlns:a16="http://schemas.microsoft.com/office/drawing/2014/main" id="{2ACA204B-38C4-455A-884A-05189BAEB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590" y="980660"/>
            <a:ext cx="58293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0EF390-3FDC-4C86-9A10-64DB68DDE7C6}"/>
              </a:ext>
            </a:extLst>
          </p:cNvPr>
          <p:cNvSpPr txBox="1"/>
          <p:nvPr/>
        </p:nvSpPr>
        <p:spPr>
          <a:xfrm>
            <a:off x="827480" y="5229250"/>
            <a:ext cx="7705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you have to consider the prospects for the person down the well, if you’re not </a:t>
            </a:r>
            <a:r>
              <a:rPr lang="en-GB" i="1" dirty="0"/>
              <a:t>quite</a:t>
            </a:r>
            <a:r>
              <a:rPr lang="en-GB" dirty="0"/>
              <a:t> certain that there is such a person?</a:t>
            </a:r>
          </a:p>
        </p:txBody>
      </p:sp>
    </p:spTree>
    <p:extLst>
      <p:ext uri="{BB962C8B-B14F-4D97-AF65-F5344CB8AC3E}">
        <p14:creationId xmlns:p14="http://schemas.microsoft.com/office/powerpoint/2010/main" val="39186372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B08CD5-07B6-40C8-A061-26439BDBA6AC}"/>
              </a:ext>
            </a:extLst>
          </p:cNvPr>
          <p:cNvSpPr txBox="1"/>
          <p:nvPr/>
        </p:nvSpPr>
        <p:spPr>
          <a:xfrm>
            <a:off x="392250" y="1916790"/>
            <a:ext cx="769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such that the decision maker’s credence that the designator applies is above a certain threshold</a:t>
            </a:r>
          </a:p>
        </p:txBody>
      </p:sp>
    </p:spTree>
    <p:extLst>
      <p:ext uri="{BB962C8B-B14F-4D97-AF65-F5344CB8AC3E}">
        <p14:creationId xmlns:p14="http://schemas.microsoft.com/office/powerpoint/2010/main" val="7033375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B08CD5-07B6-40C8-A061-26439BDBA6AC}"/>
              </a:ext>
            </a:extLst>
          </p:cNvPr>
          <p:cNvSpPr txBox="1"/>
          <p:nvPr/>
        </p:nvSpPr>
        <p:spPr>
          <a:xfrm>
            <a:off x="392250" y="1916790"/>
            <a:ext cx="769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such that the decision maker’s credence that the designator applies is above a certain threshold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7270FD-B448-4A3E-BB1A-FD3A2FA1D16E}"/>
              </a:ext>
            </a:extLst>
          </p:cNvPr>
          <p:cNvCxnSpPr/>
          <p:nvPr/>
        </p:nvCxnSpPr>
        <p:spPr>
          <a:xfrm flipV="1">
            <a:off x="392250" y="1916790"/>
            <a:ext cx="7697942" cy="64809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043623-F604-47FA-B0AB-AE6F4E683BE7}"/>
              </a:ext>
            </a:extLst>
          </p:cNvPr>
          <p:cNvCxnSpPr>
            <a:cxnSpLocks/>
          </p:cNvCxnSpPr>
          <p:nvPr/>
        </p:nvCxnSpPr>
        <p:spPr>
          <a:xfrm>
            <a:off x="467430" y="2003686"/>
            <a:ext cx="7622762" cy="4725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66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Ex Ante Pareto superiority (roughly!)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ex ante pareto superior if it has better prospects for everyone.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C79DD2-1BF5-4231-B1B9-E3327E6A3EC1}"/>
              </a:ext>
            </a:extLst>
          </p:cNvPr>
          <p:cNvCxnSpPr>
            <a:cxnSpLocks/>
          </p:cNvCxnSpPr>
          <p:nvPr/>
        </p:nvCxnSpPr>
        <p:spPr>
          <a:xfrm flipV="1">
            <a:off x="5292100" y="2100348"/>
            <a:ext cx="864120" cy="13286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6EC22A6-7E56-490B-8DE9-CE002A30B192}"/>
              </a:ext>
            </a:extLst>
          </p:cNvPr>
          <p:cNvSpPr txBox="1"/>
          <p:nvPr/>
        </p:nvSpPr>
        <p:spPr>
          <a:xfrm>
            <a:off x="3203836" y="3467965"/>
            <a:ext cx="36724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To calculate the prospects for a person under an action, you calculate the expected utility for that person under that action.</a:t>
            </a:r>
          </a:p>
        </p:txBody>
      </p:sp>
    </p:spTree>
    <p:extLst>
      <p:ext uri="{BB962C8B-B14F-4D97-AF65-F5344CB8AC3E}">
        <p14:creationId xmlns:p14="http://schemas.microsoft.com/office/powerpoint/2010/main" val="191786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463BD-09E4-455A-8105-751D164B7F8F}"/>
              </a:ext>
            </a:extLst>
          </p:cNvPr>
          <p:cNvSpPr txBox="1"/>
          <p:nvPr/>
        </p:nvSpPr>
        <p:spPr>
          <a:xfrm>
            <a:off x="395420" y="404580"/>
            <a:ext cx="8281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“Gerrymandered” designators</a:t>
            </a:r>
          </a:p>
        </p:txBody>
      </p:sp>
      <p:pic>
        <p:nvPicPr>
          <p:cNvPr id="6" name="Picture 2" descr="Image result for well dark inside">
            <a:extLst>
              <a:ext uri="{FF2B5EF4-FFF2-40B4-BE49-F238E27FC236}">
                <a16:creationId xmlns:a16="http://schemas.microsoft.com/office/drawing/2014/main" id="{0D791F54-7792-4E29-80F3-34020B1D5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590" y="980660"/>
            <a:ext cx="58293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B56CED-6631-427E-997F-1E3999A90A6F}"/>
              </a:ext>
            </a:extLst>
          </p:cNvPr>
          <p:cNvSpPr txBox="1"/>
          <p:nvPr/>
        </p:nvSpPr>
        <p:spPr>
          <a:xfrm>
            <a:off x="539440" y="5373270"/>
            <a:ext cx="792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person x such that: if there is someone stuck down this well, then that person = x, otherwise Madonna = x</a:t>
            </a:r>
          </a:p>
        </p:txBody>
      </p:sp>
    </p:spTree>
    <p:extLst>
      <p:ext uri="{BB962C8B-B14F-4D97-AF65-F5344CB8AC3E}">
        <p14:creationId xmlns:p14="http://schemas.microsoft.com/office/powerpoint/2010/main" val="7522395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</p:spTree>
    <p:extLst>
      <p:ext uri="{BB962C8B-B14F-4D97-AF65-F5344CB8AC3E}">
        <p14:creationId xmlns:p14="http://schemas.microsoft.com/office/powerpoint/2010/main" val="34653895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8CE785-6C3E-4742-B133-1A93AA608267}"/>
              </a:ext>
            </a:extLst>
          </p:cNvPr>
          <p:cNvSpPr txBox="1"/>
          <p:nvPr/>
        </p:nvSpPr>
        <p:spPr>
          <a:xfrm>
            <a:off x="7182692" y="4509150"/>
            <a:ext cx="208829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2000" dirty="0">
                <a:sym typeface="Wingdings"/>
              </a:rPr>
              <a:t> Pareto Superior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2953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93670"/>
              </p:ext>
            </p:extLst>
          </p:nvPr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 </a:t>
            </a:r>
          </a:p>
        </p:txBody>
      </p:sp>
    </p:spTree>
    <p:extLst>
      <p:ext uri="{BB962C8B-B14F-4D97-AF65-F5344CB8AC3E}">
        <p14:creationId xmlns:p14="http://schemas.microsoft.com/office/powerpoint/2010/main" val="27962786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6970"/>
              </p:ext>
            </p:extLst>
          </p:nvPr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</a:t>
            </a:r>
          </a:p>
        </p:txBody>
      </p:sp>
    </p:spTree>
    <p:extLst>
      <p:ext uri="{BB962C8B-B14F-4D97-AF65-F5344CB8AC3E}">
        <p14:creationId xmlns:p14="http://schemas.microsoft.com/office/powerpoint/2010/main" val="21420232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547550"/>
              </p:ext>
            </p:extLst>
          </p:nvPr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</a:t>
            </a:r>
          </a:p>
        </p:txBody>
      </p:sp>
    </p:spTree>
    <p:extLst>
      <p:ext uri="{BB962C8B-B14F-4D97-AF65-F5344CB8AC3E}">
        <p14:creationId xmlns:p14="http://schemas.microsoft.com/office/powerpoint/2010/main" val="31089402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</a:t>
            </a:r>
          </a:p>
        </p:txBody>
      </p:sp>
    </p:spTree>
    <p:extLst>
      <p:ext uri="{BB962C8B-B14F-4D97-AF65-F5344CB8AC3E}">
        <p14:creationId xmlns:p14="http://schemas.microsoft.com/office/powerpoint/2010/main" val="30594286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who is allergic to the medicine</a:t>
            </a:r>
          </a:p>
        </p:txBody>
      </p:sp>
    </p:spTree>
    <p:extLst>
      <p:ext uri="{BB962C8B-B14F-4D97-AF65-F5344CB8AC3E}">
        <p14:creationId xmlns:p14="http://schemas.microsoft.com/office/powerpoint/2010/main" val="142123506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Guppy</a:t>
            </a:r>
          </a:p>
        </p:txBody>
      </p:sp>
    </p:spTree>
    <p:extLst>
      <p:ext uri="{BB962C8B-B14F-4D97-AF65-F5344CB8AC3E}">
        <p14:creationId xmlns:p14="http://schemas.microsoft.com/office/powerpoint/2010/main" val="35840258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Guppy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39DEDB-2911-403D-938C-0DF54EA4684C}"/>
              </a:ext>
            </a:extLst>
          </p:cNvPr>
          <p:cNvSpPr txBox="1"/>
          <p:nvPr/>
        </p:nvSpPr>
        <p:spPr>
          <a:xfrm>
            <a:off x="683460" y="1136115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Is a designator just a function from action-state pairs, to outcomes?</a:t>
            </a:r>
          </a:p>
        </p:txBody>
      </p:sp>
    </p:spTree>
    <p:extLst>
      <p:ext uri="{BB962C8B-B14F-4D97-AF65-F5344CB8AC3E}">
        <p14:creationId xmlns:p14="http://schemas.microsoft.com/office/powerpoint/2010/main" val="8920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Action A is </a:t>
            </a:r>
            <a:r>
              <a:rPr lang="en-GB" b="1" i="1" dirty="0"/>
              <a:t>ex ante </a:t>
            </a:r>
            <a:r>
              <a:rPr lang="en-GB" b="1" dirty="0"/>
              <a:t>pareto superior </a:t>
            </a:r>
            <a:r>
              <a:rPr lang="en-GB" dirty="0"/>
              <a:t>to action B iff</a:t>
            </a:r>
          </a:p>
          <a:p>
            <a:endParaRPr lang="en-GB" dirty="0"/>
          </a:p>
          <a:p>
            <a:pPr marL="514350" indent="-514350">
              <a:buAutoNum type="romanLcParenBoth"/>
            </a:pPr>
            <a:r>
              <a:rPr lang="en-GB" dirty="0"/>
              <a:t>For each person, his or her prospects under A are at least as good as his or her prospects under B. </a:t>
            </a:r>
          </a:p>
          <a:p>
            <a:endParaRPr lang="en-GB" dirty="0"/>
          </a:p>
          <a:p>
            <a:r>
              <a:rPr lang="en-GB" dirty="0"/>
              <a:t>AND</a:t>
            </a:r>
          </a:p>
          <a:p>
            <a:endParaRPr lang="en-GB" dirty="0"/>
          </a:p>
          <a:p>
            <a:pPr marL="514350" indent="-514350">
              <a:buAutoNum type="romanLcParenBoth" startAt="2"/>
            </a:pPr>
            <a:r>
              <a:rPr lang="en-GB" dirty="0"/>
              <a:t>For at least one person, his or her prospects under A are better than his or her prospects under B. </a:t>
            </a:r>
          </a:p>
          <a:p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14:cNvPr>
              <p14:cNvContentPartPr/>
              <p14:nvPr/>
            </p14:nvContentPartPr>
            <p14:xfrm>
              <a:off x="3482305" y="1709455"/>
              <a:ext cx="933840" cy="39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0513F35A-B1BD-4CAD-A08A-97D8816AF4F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46305" y="1637455"/>
                <a:ext cx="100548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14:cNvPr>
              <p14:cNvContentPartPr/>
              <p14:nvPr/>
            </p14:nvContentPartPr>
            <p14:xfrm>
              <a:off x="926500" y="2013858"/>
              <a:ext cx="1016640" cy="43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9BA4887-E165-42E0-9B97-6F6550D669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0500" y="1941858"/>
                <a:ext cx="1088280" cy="18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14:cNvPr>
              <p14:cNvContentPartPr/>
              <p14:nvPr/>
            </p14:nvContentPartPr>
            <p14:xfrm>
              <a:off x="4162863" y="3073725"/>
              <a:ext cx="943200" cy="68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43E192B-2899-4A28-B3DF-CAD7633CB1D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26863" y="3001725"/>
                <a:ext cx="101484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14:cNvPr>
              <p14:cNvContentPartPr/>
              <p14:nvPr/>
            </p14:nvContentPartPr>
            <p14:xfrm>
              <a:off x="971500" y="3369600"/>
              <a:ext cx="971640" cy="594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3EF906D-1356-44AC-B3A1-AAC406EE38D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35500" y="3297600"/>
                <a:ext cx="1043280" cy="20304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126B26DD-6F7E-43A6-BC80-90E0F45793FF}"/>
              </a:ext>
            </a:extLst>
          </p:cNvPr>
          <p:cNvSpPr txBox="1"/>
          <p:nvPr/>
        </p:nvSpPr>
        <p:spPr>
          <a:xfrm>
            <a:off x="323410" y="4193331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‘prospects’ for an individual under an action is given by the expected welfare for that individual under the action, </a:t>
            </a:r>
            <a:r>
              <a:rPr lang="en-GB" i="1" dirty="0"/>
              <a:t>as calculated using the epistemic probability function of the decision-maker. </a:t>
            </a:r>
          </a:p>
        </p:txBody>
      </p:sp>
    </p:spTree>
    <p:extLst>
      <p:ext uri="{BB962C8B-B14F-4D97-AF65-F5344CB8AC3E}">
        <p14:creationId xmlns:p14="http://schemas.microsoft.com/office/powerpoint/2010/main" val="28447888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062494-C87A-4013-84D0-AA03ED75A50D}"/>
              </a:ext>
            </a:extLst>
          </p:cNvPr>
          <p:cNvSpPr txBox="1"/>
          <p:nvPr/>
        </p:nvSpPr>
        <p:spPr>
          <a:xfrm>
            <a:off x="5364110" y="1844780"/>
            <a:ext cx="360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1536092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5B846-48E2-4033-9221-053E4C51A723}"/>
              </a:ext>
            </a:extLst>
          </p:cNvPr>
          <p:cNvSpPr txBox="1"/>
          <p:nvPr/>
        </p:nvSpPr>
        <p:spPr>
          <a:xfrm>
            <a:off x="392250" y="2491712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must be rigid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3CA346-CA4A-43C9-9A1C-C0521E1B936B}"/>
              </a:ext>
            </a:extLst>
          </p:cNvPr>
          <p:cNvSpPr txBox="1"/>
          <p:nvPr/>
        </p:nvSpPr>
        <p:spPr>
          <a:xfrm>
            <a:off x="5364110" y="1844780"/>
            <a:ext cx="360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442776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Guppy</a:t>
            </a:r>
          </a:p>
        </p:txBody>
      </p:sp>
    </p:spTree>
    <p:extLst>
      <p:ext uri="{BB962C8B-B14F-4D97-AF65-F5344CB8AC3E}">
        <p14:creationId xmlns:p14="http://schemas.microsoft.com/office/powerpoint/2010/main" val="36144240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</a:t>
            </a:r>
          </a:p>
        </p:txBody>
      </p:sp>
    </p:spTree>
    <p:extLst>
      <p:ext uri="{BB962C8B-B14F-4D97-AF65-F5344CB8AC3E}">
        <p14:creationId xmlns:p14="http://schemas.microsoft.com/office/powerpoint/2010/main" val="26470495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250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1</a:t>
                      </a:r>
                      <a:r>
                        <a:rPr lang="en-GB" b="1" dirty="0"/>
                        <a:t>) = 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Cr(S</a:t>
                      </a:r>
                      <a:r>
                        <a:rPr lang="en-GB" b="1" baseline="-25000" dirty="0"/>
                        <a:t>2</a:t>
                      </a:r>
                      <a:r>
                        <a:rPr lang="en-GB" b="1" baseline="0" dirty="0"/>
                        <a:t>) = 0.9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(-2)(0.1) + (9)(0.9) = </a:t>
                      </a:r>
                      <a:r>
                        <a:rPr lang="en-GB" b="1" dirty="0"/>
                        <a:t>GOOD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</a:p>
                    <a:p>
                      <a:r>
                        <a:rPr lang="en-GB" b="0" dirty="0"/>
                        <a:t>Prospects for G: (-2)(0.1) + (10)(0.9) = 8.8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  <a:p>
                      <a:pPr algn="ctr"/>
                      <a:r>
                        <a:rPr lang="en-GB" dirty="0"/>
                        <a:t>B: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Prospects for A: </a:t>
                      </a:r>
                      <a:r>
                        <a:rPr lang="en-GB" b="1" dirty="0"/>
                        <a:t>BAD</a:t>
                      </a:r>
                    </a:p>
                    <a:p>
                      <a:r>
                        <a:rPr lang="en-GB" b="0" dirty="0"/>
                        <a:t>Prospects for B: </a:t>
                      </a:r>
                      <a:r>
                        <a:rPr lang="en-GB" b="1" dirty="0"/>
                        <a:t>VERY GOOD</a:t>
                      </a:r>
                      <a:endParaRPr lang="en-GB" b="0" dirty="0"/>
                    </a:p>
                    <a:p>
                      <a:r>
                        <a:rPr lang="en-GB" dirty="0"/>
                        <a:t>Prospects for G: (0)(0.1) + (10)(0.9) =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EC5B4-BB77-485C-BCF1-EA5A25D04A05}"/>
              </a:ext>
            </a:extLst>
          </p:cNvPr>
          <p:cNvSpPr txBox="1"/>
          <p:nvPr/>
        </p:nvSpPr>
        <p:spPr>
          <a:xfrm>
            <a:off x="683460" y="648756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G: The person such that if A is allergic, then A, otherwise B.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3543312E-6626-4D24-AD14-EF031D8A441C}"/>
                  </a:ext>
                </a:extLst>
              </p14:cNvPr>
              <p14:cNvContentPartPr/>
              <p14:nvPr/>
            </p14:nvContentPartPr>
            <p14:xfrm>
              <a:off x="3520850" y="866888"/>
              <a:ext cx="91080" cy="15120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3543312E-6626-4D24-AD14-EF031D8A44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14730" y="860768"/>
                <a:ext cx="103320" cy="16344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6A6A1556-EE93-4FF6-A64D-56E85071F1A4}"/>
              </a:ext>
            </a:extLst>
          </p:cNvPr>
          <p:cNvSpPr txBox="1"/>
          <p:nvPr/>
        </p:nvSpPr>
        <p:spPr>
          <a:xfrm>
            <a:off x="3132320" y="362935"/>
            <a:ext cx="108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actually</a:t>
            </a:r>
          </a:p>
        </p:txBody>
      </p:sp>
    </p:spTree>
    <p:extLst>
      <p:ext uri="{BB962C8B-B14F-4D97-AF65-F5344CB8AC3E}">
        <p14:creationId xmlns:p14="http://schemas.microsoft.com/office/powerpoint/2010/main" val="30222850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5B846-48E2-4033-9221-053E4C51A723}"/>
              </a:ext>
            </a:extLst>
          </p:cNvPr>
          <p:cNvSpPr txBox="1"/>
          <p:nvPr/>
        </p:nvSpPr>
        <p:spPr>
          <a:xfrm>
            <a:off x="392250" y="2491712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must be rigid</a:t>
            </a:r>
          </a:p>
        </p:txBody>
      </p:sp>
    </p:spTree>
    <p:extLst>
      <p:ext uri="{BB962C8B-B14F-4D97-AF65-F5344CB8AC3E}">
        <p14:creationId xmlns:p14="http://schemas.microsoft.com/office/powerpoint/2010/main" val="12541013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5B846-48E2-4033-9221-053E4C51A723}"/>
              </a:ext>
            </a:extLst>
          </p:cNvPr>
          <p:cNvSpPr txBox="1"/>
          <p:nvPr/>
        </p:nvSpPr>
        <p:spPr>
          <a:xfrm>
            <a:off x="392250" y="2491712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must be rigid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396FD2-9EF0-4AB3-987B-53B114DBCC4D}"/>
              </a:ext>
            </a:extLst>
          </p:cNvPr>
          <p:cNvSpPr txBox="1"/>
          <p:nvPr/>
        </p:nvSpPr>
        <p:spPr>
          <a:xfrm>
            <a:off x="2549380" y="3449694"/>
            <a:ext cx="5047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could we exclude them? What are gerrymandered designators?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CC644612-5F7C-4A9C-B273-CD7D3FD0DB24}"/>
              </a:ext>
            </a:extLst>
          </p:cNvPr>
          <p:cNvSpPr/>
          <p:nvPr/>
        </p:nvSpPr>
        <p:spPr>
          <a:xfrm rot="10800000" flipH="1">
            <a:off x="4716020" y="2060810"/>
            <a:ext cx="720100" cy="1368190"/>
          </a:xfrm>
          <a:prstGeom prst="arc">
            <a:avLst>
              <a:gd name="adj1" fmla="val 16200000"/>
              <a:gd name="adj2" fmla="val 5324637"/>
            </a:avLst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47185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0ECC63-6EE2-453C-9D8E-C6F70D929863}"/>
              </a:ext>
            </a:extLst>
          </p:cNvPr>
          <p:cNvSpPr txBox="1"/>
          <p:nvPr/>
        </p:nvSpPr>
        <p:spPr>
          <a:xfrm>
            <a:off x="392250" y="612762"/>
            <a:ext cx="5688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But which are the designators that matter?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84A7C-4906-473B-B61B-197C802DFF90}"/>
              </a:ext>
            </a:extLst>
          </p:cNvPr>
          <p:cNvSpPr txBox="1"/>
          <p:nvPr/>
        </p:nvSpPr>
        <p:spPr>
          <a:xfrm>
            <a:off x="392250" y="119669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Only designators that the decision maker is </a:t>
            </a:r>
            <a:r>
              <a:rPr lang="en-GB" i="1" dirty="0"/>
              <a:t>certain</a:t>
            </a:r>
            <a:r>
              <a:rPr lang="en-GB" dirty="0"/>
              <a:t> apply to someone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2524F-1732-4424-B7D1-30F8D15EA307}"/>
              </a:ext>
            </a:extLst>
          </p:cNvPr>
          <p:cNvSpPr txBox="1"/>
          <p:nvPr/>
        </p:nvSpPr>
        <p:spPr>
          <a:xfrm>
            <a:off x="421926" y="1844780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Gerrymandered designators should be included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5B846-48E2-4033-9221-053E4C51A723}"/>
              </a:ext>
            </a:extLst>
          </p:cNvPr>
          <p:cNvSpPr txBox="1"/>
          <p:nvPr/>
        </p:nvSpPr>
        <p:spPr>
          <a:xfrm>
            <a:off x="392250" y="2491712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Designators must be rigid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396FD2-9EF0-4AB3-987B-53B114DBCC4D}"/>
              </a:ext>
            </a:extLst>
          </p:cNvPr>
          <p:cNvSpPr txBox="1"/>
          <p:nvPr/>
        </p:nvSpPr>
        <p:spPr>
          <a:xfrm>
            <a:off x="2549380" y="3449694"/>
            <a:ext cx="5047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could we exclude them? What are gerrymandered designators?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CC644612-5F7C-4A9C-B273-CD7D3FD0DB24}"/>
              </a:ext>
            </a:extLst>
          </p:cNvPr>
          <p:cNvSpPr/>
          <p:nvPr/>
        </p:nvSpPr>
        <p:spPr>
          <a:xfrm rot="10800000" flipH="1">
            <a:off x="4716020" y="2060810"/>
            <a:ext cx="720100" cy="1368190"/>
          </a:xfrm>
          <a:prstGeom prst="arc">
            <a:avLst>
              <a:gd name="adj1" fmla="val 16200000"/>
              <a:gd name="adj2" fmla="val 5324637"/>
            </a:avLst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1A7A2E-4A2C-495A-BAE6-5F73B177E38A}"/>
              </a:ext>
            </a:extLst>
          </p:cNvPr>
          <p:cNvSpPr txBox="1"/>
          <p:nvPr/>
        </p:nvSpPr>
        <p:spPr>
          <a:xfrm>
            <a:off x="2541077" y="4293120"/>
            <a:ext cx="353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Is a designator just a function from action-state pairs, to outcomes?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744878-6716-4926-958A-F24BBF2FEAB6}"/>
              </a:ext>
            </a:extLst>
          </p:cNvPr>
          <p:cNvSpPr txBox="1"/>
          <p:nvPr/>
        </p:nvSpPr>
        <p:spPr>
          <a:xfrm>
            <a:off x="539440" y="5291978"/>
            <a:ext cx="769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Very few actions will be </a:t>
            </a:r>
            <a:r>
              <a:rPr lang="en-GB" i="1" dirty="0"/>
              <a:t>ex ante</a:t>
            </a:r>
            <a:r>
              <a:rPr lang="en-GB" dirty="0"/>
              <a:t> pareto superior</a:t>
            </a:r>
          </a:p>
        </p:txBody>
      </p:sp>
    </p:spTree>
    <p:extLst>
      <p:ext uri="{BB962C8B-B14F-4D97-AF65-F5344CB8AC3E}">
        <p14:creationId xmlns:p14="http://schemas.microsoft.com/office/powerpoint/2010/main" val="7229104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980660"/>
            <a:ext cx="8496944" cy="31700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Conclusion</a:t>
            </a:r>
          </a:p>
          <a:p>
            <a:endParaRPr lang="en-GB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concept of </a:t>
            </a:r>
            <a:r>
              <a:rPr lang="en-GB" i="1" dirty="0"/>
              <a:t>ex ante pareto superiority</a:t>
            </a:r>
            <a:r>
              <a:rPr lang="en-GB" dirty="0"/>
              <a:t> was incomplete as it stood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only plausible way to complete it, is to say that the condition must be met for </a:t>
            </a:r>
            <a:r>
              <a:rPr lang="en-GB" i="1" dirty="0"/>
              <a:t>all designators</a:t>
            </a:r>
            <a:r>
              <a:rPr lang="en-GB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Once we clarify what a designator is, it turns out that the concept of </a:t>
            </a:r>
            <a:r>
              <a:rPr lang="en-GB" i="1" dirty="0"/>
              <a:t>ex ante pareto superiority</a:t>
            </a:r>
            <a:r>
              <a:rPr lang="en-GB" dirty="0"/>
              <a:t> is very demanding: so demanding that it is useless?</a:t>
            </a:r>
          </a:p>
          <a:p>
            <a:endParaRPr lang="en-GB" u="sng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779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 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99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6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921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 </a:t>
                      </a:r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9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E156580F-022B-4B47-AF57-F3940FAD9662}"/>
              </a:ext>
            </a:extLst>
          </p:cNvPr>
          <p:cNvSpPr/>
          <p:nvPr/>
        </p:nvSpPr>
        <p:spPr>
          <a:xfrm>
            <a:off x="7267491" y="877004"/>
            <a:ext cx="1235300" cy="119724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BDE796DD-FC4A-48C3-BBBC-EC3125BC4637}"/>
              </a:ext>
            </a:extLst>
          </p:cNvPr>
          <p:cNvSpPr/>
          <p:nvPr/>
        </p:nvSpPr>
        <p:spPr>
          <a:xfrm>
            <a:off x="8046065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A0746B5E-C3AD-40AA-AE7C-0E095B1753CE}"/>
              </a:ext>
            </a:extLst>
          </p:cNvPr>
          <p:cNvSpPr/>
          <p:nvPr/>
        </p:nvSpPr>
        <p:spPr>
          <a:xfrm>
            <a:off x="7542010" y="1311015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2361D-B8DA-4AE7-B1A8-514B4E4478F0}"/>
              </a:ext>
            </a:extLst>
          </p:cNvPr>
          <p:cNvGraphicFramePr>
            <a:graphicFrameLocks noGrp="1"/>
          </p:cNvGraphicFramePr>
          <p:nvPr/>
        </p:nvGraphicFramePr>
        <p:xfrm>
          <a:off x="683460" y="2708900"/>
          <a:ext cx="8281150" cy="3157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230">
                  <a:extLst>
                    <a:ext uri="{9D8B030D-6E8A-4147-A177-3AD203B41FA5}">
                      <a16:colId xmlns:a16="http://schemas.microsoft.com/office/drawing/2014/main" val="814461527"/>
                    </a:ext>
                  </a:extLst>
                </a:gridCol>
                <a:gridCol w="936130">
                  <a:extLst>
                    <a:ext uri="{9D8B030D-6E8A-4147-A177-3AD203B41FA5}">
                      <a16:colId xmlns:a16="http://schemas.microsoft.com/office/drawing/2014/main" val="1236866449"/>
                    </a:ext>
                  </a:extLst>
                </a:gridCol>
                <a:gridCol w="1008140">
                  <a:extLst>
                    <a:ext uri="{9D8B030D-6E8A-4147-A177-3AD203B41FA5}">
                      <a16:colId xmlns:a16="http://schemas.microsoft.com/office/drawing/2014/main" val="3902698828"/>
                    </a:ext>
                  </a:extLst>
                </a:gridCol>
                <a:gridCol w="4680650">
                  <a:extLst>
                    <a:ext uri="{9D8B030D-6E8A-4147-A177-3AD203B41FA5}">
                      <a16:colId xmlns:a16="http://schemas.microsoft.com/office/drawing/2014/main" val="698102674"/>
                    </a:ext>
                  </a:extLst>
                </a:gridCol>
              </a:tblGrid>
              <a:tr h="7820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1</a:t>
                      </a:r>
                      <a:r>
                        <a:rPr lang="en-GB" baseline="0" dirty="0"/>
                        <a:t>: </a:t>
                      </a:r>
                      <a:r>
                        <a:rPr lang="en-GB" dirty="0"/>
                        <a:t>A allergic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</a:t>
                      </a:r>
                      <a:r>
                        <a:rPr lang="en-GB" baseline="-25000" dirty="0"/>
                        <a:t>2</a:t>
                      </a:r>
                      <a:r>
                        <a:rPr lang="en-GB" dirty="0"/>
                        <a:t>: A not allergic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746099"/>
                  </a:ext>
                </a:extLst>
              </a:tr>
              <a:tr h="4420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baseline="-25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748687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Give the medicine to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5893512"/>
                  </a:ext>
                </a:extLst>
              </a:tr>
              <a:tr h="867465">
                <a:tc>
                  <a:txBody>
                    <a:bodyPr/>
                    <a:lstStyle/>
                    <a:p>
                      <a:r>
                        <a:rPr lang="en-GB" dirty="0"/>
                        <a:t>Destroy the 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A: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26006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7D69B70-9F75-4846-AE47-076593882B9D}"/>
              </a:ext>
            </a:extLst>
          </p:cNvPr>
          <p:cNvSpPr/>
          <p:nvPr/>
        </p:nvSpPr>
        <p:spPr>
          <a:xfrm>
            <a:off x="5076070" y="908650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6" name="Moon 5">
            <a:extLst>
              <a:ext uri="{FF2B5EF4-FFF2-40B4-BE49-F238E27FC236}">
                <a16:creationId xmlns:a16="http://schemas.microsoft.com/office/drawing/2014/main" id="{4A783BE5-B284-4DFC-BE0C-090B448887DF}"/>
              </a:ext>
            </a:extLst>
          </p:cNvPr>
          <p:cNvSpPr/>
          <p:nvPr/>
        </p:nvSpPr>
        <p:spPr>
          <a:xfrm rot="16429734">
            <a:off x="5445501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>
            <a:extLst>
              <a:ext uri="{FF2B5EF4-FFF2-40B4-BE49-F238E27FC236}">
                <a16:creationId xmlns:a16="http://schemas.microsoft.com/office/drawing/2014/main" id="{CEFEDA3B-364E-4D6F-93AC-09625C217921}"/>
              </a:ext>
            </a:extLst>
          </p:cNvPr>
          <p:cNvSpPr/>
          <p:nvPr/>
        </p:nvSpPr>
        <p:spPr>
          <a:xfrm rot="16429734">
            <a:off x="5877549" y="1411436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oon 7">
            <a:extLst>
              <a:ext uri="{FF2B5EF4-FFF2-40B4-BE49-F238E27FC236}">
                <a16:creationId xmlns:a16="http://schemas.microsoft.com/office/drawing/2014/main" id="{1EBE3564-BBD7-442E-83F9-1FE34D689337}"/>
              </a:ext>
            </a:extLst>
          </p:cNvPr>
          <p:cNvSpPr/>
          <p:nvPr/>
        </p:nvSpPr>
        <p:spPr>
          <a:xfrm rot="5400000">
            <a:off x="5662514" y="1619647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CADF969B-5D37-45EB-92D6-BFD80F32D240}"/>
              </a:ext>
            </a:extLst>
          </p:cNvPr>
          <p:cNvSpPr/>
          <p:nvPr/>
        </p:nvSpPr>
        <p:spPr>
          <a:xfrm>
            <a:off x="5289960" y="1303383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3143627-0D67-45F4-B73E-CC55139B1F69}"/>
              </a:ext>
            </a:extLst>
          </p:cNvPr>
          <p:cNvSpPr/>
          <p:nvPr/>
        </p:nvSpPr>
        <p:spPr>
          <a:xfrm>
            <a:off x="5756758" y="1273925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58">
            <a:extLst>
              <a:ext uri="{FF2B5EF4-FFF2-40B4-BE49-F238E27FC236}">
                <a16:creationId xmlns:a16="http://schemas.microsoft.com/office/drawing/2014/main" id="{9EDED8FF-000E-4F2F-83FB-84AE0EACBA08}"/>
              </a:ext>
            </a:extLst>
          </p:cNvPr>
          <p:cNvSpPr/>
          <p:nvPr/>
        </p:nvSpPr>
        <p:spPr>
          <a:xfrm>
            <a:off x="4948650" y="735737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987ED-EDAC-48C7-AE76-F6B400B344D1}"/>
              </a:ext>
            </a:extLst>
          </p:cNvPr>
          <p:cNvSpPr txBox="1"/>
          <p:nvPr/>
        </p:nvSpPr>
        <p:spPr>
          <a:xfrm>
            <a:off x="5493106" y="2275921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5A1EE3-507B-46E8-87A5-0CF2F5770ED6}"/>
              </a:ext>
            </a:extLst>
          </p:cNvPr>
          <p:cNvSpPr txBox="1"/>
          <p:nvPr/>
        </p:nvSpPr>
        <p:spPr>
          <a:xfrm>
            <a:off x="7534502" y="2267510"/>
            <a:ext cx="5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22" name="Freeform 58">
            <a:extLst>
              <a:ext uri="{FF2B5EF4-FFF2-40B4-BE49-F238E27FC236}">
                <a16:creationId xmlns:a16="http://schemas.microsoft.com/office/drawing/2014/main" id="{F6DD1376-A665-4EB8-9C3D-D79204A68407}"/>
              </a:ext>
            </a:extLst>
          </p:cNvPr>
          <p:cNvSpPr/>
          <p:nvPr/>
        </p:nvSpPr>
        <p:spPr>
          <a:xfrm>
            <a:off x="7151704" y="648756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38">
            <a:extLst>
              <a:ext uri="{FF2B5EF4-FFF2-40B4-BE49-F238E27FC236}">
                <a16:creationId xmlns:a16="http://schemas.microsoft.com/office/drawing/2014/main" id="{F39C3FE8-BB3C-4DBD-B234-A178EAD1429F}"/>
              </a:ext>
            </a:extLst>
          </p:cNvPr>
          <p:cNvSpPr/>
          <p:nvPr/>
        </p:nvSpPr>
        <p:spPr>
          <a:xfrm>
            <a:off x="7578759" y="1363977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40">
            <a:extLst>
              <a:ext uri="{FF2B5EF4-FFF2-40B4-BE49-F238E27FC236}">
                <a16:creationId xmlns:a16="http://schemas.microsoft.com/office/drawing/2014/main" id="{EDC8FADA-5C73-439E-A63A-9B4F2A1B89FE}"/>
              </a:ext>
            </a:extLst>
          </p:cNvPr>
          <p:cNvSpPr/>
          <p:nvPr/>
        </p:nvSpPr>
        <p:spPr>
          <a:xfrm>
            <a:off x="8064498" y="1370673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7E21C130-F2EB-4414-90DF-E04E7CC08121}"/>
              </a:ext>
            </a:extLst>
          </p:cNvPr>
          <p:cNvSpPr/>
          <p:nvPr/>
        </p:nvSpPr>
        <p:spPr>
          <a:xfrm rot="10449324">
            <a:off x="7743727" y="1817708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48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9095</TotalTime>
  <Words>4427</Words>
  <Application>Microsoft Office PowerPoint</Application>
  <PresentationFormat>On-screen Show (4:3)</PresentationFormat>
  <Paragraphs>831</Paragraphs>
  <Slides>68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Anna Mahtani</cp:lastModifiedBy>
  <cp:revision>259</cp:revision>
  <dcterms:created xsi:type="dcterms:W3CDTF">2014-11-02T15:30:39Z</dcterms:created>
  <dcterms:modified xsi:type="dcterms:W3CDTF">2019-07-09T16:15:39Z</dcterms:modified>
</cp:coreProperties>
</file>