
<file path=[Content_Types].xml><?xml version="1.0" encoding="utf-8"?>
<Types xmlns="http://schemas.openxmlformats.org/package/2006/content-types">
  <Default Extension="jpeg" ContentType="image/jpeg"/>
  <Default Extension="jpg&amp;ehk=eBVY0UWIB7CGLJCOPG9nhQ&amp;r=0&amp;pid=OfficeInsert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340" r:id="rId2"/>
    <p:sldId id="259" r:id="rId3"/>
    <p:sldId id="257" r:id="rId4"/>
    <p:sldId id="260" r:id="rId5"/>
    <p:sldId id="378" r:id="rId6"/>
    <p:sldId id="377" r:id="rId7"/>
    <p:sldId id="376" r:id="rId8"/>
    <p:sldId id="375" r:id="rId9"/>
    <p:sldId id="371" r:id="rId10"/>
    <p:sldId id="382" r:id="rId11"/>
    <p:sldId id="383" r:id="rId12"/>
    <p:sldId id="384" r:id="rId13"/>
    <p:sldId id="398" r:id="rId14"/>
    <p:sldId id="388" r:id="rId15"/>
    <p:sldId id="400" r:id="rId16"/>
    <p:sldId id="399" r:id="rId17"/>
    <p:sldId id="401" r:id="rId18"/>
    <p:sldId id="402" r:id="rId19"/>
    <p:sldId id="403" r:id="rId20"/>
    <p:sldId id="404" r:id="rId21"/>
    <p:sldId id="405" r:id="rId22"/>
    <p:sldId id="406" r:id="rId23"/>
    <p:sldId id="407" r:id="rId24"/>
    <p:sldId id="408" r:id="rId25"/>
    <p:sldId id="409" r:id="rId26"/>
    <p:sldId id="410" r:id="rId27"/>
    <p:sldId id="415" r:id="rId28"/>
    <p:sldId id="387" r:id="rId29"/>
    <p:sldId id="455" r:id="rId30"/>
    <p:sldId id="447" r:id="rId31"/>
    <p:sldId id="413" r:id="rId32"/>
    <p:sldId id="414" r:id="rId33"/>
    <p:sldId id="390" r:id="rId34"/>
    <p:sldId id="448" r:id="rId35"/>
    <p:sldId id="449" r:id="rId36"/>
    <p:sldId id="416" r:id="rId37"/>
    <p:sldId id="391" r:id="rId38"/>
    <p:sldId id="450" r:id="rId39"/>
    <p:sldId id="392" r:id="rId40"/>
    <p:sldId id="396" r:id="rId41"/>
    <p:sldId id="417" r:id="rId42"/>
    <p:sldId id="423" r:id="rId43"/>
    <p:sldId id="451" r:id="rId44"/>
    <p:sldId id="425" r:id="rId45"/>
    <p:sldId id="426" r:id="rId46"/>
    <p:sldId id="452" r:id="rId47"/>
    <p:sldId id="427" r:id="rId48"/>
    <p:sldId id="454" r:id="rId49"/>
    <p:sldId id="453" r:id="rId50"/>
    <p:sldId id="432" r:id="rId51"/>
    <p:sldId id="434" r:id="rId52"/>
    <p:sldId id="429" r:id="rId53"/>
    <p:sldId id="435" r:id="rId54"/>
    <p:sldId id="430" r:id="rId55"/>
    <p:sldId id="436" r:id="rId56"/>
    <p:sldId id="437" r:id="rId57"/>
    <p:sldId id="438" r:id="rId58"/>
    <p:sldId id="439" r:id="rId59"/>
    <p:sldId id="442" r:id="rId60"/>
    <p:sldId id="440" r:id="rId61"/>
    <p:sldId id="441" r:id="rId62"/>
    <p:sldId id="443" r:id="rId63"/>
    <p:sldId id="446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C137C61-A839-470F-9866-D1C81157C910}">
          <p14:sldIdLst>
            <p14:sldId id="340"/>
            <p14:sldId id="259"/>
            <p14:sldId id="257"/>
            <p14:sldId id="260"/>
            <p14:sldId id="378"/>
            <p14:sldId id="377"/>
            <p14:sldId id="376"/>
            <p14:sldId id="375"/>
            <p14:sldId id="371"/>
            <p14:sldId id="382"/>
            <p14:sldId id="383"/>
            <p14:sldId id="384"/>
            <p14:sldId id="398"/>
            <p14:sldId id="388"/>
            <p14:sldId id="400"/>
            <p14:sldId id="399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5"/>
            <p14:sldId id="387"/>
            <p14:sldId id="455"/>
            <p14:sldId id="447"/>
            <p14:sldId id="413"/>
            <p14:sldId id="414"/>
            <p14:sldId id="390"/>
            <p14:sldId id="448"/>
            <p14:sldId id="449"/>
            <p14:sldId id="416"/>
            <p14:sldId id="391"/>
            <p14:sldId id="450"/>
            <p14:sldId id="392"/>
            <p14:sldId id="396"/>
            <p14:sldId id="417"/>
            <p14:sldId id="423"/>
            <p14:sldId id="451"/>
            <p14:sldId id="425"/>
            <p14:sldId id="426"/>
            <p14:sldId id="452"/>
            <p14:sldId id="427"/>
            <p14:sldId id="454"/>
            <p14:sldId id="453"/>
            <p14:sldId id="432"/>
            <p14:sldId id="434"/>
            <p14:sldId id="429"/>
            <p14:sldId id="435"/>
            <p14:sldId id="430"/>
            <p14:sldId id="436"/>
            <p14:sldId id="437"/>
            <p14:sldId id="438"/>
            <p14:sldId id="439"/>
            <p14:sldId id="442"/>
            <p14:sldId id="440"/>
            <p14:sldId id="441"/>
            <p14:sldId id="443"/>
            <p14:sldId id="44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028" autoAdjust="0"/>
  </p:normalViewPr>
  <p:slideViewPr>
    <p:cSldViewPr snapToGrid="0">
      <p:cViewPr varScale="1">
        <p:scale>
          <a:sx n="104" d="100"/>
          <a:sy n="104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-25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628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A47E9-475F-4960-8717-7CAA5072EBD3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EFBB7-4EA4-41CE-BCA6-F2BC684B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8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08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887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426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7833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276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4316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3404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72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6652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5005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64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4901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5923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341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6180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675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0827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0742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1606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3967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5855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02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1642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862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5730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810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841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253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405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12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244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909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3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21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6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0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3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84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66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2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18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30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41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2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g&amp;ehk=eBVY0UWIB7CGLJCOPG9nhQ&amp;r=0&amp;pid=OfficeInsert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Temperate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uk/url?sa=i&amp;source=images&amp;cd=&amp;cad=rja&amp;docid=vuDW43p2kgSBcM&amp;tbnid=lwZE3e_LEdQsxM:&amp;ved=0CAgQjRwwAA&amp;url=http://www.telegraph.co.uk/science/science-news/8577637/How-to-make-the-perfect-cup-of-tea-be-patient.html&amp;ei=r86UUo6LDoqN7QbX-YDwBQ&amp;psig=AFQjCNGha8obibwb5m3z5zhyT4-YxEINUw&amp;ust=138557035129542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2176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Vagueness and Credence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01251"/>
            <a:ext cx="10515600" cy="31757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Anna Mahtani, LSE</a:t>
            </a:r>
          </a:p>
        </p:txBody>
      </p:sp>
    </p:spTree>
    <p:extLst>
      <p:ext uri="{BB962C8B-B14F-4D97-AF65-F5344CB8AC3E}">
        <p14:creationId xmlns:p14="http://schemas.microsoft.com/office/powerpoint/2010/main" val="3217345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</a:t>
            </a:r>
            <a:r>
              <a:rPr lang="en-GB" i="1" dirty="0"/>
              <a:t>v, …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9032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3712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Cr1</a:t>
            </a:r>
            <a:r>
              <a:rPr lang="en-GB" baseline="-25000" dirty="0"/>
              <a:t>you</a:t>
            </a:r>
            <a:r>
              <a:rPr lang="en-GB" dirty="0"/>
              <a:t>(SARDINES) = 0.234</a:t>
            </a:r>
          </a:p>
          <a:p>
            <a:r>
              <a:rPr lang="en-GB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38655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3712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Cr2</a:t>
            </a:r>
            <a:r>
              <a:rPr lang="en-GB" baseline="-25000" dirty="0"/>
              <a:t>you</a:t>
            </a:r>
            <a:r>
              <a:rPr lang="en-GB" dirty="0"/>
              <a:t>(SARDINES) = 0.233</a:t>
            </a:r>
            <a:r>
              <a:rPr lang="en-GB" i="1" dirty="0"/>
              <a:t> </a:t>
            </a:r>
          </a:p>
          <a:p>
            <a:r>
              <a:rPr lang="en-GB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39448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Definition of a vague term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837" y="45883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837" y="518841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837" y="39882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</p:spTree>
    <p:extLst>
      <p:ext uri="{BB962C8B-B14F-4D97-AF65-F5344CB8AC3E}">
        <p14:creationId xmlns:p14="http://schemas.microsoft.com/office/powerpoint/2010/main" val="2841991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522365" y="2417059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91608" y="2417059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Hot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837" y="45883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837" y="518841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837" y="39882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4887" y="391132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437" y="4511397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6237" y="515713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9814" y="2985850"/>
            <a:ext cx="2093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 is hot (P1)…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030853" y="2991042"/>
            <a:ext cx="6065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 If </a:t>
            </a:r>
            <a:r>
              <a:rPr lang="en-GB" dirty="0" err="1"/>
              <a:t>x</a:t>
            </a:r>
            <a:r>
              <a:rPr lang="en-GB" dirty="0" err="1">
                <a:sym typeface="Symbol"/>
              </a:rPr>
              <a:t>c</a:t>
            </a:r>
            <a:r>
              <a:rPr lang="en-GB" dirty="0">
                <a:sym typeface="Symbol"/>
              </a:rPr>
              <a:t> is hot, then x-0.001c is hot (P2 – tolerance principle)…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9332497" y="2991042"/>
            <a:ext cx="208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 0</a:t>
            </a:r>
            <a:r>
              <a:rPr lang="en-GB" dirty="0">
                <a:sym typeface="Symbol"/>
              </a:rPr>
              <a:t>c is hot (C)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52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0" grpId="0"/>
      <p:bldP spid="21" grpId="0"/>
      <p:bldP spid="22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“Cr” vague?</a:t>
            </a:r>
          </a:p>
        </p:txBody>
      </p:sp>
    </p:spTree>
    <p:extLst>
      <p:ext uri="{BB962C8B-B14F-4D97-AF65-F5344CB8AC3E}">
        <p14:creationId xmlns:p14="http://schemas.microsoft.com/office/powerpoint/2010/main" val="3081706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4536622" y="3288412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Freeform: Shape 25"/>
          <p:cNvSpPr/>
          <p:nvPr/>
        </p:nvSpPr>
        <p:spPr>
          <a:xfrm>
            <a:off x="4821436" y="3040039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reeform: Shape 26"/>
          <p:cNvSpPr/>
          <p:nvPr/>
        </p:nvSpPr>
        <p:spPr>
          <a:xfrm>
            <a:off x="4971276" y="3045652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: Shape 27"/>
          <p:cNvSpPr/>
          <p:nvPr/>
        </p:nvSpPr>
        <p:spPr>
          <a:xfrm>
            <a:off x="5136840" y="3062799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440611" y="1566798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174" y="5029200"/>
            <a:ext cx="1114425" cy="1114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688" y="4501246"/>
            <a:ext cx="1316562" cy="1379757"/>
          </a:xfrm>
          <a:prstGeom prst="rect">
            <a:avLst/>
          </a:prstGeom>
        </p:spPr>
      </p:pic>
      <p:sp>
        <p:nvSpPr>
          <p:cNvPr id="7" name="Freeform: Shape 6"/>
          <p:cNvSpPr/>
          <p:nvPr/>
        </p:nvSpPr>
        <p:spPr>
          <a:xfrm>
            <a:off x="2566006" y="2158679"/>
            <a:ext cx="7787669" cy="4175446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is hot”</a:t>
            </a:r>
          </a:p>
        </p:txBody>
      </p:sp>
      <p:sp>
        <p:nvSpPr>
          <p:cNvPr id="37" name="Freeform: Shape 36"/>
          <p:cNvSpPr/>
          <p:nvPr/>
        </p:nvSpPr>
        <p:spPr>
          <a:xfrm>
            <a:off x="2049837" y="2051975"/>
            <a:ext cx="8669602" cy="4091650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8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567602" y="2928372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Freeform: Shape 38"/>
          <p:cNvSpPr/>
          <p:nvPr/>
        </p:nvSpPr>
        <p:spPr>
          <a:xfrm>
            <a:off x="2002256" y="2685612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26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7" grpId="0" animBg="1"/>
      <p:bldP spid="7" grpId="1" animBg="1"/>
      <p:bldP spid="37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/>
          <p:cNvSpPr/>
          <p:nvPr/>
        </p:nvSpPr>
        <p:spPr>
          <a:xfrm rot="21401327">
            <a:off x="3124570" y="3591383"/>
            <a:ext cx="5044313" cy="860562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credence in … of 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8001" y="402166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5191" y="328281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27675" y="4721061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0.999)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6871" y="2163927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0.001)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4432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3638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0.5001)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227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20" name="Freeform: Shape 19"/>
          <p:cNvSpPr/>
          <p:nvPr/>
        </p:nvSpPr>
        <p:spPr>
          <a:xfrm>
            <a:off x="3773300" y="5510068"/>
            <a:ext cx="3018025" cy="1005031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51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“Cr”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</p:spTree>
    <p:extLst>
      <p:ext uri="{BB962C8B-B14F-4D97-AF65-F5344CB8AC3E}">
        <p14:creationId xmlns:p14="http://schemas.microsoft.com/office/powerpoint/2010/main" val="1607980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/>
          <p:cNvSpPr/>
          <p:nvPr/>
        </p:nvSpPr>
        <p:spPr>
          <a:xfrm rot="21401327">
            <a:off x="3124570" y="3591383"/>
            <a:ext cx="5044313" cy="860562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credence in … of 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8001" y="402166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5191" y="328281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27675" y="4721061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0.999)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6871" y="2163927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0.001)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4432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3638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227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20" name="Freeform: Shape 19"/>
          <p:cNvSpPr/>
          <p:nvPr/>
        </p:nvSpPr>
        <p:spPr>
          <a:xfrm>
            <a:off x="3773300" y="5510068"/>
            <a:ext cx="3018025" cy="1005031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717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Orthodox Bayesianism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(P) = </a:t>
            </a:r>
            <a:r>
              <a:rPr lang="en-GB" i="1" dirty="0"/>
              <a:t>v, …</a:t>
            </a:r>
            <a:r>
              <a:rPr lang="en-GB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13413" y="3938968"/>
            <a:ext cx="427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single credence function, that assigns a number to every proposition that you can entertain</a:t>
            </a:r>
          </a:p>
        </p:txBody>
      </p:sp>
    </p:spTree>
    <p:extLst>
      <p:ext uri="{BB962C8B-B14F-4D97-AF65-F5344CB8AC3E}">
        <p14:creationId xmlns:p14="http://schemas.microsoft.com/office/powerpoint/2010/main" val="14480292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“Cr”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A0DBBA-2175-4AD4-83F5-A46B1F8F8A9B}"/>
              </a:ext>
            </a:extLst>
          </p:cNvPr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50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/>
          <p:cNvSpPr/>
          <p:nvPr/>
        </p:nvSpPr>
        <p:spPr>
          <a:xfrm rot="21401327">
            <a:off x="3124570" y="3591383"/>
            <a:ext cx="5044313" cy="860562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credence in … of 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8001" y="402166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5191" y="328281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27675" y="4721061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0.999)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6871" y="2163927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0.001)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4432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3638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227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20" name="Freeform: Shape 19"/>
          <p:cNvSpPr/>
          <p:nvPr/>
        </p:nvSpPr>
        <p:spPr>
          <a:xfrm>
            <a:off x="3773300" y="5510068"/>
            <a:ext cx="3018025" cy="1005031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111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“Cr”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6074" y="4403558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0951" y="5678688"/>
            <a:ext cx="9579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	We need a clear case where the predicate applies, a clear case where it doesn’t, and a 	tolerance principle that leads us from one to the other.</a:t>
            </a:r>
          </a:p>
        </p:txBody>
      </p:sp>
    </p:spTree>
    <p:extLst>
      <p:ext uri="{BB962C8B-B14F-4D97-AF65-F5344CB8AC3E}">
        <p14:creationId xmlns:p14="http://schemas.microsoft.com/office/powerpoint/2010/main" val="310723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/>
          <p:cNvSpPr/>
          <p:nvPr/>
        </p:nvSpPr>
        <p:spPr>
          <a:xfrm rot="21401327">
            <a:off x="3124570" y="3591383"/>
            <a:ext cx="5044313" cy="860562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credence in … of 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8001" y="402166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0.254)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5191" y="3282814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27675" y="4721061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0.999)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6871" y="2163927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0.001)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84432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3638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227" y="5768546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HEADS, 0.4999)</a:t>
            </a:r>
          </a:p>
        </p:txBody>
      </p:sp>
      <p:sp>
        <p:nvSpPr>
          <p:cNvPr id="20" name="Freeform: Shape 19"/>
          <p:cNvSpPr/>
          <p:nvPr/>
        </p:nvSpPr>
        <p:spPr>
          <a:xfrm>
            <a:off x="3773300" y="5510068"/>
            <a:ext cx="3018025" cy="1005031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430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“Cr”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6074" y="4403558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42123" y="497889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AD9D17-DA06-4C96-91D4-A13702B36090}"/>
              </a:ext>
            </a:extLst>
          </p:cNvPr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6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Is “… has a credence in … greater than …”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6074" y="4403558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42123" y="497889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B71549-9FB5-415B-9E93-B3D366EC7778}"/>
              </a:ext>
            </a:extLst>
          </p:cNvPr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794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/>
          <p:cNvSpPr/>
          <p:nvPr/>
        </p:nvSpPr>
        <p:spPr>
          <a:xfrm rot="10628985">
            <a:off x="4244421" y="2585188"/>
            <a:ext cx="3483121" cy="559886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credence in SARDINES greater than …”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41945" y="2883051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0.253)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27675" y="2913482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0.999)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0496" y="2913482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(you (now), SARDINES, 0.001)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0496" y="5030506"/>
            <a:ext cx="251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P1: Cr(SARDINES)&gt;0.001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02963" y="5030506"/>
            <a:ext cx="251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C: Cr(SARDINES)&gt;0.999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68570" y="5030506"/>
            <a:ext cx="5070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P2: If Cr(SARDINES)&gt;</a:t>
            </a:r>
            <a:r>
              <a:rPr lang="en-GB" i="1" dirty="0"/>
              <a:t>x</a:t>
            </a:r>
            <a:r>
              <a:rPr lang="en-GB" dirty="0"/>
              <a:t>, then Cr(SARDINES)&gt;</a:t>
            </a:r>
            <a:r>
              <a:rPr lang="en-GB" i="1" dirty="0"/>
              <a:t>x</a:t>
            </a:r>
            <a:r>
              <a:rPr lang="en-GB" dirty="0"/>
              <a:t>+0.001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5291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5075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“… has a credence in … of…”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2123" y="497889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9158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 analogy: resting heart rate</a:t>
            </a:r>
          </a:p>
        </p:txBody>
      </p:sp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http://www.cyh.com/library/f-aidradpul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838" y="2427123"/>
            <a:ext cx="2168445" cy="200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81512" y="2405266"/>
            <a:ext cx="48517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22222"/>
                </a:solidFill>
              </a:rPr>
              <a:t>The basal or resting heart rate (</a:t>
            </a:r>
            <a:r>
              <a:rPr lang="en-GB" dirty="0" err="1">
                <a:solidFill>
                  <a:srgbClr val="222222"/>
                </a:solidFill>
              </a:rPr>
              <a:t>HR</a:t>
            </a:r>
            <a:r>
              <a:rPr lang="en-GB" baseline="-25000" dirty="0" err="1">
                <a:solidFill>
                  <a:srgbClr val="222222"/>
                </a:solidFill>
              </a:rPr>
              <a:t>rest</a:t>
            </a:r>
            <a:r>
              <a:rPr lang="en-GB" dirty="0">
                <a:solidFill>
                  <a:srgbClr val="222222"/>
                </a:solidFill>
              </a:rPr>
              <a:t>) is defined as the heart rate when a person is awake, in a neutrally </a:t>
            </a:r>
            <a:r>
              <a:rPr lang="en-GB" dirty="0">
                <a:solidFill>
                  <a:srgbClr val="0B0080"/>
                </a:solidFill>
                <a:hlinkClick r:id="rId4" tooltip="Temperate"/>
              </a:rPr>
              <a:t>temperate</a:t>
            </a:r>
            <a:r>
              <a:rPr lang="en-GB" dirty="0">
                <a:solidFill>
                  <a:srgbClr val="222222"/>
                </a:solidFill>
              </a:rPr>
              <a:t> environment, and has not been subject to any recent exertion or stimulation, such as stress or surprise.</a:t>
            </a:r>
          </a:p>
          <a:p>
            <a:endParaRPr lang="en-GB" dirty="0">
              <a:solidFill>
                <a:srgbClr val="222222"/>
              </a:solidFill>
            </a:endParaRPr>
          </a:p>
          <a:p>
            <a:r>
              <a:rPr lang="en-GB" i="1" dirty="0">
                <a:solidFill>
                  <a:srgbClr val="222222"/>
                </a:solidFill>
              </a:rPr>
              <a:t>Wikipedia </a:t>
            </a:r>
            <a:r>
              <a:rPr lang="en-GB" dirty="0">
                <a:solidFill>
                  <a:srgbClr val="222222"/>
                </a:solidFill>
              </a:rPr>
              <a:t>page on ‘Heart Rate’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3294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“… has a resting heart rate of …”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2123" y="497889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7E827-4DEC-4496-B104-DBFB242E1BC0}"/>
              </a:ext>
            </a:extLst>
          </p:cNvPr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AA02B-8365-4B3B-A508-BD4FB9A33AD5}"/>
              </a:ext>
            </a:extLst>
          </p:cNvPr>
          <p:cNvSpPr txBox="1"/>
          <p:nvPr/>
        </p:nvSpPr>
        <p:spPr>
          <a:xfrm>
            <a:off x="4576074" y="4403558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92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SARDINES: My neighbour has at least one tin of sardines in her cupboard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1512" y="1410749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?</a:t>
            </a:r>
          </a:p>
        </p:txBody>
      </p:sp>
    </p:spTree>
    <p:extLst>
      <p:ext uri="{BB962C8B-B14F-4D97-AF65-F5344CB8AC3E}">
        <p14:creationId xmlns:p14="http://schemas.microsoft.com/office/powerpoint/2010/main" val="1837304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/>
          <p:cNvSpPr/>
          <p:nvPr/>
        </p:nvSpPr>
        <p:spPr>
          <a:xfrm rot="10628985">
            <a:off x="4244421" y="2585188"/>
            <a:ext cx="3483121" cy="559886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resting heart rate of 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67853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79)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44323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81)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06409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160bpm)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227" y="2810620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29bpm)</a:t>
            </a:r>
          </a:p>
        </p:txBody>
      </p:sp>
    </p:spTree>
    <p:extLst>
      <p:ext uri="{BB962C8B-B14F-4D97-AF65-F5344CB8AC3E}">
        <p14:creationId xmlns:p14="http://schemas.microsoft.com/office/powerpoint/2010/main" val="2540901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/>
          <p:cNvSpPr/>
          <p:nvPr/>
        </p:nvSpPr>
        <p:spPr>
          <a:xfrm rot="10628985">
            <a:off x="4244421" y="2585188"/>
            <a:ext cx="3483121" cy="559886"/>
          </a:xfrm>
          <a:custGeom>
            <a:avLst/>
            <a:gdLst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4187219 w 7787669"/>
              <a:gd name="connsiteY152" fmla="*/ 66985 h 4086535"/>
              <a:gd name="connsiteX153" fmla="*/ 3939569 w 7787669"/>
              <a:gd name="connsiteY153" fmla="*/ 47935 h 4086535"/>
              <a:gd name="connsiteX154" fmla="*/ 3872894 w 7787669"/>
              <a:gd name="connsiteY154" fmla="*/ 38410 h 4086535"/>
              <a:gd name="connsiteX155" fmla="*/ 3796694 w 7787669"/>
              <a:gd name="connsiteY155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4253894 w 7787669"/>
              <a:gd name="connsiteY151" fmla="*/ 76510 h 4086535"/>
              <a:gd name="connsiteX152" fmla="*/ 3939569 w 7787669"/>
              <a:gd name="connsiteY152" fmla="*/ 47935 h 4086535"/>
              <a:gd name="connsiteX153" fmla="*/ 3872894 w 7787669"/>
              <a:gd name="connsiteY153" fmla="*/ 38410 h 4086535"/>
              <a:gd name="connsiteX154" fmla="*/ 3796694 w 7787669"/>
              <a:gd name="connsiteY154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4320569 w 7787669"/>
              <a:gd name="connsiteY150" fmla="*/ 124135 h 4086535"/>
              <a:gd name="connsiteX151" fmla="*/ 3939569 w 7787669"/>
              <a:gd name="connsiteY151" fmla="*/ 47935 h 4086535"/>
              <a:gd name="connsiteX152" fmla="*/ 3872894 w 7787669"/>
              <a:gd name="connsiteY152" fmla="*/ 38410 h 4086535"/>
              <a:gd name="connsiteX153" fmla="*/ 3796694 w 7787669"/>
              <a:gd name="connsiteY153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4349144 w 7787669"/>
              <a:gd name="connsiteY149" fmla="*/ 162235 h 4086535"/>
              <a:gd name="connsiteX150" fmla="*/ 3939569 w 7787669"/>
              <a:gd name="connsiteY150" fmla="*/ 47935 h 4086535"/>
              <a:gd name="connsiteX151" fmla="*/ 3872894 w 7787669"/>
              <a:gd name="connsiteY151" fmla="*/ 38410 h 4086535"/>
              <a:gd name="connsiteX152" fmla="*/ 3796694 w 7787669"/>
              <a:gd name="connsiteY152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4406294 w 7787669"/>
              <a:gd name="connsiteY148" fmla="*/ 200335 h 4086535"/>
              <a:gd name="connsiteX149" fmla="*/ 3939569 w 7787669"/>
              <a:gd name="connsiteY149" fmla="*/ 47935 h 4086535"/>
              <a:gd name="connsiteX150" fmla="*/ 3872894 w 7787669"/>
              <a:gd name="connsiteY150" fmla="*/ 38410 h 4086535"/>
              <a:gd name="connsiteX151" fmla="*/ 3796694 w 7787669"/>
              <a:gd name="connsiteY151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939569 w 7787669"/>
              <a:gd name="connsiteY148" fmla="*/ 47935 h 4086535"/>
              <a:gd name="connsiteX149" fmla="*/ 3872894 w 7787669"/>
              <a:gd name="connsiteY149" fmla="*/ 38410 h 4086535"/>
              <a:gd name="connsiteX150" fmla="*/ 3796694 w 7787669"/>
              <a:gd name="connsiteY150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149" fmla="*/ 3796694 w 7787669"/>
              <a:gd name="connsiteY149" fmla="*/ 57460 h 4086535"/>
              <a:gd name="connsiteX0" fmla="*/ 3853844 w 7787669"/>
              <a:gd name="connsiteY0" fmla="*/ 76510 h 4086535"/>
              <a:gd name="connsiteX1" fmla="*/ 3549044 w 7787669"/>
              <a:gd name="connsiteY1" fmla="*/ 38410 h 4086535"/>
              <a:gd name="connsiteX2" fmla="*/ 3339494 w 7787669"/>
              <a:gd name="connsiteY2" fmla="*/ 19360 h 4086535"/>
              <a:gd name="connsiteX3" fmla="*/ 2968019 w 7787669"/>
              <a:gd name="connsiteY3" fmla="*/ 9835 h 4086535"/>
              <a:gd name="connsiteX4" fmla="*/ 2863244 w 7787669"/>
              <a:gd name="connsiteY4" fmla="*/ 310 h 4086535"/>
              <a:gd name="connsiteX5" fmla="*/ 1834544 w 7787669"/>
              <a:gd name="connsiteY5" fmla="*/ 19360 h 4086535"/>
              <a:gd name="connsiteX6" fmla="*/ 1739294 w 7787669"/>
              <a:gd name="connsiteY6" fmla="*/ 47935 h 4086535"/>
              <a:gd name="connsiteX7" fmla="*/ 1634519 w 7787669"/>
              <a:gd name="connsiteY7" fmla="*/ 57460 h 4086535"/>
              <a:gd name="connsiteX8" fmla="*/ 1577369 w 7787669"/>
              <a:gd name="connsiteY8" fmla="*/ 66985 h 4086535"/>
              <a:gd name="connsiteX9" fmla="*/ 1482119 w 7787669"/>
              <a:gd name="connsiteY9" fmla="*/ 76510 h 4086535"/>
              <a:gd name="connsiteX10" fmla="*/ 1424969 w 7787669"/>
              <a:gd name="connsiteY10" fmla="*/ 86035 h 4086535"/>
              <a:gd name="connsiteX11" fmla="*/ 1348769 w 7787669"/>
              <a:gd name="connsiteY11" fmla="*/ 95560 h 4086535"/>
              <a:gd name="connsiteX12" fmla="*/ 1158269 w 7787669"/>
              <a:gd name="connsiteY12" fmla="*/ 124135 h 4086535"/>
              <a:gd name="connsiteX13" fmla="*/ 1101119 w 7787669"/>
              <a:gd name="connsiteY13" fmla="*/ 143185 h 4086535"/>
              <a:gd name="connsiteX14" fmla="*/ 1043969 w 7787669"/>
              <a:gd name="connsiteY14" fmla="*/ 181285 h 4086535"/>
              <a:gd name="connsiteX15" fmla="*/ 1005869 w 7787669"/>
              <a:gd name="connsiteY15" fmla="*/ 200335 h 4086535"/>
              <a:gd name="connsiteX16" fmla="*/ 958244 w 7787669"/>
              <a:gd name="connsiteY16" fmla="*/ 228910 h 4086535"/>
              <a:gd name="connsiteX17" fmla="*/ 929669 w 7787669"/>
              <a:gd name="connsiteY17" fmla="*/ 238435 h 4086535"/>
              <a:gd name="connsiteX18" fmla="*/ 882044 w 7787669"/>
              <a:gd name="connsiteY18" fmla="*/ 267010 h 4086535"/>
              <a:gd name="connsiteX19" fmla="*/ 853469 w 7787669"/>
              <a:gd name="connsiteY19" fmla="*/ 276535 h 4086535"/>
              <a:gd name="connsiteX20" fmla="*/ 796319 w 7787669"/>
              <a:gd name="connsiteY20" fmla="*/ 314635 h 4086535"/>
              <a:gd name="connsiteX21" fmla="*/ 615344 w 7787669"/>
              <a:gd name="connsiteY21" fmla="*/ 400360 h 4086535"/>
              <a:gd name="connsiteX22" fmla="*/ 520094 w 7787669"/>
              <a:gd name="connsiteY22" fmla="*/ 447985 h 4086535"/>
              <a:gd name="connsiteX23" fmla="*/ 462944 w 7787669"/>
              <a:gd name="connsiteY23" fmla="*/ 476560 h 4086535"/>
              <a:gd name="connsiteX24" fmla="*/ 396269 w 7787669"/>
              <a:gd name="connsiteY24" fmla="*/ 524185 h 4086535"/>
              <a:gd name="connsiteX25" fmla="*/ 262919 w 7787669"/>
              <a:gd name="connsiteY25" fmla="*/ 609910 h 4086535"/>
              <a:gd name="connsiteX26" fmla="*/ 177194 w 7787669"/>
              <a:gd name="connsiteY26" fmla="*/ 705160 h 4086535"/>
              <a:gd name="connsiteX27" fmla="*/ 120044 w 7787669"/>
              <a:gd name="connsiteY27" fmla="*/ 771835 h 4086535"/>
              <a:gd name="connsiteX28" fmla="*/ 53369 w 7787669"/>
              <a:gd name="connsiteY28" fmla="*/ 914710 h 4086535"/>
              <a:gd name="connsiteX29" fmla="*/ 34319 w 7787669"/>
              <a:gd name="connsiteY29" fmla="*/ 943285 h 4086535"/>
              <a:gd name="connsiteX30" fmla="*/ 15269 w 7787669"/>
              <a:gd name="connsiteY30" fmla="*/ 990910 h 4086535"/>
              <a:gd name="connsiteX31" fmla="*/ 15269 w 7787669"/>
              <a:gd name="connsiteY31" fmla="*/ 1343335 h 4086535"/>
              <a:gd name="connsiteX32" fmla="*/ 34319 w 7787669"/>
              <a:gd name="connsiteY32" fmla="*/ 1400485 h 4086535"/>
              <a:gd name="connsiteX33" fmla="*/ 53369 w 7787669"/>
              <a:gd name="connsiteY33" fmla="*/ 1486210 h 4086535"/>
              <a:gd name="connsiteX34" fmla="*/ 110519 w 7787669"/>
              <a:gd name="connsiteY34" fmla="*/ 1610035 h 4086535"/>
              <a:gd name="connsiteX35" fmla="*/ 139094 w 7787669"/>
              <a:gd name="connsiteY35" fmla="*/ 1686235 h 4086535"/>
              <a:gd name="connsiteX36" fmla="*/ 167669 w 7787669"/>
              <a:gd name="connsiteY36" fmla="*/ 1714810 h 4086535"/>
              <a:gd name="connsiteX37" fmla="*/ 205769 w 7787669"/>
              <a:gd name="connsiteY37" fmla="*/ 1781485 h 4086535"/>
              <a:gd name="connsiteX38" fmla="*/ 243869 w 7787669"/>
              <a:gd name="connsiteY38" fmla="*/ 1838635 h 4086535"/>
              <a:gd name="connsiteX39" fmla="*/ 281969 w 7787669"/>
              <a:gd name="connsiteY39" fmla="*/ 1924360 h 4086535"/>
              <a:gd name="connsiteX40" fmla="*/ 339119 w 7787669"/>
              <a:gd name="connsiteY40" fmla="*/ 2000560 h 4086535"/>
              <a:gd name="connsiteX41" fmla="*/ 434369 w 7787669"/>
              <a:gd name="connsiteY41" fmla="*/ 2143435 h 4086535"/>
              <a:gd name="connsiteX42" fmla="*/ 558194 w 7787669"/>
              <a:gd name="connsiteY42" fmla="*/ 2295835 h 4086535"/>
              <a:gd name="connsiteX43" fmla="*/ 596294 w 7787669"/>
              <a:gd name="connsiteY43" fmla="*/ 2352985 h 4086535"/>
              <a:gd name="connsiteX44" fmla="*/ 624869 w 7787669"/>
              <a:gd name="connsiteY44" fmla="*/ 2381560 h 4086535"/>
              <a:gd name="connsiteX45" fmla="*/ 672494 w 7787669"/>
              <a:gd name="connsiteY45" fmla="*/ 2438710 h 4086535"/>
              <a:gd name="connsiteX46" fmla="*/ 767744 w 7787669"/>
              <a:gd name="connsiteY46" fmla="*/ 2533960 h 4086535"/>
              <a:gd name="connsiteX47" fmla="*/ 977294 w 7787669"/>
              <a:gd name="connsiteY47" fmla="*/ 2724460 h 4086535"/>
              <a:gd name="connsiteX48" fmla="*/ 1053494 w 7787669"/>
              <a:gd name="connsiteY48" fmla="*/ 2791135 h 4086535"/>
              <a:gd name="connsiteX49" fmla="*/ 1329719 w 7787669"/>
              <a:gd name="connsiteY49" fmla="*/ 3000685 h 4086535"/>
              <a:gd name="connsiteX50" fmla="*/ 1463069 w 7787669"/>
              <a:gd name="connsiteY50" fmla="*/ 3057835 h 4086535"/>
              <a:gd name="connsiteX51" fmla="*/ 1501169 w 7787669"/>
              <a:gd name="connsiteY51" fmla="*/ 3076885 h 4086535"/>
              <a:gd name="connsiteX52" fmla="*/ 1577369 w 7787669"/>
              <a:gd name="connsiteY52" fmla="*/ 3095935 h 4086535"/>
              <a:gd name="connsiteX53" fmla="*/ 1663094 w 7787669"/>
              <a:gd name="connsiteY53" fmla="*/ 3124510 h 4086535"/>
              <a:gd name="connsiteX54" fmla="*/ 1710719 w 7787669"/>
              <a:gd name="connsiteY54" fmla="*/ 3134035 h 4086535"/>
              <a:gd name="connsiteX55" fmla="*/ 1758344 w 7787669"/>
              <a:gd name="connsiteY55" fmla="*/ 3153085 h 4086535"/>
              <a:gd name="connsiteX56" fmla="*/ 1891694 w 7787669"/>
              <a:gd name="connsiteY56" fmla="*/ 3181660 h 4086535"/>
              <a:gd name="connsiteX57" fmla="*/ 1967894 w 7787669"/>
              <a:gd name="connsiteY57" fmla="*/ 3200710 h 4086535"/>
              <a:gd name="connsiteX58" fmla="*/ 2091719 w 7787669"/>
              <a:gd name="connsiteY58" fmla="*/ 3210235 h 4086535"/>
              <a:gd name="connsiteX59" fmla="*/ 2253644 w 7787669"/>
              <a:gd name="connsiteY59" fmla="*/ 3238810 h 4086535"/>
              <a:gd name="connsiteX60" fmla="*/ 2367944 w 7787669"/>
              <a:gd name="connsiteY60" fmla="*/ 3257860 h 4086535"/>
              <a:gd name="connsiteX61" fmla="*/ 2463194 w 7787669"/>
              <a:gd name="connsiteY61" fmla="*/ 3267385 h 4086535"/>
              <a:gd name="connsiteX62" fmla="*/ 2558444 w 7787669"/>
              <a:gd name="connsiteY62" fmla="*/ 3286435 h 4086535"/>
              <a:gd name="connsiteX63" fmla="*/ 2634644 w 7787669"/>
              <a:gd name="connsiteY63" fmla="*/ 3295960 h 4086535"/>
              <a:gd name="connsiteX64" fmla="*/ 2691794 w 7787669"/>
              <a:gd name="connsiteY64" fmla="*/ 3324535 h 4086535"/>
              <a:gd name="connsiteX65" fmla="*/ 2748944 w 7787669"/>
              <a:gd name="connsiteY65" fmla="*/ 3334060 h 4086535"/>
              <a:gd name="connsiteX66" fmla="*/ 2834669 w 7787669"/>
              <a:gd name="connsiteY66" fmla="*/ 3353110 h 4086535"/>
              <a:gd name="connsiteX67" fmla="*/ 2891819 w 7787669"/>
              <a:gd name="connsiteY67" fmla="*/ 3362635 h 4086535"/>
              <a:gd name="connsiteX68" fmla="*/ 2987069 w 7787669"/>
              <a:gd name="connsiteY68" fmla="*/ 3391210 h 4086535"/>
              <a:gd name="connsiteX69" fmla="*/ 3082319 w 7787669"/>
              <a:gd name="connsiteY69" fmla="*/ 3410260 h 4086535"/>
              <a:gd name="connsiteX70" fmla="*/ 3148994 w 7787669"/>
              <a:gd name="connsiteY70" fmla="*/ 3429310 h 4086535"/>
              <a:gd name="connsiteX71" fmla="*/ 3301394 w 7787669"/>
              <a:gd name="connsiteY71" fmla="*/ 3457885 h 4086535"/>
              <a:gd name="connsiteX72" fmla="*/ 3377594 w 7787669"/>
              <a:gd name="connsiteY72" fmla="*/ 3476935 h 4086535"/>
              <a:gd name="connsiteX73" fmla="*/ 3463319 w 7787669"/>
              <a:gd name="connsiteY73" fmla="*/ 3505510 h 4086535"/>
              <a:gd name="connsiteX74" fmla="*/ 3510944 w 7787669"/>
              <a:gd name="connsiteY74" fmla="*/ 3534085 h 4086535"/>
              <a:gd name="connsiteX75" fmla="*/ 3539519 w 7787669"/>
              <a:gd name="connsiteY75" fmla="*/ 3553135 h 4086535"/>
              <a:gd name="connsiteX76" fmla="*/ 3625244 w 7787669"/>
              <a:gd name="connsiteY76" fmla="*/ 3591235 h 4086535"/>
              <a:gd name="connsiteX77" fmla="*/ 3663344 w 7787669"/>
              <a:gd name="connsiteY77" fmla="*/ 3619810 h 4086535"/>
              <a:gd name="connsiteX78" fmla="*/ 3691919 w 7787669"/>
              <a:gd name="connsiteY78" fmla="*/ 3629335 h 4086535"/>
              <a:gd name="connsiteX79" fmla="*/ 3758594 w 7787669"/>
              <a:gd name="connsiteY79" fmla="*/ 3657910 h 4086535"/>
              <a:gd name="connsiteX80" fmla="*/ 3796694 w 7787669"/>
              <a:gd name="connsiteY80" fmla="*/ 3667435 h 4086535"/>
              <a:gd name="connsiteX81" fmla="*/ 3987194 w 7787669"/>
              <a:gd name="connsiteY81" fmla="*/ 3743635 h 4086535"/>
              <a:gd name="connsiteX82" fmla="*/ 4063394 w 7787669"/>
              <a:gd name="connsiteY82" fmla="*/ 3762685 h 4086535"/>
              <a:gd name="connsiteX83" fmla="*/ 4111019 w 7787669"/>
              <a:gd name="connsiteY83" fmla="*/ 3781735 h 4086535"/>
              <a:gd name="connsiteX84" fmla="*/ 4206269 w 7787669"/>
              <a:gd name="connsiteY84" fmla="*/ 3810310 h 4086535"/>
              <a:gd name="connsiteX85" fmla="*/ 4244369 w 7787669"/>
              <a:gd name="connsiteY85" fmla="*/ 3819835 h 4086535"/>
              <a:gd name="connsiteX86" fmla="*/ 4320569 w 7787669"/>
              <a:gd name="connsiteY86" fmla="*/ 3857935 h 4086535"/>
              <a:gd name="connsiteX87" fmla="*/ 4434869 w 7787669"/>
              <a:gd name="connsiteY87" fmla="*/ 3876985 h 4086535"/>
              <a:gd name="connsiteX88" fmla="*/ 4463444 w 7787669"/>
              <a:gd name="connsiteY88" fmla="*/ 3886510 h 4086535"/>
              <a:gd name="connsiteX89" fmla="*/ 4606319 w 7787669"/>
              <a:gd name="connsiteY89" fmla="*/ 3905560 h 4086535"/>
              <a:gd name="connsiteX90" fmla="*/ 4711094 w 7787669"/>
              <a:gd name="connsiteY90" fmla="*/ 3934135 h 4086535"/>
              <a:gd name="connsiteX91" fmla="*/ 4758719 w 7787669"/>
              <a:gd name="connsiteY91" fmla="*/ 3943660 h 4086535"/>
              <a:gd name="connsiteX92" fmla="*/ 4834919 w 7787669"/>
              <a:gd name="connsiteY92" fmla="*/ 3962710 h 4086535"/>
              <a:gd name="connsiteX93" fmla="*/ 5044469 w 7787669"/>
              <a:gd name="connsiteY93" fmla="*/ 3991285 h 4086535"/>
              <a:gd name="connsiteX94" fmla="*/ 5168294 w 7787669"/>
              <a:gd name="connsiteY94" fmla="*/ 4010335 h 4086535"/>
              <a:gd name="connsiteX95" fmla="*/ 5273069 w 7787669"/>
              <a:gd name="connsiteY95" fmla="*/ 4019860 h 4086535"/>
              <a:gd name="connsiteX96" fmla="*/ 5330219 w 7787669"/>
              <a:gd name="connsiteY96" fmla="*/ 4029385 h 4086535"/>
              <a:gd name="connsiteX97" fmla="*/ 5473094 w 7787669"/>
              <a:gd name="connsiteY97" fmla="*/ 4048435 h 4086535"/>
              <a:gd name="connsiteX98" fmla="*/ 5701694 w 7787669"/>
              <a:gd name="connsiteY98" fmla="*/ 4067485 h 4086535"/>
              <a:gd name="connsiteX99" fmla="*/ 5777894 w 7787669"/>
              <a:gd name="connsiteY99" fmla="*/ 4077010 h 4086535"/>
              <a:gd name="connsiteX100" fmla="*/ 6101744 w 7787669"/>
              <a:gd name="connsiteY100" fmla="*/ 4086535 h 4086535"/>
              <a:gd name="connsiteX101" fmla="*/ 6739919 w 7787669"/>
              <a:gd name="connsiteY101" fmla="*/ 4057960 h 4086535"/>
              <a:gd name="connsiteX102" fmla="*/ 6892319 w 7787669"/>
              <a:gd name="connsiteY102" fmla="*/ 3991285 h 4086535"/>
              <a:gd name="connsiteX103" fmla="*/ 7130444 w 7787669"/>
              <a:gd name="connsiteY103" fmla="*/ 3876985 h 4086535"/>
              <a:gd name="connsiteX104" fmla="*/ 7282844 w 7787669"/>
              <a:gd name="connsiteY104" fmla="*/ 3772210 h 4086535"/>
              <a:gd name="connsiteX105" fmla="*/ 7435244 w 7787669"/>
              <a:gd name="connsiteY105" fmla="*/ 3600760 h 4086535"/>
              <a:gd name="connsiteX106" fmla="*/ 7511444 w 7787669"/>
              <a:gd name="connsiteY106" fmla="*/ 3486460 h 4086535"/>
              <a:gd name="connsiteX107" fmla="*/ 7616219 w 7787669"/>
              <a:gd name="connsiteY107" fmla="*/ 3353110 h 4086535"/>
              <a:gd name="connsiteX108" fmla="*/ 7682894 w 7787669"/>
              <a:gd name="connsiteY108" fmla="*/ 3191185 h 4086535"/>
              <a:gd name="connsiteX109" fmla="*/ 7749569 w 7787669"/>
              <a:gd name="connsiteY109" fmla="*/ 3048310 h 4086535"/>
              <a:gd name="connsiteX110" fmla="*/ 7768619 w 7787669"/>
              <a:gd name="connsiteY110" fmla="*/ 2914960 h 4086535"/>
              <a:gd name="connsiteX111" fmla="*/ 7787669 w 7787669"/>
              <a:gd name="connsiteY111" fmla="*/ 2667310 h 4086535"/>
              <a:gd name="connsiteX112" fmla="*/ 7759094 w 7787669"/>
              <a:gd name="connsiteY112" fmla="*/ 2372035 h 4086535"/>
              <a:gd name="connsiteX113" fmla="*/ 7730519 w 7787669"/>
              <a:gd name="connsiteY113" fmla="*/ 2286310 h 4086535"/>
              <a:gd name="connsiteX114" fmla="*/ 7720994 w 7787669"/>
              <a:gd name="connsiteY114" fmla="*/ 2229160 h 4086535"/>
              <a:gd name="connsiteX115" fmla="*/ 7654319 w 7787669"/>
              <a:gd name="connsiteY115" fmla="*/ 2095810 h 4086535"/>
              <a:gd name="connsiteX116" fmla="*/ 7625744 w 7787669"/>
              <a:gd name="connsiteY116" fmla="*/ 2019610 h 4086535"/>
              <a:gd name="connsiteX117" fmla="*/ 7606694 w 7787669"/>
              <a:gd name="connsiteY117" fmla="*/ 1962460 h 4086535"/>
              <a:gd name="connsiteX118" fmla="*/ 7511444 w 7787669"/>
              <a:gd name="connsiteY118" fmla="*/ 1771960 h 4086535"/>
              <a:gd name="connsiteX119" fmla="*/ 7492394 w 7787669"/>
              <a:gd name="connsiteY119" fmla="*/ 1743385 h 4086535"/>
              <a:gd name="connsiteX120" fmla="*/ 7349519 w 7787669"/>
              <a:gd name="connsiteY120" fmla="*/ 1562410 h 4086535"/>
              <a:gd name="connsiteX121" fmla="*/ 7292369 w 7787669"/>
              <a:gd name="connsiteY121" fmla="*/ 1524310 h 4086535"/>
              <a:gd name="connsiteX122" fmla="*/ 7168544 w 7787669"/>
              <a:gd name="connsiteY122" fmla="*/ 1429060 h 4086535"/>
              <a:gd name="connsiteX123" fmla="*/ 7073294 w 7787669"/>
              <a:gd name="connsiteY123" fmla="*/ 1381435 h 4086535"/>
              <a:gd name="connsiteX124" fmla="*/ 6892319 w 7787669"/>
              <a:gd name="connsiteY124" fmla="*/ 1257610 h 4086535"/>
              <a:gd name="connsiteX125" fmla="*/ 6587519 w 7787669"/>
              <a:gd name="connsiteY125" fmla="*/ 1124260 h 4086535"/>
              <a:gd name="connsiteX126" fmla="*/ 6406544 w 7787669"/>
              <a:gd name="connsiteY126" fmla="*/ 1029010 h 4086535"/>
              <a:gd name="connsiteX127" fmla="*/ 6339869 w 7787669"/>
              <a:gd name="connsiteY127" fmla="*/ 1019485 h 4086535"/>
              <a:gd name="connsiteX128" fmla="*/ 6263669 w 7787669"/>
              <a:gd name="connsiteY128" fmla="*/ 990910 h 4086535"/>
              <a:gd name="connsiteX129" fmla="*/ 6235094 w 7787669"/>
              <a:gd name="connsiteY129" fmla="*/ 981385 h 4086535"/>
              <a:gd name="connsiteX130" fmla="*/ 6063644 w 7787669"/>
              <a:gd name="connsiteY130" fmla="*/ 943285 h 4086535"/>
              <a:gd name="connsiteX131" fmla="*/ 5968394 w 7787669"/>
              <a:gd name="connsiteY131" fmla="*/ 914710 h 4086535"/>
              <a:gd name="connsiteX132" fmla="*/ 5863619 w 7787669"/>
              <a:gd name="connsiteY132" fmla="*/ 895660 h 4086535"/>
              <a:gd name="connsiteX133" fmla="*/ 5815994 w 7787669"/>
              <a:gd name="connsiteY133" fmla="*/ 886135 h 4086535"/>
              <a:gd name="connsiteX134" fmla="*/ 5682644 w 7787669"/>
              <a:gd name="connsiteY134" fmla="*/ 848035 h 4086535"/>
              <a:gd name="connsiteX135" fmla="*/ 5530244 w 7787669"/>
              <a:gd name="connsiteY135" fmla="*/ 809935 h 4086535"/>
              <a:gd name="connsiteX136" fmla="*/ 5311169 w 7787669"/>
              <a:gd name="connsiteY136" fmla="*/ 705160 h 4086535"/>
              <a:gd name="connsiteX137" fmla="*/ 5234969 w 7787669"/>
              <a:gd name="connsiteY137" fmla="*/ 676585 h 4086535"/>
              <a:gd name="connsiteX138" fmla="*/ 5168294 w 7787669"/>
              <a:gd name="connsiteY138" fmla="*/ 648010 h 4086535"/>
              <a:gd name="connsiteX139" fmla="*/ 5139719 w 7787669"/>
              <a:gd name="connsiteY139" fmla="*/ 628960 h 4086535"/>
              <a:gd name="connsiteX140" fmla="*/ 5092094 w 7787669"/>
              <a:gd name="connsiteY140" fmla="*/ 619435 h 4086535"/>
              <a:gd name="connsiteX141" fmla="*/ 4968269 w 7787669"/>
              <a:gd name="connsiteY141" fmla="*/ 543235 h 4086535"/>
              <a:gd name="connsiteX142" fmla="*/ 4911119 w 7787669"/>
              <a:gd name="connsiteY142" fmla="*/ 514660 h 4086535"/>
              <a:gd name="connsiteX143" fmla="*/ 4863494 w 7787669"/>
              <a:gd name="connsiteY143" fmla="*/ 495610 h 4086535"/>
              <a:gd name="connsiteX144" fmla="*/ 4701569 w 7787669"/>
              <a:gd name="connsiteY144" fmla="*/ 381310 h 4086535"/>
              <a:gd name="connsiteX145" fmla="*/ 4558694 w 7787669"/>
              <a:gd name="connsiteY145" fmla="*/ 295585 h 4086535"/>
              <a:gd name="connsiteX146" fmla="*/ 4501544 w 7787669"/>
              <a:gd name="connsiteY146" fmla="*/ 267010 h 4086535"/>
              <a:gd name="connsiteX147" fmla="*/ 4472969 w 7787669"/>
              <a:gd name="connsiteY147" fmla="*/ 238435 h 4086535"/>
              <a:gd name="connsiteX148" fmla="*/ 3872894 w 7787669"/>
              <a:gd name="connsiteY148" fmla="*/ 38410 h 4086535"/>
              <a:gd name="connsiteX0" fmla="*/ 3549044 w 7787669"/>
              <a:gd name="connsiteY0" fmla="*/ 3841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501544 w 7787669"/>
              <a:gd name="connsiteY145" fmla="*/ 267010 h 4086535"/>
              <a:gd name="connsiteX146" fmla="*/ 4472969 w 7787669"/>
              <a:gd name="connsiteY146" fmla="*/ 238435 h 4086535"/>
              <a:gd name="connsiteX147" fmla="*/ 3872894 w 7787669"/>
              <a:gd name="connsiteY147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558694 w 7787669"/>
              <a:gd name="connsiteY144" fmla="*/ 295585 h 4086535"/>
              <a:gd name="connsiteX145" fmla="*/ 4472969 w 7787669"/>
              <a:gd name="connsiteY145" fmla="*/ 238435 h 4086535"/>
              <a:gd name="connsiteX146" fmla="*/ 3872894 w 7787669"/>
              <a:gd name="connsiteY146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4472969 w 7787669"/>
              <a:gd name="connsiteY144" fmla="*/ 238435 h 4086535"/>
              <a:gd name="connsiteX145" fmla="*/ 3872894 w 7787669"/>
              <a:gd name="connsiteY145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4701569 w 7787669"/>
              <a:gd name="connsiteY143" fmla="*/ 381310 h 4086535"/>
              <a:gd name="connsiteX144" fmla="*/ 3872894 w 7787669"/>
              <a:gd name="connsiteY144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863494 w 7787669"/>
              <a:gd name="connsiteY142" fmla="*/ 495610 h 4086535"/>
              <a:gd name="connsiteX143" fmla="*/ 3872894 w 7787669"/>
              <a:gd name="connsiteY143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872894 w 7787669"/>
              <a:gd name="connsiteY142" fmla="*/ 38410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4359030 w 7787669"/>
              <a:gd name="connsiteY142" fmla="*/ 119433 h 4086535"/>
              <a:gd name="connsiteX0" fmla="*/ 3815744 w 7787669"/>
              <a:gd name="connsiteY0" fmla="*/ 47935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36360 h 4086535"/>
              <a:gd name="connsiteX1" fmla="*/ 3339494 w 7787669"/>
              <a:gd name="connsiteY1" fmla="*/ 19360 h 4086535"/>
              <a:gd name="connsiteX2" fmla="*/ 2968019 w 7787669"/>
              <a:gd name="connsiteY2" fmla="*/ 9835 h 4086535"/>
              <a:gd name="connsiteX3" fmla="*/ 2863244 w 7787669"/>
              <a:gd name="connsiteY3" fmla="*/ 310 h 4086535"/>
              <a:gd name="connsiteX4" fmla="*/ 1834544 w 7787669"/>
              <a:gd name="connsiteY4" fmla="*/ 19360 h 4086535"/>
              <a:gd name="connsiteX5" fmla="*/ 1739294 w 7787669"/>
              <a:gd name="connsiteY5" fmla="*/ 47935 h 4086535"/>
              <a:gd name="connsiteX6" fmla="*/ 1634519 w 7787669"/>
              <a:gd name="connsiteY6" fmla="*/ 57460 h 4086535"/>
              <a:gd name="connsiteX7" fmla="*/ 1577369 w 7787669"/>
              <a:gd name="connsiteY7" fmla="*/ 66985 h 4086535"/>
              <a:gd name="connsiteX8" fmla="*/ 1482119 w 7787669"/>
              <a:gd name="connsiteY8" fmla="*/ 76510 h 4086535"/>
              <a:gd name="connsiteX9" fmla="*/ 1424969 w 7787669"/>
              <a:gd name="connsiteY9" fmla="*/ 86035 h 4086535"/>
              <a:gd name="connsiteX10" fmla="*/ 1348769 w 7787669"/>
              <a:gd name="connsiteY10" fmla="*/ 95560 h 4086535"/>
              <a:gd name="connsiteX11" fmla="*/ 1158269 w 7787669"/>
              <a:gd name="connsiteY11" fmla="*/ 124135 h 4086535"/>
              <a:gd name="connsiteX12" fmla="*/ 1101119 w 7787669"/>
              <a:gd name="connsiteY12" fmla="*/ 143185 h 4086535"/>
              <a:gd name="connsiteX13" fmla="*/ 1043969 w 7787669"/>
              <a:gd name="connsiteY13" fmla="*/ 181285 h 4086535"/>
              <a:gd name="connsiteX14" fmla="*/ 1005869 w 7787669"/>
              <a:gd name="connsiteY14" fmla="*/ 200335 h 4086535"/>
              <a:gd name="connsiteX15" fmla="*/ 958244 w 7787669"/>
              <a:gd name="connsiteY15" fmla="*/ 228910 h 4086535"/>
              <a:gd name="connsiteX16" fmla="*/ 929669 w 7787669"/>
              <a:gd name="connsiteY16" fmla="*/ 238435 h 4086535"/>
              <a:gd name="connsiteX17" fmla="*/ 882044 w 7787669"/>
              <a:gd name="connsiteY17" fmla="*/ 267010 h 4086535"/>
              <a:gd name="connsiteX18" fmla="*/ 853469 w 7787669"/>
              <a:gd name="connsiteY18" fmla="*/ 276535 h 4086535"/>
              <a:gd name="connsiteX19" fmla="*/ 796319 w 7787669"/>
              <a:gd name="connsiteY19" fmla="*/ 314635 h 4086535"/>
              <a:gd name="connsiteX20" fmla="*/ 615344 w 7787669"/>
              <a:gd name="connsiteY20" fmla="*/ 400360 h 4086535"/>
              <a:gd name="connsiteX21" fmla="*/ 520094 w 7787669"/>
              <a:gd name="connsiteY21" fmla="*/ 447985 h 4086535"/>
              <a:gd name="connsiteX22" fmla="*/ 462944 w 7787669"/>
              <a:gd name="connsiteY22" fmla="*/ 476560 h 4086535"/>
              <a:gd name="connsiteX23" fmla="*/ 396269 w 7787669"/>
              <a:gd name="connsiteY23" fmla="*/ 524185 h 4086535"/>
              <a:gd name="connsiteX24" fmla="*/ 262919 w 7787669"/>
              <a:gd name="connsiteY24" fmla="*/ 609910 h 4086535"/>
              <a:gd name="connsiteX25" fmla="*/ 177194 w 7787669"/>
              <a:gd name="connsiteY25" fmla="*/ 705160 h 4086535"/>
              <a:gd name="connsiteX26" fmla="*/ 120044 w 7787669"/>
              <a:gd name="connsiteY26" fmla="*/ 771835 h 4086535"/>
              <a:gd name="connsiteX27" fmla="*/ 53369 w 7787669"/>
              <a:gd name="connsiteY27" fmla="*/ 914710 h 4086535"/>
              <a:gd name="connsiteX28" fmla="*/ 34319 w 7787669"/>
              <a:gd name="connsiteY28" fmla="*/ 943285 h 4086535"/>
              <a:gd name="connsiteX29" fmla="*/ 15269 w 7787669"/>
              <a:gd name="connsiteY29" fmla="*/ 990910 h 4086535"/>
              <a:gd name="connsiteX30" fmla="*/ 15269 w 7787669"/>
              <a:gd name="connsiteY30" fmla="*/ 1343335 h 4086535"/>
              <a:gd name="connsiteX31" fmla="*/ 34319 w 7787669"/>
              <a:gd name="connsiteY31" fmla="*/ 1400485 h 4086535"/>
              <a:gd name="connsiteX32" fmla="*/ 53369 w 7787669"/>
              <a:gd name="connsiteY32" fmla="*/ 1486210 h 4086535"/>
              <a:gd name="connsiteX33" fmla="*/ 110519 w 7787669"/>
              <a:gd name="connsiteY33" fmla="*/ 1610035 h 4086535"/>
              <a:gd name="connsiteX34" fmla="*/ 139094 w 7787669"/>
              <a:gd name="connsiteY34" fmla="*/ 1686235 h 4086535"/>
              <a:gd name="connsiteX35" fmla="*/ 167669 w 7787669"/>
              <a:gd name="connsiteY35" fmla="*/ 1714810 h 4086535"/>
              <a:gd name="connsiteX36" fmla="*/ 205769 w 7787669"/>
              <a:gd name="connsiteY36" fmla="*/ 1781485 h 4086535"/>
              <a:gd name="connsiteX37" fmla="*/ 243869 w 7787669"/>
              <a:gd name="connsiteY37" fmla="*/ 1838635 h 4086535"/>
              <a:gd name="connsiteX38" fmla="*/ 281969 w 7787669"/>
              <a:gd name="connsiteY38" fmla="*/ 1924360 h 4086535"/>
              <a:gd name="connsiteX39" fmla="*/ 339119 w 7787669"/>
              <a:gd name="connsiteY39" fmla="*/ 2000560 h 4086535"/>
              <a:gd name="connsiteX40" fmla="*/ 434369 w 7787669"/>
              <a:gd name="connsiteY40" fmla="*/ 2143435 h 4086535"/>
              <a:gd name="connsiteX41" fmla="*/ 558194 w 7787669"/>
              <a:gd name="connsiteY41" fmla="*/ 2295835 h 4086535"/>
              <a:gd name="connsiteX42" fmla="*/ 596294 w 7787669"/>
              <a:gd name="connsiteY42" fmla="*/ 2352985 h 4086535"/>
              <a:gd name="connsiteX43" fmla="*/ 624869 w 7787669"/>
              <a:gd name="connsiteY43" fmla="*/ 2381560 h 4086535"/>
              <a:gd name="connsiteX44" fmla="*/ 672494 w 7787669"/>
              <a:gd name="connsiteY44" fmla="*/ 2438710 h 4086535"/>
              <a:gd name="connsiteX45" fmla="*/ 767744 w 7787669"/>
              <a:gd name="connsiteY45" fmla="*/ 2533960 h 4086535"/>
              <a:gd name="connsiteX46" fmla="*/ 977294 w 7787669"/>
              <a:gd name="connsiteY46" fmla="*/ 2724460 h 4086535"/>
              <a:gd name="connsiteX47" fmla="*/ 1053494 w 7787669"/>
              <a:gd name="connsiteY47" fmla="*/ 2791135 h 4086535"/>
              <a:gd name="connsiteX48" fmla="*/ 1329719 w 7787669"/>
              <a:gd name="connsiteY48" fmla="*/ 3000685 h 4086535"/>
              <a:gd name="connsiteX49" fmla="*/ 1463069 w 7787669"/>
              <a:gd name="connsiteY49" fmla="*/ 3057835 h 4086535"/>
              <a:gd name="connsiteX50" fmla="*/ 1501169 w 7787669"/>
              <a:gd name="connsiteY50" fmla="*/ 3076885 h 4086535"/>
              <a:gd name="connsiteX51" fmla="*/ 1577369 w 7787669"/>
              <a:gd name="connsiteY51" fmla="*/ 3095935 h 4086535"/>
              <a:gd name="connsiteX52" fmla="*/ 1663094 w 7787669"/>
              <a:gd name="connsiteY52" fmla="*/ 3124510 h 4086535"/>
              <a:gd name="connsiteX53" fmla="*/ 1710719 w 7787669"/>
              <a:gd name="connsiteY53" fmla="*/ 3134035 h 4086535"/>
              <a:gd name="connsiteX54" fmla="*/ 1758344 w 7787669"/>
              <a:gd name="connsiteY54" fmla="*/ 3153085 h 4086535"/>
              <a:gd name="connsiteX55" fmla="*/ 1891694 w 7787669"/>
              <a:gd name="connsiteY55" fmla="*/ 3181660 h 4086535"/>
              <a:gd name="connsiteX56" fmla="*/ 1967894 w 7787669"/>
              <a:gd name="connsiteY56" fmla="*/ 3200710 h 4086535"/>
              <a:gd name="connsiteX57" fmla="*/ 2091719 w 7787669"/>
              <a:gd name="connsiteY57" fmla="*/ 3210235 h 4086535"/>
              <a:gd name="connsiteX58" fmla="*/ 2253644 w 7787669"/>
              <a:gd name="connsiteY58" fmla="*/ 3238810 h 4086535"/>
              <a:gd name="connsiteX59" fmla="*/ 2367944 w 7787669"/>
              <a:gd name="connsiteY59" fmla="*/ 3257860 h 4086535"/>
              <a:gd name="connsiteX60" fmla="*/ 2463194 w 7787669"/>
              <a:gd name="connsiteY60" fmla="*/ 3267385 h 4086535"/>
              <a:gd name="connsiteX61" fmla="*/ 2558444 w 7787669"/>
              <a:gd name="connsiteY61" fmla="*/ 3286435 h 4086535"/>
              <a:gd name="connsiteX62" fmla="*/ 2634644 w 7787669"/>
              <a:gd name="connsiteY62" fmla="*/ 3295960 h 4086535"/>
              <a:gd name="connsiteX63" fmla="*/ 2691794 w 7787669"/>
              <a:gd name="connsiteY63" fmla="*/ 3324535 h 4086535"/>
              <a:gd name="connsiteX64" fmla="*/ 2748944 w 7787669"/>
              <a:gd name="connsiteY64" fmla="*/ 3334060 h 4086535"/>
              <a:gd name="connsiteX65" fmla="*/ 2834669 w 7787669"/>
              <a:gd name="connsiteY65" fmla="*/ 3353110 h 4086535"/>
              <a:gd name="connsiteX66" fmla="*/ 2891819 w 7787669"/>
              <a:gd name="connsiteY66" fmla="*/ 3362635 h 4086535"/>
              <a:gd name="connsiteX67" fmla="*/ 2987069 w 7787669"/>
              <a:gd name="connsiteY67" fmla="*/ 3391210 h 4086535"/>
              <a:gd name="connsiteX68" fmla="*/ 3082319 w 7787669"/>
              <a:gd name="connsiteY68" fmla="*/ 3410260 h 4086535"/>
              <a:gd name="connsiteX69" fmla="*/ 3148994 w 7787669"/>
              <a:gd name="connsiteY69" fmla="*/ 3429310 h 4086535"/>
              <a:gd name="connsiteX70" fmla="*/ 3301394 w 7787669"/>
              <a:gd name="connsiteY70" fmla="*/ 3457885 h 4086535"/>
              <a:gd name="connsiteX71" fmla="*/ 3377594 w 7787669"/>
              <a:gd name="connsiteY71" fmla="*/ 3476935 h 4086535"/>
              <a:gd name="connsiteX72" fmla="*/ 3463319 w 7787669"/>
              <a:gd name="connsiteY72" fmla="*/ 3505510 h 4086535"/>
              <a:gd name="connsiteX73" fmla="*/ 3510944 w 7787669"/>
              <a:gd name="connsiteY73" fmla="*/ 3534085 h 4086535"/>
              <a:gd name="connsiteX74" fmla="*/ 3539519 w 7787669"/>
              <a:gd name="connsiteY74" fmla="*/ 3553135 h 4086535"/>
              <a:gd name="connsiteX75" fmla="*/ 3625244 w 7787669"/>
              <a:gd name="connsiteY75" fmla="*/ 3591235 h 4086535"/>
              <a:gd name="connsiteX76" fmla="*/ 3663344 w 7787669"/>
              <a:gd name="connsiteY76" fmla="*/ 3619810 h 4086535"/>
              <a:gd name="connsiteX77" fmla="*/ 3691919 w 7787669"/>
              <a:gd name="connsiteY77" fmla="*/ 3629335 h 4086535"/>
              <a:gd name="connsiteX78" fmla="*/ 3758594 w 7787669"/>
              <a:gd name="connsiteY78" fmla="*/ 3657910 h 4086535"/>
              <a:gd name="connsiteX79" fmla="*/ 3796694 w 7787669"/>
              <a:gd name="connsiteY79" fmla="*/ 3667435 h 4086535"/>
              <a:gd name="connsiteX80" fmla="*/ 3987194 w 7787669"/>
              <a:gd name="connsiteY80" fmla="*/ 3743635 h 4086535"/>
              <a:gd name="connsiteX81" fmla="*/ 4063394 w 7787669"/>
              <a:gd name="connsiteY81" fmla="*/ 3762685 h 4086535"/>
              <a:gd name="connsiteX82" fmla="*/ 4111019 w 7787669"/>
              <a:gd name="connsiteY82" fmla="*/ 3781735 h 4086535"/>
              <a:gd name="connsiteX83" fmla="*/ 4206269 w 7787669"/>
              <a:gd name="connsiteY83" fmla="*/ 3810310 h 4086535"/>
              <a:gd name="connsiteX84" fmla="*/ 4244369 w 7787669"/>
              <a:gd name="connsiteY84" fmla="*/ 3819835 h 4086535"/>
              <a:gd name="connsiteX85" fmla="*/ 4320569 w 7787669"/>
              <a:gd name="connsiteY85" fmla="*/ 3857935 h 4086535"/>
              <a:gd name="connsiteX86" fmla="*/ 4434869 w 7787669"/>
              <a:gd name="connsiteY86" fmla="*/ 3876985 h 4086535"/>
              <a:gd name="connsiteX87" fmla="*/ 4463444 w 7787669"/>
              <a:gd name="connsiteY87" fmla="*/ 3886510 h 4086535"/>
              <a:gd name="connsiteX88" fmla="*/ 4606319 w 7787669"/>
              <a:gd name="connsiteY88" fmla="*/ 3905560 h 4086535"/>
              <a:gd name="connsiteX89" fmla="*/ 4711094 w 7787669"/>
              <a:gd name="connsiteY89" fmla="*/ 3934135 h 4086535"/>
              <a:gd name="connsiteX90" fmla="*/ 4758719 w 7787669"/>
              <a:gd name="connsiteY90" fmla="*/ 3943660 h 4086535"/>
              <a:gd name="connsiteX91" fmla="*/ 4834919 w 7787669"/>
              <a:gd name="connsiteY91" fmla="*/ 3962710 h 4086535"/>
              <a:gd name="connsiteX92" fmla="*/ 5044469 w 7787669"/>
              <a:gd name="connsiteY92" fmla="*/ 3991285 h 4086535"/>
              <a:gd name="connsiteX93" fmla="*/ 5168294 w 7787669"/>
              <a:gd name="connsiteY93" fmla="*/ 4010335 h 4086535"/>
              <a:gd name="connsiteX94" fmla="*/ 5273069 w 7787669"/>
              <a:gd name="connsiteY94" fmla="*/ 4019860 h 4086535"/>
              <a:gd name="connsiteX95" fmla="*/ 5330219 w 7787669"/>
              <a:gd name="connsiteY95" fmla="*/ 4029385 h 4086535"/>
              <a:gd name="connsiteX96" fmla="*/ 5473094 w 7787669"/>
              <a:gd name="connsiteY96" fmla="*/ 4048435 h 4086535"/>
              <a:gd name="connsiteX97" fmla="*/ 5701694 w 7787669"/>
              <a:gd name="connsiteY97" fmla="*/ 4067485 h 4086535"/>
              <a:gd name="connsiteX98" fmla="*/ 5777894 w 7787669"/>
              <a:gd name="connsiteY98" fmla="*/ 4077010 h 4086535"/>
              <a:gd name="connsiteX99" fmla="*/ 6101744 w 7787669"/>
              <a:gd name="connsiteY99" fmla="*/ 4086535 h 4086535"/>
              <a:gd name="connsiteX100" fmla="*/ 6739919 w 7787669"/>
              <a:gd name="connsiteY100" fmla="*/ 4057960 h 4086535"/>
              <a:gd name="connsiteX101" fmla="*/ 6892319 w 7787669"/>
              <a:gd name="connsiteY101" fmla="*/ 3991285 h 4086535"/>
              <a:gd name="connsiteX102" fmla="*/ 7130444 w 7787669"/>
              <a:gd name="connsiteY102" fmla="*/ 3876985 h 4086535"/>
              <a:gd name="connsiteX103" fmla="*/ 7282844 w 7787669"/>
              <a:gd name="connsiteY103" fmla="*/ 3772210 h 4086535"/>
              <a:gd name="connsiteX104" fmla="*/ 7435244 w 7787669"/>
              <a:gd name="connsiteY104" fmla="*/ 3600760 h 4086535"/>
              <a:gd name="connsiteX105" fmla="*/ 7511444 w 7787669"/>
              <a:gd name="connsiteY105" fmla="*/ 3486460 h 4086535"/>
              <a:gd name="connsiteX106" fmla="*/ 7616219 w 7787669"/>
              <a:gd name="connsiteY106" fmla="*/ 3353110 h 4086535"/>
              <a:gd name="connsiteX107" fmla="*/ 7682894 w 7787669"/>
              <a:gd name="connsiteY107" fmla="*/ 3191185 h 4086535"/>
              <a:gd name="connsiteX108" fmla="*/ 7749569 w 7787669"/>
              <a:gd name="connsiteY108" fmla="*/ 3048310 h 4086535"/>
              <a:gd name="connsiteX109" fmla="*/ 7768619 w 7787669"/>
              <a:gd name="connsiteY109" fmla="*/ 2914960 h 4086535"/>
              <a:gd name="connsiteX110" fmla="*/ 7787669 w 7787669"/>
              <a:gd name="connsiteY110" fmla="*/ 2667310 h 4086535"/>
              <a:gd name="connsiteX111" fmla="*/ 7759094 w 7787669"/>
              <a:gd name="connsiteY111" fmla="*/ 2372035 h 4086535"/>
              <a:gd name="connsiteX112" fmla="*/ 7730519 w 7787669"/>
              <a:gd name="connsiteY112" fmla="*/ 2286310 h 4086535"/>
              <a:gd name="connsiteX113" fmla="*/ 7720994 w 7787669"/>
              <a:gd name="connsiteY113" fmla="*/ 2229160 h 4086535"/>
              <a:gd name="connsiteX114" fmla="*/ 7654319 w 7787669"/>
              <a:gd name="connsiteY114" fmla="*/ 2095810 h 4086535"/>
              <a:gd name="connsiteX115" fmla="*/ 7625744 w 7787669"/>
              <a:gd name="connsiteY115" fmla="*/ 2019610 h 4086535"/>
              <a:gd name="connsiteX116" fmla="*/ 7606694 w 7787669"/>
              <a:gd name="connsiteY116" fmla="*/ 1962460 h 4086535"/>
              <a:gd name="connsiteX117" fmla="*/ 7511444 w 7787669"/>
              <a:gd name="connsiteY117" fmla="*/ 1771960 h 4086535"/>
              <a:gd name="connsiteX118" fmla="*/ 7492394 w 7787669"/>
              <a:gd name="connsiteY118" fmla="*/ 1743385 h 4086535"/>
              <a:gd name="connsiteX119" fmla="*/ 7349519 w 7787669"/>
              <a:gd name="connsiteY119" fmla="*/ 1562410 h 4086535"/>
              <a:gd name="connsiteX120" fmla="*/ 7292369 w 7787669"/>
              <a:gd name="connsiteY120" fmla="*/ 1524310 h 4086535"/>
              <a:gd name="connsiteX121" fmla="*/ 7168544 w 7787669"/>
              <a:gd name="connsiteY121" fmla="*/ 1429060 h 4086535"/>
              <a:gd name="connsiteX122" fmla="*/ 7073294 w 7787669"/>
              <a:gd name="connsiteY122" fmla="*/ 1381435 h 4086535"/>
              <a:gd name="connsiteX123" fmla="*/ 6892319 w 7787669"/>
              <a:gd name="connsiteY123" fmla="*/ 1257610 h 4086535"/>
              <a:gd name="connsiteX124" fmla="*/ 6587519 w 7787669"/>
              <a:gd name="connsiteY124" fmla="*/ 1124260 h 4086535"/>
              <a:gd name="connsiteX125" fmla="*/ 6406544 w 7787669"/>
              <a:gd name="connsiteY125" fmla="*/ 1029010 h 4086535"/>
              <a:gd name="connsiteX126" fmla="*/ 6339869 w 7787669"/>
              <a:gd name="connsiteY126" fmla="*/ 1019485 h 4086535"/>
              <a:gd name="connsiteX127" fmla="*/ 6263669 w 7787669"/>
              <a:gd name="connsiteY127" fmla="*/ 990910 h 4086535"/>
              <a:gd name="connsiteX128" fmla="*/ 6235094 w 7787669"/>
              <a:gd name="connsiteY128" fmla="*/ 981385 h 4086535"/>
              <a:gd name="connsiteX129" fmla="*/ 6063644 w 7787669"/>
              <a:gd name="connsiteY129" fmla="*/ 943285 h 4086535"/>
              <a:gd name="connsiteX130" fmla="*/ 5968394 w 7787669"/>
              <a:gd name="connsiteY130" fmla="*/ 914710 h 4086535"/>
              <a:gd name="connsiteX131" fmla="*/ 5863619 w 7787669"/>
              <a:gd name="connsiteY131" fmla="*/ 895660 h 4086535"/>
              <a:gd name="connsiteX132" fmla="*/ 5815994 w 7787669"/>
              <a:gd name="connsiteY132" fmla="*/ 886135 h 4086535"/>
              <a:gd name="connsiteX133" fmla="*/ 5682644 w 7787669"/>
              <a:gd name="connsiteY133" fmla="*/ 848035 h 4086535"/>
              <a:gd name="connsiteX134" fmla="*/ 5530244 w 7787669"/>
              <a:gd name="connsiteY134" fmla="*/ 809935 h 4086535"/>
              <a:gd name="connsiteX135" fmla="*/ 5311169 w 7787669"/>
              <a:gd name="connsiteY135" fmla="*/ 705160 h 4086535"/>
              <a:gd name="connsiteX136" fmla="*/ 5234969 w 7787669"/>
              <a:gd name="connsiteY136" fmla="*/ 676585 h 4086535"/>
              <a:gd name="connsiteX137" fmla="*/ 5168294 w 7787669"/>
              <a:gd name="connsiteY137" fmla="*/ 648010 h 4086535"/>
              <a:gd name="connsiteX138" fmla="*/ 5139719 w 7787669"/>
              <a:gd name="connsiteY138" fmla="*/ 628960 h 4086535"/>
              <a:gd name="connsiteX139" fmla="*/ 5092094 w 7787669"/>
              <a:gd name="connsiteY139" fmla="*/ 619435 h 4086535"/>
              <a:gd name="connsiteX140" fmla="*/ 4968269 w 7787669"/>
              <a:gd name="connsiteY140" fmla="*/ 543235 h 4086535"/>
              <a:gd name="connsiteX141" fmla="*/ 4911119 w 7787669"/>
              <a:gd name="connsiteY141" fmla="*/ 514660 h 4086535"/>
              <a:gd name="connsiteX142" fmla="*/ 3768721 w 7787669"/>
              <a:gd name="connsiteY142" fmla="*/ 131007 h 4086535"/>
              <a:gd name="connsiteX0" fmla="*/ 4058812 w 7787669"/>
              <a:gd name="connsiteY0" fmla="*/ 125271 h 4175446"/>
              <a:gd name="connsiteX1" fmla="*/ 3339494 w 7787669"/>
              <a:gd name="connsiteY1" fmla="*/ 108271 h 4175446"/>
              <a:gd name="connsiteX2" fmla="*/ 2968019 w 7787669"/>
              <a:gd name="connsiteY2" fmla="*/ 98746 h 4175446"/>
              <a:gd name="connsiteX3" fmla="*/ 2863244 w 7787669"/>
              <a:gd name="connsiteY3" fmla="*/ 89221 h 4175446"/>
              <a:gd name="connsiteX4" fmla="*/ 1834544 w 7787669"/>
              <a:gd name="connsiteY4" fmla="*/ 108271 h 4175446"/>
              <a:gd name="connsiteX5" fmla="*/ 1739294 w 7787669"/>
              <a:gd name="connsiteY5" fmla="*/ 136846 h 4175446"/>
              <a:gd name="connsiteX6" fmla="*/ 1634519 w 7787669"/>
              <a:gd name="connsiteY6" fmla="*/ 146371 h 4175446"/>
              <a:gd name="connsiteX7" fmla="*/ 1577369 w 7787669"/>
              <a:gd name="connsiteY7" fmla="*/ 155896 h 4175446"/>
              <a:gd name="connsiteX8" fmla="*/ 1482119 w 7787669"/>
              <a:gd name="connsiteY8" fmla="*/ 165421 h 4175446"/>
              <a:gd name="connsiteX9" fmla="*/ 1424969 w 7787669"/>
              <a:gd name="connsiteY9" fmla="*/ 174946 h 4175446"/>
              <a:gd name="connsiteX10" fmla="*/ 1348769 w 7787669"/>
              <a:gd name="connsiteY10" fmla="*/ 184471 h 4175446"/>
              <a:gd name="connsiteX11" fmla="*/ 1158269 w 7787669"/>
              <a:gd name="connsiteY11" fmla="*/ 213046 h 4175446"/>
              <a:gd name="connsiteX12" fmla="*/ 1101119 w 7787669"/>
              <a:gd name="connsiteY12" fmla="*/ 232096 h 4175446"/>
              <a:gd name="connsiteX13" fmla="*/ 1043969 w 7787669"/>
              <a:gd name="connsiteY13" fmla="*/ 270196 h 4175446"/>
              <a:gd name="connsiteX14" fmla="*/ 1005869 w 7787669"/>
              <a:gd name="connsiteY14" fmla="*/ 289246 h 4175446"/>
              <a:gd name="connsiteX15" fmla="*/ 958244 w 7787669"/>
              <a:gd name="connsiteY15" fmla="*/ 317821 h 4175446"/>
              <a:gd name="connsiteX16" fmla="*/ 929669 w 7787669"/>
              <a:gd name="connsiteY16" fmla="*/ 327346 h 4175446"/>
              <a:gd name="connsiteX17" fmla="*/ 882044 w 7787669"/>
              <a:gd name="connsiteY17" fmla="*/ 355921 h 4175446"/>
              <a:gd name="connsiteX18" fmla="*/ 853469 w 7787669"/>
              <a:gd name="connsiteY18" fmla="*/ 365446 h 4175446"/>
              <a:gd name="connsiteX19" fmla="*/ 796319 w 7787669"/>
              <a:gd name="connsiteY19" fmla="*/ 403546 h 4175446"/>
              <a:gd name="connsiteX20" fmla="*/ 615344 w 7787669"/>
              <a:gd name="connsiteY20" fmla="*/ 489271 h 4175446"/>
              <a:gd name="connsiteX21" fmla="*/ 520094 w 7787669"/>
              <a:gd name="connsiteY21" fmla="*/ 536896 h 4175446"/>
              <a:gd name="connsiteX22" fmla="*/ 462944 w 7787669"/>
              <a:gd name="connsiteY22" fmla="*/ 565471 h 4175446"/>
              <a:gd name="connsiteX23" fmla="*/ 396269 w 7787669"/>
              <a:gd name="connsiteY23" fmla="*/ 613096 h 4175446"/>
              <a:gd name="connsiteX24" fmla="*/ 262919 w 7787669"/>
              <a:gd name="connsiteY24" fmla="*/ 698821 h 4175446"/>
              <a:gd name="connsiteX25" fmla="*/ 177194 w 7787669"/>
              <a:gd name="connsiteY25" fmla="*/ 794071 h 4175446"/>
              <a:gd name="connsiteX26" fmla="*/ 120044 w 7787669"/>
              <a:gd name="connsiteY26" fmla="*/ 860746 h 4175446"/>
              <a:gd name="connsiteX27" fmla="*/ 53369 w 7787669"/>
              <a:gd name="connsiteY27" fmla="*/ 1003621 h 4175446"/>
              <a:gd name="connsiteX28" fmla="*/ 34319 w 7787669"/>
              <a:gd name="connsiteY28" fmla="*/ 1032196 h 4175446"/>
              <a:gd name="connsiteX29" fmla="*/ 15269 w 7787669"/>
              <a:gd name="connsiteY29" fmla="*/ 1079821 h 4175446"/>
              <a:gd name="connsiteX30" fmla="*/ 15269 w 7787669"/>
              <a:gd name="connsiteY30" fmla="*/ 1432246 h 4175446"/>
              <a:gd name="connsiteX31" fmla="*/ 34319 w 7787669"/>
              <a:gd name="connsiteY31" fmla="*/ 1489396 h 4175446"/>
              <a:gd name="connsiteX32" fmla="*/ 53369 w 7787669"/>
              <a:gd name="connsiteY32" fmla="*/ 1575121 h 4175446"/>
              <a:gd name="connsiteX33" fmla="*/ 110519 w 7787669"/>
              <a:gd name="connsiteY33" fmla="*/ 1698946 h 4175446"/>
              <a:gd name="connsiteX34" fmla="*/ 139094 w 7787669"/>
              <a:gd name="connsiteY34" fmla="*/ 1775146 h 4175446"/>
              <a:gd name="connsiteX35" fmla="*/ 167669 w 7787669"/>
              <a:gd name="connsiteY35" fmla="*/ 1803721 h 4175446"/>
              <a:gd name="connsiteX36" fmla="*/ 205769 w 7787669"/>
              <a:gd name="connsiteY36" fmla="*/ 1870396 h 4175446"/>
              <a:gd name="connsiteX37" fmla="*/ 243869 w 7787669"/>
              <a:gd name="connsiteY37" fmla="*/ 1927546 h 4175446"/>
              <a:gd name="connsiteX38" fmla="*/ 281969 w 7787669"/>
              <a:gd name="connsiteY38" fmla="*/ 2013271 h 4175446"/>
              <a:gd name="connsiteX39" fmla="*/ 339119 w 7787669"/>
              <a:gd name="connsiteY39" fmla="*/ 2089471 h 4175446"/>
              <a:gd name="connsiteX40" fmla="*/ 434369 w 7787669"/>
              <a:gd name="connsiteY40" fmla="*/ 2232346 h 4175446"/>
              <a:gd name="connsiteX41" fmla="*/ 558194 w 7787669"/>
              <a:gd name="connsiteY41" fmla="*/ 2384746 h 4175446"/>
              <a:gd name="connsiteX42" fmla="*/ 596294 w 7787669"/>
              <a:gd name="connsiteY42" fmla="*/ 2441896 h 4175446"/>
              <a:gd name="connsiteX43" fmla="*/ 624869 w 7787669"/>
              <a:gd name="connsiteY43" fmla="*/ 2470471 h 4175446"/>
              <a:gd name="connsiteX44" fmla="*/ 672494 w 7787669"/>
              <a:gd name="connsiteY44" fmla="*/ 2527621 h 4175446"/>
              <a:gd name="connsiteX45" fmla="*/ 767744 w 7787669"/>
              <a:gd name="connsiteY45" fmla="*/ 2622871 h 4175446"/>
              <a:gd name="connsiteX46" fmla="*/ 977294 w 7787669"/>
              <a:gd name="connsiteY46" fmla="*/ 2813371 h 4175446"/>
              <a:gd name="connsiteX47" fmla="*/ 1053494 w 7787669"/>
              <a:gd name="connsiteY47" fmla="*/ 2880046 h 4175446"/>
              <a:gd name="connsiteX48" fmla="*/ 1329719 w 7787669"/>
              <a:gd name="connsiteY48" fmla="*/ 3089596 h 4175446"/>
              <a:gd name="connsiteX49" fmla="*/ 1463069 w 7787669"/>
              <a:gd name="connsiteY49" fmla="*/ 3146746 h 4175446"/>
              <a:gd name="connsiteX50" fmla="*/ 1501169 w 7787669"/>
              <a:gd name="connsiteY50" fmla="*/ 3165796 h 4175446"/>
              <a:gd name="connsiteX51" fmla="*/ 1577369 w 7787669"/>
              <a:gd name="connsiteY51" fmla="*/ 3184846 h 4175446"/>
              <a:gd name="connsiteX52" fmla="*/ 1663094 w 7787669"/>
              <a:gd name="connsiteY52" fmla="*/ 3213421 h 4175446"/>
              <a:gd name="connsiteX53" fmla="*/ 1710719 w 7787669"/>
              <a:gd name="connsiteY53" fmla="*/ 3222946 h 4175446"/>
              <a:gd name="connsiteX54" fmla="*/ 1758344 w 7787669"/>
              <a:gd name="connsiteY54" fmla="*/ 3241996 h 4175446"/>
              <a:gd name="connsiteX55" fmla="*/ 1891694 w 7787669"/>
              <a:gd name="connsiteY55" fmla="*/ 3270571 h 4175446"/>
              <a:gd name="connsiteX56" fmla="*/ 1967894 w 7787669"/>
              <a:gd name="connsiteY56" fmla="*/ 3289621 h 4175446"/>
              <a:gd name="connsiteX57" fmla="*/ 2091719 w 7787669"/>
              <a:gd name="connsiteY57" fmla="*/ 3299146 h 4175446"/>
              <a:gd name="connsiteX58" fmla="*/ 2253644 w 7787669"/>
              <a:gd name="connsiteY58" fmla="*/ 3327721 h 4175446"/>
              <a:gd name="connsiteX59" fmla="*/ 2367944 w 7787669"/>
              <a:gd name="connsiteY59" fmla="*/ 3346771 h 4175446"/>
              <a:gd name="connsiteX60" fmla="*/ 2463194 w 7787669"/>
              <a:gd name="connsiteY60" fmla="*/ 3356296 h 4175446"/>
              <a:gd name="connsiteX61" fmla="*/ 2558444 w 7787669"/>
              <a:gd name="connsiteY61" fmla="*/ 3375346 h 4175446"/>
              <a:gd name="connsiteX62" fmla="*/ 2634644 w 7787669"/>
              <a:gd name="connsiteY62" fmla="*/ 3384871 h 4175446"/>
              <a:gd name="connsiteX63" fmla="*/ 2691794 w 7787669"/>
              <a:gd name="connsiteY63" fmla="*/ 3413446 h 4175446"/>
              <a:gd name="connsiteX64" fmla="*/ 2748944 w 7787669"/>
              <a:gd name="connsiteY64" fmla="*/ 3422971 h 4175446"/>
              <a:gd name="connsiteX65" fmla="*/ 2834669 w 7787669"/>
              <a:gd name="connsiteY65" fmla="*/ 3442021 h 4175446"/>
              <a:gd name="connsiteX66" fmla="*/ 2891819 w 7787669"/>
              <a:gd name="connsiteY66" fmla="*/ 3451546 h 4175446"/>
              <a:gd name="connsiteX67" fmla="*/ 2987069 w 7787669"/>
              <a:gd name="connsiteY67" fmla="*/ 3480121 h 4175446"/>
              <a:gd name="connsiteX68" fmla="*/ 3082319 w 7787669"/>
              <a:gd name="connsiteY68" fmla="*/ 3499171 h 4175446"/>
              <a:gd name="connsiteX69" fmla="*/ 3148994 w 7787669"/>
              <a:gd name="connsiteY69" fmla="*/ 3518221 h 4175446"/>
              <a:gd name="connsiteX70" fmla="*/ 3301394 w 7787669"/>
              <a:gd name="connsiteY70" fmla="*/ 3546796 h 4175446"/>
              <a:gd name="connsiteX71" fmla="*/ 3377594 w 7787669"/>
              <a:gd name="connsiteY71" fmla="*/ 3565846 h 4175446"/>
              <a:gd name="connsiteX72" fmla="*/ 3463319 w 7787669"/>
              <a:gd name="connsiteY72" fmla="*/ 3594421 h 4175446"/>
              <a:gd name="connsiteX73" fmla="*/ 3510944 w 7787669"/>
              <a:gd name="connsiteY73" fmla="*/ 3622996 h 4175446"/>
              <a:gd name="connsiteX74" fmla="*/ 3539519 w 7787669"/>
              <a:gd name="connsiteY74" fmla="*/ 3642046 h 4175446"/>
              <a:gd name="connsiteX75" fmla="*/ 3625244 w 7787669"/>
              <a:gd name="connsiteY75" fmla="*/ 3680146 h 4175446"/>
              <a:gd name="connsiteX76" fmla="*/ 3663344 w 7787669"/>
              <a:gd name="connsiteY76" fmla="*/ 3708721 h 4175446"/>
              <a:gd name="connsiteX77" fmla="*/ 3691919 w 7787669"/>
              <a:gd name="connsiteY77" fmla="*/ 3718246 h 4175446"/>
              <a:gd name="connsiteX78" fmla="*/ 3758594 w 7787669"/>
              <a:gd name="connsiteY78" fmla="*/ 3746821 h 4175446"/>
              <a:gd name="connsiteX79" fmla="*/ 3796694 w 7787669"/>
              <a:gd name="connsiteY79" fmla="*/ 3756346 h 4175446"/>
              <a:gd name="connsiteX80" fmla="*/ 3987194 w 7787669"/>
              <a:gd name="connsiteY80" fmla="*/ 3832546 h 4175446"/>
              <a:gd name="connsiteX81" fmla="*/ 4063394 w 7787669"/>
              <a:gd name="connsiteY81" fmla="*/ 3851596 h 4175446"/>
              <a:gd name="connsiteX82" fmla="*/ 4111019 w 7787669"/>
              <a:gd name="connsiteY82" fmla="*/ 3870646 h 4175446"/>
              <a:gd name="connsiteX83" fmla="*/ 4206269 w 7787669"/>
              <a:gd name="connsiteY83" fmla="*/ 3899221 h 4175446"/>
              <a:gd name="connsiteX84" fmla="*/ 4244369 w 7787669"/>
              <a:gd name="connsiteY84" fmla="*/ 3908746 h 4175446"/>
              <a:gd name="connsiteX85" fmla="*/ 4320569 w 7787669"/>
              <a:gd name="connsiteY85" fmla="*/ 3946846 h 4175446"/>
              <a:gd name="connsiteX86" fmla="*/ 4434869 w 7787669"/>
              <a:gd name="connsiteY86" fmla="*/ 3965896 h 4175446"/>
              <a:gd name="connsiteX87" fmla="*/ 4463444 w 7787669"/>
              <a:gd name="connsiteY87" fmla="*/ 3975421 h 4175446"/>
              <a:gd name="connsiteX88" fmla="*/ 4606319 w 7787669"/>
              <a:gd name="connsiteY88" fmla="*/ 3994471 h 4175446"/>
              <a:gd name="connsiteX89" fmla="*/ 4711094 w 7787669"/>
              <a:gd name="connsiteY89" fmla="*/ 4023046 h 4175446"/>
              <a:gd name="connsiteX90" fmla="*/ 4758719 w 7787669"/>
              <a:gd name="connsiteY90" fmla="*/ 4032571 h 4175446"/>
              <a:gd name="connsiteX91" fmla="*/ 4834919 w 7787669"/>
              <a:gd name="connsiteY91" fmla="*/ 4051621 h 4175446"/>
              <a:gd name="connsiteX92" fmla="*/ 5044469 w 7787669"/>
              <a:gd name="connsiteY92" fmla="*/ 4080196 h 4175446"/>
              <a:gd name="connsiteX93" fmla="*/ 5168294 w 7787669"/>
              <a:gd name="connsiteY93" fmla="*/ 4099246 h 4175446"/>
              <a:gd name="connsiteX94" fmla="*/ 5273069 w 7787669"/>
              <a:gd name="connsiteY94" fmla="*/ 4108771 h 4175446"/>
              <a:gd name="connsiteX95" fmla="*/ 5330219 w 7787669"/>
              <a:gd name="connsiteY95" fmla="*/ 4118296 h 4175446"/>
              <a:gd name="connsiteX96" fmla="*/ 5473094 w 7787669"/>
              <a:gd name="connsiteY96" fmla="*/ 4137346 h 4175446"/>
              <a:gd name="connsiteX97" fmla="*/ 5701694 w 7787669"/>
              <a:gd name="connsiteY97" fmla="*/ 4156396 h 4175446"/>
              <a:gd name="connsiteX98" fmla="*/ 5777894 w 7787669"/>
              <a:gd name="connsiteY98" fmla="*/ 4165921 h 4175446"/>
              <a:gd name="connsiteX99" fmla="*/ 6101744 w 7787669"/>
              <a:gd name="connsiteY99" fmla="*/ 4175446 h 4175446"/>
              <a:gd name="connsiteX100" fmla="*/ 6739919 w 7787669"/>
              <a:gd name="connsiteY100" fmla="*/ 4146871 h 4175446"/>
              <a:gd name="connsiteX101" fmla="*/ 6892319 w 7787669"/>
              <a:gd name="connsiteY101" fmla="*/ 4080196 h 4175446"/>
              <a:gd name="connsiteX102" fmla="*/ 7130444 w 7787669"/>
              <a:gd name="connsiteY102" fmla="*/ 3965896 h 4175446"/>
              <a:gd name="connsiteX103" fmla="*/ 7282844 w 7787669"/>
              <a:gd name="connsiteY103" fmla="*/ 3861121 h 4175446"/>
              <a:gd name="connsiteX104" fmla="*/ 7435244 w 7787669"/>
              <a:gd name="connsiteY104" fmla="*/ 3689671 h 4175446"/>
              <a:gd name="connsiteX105" fmla="*/ 7511444 w 7787669"/>
              <a:gd name="connsiteY105" fmla="*/ 3575371 h 4175446"/>
              <a:gd name="connsiteX106" fmla="*/ 7616219 w 7787669"/>
              <a:gd name="connsiteY106" fmla="*/ 3442021 h 4175446"/>
              <a:gd name="connsiteX107" fmla="*/ 7682894 w 7787669"/>
              <a:gd name="connsiteY107" fmla="*/ 3280096 h 4175446"/>
              <a:gd name="connsiteX108" fmla="*/ 7749569 w 7787669"/>
              <a:gd name="connsiteY108" fmla="*/ 3137221 h 4175446"/>
              <a:gd name="connsiteX109" fmla="*/ 7768619 w 7787669"/>
              <a:gd name="connsiteY109" fmla="*/ 3003871 h 4175446"/>
              <a:gd name="connsiteX110" fmla="*/ 7787669 w 7787669"/>
              <a:gd name="connsiteY110" fmla="*/ 2756221 h 4175446"/>
              <a:gd name="connsiteX111" fmla="*/ 7759094 w 7787669"/>
              <a:gd name="connsiteY111" fmla="*/ 2460946 h 4175446"/>
              <a:gd name="connsiteX112" fmla="*/ 7730519 w 7787669"/>
              <a:gd name="connsiteY112" fmla="*/ 2375221 h 4175446"/>
              <a:gd name="connsiteX113" fmla="*/ 7720994 w 7787669"/>
              <a:gd name="connsiteY113" fmla="*/ 2318071 h 4175446"/>
              <a:gd name="connsiteX114" fmla="*/ 7654319 w 7787669"/>
              <a:gd name="connsiteY114" fmla="*/ 2184721 h 4175446"/>
              <a:gd name="connsiteX115" fmla="*/ 7625744 w 7787669"/>
              <a:gd name="connsiteY115" fmla="*/ 2108521 h 4175446"/>
              <a:gd name="connsiteX116" fmla="*/ 7606694 w 7787669"/>
              <a:gd name="connsiteY116" fmla="*/ 2051371 h 4175446"/>
              <a:gd name="connsiteX117" fmla="*/ 7511444 w 7787669"/>
              <a:gd name="connsiteY117" fmla="*/ 1860871 h 4175446"/>
              <a:gd name="connsiteX118" fmla="*/ 7492394 w 7787669"/>
              <a:gd name="connsiteY118" fmla="*/ 1832296 h 4175446"/>
              <a:gd name="connsiteX119" fmla="*/ 7349519 w 7787669"/>
              <a:gd name="connsiteY119" fmla="*/ 1651321 h 4175446"/>
              <a:gd name="connsiteX120" fmla="*/ 7292369 w 7787669"/>
              <a:gd name="connsiteY120" fmla="*/ 1613221 h 4175446"/>
              <a:gd name="connsiteX121" fmla="*/ 7168544 w 7787669"/>
              <a:gd name="connsiteY121" fmla="*/ 1517971 h 4175446"/>
              <a:gd name="connsiteX122" fmla="*/ 7073294 w 7787669"/>
              <a:gd name="connsiteY122" fmla="*/ 1470346 h 4175446"/>
              <a:gd name="connsiteX123" fmla="*/ 6892319 w 7787669"/>
              <a:gd name="connsiteY123" fmla="*/ 1346521 h 4175446"/>
              <a:gd name="connsiteX124" fmla="*/ 6587519 w 7787669"/>
              <a:gd name="connsiteY124" fmla="*/ 1213171 h 4175446"/>
              <a:gd name="connsiteX125" fmla="*/ 6406544 w 7787669"/>
              <a:gd name="connsiteY125" fmla="*/ 1117921 h 4175446"/>
              <a:gd name="connsiteX126" fmla="*/ 6339869 w 7787669"/>
              <a:gd name="connsiteY126" fmla="*/ 1108396 h 4175446"/>
              <a:gd name="connsiteX127" fmla="*/ 6263669 w 7787669"/>
              <a:gd name="connsiteY127" fmla="*/ 1079821 h 4175446"/>
              <a:gd name="connsiteX128" fmla="*/ 6235094 w 7787669"/>
              <a:gd name="connsiteY128" fmla="*/ 1070296 h 4175446"/>
              <a:gd name="connsiteX129" fmla="*/ 6063644 w 7787669"/>
              <a:gd name="connsiteY129" fmla="*/ 1032196 h 4175446"/>
              <a:gd name="connsiteX130" fmla="*/ 5968394 w 7787669"/>
              <a:gd name="connsiteY130" fmla="*/ 1003621 h 4175446"/>
              <a:gd name="connsiteX131" fmla="*/ 5863619 w 7787669"/>
              <a:gd name="connsiteY131" fmla="*/ 984571 h 4175446"/>
              <a:gd name="connsiteX132" fmla="*/ 5815994 w 7787669"/>
              <a:gd name="connsiteY132" fmla="*/ 975046 h 4175446"/>
              <a:gd name="connsiteX133" fmla="*/ 5682644 w 7787669"/>
              <a:gd name="connsiteY133" fmla="*/ 936946 h 4175446"/>
              <a:gd name="connsiteX134" fmla="*/ 5530244 w 7787669"/>
              <a:gd name="connsiteY134" fmla="*/ 898846 h 4175446"/>
              <a:gd name="connsiteX135" fmla="*/ 5311169 w 7787669"/>
              <a:gd name="connsiteY135" fmla="*/ 794071 h 4175446"/>
              <a:gd name="connsiteX136" fmla="*/ 5234969 w 7787669"/>
              <a:gd name="connsiteY136" fmla="*/ 765496 h 4175446"/>
              <a:gd name="connsiteX137" fmla="*/ 5168294 w 7787669"/>
              <a:gd name="connsiteY137" fmla="*/ 736921 h 4175446"/>
              <a:gd name="connsiteX138" fmla="*/ 5139719 w 7787669"/>
              <a:gd name="connsiteY138" fmla="*/ 717871 h 4175446"/>
              <a:gd name="connsiteX139" fmla="*/ 5092094 w 7787669"/>
              <a:gd name="connsiteY139" fmla="*/ 708346 h 4175446"/>
              <a:gd name="connsiteX140" fmla="*/ 4968269 w 7787669"/>
              <a:gd name="connsiteY140" fmla="*/ 632146 h 4175446"/>
              <a:gd name="connsiteX141" fmla="*/ 4911119 w 7787669"/>
              <a:gd name="connsiteY141" fmla="*/ 603571 h 4175446"/>
              <a:gd name="connsiteX142" fmla="*/ 3745572 w 7787669"/>
              <a:gd name="connsiteY142" fmla="*/ 0 h 41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7787669" h="4175446">
                <a:moveTo>
                  <a:pt x="4058812" y="125271"/>
                </a:moveTo>
                <a:cubicBezTo>
                  <a:pt x="3989068" y="117851"/>
                  <a:pt x="3521293" y="112692"/>
                  <a:pt x="3339494" y="108271"/>
                </a:cubicBezTo>
                <a:lnTo>
                  <a:pt x="2968019" y="98746"/>
                </a:lnTo>
                <a:cubicBezTo>
                  <a:pt x="2933094" y="95571"/>
                  <a:pt x="2898313" y="89221"/>
                  <a:pt x="2863244" y="89221"/>
                </a:cubicBezTo>
                <a:cubicBezTo>
                  <a:pt x="2131656" y="89221"/>
                  <a:pt x="2254688" y="84930"/>
                  <a:pt x="1834544" y="108271"/>
                </a:cubicBezTo>
                <a:cubicBezTo>
                  <a:pt x="1802794" y="117796"/>
                  <a:pt x="1771857" y="130644"/>
                  <a:pt x="1739294" y="136846"/>
                </a:cubicBezTo>
                <a:cubicBezTo>
                  <a:pt x="1704844" y="143408"/>
                  <a:pt x="1669348" y="142273"/>
                  <a:pt x="1634519" y="146371"/>
                </a:cubicBezTo>
                <a:cubicBezTo>
                  <a:pt x="1615339" y="148628"/>
                  <a:pt x="1596533" y="153501"/>
                  <a:pt x="1577369" y="155896"/>
                </a:cubicBezTo>
                <a:cubicBezTo>
                  <a:pt x="1545707" y="159854"/>
                  <a:pt x="1513781" y="161463"/>
                  <a:pt x="1482119" y="165421"/>
                </a:cubicBezTo>
                <a:cubicBezTo>
                  <a:pt x="1462955" y="167816"/>
                  <a:pt x="1444088" y="172215"/>
                  <a:pt x="1424969" y="174946"/>
                </a:cubicBezTo>
                <a:cubicBezTo>
                  <a:pt x="1399629" y="178566"/>
                  <a:pt x="1374109" y="180851"/>
                  <a:pt x="1348769" y="184471"/>
                </a:cubicBezTo>
                <a:lnTo>
                  <a:pt x="1158269" y="213046"/>
                </a:lnTo>
                <a:cubicBezTo>
                  <a:pt x="1139219" y="219396"/>
                  <a:pt x="1119080" y="223116"/>
                  <a:pt x="1101119" y="232096"/>
                </a:cubicBezTo>
                <a:cubicBezTo>
                  <a:pt x="1080641" y="242335"/>
                  <a:pt x="1063602" y="258416"/>
                  <a:pt x="1043969" y="270196"/>
                </a:cubicBezTo>
                <a:cubicBezTo>
                  <a:pt x="1031793" y="277501"/>
                  <a:pt x="1018281" y="282350"/>
                  <a:pt x="1005869" y="289246"/>
                </a:cubicBezTo>
                <a:cubicBezTo>
                  <a:pt x="989685" y="298237"/>
                  <a:pt x="974803" y="309542"/>
                  <a:pt x="958244" y="317821"/>
                </a:cubicBezTo>
                <a:cubicBezTo>
                  <a:pt x="949264" y="322311"/>
                  <a:pt x="938649" y="322856"/>
                  <a:pt x="929669" y="327346"/>
                </a:cubicBezTo>
                <a:cubicBezTo>
                  <a:pt x="913110" y="335625"/>
                  <a:pt x="898603" y="347642"/>
                  <a:pt x="882044" y="355921"/>
                </a:cubicBezTo>
                <a:cubicBezTo>
                  <a:pt x="873064" y="360411"/>
                  <a:pt x="862246" y="360570"/>
                  <a:pt x="853469" y="365446"/>
                </a:cubicBezTo>
                <a:cubicBezTo>
                  <a:pt x="833455" y="376565"/>
                  <a:pt x="816274" y="392321"/>
                  <a:pt x="796319" y="403546"/>
                </a:cubicBezTo>
                <a:cubicBezTo>
                  <a:pt x="715649" y="448923"/>
                  <a:pt x="696025" y="451054"/>
                  <a:pt x="615344" y="489271"/>
                </a:cubicBezTo>
                <a:cubicBezTo>
                  <a:pt x="583263" y="504467"/>
                  <a:pt x="551844" y="521021"/>
                  <a:pt x="520094" y="536896"/>
                </a:cubicBezTo>
                <a:cubicBezTo>
                  <a:pt x="501044" y="546421"/>
                  <a:pt x="480275" y="553091"/>
                  <a:pt x="462944" y="565471"/>
                </a:cubicBezTo>
                <a:cubicBezTo>
                  <a:pt x="440719" y="581346"/>
                  <a:pt x="418994" y="597946"/>
                  <a:pt x="396269" y="613096"/>
                </a:cubicBezTo>
                <a:cubicBezTo>
                  <a:pt x="352301" y="642408"/>
                  <a:pt x="300284" y="661456"/>
                  <a:pt x="262919" y="698821"/>
                </a:cubicBezTo>
                <a:cubicBezTo>
                  <a:pt x="87976" y="873764"/>
                  <a:pt x="250163" y="702859"/>
                  <a:pt x="177194" y="794071"/>
                </a:cubicBezTo>
                <a:cubicBezTo>
                  <a:pt x="158908" y="816929"/>
                  <a:pt x="137058" y="836926"/>
                  <a:pt x="120044" y="860746"/>
                </a:cubicBezTo>
                <a:cubicBezTo>
                  <a:pt x="70366" y="930295"/>
                  <a:pt x="88939" y="925367"/>
                  <a:pt x="53369" y="1003621"/>
                </a:cubicBezTo>
                <a:cubicBezTo>
                  <a:pt x="48632" y="1014043"/>
                  <a:pt x="39439" y="1021957"/>
                  <a:pt x="34319" y="1032196"/>
                </a:cubicBezTo>
                <a:cubicBezTo>
                  <a:pt x="26673" y="1047489"/>
                  <a:pt x="21619" y="1063946"/>
                  <a:pt x="15269" y="1079821"/>
                </a:cubicBezTo>
                <a:cubicBezTo>
                  <a:pt x="-5441" y="1224793"/>
                  <a:pt x="-4736" y="1192184"/>
                  <a:pt x="15269" y="1432246"/>
                </a:cubicBezTo>
                <a:cubicBezTo>
                  <a:pt x="16937" y="1452257"/>
                  <a:pt x="29963" y="1469794"/>
                  <a:pt x="34319" y="1489396"/>
                </a:cubicBezTo>
                <a:cubicBezTo>
                  <a:pt x="40669" y="1517971"/>
                  <a:pt x="44638" y="1547181"/>
                  <a:pt x="53369" y="1575121"/>
                </a:cubicBezTo>
                <a:cubicBezTo>
                  <a:pt x="70568" y="1630158"/>
                  <a:pt x="88541" y="1647663"/>
                  <a:pt x="110519" y="1698946"/>
                </a:cubicBezTo>
                <a:cubicBezTo>
                  <a:pt x="121205" y="1723880"/>
                  <a:pt x="126104" y="1751331"/>
                  <a:pt x="139094" y="1775146"/>
                </a:cubicBezTo>
                <a:cubicBezTo>
                  <a:pt x="145544" y="1786972"/>
                  <a:pt x="159944" y="1792686"/>
                  <a:pt x="167669" y="1803721"/>
                </a:cubicBezTo>
                <a:cubicBezTo>
                  <a:pt x="182348" y="1824691"/>
                  <a:pt x="192353" y="1848596"/>
                  <a:pt x="205769" y="1870396"/>
                </a:cubicBezTo>
                <a:cubicBezTo>
                  <a:pt x="217768" y="1889895"/>
                  <a:pt x="232089" y="1907913"/>
                  <a:pt x="243869" y="1927546"/>
                </a:cubicBezTo>
                <a:cubicBezTo>
                  <a:pt x="274168" y="1978045"/>
                  <a:pt x="253307" y="1955948"/>
                  <a:pt x="281969" y="2013271"/>
                </a:cubicBezTo>
                <a:cubicBezTo>
                  <a:pt x="293920" y="2037173"/>
                  <a:pt x="326502" y="2071246"/>
                  <a:pt x="339119" y="2089471"/>
                </a:cubicBezTo>
                <a:cubicBezTo>
                  <a:pt x="406877" y="2187344"/>
                  <a:pt x="364175" y="2142654"/>
                  <a:pt x="434369" y="2232346"/>
                </a:cubicBezTo>
                <a:cubicBezTo>
                  <a:pt x="474709" y="2283892"/>
                  <a:pt x="521886" y="2330285"/>
                  <a:pt x="558194" y="2384746"/>
                </a:cubicBezTo>
                <a:cubicBezTo>
                  <a:pt x="570894" y="2403796"/>
                  <a:pt x="582238" y="2423824"/>
                  <a:pt x="596294" y="2441896"/>
                </a:cubicBezTo>
                <a:cubicBezTo>
                  <a:pt x="604564" y="2452529"/>
                  <a:pt x="615920" y="2460403"/>
                  <a:pt x="624869" y="2470471"/>
                </a:cubicBezTo>
                <a:cubicBezTo>
                  <a:pt x="641344" y="2489005"/>
                  <a:pt x="655534" y="2509530"/>
                  <a:pt x="672494" y="2527621"/>
                </a:cubicBezTo>
                <a:cubicBezTo>
                  <a:pt x="703204" y="2560378"/>
                  <a:pt x="735326" y="2591804"/>
                  <a:pt x="767744" y="2622871"/>
                </a:cubicBezTo>
                <a:cubicBezTo>
                  <a:pt x="869368" y="2720261"/>
                  <a:pt x="886858" y="2734239"/>
                  <a:pt x="977294" y="2813371"/>
                </a:cubicBezTo>
                <a:lnTo>
                  <a:pt x="1053494" y="2880046"/>
                </a:lnTo>
                <a:cubicBezTo>
                  <a:pt x="1147493" y="2963600"/>
                  <a:pt x="1208602" y="3029037"/>
                  <a:pt x="1329719" y="3089596"/>
                </a:cubicBezTo>
                <a:cubicBezTo>
                  <a:pt x="1448875" y="3149174"/>
                  <a:pt x="1318855" y="3086657"/>
                  <a:pt x="1463069" y="3146746"/>
                </a:cubicBezTo>
                <a:cubicBezTo>
                  <a:pt x="1476176" y="3152207"/>
                  <a:pt x="1487699" y="3161306"/>
                  <a:pt x="1501169" y="3165796"/>
                </a:cubicBezTo>
                <a:cubicBezTo>
                  <a:pt x="1526007" y="3174075"/>
                  <a:pt x="1552251" y="3177458"/>
                  <a:pt x="1577369" y="3184846"/>
                </a:cubicBezTo>
                <a:cubicBezTo>
                  <a:pt x="1606266" y="3193345"/>
                  <a:pt x="1633558" y="3207514"/>
                  <a:pt x="1663094" y="3213421"/>
                </a:cubicBezTo>
                <a:cubicBezTo>
                  <a:pt x="1678969" y="3216596"/>
                  <a:pt x="1695212" y="3218294"/>
                  <a:pt x="1710719" y="3222946"/>
                </a:cubicBezTo>
                <a:cubicBezTo>
                  <a:pt x="1727096" y="3227859"/>
                  <a:pt x="1742002" y="3236968"/>
                  <a:pt x="1758344" y="3241996"/>
                </a:cubicBezTo>
                <a:cubicBezTo>
                  <a:pt x="1851990" y="3270810"/>
                  <a:pt x="1809670" y="3252995"/>
                  <a:pt x="1891694" y="3270571"/>
                </a:cubicBezTo>
                <a:cubicBezTo>
                  <a:pt x="1917295" y="3276057"/>
                  <a:pt x="1941975" y="3285918"/>
                  <a:pt x="1967894" y="3289621"/>
                </a:cubicBezTo>
                <a:cubicBezTo>
                  <a:pt x="2008875" y="3295475"/>
                  <a:pt x="2050444" y="3295971"/>
                  <a:pt x="2091719" y="3299146"/>
                </a:cubicBezTo>
                <a:cubicBezTo>
                  <a:pt x="2244093" y="3333007"/>
                  <a:pt x="2111967" y="3306469"/>
                  <a:pt x="2253644" y="3327721"/>
                </a:cubicBezTo>
                <a:cubicBezTo>
                  <a:pt x="2291842" y="3333451"/>
                  <a:pt x="2329673" y="3341552"/>
                  <a:pt x="2367944" y="3346771"/>
                </a:cubicBezTo>
                <a:cubicBezTo>
                  <a:pt x="2399560" y="3351082"/>
                  <a:pt x="2431532" y="3352338"/>
                  <a:pt x="2463194" y="3356296"/>
                </a:cubicBezTo>
                <a:cubicBezTo>
                  <a:pt x="2630893" y="3377258"/>
                  <a:pt x="2435427" y="3354843"/>
                  <a:pt x="2558444" y="3375346"/>
                </a:cubicBezTo>
                <a:cubicBezTo>
                  <a:pt x="2583693" y="3379554"/>
                  <a:pt x="2609244" y="3381696"/>
                  <a:pt x="2634644" y="3384871"/>
                </a:cubicBezTo>
                <a:cubicBezTo>
                  <a:pt x="2653694" y="3394396"/>
                  <a:pt x="2671588" y="3406711"/>
                  <a:pt x="2691794" y="3413446"/>
                </a:cubicBezTo>
                <a:cubicBezTo>
                  <a:pt x="2710116" y="3419553"/>
                  <a:pt x="2730006" y="3419183"/>
                  <a:pt x="2748944" y="3422971"/>
                </a:cubicBezTo>
                <a:cubicBezTo>
                  <a:pt x="2777648" y="3428712"/>
                  <a:pt x="2805965" y="3436280"/>
                  <a:pt x="2834669" y="3442021"/>
                </a:cubicBezTo>
                <a:cubicBezTo>
                  <a:pt x="2853607" y="3445809"/>
                  <a:pt x="2873083" y="3446862"/>
                  <a:pt x="2891819" y="3451546"/>
                </a:cubicBezTo>
                <a:cubicBezTo>
                  <a:pt x="2923977" y="3459586"/>
                  <a:pt x="2954911" y="3472081"/>
                  <a:pt x="2987069" y="3480121"/>
                </a:cubicBezTo>
                <a:cubicBezTo>
                  <a:pt x="3018481" y="3487974"/>
                  <a:pt x="3050801" y="3491755"/>
                  <a:pt x="3082319" y="3499171"/>
                </a:cubicBezTo>
                <a:cubicBezTo>
                  <a:pt x="3104819" y="3504465"/>
                  <a:pt x="3126430" y="3513207"/>
                  <a:pt x="3148994" y="3518221"/>
                </a:cubicBezTo>
                <a:cubicBezTo>
                  <a:pt x="3189606" y="3527246"/>
                  <a:pt x="3255488" y="3536202"/>
                  <a:pt x="3301394" y="3546796"/>
                </a:cubicBezTo>
                <a:cubicBezTo>
                  <a:pt x="3326905" y="3552683"/>
                  <a:pt x="3352756" y="3557567"/>
                  <a:pt x="3377594" y="3565846"/>
                </a:cubicBezTo>
                <a:cubicBezTo>
                  <a:pt x="3495900" y="3605281"/>
                  <a:pt x="3326832" y="3567124"/>
                  <a:pt x="3463319" y="3594421"/>
                </a:cubicBezTo>
                <a:cubicBezTo>
                  <a:pt x="3479194" y="3603946"/>
                  <a:pt x="3495245" y="3613184"/>
                  <a:pt x="3510944" y="3622996"/>
                </a:cubicBezTo>
                <a:cubicBezTo>
                  <a:pt x="3520652" y="3629063"/>
                  <a:pt x="3529512" y="3636487"/>
                  <a:pt x="3539519" y="3642046"/>
                </a:cubicBezTo>
                <a:cubicBezTo>
                  <a:pt x="3589117" y="3669600"/>
                  <a:pt x="3584257" y="3666484"/>
                  <a:pt x="3625244" y="3680146"/>
                </a:cubicBezTo>
                <a:cubicBezTo>
                  <a:pt x="3637944" y="3689671"/>
                  <a:pt x="3649561" y="3700845"/>
                  <a:pt x="3663344" y="3708721"/>
                </a:cubicBezTo>
                <a:cubicBezTo>
                  <a:pt x="3672061" y="3713702"/>
                  <a:pt x="3682597" y="3714517"/>
                  <a:pt x="3691919" y="3718246"/>
                </a:cubicBezTo>
                <a:cubicBezTo>
                  <a:pt x="3714370" y="3727226"/>
                  <a:pt x="3735870" y="3738558"/>
                  <a:pt x="3758594" y="3746821"/>
                </a:cubicBezTo>
                <a:cubicBezTo>
                  <a:pt x="3770897" y="3751295"/>
                  <a:pt x="3784610" y="3751311"/>
                  <a:pt x="3796694" y="3756346"/>
                </a:cubicBezTo>
                <a:cubicBezTo>
                  <a:pt x="3960367" y="3824543"/>
                  <a:pt x="3773048" y="3768302"/>
                  <a:pt x="3987194" y="3832546"/>
                </a:cubicBezTo>
                <a:cubicBezTo>
                  <a:pt x="4012272" y="3840069"/>
                  <a:pt x="4038370" y="3843896"/>
                  <a:pt x="4063394" y="3851596"/>
                </a:cubicBezTo>
                <a:cubicBezTo>
                  <a:pt x="4079736" y="3856624"/>
                  <a:pt x="4094799" y="3865239"/>
                  <a:pt x="4111019" y="3870646"/>
                </a:cubicBezTo>
                <a:cubicBezTo>
                  <a:pt x="4142466" y="3881128"/>
                  <a:pt x="4174396" y="3890115"/>
                  <a:pt x="4206269" y="3899221"/>
                </a:cubicBezTo>
                <a:cubicBezTo>
                  <a:pt x="4218856" y="3902817"/>
                  <a:pt x="4232285" y="3903711"/>
                  <a:pt x="4244369" y="3908746"/>
                </a:cubicBezTo>
                <a:cubicBezTo>
                  <a:pt x="4270583" y="3919668"/>
                  <a:pt x="4293369" y="3938686"/>
                  <a:pt x="4320569" y="3946846"/>
                </a:cubicBezTo>
                <a:cubicBezTo>
                  <a:pt x="4357566" y="3957945"/>
                  <a:pt x="4396994" y="3958321"/>
                  <a:pt x="4434869" y="3965896"/>
                </a:cubicBezTo>
                <a:cubicBezTo>
                  <a:pt x="4444714" y="3967865"/>
                  <a:pt x="4453599" y="3973452"/>
                  <a:pt x="4463444" y="3975421"/>
                </a:cubicBezTo>
                <a:cubicBezTo>
                  <a:pt x="4505682" y="3983869"/>
                  <a:pt x="4564597" y="3987517"/>
                  <a:pt x="4606319" y="3994471"/>
                </a:cubicBezTo>
                <a:cubicBezTo>
                  <a:pt x="4625558" y="3997677"/>
                  <a:pt x="4704729" y="4021455"/>
                  <a:pt x="4711094" y="4023046"/>
                </a:cubicBezTo>
                <a:cubicBezTo>
                  <a:pt x="4726800" y="4026973"/>
                  <a:pt x="4742944" y="4028931"/>
                  <a:pt x="4758719" y="4032571"/>
                </a:cubicBezTo>
                <a:cubicBezTo>
                  <a:pt x="4784230" y="4038458"/>
                  <a:pt x="4809160" y="4046937"/>
                  <a:pt x="4834919" y="4051621"/>
                </a:cubicBezTo>
                <a:cubicBezTo>
                  <a:pt x="4991013" y="4080002"/>
                  <a:pt x="4925195" y="4061846"/>
                  <a:pt x="5044469" y="4080196"/>
                </a:cubicBezTo>
                <a:cubicBezTo>
                  <a:pt x="5162578" y="4098367"/>
                  <a:pt x="5004272" y="4081981"/>
                  <a:pt x="5168294" y="4099246"/>
                </a:cubicBezTo>
                <a:cubicBezTo>
                  <a:pt x="5203170" y="4102917"/>
                  <a:pt x="5238240" y="4104673"/>
                  <a:pt x="5273069" y="4108771"/>
                </a:cubicBezTo>
                <a:cubicBezTo>
                  <a:pt x="5292249" y="4111028"/>
                  <a:pt x="5311100" y="4115565"/>
                  <a:pt x="5330219" y="4118296"/>
                </a:cubicBezTo>
                <a:lnTo>
                  <a:pt x="5473094" y="4137346"/>
                </a:lnTo>
                <a:cubicBezTo>
                  <a:pt x="5595916" y="4152085"/>
                  <a:pt x="5559938" y="4143509"/>
                  <a:pt x="5701694" y="4156396"/>
                </a:cubicBezTo>
                <a:cubicBezTo>
                  <a:pt x="5727187" y="4158714"/>
                  <a:pt x="5752325" y="4164703"/>
                  <a:pt x="5777894" y="4165921"/>
                </a:cubicBezTo>
                <a:cubicBezTo>
                  <a:pt x="5885768" y="4171058"/>
                  <a:pt x="5993794" y="4172271"/>
                  <a:pt x="6101744" y="4175446"/>
                </a:cubicBezTo>
                <a:cubicBezTo>
                  <a:pt x="6314469" y="4165921"/>
                  <a:pt x="6527833" y="4165904"/>
                  <a:pt x="6739919" y="4146871"/>
                </a:cubicBezTo>
                <a:cubicBezTo>
                  <a:pt x="6819422" y="4139736"/>
                  <a:pt x="6834085" y="4109313"/>
                  <a:pt x="6892319" y="4080196"/>
                </a:cubicBezTo>
                <a:cubicBezTo>
                  <a:pt x="6971069" y="4040821"/>
                  <a:pt x="7055782" y="4012560"/>
                  <a:pt x="7130444" y="3965896"/>
                </a:cubicBezTo>
                <a:cubicBezTo>
                  <a:pt x="7186321" y="3930973"/>
                  <a:pt x="7232763" y="3904942"/>
                  <a:pt x="7282844" y="3861121"/>
                </a:cubicBezTo>
                <a:cubicBezTo>
                  <a:pt x="7339771" y="3811310"/>
                  <a:pt x="7390963" y="3750557"/>
                  <a:pt x="7435244" y="3689671"/>
                </a:cubicBezTo>
                <a:cubicBezTo>
                  <a:pt x="7462177" y="3652639"/>
                  <a:pt x="7484634" y="3612492"/>
                  <a:pt x="7511444" y="3575371"/>
                </a:cubicBezTo>
                <a:cubicBezTo>
                  <a:pt x="7567988" y="3497079"/>
                  <a:pt x="7558795" y="3533899"/>
                  <a:pt x="7616219" y="3442021"/>
                </a:cubicBezTo>
                <a:cubicBezTo>
                  <a:pt x="7674589" y="3348628"/>
                  <a:pt x="7638126" y="3382422"/>
                  <a:pt x="7682894" y="3280096"/>
                </a:cubicBezTo>
                <a:cubicBezTo>
                  <a:pt x="7806958" y="2996522"/>
                  <a:pt x="7635169" y="3442288"/>
                  <a:pt x="7749569" y="3137221"/>
                </a:cubicBezTo>
                <a:cubicBezTo>
                  <a:pt x="7755919" y="3092771"/>
                  <a:pt x="7764151" y="3048549"/>
                  <a:pt x="7768619" y="3003871"/>
                </a:cubicBezTo>
                <a:cubicBezTo>
                  <a:pt x="7776857" y="2921488"/>
                  <a:pt x="7787669" y="2756221"/>
                  <a:pt x="7787669" y="2756221"/>
                </a:cubicBezTo>
                <a:cubicBezTo>
                  <a:pt x="7778144" y="2657796"/>
                  <a:pt x="7773763" y="2558737"/>
                  <a:pt x="7759094" y="2460946"/>
                </a:cubicBezTo>
                <a:cubicBezTo>
                  <a:pt x="7754626" y="2431159"/>
                  <a:pt x="7738280" y="2404325"/>
                  <a:pt x="7730519" y="2375221"/>
                </a:cubicBezTo>
                <a:cubicBezTo>
                  <a:pt x="7725543" y="2356560"/>
                  <a:pt x="7728167" y="2336002"/>
                  <a:pt x="7720994" y="2318071"/>
                </a:cubicBezTo>
                <a:cubicBezTo>
                  <a:pt x="7702537" y="2271929"/>
                  <a:pt x="7671769" y="2231253"/>
                  <a:pt x="7654319" y="2184721"/>
                </a:cubicBezTo>
                <a:cubicBezTo>
                  <a:pt x="7644794" y="2159321"/>
                  <a:pt x="7634868" y="2134068"/>
                  <a:pt x="7625744" y="2108521"/>
                </a:cubicBezTo>
                <a:cubicBezTo>
                  <a:pt x="7618990" y="2089610"/>
                  <a:pt x="7615109" y="2069603"/>
                  <a:pt x="7606694" y="2051371"/>
                </a:cubicBezTo>
                <a:cubicBezTo>
                  <a:pt x="7576943" y="1986910"/>
                  <a:pt x="7550825" y="1919943"/>
                  <a:pt x="7511444" y="1860871"/>
                </a:cubicBezTo>
                <a:cubicBezTo>
                  <a:pt x="7505094" y="1851346"/>
                  <a:pt x="7498461" y="1842004"/>
                  <a:pt x="7492394" y="1832296"/>
                </a:cubicBezTo>
                <a:cubicBezTo>
                  <a:pt x="7450910" y="1765922"/>
                  <a:pt x="7421439" y="1699267"/>
                  <a:pt x="7349519" y="1651321"/>
                </a:cubicBezTo>
                <a:cubicBezTo>
                  <a:pt x="7330469" y="1638621"/>
                  <a:pt x="7310801" y="1626802"/>
                  <a:pt x="7292369" y="1613221"/>
                </a:cubicBezTo>
                <a:cubicBezTo>
                  <a:pt x="7250447" y="1582331"/>
                  <a:pt x="7215120" y="1541259"/>
                  <a:pt x="7168544" y="1517971"/>
                </a:cubicBezTo>
                <a:cubicBezTo>
                  <a:pt x="7136794" y="1502096"/>
                  <a:pt x="7103454" y="1489066"/>
                  <a:pt x="7073294" y="1470346"/>
                </a:cubicBezTo>
                <a:cubicBezTo>
                  <a:pt x="7011190" y="1431799"/>
                  <a:pt x="6959285" y="1375818"/>
                  <a:pt x="6892319" y="1346521"/>
                </a:cubicBezTo>
                <a:cubicBezTo>
                  <a:pt x="6790719" y="1302071"/>
                  <a:pt x="6679792" y="1274686"/>
                  <a:pt x="6587519" y="1213171"/>
                </a:cubicBezTo>
                <a:cubicBezTo>
                  <a:pt x="6509630" y="1161245"/>
                  <a:pt x="6497547" y="1144687"/>
                  <a:pt x="6406544" y="1117921"/>
                </a:cubicBezTo>
                <a:cubicBezTo>
                  <a:pt x="6385006" y="1111586"/>
                  <a:pt x="6362094" y="1111571"/>
                  <a:pt x="6339869" y="1108396"/>
                </a:cubicBezTo>
                <a:lnTo>
                  <a:pt x="6263669" y="1079821"/>
                </a:lnTo>
                <a:cubicBezTo>
                  <a:pt x="6254233" y="1076390"/>
                  <a:pt x="6244877" y="1072554"/>
                  <a:pt x="6235094" y="1070296"/>
                </a:cubicBezTo>
                <a:cubicBezTo>
                  <a:pt x="6113661" y="1042273"/>
                  <a:pt x="6171668" y="1062203"/>
                  <a:pt x="6063644" y="1032196"/>
                </a:cubicBezTo>
                <a:cubicBezTo>
                  <a:pt x="6031705" y="1023324"/>
                  <a:pt x="6000641" y="1011299"/>
                  <a:pt x="5968394" y="1003621"/>
                </a:cubicBezTo>
                <a:cubicBezTo>
                  <a:pt x="5933862" y="995399"/>
                  <a:pt x="5898509" y="991113"/>
                  <a:pt x="5863619" y="984571"/>
                </a:cubicBezTo>
                <a:cubicBezTo>
                  <a:pt x="5847707" y="981587"/>
                  <a:pt x="5831613" y="979306"/>
                  <a:pt x="5815994" y="975046"/>
                </a:cubicBezTo>
                <a:cubicBezTo>
                  <a:pt x="5649213" y="929560"/>
                  <a:pt x="5888882" y="984539"/>
                  <a:pt x="5682644" y="936946"/>
                </a:cubicBezTo>
                <a:cubicBezTo>
                  <a:pt x="5594429" y="916589"/>
                  <a:pt x="5662024" y="940027"/>
                  <a:pt x="5530244" y="898846"/>
                </a:cubicBezTo>
                <a:cubicBezTo>
                  <a:pt x="5473083" y="880983"/>
                  <a:pt x="5311846" y="794325"/>
                  <a:pt x="5311169" y="794071"/>
                </a:cubicBezTo>
                <a:cubicBezTo>
                  <a:pt x="5285769" y="784546"/>
                  <a:pt x="5260156" y="775571"/>
                  <a:pt x="5234969" y="765496"/>
                </a:cubicBezTo>
                <a:cubicBezTo>
                  <a:pt x="5212518" y="756516"/>
                  <a:pt x="5189921" y="747735"/>
                  <a:pt x="5168294" y="736921"/>
                </a:cubicBezTo>
                <a:cubicBezTo>
                  <a:pt x="5158055" y="731801"/>
                  <a:pt x="5150438" y="721891"/>
                  <a:pt x="5139719" y="717871"/>
                </a:cubicBezTo>
                <a:cubicBezTo>
                  <a:pt x="5124560" y="712187"/>
                  <a:pt x="5107969" y="711521"/>
                  <a:pt x="5092094" y="708346"/>
                </a:cubicBezTo>
                <a:cubicBezTo>
                  <a:pt x="4880709" y="602654"/>
                  <a:pt x="5121829" y="729866"/>
                  <a:pt x="4968269" y="632146"/>
                </a:cubicBezTo>
                <a:cubicBezTo>
                  <a:pt x="4950300" y="620711"/>
                  <a:pt x="5114902" y="708929"/>
                  <a:pt x="4911119" y="603571"/>
                </a:cubicBezTo>
                <a:cubicBezTo>
                  <a:pt x="4707336" y="498213"/>
                  <a:pt x="3929602" y="131742"/>
                  <a:pt x="3745572" y="0"/>
                </a:cubicBezTo>
              </a:path>
            </a:pathLst>
          </a:custGeom>
          <a:noFill/>
          <a:ln w="844550">
            <a:solidFill>
              <a:schemeClr val="bg1">
                <a:lumMod val="85000"/>
                <a:alpha val="9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“… has a resting heart rate of over…”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67853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79)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44323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81)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06409" y="2759189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160bpm)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227" y="2810620"/>
            <a:ext cx="308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(me (now), 29bpm)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0496" y="5030506"/>
            <a:ext cx="251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P1: R&gt;29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94053" y="5013392"/>
            <a:ext cx="2512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C: R&gt;160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7853" y="5030506"/>
            <a:ext cx="5070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P2: If R&gt;</a:t>
            </a:r>
            <a:r>
              <a:rPr lang="en-GB" i="1" dirty="0"/>
              <a:t>x</a:t>
            </a:r>
            <a:r>
              <a:rPr lang="en-GB" dirty="0"/>
              <a:t> then R&gt;</a:t>
            </a:r>
            <a:r>
              <a:rPr lang="en-GB" i="1" dirty="0"/>
              <a:t>x </a:t>
            </a:r>
            <a:r>
              <a:rPr lang="en-GB" dirty="0"/>
              <a:t>+ 0.001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75902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837" y="104504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Is “… has a resting heart rate of …” vague?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951" y="4517992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Lacks sharp boundaries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30951" y="511806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Susceptible to a </a:t>
            </a:r>
            <a:r>
              <a:rPr lang="en-GB" dirty="0" err="1"/>
              <a:t>sorites</a:t>
            </a:r>
            <a:r>
              <a:rPr lang="en-GB" dirty="0"/>
              <a:t> paradox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0951" y="3917917"/>
            <a:ext cx="4201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Has borderline cases (and clear cases)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2123" y="4978892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7E827-4DEC-4496-B104-DBFB242E1BC0}"/>
              </a:ext>
            </a:extLst>
          </p:cNvPr>
          <p:cNvSpPr txBox="1"/>
          <p:nvPr/>
        </p:nvSpPr>
        <p:spPr>
          <a:xfrm>
            <a:off x="5642874" y="3860006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AA02B-8365-4B3B-A508-BD4FB9A33AD5}"/>
              </a:ext>
            </a:extLst>
          </p:cNvPr>
          <p:cNvSpPr txBox="1"/>
          <p:nvPr/>
        </p:nvSpPr>
        <p:spPr>
          <a:xfrm>
            <a:off x="4576074" y="4403558"/>
            <a:ext cx="45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7030A0"/>
                </a:solidFill>
                <a:sym typeface="Wingdings 2" panose="05020102010507070707" pitchFamily="18" charset="2"/>
              </a:rPr>
              <a:t>?</a:t>
            </a:r>
            <a:endParaRPr lang="en-GB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5645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http://www.cyh.com/library/f-aidradpul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838" y="2427123"/>
            <a:ext cx="2168445" cy="200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81512" y="1645594"/>
            <a:ext cx="48517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>
                <a:solidFill>
                  <a:srgbClr val="222222"/>
                </a:solidFill>
              </a:rPr>
              <a:t>Nihilism</a:t>
            </a:r>
            <a:r>
              <a:rPr lang="en-GB" dirty="0">
                <a:solidFill>
                  <a:srgbClr val="222222"/>
                </a:solidFill>
              </a:rPr>
              <a:t>: you have no resting heart rate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981512" y="2427122"/>
            <a:ext cx="5859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>
                <a:solidFill>
                  <a:srgbClr val="222222"/>
                </a:solidFill>
              </a:rPr>
              <a:t>Epistemic view</a:t>
            </a:r>
            <a:r>
              <a:rPr lang="en-GB" dirty="0">
                <a:solidFill>
                  <a:srgbClr val="222222"/>
                </a:solidFill>
              </a:rPr>
              <a:t>: you have a precise, unique resting heart rate, but we cannot know what it is. 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981512" y="3581400"/>
            <a:ext cx="5859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>
                <a:solidFill>
                  <a:srgbClr val="222222"/>
                </a:solidFill>
              </a:rPr>
              <a:t>Supervaluationism</a:t>
            </a:r>
            <a:r>
              <a:rPr lang="en-GB" dirty="0">
                <a:solidFill>
                  <a:srgbClr val="222222"/>
                </a:solidFill>
              </a:rPr>
              <a:t>: there are many precisifications of the language, and each includes a </a:t>
            </a:r>
            <a:r>
              <a:rPr lang="en-GB" dirty="0" err="1">
                <a:solidFill>
                  <a:srgbClr val="222222"/>
                </a:solidFill>
              </a:rPr>
              <a:t>precisification</a:t>
            </a:r>
            <a:r>
              <a:rPr lang="en-GB" dirty="0">
                <a:solidFill>
                  <a:srgbClr val="222222"/>
                </a:solidFill>
              </a:rPr>
              <a:t> of “resting heart rate”. </a:t>
            </a:r>
          </a:p>
          <a:p>
            <a:endParaRPr lang="en-GB" dirty="0">
              <a:solidFill>
                <a:srgbClr val="222222"/>
              </a:solidFill>
            </a:endParaRPr>
          </a:p>
          <a:p>
            <a:r>
              <a:rPr lang="en-GB" dirty="0">
                <a:solidFill>
                  <a:srgbClr val="222222"/>
                </a:solidFill>
              </a:rPr>
              <a:t>Each </a:t>
            </a:r>
            <a:r>
              <a:rPr lang="en-GB" dirty="0" err="1">
                <a:solidFill>
                  <a:srgbClr val="222222"/>
                </a:solidFill>
              </a:rPr>
              <a:t>precisification</a:t>
            </a:r>
            <a:r>
              <a:rPr lang="en-GB" dirty="0">
                <a:solidFill>
                  <a:srgbClr val="222222"/>
                </a:solidFill>
              </a:rPr>
              <a:t> of “resting heart rate” assigns a number to every living animal (at a time).</a:t>
            </a:r>
          </a:p>
          <a:p>
            <a:endParaRPr lang="en-GB" dirty="0">
              <a:solidFill>
                <a:srgbClr val="222222"/>
              </a:solidFill>
            </a:endParaRPr>
          </a:p>
          <a:p>
            <a:r>
              <a:rPr lang="en-GB" dirty="0">
                <a:solidFill>
                  <a:srgbClr val="222222"/>
                </a:solidFill>
              </a:rPr>
              <a:t>A sentence involving the expression “resting heart rate” is (super) true/false </a:t>
            </a:r>
            <a:r>
              <a:rPr lang="en-GB" dirty="0" err="1">
                <a:solidFill>
                  <a:srgbClr val="222222"/>
                </a:solidFill>
              </a:rPr>
              <a:t>iff</a:t>
            </a:r>
            <a:r>
              <a:rPr lang="en-GB" dirty="0">
                <a:solidFill>
                  <a:srgbClr val="222222"/>
                </a:solidFill>
              </a:rPr>
              <a:t> it is true/false under every </a:t>
            </a:r>
            <a:r>
              <a:rPr lang="en-GB" dirty="0" err="1">
                <a:solidFill>
                  <a:srgbClr val="222222"/>
                </a:solidFill>
              </a:rPr>
              <a:t>precisification</a:t>
            </a:r>
            <a:r>
              <a:rPr lang="en-GB" dirty="0">
                <a:solidFill>
                  <a:srgbClr val="222222"/>
                </a:solidFill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25912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</a:t>
            </a:r>
            <a:r>
              <a:rPr lang="en-GB" i="1" dirty="0"/>
              <a:t>v, …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61714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3712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Cr1</a:t>
            </a:r>
            <a:r>
              <a:rPr lang="en-GB" baseline="-25000" dirty="0"/>
              <a:t>you</a:t>
            </a:r>
            <a:r>
              <a:rPr lang="en-GB" dirty="0"/>
              <a:t>(SARDINES) = 0.234</a:t>
            </a:r>
          </a:p>
          <a:p>
            <a:r>
              <a:rPr lang="en-GB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91298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are the two accounts different?</a:t>
            </a:r>
          </a:p>
        </p:txBody>
      </p:sp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81512" y="195401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Supervaluationism				VERSUS			Imprecise Probabilism</a:t>
            </a:r>
          </a:p>
        </p:txBody>
      </p:sp>
    </p:spTree>
    <p:extLst>
      <p:ext uri="{BB962C8B-B14F-4D97-AF65-F5344CB8AC3E}">
        <p14:creationId xmlns:p14="http://schemas.microsoft.com/office/powerpoint/2010/main" val="4021888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11169" y="3240911"/>
            <a:ext cx="785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1169" y="3978447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1169" y="5094480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Right Brace 8"/>
          <p:cNvSpPr/>
          <p:nvPr/>
        </p:nvSpPr>
        <p:spPr>
          <a:xfrm>
            <a:off x="4456253" y="3240911"/>
            <a:ext cx="347240" cy="243068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073569" y="2347228"/>
            <a:ext cx="61673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Each </a:t>
            </a:r>
            <a:r>
              <a:rPr lang="en-GB" dirty="0" err="1"/>
              <a:t>precisification</a:t>
            </a:r>
            <a:r>
              <a:rPr lang="en-GB" dirty="0"/>
              <a:t> contains a precisifications of “credence” – which assigns precise credences to </a:t>
            </a:r>
            <a:r>
              <a:rPr lang="en-GB" i="1" dirty="0"/>
              <a:t>everyone</a:t>
            </a:r>
            <a:r>
              <a:rPr lang="en-GB" dirty="0"/>
              <a:t> at </a:t>
            </a:r>
            <a:r>
              <a:rPr lang="en-GB" i="1" dirty="0"/>
              <a:t>all times</a:t>
            </a:r>
            <a:r>
              <a:rPr lang="en-GB" dirty="0"/>
              <a:t>. It also contains precisifications of all other expressions. </a:t>
            </a:r>
          </a:p>
        </p:txBody>
      </p: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4213185" y="2702001"/>
            <a:ext cx="729205" cy="72410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69043" y="1152624"/>
            <a:ext cx="608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Supervaluationism</a:t>
            </a:r>
          </a:p>
        </p:txBody>
      </p:sp>
    </p:spTree>
    <p:extLst>
      <p:ext uri="{BB962C8B-B14F-4D97-AF65-F5344CB8AC3E}">
        <p14:creationId xmlns:p14="http://schemas.microsoft.com/office/powerpoint/2010/main" val="1556701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11169" y="3240911"/>
            <a:ext cx="785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1169" y="3978447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1169" y="5094480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Right Brace 8"/>
          <p:cNvSpPr/>
          <p:nvPr/>
        </p:nvSpPr>
        <p:spPr>
          <a:xfrm>
            <a:off x="4456253" y="3240911"/>
            <a:ext cx="347240" cy="243068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miley Face 9"/>
          <p:cNvSpPr/>
          <p:nvPr/>
        </p:nvSpPr>
        <p:spPr>
          <a:xfrm>
            <a:off x="7194032" y="1006191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257327" y="2167983"/>
            <a:ext cx="132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9231625" y="2218338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9294920" y="3380130"/>
            <a:ext cx="132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7783" y="481641"/>
            <a:ext cx="3167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“Cr1</a:t>
            </a:r>
            <a:r>
              <a:rPr lang="en-GB" baseline="-25000" dirty="0"/>
              <a:t>0, you</a:t>
            </a:r>
            <a:r>
              <a:rPr lang="en-GB" dirty="0"/>
              <a:t>(SARDINES) = 0.345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35593" y="1767572"/>
            <a:ext cx="3009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“Cr1</a:t>
            </a:r>
            <a:r>
              <a:rPr lang="en-GB" baseline="-25000" dirty="0"/>
              <a:t>0, me</a:t>
            </a:r>
            <a:r>
              <a:rPr lang="en-GB" dirty="0"/>
              <a:t>(SARDINES) = 0.346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4331043" y="850973"/>
            <a:ext cx="2166740" cy="238993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283773" y="2269878"/>
            <a:ext cx="4651821" cy="1168056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8233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1504709" y="4273952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miley Face 12"/>
          <p:cNvSpPr/>
          <p:nvPr/>
        </p:nvSpPr>
        <p:spPr>
          <a:xfrm>
            <a:off x="9306577" y="4548850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miley Face 15"/>
          <p:cNvSpPr/>
          <p:nvPr/>
        </p:nvSpPr>
        <p:spPr>
          <a:xfrm>
            <a:off x="5628577" y="2954394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000490" y="295937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000490" y="6123536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69442" y="4913135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46910" y="6368694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tomorrow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00489" y="339329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00489" y="381438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2579224" y="2844495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9838480" y="322557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x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9838479" y="365950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838479" y="408059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10417214" y="3110697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6052658" y="1447202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m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6052657" y="188112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6052657" y="230221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3" name="Right Brace 32"/>
          <p:cNvSpPr/>
          <p:nvPr/>
        </p:nvSpPr>
        <p:spPr>
          <a:xfrm>
            <a:off x="6631392" y="1332326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1169043" y="1152624"/>
            <a:ext cx="608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Imprecise Probabilism</a:t>
            </a:r>
          </a:p>
        </p:txBody>
      </p:sp>
    </p:spTree>
    <p:extLst>
      <p:ext uri="{BB962C8B-B14F-4D97-AF65-F5344CB8AC3E}">
        <p14:creationId xmlns:p14="http://schemas.microsoft.com/office/powerpoint/2010/main" val="4238099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Imprecise Probabilism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413413" y="3938968"/>
            <a:ext cx="4277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set of credence functions, each of which assign a number to every proposition that you can entertain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1911" y="275961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181911" y="321055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5" name="Left Brace 4"/>
          <p:cNvSpPr/>
          <p:nvPr/>
        </p:nvSpPr>
        <p:spPr>
          <a:xfrm>
            <a:off x="3934691" y="2227060"/>
            <a:ext cx="323273" cy="135282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0752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Complex sentences about credences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1512" y="1819538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(now) in SARDINES is lower than mine (now).</a:t>
            </a:r>
          </a:p>
        </p:txBody>
      </p:sp>
    </p:spTree>
    <p:extLst>
      <p:ext uri="{BB962C8B-B14F-4D97-AF65-F5344CB8AC3E}">
        <p14:creationId xmlns:p14="http://schemas.microsoft.com/office/powerpoint/2010/main" val="137886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11169" y="3240911"/>
            <a:ext cx="785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1169" y="3978447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1169" y="5094480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Right Brace 8"/>
          <p:cNvSpPr/>
          <p:nvPr/>
        </p:nvSpPr>
        <p:spPr>
          <a:xfrm>
            <a:off x="4456253" y="3240911"/>
            <a:ext cx="347240" cy="243068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miley Face 9"/>
          <p:cNvSpPr/>
          <p:nvPr/>
        </p:nvSpPr>
        <p:spPr>
          <a:xfrm>
            <a:off x="7194032" y="1006191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257327" y="2167983"/>
            <a:ext cx="132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9231625" y="2218338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9294920" y="3380130"/>
            <a:ext cx="132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7783" y="481641"/>
            <a:ext cx="3977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“Cr1</a:t>
            </a:r>
            <a:r>
              <a:rPr lang="en-GB" baseline="-25000" dirty="0"/>
              <a:t>0, you</a:t>
            </a:r>
            <a:r>
              <a:rPr lang="en-GB" dirty="0"/>
              <a:t>(SARDINES) = 0.345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35593" y="1767572"/>
            <a:ext cx="3044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“Cr1</a:t>
            </a:r>
            <a:r>
              <a:rPr lang="en-GB" baseline="-25000" dirty="0"/>
              <a:t>0, me</a:t>
            </a:r>
            <a:r>
              <a:rPr lang="en-GB" dirty="0"/>
              <a:t>(SARDINES) = 0.346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4331043" y="850973"/>
            <a:ext cx="2166740" cy="238993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283773" y="2269878"/>
            <a:ext cx="4651821" cy="1168056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60882" y="6062841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“Your credence (now) in SARDINES is lower than mine (now)"</a:t>
            </a:r>
          </a:p>
        </p:txBody>
      </p:sp>
    </p:spTree>
    <p:extLst>
      <p:ext uri="{BB962C8B-B14F-4D97-AF65-F5344CB8AC3E}">
        <p14:creationId xmlns:p14="http://schemas.microsoft.com/office/powerpoint/2010/main" val="7852994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631083" y="318400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1203767" y="3336403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miley Face 12"/>
          <p:cNvSpPr/>
          <p:nvPr/>
        </p:nvSpPr>
        <p:spPr>
          <a:xfrm>
            <a:off x="9005635" y="3611301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miley Face 15"/>
          <p:cNvSpPr/>
          <p:nvPr/>
        </p:nvSpPr>
        <p:spPr>
          <a:xfrm>
            <a:off x="5327635" y="2016845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699548" y="2021822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699548" y="5185987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68500" y="3975586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47270" y="5472204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tomorrow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99547" y="245574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699547" y="287683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2278282" y="1906946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9451504" y="215889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x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9451503" y="2592826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451503" y="3013916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10116272" y="2173148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751716" y="50965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m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751715" y="94358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751715" y="136467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3" name="Right Brace 32"/>
          <p:cNvSpPr/>
          <p:nvPr/>
        </p:nvSpPr>
        <p:spPr>
          <a:xfrm>
            <a:off x="6330450" y="394777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860882" y="6062841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“Your credence (now) in SARDINES is lower than mine (now)"</a:t>
            </a:r>
          </a:p>
        </p:txBody>
      </p:sp>
    </p:spTree>
    <p:extLst>
      <p:ext uri="{BB962C8B-B14F-4D97-AF65-F5344CB8AC3E}">
        <p14:creationId xmlns:p14="http://schemas.microsoft.com/office/powerpoint/2010/main" val="6318214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Complex sentences about credences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1512" y="1819538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(now) in SARDINES is lower than mine (now)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1512" y="2537723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SARDINES tomorrow is higher than your credence in SARDINES today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1512" y="3905464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How should you update your </a:t>
            </a:r>
            <a:r>
              <a:rPr lang="en-GB" b="1" dirty="0" err="1"/>
              <a:t>credal</a:t>
            </a:r>
            <a:r>
              <a:rPr lang="en-GB" b="1" dirty="0"/>
              <a:t> state on learning that 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81512" y="4636598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new </a:t>
            </a:r>
            <a:r>
              <a:rPr lang="en-GB" dirty="0" err="1"/>
              <a:t>credal</a:t>
            </a:r>
            <a:r>
              <a:rPr lang="en-GB" dirty="0"/>
              <a:t> state should be your old </a:t>
            </a:r>
            <a:r>
              <a:rPr lang="en-GB" dirty="0" err="1"/>
              <a:t>credal</a:t>
            </a:r>
            <a:r>
              <a:rPr lang="en-GB" dirty="0"/>
              <a:t> state conditionalized on E</a:t>
            </a:r>
          </a:p>
        </p:txBody>
      </p:sp>
    </p:spTree>
    <p:extLst>
      <p:ext uri="{BB962C8B-B14F-4D97-AF65-F5344CB8AC3E}">
        <p14:creationId xmlns:p14="http://schemas.microsoft.com/office/powerpoint/2010/main" val="373060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" grpId="0"/>
      <p:bldP spid="6" grpId="0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11169" y="3240911"/>
            <a:ext cx="785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1169" y="3978447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Precisification</a:t>
            </a:r>
            <a:r>
              <a:rPr lang="en-GB" dirty="0"/>
              <a:t> of the language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1169" y="5094480"/>
            <a:ext cx="420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Right Brace 8"/>
          <p:cNvSpPr/>
          <p:nvPr/>
        </p:nvSpPr>
        <p:spPr>
          <a:xfrm>
            <a:off x="4456253" y="3240911"/>
            <a:ext cx="347240" cy="243068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miley Face 9"/>
          <p:cNvSpPr/>
          <p:nvPr/>
        </p:nvSpPr>
        <p:spPr>
          <a:xfrm>
            <a:off x="7194032" y="1006191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257327" y="2167983"/>
            <a:ext cx="132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9231625" y="2218338"/>
            <a:ext cx="1120234" cy="1028818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9294920" y="3380130"/>
            <a:ext cx="1640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after learning 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7783" y="481641"/>
            <a:ext cx="4981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</a:t>
            </a:r>
            <a:r>
              <a:rPr lang="en-GB" baseline="-25000" dirty="0"/>
              <a:t>0, you</a:t>
            </a:r>
            <a:r>
              <a:rPr lang="en-GB" dirty="0"/>
              <a:t>(</a:t>
            </a:r>
            <a:r>
              <a:rPr lang="en-GB" dirty="0">
                <a:sym typeface="Symbol" panose="05050102010706020507" pitchFamily="18" charset="2"/>
              </a:rPr>
              <a:t></a:t>
            </a:r>
            <a:r>
              <a:rPr lang="en-GB" dirty="0"/>
              <a:t>/E) = </a:t>
            </a:r>
            <a:r>
              <a:rPr lang="en-GB" i="1" dirty="0"/>
              <a:t>v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35594" y="1767572"/>
            <a:ext cx="2733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“Cr</a:t>
            </a:r>
            <a:r>
              <a:rPr lang="en-GB" baseline="-25000" dirty="0"/>
              <a:t>1, you</a:t>
            </a:r>
            <a:r>
              <a:rPr lang="en-GB" dirty="0"/>
              <a:t>(</a:t>
            </a:r>
            <a:r>
              <a:rPr lang="en-GB" dirty="0">
                <a:sym typeface="Symbol" panose="05050102010706020507" pitchFamily="18" charset="2"/>
              </a:rPr>
              <a:t></a:t>
            </a:r>
            <a:r>
              <a:rPr lang="en-GB" dirty="0"/>
              <a:t>) = </a:t>
            </a:r>
            <a:r>
              <a:rPr lang="en-GB" i="1" dirty="0"/>
              <a:t>v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4331043" y="850973"/>
            <a:ext cx="2166740" cy="238993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 flipV="1">
            <a:off x="4283773" y="2218338"/>
            <a:ext cx="4947852" cy="1219596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83773" y="6048964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Your new credal state is your old credal state conditionalized on E</a:t>
            </a:r>
          </a:p>
        </p:txBody>
      </p:sp>
    </p:spTree>
    <p:extLst>
      <p:ext uri="{BB962C8B-B14F-4D97-AF65-F5344CB8AC3E}">
        <p14:creationId xmlns:p14="http://schemas.microsoft.com/office/powerpoint/2010/main" val="9847241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miley Face 5"/>
          <p:cNvSpPr/>
          <p:nvPr/>
        </p:nvSpPr>
        <p:spPr>
          <a:xfrm>
            <a:off x="1551008" y="2560899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miley Face 12"/>
          <p:cNvSpPr/>
          <p:nvPr/>
        </p:nvSpPr>
        <p:spPr>
          <a:xfrm>
            <a:off x="6362541" y="2651131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046789" y="124631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046789" y="441048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955" y="441048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after learning 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6788" y="174871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46788" y="2101335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2625523" y="1131442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894444" y="1327854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x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6894443" y="176178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894443" y="218287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7473178" y="1212978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2480580" y="1487347"/>
            <a:ext cx="4466968" cy="586946"/>
          </a:xfrm>
          <a:custGeom>
            <a:avLst/>
            <a:gdLst>
              <a:gd name="connsiteX0" fmla="*/ 0 w 4466968"/>
              <a:gd name="connsiteY0" fmla="*/ 0 h 825081"/>
              <a:gd name="connsiteX1" fmla="*/ 2014151 w 4466968"/>
              <a:gd name="connsiteY1" fmla="*/ 803189 h 825081"/>
              <a:gd name="connsiteX2" fmla="*/ 4466968 w 4466968"/>
              <a:gd name="connsiteY2" fmla="*/ 518984 h 825081"/>
              <a:gd name="connsiteX0" fmla="*/ 0 w 4466968"/>
              <a:gd name="connsiteY0" fmla="*/ 0 h 686119"/>
              <a:gd name="connsiteX1" fmla="*/ 2242751 w 4466968"/>
              <a:gd name="connsiteY1" fmla="*/ 636373 h 686119"/>
              <a:gd name="connsiteX2" fmla="*/ 4466968 w 4466968"/>
              <a:gd name="connsiteY2" fmla="*/ 518984 h 686119"/>
              <a:gd name="connsiteX0" fmla="*/ 0 w 4466968"/>
              <a:gd name="connsiteY0" fmla="*/ 0 h 636373"/>
              <a:gd name="connsiteX1" fmla="*/ 2242751 w 4466968"/>
              <a:gd name="connsiteY1" fmla="*/ 636373 h 636373"/>
              <a:gd name="connsiteX2" fmla="*/ 4466968 w 4466968"/>
              <a:gd name="connsiteY2" fmla="*/ 518984 h 636373"/>
              <a:gd name="connsiteX0" fmla="*/ 0 w 4466968"/>
              <a:gd name="connsiteY0" fmla="*/ 0 h 586946"/>
              <a:gd name="connsiteX1" fmla="*/ 2496065 w 4466968"/>
              <a:gd name="connsiteY1" fmla="*/ 586946 h 586946"/>
              <a:gd name="connsiteX2" fmla="*/ 4466968 w 4466968"/>
              <a:gd name="connsiteY2" fmla="*/ 518984 h 58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6968" h="586946">
                <a:moveTo>
                  <a:pt x="0" y="0"/>
                </a:moveTo>
                <a:cubicBezTo>
                  <a:pt x="634828" y="358346"/>
                  <a:pt x="1492078" y="543698"/>
                  <a:pt x="2496065" y="586946"/>
                </a:cubicBezTo>
                <a:lnTo>
                  <a:pt x="4466968" y="518984"/>
                </a:lnTo>
              </a:path>
            </a:pathLst>
          </a:cu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283773" y="6048964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Your new credal state is your old credal state conditionalized on E</a:t>
            </a:r>
          </a:p>
        </p:txBody>
      </p:sp>
      <p:sp>
        <p:nvSpPr>
          <p:cNvPr id="20" name="Freeform 2"/>
          <p:cNvSpPr/>
          <p:nvPr/>
        </p:nvSpPr>
        <p:spPr>
          <a:xfrm rot="8993947">
            <a:off x="2756421" y="1089535"/>
            <a:ext cx="4098935" cy="1523527"/>
          </a:xfrm>
          <a:custGeom>
            <a:avLst/>
            <a:gdLst>
              <a:gd name="connsiteX0" fmla="*/ 0 w 4466968"/>
              <a:gd name="connsiteY0" fmla="*/ 0 h 825081"/>
              <a:gd name="connsiteX1" fmla="*/ 2014151 w 4466968"/>
              <a:gd name="connsiteY1" fmla="*/ 803189 h 825081"/>
              <a:gd name="connsiteX2" fmla="*/ 4466968 w 4466968"/>
              <a:gd name="connsiteY2" fmla="*/ 518984 h 825081"/>
              <a:gd name="connsiteX0" fmla="*/ 0 w 4466968"/>
              <a:gd name="connsiteY0" fmla="*/ 0 h 686119"/>
              <a:gd name="connsiteX1" fmla="*/ 2242751 w 4466968"/>
              <a:gd name="connsiteY1" fmla="*/ 636373 h 686119"/>
              <a:gd name="connsiteX2" fmla="*/ 4466968 w 4466968"/>
              <a:gd name="connsiteY2" fmla="*/ 518984 h 686119"/>
              <a:gd name="connsiteX0" fmla="*/ 0 w 4466968"/>
              <a:gd name="connsiteY0" fmla="*/ 0 h 636373"/>
              <a:gd name="connsiteX1" fmla="*/ 2242751 w 4466968"/>
              <a:gd name="connsiteY1" fmla="*/ 636373 h 636373"/>
              <a:gd name="connsiteX2" fmla="*/ 4466968 w 4466968"/>
              <a:gd name="connsiteY2" fmla="*/ 518984 h 636373"/>
              <a:gd name="connsiteX0" fmla="*/ 0 w 4466968"/>
              <a:gd name="connsiteY0" fmla="*/ 0 h 586946"/>
              <a:gd name="connsiteX1" fmla="*/ 2496065 w 4466968"/>
              <a:gd name="connsiteY1" fmla="*/ 586946 h 586946"/>
              <a:gd name="connsiteX2" fmla="*/ 4466968 w 4466968"/>
              <a:gd name="connsiteY2" fmla="*/ 518984 h 586946"/>
              <a:gd name="connsiteX0" fmla="*/ 0 w 4098935"/>
              <a:gd name="connsiteY0" fmla="*/ 0 h 1523502"/>
              <a:gd name="connsiteX1" fmla="*/ 2496065 w 4098935"/>
              <a:gd name="connsiteY1" fmla="*/ 586946 h 1523502"/>
              <a:gd name="connsiteX2" fmla="*/ 4098935 w 4098935"/>
              <a:gd name="connsiteY2" fmla="*/ 1523116 h 1523502"/>
              <a:gd name="connsiteX0" fmla="*/ 0 w 4098935"/>
              <a:gd name="connsiteY0" fmla="*/ 0 h 1523628"/>
              <a:gd name="connsiteX1" fmla="*/ 2112642 w 4098935"/>
              <a:gd name="connsiteY1" fmla="*/ 832937 h 1523628"/>
              <a:gd name="connsiteX2" fmla="*/ 4098935 w 4098935"/>
              <a:gd name="connsiteY2" fmla="*/ 1523116 h 1523628"/>
              <a:gd name="connsiteX0" fmla="*/ 0 w 4098935"/>
              <a:gd name="connsiteY0" fmla="*/ 0 h 1523628"/>
              <a:gd name="connsiteX1" fmla="*/ 2112642 w 4098935"/>
              <a:gd name="connsiteY1" fmla="*/ 832937 h 1523628"/>
              <a:gd name="connsiteX2" fmla="*/ 4098935 w 4098935"/>
              <a:gd name="connsiteY2" fmla="*/ 1523116 h 1523628"/>
              <a:gd name="connsiteX0" fmla="*/ 0 w 4098935"/>
              <a:gd name="connsiteY0" fmla="*/ 0 h 1524238"/>
              <a:gd name="connsiteX1" fmla="*/ 2112642 w 4098935"/>
              <a:gd name="connsiteY1" fmla="*/ 832937 h 1524238"/>
              <a:gd name="connsiteX2" fmla="*/ 4098935 w 4098935"/>
              <a:gd name="connsiteY2" fmla="*/ 1523116 h 1524238"/>
              <a:gd name="connsiteX0" fmla="*/ 0 w 4098935"/>
              <a:gd name="connsiteY0" fmla="*/ 0 h 1523568"/>
              <a:gd name="connsiteX1" fmla="*/ 2087096 w 4098935"/>
              <a:gd name="connsiteY1" fmla="*/ 323107 h 1523568"/>
              <a:gd name="connsiteX2" fmla="*/ 4098935 w 4098935"/>
              <a:gd name="connsiteY2" fmla="*/ 1523116 h 1523568"/>
              <a:gd name="connsiteX0" fmla="*/ 0 w 4098935"/>
              <a:gd name="connsiteY0" fmla="*/ 0 h 1523568"/>
              <a:gd name="connsiteX1" fmla="*/ 2087096 w 4098935"/>
              <a:gd name="connsiteY1" fmla="*/ 323107 h 1523568"/>
              <a:gd name="connsiteX2" fmla="*/ 4098935 w 4098935"/>
              <a:gd name="connsiteY2" fmla="*/ 1523116 h 1523568"/>
              <a:gd name="connsiteX0" fmla="*/ 0 w 4098935"/>
              <a:gd name="connsiteY0" fmla="*/ 0 h 1523456"/>
              <a:gd name="connsiteX1" fmla="*/ 2087096 w 4098935"/>
              <a:gd name="connsiteY1" fmla="*/ 323107 h 1523456"/>
              <a:gd name="connsiteX2" fmla="*/ 4098935 w 4098935"/>
              <a:gd name="connsiteY2" fmla="*/ 1523116 h 1523456"/>
              <a:gd name="connsiteX0" fmla="*/ 0 w 4098935"/>
              <a:gd name="connsiteY0" fmla="*/ 0 h 1523527"/>
              <a:gd name="connsiteX1" fmla="*/ 2189267 w 4098935"/>
              <a:gd name="connsiteY1" fmla="*/ 516125 h 1523527"/>
              <a:gd name="connsiteX2" fmla="*/ 4098935 w 4098935"/>
              <a:gd name="connsiteY2" fmla="*/ 1523116 h 15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98935" h="1523527">
                <a:moveTo>
                  <a:pt x="0" y="0"/>
                </a:moveTo>
                <a:cubicBezTo>
                  <a:pt x="634828" y="358346"/>
                  <a:pt x="1253782" y="539344"/>
                  <a:pt x="2189267" y="516125"/>
                </a:cubicBezTo>
                <a:cubicBezTo>
                  <a:pt x="3050719" y="625388"/>
                  <a:pt x="3441967" y="1545770"/>
                  <a:pt x="4098935" y="1523116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7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miley Face 5"/>
          <p:cNvSpPr/>
          <p:nvPr/>
        </p:nvSpPr>
        <p:spPr>
          <a:xfrm>
            <a:off x="1551008" y="2560899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miley Face 12"/>
          <p:cNvSpPr/>
          <p:nvPr/>
        </p:nvSpPr>
        <p:spPr>
          <a:xfrm>
            <a:off x="6362541" y="2651131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046789" y="124631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046789" y="441048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955" y="441048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6788" y="174871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46788" y="2101335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2625523" y="1131442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894444" y="1327854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p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6894443" y="176178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q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894443" y="218287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7473178" y="1212978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2480580" y="1487347"/>
            <a:ext cx="4466968" cy="586946"/>
          </a:xfrm>
          <a:custGeom>
            <a:avLst/>
            <a:gdLst>
              <a:gd name="connsiteX0" fmla="*/ 0 w 4466968"/>
              <a:gd name="connsiteY0" fmla="*/ 0 h 825081"/>
              <a:gd name="connsiteX1" fmla="*/ 2014151 w 4466968"/>
              <a:gd name="connsiteY1" fmla="*/ 803189 h 825081"/>
              <a:gd name="connsiteX2" fmla="*/ 4466968 w 4466968"/>
              <a:gd name="connsiteY2" fmla="*/ 518984 h 825081"/>
              <a:gd name="connsiteX0" fmla="*/ 0 w 4466968"/>
              <a:gd name="connsiteY0" fmla="*/ 0 h 686119"/>
              <a:gd name="connsiteX1" fmla="*/ 2242751 w 4466968"/>
              <a:gd name="connsiteY1" fmla="*/ 636373 h 686119"/>
              <a:gd name="connsiteX2" fmla="*/ 4466968 w 4466968"/>
              <a:gd name="connsiteY2" fmla="*/ 518984 h 686119"/>
              <a:gd name="connsiteX0" fmla="*/ 0 w 4466968"/>
              <a:gd name="connsiteY0" fmla="*/ 0 h 636373"/>
              <a:gd name="connsiteX1" fmla="*/ 2242751 w 4466968"/>
              <a:gd name="connsiteY1" fmla="*/ 636373 h 636373"/>
              <a:gd name="connsiteX2" fmla="*/ 4466968 w 4466968"/>
              <a:gd name="connsiteY2" fmla="*/ 518984 h 636373"/>
              <a:gd name="connsiteX0" fmla="*/ 0 w 4466968"/>
              <a:gd name="connsiteY0" fmla="*/ 0 h 586946"/>
              <a:gd name="connsiteX1" fmla="*/ 2496065 w 4466968"/>
              <a:gd name="connsiteY1" fmla="*/ 586946 h 586946"/>
              <a:gd name="connsiteX2" fmla="*/ 4466968 w 4466968"/>
              <a:gd name="connsiteY2" fmla="*/ 518984 h 58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6968" h="586946">
                <a:moveTo>
                  <a:pt x="0" y="0"/>
                </a:moveTo>
                <a:cubicBezTo>
                  <a:pt x="634828" y="358346"/>
                  <a:pt x="1492078" y="543698"/>
                  <a:pt x="2496065" y="586946"/>
                </a:cubicBezTo>
                <a:lnTo>
                  <a:pt x="4466968" y="518984"/>
                </a:lnTo>
              </a:path>
            </a:pathLst>
          </a:cu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60882" y="6062841"/>
            <a:ext cx="8981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Your credence (now) in SARDINES is lower than mine (now)</a:t>
            </a:r>
          </a:p>
        </p:txBody>
      </p:sp>
      <p:sp>
        <p:nvSpPr>
          <p:cNvPr id="20" name="Freeform 2"/>
          <p:cNvSpPr/>
          <p:nvPr/>
        </p:nvSpPr>
        <p:spPr>
          <a:xfrm rot="8993947">
            <a:off x="2756421" y="1089535"/>
            <a:ext cx="4098935" cy="1523527"/>
          </a:xfrm>
          <a:custGeom>
            <a:avLst/>
            <a:gdLst>
              <a:gd name="connsiteX0" fmla="*/ 0 w 4466968"/>
              <a:gd name="connsiteY0" fmla="*/ 0 h 825081"/>
              <a:gd name="connsiteX1" fmla="*/ 2014151 w 4466968"/>
              <a:gd name="connsiteY1" fmla="*/ 803189 h 825081"/>
              <a:gd name="connsiteX2" fmla="*/ 4466968 w 4466968"/>
              <a:gd name="connsiteY2" fmla="*/ 518984 h 825081"/>
              <a:gd name="connsiteX0" fmla="*/ 0 w 4466968"/>
              <a:gd name="connsiteY0" fmla="*/ 0 h 686119"/>
              <a:gd name="connsiteX1" fmla="*/ 2242751 w 4466968"/>
              <a:gd name="connsiteY1" fmla="*/ 636373 h 686119"/>
              <a:gd name="connsiteX2" fmla="*/ 4466968 w 4466968"/>
              <a:gd name="connsiteY2" fmla="*/ 518984 h 686119"/>
              <a:gd name="connsiteX0" fmla="*/ 0 w 4466968"/>
              <a:gd name="connsiteY0" fmla="*/ 0 h 636373"/>
              <a:gd name="connsiteX1" fmla="*/ 2242751 w 4466968"/>
              <a:gd name="connsiteY1" fmla="*/ 636373 h 636373"/>
              <a:gd name="connsiteX2" fmla="*/ 4466968 w 4466968"/>
              <a:gd name="connsiteY2" fmla="*/ 518984 h 636373"/>
              <a:gd name="connsiteX0" fmla="*/ 0 w 4466968"/>
              <a:gd name="connsiteY0" fmla="*/ 0 h 586946"/>
              <a:gd name="connsiteX1" fmla="*/ 2496065 w 4466968"/>
              <a:gd name="connsiteY1" fmla="*/ 586946 h 586946"/>
              <a:gd name="connsiteX2" fmla="*/ 4466968 w 4466968"/>
              <a:gd name="connsiteY2" fmla="*/ 518984 h 586946"/>
              <a:gd name="connsiteX0" fmla="*/ 0 w 4098935"/>
              <a:gd name="connsiteY0" fmla="*/ 0 h 1523502"/>
              <a:gd name="connsiteX1" fmla="*/ 2496065 w 4098935"/>
              <a:gd name="connsiteY1" fmla="*/ 586946 h 1523502"/>
              <a:gd name="connsiteX2" fmla="*/ 4098935 w 4098935"/>
              <a:gd name="connsiteY2" fmla="*/ 1523116 h 1523502"/>
              <a:gd name="connsiteX0" fmla="*/ 0 w 4098935"/>
              <a:gd name="connsiteY0" fmla="*/ 0 h 1523628"/>
              <a:gd name="connsiteX1" fmla="*/ 2112642 w 4098935"/>
              <a:gd name="connsiteY1" fmla="*/ 832937 h 1523628"/>
              <a:gd name="connsiteX2" fmla="*/ 4098935 w 4098935"/>
              <a:gd name="connsiteY2" fmla="*/ 1523116 h 1523628"/>
              <a:gd name="connsiteX0" fmla="*/ 0 w 4098935"/>
              <a:gd name="connsiteY0" fmla="*/ 0 h 1523628"/>
              <a:gd name="connsiteX1" fmla="*/ 2112642 w 4098935"/>
              <a:gd name="connsiteY1" fmla="*/ 832937 h 1523628"/>
              <a:gd name="connsiteX2" fmla="*/ 4098935 w 4098935"/>
              <a:gd name="connsiteY2" fmla="*/ 1523116 h 1523628"/>
              <a:gd name="connsiteX0" fmla="*/ 0 w 4098935"/>
              <a:gd name="connsiteY0" fmla="*/ 0 h 1524238"/>
              <a:gd name="connsiteX1" fmla="*/ 2112642 w 4098935"/>
              <a:gd name="connsiteY1" fmla="*/ 832937 h 1524238"/>
              <a:gd name="connsiteX2" fmla="*/ 4098935 w 4098935"/>
              <a:gd name="connsiteY2" fmla="*/ 1523116 h 1524238"/>
              <a:gd name="connsiteX0" fmla="*/ 0 w 4098935"/>
              <a:gd name="connsiteY0" fmla="*/ 0 h 1523568"/>
              <a:gd name="connsiteX1" fmla="*/ 2087096 w 4098935"/>
              <a:gd name="connsiteY1" fmla="*/ 323107 h 1523568"/>
              <a:gd name="connsiteX2" fmla="*/ 4098935 w 4098935"/>
              <a:gd name="connsiteY2" fmla="*/ 1523116 h 1523568"/>
              <a:gd name="connsiteX0" fmla="*/ 0 w 4098935"/>
              <a:gd name="connsiteY0" fmla="*/ 0 h 1523568"/>
              <a:gd name="connsiteX1" fmla="*/ 2087096 w 4098935"/>
              <a:gd name="connsiteY1" fmla="*/ 323107 h 1523568"/>
              <a:gd name="connsiteX2" fmla="*/ 4098935 w 4098935"/>
              <a:gd name="connsiteY2" fmla="*/ 1523116 h 1523568"/>
              <a:gd name="connsiteX0" fmla="*/ 0 w 4098935"/>
              <a:gd name="connsiteY0" fmla="*/ 0 h 1523456"/>
              <a:gd name="connsiteX1" fmla="*/ 2087096 w 4098935"/>
              <a:gd name="connsiteY1" fmla="*/ 323107 h 1523456"/>
              <a:gd name="connsiteX2" fmla="*/ 4098935 w 4098935"/>
              <a:gd name="connsiteY2" fmla="*/ 1523116 h 1523456"/>
              <a:gd name="connsiteX0" fmla="*/ 0 w 4098935"/>
              <a:gd name="connsiteY0" fmla="*/ 0 h 1523527"/>
              <a:gd name="connsiteX1" fmla="*/ 2189267 w 4098935"/>
              <a:gd name="connsiteY1" fmla="*/ 516125 h 1523527"/>
              <a:gd name="connsiteX2" fmla="*/ 4098935 w 4098935"/>
              <a:gd name="connsiteY2" fmla="*/ 1523116 h 15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98935" h="1523527">
                <a:moveTo>
                  <a:pt x="0" y="0"/>
                </a:moveTo>
                <a:cubicBezTo>
                  <a:pt x="634828" y="358346"/>
                  <a:pt x="1253782" y="539344"/>
                  <a:pt x="2189267" y="516125"/>
                </a:cubicBezTo>
                <a:cubicBezTo>
                  <a:pt x="3050719" y="625388"/>
                  <a:pt x="3441967" y="1545770"/>
                  <a:pt x="4098935" y="1523116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094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Complex Sentences about Credences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1512" y="1819538"/>
            <a:ext cx="10640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the supervaluationist, the truth conditions for these claims follow naturally from the account.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1512" y="2803393"/>
            <a:ext cx="8981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the imprecise probabilist, an account can be given of these sorts of claims, but it needs to be bolted on.</a:t>
            </a:r>
          </a:p>
        </p:txBody>
      </p:sp>
    </p:spTree>
    <p:extLst>
      <p:ext uri="{BB962C8B-B14F-4D97-AF65-F5344CB8AC3E}">
        <p14:creationId xmlns:p14="http://schemas.microsoft.com/office/powerpoint/2010/main" val="388843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Decision Theory</a:t>
            </a:r>
          </a:p>
        </p:txBody>
      </p:sp>
    </p:spTree>
    <p:extLst>
      <p:ext uri="{BB962C8B-B14F-4D97-AF65-F5344CB8AC3E}">
        <p14:creationId xmlns:p14="http://schemas.microsoft.com/office/powerpoint/2010/main" val="34117696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85355"/>
              </p:ext>
            </p:extLst>
          </p:nvPr>
        </p:nvGraphicFramePr>
        <p:xfrm>
          <a:off x="1780330" y="1617288"/>
          <a:ext cx="812799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13760629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222928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01465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SARDINES</a:t>
                      </a:r>
                    </a:p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956193"/>
                  </a:ext>
                </a:extLst>
              </a:tr>
              <a:tr h="3837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Go to neighbour’s to ask to 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104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Don’t go to neighbour’s to ask to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13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032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30766" y="3091499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00009" y="3091499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Hot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19A07F-1658-4588-B58C-82B834F820FB}"/>
              </a:ext>
            </a:extLst>
          </p:cNvPr>
          <p:cNvSpPr txBox="1"/>
          <p:nvPr/>
        </p:nvSpPr>
        <p:spPr>
          <a:xfrm>
            <a:off x="872200" y="3657646"/>
            <a:ext cx="2093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 is hot (P1)…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FA8223-02DB-47E5-9632-1748C6C1A8B7}"/>
              </a:ext>
            </a:extLst>
          </p:cNvPr>
          <p:cNvSpPr txBox="1"/>
          <p:nvPr/>
        </p:nvSpPr>
        <p:spPr>
          <a:xfrm>
            <a:off x="3063239" y="3662838"/>
            <a:ext cx="6065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 If </a:t>
            </a:r>
            <a:r>
              <a:rPr lang="en-GB" dirty="0" err="1"/>
              <a:t>x</a:t>
            </a:r>
            <a:r>
              <a:rPr lang="en-GB" dirty="0" err="1">
                <a:sym typeface="Symbol"/>
              </a:rPr>
              <a:t>c</a:t>
            </a:r>
            <a:r>
              <a:rPr lang="en-GB" dirty="0">
                <a:sym typeface="Symbol"/>
              </a:rPr>
              <a:t> is hot, then x-0.001c is hot (P2 – tolerance principle)…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8DAF46-10B7-43BE-83F6-711AA21FB825}"/>
              </a:ext>
            </a:extLst>
          </p:cNvPr>
          <p:cNvSpPr txBox="1"/>
          <p:nvPr/>
        </p:nvSpPr>
        <p:spPr>
          <a:xfrm>
            <a:off x="9364883" y="3662838"/>
            <a:ext cx="208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 0</a:t>
            </a:r>
            <a:r>
              <a:rPr lang="en-GB" dirty="0">
                <a:sym typeface="Symbol"/>
              </a:rPr>
              <a:t>c is hot (C)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30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625053"/>
              </p:ext>
            </p:extLst>
          </p:nvPr>
        </p:nvGraphicFramePr>
        <p:xfrm>
          <a:off x="1780330" y="1617288"/>
          <a:ext cx="812799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13760629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222928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01465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 (SARDINES) = 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Cr(SARDINES) = 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956193"/>
                  </a:ext>
                </a:extLst>
              </a:tr>
              <a:tr h="3837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Go to neighbour’s to ask to 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104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Don’t go to neighbour’s to ask to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13805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0330" y="4326194"/>
            <a:ext cx="8346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Expected utility of going to neighbours = (9)(0.5) + (0)(0.5) = 4.5</a:t>
            </a:r>
          </a:p>
          <a:p>
            <a:endParaRPr lang="en-GB" dirty="0"/>
          </a:p>
          <a:p>
            <a:r>
              <a:rPr lang="en-GB" dirty="0"/>
              <a:t>Expected utility of not going to neighbours = (5)(0.5) + (5)(0.5) = 5</a:t>
            </a:r>
          </a:p>
          <a:p>
            <a:endParaRPr lang="en-GB" dirty="0"/>
          </a:p>
          <a:p>
            <a:r>
              <a:rPr lang="en-GB" b="1" dirty="0"/>
              <a:t>Maximise expected utility</a:t>
            </a:r>
            <a:r>
              <a:rPr lang="en-GB" dirty="0"/>
              <a:t> by not going to neighbours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5883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496077"/>
              </p:ext>
            </p:extLst>
          </p:nvPr>
        </p:nvGraphicFramePr>
        <p:xfrm>
          <a:off x="1780330" y="1617288"/>
          <a:ext cx="8127999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13760629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222928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01465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 (SARDINES) = (0.2 – 0.8)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Cr(SARDINES) = (0.2 – 0.8)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956193"/>
                  </a:ext>
                </a:extLst>
              </a:tr>
              <a:tr h="3837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Go to neighbour’s to ask to 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104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Don’t go to neighbour’s to ask to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13805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0330" y="4326194"/>
            <a:ext cx="8346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CAPRICE: choose any action which maximises expected utility relative to </a:t>
            </a:r>
            <a:r>
              <a:rPr lang="en-GB" i="1" dirty="0"/>
              <a:t>some </a:t>
            </a:r>
            <a:r>
              <a:rPr lang="en-GB" dirty="0"/>
              <a:t>credence function in your set.</a:t>
            </a:r>
          </a:p>
          <a:p>
            <a:endParaRPr lang="en-GB" dirty="0"/>
          </a:p>
          <a:p>
            <a:r>
              <a:rPr lang="en-GB" dirty="0"/>
              <a:t>MAXIMIN: choose the action with the greatest </a:t>
            </a:r>
            <a:r>
              <a:rPr lang="en-GB" i="1" dirty="0"/>
              <a:t>minimum</a:t>
            </a:r>
            <a:r>
              <a:rPr lang="en-GB" dirty="0"/>
              <a:t> expected utility (leads to “ambiguity aversion” behaviour)</a:t>
            </a:r>
          </a:p>
        </p:txBody>
      </p:sp>
    </p:spTree>
    <p:extLst>
      <p:ext uri="{BB962C8B-B14F-4D97-AF65-F5344CB8AC3E}">
        <p14:creationId xmlns:p14="http://schemas.microsoft.com/office/powerpoint/2010/main" val="64955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93880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Supervaluationism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81512" y="1861178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can stick with the standard rule – an act is rational </a:t>
            </a:r>
            <a:r>
              <a:rPr lang="en-GB" dirty="0" err="1"/>
              <a:t>iff</a:t>
            </a:r>
            <a:r>
              <a:rPr lang="en-GB" dirty="0"/>
              <a:t> it maximises expected utility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1512" y="2828475"/>
            <a:ext cx="1014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If it is true that an action is rational under some precisifications but not under others, then it may be indeterminate (neither super-true nor super-false) whether an action is rational.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1512" y="4072772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Sometimes no available action will be determinately rational. </a:t>
            </a:r>
          </a:p>
        </p:txBody>
      </p:sp>
    </p:spTree>
    <p:extLst>
      <p:ext uri="{BB962C8B-B14F-4D97-AF65-F5344CB8AC3E}">
        <p14:creationId xmlns:p14="http://schemas.microsoft.com/office/powerpoint/2010/main" val="23023656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996360"/>
              </p:ext>
            </p:extLst>
          </p:nvPr>
        </p:nvGraphicFramePr>
        <p:xfrm>
          <a:off x="1672174" y="948695"/>
          <a:ext cx="970374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582">
                  <a:extLst>
                    <a:ext uri="{9D8B030D-6E8A-4147-A177-3AD203B41FA5}">
                      <a16:colId xmlns:a16="http://schemas.microsoft.com/office/drawing/2014/main" val="2137606296"/>
                    </a:ext>
                  </a:extLst>
                </a:gridCol>
                <a:gridCol w="2782070">
                  <a:extLst>
                    <a:ext uri="{9D8B030D-6E8A-4147-A177-3AD203B41FA5}">
                      <a16:colId xmlns:a16="http://schemas.microsoft.com/office/drawing/2014/main" val="3222292804"/>
                    </a:ext>
                  </a:extLst>
                </a:gridCol>
                <a:gridCol w="3687095">
                  <a:extLst>
                    <a:ext uri="{9D8B030D-6E8A-4147-A177-3AD203B41FA5}">
                      <a16:colId xmlns:a16="http://schemas.microsoft.com/office/drawing/2014/main" val="1701465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(SARDINES) = 0.2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2(SARDINES) = 0.201</a:t>
                      </a:r>
                    </a:p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  <a:p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i="1" baseline="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(SARDINES) = 0.8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SARDINES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(NOT SARDINES) = 0.8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2(NOT SARDINES) = 0.799</a:t>
                      </a:r>
                    </a:p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  <a:p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i="1" baseline="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(NOT SARDINES) = 0.2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3956193"/>
                  </a:ext>
                </a:extLst>
              </a:tr>
              <a:tr h="3837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Go to neighbour’s to ask to 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104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Don’t go to neighbour’s to ask to borrow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13805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1512" y="4349771"/>
            <a:ext cx="1014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“It is rational to go to the neighbour’s”</a:t>
            </a:r>
          </a:p>
          <a:p>
            <a:r>
              <a:rPr lang="en-GB" dirty="0"/>
              <a:t>“It is rational not go to the neighbour’s”</a:t>
            </a:r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>
          <a:xfrm flipH="1" flipV="1">
            <a:off x="4823533" y="4886276"/>
            <a:ext cx="1033257" cy="308907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</p:cNvCxnSpPr>
          <p:nvPr/>
        </p:nvCxnSpPr>
        <p:spPr>
          <a:xfrm flipH="1" flipV="1">
            <a:off x="4823532" y="4548852"/>
            <a:ext cx="1033258" cy="56715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52657" y="4996102"/>
            <a:ext cx="1745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Indeterminate</a:t>
            </a:r>
          </a:p>
        </p:txBody>
      </p:sp>
    </p:spTree>
    <p:extLst>
      <p:ext uri="{BB962C8B-B14F-4D97-AF65-F5344CB8AC3E}">
        <p14:creationId xmlns:p14="http://schemas.microsoft.com/office/powerpoint/2010/main" val="4579947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Question for the supervaluationist: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1512" y="1527743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Should the decision theory be given in the object language, or in the metalanguage?</a:t>
            </a:r>
          </a:p>
        </p:txBody>
      </p:sp>
    </p:spTree>
    <p:extLst>
      <p:ext uri="{BB962C8B-B14F-4D97-AF65-F5344CB8AC3E}">
        <p14:creationId xmlns:p14="http://schemas.microsoft.com/office/powerpoint/2010/main" val="42783575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488622" y="3906705"/>
            <a:ext cx="1916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tea is hot</a:t>
            </a:r>
          </a:p>
        </p:txBody>
      </p:sp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cxnSpLocks/>
          </p:cNvCxnSpPr>
          <p:nvPr/>
        </p:nvCxnSpPr>
        <p:spPr>
          <a:xfrm>
            <a:off x="5002744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5089830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54381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35108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526400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82879" y="4516944"/>
            <a:ext cx="944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sentence “the tea is hot” is </a:t>
            </a:r>
            <a:r>
              <a:rPr lang="en-GB" b="1" dirty="0" err="1"/>
              <a:t>supertrue</a:t>
            </a:r>
            <a:r>
              <a:rPr lang="en-GB" b="1" dirty="0"/>
              <a:t> </a:t>
            </a:r>
            <a:r>
              <a:rPr lang="en-GB" b="1" dirty="0" err="1"/>
              <a:t>iff</a:t>
            </a:r>
            <a:r>
              <a:rPr lang="en-GB" b="1" dirty="0"/>
              <a:t> it is true under every </a:t>
            </a:r>
            <a:r>
              <a:rPr lang="en-GB" b="1" dirty="0" err="1"/>
              <a:t>precisification</a:t>
            </a:r>
            <a:r>
              <a:rPr lang="en-GB" b="1" dirty="0"/>
              <a:t>.</a:t>
            </a:r>
          </a:p>
        </p:txBody>
      </p:sp>
      <p:cxnSp>
        <p:nvCxnSpPr>
          <p:cNvPr id="3" name="Straight Arrow Connector 2"/>
          <p:cNvCxnSpPr>
            <a:cxnSpLocks/>
          </p:cNvCxnSpPr>
          <p:nvPr/>
        </p:nvCxnSpPr>
        <p:spPr>
          <a:xfrm flipH="1">
            <a:off x="3185652" y="4091371"/>
            <a:ext cx="1642920" cy="0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02744" y="3900962"/>
            <a:ext cx="634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sentence is in the object language. It gets </a:t>
            </a:r>
            <a:r>
              <a:rPr lang="en-GB" dirty="0" err="1"/>
              <a:t>precisified</a:t>
            </a:r>
            <a:endParaRPr lang="en-GB" dirty="0"/>
          </a:p>
        </p:txBody>
      </p:sp>
      <p:cxnSp>
        <p:nvCxnSpPr>
          <p:cNvPr id="26" name="Straight Arrow Connector 25"/>
          <p:cNvCxnSpPr>
            <a:cxnSpLocks/>
          </p:cNvCxnSpPr>
          <p:nvPr/>
        </p:nvCxnSpPr>
        <p:spPr>
          <a:xfrm flipH="1" flipV="1">
            <a:off x="4001729" y="4886276"/>
            <a:ext cx="826843" cy="677896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002744" y="5373763"/>
            <a:ext cx="634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sentence is in the metalanguage. It doesn’t get </a:t>
            </a:r>
            <a:r>
              <a:rPr lang="en-GB" dirty="0" err="1"/>
              <a:t>precisified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529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21" grpId="0"/>
      <p:bldP spid="25" grpId="0"/>
      <p:bldP spid="27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Question for the supervaluationist: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1512" y="1527743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Should the decision theory be given in the object language, or in the metalanguage?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1512" y="2407730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action is rational </a:t>
            </a:r>
            <a:r>
              <a:rPr lang="en-GB" dirty="0" err="1"/>
              <a:t>iff</a:t>
            </a:r>
            <a:r>
              <a:rPr lang="en-GB" dirty="0"/>
              <a:t> it maximises expected utility</a:t>
            </a:r>
          </a:p>
        </p:txBody>
      </p:sp>
      <p:cxnSp>
        <p:nvCxnSpPr>
          <p:cNvPr id="5" name="Straight Arrow Connector 4"/>
          <p:cNvCxnSpPr>
            <a:cxnSpLocks/>
            <a:stCxn id="6" idx="1"/>
          </p:cNvCxnSpPr>
          <p:nvPr/>
        </p:nvCxnSpPr>
        <p:spPr>
          <a:xfrm flipH="1" flipV="1">
            <a:off x="5240594" y="2777062"/>
            <a:ext cx="951854" cy="208696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192448" y="2801092"/>
            <a:ext cx="634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sentence is in the object language.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1512" y="3637807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action is rational </a:t>
            </a:r>
            <a:r>
              <a:rPr lang="en-GB" dirty="0" err="1"/>
              <a:t>iff</a:t>
            </a:r>
            <a:r>
              <a:rPr lang="en-GB" dirty="0"/>
              <a:t> it is true under at least one </a:t>
            </a:r>
            <a:r>
              <a:rPr lang="en-GB" dirty="0" err="1"/>
              <a:t>precisification</a:t>
            </a:r>
            <a:r>
              <a:rPr lang="en-GB" dirty="0"/>
              <a:t> that it maximises expected utility</a:t>
            </a:r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 flipH="1" flipV="1">
            <a:off x="5496232" y="4031169"/>
            <a:ext cx="696217" cy="369333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92448" y="4338509"/>
            <a:ext cx="634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sentences are in the meta language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1512" y="5039211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action is rational </a:t>
            </a:r>
            <a:r>
              <a:rPr lang="en-GB" dirty="0" err="1"/>
              <a:t>iff</a:t>
            </a:r>
            <a:r>
              <a:rPr lang="en-GB" dirty="0"/>
              <a:t> it maximises the minimum expected utility assigned to it by the precisifications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>
            <a:off x="5496232" y="4645848"/>
            <a:ext cx="696217" cy="393363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3" grpId="0"/>
      <p:bldP spid="1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Question for the supervaluationist: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1512" y="1527743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Should the decision theory be given in the object language, or in the metalanguage?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1511" y="2279982"/>
            <a:ext cx="9509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If it is given in the object language, then we restrict the possible decision rules.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1510" y="3032221"/>
            <a:ext cx="9509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If it is given in the metalanguage, then we can get any of the imprecise </a:t>
            </a:r>
            <a:r>
              <a:rPr lang="en-GB" dirty="0" err="1"/>
              <a:t>probabilist’s</a:t>
            </a:r>
            <a:r>
              <a:rPr lang="en-GB" dirty="0"/>
              <a:t> decision rules.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1509" y="3922040"/>
            <a:ext cx="9509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But would this be a new thing for the supervaluationist? Unclear – we already need to account for verbal behaviour. </a:t>
            </a:r>
          </a:p>
        </p:txBody>
      </p:sp>
    </p:spTree>
    <p:extLst>
      <p:ext uri="{BB962C8B-B14F-4D97-AF65-F5344CB8AC3E}">
        <p14:creationId xmlns:p14="http://schemas.microsoft.com/office/powerpoint/2010/main" val="34123379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Higher-Order Vagueness</a:t>
            </a:r>
          </a:p>
        </p:txBody>
      </p:sp>
    </p:spTree>
    <p:extLst>
      <p:ext uri="{BB962C8B-B14F-4D97-AF65-F5344CB8AC3E}">
        <p14:creationId xmlns:p14="http://schemas.microsoft.com/office/powerpoint/2010/main" val="16528881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164275" y="488973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85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cxnSpLocks/>
          </p:cNvCxnSpPr>
          <p:nvPr/>
        </p:nvCxnSpPr>
        <p:spPr>
          <a:xfrm>
            <a:off x="5002744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5089830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54381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35108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526400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51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480848" y="3214435"/>
            <a:ext cx="2454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supertrue</a:t>
            </a:r>
            <a:r>
              <a:rPr lang="en-GB" dirty="0"/>
              <a:t>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977213" y="3214435"/>
            <a:ext cx="2365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superfalse</a:t>
            </a:r>
            <a:endParaRPr lang="en-GB" dirty="0"/>
          </a:p>
        </p:txBody>
      </p:sp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715889" y="3860766"/>
            <a:ext cx="3758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indeterminate (neither </a:t>
            </a:r>
            <a:r>
              <a:rPr lang="en-GB" dirty="0" err="1"/>
              <a:t>supertrue</a:t>
            </a:r>
            <a:r>
              <a:rPr lang="en-GB" dirty="0"/>
              <a:t> nor </a:t>
            </a:r>
            <a:r>
              <a:rPr lang="en-GB" dirty="0" err="1"/>
              <a:t>superfalse</a:t>
            </a:r>
            <a:r>
              <a:rPr lang="en-GB" dirty="0"/>
              <a:t>)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cxnSpLocks/>
          </p:cNvCxnSpPr>
          <p:nvPr/>
        </p:nvCxnSpPr>
        <p:spPr>
          <a:xfrm>
            <a:off x="5002744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5089830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54381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35108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526400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41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9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480848" y="3214435"/>
            <a:ext cx="2454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supertrue</a:t>
            </a:r>
            <a:r>
              <a:rPr lang="en-GB" dirty="0"/>
              <a:t>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977213" y="3214435"/>
            <a:ext cx="2365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superfalse</a:t>
            </a:r>
            <a:endParaRPr lang="en-GB" dirty="0"/>
          </a:p>
        </p:txBody>
      </p:sp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715889" y="3860766"/>
            <a:ext cx="3758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indeterminate (neither </a:t>
            </a:r>
            <a:r>
              <a:rPr lang="en-GB" dirty="0" err="1"/>
              <a:t>supertrue</a:t>
            </a:r>
            <a:r>
              <a:rPr lang="en-GB" dirty="0"/>
              <a:t> nor </a:t>
            </a:r>
            <a:r>
              <a:rPr lang="en-GB" dirty="0" err="1"/>
              <a:t>superfalse</a:t>
            </a:r>
            <a:r>
              <a:rPr lang="en-GB" dirty="0"/>
              <a:t>)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cxnSpLocks/>
          </p:cNvCxnSpPr>
          <p:nvPr/>
        </p:nvCxnSpPr>
        <p:spPr>
          <a:xfrm>
            <a:off x="5002744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5089830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54381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35108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526400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480848" y="5024284"/>
            <a:ext cx="9590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/>
              <a:t>Supervaluationists</a:t>
            </a:r>
            <a:r>
              <a:rPr lang="en-GB" b="1" dirty="0"/>
              <a:t>’ response (Keefe): </a:t>
            </a:r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The metalanguage is vague.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And we can give an account of the vagueness of the metalanguage just as we did of the vagueness of the object language.</a:t>
            </a:r>
          </a:p>
        </p:txBody>
      </p:sp>
    </p:spTree>
    <p:extLst>
      <p:ext uri="{BB962C8B-B14F-4D97-AF65-F5344CB8AC3E}">
        <p14:creationId xmlns:p14="http://schemas.microsoft.com/office/powerpoint/2010/main" val="4594333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medicalnewstoday.com/images/articles/235710-measure-heart-rate.jpg"/>
          <p:cNvSpPr>
            <a:spLocks noChangeAspect="1" noChangeArrowheads="1"/>
          </p:cNvSpPr>
          <p:nvPr/>
        </p:nvSpPr>
        <p:spPr bwMode="auto">
          <a:xfrm>
            <a:off x="5932025" y="412155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Smiley Face 5"/>
          <p:cNvSpPr/>
          <p:nvPr/>
        </p:nvSpPr>
        <p:spPr>
          <a:xfrm>
            <a:off x="1504709" y="4273952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miley Face 12"/>
          <p:cNvSpPr/>
          <p:nvPr/>
        </p:nvSpPr>
        <p:spPr>
          <a:xfrm>
            <a:off x="9306577" y="4548850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miley Face 15"/>
          <p:cNvSpPr/>
          <p:nvPr/>
        </p:nvSpPr>
        <p:spPr>
          <a:xfrm>
            <a:off x="5628577" y="2954394"/>
            <a:ext cx="1817225" cy="1759352"/>
          </a:xfrm>
          <a:prstGeom prst="smileyFac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000490" y="2959371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000490" y="6123536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69442" y="4913135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 now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46910" y="6368694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tomorrow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00489" y="339329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00489" y="3814388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2579224" y="2844495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9838480" y="3225573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x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9838479" y="365950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838479" y="4080590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10417214" y="3110697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6052658" y="1447202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m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6052657" y="188112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6052657" y="2302219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3" name="Right Brace 32"/>
          <p:cNvSpPr/>
          <p:nvPr/>
        </p:nvSpPr>
        <p:spPr>
          <a:xfrm>
            <a:off x="6631392" y="1332326"/>
            <a:ext cx="45719" cy="1291636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9464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1512" y="1655563"/>
            <a:ext cx="1014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need an account of vagueness in any case. If that account is supervaluationism, then is there still a need for the imprecise probabilist account?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1512" y="2545382"/>
            <a:ext cx="101422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Differences: </a:t>
            </a:r>
          </a:p>
          <a:p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Claims about relations between credence functions</a:t>
            </a:r>
          </a:p>
          <a:p>
            <a:pPr marL="285750" indent="-285750">
              <a:buFontTx/>
              <a:buChar char="-"/>
            </a:pPr>
            <a:r>
              <a:rPr lang="en-GB" dirty="0"/>
              <a:t>Decision Theory</a:t>
            </a:r>
          </a:p>
          <a:p>
            <a:pPr marL="285750" indent="-285750">
              <a:buFontTx/>
              <a:buChar char="-"/>
            </a:pPr>
            <a:r>
              <a:rPr lang="en-GB" dirty="0"/>
              <a:t>Higher-Order Vagueness</a:t>
            </a:r>
          </a:p>
        </p:txBody>
      </p:sp>
    </p:spTree>
    <p:extLst>
      <p:ext uri="{BB962C8B-B14F-4D97-AF65-F5344CB8AC3E}">
        <p14:creationId xmlns:p14="http://schemas.microsoft.com/office/powerpoint/2010/main" val="2671738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554655" y="3235010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Hot1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23898" y="3235010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Hot1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99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54655" y="3235010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Hot2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23898" y="3235010"/>
            <a:ext cx="1411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Hot2</a:t>
            </a:r>
          </a:p>
        </p:txBody>
      </p:sp>
    </p:spTree>
    <p:extLst>
      <p:ext uri="{BB962C8B-B14F-4D97-AF65-F5344CB8AC3E}">
        <p14:creationId xmlns:p14="http://schemas.microsoft.com/office/powerpoint/2010/main" val="200118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488622" y="1918447"/>
            <a:ext cx="8808346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  <a:alpha val="71000"/>
                </a:schemeClr>
              </a:gs>
              <a:gs pos="0">
                <a:schemeClr val="accent5">
                  <a:alpha val="94000"/>
                  <a:lumMod val="81000"/>
                </a:schemeClr>
              </a:gs>
              <a:gs pos="79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1488622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488622" y="1918447"/>
            <a:ext cx="885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9773983" y="1918447"/>
            <a:ext cx="861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  <a:r>
              <a:rPr lang="en-GB" dirty="0">
                <a:sym typeface="Symbol"/>
              </a:rPr>
              <a:t>c</a:t>
            </a:r>
            <a:endParaRPr lang="en-GB" dirty="0"/>
          </a:p>
        </p:txBody>
      </p:sp>
      <p:pic>
        <p:nvPicPr>
          <p:cNvPr id="52" name="Picture 2" descr="http://t0.gstatic.com/images?q=tbn:ANd9GcR_2zVP0BlFtYJ5mWwDrO2oq0Hp2LBhEIlLar-4TCiDxGJj0Dr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0" t="10311" r="16321" b="6236"/>
          <a:stretch/>
        </p:blipFill>
        <p:spPr bwMode="auto">
          <a:xfrm>
            <a:off x="9332497" y="1069087"/>
            <a:ext cx="964471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480848" y="3214435"/>
            <a:ext cx="2454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supertrue</a:t>
            </a:r>
            <a:r>
              <a:rPr lang="en-GB" dirty="0"/>
              <a:t>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977213" y="3214435"/>
            <a:ext cx="2365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</a:t>
            </a:r>
            <a:r>
              <a:rPr lang="en-GB" dirty="0" err="1"/>
              <a:t>superfalse</a:t>
            </a:r>
            <a:endParaRPr lang="en-GB" dirty="0"/>
          </a:p>
        </p:txBody>
      </p:sp>
      <p:sp>
        <p:nvSpPr>
          <p:cNvPr id="55" name="Freeform: Shape 54"/>
          <p:cNvSpPr/>
          <p:nvPr/>
        </p:nvSpPr>
        <p:spPr>
          <a:xfrm>
            <a:off x="1773436" y="82071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55"/>
          <p:cNvSpPr/>
          <p:nvPr/>
        </p:nvSpPr>
        <p:spPr>
          <a:xfrm>
            <a:off x="1923276" y="826327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: Shape 56"/>
          <p:cNvSpPr/>
          <p:nvPr/>
        </p:nvSpPr>
        <p:spPr>
          <a:xfrm>
            <a:off x="2088840" y="843474"/>
            <a:ext cx="97698" cy="321947"/>
          </a:xfrm>
          <a:custGeom>
            <a:avLst/>
            <a:gdLst>
              <a:gd name="connsiteX0" fmla="*/ 34724 w 69993"/>
              <a:gd name="connsiteY0" fmla="*/ 0 h 314108"/>
              <a:gd name="connsiteX1" fmla="*/ 23149 w 69993"/>
              <a:gd name="connsiteY1" fmla="*/ 57873 h 314108"/>
              <a:gd name="connsiteX2" fmla="*/ 0 w 69993"/>
              <a:gd name="connsiteY2" fmla="*/ 92597 h 314108"/>
              <a:gd name="connsiteX3" fmla="*/ 46298 w 69993"/>
              <a:gd name="connsiteY3" fmla="*/ 185195 h 314108"/>
              <a:gd name="connsiteX4" fmla="*/ 57873 w 69993"/>
              <a:gd name="connsiteY4" fmla="*/ 312516 h 314108"/>
              <a:gd name="connsiteX5" fmla="*/ 46298 w 69993"/>
              <a:gd name="connsiteY5" fmla="*/ 312516 h 314108"/>
              <a:gd name="connsiteX0" fmla="*/ 11828 w 47097"/>
              <a:gd name="connsiteY0" fmla="*/ 0 h 314108"/>
              <a:gd name="connsiteX1" fmla="*/ 253 w 47097"/>
              <a:gd name="connsiteY1" fmla="*/ 57873 h 314108"/>
              <a:gd name="connsiteX2" fmla="*/ 23402 w 47097"/>
              <a:gd name="connsiteY2" fmla="*/ 185195 h 314108"/>
              <a:gd name="connsiteX3" fmla="*/ 34977 w 47097"/>
              <a:gd name="connsiteY3" fmla="*/ 312516 h 314108"/>
              <a:gd name="connsiteX4" fmla="*/ 23402 w 47097"/>
              <a:gd name="connsiteY4" fmla="*/ 312516 h 314108"/>
              <a:gd name="connsiteX0" fmla="*/ 69488 w 104757"/>
              <a:gd name="connsiteY0" fmla="*/ 0 h 314108"/>
              <a:gd name="connsiteX1" fmla="*/ 40 w 104757"/>
              <a:gd name="connsiteY1" fmla="*/ 57873 h 314108"/>
              <a:gd name="connsiteX2" fmla="*/ 81062 w 104757"/>
              <a:gd name="connsiteY2" fmla="*/ 185195 h 314108"/>
              <a:gd name="connsiteX3" fmla="*/ 92637 w 104757"/>
              <a:gd name="connsiteY3" fmla="*/ 312516 h 314108"/>
              <a:gd name="connsiteX4" fmla="*/ 81062 w 104757"/>
              <a:gd name="connsiteY4" fmla="*/ 312516 h 314108"/>
              <a:gd name="connsiteX0" fmla="*/ 69488 w 97698"/>
              <a:gd name="connsiteY0" fmla="*/ 0 h 321947"/>
              <a:gd name="connsiteX1" fmla="*/ 40 w 97698"/>
              <a:gd name="connsiteY1" fmla="*/ 57873 h 321947"/>
              <a:gd name="connsiteX2" fmla="*/ 81062 w 97698"/>
              <a:gd name="connsiteY2" fmla="*/ 185195 h 321947"/>
              <a:gd name="connsiteX3" fmla="*/ 92637 w 97698"/>
              <a:gd name="connsiteY3" fmla="*/ 312516 h 321947"/>
              <a:gd name="connsiteX4" fmla="*/ 34763 w 97698"/>
              <a:gd name="connsiteY4" fmla="*/ 312516 h 32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98" h="321947">
                <a:moveTo>
                  <a:pt x="69488" y="0"/>
                </a:moveTo>
                <a:cubicBezTo>
                  <a:pt x="65630" y="19291"/>
                  <a:pt x="-1889" y="27007"/>
                  <a:pt x="40" y="57873"/>
                </a:cubicBezTo>
                <a:cubicBezTo>
                  <a:pt x="1969" y="88739"/>
                  <a:pt x="75275" y="142755"/>
                  <a:pt x="81062" y="185195"/>
                </a:cubicBezTo>
                <a:cubicBezTo>
                  <a:pt x="101209" y="245635"/>
                  <a:pt x="100354" y="291296"/>
                  <a:pt x="92637" y="312516"/>
                </a:cubicBezTo>
                <a:cubicBezTo>
                  <a:pt x="84921" y="333736"/>
                  <a:pt x="38621" y="312516"/>
                  <a:pt x="34763" y="312516"/>
                </a:cubicBezTo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85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715889" y="3860766"/>
            <a:ext cx="3758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“The tea is hot” – indeterminate (neither </a:t>
            </a:r>
            <a:r>
              <a:rPr lang="en-GB" dirty="0" err="1"/>
              <a:t>supertrue</a:t>
            </a:r>
            <a:r>
              <a:rPr lang="en-GB" dirty="0"/>
              <a:t> nor </a:t>
            </a:r>
            <a:r>
              <a:rPr lang="en-GB" dirty="0" err="1"/>
              <a:t>superfalse</a:t>
            </a:r>
            <a:r>
              <a:rPr lang="en-GB" dirty="0"/>
              <a:t>)</a:t>
            </a:r>
          </a:p>
        </p:txBody>
      </p:sp>
      <p:cxnSp>
        <p:nvCxnSpPr>
          <p:cNvPr id="60" name="Straight Connector 59"/>
          <p:cNvCxnSpPr>
            <a:cxnSpLocks/>
          </p:cNvCxnSpPr>
          <p:nvPr/>
        </p:nvCxnSpPr>
        <p:spPr>
          <a:xfrm>
            <a:off x="491565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cxnSpLocks/>
          </p:cNvCxnSpPr>
          <p:nvPr/>
        </p:nvCxnSpPr>
        <p:spPr>
          <a:xfrm>
            <a:off x="5002744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5089830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543817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5351088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>
            <a:off x="5176916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5264002" y="601884"/>
            <a:ext cx="0" cy="2858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543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12871</TotalTime>
  <Words>2296</Words>
  <Application>Microsoft Office PowerPoint</Application>
  <PresentationFormat>Widescreen</PresentationFormat>
  <Paragraphs>414</Paragraphs>
  <Slides>63</Slides>
  <Notes>33</Notes>
  <HiddenSlides>4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Calibri</vt:lpstr>
      <vt:lpstr>Calibri Light</vt:lpstr>
      <vt:lpstr>Office Theme</vt:lpstr>
      <vt:lpstr>Vagueness and Credence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Mahtani</dc:creator>
  <cp:lastModifiedBy>Anna Mahtani</cp:lastModifiedBy>
  <cp:revision>164</cp:revision>
  <dcterms:created xsi:type="dcterms:W3CDTF">2017-04-05T13:24:44Z</dcterms:created>
  <dcterms:modified xsi:type="dcterms:W3CDTF">2019-07-09T16:22:38Z</dcterms:modified>
</cp:coreProperties>
</file>