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72" r:id="rId2"/>
    <p:sldId id="306" r:id="rId3"/>
    <p:sldId id="266" r:id="rId4"/>
    <p:sldId id="309" r:id="rId5"/>
    <p:sldId id="263" r:id="rId6"/>
    <p:sldId id="282" r:id="rId7"/>
    <p:sldId id="310" r:id="rId8"/>
    <p:sldId id="311" r:id="rId9"/>
    <p:sldId id="307" r:id="rId10"/>
    <p:sldId id="305" r:id="rId11"/>
    <p:sldId id="304" r:id="rId12"/>
    <p:sldId id="312" r:id="rId13"/>
    <p:sldId id="302" r:id="rId14"/>
    <p:sldId id="301" r:id="rId15"/>
    <p:sldId id="264" r:id="rId16"/>
    <p:sldId id="265" r:id="rId17"/>
    <p:sldId id="268" r:id="rId18"/>
    <p:sldId id="269" r:id="rId19"/>
    <p:sldId id="270" r:id="rId20"/>
    <p:sldId id="271" r:id="rId21"/>
    <p:sldId id="273" r:id="rId22"/>
    <p:sldId id="274" r:id="rId23"/>
    <p:sldId id="308" r:id="rId24"/>
    <p:sldId id="275" r:id="rId25"/>
    <p:sldId id="31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0A90D-EDD7-41ED-9CA7-85269D5082C2}" type="datetimeFigureOut">
              <a:rPr lang="en-GB" smtClean="0"/>
              <a:t>06/11/2016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C1C17-7DFA-4500-A01C-55828AE69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7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1C17-7DFA-4500-A01C-55828AE694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95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1C17-7DFA-4500-A01C-55828AE694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7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1C17-7DFA-4500-A01C-55828AE694E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D225-2A32-4479-B658-91A716781CA7}" type="datetime1">
              <a:rPr lang="en-GB" smtClean="0"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8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3D0E-E74F-417D-AAFF-29B363C48928}" type="datetime1">
              <a:rPr lang="en-GB" smtClean="0"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9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DE6C-1583-4602-8889-2A30D5DD7571}" type="datetime1">
              <a:rPr lang="en-GB" smtClean="0"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02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1570-33D1-4966-ACB2-076B0EE41070}" type="datetime1">
              <a:rPr lang="en-GB" smtClean="0"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9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A8DE-1F1D-41CB-B441-32783C4ADB88}" type="datetime1">
              <a:rPr lang="en-GB" smtClean="0"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9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0DB9-8D95-4471-A5F5-01A035B8EC0E}" type="datetime1">
              <a:rPr lang="en-GB" smtClean="0"/>
              <a:t>06/11/2016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0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652A-DF16-4B8B-84FC-B4022412F7B6}" type="datetime1">
              <a:rPr lang="en-GB" smtClean="0"/>
              <a:t>06/11/2016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83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91AA-9910-42DA-81AC-59E1815B061A}" type="datetime1">
              <a:rPr lang="en-GB" smtClean="0"/>
              <a:t>06/11/2016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22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D06D-FCC4-4DF4-B912-04890803CB62}" type="datetime1">
              <a:rPr lang="en-GB" smtClean="0"/>
              <a:t>06/11/2016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89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53F-92C8-4AF4-9FA5-E79CCE6EE5A8}" type="datetime1">
              <a:rPr lang="en-GB" smtClean="0"/>
              <a:t>06/11/2016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0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43EC-B4C4-4FA2-B259-ADDB4FA6650E}" type="datetime1">
              <a:rPr lang="en-GB" smtClean="0"/>
              <a:t>06/11/2016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15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9D04A-2D9B-483E-B30A-41F6F7BDF525}" type="datetime1">
              <a:rPr lang="en-GB" smtClean="0"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1F0-D897-4ADC-A66E-D30C5D506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21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8.png"/><Relationship Id="rId10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12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610.0213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0" Type="http://schemas.openxmlformats.org/officeDocument/2006/relationships/image" Target="../media/image33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44062"/>
            <a:ext cx="9144000" cy="2387600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Communication Efficient Stochastic Gradient Descent</a:t>
            </a:r>
            <a:endParaRPr lang="en-GB" sz="4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4849" y="3417465"/>
            <a:ext cx="9708107" cy="2446715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Milan Vojnović</a:t>
            </a:r>
            <a:br>
              <a:rPr lang="en-GB" sz="2800" dirty="0" smtClean="0"/>
            </a:br>
            <a:r>
              <a:rPr lang="en-GB" sz="2800" dirty="0" smtClean="0"/>
              <a:t>Department of Statistics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Joint work with Dan </a:t>
            </a:r>
            <a:r>
              <a:rPr lang="en-GB" sz="2800" dirty="0" err="1" smtClean="0"/>
              <a:t>Alistarh</a:t>
            </a:r>
            <a:r>
              <a:rPr lang="en-GB" sz="2800" dirty="0" smtClean="0"/>
              <a:t>, Jerry Li and </a:t>
            </a:r>
            <a:r>
              <a:rPr lang="en-GB" sz="2800" dirty="0" err="1" smtClean="0"/>
              <a:t>Ryota</a:t>
            </a:r>
            <a:r>
              <a:rPr lang="en-GB" sz="2800" dirty="0" smtClean="0"/>
              <a:t> </a:t>
            </a:r>
            <a:r>
              <a:rPr lang="en-GB" sz="2800" dirty="0" err="1" smtClean="0"/>
              <a:t>Tomioka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299" y="6455025"/>
            <a:ext cx="1089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Huawei: Innovative </a:t>
            </a:r>
            <a:r>
              <a:rPr lang="en-GB" dirty="0"/>
              <a:t>Algorithmic and Mathematic Workshop for NG Network Technology</a:t>
            </a:r>
            <a:r>
              <a:rPr lang="en-GB" dirty="0" smtClean="0"/>
              <a:t>, Paris, November 7</a:t>
            </a:r>
            <a:r>
              <a:rPr lang="en-GB" baseline="30000" dirty="0" smtClean="0"/>
              <a:t>th</a:t>
            </a:r>
            <a:r>
              <a:rPr lang="en-GB" dirty="0" smtClean="0"/>
              <a:t>, 2016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03" y="3389329"/>
            <a:ext cx="697670" cy="69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67"/>
            <a:ext cx="12192000" cy="353404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3554" y="2831466"/>
            <a:ext cx="11381434" cy="3789732"/>
            <a:chOff x="323554" y="2831466"/>
            <a:chExt cx="11381434" cy="37897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54" y="2831466"/>
              <a:ext cx="6172498" cy="37897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2485" y="2831466"/>
              <a:ext cx="4702503" cy="37897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7695028" y="3815601"/>
              <a:ext cx="3658772" cy="1600460"/>
            </a:xfrm>
            <a:prstGeom prst="rect">
              <a:avLst/>
            </a:prstGeom>
            <a:solidFill>
              <a:srgbClr val="FFFF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0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" y="-28135"/>
            <a:ext cx="12173585" cy="45718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11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4215337" y="3038770"/>
            <a:ext cx="7524750" cy="4295775"/>
            <a:chOff x="4215337" y="3038770"/>
            <a:chExt cx="7524750" cy="42957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5337" y="3038770"/>
              <a:ext cx="7524750" cy="42957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6386732" y="3938955"/>
              <a:ext cx="3165231" cy="745588"/>
            </a:xfrm>
            <a:prstGeom prst="rect">
              <a:avLst/>
            </a:prstGeom>
            <a:solidFill>
              <a:srgbClr val="FFFF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9987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1-bit </a:t>
            </a:r>
            <a:r>
              <a:rPr lang="en-US" dirty="0"/>
              <a:t>SGD </a:t>
            </a:r>
            <a:r>
              <a:rPr lang="en-US" sz="3600" dirty="0"/>
              <a:t>[</a:t>
            </a:r>
            <a:r>
              <a:rPr lang="en-US" sz="3600" dirty="0" err="1" smtClean="0"/>
              <a:t>Seide</a:t>
            </a:r>
            <a:r>
              <a:rPr lang="en-US" sz="3600" dirty="0" smtClean="0"/>
              <a:t> </a:t>
            </a:r>
            <a:r>
              <a:rPr lang="en-US" sz="3600" dirty="0"/>
              <a:t>et al </a:t>
            </a:r>
            <a:r>
              <a:rPr lang="en-US" sz="3600" dirty="0" smtClean="0"/>
              <a:t>2014]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80"/>
                <a:ext cx="10515600" cy="297228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Quantization function: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US" b="0" dirty="0"/>
                  <a:t/>
                </a:r>
                <a:br>
                  <a:rPr lang="en-US" b="0" dirty="0"/>
                </a:br>
                <a:r>
                  <a:rPr lang="en-US" b="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mean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mean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80"/>
                <a:ext cx="10515600" cy="2972280"/>
              </a:xfrm>
              <a:blipFill rotWithShape="0">
                <a:blip r:embed="rId10"/>
                <a:stretch>
                  <a:fillRect l="-1043" t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2044739" y="3895693"/>
            <a:ext cx="9600251" cy="2033423"/>
            <a:chOff x="1097280" y="4246165"/>
            <a:chExt cx="9600251" cy="2033423"/>
          </a:xfrm>
        </p:grpSpPr>
        <p:sp>
          <p:nvSpPr>
            <p:cNvPr id="5" name="Rectangle 4"/>
            <p:cNvSpPr/>
            <p:nvPr/>
          </p:nvSpPr>
          <p:spPr>
            <a:xfrm>
              <a:off x="1097280" y="4608576"/>
              <a:ext cx="86868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23940" y="4246165"/>
              <a:ext cx="615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float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65960" y="4608576"/>
              <a:ext cx="86868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92620" y="4246165"/>
              <a:ext cx="615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float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34640" y="4608576"/>
              <a:ext cx="86868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61300" y="4246165"/>
              <a:ext cx="615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float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03320" y="4608576"/>
              <a:ext cx="86868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29980" y="4246165"/>
              <a:ext cx="615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float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80142" y="4608576"/>
              <a:ext cx="86868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vn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06801" y="4246165"/>
              <a:ext cx="615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float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277123" y="4584376"/>
                  <a:ext cx="2500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7123" y="4584376"/>
                  <a:ext cx="25006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7317" r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1097280" y="5934456"/>
              <a:ext cx="86868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vp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65960" y="5934456"/>
              <a:ext cx="86868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vn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endCxn id="21" idx="1"/>
            </p:cNvCxnSpPr>
            <p:nvPr/>
          </p:nvCxnSpPr>
          <p:spPr>
            <a:xfrm>
              <a:off x="1097280" y="4837176"/>
              <a:ext cx="0" cy="121158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223940" y="5565124"/>
              <a:ext cx="615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float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92620" y="5565124"/>
              <a:ext cx="615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float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34640" y="5934456"/>
              <a:ext cx="3529584" cy="228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sign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6401628" y="4837176"/>
              <a:ext cx="2047194" cy="132588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425225" y="5817923"/>
                  <a:ext cx="32723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Number of bits = </a:t>
                  </a:r>
                  <a14:m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225" y="5817923"/>
                  <a:ext cx="3272306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793" t="-10526"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4291751" y="557069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 bits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86404" y="6206158"/>
            <a:ext cx="7844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Biased stochastic gradient updates, no theoretical guarantees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10515600" cy="3596640"/>
          </a:xfrm>
        </p:spPr>
        <p:txBody>
          <a:bodyPr/>
          <a:lstStyle/>
          <a:p>
            <a:r>
              <a:rPr lang="en-GB" i="1" dirty="0" smtClean="0"/>
              <a:t>Can we compress the stochastic gradient updates to fewer bits while still having a convergence guarantee ?</a:t>
            </a:r>
          </a:p>
          <a:p>
            <a:endParaRPr lang="en-GB" dirty="0"/>
          </a:p>
          <a:p>
            <a:r>
              <a:rPr lang="en-GB" i="1" dirty="0" smtClean="0"/>
              <a:t>Can this be achieved with a sublinear number of bits with respect to the parameter vector dimension ?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Gadget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3514" y="1575594"/>
                <a:ext cx="10515600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b="1" dirty="0" smtClean="0"/>
                  <a:t>Thm</a:t>
                </a:r>
                <a:r>
                  <a:rPr lang="en-GB" dirty="0" smtClean="0"/>
                  <a:t> Suppose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dirty="0" smtClean="0"/>
                  <a:t>is a convex set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GB" dirty="0" smtClean="0"/>
                  <a:t> is a convex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 smtClean="0"/>
                  <a:t>-smooth function </a:t>
                </a:r>
                <a:br>
                  <a:rPr lang="en-GB" dirty="0" smtClean="0"/>
                </a:br>
                <a:r>
                  <a:rPr lang="en-GB" dirty="0" smtClean="0"/>
                  <a:t>	i.e.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‖"/>
                        <m:endChr m:val="‖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GB" dirty="0" smtClean="0"/>
                  <a:t> for all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The SGD </a:t>
                </a:r>
                <a:r>
                  <a:rPr lang="en-GB" dirty="0" smtClean="0"/>
                  <a:t>with stochastic </a:t>
                </a:r>
                <a:r>
                  <a:rPr lang="en-GB" dirty="0" smtClean="0"/>
                  <a:t>gradients with </a:t>
                </a:r>
                <a:r>
                  <a:rPr lang="en-GB" dirty="0" smtClean="0"/>
                  <a:t>variance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,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, </a:t>
                </a:r>
                <a:r>
                  <a:rPr lang="en-GB" dirty="0" smtClean="0"/>
                  <a:t>and step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=1/(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 smtClean="0"/>
                  <a:t>, </a:t>
                </a:r>
                <a:r>
                  <a:rPr lang="en-GB" dirty="0" smtClean="0"/>
                  <a:t>satisfies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b="1" dirty="0" smtClean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lim>
                        </m:limLow>
                      </m:fName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ra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GB" dirty="0" smtClean="0">
                    <a:solidFill>
                      <a:srgbClr val="0070C0"/>
                    </a:solidFill>
                  </a:rPr>
                  <a:t> </a:t>
                </a:r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3514" y="1575594"/>
                <a:ext cx="10515600" cy="4895850"/>
              </a:xfrm>
              <a:blipFill rotWithShape="0">
                <a:blip r:embed="rId2"/>
                <a:stretch>
                  <a:fillRect l="-1159" t="-1990" r="-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2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</a:t>
            </a:r>
            <a:r>
              <a:rPr lang="en-GB" dirty="0" smtClean="0"/>
              <a:t>Quantized SGD </a:t>
            </a:r>
            <a:r>
              <a:rPr lang="en-GB" dirty="0" smtClean="0"/>
              <a:t>Scheme: Simple Version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42518" cy="4351338"/>
              </a:xfrm>
            </p:spPr>
            <p:txBody>
              <a:bodyPr>
                <a:normAutofit/>
              </a:bodyPr>
              <a:lstStyle/>
              <a:p>
                <a:r>
                  <a:rPr lang="en-GB" sz="2200" b="1" dirty="0" smtClean="0"/>
                  <a:t>Step 1</a:t>
                </a:r>
                <a:r>
                  <a:rPr lang="en-GB" sz="2200" dirty="0" smtClean="0"/>
                  <a:t> quantize stochastic gradient vector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 smtClean="0"/>
                  <a:t> by the mapping </a:t>
                </a:r>
                <a14:m>
                  <m:oMath xmlns:m="http://schemas.openxmlformats.org/officeDocument/2006/math"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 smtClean="0"/>
                  <a:t/>
                </a:r>
                <a:br>
                  <a:rPr lang="en-GB" sz="2200" dirty="0" smtClean="0"/>
                </a:br>
                <a:r>
                  <a:rPr lang="en-GB" sz="2200" dirty="0" smtClean="0"/>
                  <a:t/>
                </a:r>
                <a:br>
                  <a:rPr lang="en-GB" sz="22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sz="2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2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GB" sz="2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GB" sz="2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GB" sz="2200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200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sgn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GB" sz="2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sz="2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2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GB" sz="2200" dirty="0" smtClean="0"/>
                  <a:t/>
                </a:r>
                <a:br>
                  <a:rPr lang="en-GB" sz="2200" dirty="0" smtClean="0"/>
                </a:br>
                <a:r>
                  <a:rPr lang="en-GB" sz="2200" dirty="0" smtClean="0"/>
                  <a:t/>
                </a:r>
                <a:br>
                  <a:rPr lang="en-GB" sz="2200" dirty="0" smtClean="0"/>
                </a:br>
                <a:r>
                  <a:rPr lang="en-GB" sz="2200" dirty="0" smtClean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200" b="1" i="0" smtClean="0">
                              <a:latin typeface="Cambria Math" panose="02040503050406030204" pitchFamily="18" charset="0"/>
                            </a:rPr>
                            <m:t>𝐏𝐫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GB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2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=1 −</m:t>
                      </m:r>
                      <m:func>
                        <m:func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200" b="1" i="0" smtClean="0">
                              <a:latin typeface="Cambria Math" panose="02040503050406030204" pitchFamily="18" charset="0"/>
                            </a:rPr>
                            <m:t>𝐏𝐫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GB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2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2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r>
                  <a:rPr lang="en-GB" sz="2200" dirty="0" smtClean="0"/>
                  <a:t/>
                </a:r>
                <a:br>
                  <a:rPr lang="en-GB" sz="2200" dirty="0" smtClean="0"/>
                </a:br>
                <a:r>
                  <a:rPr lang="en-GB" sz="2200" dirty="0" smtClean="0"/>
                  <a:t/>
                </a:r>
                <a:br>
                  <a:rPr lang="en-GB" sz="2200" dirty="0" smtClean="0"/>
                </a:br>
                <a:endParaRPr lang="en-GB" sz="2200" dirty="0" smtClean="0"/>
              </a:p>
              <a:p>
                <a:r>
                  <a:rPr lang="en-GB" sz="2200" b="1" dirty="0" smtClean="0"/>
                  <a:t>Step 2</a:t>
                </a:r>
                <a:r>
                  <a:rPr lang="en-GB" sz="2200" dirty="0" smtClean="0"/>
                  <a:t> encode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 smtClean="0"/>
                  <a:t> using an efficient loss-free binary code</a:t>
                </a:r>
                <a:endParaRPr lang="en-GB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42518" cy="4351338"/>
              </a:xfrm>
              <a:blipFill rotWithShape="0">
                <a:blip r:embed="rId2"/>
                <a:stretch>
                  <a:fillRect l="-1253" t="-1541" r="-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15</a:t>
            </a:fld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791060" y="1866117"/>
            <a:ext cx="0" cy="3209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514251" y="4817702"/>
            <a:ext cx="39717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640217" y="5157045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217" y="5157045"/>
                <a:ext cx="36580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1027225" y="5166376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7225" y="5166376"/>
                <a:ext cx="3658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11197688" y="3085683"/>
            <a:ext cx="0" cy="17386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87142" y="3646710"/>
            <a:ext cx="6229" cy="11709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 rot="16200000">
                <a:off x="6613892" y="3082685"/>
                <a:ext cx="1618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dirty="0" smtClean="0">
                          <a:latin typeface="Cambria Math" panose="02040503050406030204" pitchFamily="18" charset="0"/>
                        </a:rPr>
                        <m:t>𝐏𝐫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613892" y="3082685"/>
                <a:ext cx="1618776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1494127" y="4841150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127" y="4841150"/>
                <a:ext cx="36798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9561142" y="4755864"/>
            <a:ext cx="153955" cy="1368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9638119" y="4934335"/>
            <a:ext cx="0" cy="709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9336825" y="5766986"/>
                <a:ext cx="664284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825" y="5766986"/>
                <a:ext cx="664284" cy="6649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11196731" y="4721284"/>
            <a:ext cx="0" cy="233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9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Quantized SGD Scheme (Cont’d)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975" y="1959662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b="1" dirty="0" err="1" smtClean="0"/>
                  <a:t>Thm</a:t>
                </a:r>
                <a:r>
                  <a:rPr lang="en-GB" dirty="0" smtClean="0"/>
                  <a:t> Suppose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GB" dirty="0" smtClean="0"/>
                  <a:t> and let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be arbitrary,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is a stochastic gradient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 smtClean="0"/>
                  <a:t> at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GB" dirty="0" smtClean="0"/>
                  <a:t> such that  </a:t>
                </a:r>
                <a14:m>
                  <m:oMath xmlns:m="http://schemas.openxmlformats.org/officeDocument/2006/math">
                    <m:r>
                      <a:rPr lang="en-GB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 smtClean="0"/>
                  <a:t>.</a:t>
                </a:r>
                <a:r>
                  <a:rPr lang="en-GB" dirty="0"/>
                  <a:t>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is a stochastic gradient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 smtClean="0"/>
                  <a:t> at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GB" dirty="0" smtClean="0"/>
                  <a:t> such that</a:t>
                </a:r>
                <a:br>
                  <a:rPr lang="en-GB" dirty="0" smtClean="0"/>
                </a:br>
                <a:endParaRPr lang="en-GB" dirty="0" smtClean="0"/>
              </a:p>
              <a:p>
                <a:pPr marL="0" indent="0">
                  <a:buNone/>
                </a:pPr>
                <a:r>
                  <a:rPr lang="en-GB" b="0" dirty="0" smtClean="0"/>
                  <a:t>(</a:t>
                </a:r>
                <a:r>
                  <a:rPr lang="en-GB" b="0" dirty="0" err="1" smtClean="0"/>
                  <a:t>i</a:t>
                </a:r>
                <a:r>
                  <a:rPr lang="en-GB" b="0" dirty="0" smtClean="0"/>
                  <a:t>) </a:t>
                </a:r>
                <a14:m>
                  <m:oMath xmlns:m="http://schemas.openxmlformats.org/officeDocument/2006/math">
                    <m:r>
                      <a:rPr lang="en-GB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 smtClean="0"/>
              </a:p>
              <a:p>
                <a:pPr marL="0" indent="0">
                  <a:buNone/>
                </a:pPr>
                <a:r>
                  <a:rPr lang="en-GB" b="0" dirty="0" smtClean="0"/>
                  <a:t>(ii) it can be encoded with the expected number of bits</a:t>
                </a:r>
                <a:r>
                  <a:rPr lang="en-GB" dirty="0" smtClean="0"/>
                  <a:t> 		</a:t>
                </a:r>
                <a:br>
                  <a:rPr lang="en-GB" dirty="0" smtClean="0"/>
                </a:br>
                <a:endParaRPr lang="en-GB" dirty="0"/>
              </a:p>
              <a:p>
                <a:pPr marL="0" indent="0">
                  <a:buNone/>
                </a:pPr>
                <a:r>
                  <a:rPr lang="en-GB" b="0" dirty="0" smtClean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975" y="1959662"/>
                <a:ext cx="10515600" cy="4351338"/>
              </a:xfrm>
              <a:blipFill rotWithShape="0"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Sketch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3504"/>
                <a:ext cx="10515600" cy="516746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For every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b="0" i="1" dirty="0" smtClean="0">
                    <a:latin typeface="Cambria Math" panose="02040503050406030204" pitchFamily="18" charset="0"/>
                  </a:rPr>
                </a:br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GB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GB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b="0" dirty="0" smtClean="0">
                    <a:solidFill>
                      <a:schemeClr val="tx1"/>
                    </a:solidFill>
                  </a:rPr>
                  <a:t>		 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b="0" dirty="0" smtClean="0">
                    <a:solidFill>
                      <a:schemeClr val="tx1"/>
                    </a:solidFill>
                  </a:rPr>
                  <a:t>		  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nary>
                      <m:naryPr>
                        <m:chr m:val="∑"/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GB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b="0" dirty="0" smtClean="0">
                    <a:solidFill>
                      <a:schemeClr val="tx1"/>
                    </a:solidFill>
                  </a:rPr>
                  <a:t>		 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sSup>
                      <m:sSup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b="0" dirty="0" smtClean="0">
                    <a:solidFill>
                      <a:schemeClr val="tx1"/>
                    </a:solidFill>
                  </a:rPr>
                  <a:t> </a:t>
                </a:r>
                <a:br>
                  <a:rPr lang="en-GB" b="0" dirty="0" smtClean="0">
                    <a:solidFill>
                      <a:schemeClr val="tx1"/>
                    </a:solidFill>
                  </a:rPr>
                </a:br>
                <a:r>
                  <a:rPr lang="en-GB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GB" b="0" dirty="0" smtClean="0">
                    <a:solidFill>
                      <a:schemeClr val="tx1"/>
                    </a:solidFill>
                  </a:rPr>
                </a:br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can be encoded with: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	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 smtClean="0"/>
                  <a:t> bits		 </a:t>
                </a:r>
                <a:br>
                  <a:rPr lang="en-GB" dirty="0" smtClean="0"/>
                </a:br>
                <a:r>
                  <a:rPr lang="en-GB" dirty="0" smtClean="0"/>
                  <a:t>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 smtClean="0"/>
                  <a:t> bit </a:t>
                </a:r>
              </a:p>
              <a:p>
                <a:pPr marL="0" indent="0">
                  <a:buNone/>
                </a:pPr>
                <a:r>
                  <a:rPr lang="en-GB" b="0" dirty="0"/>
                  <a:t>	</a:t>
                </a:r>
                <a:r>
                  <a:rPr lang="en-GB" b="0" dirty="0" smtClean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		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 smtClean="0"/>
                  <a:t> bit	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  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is sparse: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|{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&gt;0}|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3504"/>
                <a:ext cx="10515600" cy="5167460"/>
              </a:xfrm>
              <a:blipFill rotWithShape="0">
                <a:blip r:embed="rId2"/>
                <a:stretch>
                  <a:fillRect l="-928" t="-27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4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Quantized </a:t>
            </a:r>
            <a:r>
              <a:rPr lang="en-GB" dirty="0" smtClean="0"/>
              <a:t>SGD </a:t>
            </a:r>
            <a:r>
              <a:rPr lang="en-GB" dirty="0" smtClean="0"/>
              <a:t>Scheme: Full Version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954486" cy="486473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GB" b="1" dirty="0" smtClean="0"/>
                  <a:t>Step 1</a:t>
                </a:r>
                <a:r>
                  <a:rPr lang="en-GB" dirty="0" smtClean="0"/>
                  <a:t> quantize stochastic gradient vector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 smtClean="0"/>
                  <a:t> by the mapping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 smtClean="0"/>
                  <a:t>, for parameter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GB" dirty="0" smtClean="0"/>
                  <a:t>: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GB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GB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GB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r>
                  <a:rPr lang="en-GB" dirty="0" smtClean="0">
                    <a:solidFill>
                      <a:srgbClr val="0070C0"/>
                    </a:solidFill>
                  </a:rPr>
                  <a:t/>
                </a:r>
                <a:br>
                  <a:rPr lang="en-GB" dirty="0" smtClean="0">
                    <a:solidFill>
                      <a:srgbClr val="0070C0"/>
                    </a:solidFill>
                  </a:rPr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where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ℓ/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‖"/>
                        <m:endChr m:val="‖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≤(ℓ+1)/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𝐏𝐫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=(ℓ+1)/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=1 −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𝐏𝐫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=ℓ/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−ℓ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b="1" dirty="0"/>
              </a:p>
              <a:p>
                <a:pPr marL="0" indent="0">
                  <a:buNone/>
                </a:pPr>
                <a:r>
                  <a:rPr lang="en-GB" b="1" dirty="0" smtClean="0"/>
                  <a:t>Step 2</a:t>
                </a:r>
                <a:r>
                  <a:rPr lang="en-GB" dirty="0" smtClean="0"/>
                  <a:t> encode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using an efficient loss-free binary code</a:t>
                </a:r>
                <a:br>
                  <a:rPr lang="en-GB" dirty="0" smtClean="0"/>
                </a:br>
                <a:r>
                  <a:rPr lang="en-GB" dirty="0" smtClean="0"/>
                  <a:t> </a:t>
                </a:r>
                <a:br>
                  <a:rPr lang="en-GB" dirty="0" smtClean="0"/>
                </a:b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954486" cy="4864735"/>
              </a:xfrm>
              <a:blipFill rotWithShape="0">
                <a:blip r:embed="rId2"/>
                <a:stretch>
                  <a:fillRect l="-1332" t="-2506" r="-18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18</a:t>
            </a:fld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791060" y="1866117"/>
            <a:ext cx="0" cy="3209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514251" y="4817702"/>
            <a:ext cx="39717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159407" y="4721284"/>
            <a:ext cx="0" cy="233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640217" y="5157045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217" y="5157045"/>
                <a:ext cx="36580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1027225" y="5166376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7225" y="5166376"/>
                <a:ext cx="3658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8130076" y="4701069"/>
            <a:ext cx="0" cy="233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46155" y="4701069"/>
            <a:ext cx="0" cy="233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775372" y="4701069"/>
            <a:ext cx="0" cy="233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708428" y="4721284"/>
            <a:ext cx="0" cy="233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7956503" y="5030753"/>
                <a:ext cx="365806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503" y="5030753"/>
                <a:ext cx="365806" cy="6127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9163263" y="5030753"/>
                <a:ext cx="357790" cy="61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263" y="5030753"/>
                <a:ext cx="357790" cy="6177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9556358" y="5025816"/>
                <a:ext cx="761747" cy="61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ℓ+1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358" y="5025816"/>
                <a:ext cx="761747" cy="6177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0465953" y="5017498"/>
                <a:ext cx="753668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5953" y="5017498"/>
                <a:ext cx="753668" cy="6127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8466124" y="5152485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124" y="5152485"/>
                <a:ext cx="43473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0159805" y="5189809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805" y="5189809"/>
                <a:ext cx="43473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9775372" y="3079097"/>
            <a:ext cx="0" cy="17386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336825" y="3666925"/>
            <a:ext cx="6229" cy="11709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 rot="16200000">
                <a:off x="6517712" y="3082685"/>
                <a:ext cx="18111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dirty="0" smtClean="0">
                          <a:latin typeface="Cambria Math" panose="02040503050406030204" pitchFamily="18" charset="0"/>
                        </a:rPr>
                        <m:t>𝐏𝐫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7712" y="3082685"/>
                <a:ext cx="1811137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1494127" y="4841150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127" y="4841150"/>
                <a:ext cx="36798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9561142" y="4755864"/>
            <a:ext cx="153955" cy="1368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9638119" y="4934335"/>
            <a:ext cx="0" cy="709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9336825" y="5766986"/>
                <a:ext cx="664284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825" y="5766986"/>
                <a:ext cx="664284" cy="66499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7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Generalized Quantized SGD Scheme (Cont’d)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0155" y="1700933"/>
                <a:ext cx="10515600" cy="49492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b="1" dirty="0" smtClean="0"/>
                  <a:t>Thm</a:t>
                </a:r>
                <a:r>
                  <a:rPr lang="en-GB" dirty="0" smtClean="0"/>
                  <a:t> Suppose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GB" dirty="0" smtClean="0"/>
                  <a:t>, let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be arbitrary,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/>
                  <a:t>be </a:t>
                </a:r>
                <a:r>
                  <a:rPr lang="en-GB" dirty="0" smtClean="0"/>
                  <a:t>a stochastic gradient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 smtClean="0"/>
                  <a:t> at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 smtClean="0"/>
                  <a:t> such that  </a:t>
                </a:r>
                <a14:m>
                  <m:oMath xmlns:m="http://schemas.openxmlformats.org/officeDocument/2006/math">
                    <m:r>
                      <a:rPr lang="en-GB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 smtClean="0"/>
                  <a:t>.</a:t>
                </a:r>
                <a:r>
                  <a:rPr lang="en-GB" dirty="0"/>
                  <a:t>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is a stochastic gradient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 smtClean="0"/>
                  <a:t> at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 smtClean="0"/>
                  <a:t> such that</a:t>
                </a:r>
                <a:br>
                  <a:rPr lang="en-GB" dirty="0" smtClean="0"/>
                </a:br>
                <a:endParaRPr lang="en-GB" dirty="0" smtClean="0"/>
              </a:p>
              <a:p>
                <a:pPr marL="0" indent="0">
                  <a:buNone/>
                </a:pPr>
                <a:r>
                  <a:rPr lang="en-GB" b="0" dirty="0" smtClean="0"/>
                  <a:t>(</a:t>
                </a:r>
                <a:r>
                  <a:rPr lang="en-GB" b="0" dirty="0" err="1" smtClean="0"/>
                  <a:t>i</a:t>
                </a:r>
                <a:r>
                  <a:rPr lang="en-GB" b="0" dirty="0" smtClean="0"/>
                  <a:t>) </a:t>
                </a:r>
                <a14:m>
                  <m:oMath xmlns:m="http://schemas.openxmlformats.org/officeDocument/2006/math">
                    <m:r>
                      <a:rPr lang="en-GB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GB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GB" b="0" i="1" smtClean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GB" b="0" i="1" smtClean="0">
                                                    <a:solidFill>
                                                      <a:srgbClr val="0070C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rad>
                                          </m:num>
                                          <m:den>
                                            <m:r>
                                              <a:rPr lang="en-GB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 smtClean="0">
                    <a:solidFill>
                      <a:srgbClr val="0070C0"/>
                    </a:solidFill>
                  </a:rPr>
                  <a:t>   </a:t>
                </a:r>
                <a:br>
                  <a:rPr lang="en-GB" dirty="0" smtClean="0">
                    <a:solidFill>
                      <a:srgbClr val="0070C0"/>
                    </a:solidFill>
                  </a:rPr>
                </a:br>
                <a:endParaRPr lang="en-GB" dirty="0" smtClean="0"/>
              </a:p>
              <a:p>
                <a:pPr marL="0" indent="0">
                  <a:buNone/>
                </a:pPr>
                <a:r>
                  <a:rPr lang="en-GB" b="0" dirty="0" smtClean="0"/>
                  <a:t>(ii) it can be encoded with the expected number of bits</a:t>
                </a:r>
              </a:p>
              <a:p>
                <a:pPr marL="0" indent="0">
                  <a:buNone/>
                </a:pPr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b="0" dirty="0" smtClean="0"/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GB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GB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p>
                                            <m:r>
                                              <a:rPr lang="en-GB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 smtClean="0">
                    <a:solidFill>
                      <a:srgbClr val="0070C0"/>
                    </a:solidFill>
                  </a:rPr>
                  <a:t> </a:t>
                </a:r>
                <a:br>
                  <a:rPr lang="en-GB" dirty="0" smtClean="0">
                    <a:solidFill>
                      <a:srgbClr val="0070C0"/>
                    </a:solidFill>
                  </a:rPr>
                </a:b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0155" y="1700933"/>
                <a:ext cx="10515600" cy="4949248"/>
              </a:xfrm>
              <a:blipFill rotWithShape="0">
                <a:blip r:embed="rId2"/>
                <a:stretch>
                  <a:fillRect l="-1159" t="-2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3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Probe Further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12" y="1544270"/>
            <a:ext cx="11175609" cy="442043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b="1" dirty="0" smtClean="0"/>
              <a:t>QSGD: Randomized Quantization for Communication-Optimal Stochastic Gradient Descent</a:t>
            </a:r>
            <a:r>
              <a:rPr lang="en-GB" dirty="0" smtClean="0"/>
              <a:t>, D. </a:t>
            </a:r>
            <a:r>
              <a:rPr lang="en-GB" dirty="0" err="1" smtClean="0"/>
              <a:t>Alistarh</a:t>
            </a:r>
            <a:r>
              <a:rPr lang="en-GB" dirty="0" smtClean="0"/>
              <a:t>, J. Li, R. </a:t>
            </a:r>
            <a:r>
              <a:rPr lang="en-GB" dirty="0" err="1" smtClean="0"/>
              <a:t>Tomioka</a:t>
            </a:r>
            <a:r>
              <a:rPr lang="en-GB" dirty="0" smtClean="0"/>
              <a:t>, M. Vojnovic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arxiv.org/abs/1610.02132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Workshop OPTIM 2016, co-located with NIPS 2016, Barcelona, December 10, 2016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 smtClean="0"/>
              <a:t>Work performed in part while all authors worked at Microsoft Research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Smooth Trade-off Curve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71599" y="2036617"/>
            <a:ext cx="10391" cy="37822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118754" y="5569526"/>
            <a:ext cx="4149437" cy="69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707572" y="2587334"/>
            <a:ext cx="2815936" cy="2680855"/>
          </a:xfrm>
          <a:custGeom>
            <a:avLst/>
            <a:gdLst>
              <a:gd name="connsiteX0" fmla="*/ 0 w 3667991"/>
              <a:gd name="connsiteY0" fmla="*/ 0 h 2680855"/>
              <a:gd name="connsiteX1" fmla="*/ 644236 w 3667991"/>
              <a:gd name="connsiteY1" fmla="*/ 2067791 h 2680855"/>
              <a:gd name="connsiteX2" fmla="*/ 3667991 w 3667991"/>
              <a:gd name="connsiteY2" fmla="*/ 2680855 h 26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7991" h="2680855">
                <a:moveTo>
                  <a:pt x="0" y="0"/>
                </a:moveTo>
                <a:cubicBezTo>
                  <a:pt x="16452" y="810491"/>
                  <a:pt x="32904" y="1620982"/>
                  <a:pt x="644236" y="2067791"/>
                </a:cubicBezTo>
                <a:cubicBezTo>
                  <a:pt x="1255568" y="2514600"/>
                  <a:pt x="2461779" y="2597727"/>
                  <a:pt x="3667991" y="2680855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34835" y="560031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835" y="5600312"/>
                <a:ext cx="423514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64281" y="5818908"/>
                <a:ext cx="4074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281" y="5818908"/>
                <a:ext cx="407483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0423" y="5597234"/>
                <a:ext cx="637290" cy="46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423" y="5597234"/>
                <a:ext cx="637290" cy="4657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0195" y="2497279"/>
                <a:ext cx="637290" cy="46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95" y="2497279"/>
                <a:ext cx="637290" cy="4657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04827" y="1512949"/>
            <a:ext cx="1407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iterations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6634" y="495773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34" y="4957739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6827200" y="1987292"/>
            <a:ext cx="10391" cy="37822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574355" y="5520201"/>
            <a:ext cx="4149437" cy="69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90436" y="555098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436" y="5550987"/>
                <a:ext cx="42351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19882" y="5769583"/>
                <a:ext cx="4074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882" y="5769583"/>
                <a:ext cx="407483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716024" y="5547909"/>
                <a:ext cx="637290" cy="46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24" y="5547909"/>
                <a:ext cx="637290" cy="46576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07742" y="4954661"/>
                <a:ext cx="637290" cy="46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742" y="4954661"/>
                <a:ext cx="637290" cy="46576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191503" y="1505188"/>
            <a:ext cx="2322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b</a:t>
            </a:r>
            <a:r>
              <a:rPr lang="en-GB" sz="2400" b="1" dirty="0" smtClean="0"/>
              <a:t>its per iteration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88616" y="2258558"/>
                <a:ext cx="435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616" y="2258558"/>
                <a:ext cx="43518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7242464" y="2576945"/>
            <a:ext cx="2857500" cy="2618510"/>
          </a:xfrm>
          <a:custGeom>
            <a:avLst/>
            <a:gdLst>
              <a:gd name="connsiteX0" fmla="*/ 0 w 2857500"/>
              <a:gd name="connsiteY0" fmla="*/ 2618510 h 2618510"/>
              <a:gd name="connsiteX1" fmla="*/ 1465118 w 2857500"/>
              <a:gd name="connsiteY1" fmla="*/ 1652155 h 2618510"/>
              <a:gd name="connsiteX2" fmla="*/ 2857500 w 2857500"/>
              <a:gd name="connsiteY2" fmla="*/ 0 h 261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0" h="2618510">
                <a:moveTo>
                  <a:pt x="0" y="2618510"/>
                </a:moveTo>
                <a:cubicBezTo>
                  <a:pt x="494434" y="2353541"/>
                  <a:pt x="988868" y="2088573"/>
                  <a:pt x="1465118" y="1652155"/>
                </a:cubicBezTo>
                <a:cubicBezTo>
                  <a:pt x="1941368" y="1215737"/>
                  <a:pt x="2399434" y="607868"/>
                  <a:pt x="285750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Experimental Results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80151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/>
              <a:t>MNIST: handwritten digits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Training set: 60,000 28 x 28 single digit images, test set: 10,000</a:t>
            </a:r>
          </a:p>
          <a:p>
            <a:pPr marL="0" indent="0">
              <a:buNone/>
            </a:pPr>
            <a:r>
              <a:rPr lang="en-GB" sz="2400" dirty="0" smtClean="0"/>
              <a:t>Model: two-layer perceptron</a:t>
            </a:r>
          </a:p>
          <a:p>
            <a:pPr marL="0" indent="0">
              <a:buNone/>
            </a:pPr>
            <a:r>
              <a:rPr lang="en-GB" sz="2400" dirty="0" smtClean="0"/>
              <a:t>Mini-batch </a:t>
            </a:r>
            <a:r>
              <a:rPr lang="en-GB" sz="2400" dirty="0"/>
              <a:t>size </a:t>
            </a:r>
            <a:r>
              <a:rPr lang="en-GB" sz="2400" dirty="0" smtClean="0"/>
              <a:t>256, Step size 0.1</a:t>
            </a:r>
          </a:p>
          <a:p>
            <a:pPr marL="0" indent="0">
              <a:buNone/>
            </a:pPr>
            <a:r>
              <a:rPr lang="en-GB" sz="2400" dirty="0" smtClean="0"/>
              <a:t>Number of parameters = 3.3M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80151"/>
            <a:ext cx="5181600" cy="47518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/>
              <a:t>CIFAR-10: object classification</a:t>
            </a:r>
            <a:endParaRPr lang="en-GB" sz="2400" b="1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Training set: 50,000 32 x 32 colour images; 1.8M images by translating, cropping and horizontal flipping</a:t>
            </a:r>
          </a:p>
          <a:p>
            <a:pPr marL="0" indent="0">
              <a:buNone/>
            </a:pPr>
            <a:r>
              <a:rPr lang="en-GB" sz="2400" dirty="0" smtClean="0"/>
              <a:t>Model: 9 2D convolution layers and 3 fully connected layer</a:t>
            </a:r>
          </a:p>
          <a:p>
            <a:pPr marL="0" indent="0">
              <a:buNone/>
            </a:pPr>
            <a:r>
              <a:rPr lang="en-GB" sz="2400" dirty="0"/>
              <a:t>Mini-batch size </a:t>
            </a:r>
            <a:r>
              <a:rPr lang="en-GB" sz="2400" dirty="0" smtClean="0"/>
              <a:t>256, Step </a:t>
            </a:r>
            <a:r>
              <a:rPr lang="en-GB" sz="2400" dirty="0"/>
              <a:t>size </a:t>
            </a:r>
            <a:r>
              <a:rPr lang="en-GB" sz="2400" dirty="0" smtClean="0"/>
              <a:t>0.1</a:t>
            </a:r>
          </a:p>
          <a:p>
            <a:pPr marL="0" indent="0">
              <a:buNone/>
            </a:pPr>
            <a:r>
              <a:rPr lang="en-GB" sz="2400" dirty="0" smtClean="0"/>
              <a:t>Number of parameters = 22M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21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423" y="2286793"/>
            <a:ext cx="4082328" cy="952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58" y="2446922"/>
            <a:ext cx="3319895" cy="101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MNIST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22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11" y="1690688"/>
            <a:ext cx="4695707" cy="4185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511" y="1674380"/>
            <a:ext cx="4533786" cy="42457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54564" y="6260841"/>
                <a:ext cx="1635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 smtClean="0"/>
                  <a:t> := bucket size</a:t>
                </a:r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64" y="6260841"/>
                <a:ext cx="163525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r="-2985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5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CIFAR-10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88" y="1789472"/>
            <a:ext cx="4857628" cy="4151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974" y="1789472"/>
            <a:ext cx="4452826" cy="41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52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GPU Nodes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45" y="1933964"/>
            <a:ext cx="4721630" cy="36842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24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639" y="1800212"/>
            <a:ext cx="5352478" cy="419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1555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Thanks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Motivating Applications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7" y="1690688"/>
            <a:ext cx="1625249" cy="132482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8" y="3460986"/>
            <a:ext cx="1340426" cy="1340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18" y="5139663"/>
            <a:ext cx="1910562" cy="1013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8098" y="6153128"/>
            <a:ext cx="163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Amazon’s Alexa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27" y="5246886"/>
            <a:ext cx="1858419" cy="1139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4310" y="3566035"/>
            <a:ext cx="2446247" cy="1216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36" y="1881170"/>
            <a:ext cx="1047750" cy="1047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7032" y="427547"/>
            <a:ext cx="3648075" cy="6276975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1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&amp; big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ImageNet: </a:t>
            </a:r>
            <a:r>
              <a:rPr lang="en-US" b="1" dirty="0"/>
              <a:t>1.6 million images</a:t>
            </a:r>
          </a:p>
          <a:p>
            <a:pPr lvl="1"/>
            <a:r>
              <a:rPr lang="en-US" dirty="0" smtClean="0"/>
              <a:t>ResNet-152: </a:t>
            </a:r>
            <a:r>
              <a:rPr lang="en-US" b="1" dirty="0"/>
              <a:t>60 million </a:t>
            </a:r>
            <a:r>
              <a:rPr lang="en-US" b="1" dirty="0" smtClean="0"/>
              <a:t>parameters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[He et al, Deep Residual Learning for Image Recognition, 2015]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Speech</a:t>
            </a:r>
          </a:p>
          <a:p>
            <a:pPr lvl="1"/>
            <a:r>
              <a:rPr lang="en-US" dirty="0" smtClean="0"/>
              <a:t>NIST 2000 </a:t>
            </a:r>
            <a:r>
              <a:rPr lang="en-US" dirty="0"/>
              <a:t>Switchboard dataset: </a:t>
            </a:r>
            <a:r>
              <a:rPr lang="en-US" b="1" dirty="0" smtClean="0"/>
              <a:t>2,000 </a:t>
            </a:r>
            <a:r>
              <a:rPr lang="en-US" b="1" dirty="0"/>
              <a:t>hours</a:t>
            </a:r>
          </a:p>
          <a:p>
            <a:pPr lvl="1"/>
            <a:r>
              <a:rPr lang="en-US" dirty="0" smtClean="0"/>
              <a:t>LACEA: </a:t>
            </a:r>
            <a:r>
              <a:rPr lang="en-US" b="1" dirty="0"/>
              <a:t>65 million parameters </a:t>
            </a:r>
            <a:r>
              <a:rPr lang="en-US" dirty="0"/>
              <a:t>(w/o language model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[Yu et al, Deep Convolutional Neural Networks with Layer-wise Context Expansion and Attention, 2016]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Stochastic Gradient Descent (SGD)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minimize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[ℓ(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subject to 	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 smtClean="0"/>
                  <a:t> are </a:t>
                </a:r>
                <a:r>
                  <a:rPr lang="en-GB" dirty="0" err="1" smtClean="0"/>
                  <a:t>i.i.d</a:t>
                </a:r>
                <a:r>
                  <a:rPr lang="en-GB" dirty="0" smtClean="0"/>
                  <a:t>. random variables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GB" dirty="0" smtClean="0"/>
                  <a:t> is the parameter vector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Stochastic gradient descent:</a:t>
                </a:r>
                <a:r>
                  <a:rPr lang="en-GB" i="1" dirty="0">
                    <a:latin typeface="Cambria Math" panose="02040503050406030204" pitchFamily="18" charset="0"/>
                  </a:rPr>
                  <a:t> </a:t>
                </a:r>
                <a:r>
                  <a:rPr lang="en-GB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i="1" dirty="0" smtClean="0">
                    <a:latin typeface="Cambria Math" panose="02040503050406030204" pitchFamily="18" charset="0"/>
                  </a:rPr>
                </a:br>
                <a:endParaRPr lang="en-GB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5951898" y="5913352"/>
            <a:ext cx="685800" cy="522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52585" y="6436275"/>
            <a:ext cx="99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step size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694044" y="6436275"/>
            <a:ext cx="259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stochastic gradient vector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264061" y="5930816"/>
            <a:ext cx="521423" cy="504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81244" y="5912757"/>
            <a:ext cx="685800" cy="522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1931" y="6435680"/>
            <a:ext cx="114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projection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Scaling Up SGD: Data-Parallel Computing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13411" y="1996869"/>
            <a:ext cx="1331088" cy="10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113411" y="2157421"/>
            <a:ext cx="1331088" cy="10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113411" y="2317798"/>
            <a:ext cx="1331088" cy="10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13411" y="2478175"/>
            <a:ext cx="1331088" cy="10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13411" y="2973919"/>
            <a:ext cx="1331088" cy="10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113411" y="3119716"/>
            <a:ext cx="1331088" cy="10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13411" y="3280093"/>
            <a:ext cx="1331088" cy="10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113411" y="3440470"/>
            <a:ext cx="1331088" cy="10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113411" y="4979308"/>
            <a:ext cx="1331088" cy="10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13411" y="5139860"/>
            <a:ext cx="1331088" cy="10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113411" y="5300237"/>
            <a:ext cx="1331088" cy="10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113411" y="5460614"/>
            <a:ext cx="1331088" cy="10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Brace 20"/>
          <p:cNvSpPr/>
          <p:nvPr/>
        </p:nvSpPr>
        <p:spPr>
          <a:xfrm>
            <a:off x="2580968" y="1996870"/>
            <a:ext cx="398206" cy="557598"/>
          </a:xfrm>
          <a:prstGeom prst="rightBrace">
            <a:avLst>
              <a:gd name="adj1" fmla="val 8333"/>
              <a:gd name="adj2" fmla="val 51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Brace 21"/>
          <p:cNvSpPr/>
          <p:nvPr/>
        </p:nvSpPr>
        <p:spPr>
          <a:xfrm>
            <a:off x="2580968" y="2992645"/>
            <a:ext cx="398206" cy="557598"/>
          </a:xfrm>
          <a:prstGeom prst="rightBrace">
            <a:avLst>
              <a:gd name="adj1" fmla="val 8333"/>
              <a:gd name="adj2" fmla="val 51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Brace 22"/>
          <p:cNvSpPr/>
          <p:nvPr/>
        </p:nvSpPr>
        <p:spPr>
          <a:xfrm>
            <a:off x="2580968" y="5021438"/>
            <a:ext cx="398206" cy="557598"/>
          </a:xfrm>
          <a:prstGeom prst="rightBrace">
            <a:avLst>
              <a:gd name="adj1" fmla="val 8333"/>
              <a:gd name="adj2" fmla="val 51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36514" y="21331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45945" y="30435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5945" y="508908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38479" y="1771557"/>
                <a:ext cx="1165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479" y="1771557"/>
                <a:ext cx="1165123" cy="461665"/>
              </a:xfrm>
              <a:prstGeom prst="rect">
                <a:avLst/>
              </a:prstGeom>
              <a:blipFill rotWithShape="0">
                <a:blip r:embed="rId3"/>
                <a:stretch>
                  <a:fillRect r="-524"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04066" y="2905599"/>
                <a:ext cx="1165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066" y="2905599"/>
                <a:ext cx="1165123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1047"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66481" y="5344933"/>
                <a:ext cx="1165123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481" y="5344933"/>
                <a:ext cx="1165123" cy="468205"/>
              </a:xfrm>
              <a:prstGeom prst="rect">
                <a:avLst/>
              </a:prstGeom>
              <a:blipFill rotWithShape="0">
                <a:blip r:embed="rId5"/>
                <a:stretch>
                  <a:fillRect r="-1047" b="-16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5442155" y="2427571"/>
            <a:ext cx="2123768" cy="1230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442155" y="3464929"/>
            <a:ext cx="2123768" cy="325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254905" y="3926594"/>
            <a:ext cx="2311018" cy="1423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704012" y="3341590"/>
                <a:ext cx="4197936" cy="897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012" y="3341590"/>
                <a:ext cx="4197936" cy="8974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3111691" y="2292719"/>
            <a:ext cx="1288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111691" y="3295065"/>
            <a:ext cx="1288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97098" y="5300237"/>
            <a:ext cx="1288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24105" y="4143425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105" y="4143425"/>
                <a:ext cx="30970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21311" y="4182705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11" y="4182705"/>
                <a:ext cx="3097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7577499" y="1947718"/>
            <a:ext cx="428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Gradient updates communicated to all nodes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610603" y="5194746"/>
                <a:ext cx="446210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smtClean="0"/>
                  <a:t>Requires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𝑛𝐹</m:t>
                    </m:r>
                  </m:oMath>
                </a14:m>
                <a:r>
                  <a:rPr lang="en-GB" sz="2400" dirty="0" smtClean="0"/>
                  <a:t> bits </a:t>
                </a:r>
                <a:br>
                  <a:rPr lang="en-GB" sz="2400" dirty="0" smtClean="0"/>
                </a:b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en-GB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2400" dirty="0" smtClean="0"/>
                  <a:t> is the number of bits to represent a float (e.g. 32 bits)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603" y="5194746"/>
                <a:ext cx="4462101" cy="1569660"/>
              </a:xfrm>
              <a:prstGeom prst="rect">
                <a:avLst/>
              </a:prstGeom>
              <a:blipFill rotWithShape="0">
                <a:blip r:embed="rId12"/>
                <a:stretch>
                  <a:fillRect l="-2049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6</a:t>
            </a:fld>
            <a:endParaRPr lang="en-GB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06" y="1864430"/>
            <a:ext cx="736498" cy="73649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10" y="2966749"/>
            <a:ext cx="736498" cy="7364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83" y="5041761"/>
            <a:ext cx="736498" cy="7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Parallel SGD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4" y="5323189"/>
            <a:ext cx="736498" cy="736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4" y="4248367"/>
            <a:ext cx="736498" cy="736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4" y="3173545"/>
            <a:ext cx="736498" cy="736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4" y="2103643"/>
            <a:ext cx="736498" cy="736498"/>
          </a:xfrm>
          <a:prstGeom prst="rect">
            <a:avLst/>
          </a:prstGeom>
        </p:spPr>
      </p:pic>
      <p:sp>
        <p:nvSpPr>
          <p:cNvPr id="9" name="Can 8"/>
          <p:cNvSpPr/>
          <p:nvPr/>
        </p:nvSpPr>
        <p:spPr>
          <a:xfrm>
            <a:off x="1917031" y="2231260"/>
            <a:ext cx="481263" cy="4812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1917031" y="3301162"/>
            <a:ext cx="481263" cy="4812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1917030" y="4375984"/>
            <a:ext cx="481263" cy="4812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1917029" y="5450806"/>
            <a:ext cx="481263" cy="4812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87050" y="2391996"/>
            <a:ext cx="1650239" cy="1764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87050" y="3453561"/>
            <a:ext cx="1650239" cy="1764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87050" y="4528383"/>
            <a:ext cx="1650239" cy="1764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87050" y="5605992"/>
            <a:ext cx="1650239" cy="1764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687050" y="1656640"/>
            <a:ext cx="950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Compute</a:t>
            </a:r>
          </a:p>
          <a:p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gradient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07407" y="2391996"/>
            <a:ext cx="2482036" cy="1764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07407" y="3453561"/>
            <a:ext cx="2482036" cy="1764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07407" y="4528383"/>
            <a:ext cx="2482036" cy="1764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07407" y="5605992"/>
            <a:ext cx="2482036" cy="1764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351259" y="1656640"/>
            <a:ext cx="965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Exchange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gradient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45591" y="2392166"/>
            <a:ext cx="513349" cy="176463"/>
          </a:xfrm>
          <a:prstGeom prst="rect">
            <a:avLst/>
          </a:prstGeom>
          <a:solidFill>
            <a:srgbClr val="D55BC1"/>
          </a:solidFill>
          <a:ln>
            <a:solidFill>
              <a:srgbClr val="9D4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45591" y="3453731"/>
            <a:ext cx="513349" cy="176463"/>
          </a:xfrm>
          <a:prstGeom prst="rect">
            <a:avLst/>
          </a:prstGeom>
          <a:solidFill>
            <a:srgbClr val="D55BC1"/>
          </a:solidFill>
          <a:ln>
            <a:solidFill>
              <a:srgbClr val="9D4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45591" y="4528553"/>
            <a:ext cx="513349" cy="176463"/>
          </a:xfrm>
          <a:prstGeom prst="rect">
            <a:avLst/>
          </a:prstGeom>
          <a:solidFill>
            <a:srgbClr val="D55BC1"/>
          </a:solidFill>
          <a:ln>
            <a:solidFill>
              <a:srgbClr val="9D4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45591" y="5606162"/>
            <a:ext cx="513349" cy="176463"/>
          </a:xfrm>
          <a:prstGeom prst="rect">
            <a:avLst/>
          </a:prstGeom>
          <a:solidFill>
            <a:srgbClr val="D55BC1"/>
          </a:solidFill>
          <a:ln>
            <a:solidFill>
              <a:srgbClr val="9D4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889443" y="1656640"/>
            <a:ext cx="1082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D418E"/>
                </a:solidFill>
              </a:rPr>
              <a:t>Update </a:t>
            </a:r>
            <a:r>
              <a:rPr lang="en-US" sz="1600" dirty="0" err="1">
                <a:solidFill>
                  <a:srgbClr val="9D418E"/>
                </a:solidFill>
              </a:rPr>
              <a:t>params</a:t>
            </a:r>
            <a:endParaRPr lang="en-US" sz="1600" dirty="0">
              <a:solidFill>
                <a:srgbClr val="9D418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11977" y="2391996"/>
            <a:ext cx="1650239" cy="1764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611977" y="3453561"/>
            <a:ext cx="1650239" cy="1764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611977" y="4528383"/>
            <a:ext cx="1650239" cy="1764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611977" y="5605992"/>
            <a:ext cx="1650239" cy="1764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9332334" y="2391996"/>
            <a:ext cx="2482036" cy="1764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332334" y="3453561"/>
            <a:ext cx="2482036" cy="1764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9332334" y="4528383"/>
            <a:ext cx="2482036" cy="1764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9332334" y="5605992"/>
            <a:ext cx="2482036" cy="1764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1870518" y="2392166"/>
            <a:ext cx="513349" cy="176463"/>
          </a:xfrm>
          <a:prstGeom prst="rect">
            <a:avLst/>
          </a:prstGeom>
          <a:solidFill>
            <a:srgbClr val="D55BC1"/>
          </a:solidFill>
          <a:ln>
            <a:solidFill>
              <a:srgbClr val="9D4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1870518" y="3453731"/>
            <a:ext cx="513349" cy="176463"/>
          </a:xfrm>
          <a:prstGeom prst="rect">
            <a:avLst/>
          </a:prstGeom>
          <a:solidFill>
            <a:srgbClr val="D55BC1"/>
          </a:solidFill>
          <a:ln>
            <a:solidFill>
              <a:srgbClr val="9D4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1870518" y="4528553"/>
            <a:ext cx="513349" cy="176463"/>
          </a:xfrm>
          <a:prstGeom prst="rect">
            <a:avLst/>
          </a:prstGeom>
          <a:solidFill>
            <a:srgbClr val="D55BC1"/>
          </a:solidFill>
          <a:ln>
            <a:solidFill>
              <a:srgbClr val="9D4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1870518" y="5606162"/>
            <a:ext cx="513349" cy="176463"/>
          </a:xfrm>
          <a:prstGeom prst="rect">
            <a:avLst/>
          </a:prstGeom>
          <a:solidFill>
            <a:srgbClr val="D55BC1"/>
          </a:solidFill>
          <a:ln>
            <a:solidFill>
              <a:srgbClr val="9D4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634183" y="2167219"/>
            <a:ext cx="1110560" cy="4564170"/>
            <a:chOff x="2634183" y="2293830"/>
            <a:chExt cx="1110560" cy="4564170"/>
          </a:xfrm>
        </p:grpSpPr>
        <p:sp>
          <p:nvSpPr>
            <p:cNvPr id="39" name="TextBox 38"/>
            <p:cNvSpPr txBox="1"/>
            <p:nvPr/>
          </p:nvSpPr>
          <p:spPr>
            <a:xfrm>
              <a:off x="2634183" y="6550223"/>
              <a:ext cx="11105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Mini-batch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695068" y="2293830"/>
              <a:ext cx="0" cy="456417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7555829" y="2167219"/>
            <a:ext cx="1110560" cy="4564170"/>
            <a:chOff x="2634183" y="2293830"/>
            <a:chExt cx="1110560" cy="4564170"/>
          </a:xfrm>
        </p:grpSpPr>
        <p:sp>
          <p:nvSpPr>
            <p:cNvPr id="42" name="TextBox 41"/>
            <p:cNvSpPr txBox="1"/>
            <p:nvPr/>
          </p:nvSpPr>
          <p:spPr>
            <a:xfrm>
              <a:off x="2634183" y="6550223"/>
              <a:ext cx="11105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Mini-batch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695068" y="2293830"/>
              <a:ext cx="0" cy="456417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685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i="1" dirty="0" smtClean="0"/>
              <a:t>compressed</a:t>
            </a:r>
            <a:r>
              <a:rPr lang="en-US" dirty="0" smtClean="0"/>
              <a:t> gradients</a:t>
            </a:r>
            <a:r>
              <a:rPr lang="en-US" dirty="0"/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4" y="5449800"/>
            <a:ext cx="736498" cy="736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4" y="4374978"/>
            <a:ext cx="736498" cy="736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4" y="3300156"/>
            <a:ext cx="736498" cy="736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4" y="2230254"/>
            <a:ext cx="736498" cy="736498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>
            <a:off x="1917031" y="2357871"/>
            <a:ext cx="481263" cy="4812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1917031" y="3427773"/>
            <a:ext cx="481263" cy="4812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1917030" y="4502595"/>
            <a:ext cx="481263" cy="4812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1917029" y="5577417"/>
            <a:ext cx="481263" cy="4812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87050" y="2518607"/>
            <a:ext cx="2189148" cy="189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87050" y="3580172"/>
            <a:ext cx="2189148" cy="189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87050" y="4654994"/>
            <a:ext cx="2189148" cy="189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87050" y="5732603"/>
            <a:ext cx="2189148" cy="189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8329659">
            <a:off x="2687050" y="1783251"/>
            <a:ext cx="950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Compute</a:t>
            </a:r>
          </a:p>
          <a:p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gradient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72447" y="2532029"/>
            <a:ext cx="641686" cy="176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72447" y="3593594"/>
            <a:ext cx="641686" cy="176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72447" y="4668416"/>
            <a:ext cx="641686" cy="176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72447" y="5746025"/>
            <a:ext cx="641686" cy="176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10382" y="2532029"/>
            <a:ext cx="457204" cy="1764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10382" y="3593594"/>
            <a:ext cx="457204" cy="1764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10382" y="4668416"/>
            <a:ext cx="457204" cy="1764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10382" y="5746025"/>
            <a:ext cx="457204" cy="1764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63835" y="2532029"/>
            <a:ext cx="641686" cy="176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63835" y="3593594"/>
            <a:ext cx="641686" cy="176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63835" y="4668416"/>
            <a:ext cx="641686" cy="176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63835" y="5746025"/>
            <a:ext cx="641686" cy="176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61669" y="2532199"/>
            <a:ext cx="513349" cy="176463"/>
          </a:xfrm>
          <a:prstGeom prst="rect">
            <a:avLst/>
          </a:prstGeom>
          <a:solidFill>
            <a:srgbClr val="D55BC1"/>
          </a:solidFill>
          <a:ln>
            <a:solidFill>
              <a:srgbClr val="9D4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61669" y="3593764"/>
            <a:ext cx="513349" cy="176463"/>
          </a:xfrm>
          <a:prstGeom prst="rect">
            <a:avLst/>
          </a:prstGeom>
          <a:solidFill>
            <a:srgbClr val="D55BC1"/>
          </a:solidFill>
          <a:ln>
            <a:solidFill>
              <a:srgbClr val="9D4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961669" y="4668586"/>
            <a:ext cx="513349" cy="176463"/>
          </a:xfrm>
          <a:prstGeom prst="rect">
            <a:avLst/>
          </a:prstGeom>
          <a:solidFill>
            <a:srgbClr val="D55BC1"/>
          </a:solidFill>
          <a:ln>
            <a:solidFill>
              <a:srgbClr val="9D4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961669" y="5746195"/>
            <a:ext cx="513349" cy="176463"/>
          </a:xfrm>
          <a:prstGeom prst="rect">
            <a:avLst/>
          </a:prstGeom>
          <a:solidFill>
            <a:srgbClr val="D55BC1"/>
          </a:solidFill>
          <a:ln>
            <a:solidFill>
              <a:srgbClr val="9D4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18484255">
            <a:off x="6800511" y="1716758"/>
            <a:ext cx="1082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D418E"/>
                </a:solidFill>
              </a:rPr>
              <a:t>Update </a:t>
            </a:r>
            <a:r>
              <a:rPr lang="en-US" sz="1600" dirty="0" err="1">
                <a:solidFill>
                  <a:srgbClr val="9D418E"/>
                </a:solidFill>
              </a:rPr>
              <a:t>params</a:t>
            </a:r>
            <a:endParaRPr lang="en-US" sz="1600" dirty="0">
              <a:solidFill>
                <a:srgbClr val="9D418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8567331">
            <a:off x="4724065" y="1684379"/>
            <a:ext cx="10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Compress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gradient</a:t>
            </a:r>
          </a:p>
        </p:txBody>
      </p:sp>
      <p:sp>
        <p:nvSpPr>
          <p:cNvPr id="39" name="TextBox 38"/>
          <p:cNvSpPr txBox="1"/>
          <p:nvPr/>
        </p:nvSpPr>
        <p:spPr>
          <a:xfrm rot="18567331">
            <a:off x="5466887" y="1674224"/>
            <a:ext cx="965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Exchange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gradient</a:t>
            </a:r>
          </a:p>
        </p:txBody>
      </p:sp>
      <p:sp>
        <p:nvSpPr>
          <p:cNvPr id="40" name="TextBox 39"/>
          <p:cNvSpPr txBox="1"/>
          <p:nvPr/>
        </p:nvSpPr>
        <p:spPr>
          <a:xfrm rot="18567331">
            <a:off x="6089743" y="1670956"/>
            <a:ext cx="1257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Decompress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gradient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596738" y="2518607"/>
            <a:ext cx="2189148" cy="189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596738" y="3580172"/>
            <a:ext cx="2189148" cy="189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96738" y="4654994"/>
            <a:ext cx="2189148" cy="189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596738" y="5732603"/>
            <a:ext cx="2189148" cy="189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882135" y="2532029"/>
            <a:ext cx="641686" cy="176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882135" y="3593594"/>
            <a:ext cx="641686" cy="176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882135" y="4668416"/>
            <a:ext cx="641686" cy="176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882135" y="5746025"/>
            <a:ext cx="641686" cy="176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620070" y="2532029"/>
            <a:ext cx="457204" cy="1764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620070" y="3593594"/>
            <a:ext cx="457204" cy="1764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620070" y="4668416"/>
            <a:ext cx="457204" cy="1764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0620070" y="5746025"/>
            <a:ext cx="457204" cy="1764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1173523" y="2532029"/>
            <a:ext cx="641686" cy="176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1173523" y="3593594"/>
            <a:ext cx="641686" cy="176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1173523" y="4668416"/>
            <a:ext cx="641686" cy="176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1173523" y="5746025"/>
            <a:ext cx="641686" cy="176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1871357" y="2532199"/>
            <a:ext cx="513349" cy="176463"/>
          </a:xfrm>
          <a:prstGeom prst="rect">
            <a:avLst/>
          </a:prstGeom>
          <a:solidFill>
            <a:srgbClr val="D55BC1"/>
          </a:solidFill>
          <a:ln>
            <a:solidFill>
              <a:srgbClr val="9D4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1871357" y="3593764"/>
            <a:ext cx="513349" cy="176463"/>
          </a:xfrm>
          <a:prstGeom prst="rect">
            <a:avLst/>
          </a:prstGeom>
          <a:solidFill>
            <a:srgbClr val="D55BC1"/>
          </a:solidFill>
          <a:ln>
            <a:solidFill>
              <a:srgbClr val="9D4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1871357" y="4668586"/>
            <a:ext cx="513349" cy="176463"/>
          </a:xfrm>
          <a:prstGeom prst="rect">
            <a:avLst/>
          </a:prstGeom>
          <a:solidFill>
            <a:srgbClr val="D55BC1"/>
          </a:solidFill>
          <a:ln>
            <a:solidFill>
              <a:srgbClr val="9D4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1871357" y="5746195"/>
            <a:ext cx="513349" cy="176463"/>
          </a:xfrm>
          <a:prstGeom prst="rect">
            <a:avLst/>
          </a:prstGeom>
          <a:solidFill>
            <a:srgbClr val="D55BC1"/>
          </a:solidFill>
          <a:ln>
            <a:solidFill>
              <a:srgbClr val="9D4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2634183" y="2293830"/>
            <a:ext cx="1110560" cy="4564170"/>
            <a:chOff x="2634183" y="2293830"/>
            <a:chExt cx="1110560" cy="4564170"/>
          </a:xfrm>
        </p:grpSpPr>
        <p:sp>
          <p:nvSpPr>
            <p:cNvPr id="62" name="TextBox 61"/>
            <p:cNvSpPr txBox="1"/>
            <p:nvPr/>
          </p:nvSpPr>
          <p:spPr>
            <a:xfrm>
              <a:off x="2634183" y="6550223"/>
              <a:ext cx="11105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Mini-batch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695068" y="2293830"/>
              <a:ext cx="0" cy="456417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531338" y="2293830"/>
            <a:ext cx="1110560" cy="4564170"/>
            <a:chOff x="2634183" y="2293830"/>
            <a:chExt cx="1110560" cy="4564170"/>
          </a:xfrm>
        </p:grpSpPr>
        <p:sp>
          <p:nvSpPr>
            <p:cNvPr id="65" name="TextBox 64"/>
            <p:cNvSpPr txBox="1"/>
            <p:nvPr/>
          </p:nvSpPr>
          <p:spPr>
            <a:xfrm>
              <a:off x="2634183" y="6550223"/>
              <a:ext cx="11105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Mini-batch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2695068" y="2293830"/>
              <a:ext cx="0" cy="456417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26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5" y="2531549"/>
            <a:ext cx="11217812" cy="1325563"/>
          </a:xfrm>
        </p:spPr>
        <p:txBody>
          <a:bodyPr/>
          <a:lstStyle/>
          <a:p>
            <a:r>
              <a:rPr lang="en-GB" dirty="0" smtClean="0"/>
              <a:t>Two Examples of </a:t>
            </a:r>
            <a:r>
              <a:rPr lang="en-GB" dirty="0" err="1" smtClean="0"/>
              <a:t>Lossy</a:t>
            </a:r>
            <a:r>
              <a:rPr lang="en-GB" dirty="0" smtClean="0"/>
              <a:t> Gradient Compressions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1F0-D897-4ADC-A66E-D30C5D5061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38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9612</TotalTime>
  <Words>455</Words>
  <Application>Microsoft Office PowerPoint</Application>
  <PresentationFormat>Widescreen</PresentationFormat>
  <Paragraphs>199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Communication Efficient Stochastic Gradient Descent</vt:lpstr>
      <vt:lpstr>To Probe Further</vt:lpstr>
      <vt:lpstr>Motivating Applications</vt:lpstr>
      <vt:lpstr>Big data &amp; big models</vt:lpstr>
      <vt:lpstr>Stochastic Gradient Descent (SGD)</vt:lpstr>
      <vt:lpstr>Scaling Up SGD: Data-Parallel Computing</vt:lpstr>
      <vt:lpstr>Data Parallel SGD</vt:lpstr>
      <vt:lpstr>With compressed gradients…</vt:lpstr>
      <vt:lpstr>Two Examples of Lossy Gradient Compressions …</vt:lpstr>
      <vt:lpstr>PowerPoint Presentation</vt:lpstr>
      <vt:lpstr>PowerPoint Presentation</vt:lpstr>
      <vt:lpstr>1-bit SGD [Seide et al 2014]</vt:lpstr>
      <vt:lpstr>Questions</vt:lpstr>
      <vt:lpstr>A Gadget</vt:lpstr>
      <vt:lpstr>Our Quantized SGD Scheme: Simple Version</vt:lpstr>
      <vt:lpstr>Simple Quantized SGD Scheme (Cont’d)</vt:lpstr>
      <vt:lpstr>Proof Sketch</vt:lpstr>
      <vt:lpstr>Our Quantized SGD Scheme: Full Version</vt:lpstr>
      <vt:lpstr>Generalized Quantized SGD Scheme (Cont’d)</vt:lpstr>
      <vt:lpstr>Smooth Trade-off Curve</vt:lpstr>
      <vt:lpstr>Experimental Results</vt:lpstr>
      <vt:lpstr>MNIST</vt:lpstr>
      <vt:lpstr>CIFAR-10</vt:lpstr>
      <vt:lpstr>Multiple GPU Nodes </vt:lpstr>
      <vt:lpstr>Thanks</vt:lpstr>
    </vt:vector>
  </TitlesOfParts>
  <Company>Microsoft Research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Methods for Statistical Inference</dc:title>
  <dc:creator>Milan Vojnovic</dc:creator>
  <cp:lastModifiedBy>Vojnovic,M</cp:lastModifiedBy>
  <cp:revision>233</cp:revision>
  <cp:lastPrinted>2016-05-21T16:26:53Z</cp:lastPrinted>
  <dcterms:created xsi:type="dcterms:W3CDTF">2016-05-21T09:50:03Z</dcterms:created>
  <dcterms:modified xsi:type="dcterms:W3CDTF">2016-11-07T07:04:14Z</dcterms:modified>
</cp:coreProperties>
</file>