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95" r:id="rId3"/>
    <p:sldId id="257" r:id="rId4"/>
    <p:sldId id="258" r:id="rId5"/>
    <p:sldId id="259" r:id="rId6"/>
    <p:sldId id="294" r:id="rId7"/>
    <p:sldId id="302" r:id="rId8"/>
    <p:sldId id="261" r:id="rId9"/>
    <p:sldId id="260" r:id="rId10"/>
    <p:sldId id="262" r:id="rId11"/>
    <p:sldId id="263" r:id="rId12"/>
    <p:sldId id="272" r:id="rId13"/>
    <p:sldId id="264" r:id="rId14"/>
    <p:sldId id="265" r:id="rId15"/>
    <p:sldId id="306" r:id="rId16"/>
    <p:sldId id="307" r:id="rId17"/>
    <p:sldId id="308" r:id="rId18"/>
    <p:sldId id="266" r:id="rId19"/>
    <p:sldId id="269" r:id="rId20"/>
    <p:sldId id="270" r:id="rId21"/>
    <p:sldId id="271" r:id="rId22"/>
    <p:sldId id="282" r:id="rId23"/>
    <p:sldId id="273" r:id="rId24"/>
    <p:sldId id="267" r:id="rId25"/>
    <p:sldId id="275" r:id="rId26"/>
    <p:sldId id="276" r:id="rId27"/>
    <p:sldId id="277" r:id="rId28"/>
    <p:sldId id="278" r:id="rId29"/>
    <p:sldId id="279" r:id="rId30"/>
    <p:sldId id="280" r:id="rId31"/>
    <p:sldId id="301" r:id="rId32"/>
    <p:sldId id="281" r:id="rId33"/>
    <p:sldId id="283" r:id="rId34"/>
    <p:sldId id="284" r:id="rId35"/>
    <p:sldId id="290" r:id="rId36"/>
    <p:sldId id="291" r:id="rId37"/>
    <p:sldId id="274" r:id="rId38"/>
    <p:sldId id="285" r:id="rId39"/>
    <p:sldId id="300" r:id="rId40"/>
    <p:sldId id="309" r:id="rId41"/>
    <p:sldId id="296" r:id="rId42"/>
    <p:sldId id="298" r:id="rId43"/>
    <p:sldId id="289" r:id="rId44"/>
    <p:sldId id="299" r:id="rId45"/>
    <p:sldId id="293" r:id="rId46"/>
    <p:sldId id="303" r:id="rId47"/>
    <p:sldId id="30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71"/>
    <p:restoredTop sz="94667"/>
  </p:normalViewPr>
  <p:slideViewPr>
    <p:cSldViewPr snapToGrid="0" snapToObjects="1">
      <p:cViewPr varScale="1">
        <p:scale>
          <a:sx n="97" d="100"/>
          <a:sy n="97" d="100"/>
        </p:scale>
        <p:origin x="21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7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72E2B-23A5-6B48-B093-5C5029824EF4}" type="datetimeFigureOut">
              <a:rPr lang="en-US" smtClean="0"/>
              <a:t>1/3/19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45B7E-1CE4-1E46-8D40-C6F3A999D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6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45B7E-1CE4-1E46-8D40-C6F3A999DE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7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45B7E-1CE4-1E46-8D40-C6F3A999DE9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0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45B7E-1CE4-1E46-8D40-C6F3A999DE9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5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45B7E-1CE4-1E46-8D40-C6F3A999DE9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2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D33EF-03AA-4841-9D49-B4D6500AD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16023-EC85-9745-96E9-1C20EB36D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FB988-7EE9-C04F-8FDB-F34ED96D9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B568-C737-E840-A5A9-A0F48CD4C41C}" type="datetime1">
              <a:rPr lang="en-GB" smtClean="0"/>
              <a:t>03/01/2019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2FA23-5F11-7844-841F-C0A0C7FA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076C2-0FA7-F24B-9791-35424DA5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FA780-6FAA-4444-A4FF-0C099D41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4D5DF-6419-8042-A3B3-49316D9C2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75E42-E7A8-8442-932B-7C30D705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4387-C756-FA47-8DC9-A3837082F81A}" type="datetime1">
              <a:rPr lang="en-GB" smtClean="0"/>
              <a:t>03/01/2019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FECD4-0E0E-5346-BB9A-CF60AC0D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68DED-0B35-194C-B455-5D77BAEE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5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2074C8-1394-C24B-BF78-F09272465E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B78EE-B925-B34D-A834-587922E17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31A38-9141-1F4D-82AF-BFF0EFC7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456E-5A46-F443-A030-F42C7DB1F13C}" type="datetime1">
              <a:rPr lang="en-GB" smtClean="0"/>
              <a:t>03/01/2019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0CAD9-0EFA-9446-9B50-A0E71C24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8FC72-B9FE-0347-B6BC-AC8A29AF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8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0BDBE-24B7-D24B-9A5D-18B9A07A0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2E8F-B9A5-3A4E-854F-2DEFF0C04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0E019-B685-B64B-B567-F799E1A6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DDEA-293B-B147-8707-B6B61DE8844E}" type="datetime1">
              <a:rPr lang="en-GB" smtClean="0"/>
              <a:t>03/01/2019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B275E-5D6E-7244-99BE-70A8BD246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35D35-B4CE-DC4C-B4D8-2912FCB1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0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D6C5C-DF6D-FF40-8049-E83B65E2B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A1054-49C8-6B41-B4D4-10CF4DC09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3E22A-82EF-4941-A5F2-ADE87F2F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2E73-92DF-3C4A-A10F-B0AE5DF95129}" type="datetime1">
              <a:rPr lang="en-GB" smtClean="0"/>
              <a:t>03/01/2019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2F4A-AACC-8444-BFF2-B2539C140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83600-3973-5B4F-BAEE-4480B03C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3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B04C7-8014-F949-B15A-1562270B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806AD-915D-224B-85EE-B7EDAB998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EF1EE-15C8-EA48-8FA1-FE5084739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07491-C13C-7E49-B0C3-79B4695D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8C22-0502-E640-A95F-4A5748109627}" type="datetime1">
              <a:rPr lang="en-GB" smtClean="0"/>
              <a:t>03/01/2019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5532B-0D60-1846-AEAA-13137B745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C17BA-3ED5-374A-B0A4-18D7B307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3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79D91-D42A-AC4D-A48D-7B1A271CC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07914-10EC-BF4B-91C5-2C7EBABD8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60C0CF-CDB7-D94E-8E8D-668BD85E3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9B28B0-1FA6-0C42-924A-D40F546C0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8DDEBC-CE2A-134F-B3F2-CD7A1E065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6A9463-D13B-044E-BA36-A42F03A4E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AA0E-8BE2-5B4F-8457-C0910827B15B}" type="datetime1">
              <a:rPr lang="en-GB" smtClean="0"/>
              <a:t>03/01/2019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EFB3F8-835F-D144-B14B-DC138322E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D399D-81D1-244E-A396-32141DF3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1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0967A-2767-0D49-9932-8AB10E9E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939CB6-2A18-6B47-BD98-6D61ECACE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C11A-577B-3742-A061-6FEFFA93EABF}" type="datetime1">
              <a:rPr lang="en-GB" smtClean="0"/>
              <a:t>03/01/2019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35464-7F7D-D94C-8C6B-DF5C8DC2C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69D7D-0691-6942-9142-99E09F0BC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4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6CEECE-BC19-4849-AD40-BD3EB3719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6BB2-68CF-F54B-9526-49513C455D14}" type="datetime1">
              <a:rPr lang="en-GB" smtClean="0"/>
              <a:t>03/01/2019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E2ED02-10E3-B146-9B1C-ADB5BADD1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CC570-ABF5-C749-B735-EF115B8F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9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7D021-B95A-3047-9BF8-4EA54485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7C226-4A9B-C947-93BE-1C07923D9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57DBA-E1BE-624C-A9C2-13002FBDE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E0D97-9525-1E4D-A208-F63C2F43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F0BD-8BDA-2D4D-9BC0-5310241286A4}" type="datetime1">
              <a:rPr lang="en-GB" smtClean="0"/>
              <a:t>03/01/2019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9E54F-AD07-C74C-BFE1-E84DFABD5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9482D-49E7-D24E-A67A-DF0690C9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2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AF7E-186B-8A46-8D53-4CBB9E73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5C570D-8D84-5F44-8517-B91B8D0869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F341C-E431-B64D-9B98-6A0FB9874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3B2A5-9A75-7940-B69B-0B64078AD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5B66-19F9-9E44-A610-9E15DDAF8F5A}" type="datetime1">
              <a:rPr lang="en-GB" smtClean="0"/>
              <a:t>03/01/2019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C458E-726E-D942-905A-46985264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D917D-F3BC-FF4F-846C-7845EF3F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4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ECC2CE-9E78-BA4A-874E-9BCA5080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1F396-765E-104D-B759-C909933F8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72D0A-0477-6B4B-92FD-DE9C96EE3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90A1-4DEC-9745-B826-5370F69A84EC}" type="datetime1">
              <a:rPr lang="en-GB" smtClean="0"/>
              <a:t>03/01/2019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28A6B-DD09-9547-AAC9-21FECC8C0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F931F-C302-FD4A-9DD8-DDDEAC47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97E6E-DF1A-7845-8D40-A2F8FFDC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6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5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BradleyTerryScalable/index.html" TargetMode="External"/><Relationship Id="rId2" Type="http://schemas.openxmlformats.org/officeDocument/2006/relationships/hyperlink" Target="https://cran.r-project.org/web/packages/BradleyTerry2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lucasmaystre/choi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D6C2A-5627-484E-9113-18E49ABF9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846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Scalable Inference for Statistical Models of Ranking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B0134-3DBC-2C45-8DE7-2234A2AF9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5223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Milan Vojnovic</a:t>
            </a:r>
          </a:p>
          <a:p>
            <a:r>
              <a:rPr lang="en-US" sz="2800" dirty="0"/>
              <a:t>Department of Statistics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0A062-DE55-BF44-9ED2-86B8F1917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468" y="4861813"/>
            <a:ext cx="823063" cy="823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401AC9-7D14-284E-A8DD-71DED5499CD1}"/>
              </a:ext>
            </a:extLst>
          </p:cNvPr>
          <p:cNvSpPr txBox="1"/>
          <p:nvPr/>
        </p:nvSpPr>
        <p:spPr>
          <a:xfrm>
            <a:off x="3071933" y="5718949"/>
            <a:ext cx="6048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Joint work with Se-Young Yun and </a:t>
            </a:r>
            <a:r>
              <a:rPr lang="en-US" sz="2400" dirty="0" err="1"/>
              <a:t>Kaifang</a:t>
            </a:r>
            <a:r>
              <a:rPr lang="en-US" sz="2400" dirty="0"/>
              <a:t> Zhou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96BB00-BD01-6846-8BDE-36FFEF642426}"/>
              </a:ext>
            </a:extLst>
          </p:cNvPr>
          <p:cNvSpPr txBox="1"/>
          <p:nvPr/>
        </p:nvSpPr>
        <p:spPr>
          <a:xfrm>
            <a:off x="104287" y="6453550"/>
            <a:ext cx="12148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Keynote talk, Workshop on Challenges for Categorical Data Analysis, RWTH Aachen University, October 22-23, 2018</a:t>
            </a:r>
          </a:p>
        </p:txBody>
      </p:sp>
    </p:spTree>
    <p:extLst>
      <p:ext uri="{BB962C8B-B14F-4D97-AF65-F5344CB8AC3E}">
        <p14:creationId xmlns:p14="http://schemas.microsoft.com/office/powerpoint/2010/main" val="226949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610131-5971-5947-8B23-B00AA7B0FBB5}"/>
              </a:ext>
            </a:extLst>
          </p:cNvPr>
          <p:cNvSpPr/>
          <p:nvPr/>
        </p:nvSpPr>
        <p:spPr>
          <a:xfrm>
            <a:off x="838200" y="1748507"/>
            <a:ext cx="10515600" cy="206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6120B-60CD-4345-B3FD-2583A88B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 algorithm for Bradley-Terry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0C3CB9-6EF1-934D-8CFF-EFB2C3F724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MM iteration update: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bSup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  <m:sSup>
                      <m:sSup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nary>
                          </m:e>
                        </m:d>
                      </m:e>
                      <m: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=1,2,…, 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Similar MM iteration updates are known also for the Rao-</a:t>
                </a:r>
                <a:r>
                  <a:rPr lang="en-US" dirty="0" err="1"/>
                  <a:t>Kupper</a:t>
                </a:r>
                <a:r>
                  <a:rPr lang="en-US" dirty="0"/>
                  <a:t>, </a:t>
                </a:r>
                <a:r>
                  <a:rPr lang="en-US" dirty="0" err="1"/>
                  <a:t>Luce</a:t>
                </a:r>
                <a:r>
                  <a:rPr lang="en-US" dirty="0"/>
                  <a:t>, and </a:t>
                </a:r>
                <a:r>
                  <a:rPr lang="en-US" dirty="0" err="1"/>
                  <a:t>Plackett-Luce</a:t>
                </a:r>
                <a:r>
                  <a:rPr lang="en-US" dirty="0"/>
                  <a:t> model [Hunter 2004]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:= number of paired comparisons in which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won against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:= number of paired comparisons of items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0C3CB9-6EF1-934D-8CFF-EFB2C3F724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509" b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90705-38DE-4C4D-9259-B2BB9E1D1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75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657266-D23E-F844-8803-0F6FE8D8C7CE}"/>
              </a:ext>
            </a:extLst>
          </p:cNvPr>
          <p:cNvSpPr/>
          <p:nvPr/>
        </p:nvSpPr>
        <p:spPr>
          <a:xfrm>
            <a:off x="838200" y="3051673"/>
            <a:ext cx="10515600" cy="19059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B2B60-BB0A-1345-8B6B-88250F3DA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 algorithm by Caron and Doucet (2012)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73830E-3FA1-714F-8B9D-C77927D1BF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Bayesian inference framework with a prior distribution of product-form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Gamma (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The MM iteration update: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bSup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  <m:sSup>
                      <m:sSup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nary>
                          </m:e>
                        </m:d>
                      </m:e>
                      <m: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=1,2,…, 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Corresponds to standard (MLE) MM iteration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↓0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73830E-3FA1-714F-8B9D-C77927D1BF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DE180-C04D-B94D-81BB-4422FD1AA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7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1CA19E-370E-BF42-98DD-1153592D4E4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Small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limit: non-informative prior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1CA19E-370E-BF42-98DD-1153592D4E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8CF40D2-0A4E-BE44-9F45-CE28B8452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632" y="1304925"/>
            <a:ext cx="3643076" cy="2581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81654A-3C30-6A4E-8C70-0D33364F9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090" y="1304924"/>
            <a:ext cx="3643076" cy="2581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DB1415-7324-CC4F-B538-2E1A92CC2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632" y="3836040"/>
            <a:ext cx="3643076" cy="2581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1B86D4-0774-A64D-A3A5-981750C68385}"/>
                  </a:ext>
                </a:extLst>
              </p:cNvPr>
              <p:cNvSpPr txBox="1"/>
              <p:nvPr/>
            </p:nvSpPr>
            <p:spPr>
              <a:xfrm>
                <a:off x="214303" y="6286499"/>
                <a:ext cx="3143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Assumption: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1B86D4-0774-A64D-A3A5-981750C68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03" y="6286499"/>
                <a:ext cx="3143425" cy="461665"/>
              </a:xfrm>
              <a:prstGeom prst="rect">
                <a:avLst/>
              </a:prstGeom>
              <a:blipFill>
                <a:blip r:embed="rId6"/>
                <a:stretch>
                  <a:fillRect l="-2823" t="-5405" r="-403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69FB1952-8225-BE48-9F77-C37842A43B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3090" y="3829047"/>
            <a:ext cx="3643076" cy="2581275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3CA583D-92FA-FA47-A672-0B2140D89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41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8A697-1607-AB4E-8918-46049E4D4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4C363-E71F-C04E-8A0D-2E28FF652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2611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BradleyTerry2</a:t>
            </a:r>
            <a:r>
              <a:rPr lang="en-US" dirty="0"/>
              <a:t> [Heather Turner and David Firth]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2"/>
              </a:rPr>
              <a:t>https://cran.r-project.org/web/packages/BradleyTerry2/index.html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>
                <a:solidFill>
                  <a:srgbClr val="0070C0"/>
                </a:solidFill>
              </a:rPr>
              <a:t>BradleyTerryScallable</a:t>
            </a:r>
            <a:r>
              <a:rPr lang="en-US" dirty="0"/>
              <a:t> [Ella Kaye and David Firth]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3"/>
              </a:rPr>
              <a:t>https://cran.r-project.org/web/packages/BradleyTerryScalable/index.html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Choix</a:t>
            </a:r>
            <a:r>
              <a:rPr lang="en-US" dirty="0"/>
              <a:t> [Lucas </a:t>
            </a:r>
            <a:r>
              <a:rPr lang="en-US" dirty="0" err="1"/>
              <a:t>Maystre</a:t>
            </a:r>
            <a:r>
              <a:rPr lang="en-US" dirty="0"/>
              <a:t>] (Python)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4"/>
              </a:rPr>
              <a:t>https://github.com/lucasmaystre/choix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0C598-A2C2-1E4D-9DF9-2F4804596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BDC43-88A1-9F41-BB5E-16DBA6301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talk: 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0706F-3F74-4543-865C-E1C505205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How fast do first-order iterative methods converge?</a:t>
            </a:r>
          </a:p>
          <a:p>
            <a:endParaRPr lang="en-US" i="1" dirty="0"/>
          </a:p>
          <a:p>
            <a:r>
              <a:rPr lang="en-US" i="1" dirty="0"/>
              <a:t>How does the convergence time depend on the properties of the input data? Which properties of the input data matter?</a:t>
            </a:r>
          </a:p>
          <a:p>
            <a:endParaRPr lang="en-US" i="1" dirty="0"/>
          </a:p>
          <a:p>
            <a:r>
              <a:rPr lang="en-US" i="1" dirty="0"/>
              <a:t>Is there a gap between convergence times for different iterative methods, and/or different ranking models?</a:t>
            </a:r>
          </a:p>
          <a:p>
            <a:endParaRPr lang="en-US" i="1" dirty="0"/>
          </a:p>
          <a:p>
            <a:r>
              <a:rPr lang="en-US" i="1" dirty="0"/>
              <a:t>Can we design faster first-order iterative methods?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6BBBA-503D-2745-A45A-16922BF32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13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4AB63F-6280-F340-806F-D67F0E594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3076" y="1521313"/>
            <a:ext cx="4384490" cy="409127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26A827-F916-5344-869B-F1E044BC08D9}"/>
              </a:ext>
            </a:extLst>
          </p:cNvPr>
          <p:cNvSpPr/>
          <p:nvPr/>
        </p:nvSpPr>
        <p:spPr>
          <a:xfrm>
            <a:off x="3733229" y="6105574"/>
            <a:ext cx="3634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http://</a:t>
            </a:r>
            <a:r>
              <a:rPr lang="en-US" sz="2400" dirty="0" err="1">
                <a:solidFill>
                  <a:srgbClr val="0070C0"/>
                </a:solidFill>
              </a:rPr>
              <a:t>gifgif.media.mit.edu</a:t>
            </a:r>
            <a:r>
              <a:rPr lang="en-US" sz="2400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6BF515-7120-3146-B15D-B1A9629E0DD8}"/>
              </a:ext>
            </a:extLst>
          </p:cNvPr>
          <p:cNvSpPr txBox="1">
            <a:spLocks/>
          </p:cNvSpPr>
          <p:nvPr/>
        </p:nvSpPr>
        <p:spPr>
          <a:xfrm>
            <a:off x="3729167" y="5748813"/>
            <a:ext cx="6208050" cy="527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Mapping the emotional language of gifs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170A8E-D410-4244-95EC-C5EDD9C3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15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6BD33B-12ED-BE40-B3FB-A1D6D2DA8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Illustrative numerical example</a:t>
            </a:r>
          </a:p>
        </p:txBody>
      </p:sp>
    </p:spTree>
    <p:extLst>
      <p:ext uri="{BB962C8B-B14F-4D97-AF65-F5344CB8AC3E}">
        <p14:creationId xmlns:p14="http://schemas.microsoft.com/office/powerpoint/2010/main" val="1052914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575D-D12C-E141-ADBE-D80D7E3D8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2552" y="3234232"/>
            <a:ext cx="4130407" cy="84829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1,048,576 observations</a:t>
            </a:r>
          </a:p>
          <a:p>
            <a:r>
              <a:rPr lang="en-GB" dirty="0"/>
              <a:t>17 metrics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6E298BF6-1619-4441-9117-49769F1E5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91" y="1193155"/>
            <a:ext cx="6724468" cy="456866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416DF-9437-7244-8E47-127669794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39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72CD-1040-E946-BC31-D136D6F12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times: subsample of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BD2529C-228A-5D4C-B501-181B501EC05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84278649"/>
                  </p:ext>
                </p:extLst>
              </p:nvPr>
            </p:nvGraphicFramePr>
            <p:xfrm>
              <a:off x="3410913" y="1660373"/>
              <a:ext cx="5600103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6701">
                      <a:extLst>
                        <a:ext uri="{9D8B030D-6E8A-4147-A177-3AD203B41FA5}">
                          <a16:colId xmlns:a16="http://schemas.microsoft.com/office/drawing/2014/main" val="404634764"/>
                        </a:ext>
                      </a:extLst>
                    </a:gridCol>
                    <a:gridCol w="1866701">
                      <a:extLst>
                        <a:ext uri="{9D8B030D-6E8A-4147-A177-3AD203B41FA5}">
                          <a16:colId xmlns:a16="http://schemas.microsoft.com/office/drawing/2014/main" val="2689842140"/>
                        </a:ext>
                      </a:extLst>
                    </a:gridCol>
                    <a:gridCol w="1866701">
                      <a:extLst>
                        <a:ext uri="{9D8B030D-6E8A-4147-A177-3AD203B41FA5}">
                          <a16:colId xmlns:a16="http://schemas.microsoft.com/office/drawing/2014/main" val="29484950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Metric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 observations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34339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Amusement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4370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Contempt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14868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Happiness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1409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BD2529C-228A-5D4C-B501-181B501EC05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84278649"/>
                  </p:ext>
                </p:extLst>
              </p:nvPr>
            </p:nvGraphicFramePr>
            <p:xfrm>
              <a:off x="3410913" y="1660373"/>
              <a:ext cx="5600103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6701">
                      <a:extLst>
                        <a:ext uri="{9D8B030D-6E8A-4147-A177-3AD203B41FA5}">
                          <a16:colId xmlns:a16="http://schemas.microsoft.com/office/drawing/2014/main" val="404634764"/>
                        </a:ext>
                      </a:extLst>
                    </a:gridCol>
                    <a:gridCol w="1866701">
                      <a:extLst>
                        <a:ext uri="{9D8B030D-6E8A-4147-A177-3AD203B41FA5}">
                          <a16:colId xmlns:a16="http://schemas.microsoft.com/office/drawing/2014/main" val="2689842140"/>
                        </a:ext>
                      </a:extLst>
                    </a:gridCol>
                    <a:gridCol w="1866701">
                      <a:extLst>
                        <a:ext uri="{9D8B030D-6E8A-4147-A177-3AD203B41FA5}">
                          <a16:colId xmlns:a16="http://schemas.microsoft.com/office/drawing/2014/main" val="29484950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Metric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 observations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361" t="-6667" r="-680" b="-3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34339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Amusement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4370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Contempt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14868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Happiness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1409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658A58E-B424-B24F-A05B-26FD25F4D0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13496"/>
                  </p:ext>
                </p:extLst>
              </p:nvPr>
            </p:nvGraphicFramePr>
            <p:xfrm>
              <a:off x="1543952" y="3661170"/>
              <a:ext cx="9333506" cy="2291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2254">
                      <a:extLst>
                        <a:ext uri="{9D8B030D-6E8A-4147-A177-3AD203B41FA5}">
                          <a16:colId xmlns:a16="http://schemas.microsoft.com/office/drawing/2014/main" val="4070607663"/>
                        </a:ext>
                      </a:extLst>
                    </a:gridCol>
                    <a:gridCol w="1344462">
                      <a:extLst>
                        <a:ext uri="{9D8B030D-6E8A-4147-A177-3AD203B41FA5}">
                          <a16:colId xmlns:a16="http://schemas.microsoft.com/office/drawing/2014/main" val="649835853"/>
                        </a:ext>
                      </a:extLst>
                    </a:gridCol>
                    <a:gridCol w="1333358">
                      <a:extLst>
                        <a:ext uri="{9D8B030D-6E8A-4147-A177-3AD203B41FA5}">
                          <a16:colId xmlns:a16="http://schemas.microsoft.com/office/drawing/2014/main" val="1150393051"/>
                        </a:ext>
                      </a:extLst>
                    </a:gridCol>
                    <a:gridCol w="1333358">
                      <a:extLst>
                        <a:ext uri="{9D8B030D-6E8A-4147-A177-3AD203B41FA5}">
                          <a16:colId xmlns:a16="http://schemas.microsoft.com/office/drawing/2014/main" val="1270972135"/>
                        </a:ext>
                      </a:extLst>
                    </a:gridCol>
                    <a:gridCol w="1333358">
                      <a:extLst>
                        <a:ext uri="{9D8B030D-6E8A-4147-A177-3AD203B41FA5}">
                          <a16:colId xmlns:a16="http://schemas.microsoft.com/office/drawing/2014/main" val="3956592721"/>
                        </a:ext>
                      </a:extLst>
                    </a:gridCol>
                    <a:gridCol w="1333358">
                      <a:extLst>
                        <a:ext uri="{9D8B030D-6E8A-4147-A177-3AD203B41FA5}">
                          <a16:colId xmlns:a16="http://schemas.microsoft.com/office/drawing/2014/main" val="2729766931"/>
                        </a:ext>
                      </a:extLst>
                    </a:gridCol>
                    <a:gridCol w="1333358">
                      <a:extLst>
                        <a:ext uri="{9D8B030D-6E8A-4147-A177-3AD203B41FA5}">
                          <a16:colId xmlns:a16="http://schemas.microsoft.com/office/drawing/2014/main" val="22987793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Metric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Algorithms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21019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Amusement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7519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Contempt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04897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Happiness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04987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658A58E-B424-B24F-A05B-26FD25F4D0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13496"/>
                  </p:ext>
                </p:extLst>
              </p:nvPr>
            </p:nvGraphicFramePr>
            <p:xfrm>
              <a:off x="1543952" y="3661170"/>
              <a:ext cx="9333506" cy="2291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2254">
                      <a:extLst>
                        <a:ext uri="{9D8B030D-6E8A-4147-A177-3AD203B41FA5}">
                          <a16:colId xmlns:a16="http://schemas.microsoft.com/office/drawing/2014/main" val="4070607663"/>
                        </a:ext>
                      </a:extLst>
                    </a:gridCol>
                    <a:gridCol w="1344462">
                      <a:extLst>
                        <a:ext uri="{9D8B030D-6E8A-4147-A177-3AD203B41FA5}">
                          <a16:colId xmlns:a16="http://schemas.microsoft.com/office/drawing/2014/main" val="649835853"/>
                        </a:ext>
                      </a:extLst>
                    </a:gridCol>
                    <a:gridCol w="1333358">
                      <a:extLst>
                        <a:ext uri="{9D8B030D-6E8A-4147-A177-3AD203B41FA5}">
                          <a16:colId xmlns:a16="http://schemas.microsoft.com/office/drawing/2014/main" val="1150393051"/>
                        </a:ext>
                      </a:extLst>
                    </a:gridCol>
                    <a:gridCol w="1333358">
                      <a:extLst>
                        <a:ext uri="{9D8B030D-6E8A-4147-A177-3AD203B41FA5}">
                          <a16:colId xmlns:a16="http://schemas.microsoft.com/office/drawing/2014/main" val="1270972135"/>
                        </a:ext>
                      </a:extLst>
                    </a:gridCol>
                    <a:gridCol w="1333358">
                      <a:extLst>
                        <a:ext uri="{9D8B030D-6E8A-4147-A177-3AD203B41FA5}">
                          <a16:colId xmlns:a16="http://schemas.microsoft.com/office/drawing/2014/main" val="3956592721"/>
                        </a:ext>
                      </a:extLst>
                    </a:gridCol>
                    <a:gridCol w="1333358">
                      <a:extLst>
                        <a:ext uri="{9D8B030D-6E8A-4147-A177-3AD203B41FA5}">
                          <a16:colId xmlns:a16="http://schemas.microsoft.com/office/drawing/2014/main" val="2729766931"/>
                        </a:ext>
                      </a:extLst>
                    </a:gridCol>
                    <a:gridCol w="1333358">
                      <a:extLst>
                        <a:ext uri="{9D8B030D-6E8A-4147-A177-3AD203B41FA5}">
                          <a16:colId xmlns:a16="http://schemas.microsoft.com/office/drawing/2014/main" val="22987793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Metric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Algorithms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8113" t="-6897" r="-298113" b="-5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1905" t="-6897" r="-200952" b="-5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905" t="-6897" r="-100952" b="-5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1905" t="-6897" r="-952" b="-5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210196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Amusement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75193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Contempt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04897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Happiness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04987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9D83B6-1840-A84E-9594-1716E22C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B0FF160-761D-AF40-BC7D-8059B6E756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3133719"/>
                  </p:ext>
                </p:extLst>
              </p:nvPr>
            </p:nvGraphicFramePr>
            <p:xfrm>
              <a:off x="1543952" y="3661170"/>
              <a:ext cx="9333506" cy="2291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2254">
                      <a:extLst>
                        <a:ext uri="{9D8B030D-6E8A-4147-A177-3AD203B41FA5}">
                          <a16:colId xmlns:a16="http://schemas.microsoft.com/office/drawing/2014/main" val="4070607663"/>
                        </a:ext>
                      </a:extLst>
                    </a:gridCol>
                    <a:gridCol w="1344462">
                      <a:extLst>
                        <a:ext uri="{9D8B030D-6E8A-4147-A177-3AD203B41FA5}">
                          <a16:colId xmlns:a16="http://schemas.microsoft.com/office/drawing/2014/main" val="649835853"/>
                        </a:ext>
                      </a:extLst>
                    </a:gridCol>
                    <a:gridCol w="1333358">
                      <a:extLst>
                        <a:ext uri="{9D8B030D-6E8A-4147-A177-3AD203B41FA5}">
                          <a16:colId xmlns:a16="http://schemas.microsoft.com/office/drawing/2014/main" val="1150393051"/>
                        </a:ext>
                      </a:extLst>
                    </a:gridCol>
                    <a:gridCol w="1333358">
                      <a:extLst>
                        <a:ext uri="{9D8B030D-6E8A-4147-A177-3AD203B41FA5}">
                          <a16:colId xmlns:a16="http://schemas.microsoft.com/office/drawing/2014/main" val="1270972135"/>
                        </a:ext>
                      </a:extLst>
                    </a:gridCol>
                    <a:gridCol w="1333358">
                      <a:extLst>
                        <a:ext uri="{9D8B030D-6E8A-4147-A177-3AD203B41FA5}">
                          <a16:colId xmlns:a16="http://schemas.microsoft.com/office/drawing/2014/main" val="3956592721"/>
                        </a:ext>
                      </a:extLst>
                    </a:gridCol>
                    <a:gridCol w="1333358">
                      <a:extLst>
                        <a:ext uri="{9D8B030D-6E8A-4147-A177-3AD203B41FA5}">
                          <a16:colId xmlns:a16="http://schemas.microsoft.com/office/drawing/2014/main" val="2729766931"/>
                        </a:ext>
                      </a:extLst>
                    </a:gridCol>
                    <a:gridCol w="1333358">
                      <a:extLst>
                        <a:ext uri="{9D8B030D-6E8A-4147-A177-3AD203B41FA5}">
                          <a16:colId xmlns:a16="http://schemas.microsoft.com/office/drawing/2014/main" val="22987793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Metric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Algorithms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21019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Amusement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  <a:p>
                          <a:pPr algn="ctr"/>
                          <a:r>
                            <a:rPr lang="en-US" dirty="0" err="1"/>
                            <a:t>AccMM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329</a:t>
                          </a:r>
                        </a:p>
                        <a:p>
                          <a:pPr algn="ctr"/>
                          <a:r>
                            <a:rPr lang="en-US" b="1" dirty="0"/>
                            <a:t>51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72</a:t>
                          </a:r>
                        </a:p>
                        <a:p>
                          <a:pPr algn="ctr"/>
                          <a:r>
                            <a:rPr lang="en-US" b="1" dirty="0"/>
                            <a:t>31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  <a:p>
                          <a:pPr algn="ctr"/>
                          <a:r>
                            <a:rPr lang="en-US" b="1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7519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Contempt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  <a:p>
                          <a:pPr algn="ctr"/>
                          <a:r>
                            <a:rPr lang="en-US" dirty="0" err="1"/>
                            <a:t>AccMM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456</a:t>
                          </a:r>
                        </a:p>
                        <a:p>
                          <a:pPr algn="ctr"/>
                          <a:r>
                            <a:rPr lang="en-US" b="1" dirty="0"/>
                            <a:t>110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79</a:t>
                          </a:r>
                        </a:p>
                        <a:p>
                          <a:pPr algn="ctr"/>
                          <a:r>
                            <a:rPr lang="en-US" b="1" dirty="0"/>
                            <a:t>52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  <a:p>
                          <a:pPr algn="ctr"/>
                          <a:r>
                            <a:rPr lang="en-US" b="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04897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Happiness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  <a:p>
                          <a:pPr algn="ctr"/>
                          <a:r>
                            <a:rPr lang="en-US" dirty="0" err="1"/>
                            <a:t>AccMM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318</a:t>
                          </a:r>
                        </a:p>
                        <a:p>
                          <a:pPr algn="ctr"/>
                          <a:r>
                            <a:rPr lang="en-US" b="1" dirty="0"/>
                            <a:t>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60</a:t>
                          </a:r>
                        </a:p>
                        <a:p>
                          <a:pPr algn="ctr"/>
                          <a:r>
                            <a:rPr lang="en-US" b="1" dirty="0"/>
                            <a:t>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  <a:p>
                          <a:pPr algn="ctr"/>
                          <a:r>
                            <a:rPr lang="en-US" b="1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04987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B0FF160-761D-AF40-BC7D-8059B6E756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3133719"/>
                  </p:ext>
                </p:extLst>
              </p:nvPr>
            </p:nvGraphicFramePr>
            <p:xfrm>
              <a:off x="1543952" y="3661170"/>
              <a:ext cx="9333506" cy="2291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2254">
                      <a:extLst>
                        <a:ext uri="{9D8B030D-6E8A-4147-A177-3AD203B41FA5}">
                          <a16:colId xmlns:a16="http://schemas.microsoft.com/office/drawing/2014/main" val="4070607663"/>
                        </a:ext>
                      </a:extLst>
                    </a:gridCol>
                    <a:gridCol w="1344462">
                      <a:extLst>
                        <a:ext uri="{9D8B030D-6E8A-4147-A177-3AD203B41FA5}">
                          <a16:colId xmlns:a16="http://schemas.microsoft.com/office/drawing/2014/main" val="649835853"/>
                        </a:ext>
                      </a:extLst>
                    </a:gridCol>
                    <a:gridCol w="1333358">
                      <a:extLst>
                        <a:ext uri="{9D8B030D-6E8A-4147-A177-3AD203B41FA5}">
                          <a16:colId xmlns:a16="http://schemas.microsoft.com/office/drawing/2014/main" val="1150393051"/>
                        </a:ext>
                      </a:extLst>
                    </a:gridCol>
                    <a:gridCol w="1333358">
                      <a:extLst>
                        <a:ext uri="{9D8B030D-6E8A-4147-A177-3AD203B41FA5}">
                          <a16:colId xmlns:a16="http://schemas.microsoft.com/office/drawing/2014/main" val="1270972135"/>
                        </a:ext>
                      </a:extLst>
                    </a:gridCol>
                    <a:gridCol w="1333358">
                      <a:extLst>
                        <a:ext uri="{9D8B030D-6E8A-4147-A177-3AD203B41FA5}">
                          <a16:colId xmlns:a16="http://schemas.microsoft.com/office/drawing/2014/main" val="3956592721"/>
                        </a:ext>
                      </a:extLst>
                    </a:gridCol>
                    <a:gridCol w="1333358">
                      <a:extLst>
                        <a:ext uri="{9D8B030D-6E8A-4147-A177-3AD203B41FA5}">
                          <a16:colId xmlns:a16="http://schemas.microsoft.com/office/drawing/2014/main" val="2729766931"/>
                        </a:ext>
                      </a:extLst>
                    </a:gridCol>
                    <a:gridCol w="1333358">
                      <a:extLst>
                        <a:ext uri="{9D8B030D-6E8A-4147-A177-3AD203B41FA5}">
                          <a16:colId xmlns:a16="http://schemas.microsoft.com/office/drawing/2014/main" val="22987793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Metric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Algorithms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98113" t="-6897" r="-298113" b="-5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1905" t="-6897" r="-200952" b="-5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905" t="-6897" r="-100952" b="-5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1905" t="-6897" r="-952" b="-5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210196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Amusement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  <a:p>
                          <a:pPr algn="ctr"/>
                          <a:r>
                            <a:rPr lang="en-US" dirty="0" err="1"/>
                            <a:t>AccMM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329</a:t>
                          </a:r>
                        </a:p>
                        <a:p>
                          <a:pPr algn="ctr"/>
                          <a:r>
                            <a:rPr lang="en-US" b="1" dirty="0"/>
                            <a:t>51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72</a:t>
                          </a:r>
                        </a:p>
                        <a:p>
                          <a:pPr algn="ctr"/>
                          <a:r>
                            <a:rPr lang="en-US" b="1" dirty="0"/>
                            <a:t>31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  <a:p>
                          <a:pPr algn="ctr"/>
                          <a:r>
                            <a:rPr lang="en-US" b="1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75193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Contempt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  <a:p>
                          <a:pPr algn="ctr"/>
                          <a:r>
                            <a:rPr lang="en-US" dirty="0" err="1"/>
                            <a:t>AccMM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456</a:t>
                          </a:r>
                        </a:p>
                        <a:p>
                          <a:pPr algn="ctr"/>
                          <a:r>
                            <a:rPr lang="en-US" b="1" dirty="0"/>
                            <a:t>110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79</a:t>
                          </a:r>
                        </a:p>
                        <a:p>
                          <a:pPr algn="ctr"/>
                          <a:r>
                            <a:rPr lang="en-US" b="1" dirty="0"/>
                            <a:t>52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  <a:p>
                          <a:pPr algn="ctr"/>
                          <a:r>
                            <a:rPr lang="en-US" b="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04897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Happiness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  <a:p>
                          <a:pPr algn="ctr"/>
                          <a:r>
                            <a:rPr lang="en-US" dirty="0" err="1"/>
                            <a:t>AccMM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318</a:t>
                          </a:r>
                        </a:p>
                        <a:p>
                          <a:pPr algn="ctr"/>
                          <a:r>
                            <a:rPr lang="en-US" b="1" dirty="0"/>
                            <a:t>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60</a:t>
                          </a:r>
                        </a:p>
                        <a:p>
                          <a:pPr algn="ctr"/>
                          <a:r>
                            <a:rPr lang="en-US" b="1" dirty="0"/>
                            <a:t>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  <a:p>
                          <a:pPr algn="ctr"/>
                          <a:r>
                            <a:rPr lang="en-US" b="1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04987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EB531BE-A05D-8844-8B19-48176E1822A0}"/>
              </a:ext>
            </a:extLst>
          </p:cNvPr>
          <p:cNvSpPr txBox="1"/>
          <p:nvPr/>
        </p:nvSpPr>
        <p:spPr>
          <a:xfrm>
            <a:off x="102134" y="6181189"/>
            <a:ext cx="6547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Convergence time: number of iterations until the change </a:t>
            </a:r>
          </a:p>
          <a:p>
            <a:r>
              <a:rPr lang="en-US" dirty="0"/>
              <a:t>of the estimated parameter vector is within a given error tolerance  </a:t>
            </a:r>
          </a:p>
        </p:txBody>
      </p:sp>
    </p:spTree>
    <p:extLst>
      <p:ext uri="{BB962C8B-B14F-4D97-AF65-F5344CB8AC3E}">
        <p14:creationId xmlns:p14="http://schemas.microsoft.com/office/powerpoint/2010/main" val="234836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A0C587-F1A7-4A40-A288-EDFC22C46080}"/>
              </a:ext>
            </a:extLst>
          </p:cNvPr>
          <p:cNvSpPr/>
          <p:nvPr/>
        </p:nvSpPr>
        <p:spPr>
          <a:xfrm>
            <a:off x="838200" y="1439663"/>
            <a:ext cx="10515600" cy="2932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82A27-FF9B-2246-A769-2D18D3FC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time for MLE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732F80-6C52-FA46-AC6E-731EA34F4E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64395"/>
                <a:ext cx="10515601" cy="503234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Thm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the MLE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For both GD and MM, the number of iterations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satisfies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𝐌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𝐌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⁡(1/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br>
                  <a:rPr lang="en-US" dirty="0"/>
                </a:br>
                <a:r>
                  <a:rPr lang="en-US" dirty="0"/>
                  <a:t>where 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	maximum number of comparisons of an item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	algebraic connectivity of matrix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dirty="0"/>
                  <a:t> 		matrix of the co-occurrence counts of pairs of items  	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732F80-6C52-FA46-AC6E-731EA34F4E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64395"/>
                <a:ext cx="10515601" cy="5032348"/>
              </a:xfrm>
              <a:blipFill>
                <a:blip r:embed="rId2"/>
                <a:stretch>
                  <a:fillRect l="-965" t="-1763" b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454BD-305A-0841-885F-F8F2468DC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85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167E8-5AA4-744E-AA40-97101C59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of paired comparison counts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A31543-A34A-E049-8FB1-DD615DC83D92}"/>
              </a:ext>
            </a:extLst>
          </p:cNvPr>
          <p:cNvSpPr/>
          <p:nvPr/>
        </p:nvSpPr>
        <p:spPr>
          <a:xfrm>
            <a:off x="3588225" y="1684650"/>
            <a:ext cx="1121223" cy="1249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4409A-D657-6C4A-BD68-6DF3789E8836}"/>
              </a:ext>
            </a:extLst>
          </p:cNvPr>
          <p:cNvSpPr txBox="1"/>
          <p:nvPr/>
        </p:nvSpPr>
        <p:spPr>
          <a:xfrm>
            <a:off x="4143397" y="18121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83F91-0BB2-E34D-A3B1-7528BD5E15C3}"/>
              </a:ext>
            </a:extLst>
          </p:cNvPr>
          <p:cNvSpPr txBox="1"/>
          <p:nvPr/>
        </p:nvSpPr>
        <p:spPr>
          <a:xfrm>
            <a:off x="3882140" y="23564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D2E4BC-A38F-FC49-BFE3-067B7285BF42}"/>
              </a:ext>
            </a:extLst>
          </p:cNvPr>
          <p:cNvSpPr txBox="1"/>
          <p:nvPr/>
        </p:nvSpPr>
        <p:spPr>
          <a:xfrm>
            <a:off x="4351588" y="23673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337369-A5EB-3B4F-9AAE-4480BB73D7C0}"/>
              </a:ext>
            </a:extLst>
          </p:cNvPr>
          <p:cNvSpPr txBox="1"/>
          <p:nvPr/>
        </p:nvSpPr>
        <p:spPr>
          <a:xfrm>
            <a:off x="3650426" y="19234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0F9354-F301-F449-989D-0CA89372CCD6}"/>
              </a:ext>
            </a:extLst>
          </p:cNvPr>
          <p:cNvSpPr/>
          <p:nvPr/>
        </p:nvSpPr>
        <p:spPr>
          <a:xfrm>
            <a:off x="5170721" y="1684650"/>
            <a:ext cx="1121223" cy="1249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F60188-B649-454C-A3EC-B57C669A7B47}"/>
              </a:ext>
            </a:extLst>
          </p:cNvPr>
          <p:cNvSpPr txBox="1"/>
          <p:nvPr/>
        </p:nvSpPr>
        <p:spPr>
          <a:xfrm>
            <a:off x="5725893" y="18556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BA8D62-F87F-1C47-971A-1F516871D44D}"/>
              </a:ext>
            </a:extLst>
          </p:cNvPr>
          <p:cNvSpPr txBox="1"/>
          <p:nvPr/>
        </p:nvSpPr>
        <p:spPr>
          <a:xfrm>
            <a:off x="5424207" y="23128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1EC5C2-694F-4940-B919-3B0E0295E44E}"/>
              </a:ext>
            </a:extLst>
          </p:cNvPr>
          <p:cNvSpPr/>
          <p:nvPr/>
        </p:nvSpPr>
        <p:spPr>
          <a:xfrm>
            <a:off x="6731183" y="1684650"/>
            <a:ext cx="1121223" cy="1249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BC05AA-4BCC-F949-9BBD-F9430DCAFF7B}"/>
              </a:ext>
            </a:extLst>
          </p:cNvPr>
          <p:cNvSpPr txBox="1"/>
          <p:nvPr/>
        </p:nvSpPr>
        <p:spPr>
          <a:xfrm>
            <a:off x="7286355" y="19256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E68F94-EAD3-D047-8EDC-9D248DDF9F0D}"/>
              </a:ext>
            </a:extLst>
          </p:cNvPr>
          <p:cNvSpPr txBox="1"/>
          <p:nvPr/>
        </p:nvSpPr>
        <p:spPr>
          <a:xfrm>
            <a:off x="7025098" y="24699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AEBFA4-6AE5-E945-B6E7-A660A4F873A1}"/>
              </a:ext>
            </a:extLst>
          </p:cNvPr>
          <p:cNvSpPr txBox="1"/>
          <p:nvPr/>
        </p:nvSpPr>
        <p:spPr>
          <a:xfrm>
            <a:off x="6793384" y="20369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09EA843-75FD-7B4D-8ACB-6A870A07E324}"/>
              </a:ext>
            </a:extLst>
          </p:cNvPr>
          <p:cNvSpPr/>
          <p:nvPr/>
        </p:nvSpPr>
        <p:spPr>
          <a:xfrm>
            <a:off x="8379780" y="1684650"/>
            <a:ext cx="1121223" cy="1249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415438-81E5-5047-8A43-4D1C30E5BCB8}"/>
              </a:ext>
            </a:extLst>
          </p:cNvPr>
          <p:cNvSpPr txBox="1"/>
          <p:nvPr/>
        </p:nvSpPr>
        <p:spPr>
          <a:xfrm>
            <a:off x="9085795" y="22216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EB3A59-6851-CA4B-AB96-BDCA4F4A5876}"/>
              </a:ext>
            </a:extLst>
          </p:cNvPr>
          <p:cNvSpPr txBox="1"/>
          <p:nvPr/>
        </p:nvSpPr>
        <p:spPr>
          <a:xfrm>
            <a:off x="8673695" y="24699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444DFE-0833-7546-AB4A-CA8208F9DB46}"/>
              </a:ext>
            </a:extLst>
          </p:cNvPr>
          <p:cNvSpPr txBox="1"/>
          <p:nvPr/>
        </p:nvSpPr>
        <p:spPr>
          <a:xfrm>
            <a:off x="8441981" y="20369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B2E7A1-B72A-5948-B687-40A8478E2813}"/>
              </a:ext>
            </a:extLst>
          </p:cNvPr>
          <p:cNvSpPr/>
          <p:nvPr/>
        </p:nvSpPr>
        <p:spPr>
          <a:xfrm>
            <a:off x="10018015" y="1684650"/>
            <a:ext cx="1121223" cy="1249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FBA56D-6877-A34D-B6C8-13B53DC75C0B}"/>
              </a:ext>
            </a:extLst>
          </p:cNvPr>
          <p:cNvSpPr txBox="1"/>
          <p:nvPr/>
        </p:nvSpPr>
        <p:spPr>
          <a:xfrm>
            <a:off x="10311930" y="24699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3C718E-675C-DE4D-AEC8-1368426C1CC3}"/>
              </a:ext>
            </a:extLst>
          </p:cNvPr>
          <p:cNvSpPr txBox="1"/>
          <p:nvPr/>
        </p:nvSpPr>
        <p:spPr>
          <a:xfrm>
            <a:off x="10080216" y="20369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6504F36-15BC-1047-A21B-9DD1F769D43D}"/>
                  </a:ext>
                </a:extLst>
              </p:cNvPr>
              <p:cNvSpPr txBox="1"/>
              <p:nvPr/>
            </p:nvSpPr>
            <p:spPr>
              <a:xfrm>
                <a:off x="2707162" y="3844701"/>
                <a:ext cx="3382208" cy="1698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0" smtClean="0"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     </m:t>
                                  </m:r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</m: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     </m:t>
                                  </m:r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</m: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     0     3</m:t>
                                  </m:r>
                                </m:e>
                              </m:eqAr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 2</m:t>
                                    </m:r>
                                  </m:e>
                                </m:mr>
                              </m: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 3</m:t>
                                    </m:r>
                                  </m:e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6504F36-15BC-1047-A21B-9DD1F769D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162" y="3844701"/>
                <a:ext cx="3382208" cy="1698542"/>
              </a:xfrm>
              <a:prstGeom prst="rect">
                <a:avLst/>
              </a:prstGeom>
              <a:blipFill>
                <a:blip r:embed="rId2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6F93FEF-FEA9-DB42-942D-215B0E0FBAAA}"/>
                  </a:ext>
                </a:extLst>
              </p:cNvPr>
              <p:cNvSpPr txBox="1"/>
              <p:nvPr/>
            </p:nvSpPr>
            <p:spPr>
              <a:xfrm>
                <a:off x="6438556" y="3830354"/>
                <a:ext cx="14198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0" dirty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</m:d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6F93FEF-FEA9-DB42-942D-215B0E0FB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556" y="3830354"/>
                <a:ext cx="141981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4EA0F6B-2BFF-7C44-8161-C4612C3C3432}"/>
                  </a:ext>
                </a:extLst>
              </p:cNvPr>
              <p:cNvSpPr txBox="1"/>
              <p:nvPr/>
            </p:nvSpPr>
            <p:spPr>
              <a:xfrm>
                <a:off x="6432593" y="4180344"/>
                <a:ext cx="14257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0" dirty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</m:d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4EA0F6B-2BFF-7C44-8161-C4612C3C3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593" y="4180344"/>
                <a:ext cx="142577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FCD6BA-F091-294E-90FD-D22A9DF69187}"/>
                  </a:ext>
                </a:extLst>
              </p:cNvPr>
              <p:cNvSpPr txBox="1"/>
              <p:nvPr/>
            </p:nvSpPr>
            <p:spPr>
              <a:xfrm>
                <a:off x="6433875" y="4530815"/>
                <a:ext cx="14244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0" dirty="0" smtClean="0"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)=5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FCD6BA-F091-294E-90FD-D22A9DF69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875" y="4530815"/>
                <a:ext cx="1424493" cy="400110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9FDA4BF-1292-4C48-B6DA-5E413F73387D}"/>
                  </a:ext>
                </a:extLst>
              </p:cNvPr>
              <p:cNvSpPr txBox="1"/>
              <p:nvPr/>
            </p:nvSpPr>
            <p:spPr>
              <a:xfrm>
                <a:off x="6432593" y="4883527"/>
                <a:ext cx="14257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0" dirty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</m:d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9FDA4BF-1292-4C48-B6DA-5E413F733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593" y="4883527"/>
                <a:ext cx="142577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29794CA-2847-DC48-BB6C-FC49890EFE8A}"/>
                  </a:ext>
                </a:extLst>
              </p:cNvPr>
              <p:cNvSpPr txBox="1"/>
              <p:nvPr/>
            </p:nvSpPr>
            <p:spPr>
              <a:xfrm>
                <a:off x="6432593" y="5200639"/>
                <a:ext cx="14257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0" dirty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</m:d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29794CA-2847-DC48-BB6C-FC49890EF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593" y="5200639"/>
                <a:ext cx="1425775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D9FE9C2-E39A-8D48-9B40-DFF0DA352EE6}"/>
                  </a:ext>
                </a:extLst>
              </p:cNvPr>
              <p:cNvSpPr txBox="1"/>
              <p:nvPr/>
            </p:nvSpPr>
            <p:spPr>
              <a:xfrm>
                <a:off x="8293536" y="4501553"/>
                <a:ext cx="2887137" cy="49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</m:d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0" dirty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D9FE9C2-E39A-8D48-9B40-DFF0DA352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536" y="4501553"/>
                <a:ext cx="2887137" cy="495007"/>
              </a:xfrm>
              <a:prstGeom prst="rect">
                <a:avLst/>
              </a:prstGeom>
              <a:blipFill>
                <a:blip r:embed="rId8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FD5A69F1-A396-8646-AEF3-14C4A345A9EA}"/>
              </a:ext>
            </a:extLst>
          </p:cNvPr>
          <p:cNvSpPr txBox="1"/>
          <p:nvPr/>
        </p:nvSpPr>
        <p:spPr>
          <a:xfrm>
            <a:off x="948370" y="2032574"/>
            <a:ext cx="1980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Comparison sets: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854D5C47-0BEC-334A-B24F-CDCFF7FEF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0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CC26-510B-5148-A304-419ECF3A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talk: statistical ranking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E062C-B457-3144-A622-F936DC58C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55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Statistical ranking outcomes</a:t>
            </a:r>
          </a:p>
          <a:p>
            <a:pPr lvl="1"/>
            <a:r>
              <a:rPr lang="en-US" dirty="0"/>
              <a:t>paired comparisons, full rankings, choice, rankings with ties</a:t>
            </a:r>
          </a:p>
          <a:p>
            <a:endParaRPr lang="en-US" dirty="0"/>
          </a:p>
          <a:p>
            <a:r>
              <a:rPr lang="en-US" dirty="0"/>
              <a:t>Applications: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Learning to rank</a:t>
            </a:r>
          </a:p>
          <a:p>
            <a:pPr lvl="2"/>
            <a:r>
              <a:rPr lang="en-US" dirty="0"/>
              <a:t>Web search results ranking</a:t>
            </a:r>
          </a:p>
          <a:p>
            <a:pPr lvl="2"/>
            <a:r>
              <a:rPr lang="en-US" dirty="0"/>
              <a:t>Information retrieval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Rating skills of online gamers</a:t>
            </a:r>
          </a:p>
          <a:p>
            <a:pPr lvl="2"/>
            <a:r>
              <a:rPr lang="en-US" dirty="0"/>
              <a:t>Microsoft TrueSkill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Rating reinforcement learning algorithms</a:t>
            </a:r>
          </a:p>
          <a:p>
            <a:pPr lvl="2"/>
            <a:r>
              <a:rPr lang="en-US" dirty="0"/>
              <a:t>DeepMind (</a:t>
            </a:r>
            <a:r>
              <a:rPr lang="en-US" dirty="0" err="1"/>
              <a:t>NeurIPS</a:t>
            </a:r>
            <a:r>
              <a:rPr lang="en-US" dirty="0"/>
              <a:t> 2018)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40369-6547-9347-9916-2A8AA2D3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89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B85BE-7F32-644A-BDA6-73764C25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connectivity of a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7965F0-A9AA-9243-96BB-3F903A3C7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3421"/>
                <a:ext cx="11104084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Algebraic connectivity of a matrix:</a:t>
                </a:r>
                <a:r>
                  <a:rPr lang="en-US" dirty="0"/>
                  <a:t> the second smallest eigenvalue of the corresponding Laplacian matrix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Laplacian matrix:</a:t>
                </a:r>
                <a:r>
                  <a:rPr lang="en-US" dirty="0"/>
                  <a:t> for a positive matrix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b>
                        <m:r>
                          <a:rPr lang="en-GB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sub>
                    </m:sSub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GB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sub>
                    </m:sSub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br>
                  <a:rPr lang="en-GB" b="1" dirty="0">
                    <a:solidFill>
                      <a:srgbClr val="0070C0"/>
                    </a:solidFill>
                  </a:rPr>
                </a:b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GB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sub>
                    </m:sSub>
                  </m:oMath>
                </a14:m>
                <a:r>
                  <a:rPr lang="en-US" dirty="0"/>
                  <a:t> is the diagonal matrix with diagonal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Second smallest eigenvalue of the Laplacian: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b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𝐌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7965F0-A9AA-9243-96BB-3F903A3C7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3421"/>
                <a:ext cx="11104084" cy="4351338"/>
              </a:xfrm>
              <a:blipFill>
                <a:blip r:embed="rId2"/>
                <a:stretch>
                  <a:fillRect l="-1029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393225-01D7-FA47-816E-7373393FFA65}"/>
                  </a:ext>
                </a:extLst>
              </p:cNvPr>
              <p:cNvSpPr txBox="1"/>
              <p:nvPr/>
            </p:nvSpPr>
            <p:spPr>
              <a:xfrm>
                <a:off x="165251" y="6289866"/>
                <a:ext cx="11325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Def. the eigenvalues of a matrix 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are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≤⋯≤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393225-01D7-FA47-816E-7373393FF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51" y="6289866"/>
                <a:ext cx="11325342" cy="461665"/>
              </a:xfrm>
              <a:prstGeom prst="rect">
                <a:avLst/>
              </a:prstGeom>
              <a:blipFill>
                <a:blip r:embed="rId3"/>
                <a:stretch>
                  <a:fillRect l="-784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AC94C-087B-3643-A9C4-358C9584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48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9D7B34-8874-9140-B5A2-C8F534F593EB}"/>
              </a:ext>
            </a:extLst>
          </p:cNvPr>
          <p:cNvSpPr/>
          <p:nvPr/>
        </p:nvSpPr>
        <p:spPr>
          <a:xfrm>
            <a:off x="838200" y="1781558"/>
            <a:ext cx="10515600" cy="19641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CA7BC-12E6-3A49-AB83-B741902FB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time for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45C53F-F512-4B4B-8D75-C336607A17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38876"/>
                <a:ext cx="10515601" cy="467432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Thm</a:t>
                </a:r>
                <a:r>
                  <a:rPr lang="en-US" dirty="0"/>
                  <a:t> The convergence time satisfies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GB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𝐌</m:t>
                                </m:r>
                                <m:r>
                                  <a:rPr lang="en-GB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den>
                            </m:f>
                          </m:e>
                        </m:d>
                        <m:func>
                          <m:func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(1/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Robustness to sparse observations:</a:t>
                </a:r>
                <a:r>
                  <a:rPr lang="en-US" dirty="0"/>
                  <a:t> convergence time bounded by a constant no matter how small the algebraic connectivity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Slow convergence issue:</a:t>
                </a:r>
                <a:r>
                  <a:rPr lang="en-US" dirty="0">
                    <a:solidFill>
                      <a:srgbClr val="FF0000"/>
                    </a:solidFill>
                  </a:rPr>
                  <a:t> convergence time may be arbitrarily large by taking small enough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45C53F-F512-4B4B-8D75-C336607A17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38876"/>
                <a:ext cx="10515601" cy="4674327"/>
              </a:xfrm>
              <a:blipFill>
                <a:blip r:embed="rId2"/>
                <a:stretch>
                  <a:fillRect l="-965" t="-2168" r="-724" b="-3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0881-2AEE-674F-9530-BA6AA0DB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37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D0CC6C-D6D3-C24D-A4F8-FBA2EBFF365D}"/>
              </a:ext>
            </a:extLst>
          </p:cNvPr>
          <p:cNvSpPr/>
          <p:nvPr/>
        </p:nvSpPr>
        <p:spPr>
          <a:xfrm>
            <a:off x="838200" y="1781557"/>
            <a:ext cx="10515600" cy="28785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512579C-FBF8-F249-8D59-243753A1091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Tight example: two items compared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times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512579C-FBF8-F249-8D59-243753A109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66EA7-E0AB-ED46-BB62-512661F375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9476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Convergence rate for the MAP objective: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br>
                  <a:rPr lang="en-GB" b="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:br>
                  <a:rPr lang="en-GB" b="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:r>
                  <a:rPr lang="en-GB" b="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					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≈1−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4(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for small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Can be arbitrarily slow by taking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for small enough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66EA7-E0AB-ED46-BB62-512661F375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94764" cy="4351338"/>
              </a:xfrm>
              <a:blipFill>
                <a:blip r:embed="rId3"/>
                <a:stretch>
                  <a:fillRect l="-931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9FB12-BD2A-4745-B9EB-650AF4C7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53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CFE66B-99FE-A344-BA2C-640EBB7E9FD6}"/>
              </a:ext>
            </a:extLst>
          </p:cNvPr>
          <p:cNvSpPr/>
          <p:nvPr/>
        </p:nvSpPr>
        <p:spPr>
          <a:xfrm>
            <a:off x="838200" y="1781558"/>
            <a:ext cx="10515600" cy="2283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5D3460-4B38-804F-9B7C-C2589CC0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Accelerated iterative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B0A3C7-6645-3844-87A3-5D50B6B96B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>
                    <a:solidFill>
                      <a:srgbClr val="0070C0"/>
                    </a:solidFill>
                  </a:rPr>
                  <a:t>Thm</a:t>
                </a:r>
                <a:r>
                  <a:rPr lang="en-US" dirty="0"/>
                  <a:t> For the accelerated version of gradient descent and MM iterative algorithms, the convergence time satisfies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b="1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𝐌</m:t>
                                    </m:r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b="1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𝐌</m:t>
                                    </m:r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b="1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𝐌</m:t>
                                    </m:r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den>
                                </m:f>
                              </m:e>
                            </m:d>
                            <m:func>
                              <m:func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(1/</m:t>
                                </m:r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 slow convergence issue resolved: the convergence time of the same order as for MLE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b="0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B0A3C7-6645-3844-87A3-5D50B6B96B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69D38B2-51CD-7948-95E0-20F675AFB287}"/>
              </a:ext>
            </a:extLst>
          </p:cNvPr>
          <p:cNvSpPr txBox="1"/>
          <p:nvPr/>
        </p:nvSpPr>
        <p:spPr>
          <a:xfrm>
            <a:off x="264406" y="6224529"/>
            <a:ext cx="5834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Note: accelerated method to be defined later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662BB-67C9-0743-801A-571F76C88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75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FD69-6CFB-DA4B-8D44-58C84B1D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linear convergence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8F52EE-0A24-184C-932C-184C11AEE4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 sequence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),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), …</m:t>
                    </m:r>
                  </m:oMath>
                </a14:m>
                <a:r>
                  <a:rPr lang="en-US" dirty="0"/>
                  <a:t> with limit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said to have </a:t>
                </a:r>
                <a:r>
                  <a:rPr lang="en-US" dirty="0">
                    <a:solidFill>
                      <a:srgbClr val="0070C0"/>
                    </a:solidFill>
                  </a:rPr>
                  <a:t>linear convergence</a:t>
                </a:r>
                <a:r>
                  <a:rPr lang="en-US" dirty="0"/>
                  <a:t> with rate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dirty="0"/>
                  <a:t> if 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func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A value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dirty="0"/>
                  <a:t> is referred as the </a:t>
                </a:r>
                <a:r>
                  <a:rPr lang="en-US" dirty="0">
                    <a:solidFill>
                      <a:srgbClr val="0070C0"/>
                    </a:solidFill>
                  </a:rPr>
                  <a:t>rate of convergence bound</a:t>
                </a:r>
                <a:r>
                  <a:rPr lang="en-US" dirty="0"/>
                  <a:t> if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such that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̅"/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8F52EE-0A24-184C-932C-184C11AEE4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924" r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F856D-D5DE-E049-A97C-78A55E2F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45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9EF718-226E-B549-947F-2D5904A75654}"/>
              </a:ext>
            </a:extLst>
          </p:cNvPr>
          <p:cNvSpPr/>
          <p:nvPr/>
        </p:nvSpPr>
        <p:spPr>
          <a:xfrm>
            <a:off x="838200" y="3979260"/>
            <a:ext cx="10515600" cy="17438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0EBF74-DF43-8149-9745-9DB9318AE446}"/>
              </a:ext>
            </a:extLst>
          </p:cNvPr>
          <p:cNvSpPr/>
          <p:nvPr/>
        </p:nvSpPr>
        <p:spPr>
          <a:xfrm>
            <a:off x="838200" y="1825625"/>
            <a:ext cx="10515600" cy="17438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E452C-1EED-4B47-AF21-EC81D1022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03CCAB-AE2D-A94C-B114-48D4955678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6642"/>
                <a:ext cx="10515600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Smoothness:</a:t>
                </a:r>
                <a:r>
                  <a:rPr lang="en-US" dirty="0"/>
                  <a:t> A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said to be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-smooth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if it has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-Lipschitz gradient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i.e.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begChr m:val="‖"/>
                        <m:endChr m:val="‖"/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Strong convexity: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-strongly convex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if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‖"/>
                        <m:endChr m:val="‖"/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for all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03CCAB-AE2D-A94C-B114-48D4955678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6642"/>
                <a:ext cx="10515600" cy="4351338"/>
              </a:xfrm>
              <a:blipFill>
                <a:blip r:embed="rId2"/>
                <a:stretch>
                  <a:fillRect l="-965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3725C-3D07-7747-B824-B712EB28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36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DA6212-7C8F-9746-ADC8-1F50F590BDCA}"/>
              </a:ext>
            </a:extLst>
          </p:cNvPr>
          <p:cNvSpPr/>
          <p:nvPr/>
        </p:nvSpPr>
        <p:spPr>
          <a:xfrm>
            <a:off x="2427016" y="2822889"/>
            <a:ext cx="6819441" cy="9584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784767-5191-1C4C-B0F2-F7F29C96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</a:t>
            </a:r>
            <a:r>
              <a:rPr lang="en-US" dirty="0" err="1"/>
              <a:t>Polyak-Lojasiewicz</a:t>
            </a:r>
            <a:r>
              <a:rPr lang="en-US" dirty="0"/>
              <a:t>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397B5-5834-DD4F-882E-D6C4BEAA97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Funtion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satisfies the </a:t>
                </a:r>
                <a:r>
                  <a:rPr lang="en-US" dirty="0">
                    <a:solidFill>
                      <a:srgbClr val="0070C0"/>
                    </a:solidFill>
                  </a:rPr>
                  <a:t>Polyak-Lojasiewicz inequality on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if there exists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397B5-5834-DD4F-882E-D6C4BEAA97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BD4676-F162-774F-A3DB-FE1FEB899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28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EC7216-42D7-C54B-BC2A-1E4054887B07}"/>
              </a:ext>
            </a:extLst>
          </p:cNvPr>
          <p:cNvSpPr/>
          <p:nvPr/>
        </p:nvSpPr>
        <p:spPr>
          <a:xfrm>
            <a:off x="838200" y="1770540"/>
            <a:ext cx="10515600" cy="41014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3F5ED-9FA8-2848-8C51-63DC11E7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descent: linear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24E3F6-89BB-604E-A573-6C44C98108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>
                    <a:solidFill>
                      <a:srgbClr val="0070C0"/>
                    </a:solidFill>
                  </a:rPr>
                  <a:t>Thm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convex function such that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-smooth function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satisfies the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-PL inequality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Then, for GD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24E3F6-89BB-604E-A573-6C44C98108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934190-5D1C-E441-B43F-933D97BDD5E4}"/>
                  </a:ext>
                </a:extLst>
              </p:cNvPr>
              <p:cNvSpPr txBox="1"/>
              <p:nvPr/>
            </p:nvSpPr>
            <p:spPr>
              <a:xfrm>
                <a:off x="317063" y="6140608"/>
                <a:ext cx="6065443" cy="677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Note: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convergence time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  <m:func>
                          <m:func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(1/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934190-5D1C-E441-B43F-933D97BDD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63" y="6140608"/>
                <a:ext cx="6065443" cy="677430"/>
              </a:xfrm>
              <a:prstGeom prst="rect">
                <a:avLst/>
              </a:prstGeom>
              <a:blipFill>
                <a:blip r:embed="rId3"/>
                <a:stretch>
                  <a:fillRect l="-1461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16FD8-D339-2543-B3A1-1C1E11BB0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20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62BE79-2273-3843-B05D-8794F158E38C}"/>
              </a:ext>
            </a:extLst>
          </p:cNvPr>
          <p:cNvSpPr/>
          <p:nvPr/>
        </p:nvSpPr>
        <p:spPr>
          <a:xfrm>
            <a:off x="838200" y="1726473"/>
            <a:ext cx="10515600" cy="42667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2AA95-DD55-0E44-A6F7-012146D5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MM: linear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AA63AA-86C3-8941-87AE-04604EC6C8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err="1">
                    <a:solidFill>
                      <a:srgbClr val="0070C0"/>
                    </a:solidFill>
                  </a:rPr>
                  <a:t>Thm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convex function that is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-smooth function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/>
                  <a:t> and that satisfies the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-PL inequality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be a majorant surrogate function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such that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Then,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box>
                      <m:box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GB" dirty="0"/>
                  <a:t>, we have</a:t>
                </a:r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AA63AA-86C3-8941-87AE-04604EC6C8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CED624-67B5-AD47-9BBE-9444B3FED5AF}"/>
                  </a:ext>
                </a:extLst>
              </p:cNvPr>
              <p:cNvSpPr txBox="1"/>
              <p:nvPr/>
            </p:nvSpPr>
            <p:spPr>
              <a:xfrm>
                <a:off x="317063" y="6140608"/>
                <a:ext cx="6372385" cy="677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Note: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convergence time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  <m:func>
                          <m:func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(1/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CED624-67B5-AD47-9BBE-9444B3FED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63" y="6140608"/>
                <a:ext cx="6372385" cy="677430"/>
              </a:xfrm>
              <a:prstGeom prst="rect">
                <a:avLst/>
              </a:prstGeom>
              <a:blipFill>
                <a:blip r:embed="rId3"/>
                <a:stretch>
                  <a:fillRect l="-1392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4C95D-3A84-EE40-8D0D-483BF9A0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4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999FF7-3CE5-8C4B-865D-9AFCD10FAADD}"/>
              </a:ext>
            </a:extLst>
          </p:cNvPr>
          <p:cNvSpPr/>
          <p:nvPr/>
        </p:nvSpPr>
        <p:spPr>
          <a:xfrm>
            <a:off x="838200" y="1748507"/>
            <a:ext cx="10515600" cy="4167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29804-BC6A-624B-900F-B37EE137C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DB7551-70E8-B741-97C1-9CE82ED6C6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err="1">
                    <a:solidFill>
                      <a:srgbClr val="0070C0"/>
                    </a:solidFill>
                  </a:rPr>
                  <a:t>Lem</a:t>
                </a:r>
                <a:r>
                  <a:rPr lang="en-US" dirty="0"/>
                  <a:t> Suppose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convex set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-strongly convex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br>
                  <a:rPr lang="en-GB" b="0" dirty="0"/>
                </a:br>
                <a:br>
                  <a:rPr lang="en-GB" b="0" dirty="0"/>
                </a:br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such that for every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br>
                  <a:rPr lang="en-US" dirty="0"/>
                </a:br>
                <a:br>
                  <a:rPr lang="en-US" b="1" dirty="0"/>
                </a:br>
                <a:r>
                  <a:rPr lang="en-US" b="1" dirty="0">
                    <a:solidFill>
                      <a:srgbClr val="0070C0"/>
                    </a:solidFill>
                  </a:rPr>
                  <a:t>(C1)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r>
                  <a:rPr lang="en-US" b="1" dirty="0">
                    <a:solidFill>
                      <a:srgbClr val="0070C0"/>
                    </a:solidFill>
                  </a:rPr>
                  <a:t>(C2)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br>
                  <a:rPr lang="en-GB" dirty="0">
                    <a:solidFill>
                      <a:srgbClr val="0070C0"/>
                    </a:solidFill>
                  </a:rPr>
                </a:br>
                <a:br>
                  <a:rPr lang="en-GB" dirty="0"/>
                </a:br>
                <a:r>
                  <a:rPr lang="en-GB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Then,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>
                    <a:solidFill>
                      <a:srgbClr val="0070C0"/>
                    </a:solidFill>
                  </a:rPr>
                  <a:t> satisfies the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dirty="0">
                    <a:solidFill>
                      <a:srgbClr val="0070C0"/>
                    </a:solidFill>
                  </a:rPr>
                  <a:t>-PL inequality on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br>
                  <a:rPr lang="en-GB" dirty="0">
                    <a:solidFill>
                      <a:srgbClr val="0070C0"/>
                    </a:solidFill>
                  </a:rPr>
                </a:br>
                <a:r>
                  <a:rPr lang="en-GB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DB7551-70E8-B741-97C1-9CE82ED6C6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DE30D-FBB8-1A4B-9B9A-D2747375F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61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Callout 11">
            <a:extLst>
              <a:ext uri="{FF2B5EF4-FFF2-40B4-BE49-F238E27FC236}">
                <a16:creationId xmlns:a16="http://schemas.microsoft.com/office/drawing/2014/main" id="{9AF7ADAA-5E93-8144-B562-064AF32BABEA}"/>
              </a:ext>
            </a:extLst>
          </p:cNvPr>
          <p:cNvSpPr/>
          <p:nvPr/>
        </p:nvSpPr>
        <p:spPr>
          <a:xfrm>
            <a:off x="6489300" y="4225749"/>
            <a:ext cx="3822853" cy="2117232"/>
          </a:xfrm>
          <a:prstGeom prst="wedgeEllipseCallout">
            <a:avLst>
              <a:gd name="adj1" fmla="val -41439"/>
              <a:gd name="adj2" fmla="val -7262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C0B55598-98E9-8C49-82A1-878088057CB6}"/>
              </a:ext>
            </a:extLst>
          </p:cNvPr>
          <p:cNvSpPr/>
          <p:nvPr/>
        </p:nvSpPr>
        <p:spPr>
          <a:xfrm>
            <a:off x="1181065" y="4274448"/>
            <a:ext cx="3822853" cy="2117232"/>
          </a:xfrm>
          <a:prstGeom prst="wedgeEllipseCallout">
            <a:avLst>
              <a:gd name="adj1" fmla="val 22826"/>
              <a:gd name="adj2" fmla="val -7678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969F9B-A23D-014D-AFAD-48220B30D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ranking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78D0C8-EED4-304D-A94D-742A5968B8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ground set of items: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={1,2,…,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Independent ranking observations with probability distribution:</a:t>
                </a:r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		</a:t>
                </a:r>
                <a14:m>
                  <m:oMath xmlns:m="http://schemas.openxmlformats.org/officeDocument/2006/math">
                    <m:r>
                      <a:rPr lang="en-GB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𝐏𝐫</m:t>
                    </m:r>
                    <m:d>
                      <m:dPr>
                        <m:begChr m:val="["/>
                        <m:endChr m:val="|"/>
                        <m:ctrlPr>
                          <a:rPr lang="en-GB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GB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 = </m:t>
                    </m:r>
                    <m:sSub>
                      <m:sSubPr>
                        <m:ctrlPr>
                          <a:rPr lang="en-GB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GB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for every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78D0C8-EED4-304D-A94D-742A5968B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937D6F0-4DEC-5543-B00D-D0B2649DCA0E}"/>
              </a:ext>
            </a:extLst>
          </p:cNvPr>
          <p:cNvSpPr txBox="1"/>
          <p:nvPr/>
        </p:nvSpPr>
        <p:spPr>
          <a:xfrm>
            <a:off x="1741358" y="4570006"/>
            <a:ext cx="32625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 output:</a:t>
            </a:r>
          </a:p>
          <a:p>
            <a:r>
              <a:rPr lang="en-US" sz="2400" dirty="0"/>
              <a:t>e.g. full ranking of items,</a:t>
            </a:r>
          </a:p>
          <a:p>
            <a:r>
              <a:rPr lang="en-US" sz="2400" dirty="0"/>
              <a:t>choice of one item,</a:t>
            </a:r>
          </a:p>
          <a:p>
            <a:r>
              <a:rPr lang="en-US" sz="2400" dirty="0"/>
              <a:t>ranking with ties, … </a:t>
            </a: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722C28-0255-D14A-9B3C-71C5E0C2B3C3}"/>
                  </a:ext>
                </a:extLst>
              </p:cNvPr>
              <p:cNvSpPr txBox="1"/>
              <p:nvPr/>
            </p:nvSpPr>
            <p:spPr>
              <a:xfrm>
                <a:off x="6979447" y="4705226"/>
                <a:ext cx="312899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Parametric distribution </a:t>
                </a:r>
              </a:p>
              <a:p>
                <a:r>
                  <a:rPr lang="en-US" sz="2400" dirty="0"/>
                  <a:t>of a ranking output for</a:t>
                </a:r>
              </a:p>
              <a:p>
                <a:r>
                  <a:rPr lang="en-US" sz="2400" dirty="0"/>
                  <a:t>parameter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722C28-0255-D14A-9B3C-71C5E0C2B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447" y="4705226"/>
                <a:ext cx="3128998" cy="1569660"/>
              </a:xfrm>
              <a:prstGeom prst="rect">
                <a:avLst/>
              </a:prstGeom>
              <a:blipFill>
                <a:blip r:embed="rId3"/>
                <a:stretch>
                  <a:fillRect l="-3239" t="-2400" r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41CDF8D-78B0-7545-B44E-7E4FCFA7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19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C37CA8-A3A7-8B42-AB6A-A904FA136DA3}"/>
              </a:ext>
            </a:extLst>
          </p:cNvPr>
          <p:cNvSpPr/>
          <p:nvPr/>
        </p:nvSpPr>
        <p:spPr>
          <a:xfrm>
            <a:off x="838200" y="1748506"/>
            <a:ext cx="10515600" cy="39141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CEC26-BFA0-DD4E-A3C3-C61961159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Bradley-Terry likelihood function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90C68B-0BA7-1841-A218-2DD5F519E0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92574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negative log-likelihood of the Bradley-Terry model is 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-strongly convex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GB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GB" dirty="0">
                    <a:solidFill>
                      <a:srgbClr val="0070C0"/>
                    </a:solidFill>
                  </a:rPr>
                </a:br>
                <a:br>
                  <a:rPr lang="en-GB" dirty="0"/>
                </a:br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-smooth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br>
                  <a:rPr lang="en-US" dirty="0"/>
                </a:br>
                <a:r>
                  <a:rPr lang="en-US" dirty="0"/>
                  <a:t>with  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b>
                        <m:r>
                          <a:rPr lang="en-GB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sub>
                    </m:sSub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GB" dirty="0">
                    <a:solidFill>
                      <a:srgbClr val="0070C0"/>
                    </a:solidFill>
                  </a:rPr>
                </a:br>
                <a:br>
                  <a:rPr lang="en-GB" dirty="0"/>
                </a:br>
                <a:r>
                  <a:rPr lang="en-GB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=1/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90C68B-0BA7-1841-A218-2DD5F519E0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92574"/>
                <a:ext cx="10515600" cy="4351338"/>
              </a:xfrm>
              <a:blipFill>
                <a:blip r:embed="rId2"/>
                <a:stretch>
                  <a:fillRect l="-96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ACF478-2C89-FA43-8860-EA3CADD88A75}"/>
                  </a:ext>
                </a:extLst>
              </p:cNvPr>
              <p:cNvSpPr/>
              <p:nvPr/>
            </p:nvSpPr>
            <p:spPr>
              <a:xfrm>
                <a:off x="230485" y="6311900"/>
                <a:ext cx="44062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Def.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1" i="0" smtClean="0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: 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ACF478-2C89-FA43-8860-EA3CADD88A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85" y="6311900"/>
                <a:ext cx="4406271" cy="461665"/>
              </a:xfrm>
              <a:prstGeom prst="rect">
                <a:avLst/>
              </a:prstGeom>
              <a:blipFill>
                <a:blip r:embed="rId3"/>
                <a:stretch>
                  <a:fillRect l="-201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0A39D-27C9-D042-AB86-FE3144CE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42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BA7C90-A919-3147-938F-41B77688873E}"/>
              </a:ext>
            </a:extLst>
          </p:cNvPr>
          <p:cNvSpPr/>
          <p:nvPr/>
        </p:nvSpPr>
        <p:spPr>
          <a:xfrm>
            <a:off x="838200" y="5350072"/>
            <a:ext cx="10515600" cy="11127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4C5C5E-6B23-634D-A7A5-2B29DDC5B6A2}"/>
              </a:ext>
            </a:extLst>
          </p:cNvPr>
          <p:cNvSpPr/>
          <p:nvPr/>
        </p:nvSpPr>
        <p:spPr>
          <a:xfrm>
            <a:off x="838200" y="1748506"/>
            <a:ext cx="10515600" cy="19972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180F5E-D381-354D-AE43-46F7C640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MM: surrogate function smoothness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C2A273-5E58-8F4D-A0EE-13213A3EAD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62561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Lem</a:t>
                </a:r>
                <a:r>
                  <a:rPr lang="en-US" dirty="0"/>
                  <a:t> For the Bradley-Terry model of paired comparisons, the surrogate majorant function satisfies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				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Recall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</m:d>
                  </m:oMath>
                </a14:m>
                <a:r>
                  <a:rPr lang="en-GB" b="0" dirty="0">
                    <a:solidFill>
                      <a:schemeClr val="tx1"/>
                    </a:solidFill>
                  </a:rPr>
                  <a:t> and the rate of convergence for MM is 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/(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GB" b="0" dirty="0">
                    <a:solidFill>
                      <a:schemeClr val="tx1"/>
                    </a:solidFill>
                  </a:rPr>
                </a:br>
                <a:endParaRPr lang="en-GB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MM and GD have the same the rate of convergence up to a constant factor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C2A273-5E58-8F4D-A0EE-13213A3EAD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62561" cy="4351338"/>
              </a:xfrm>
              <a:blipFill>
                <a:blip r:embed="rId2"/>
                <a:stretch>
                  <a:fillRect l="-825" t="-2339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9FF26-00F1-B74E-BB87-AC64F453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3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24490B-5FB6-144F-8127-F190208C0501}"/>
              </a:ext>
            </a:extLst>
          </p:cNvPr>
          <p:cNvSpPr/>
          <p:nvPr/>
        </p:nvSpPr>
        <p:spPr>
          <a:xfrm>
            <a:off x="838200" y="4549971"/>
            <a:ext cx="10515600" cy="11127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21CD38-E9B4-6648-B7F2-B8EB43B80500}"/>
              </a:ext>
            </a:extLst>
          </p:cNvPr>
          <p:cNvSpPr/>
          <p:nvPr/>
        </p:nvSpPr>
        <p:spPr>
          <a:xfrm>
            <a:off x="838200" y="1770541"/>
            <a:ext cx="10515600" cy="2052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71C0F-91C4-D549-A916-87CC4C431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73578" cy="1325563"/>
          </a:xfrm>
        </p:spPr>
        <p:txBody>
          <a:bodyPr/>
          <a:lstStyle/>
          <a:p>
            <a:r>
              <a:rPr lang="en-US" dirty="0"/>
              <a:t>Bradley-Terry: a posteriori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67B88C-F0E3-3947-BD8B-A6C37F7126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Cor</a:t>
                </a:r>
                <a:r>
                  <a:rPr lang="en-US" dirty="0"/>
                  <a:t> The negative log-a posteriori probability function with the Gamma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prior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-strongly convex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-smooth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en-US" dirty="0"/>
                  <a:t> with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Slow convergence issue: the strong-convexity parameter scales proportionally to parameter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67B88C-F0E3-3947-BD8B-A6C37F7126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CD819-BB4C-9842-9E72-7E87AB12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23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8F41-39EC-DC40-977D-0CD85A7F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ten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1E78C9-01FC-EE41-8189-1091F246A5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4130407" cy="47624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Observations generated according to the Bradley-Terry model with parameters 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=⋯=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=⋯=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dirty="0"/>
                </a:br>
                <a:endParaRPr lang="en-US" dirty="0"/>
              </a:p>
              <a:p>
                <a:r>
                  <a:rPr lang="en-US" dirty="0"/>
                  <a:t>Convergence time for parameter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1E78C9-01FC-EE41-8189-1091F246A5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4130407" cy="4762463"/>
              </a:xfrm>
              <a:blipFill>
                <a:blip r:embed="rId2"/>
                <a:stretch>
                  <a:fillRect l="-2454" t="-2400" r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B2BF220-7960-A149-B2AC-86E9A85DD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801" y="1527212"/>
            <a:ext cx="6227999" cy="428969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1C11D-6D48-2641-86E1-E6C125086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44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F4FD2E-4055-CE45-80AF-ADC9FE5EDC96}"/>
              </a:ext>
            </a:extLst>
          </p:cNvPr>
          <p:cNvSpPr/>
          <p:nvPr/>
        </p:nvSpPr>
        <p:spPr>
          <a:xfrm>
            <a:off x="838200" y="1770541"/>
            <a:ext cx="10515600" cy="40353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65038-F61F-E846-AAA2-2DAEF6A7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Accelerated MAP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2AB9E-1853-AE4F-ADC8-F325B5C6A9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85344"/>
              </a:xfrm>
            </p:spPr>
            <p:txBody>
              <a:bodyPr/>
              <a:lstStyle/>
              <a:p>
                <a:r>
                  <a:rPr lang="en-US" dirty="0"/>
                  <a:t>Approach: use the well-known first-order algorithms (GD and MM) but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-transformed iteration updates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>
                    <a:solidFill>
                      <a:srgbClr val="0070C0"/>
                    </a:solidFill>
                  </a:rPr>
                  <a:t>(GD)</a:t>
                </a:r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Π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</m:oMath>
                </a14:m>
                <a:br>
                  <a:rPr lang="en-GB" b="0" dirty="0">
                    <a:solidFill>
                      <a:srgbClr val="0070C0"/>
                    </a:solidFill>
                  </a:rPr>
                </a:br>
                <a:br>
                  <a:rPr lang="en-GB" b="0" dirty="0">
                    <a:solidFill>
                      <a:srgbClr val="0070C0"/>
                    </a:solidFill>
                  </a:rPr>
                </a:br>
                <a:r>
                  <a:rPr lang="en-GB" b="0" dirty="0">
                    <a:solidFill>
                      <a:srgbClr val="0070C0"/>
                    </a:solidFill>
                  </a:rPr>
                  <a:t>	</a:t>
                </a:r>
                <a:r>
                  <a:rPr lang="en-GB" b="1" dirty="0">
                    <a:solidFill>
                      <a:srgbClr val="0070C0"/>
                    </a:solidFill>
                  </a:rPr>
                  <a:t>(</a:t>
                </a:r>
                <a:r>
                  <a:rPr lang="en-US" b="1" dirty="0">
                    <a:solidFill>
                      <a:srgbClr val="0070C0"/>
                    </a:solidFill>
                  </a:rPr>
                  <a:t>MM)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d>
                          <m:d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Π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argmi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</m:e>
                              <m:sup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</m:oMath>
                </a14:m>
                <a:br>
                  <a:rPr lang="en-GB" dirty="0">
                    <a:solidFill>
                      <a:srgbClr val="0070C0"/>
                    </a:solidFill>
                  </a:rPr>
                </a:br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suitably chosen mapping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2AB9E-1853-AE4F-ADC8-F325B5C6A9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85344"/>
              </a:xfrm>
              <a:blipFill>
                <a:blip r:embed="rId2"/>
                <a:stretch>
                  <a:fillRect l="-965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36078-9A37-F740-B6AD-63A553F5A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65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3B35F6-9A7C-F848-80AD-E46A350720EE}"/>
              </a:ext>
            </a:extLst>
          </p:cNvPr>
          <p:cNvSpPr/>
          <p:nvPr/>
        </p:nvSpPr>
        <p:spPr>
          <a:xfrm>
            <a:off x="838199" y="1770541"/>
            <a:ext cx="10883747" cy="46633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4266D2-26C1-1447-9DA3-2293551A45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Conditions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4266D2-26C1-1447-9DA3-2293551A45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8EAE0F-C47E-4341-8699-5CA7A57302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93916" cy="4351338"/>
              </a:xfrm>
            </p:spPr>
            <p:txBody>
              <a:bodyPr/>
              <a:lstStyle/>
              <a:p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convex function satisfying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b="1" dirty="0">
                    <a:solidFill>
                      <a:srgbClr val="0070C0"/>
                    </a:solidFill>
                  </a:rPr>
                  <a:t>(F1)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-smooth on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br>
                  <a:rPr lang="en-GB" dirty="0">
                    <a:solidFill>
                      <a:srgbClr val="0070C0"/>
                    </a:solidFill>
                  </a:rPr>
                </a:br>
                <a:r>
                  <a:rPr lang="en-GB" b="1" dirty="0">
                    <a:solidFill>
                      <a:srgbClr val="0070C0"/>
                    </a:solidFill>
                  </a:rPr>
                  <a:t>(F2)</a:t>
                </a:r>
                <a:r>
                  <a:rPr lang="en-GB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satisfies the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-PL inequality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br>
                  <a:rPr lang="en-GB" dirty="0">
                    <a:solidFill>
                      <a:srgbClr val="0070C0"/>
                    </a:solidFill>
                  </a:rPr>
                </a:br>
                <a:r>
                  <a:rPr lang="en-GB" dirty="0">
                    <a:solidFill>
                      <a:srgbClr val="0070C0"/>
                    </a:solidFill>
                  </a:rPr>
                  <a:t>for a given direction vector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is such that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b="1" dirty="0">
                    <a:solidFill>
                      <a:srgbClr val="0070C0"/>
                    </a:solidFill>
                  </a:rPr>
                  <a:t>(P1)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br>
                  <a:rPr lang="en-GB" dirty="0">
                    <a:solidFill>
                      <a:srgbClr val="0070C0"/>
                    </a:solidFill>
                  </a:rPr>
                </a:br>
                <a:r>
                  <a:rPr lang="en-GB" b="1" dirty="0">
                    <a:solidFill>
                      <a:srgbClr val="0070C0"/>
                    </a:solidFill>
                  </a:rPr>
                  <a:t>(P2)</a:t>
                </a:r>
                <a:r>
                  <a:rPr lang="en-GB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GB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8EAE0F-C47E-4341-8699-5CA7A57302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93916" cy="4351338"/>
              </a:xfrm>
              <a:blipFill>
                <a:blip r:embed="rId3"/>
                <a:stretch>
                  <a:fillRect l="-923" t="-2632" b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F507DFC-0964-CD4C-9ADB-790A8B404458}"/>
              </a:ext>
            </a:extLst>
          </p:cNvPr>
          <p:cNvSpPr txBox="1"/>
          <p:nvPr/>
        </p:nvSpPr>
        <p:spPr>
          <a:xfrm>
            <a:off x="6949440" y="5506230"/>
            <a:ext cx="2352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(key condition)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AE6D4-C60E-A841-826E-5C376F1F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82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A282D-E443-DC48-82FF-A64760335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 for Bradley-Terry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DADB8-B575-1A47-AAFF-B13073A74C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the shift-operator: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Π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br>
                  <a:rPr lang="en-GB" dirty="0">
                    <a:solidFill>
                      <a:srgbClr val="0070C0"/>
                    </a:solidFill>
                  </a:rPr>
                </a:br>
                <a:br>
                  <a:rPr lang="en-GB" dirty="0"/>
                </a:br>
                <a:r>
                  <a:rPr lang="en-GB" dirty="0"/>
                  <a:t>where</a:t>
                </a:r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		</a:t>
                </a:r>
                <a:r>
                  <a:rPr lang="en-GB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den>
                            </m:f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e>
                                </m:nary>
                              </m:e>
                            </m:d>
                          </m:e>
                        </m:func>
                      </m:e>
                    </m:func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For the re-parametrization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a scaling operator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DADB8-B575-1A47-AAFF-B13073A74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F3279-82C6-5940-86B5-6CECE3DA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59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DF8AF5-211E-4046-901A-215B3393EB46}"/>
              </a:ext>
            </a:extLst>
          </p:cNvPr>
          <p:cNvSpPr/>
          <p:nvPr/>
        </p:nvSpPr>
        <p:spPr>
          <a:xfrm>
            <a:off x="838200" y="1379995"/>
            <a:ext cx="10556058" cy="5225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89982-97F3-A546-BB51-849BE291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Accelerated MM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A1E89C-F645-5A4B-9CE9-9194994D68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9995"/>
                <a:ext cx="105156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Courier" pitchFamily="2" charset="0"/>
                  </a:rPr>
                  <a:t>Initialization: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Courier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𝑝𝑟𝑒𝑣</m:t>
                        </m:r>
                      </m:sup>
                    </m:sSup>
                  </m:oMath>
                </a14:m>
                <a:endParaRPr lang="en-US" sz="2400" dirty="0">
                  <a:latin typeface="Courier" pitchFamily="2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70C0"/>
                    </a:solidFill>
                    <a:latin typeface="Courier" pitchFamily="2" charset="0"/>
                  </a:rPr>
                  <a:t>while</a:t>
                </a:r>
                <a:r>
                  <a:rPr lang="en-US" sz="2400" dirty="0">
                    <a:latin typeface="Courier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𝑝𝑟𝑒𝑣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>
                    <a:latin typeface="Courier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GB" sz="2400" b="0" dirty="0">
                    <a:latin typeface="Courier" pitchFamily="2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𝑝𝑟𝑒𝑣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>
                  <a:latin typeface="Courier" pitchFamily="2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ourier" pitchFamily="2" charset="0"/>
                  </a:rPr>
                  <a:t>	</a:t>
                </a:r>
                <a:r>
                  <a:rPr lang="en-US" sz="2400" b="1" dirty="0">
                    <a:solidFill>
                      <a:srgbClr val="0070C0"/>
                    </a:solidFill>
                    <a:latin typeface="Courier" pitchFamily="2" charset="0"/>
                  </a:rPr>
                  <a:t>for</a:t>
                </a:r>
                <a:r>
                  <a:rPr lang="en-US" sz="2400" dirty="0">
                    <a:latin typeface="Courier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2,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…, 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Courier" pitchFamily="2" charset="0"/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  <a:latin typeface="Courier" pitchFamily="2" charset="0"/>
                  </a:rPr>
                  <a:t>do</a:t>
                </a:r>
              </a:p>
              <a:p>
                <a:pPr marL="0" indent="0">
                  <a:buNone/>
                </a:pPr>
                <a:r>
                  <a:rPr lang="en-GB" sz="2400" b="0" dirty="0">
                    <a:latin typeface="Courier" pitchFamily="2" charset="0"/>
                  </a:rPr>
                  <a:t>	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𝑡𝑒𝑚𝑝</m:t>
                        </m:r>
                      </m:sup>
                    </m:sSub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−1+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nary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>
                    <a:latin typeface="Courier" pitchFamily="2" charset="0"/>
                  </a:rPr>
                  <a:t>   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ourier" pitchFamily="2" charset="0"/>
                  </a:rPr>
                  <a:t>	</a:t>
                </a:r>
                <a:r>
                  <a:rPr lang="en-US" sz="2400" b="1" dirty="0">
                    <a:solidFill>
                      <a:srgbClr val="0070C0"/>
                    </a:solidFill>
                    <a:latin typeface="Courier" pitchFamily="2" charset="0"/>
                  </a:rPr>
                  <a:t>end for</a:t>
                </a:r>
                <a:r>
                  <a:rPr lang="en-US" sz="2400" dirty="0">
                    <a:latin typeface="Courier" pitchFamily="2" charset="0"/>
                  </a:rPr>
                  <a:t>	</a:t>
                </a:r>
                <a:endParaRPr lang="en-GB" sz="2400" b="0" dirty="0">
                  <a:latin typeface="Courier" pitchFamily="2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ourier" pitchFamily="2" charset="0"/>
                  </a:rPr>
                  <a:t>	</a:t>
                </a:r>
                <a:r>
                  <a:rPr lang="en-US" sz="2400" b="1" dirty="0">
                    <a:solidFill>
                      <a:srgbClr val="0070C0"/>
                    </a:solidFill>
                    <a:latin typeface="Courier" pitchFamily="2" charset="0"/>
                  </a:rPr>
                  <a:t>for</a:t>
                </a:r>
                <a:r>
                  <a:rPr lang="en-US" sz="2400" dirty="0">
                    <a:latin typeface="Courier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=1,2,…,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Courier" pitchFamily="2" charset="0"/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  <a:latin typeface="Courier" pitchFamily="2" charset="0"/>
                  </a:rPr>
                  <a:t>do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ourier" pitchFamily="2" charset="0"/>
                  </a:rPr>
                  <a:t>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𝑡𝑒𝑚𝑝</m:t>
                            </m:r>
                          </m:sup>
                        </m:sSubSup>
                      </m:num>
                      <m:den>
                        <m:nary>
                          <m:naryPr>
                            <m:chr m:val="∑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𝑡𝑒𝑚𝑝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endParaRPr lang="en-US" sz="2400" dirty="0">
                  <a:latin typeface="Courier" pitchFamily="2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ourier" pitchFamily="2" charset="0"/>
                  </a:rPr>
                  <a:t>	</a:t>
                </a:r>
                <a:r>
                  <a:rPr lang="en-US" sz="2400" b="1" dirty="0">
                    <a:solidFill>
                      <a:srgbClr val="0070C0"/>
                    </a:solidFill>
                    <a:latin typeface="Courier" pitchFamily="2" charset="0"/>
                  </a:rPr>
                  <a:t>end for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70C0"/>
                    </a:solidFill>
                    <a:latin typeface="Courier" pitchFamily="2" charset="0"/>
                  </a:rPr>
                  <a:t>end while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A1E89C-F645-5A4B-9CE9-9194994D68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9995"/>
                <a:ext cx="10515600" cy="4351338"/>
              </a:xfrm>
              <a:blipFill>
                <a:blip r:embed="rId2"/>
                <a:stretch>
                  <a:fillRect l="-844" t="-2041" b="-24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B9F3AD3-B322-954A-ACBC-D730C6081DB5}"/>
              </a:ext>
            </a:extLst>
          </p:cNvPr>
          <p:cNvSpPr txBox="1"/>
          <p:nvPr/>
        </p:nvSpPr>
        <p:spPr>
          <a:xfrm>
            <a:off x="8266153" y="3476374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// Standard MM update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0B72A-2333-C846-A3E2-FF6A5BAA3EB0}"/>
              </a:ext>
            </a:extLst>
          </p:cNvPr>
          <p:cNvSpPr txBox="1"/>
          <p:nvPr/>
        </p:nvSpPr>
        <p:spPr>
          <a:xfrm>
            <a:off x="7737518" y="5140473"/>
            <a:ext cx="36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// Acceleration rescaling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4865A-1459-2043-8933-382366A5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27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D1D8-9EA5-4C4D-B7C1-0F6D0EF56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 for example ten items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66A32-3E59-E544-8225-FAC857B28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400" y="1690688"/>
            <a:ext cx="49784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F7DEB5-5DF5-3C42-9DA7-D9610CE9C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08" y="1690688"/>
            <a:ext cx="4978400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6C5C55-0D58-2841-BF42-9780D63C9B3C}"/>
              </a:ext>
            </a:extLst>
          </p:cNvPr>
          <p:cNvSpPr txBox="1"/>
          <p:nvPr/>
        </p:nvSpPr>
        <p:spPr>
          <a:xfrm>
            <a:off x="2093203" y="5607585"/>
            <a:ext cx="210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 acceleration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3ACB5-E229-BA4A-9F08-D832D3A109C1}"/>
              </a:ext>
            </a:extLst>
          </p:cNvPr>
          <p:cNvSpPr txBox="1"/>
          <p:nvPr/>
        </p:nvSpPr>
        <p:spPr>
          <a:xfrm>
            <a:off x="8040474" y="5607585"/>
            <a:ext cx="2336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with acceleration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583787-23D0-0F4C-B633-D9277FD0D48B}"/>
                  </a:ext>
                </a:extLst>
              </p:cNvPr>
              <p:cNvSpPr txBox="1"/>
              <p:nvPr/>
            </p:nvSpPr>
            <p:spPr>
              <a:xfrm>
                <a:off x="2953951" y="4809638"/>
                <a:ext cx="38401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583787-23D0-0F4C-B633-D9277FD0D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951" y="4809638"/>
                <a:ext cx="384016" cy="369332"/>
              </a:xfrm>
              <a:prstGeom prst="rect">
                <a:avLst/>
              </a:prstGeom>
              <a:blipFill>
                <a:blip r:embed="rId4"/>
                <a:stretch>
                  <a:fillRect l="-645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1BAB1E-069C-B141-80D5-1CEBCD882A21}"/>
                  </a:ext>
                </a:extLst>
              </p:cNvPr>
              <p:cNvSpPr txBox="1"/>
              <p:nvPr/>
            </p:nvSpPr>
            <p:spPr>
              <a:xfrm>
                <a:off x="8919685" y="4828516"/>
                <a:ext cx="38401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1BAB1E-069C-B141-80D5-1CEBCD882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685" y="4828516"/>
                <a:ext cx="384016" cy="369332"/>
              </a:xfrm>
              <a:prstGeom prst="rect">
                <a:avLst/>
              </a:prstGeom>
              <a:blipFill>
                <a:blip r:embed="rId5"/>
                <a:stretch>
                  <a:fillRect l="-312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7DCBFDA-3B64-384F-A7C3-191FB4D8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4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174D3-B534-1F49-AD5A-D88A7AD4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801916-6FAE-D247-8BF0-7AF2DD21A246}"/>
              </a:ext>
            </a:extLst>
          </p:cNvPr>
          <p:cNvSpPr txBox="1"/>
          <p:nvPr/>
        </p:nvSpPr>
        <p:spPr>
          <a:xfrm>
            <a:off x="914400" y="5339556"/>
            <a:ext cx="5934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Is this the real life? Is this just fantasy? Caught in a landslide 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F6E29-1A25-FB41-9E49-392EECC9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2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8849-B0B8-0148-92E1-919A6698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Bradley-Terry model of paired comparisons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4B90C3-C40A-A94E-89D9-BBE1BF6591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[Bradley-Terry, 1952]: independent paired comparisons such that for a pair of items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the outcome is a full ranking: either (a)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wins or (b)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wins, with probability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=(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≻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}]= 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br>
                  <a:rPr lang="en-GB" dirty="0">
                    <a:solidFill>
                      <a:srgbClr val="0070C0"/>
                    </a:solidFill>
                  </a:rPr>
                </a:br>
                <a:br>
                  <a:rPr lang="en-GB" dirty="0"/>
                </a:br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is the model parameter</a:t>
                </a:r>
              </a:p>
              <a:p>
                <a:endParaRPr lang="en-US" dirty="0"/>
              </a:p>
              <a:p>
                <a:r>
                  <a:rPr lang="en-US" dirty="0"/>
                  <a:t>We will use re-parametrization: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		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4B90C3-C40A-A94E-89D9-BBE1BF6591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924" r="-1448" b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8462997-36A6-AE48-B465-511FF937C11C}"/>
              </a:ext>
            </a:extLst>
          </p:cNvPr>
          <p:cNvSpPr txBox="1"/>
          <p:nvPr/>
        </p:nvSpPr>
        <p:spPr>
          <a:xfrm>
            <a:off x="198301" y="6356732"/>
            <a:ext cx="5363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Note: the model first proposed by </a:t>
            </a:r>
            <a:r>
              <a:rPr lang="en-US" sz="2000" dirty="0" err="1"/>
              <a:t>Zermelo</a:t>
            </a:r>
            <a:r>
              <a:rPr lang="en-US" sz="2000" dirty="0"/>
              <a:t> (1929)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890BD-37F6-034C-AA34-82D76F59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75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4AB63F-6280-F340-806F-D67F0E594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3076" y="1521313"/>
            <a:ext cx="4384490" cy="409127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26A827-F916-5344-869B-F1E044BC08D9}"/>
              </a:ext>
            </a:extLst>
          </p:cNvPr>
          <p:cNvSpPr/>
          <p:nvPr/>
        </p:nvSpPr>
        <p:spPr>
          <a:xfrm>
            <a:off x="3733229" y="6105574"/>
            <a:ext cx="3634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http://</a:t>
            </a:r>
            <a:r>
              <a:rPr lang="en-US" sz="2400" dirty="0" err="1">
                <a:solidFill>
                  <a:srgbClr val="0070C0"/>
                </a:solidFill>
              </a:rPr>
              <a:t>gifgif.media.mit.edu</a:t>
            </a:r>
            <a:r>
              <a:rPr lang="en-US" sz="2400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6BF515-7120-3146-B15D-B1A9629E0DD8}"/>
              </a:ext>
            </a:extLst>
          </p:cNvPr>
          <p:cNvSpPr txBox="1">
            <a:spLocks/>
          </p:cNvSpPr>
          <p:nvPr/>
        </p:nvSpPr>
        <p:spPr>
          <a:xfrm>
            <a:off x="3729167" y="5748813"/>
            <a:ext cx="6208050" cy="527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Mapping the emotional language of gifs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170A8E-D410-4244-95EC-C5EDD9C3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40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6BD33B-12ED-BE40-B3FB-A1D6D2DA8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GIFGIF example revisited</a:t>
            </a:r>
          </a:p>
        </p:txBody>
      </p:sp>
    </p:spTree>
    <p:extLst>
      <p:ext uri="{BB962C8B-B14F-4D97-AF65-F5344CB8AC3E}">
        <p14:creationId xmlns:p14="http://schemas.microsoft.com/office/powerpoint/2010/main" val="3703701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72CD-1040-E946-BC31-D136D6F12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times: all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BD2529C-228A-5D4C-B501-181B501EC05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05998279"/>
                  </p:ext>
                </p:extLst>
              </p:nvPr>
            </p:nvGraphicFramePr>
            <p:xfrm>
              <a:off x="1645633" y="1660373"/>
              <a:ext cx="897783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5566">
                      <a:extLst>
                        <a:ext uri="{9D8B030D-6E8A-4147-A177-3AD203B41FA5}">
                          <a16:colId xmlns:a16="http://schemas.microsoft.com/office/drawing/2014/main" val="404634764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689842140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948495041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278330251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41840958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Metric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 observations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0" dirty="0" smtClean="0">
                                    <a:latin typeface="Cambria Math" panose="02040503050406030204" pitchFamily="18" charset="0"/>
                                  </a:rPr>
                                  <m:t>𝐌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0" dirty="0" smtClean="0">
                                    <a:latin typeface="Cambria Math" panose="02040503050406030204" pitchFamily="18" charset="0"/>
                                  </a:rPr>
                                  <m:t>𝐌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34339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Amusement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161,584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6,123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6.29 1e-14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4370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Contempt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108,126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6,122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4.37 1e-15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14868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Happiness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225,695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6,124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1.95 1e-14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1409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BD2529C-228A-5D4C-B501-181B501EC05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05998279"/>
                  </p:ext>
                </p:extLst>
              </p:nvPr>
            </p:nvGraphicFramePr>
            <p:xfrm>
              <a:off x="1645633" y="1660373"/>
              <a:ext cx="897783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5566">
                      <a:extLst>
                        <a:ext uri="{9D8B030D-6E8A-4147-A177-3AD203B41FA5}">
                          <a16:colId xmlns:a16="http://schemas.microsoft.com/office/drawing/2014/main" val="404634764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689842140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948495041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278330251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41840958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Metric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 observations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6667" r="-200000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128" t="-6667" r="-101418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9296" t="-6667" r="-704" b="-3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34339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Amusement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161,584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6,123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6.29 1e-14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4370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Contempt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108,126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6,122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4.37 1e-15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14868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Happiness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225,695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6,124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1.95 1e-14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1409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658A58E-B424-B24F-A05B-26FD25F4D0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5965621"/>
                  </p:ext>
                </p:extLst>
              </p:nvPr>
            </p:nvGraphicFramePr>
            <p:xfrm>
              <a:off x="1645633" y="3661170"/>
              <a:ext cx="8977830" cy="2291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0613">
                      <a:extLst>
                        <a:ext uri="{9D8B030D-6E8A-4147-A177-3AD203B41FA5}">
                          <a16:colId xmlns:a16="http://schemas.microsoft.com/office/drawing/2014/main" val="4070607663"/>
                        </a:ext>
                      </a:extLst>
                    </a:gridCol>
                    <a:gridCol w="1810519">
                      <a:extLst>
                        <a:ext uri="{9D8B030D-6E8A-4147-A177-3AD203B41FA5}">
                          <a16:colId xmlns:a16="http://schemas.microsoft.com/office/drawing/2014/main" val="649835853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1270972135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729766931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2987793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Metric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Algorithms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21019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Amusement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  <a:p>
                          <a:pPr algn="ctr"/>
                          <a:r>
                            <a:rPr lang="en-US" dirty="0" err="1"/>
                            <a:t>AccMM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125</a:t>
                          </a:r>
                        </a:p>
                        <a:p>
                          <a:pPr algn="ctr"/>
                          <a:r>
                            <a:rPr lang="en-US" b="0" dirty="0"/>
                            <a:t>123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70</a:t>
                          </a:r>
                        </a:p>
                        <a:p>
                          <a:pPr algn="ctr"/>
                          <a:r>
                            <a:rPr lang="en-US" b="1" dirty="0"/>
                            <a:t>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</a:p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7519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Contempt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  <a:p>
                          <a:pPr algn="ctr"/>
                          <a:r>
                            <a:rPr lang="en-US" dirty="0" err="1"/>
                            <a:t>AccMM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150</a:t>
                          </a:r>
                        </a:p>
                        <a:p>
                          <a:pPr algn="ctr"/>
                          <a:r>
                            <a:rPr lang="en-US" b="1" dirty="0"/>
                            <a:t>93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49</a:t>
                          </a:r>
                        </a:p>
                        <a:p>
                          <a:pPr algn="ctr"/>
                          <a:r>
                            <a:rPr lang="en-US" b="1" dirty="0"/>
                            <a:t>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04897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Happiness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  <a:p>
                          <a:pPr algn="ctr"/>
                          <a:r>
                            <a:rPr lang="en-US" dirty="0" err="1"/>
                            <a:t>AccMM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149</a:t>
                          </a:r>
                        </a:p>
                        <a:p>
                          <a:pPr algn="ctr"/>
                          <a:r>
                            <a:rPr lang="en-US" dirty="0"/>
                            <a:t>159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98</a:t>
                          </a:r>
                        </a:p>
                        <a:p>
                          <a:pPr algn="ctr"/>
                          <a:r>
                            <a:rPr lang="en-US" b="1" dirty="0"/>
                            <a:t>51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21</a:t>
                          </a:r>
                        </a:p>
                        <a:p>
                          <a:pPr algn="ctr"/>
                          <a:r>
                            <a:rPr lang="en-US" dirty="0"/>
                            <a:t>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04987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658A58E-B424-B24F-A05B-26FD25F4D0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5965621"/>
                  </p:ext>
                </p:extLst>
              </p:nvPr>
            </p:nvGraphicFramePr>
            <p:xfrm>
              <a:off x="1645633" y="3661170"/>
              <a:ext cx="8977830" cy="2291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0613">
                      <a:extLst>
                        <a:ext uri="{9D8B030D-6E8A-4147-A177-3AD203B41FA5}">
                          <a16:colId xmlns:a16="http://schemas.microsoft.com/office/drawing/2014/main" val="4070607663"/>
                        </a:ext>
                      </a:extLst>
                    </a:gridCol>
                    <a:gridCol w="1810519">
                      <a:extLst>
                        <a:ext uri="{9D8B030D-6E8A-4147-A177-3AD203B41FA5}">
                          <a16:colId xmlns:a16="http://schemas.microsoft.com/office/drawing/2014/main" val="649835853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1270972135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729766931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2987793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Metric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Algorithms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6897" r="-200000" b="-5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128" t="-6897" r="-101418" b="-5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296" t="-6897" r="-704" b="-5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210196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Amusement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  <a:p>
                          <a:pPr algn="ctr"/>
                          <a:r>
                            <a:rPr lang="en-US" dirty="0" err="1"/>
                            <a:t>AccMM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125</a:t>
                          </a:r>
                        </a:p>
                        <a:p>
                          <a:pPr algn="ctr"/>
                          <a:r>
                            <a:rPr lang="en-US" b="0" dirty="0"/>
                            <a:t>123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70</a:t>
                          </a:r>
                        </a:p>
                        <a:p>
                          <a:pPr algn="ctr"/>
                          <a:r>
                            <a:rPr lang="en-US" b="1" dirty="0"/>
                            <a:t>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</a:p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75193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Contempt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  <a:p>
                          <a:pPr algn="ctr"/>
                          <a:r>
                            <a:rPr lang="en-US" dirty="0" err="1"/>
                            <a:t>AccMM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150</a:t>
                          </a:r>
                        </a:p>
                        <a:p>
                          <a:pPr algn="ctr"/>
                          <a:r>
                            <a:rPr lang="en-US" b="1" dirty="0"/>
                            <a:t>93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49</a:t>
                          </a:r>
                        </a:p>
                        <a:p>
                          <a:pPr algn="ctr"/>
                          <a:r>
                            <a:rPr lang="en-US" b="1" dirty="0"/>
                            <a:t>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04897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Happiness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  <a:p>
                          <a:pPr algn="ctr"/>
                          <a:r>
                            <a:rPr lang="en-US" dirty="0" err="1"/>
                            <a:t>AccMM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149</a:t>
                          </a:r>
                        </a:p>
                        <a:p>
                          <a:pPr algn="ctr"/>
                          <a:r>
                            <a:rPr lang="en-US" dirty="0"/>
                            <a:t>159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98</a:t>
                          </a:r>
                        </a:p>
                        <a:p>
                          <a:pPr algn="ctr"/>
                          <a:r>
                            <a:rPr lang="en-US" b="1" dirty="0"/>
                            <a:t>51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21</a:t>
                          </a:r>
                        </a:p>
                        <a:p>
                          <a:pPr algn="ctr"/>
                          <a:r>
                            <a:rPr lang="en-US" dirty="0"/>
                            <a:t>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04987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2D5A9E-2F93-C84D-A461-31CD802864AF}"/>
                  </a:ext>
                </a:extLst>
              </p:cNvPr>
              <p:cNvSpPr txBox="1"/>
              <p:nvPr/>
            </p:nvSpPr>
            <p:spPr>
              <a:xfrm>
                <a:off x="221108" y="6345716"/>
                <a:ext cx="2849050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0" dirty="0"/>
                  <a:t>Initial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GB" b="0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2D5A9E-2F93-C84D-A461-31CD80286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08" y="6345716"/>
                <a:ext cx="2849050" cy="380810"/>
              </a:xfrm>
              <a:prstGeom prst="rect">
                <a:avLst/>
              </a:prstGeom>
              <a:blipFill>
                <a:blip r:embed="rId5"/>
                <a:stretch>
                  <a:fillRect l="-1327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33EB192-AB96-D049-BA0C-6D186DE2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927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72CD-1040-E946-BC31-D136D6F12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times: subsample of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BD2529C-228A-5D4C-B501-181B501EC05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39602063"/>
                  </p:ext>
                </p:extLst>
              </p:nvPr>
            </p:nvGraphicFramePr>
            <p:xfrm>
              <a:off x="1645633" y="1660373"/>
              <a:ext cx="897783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5566">
                      <a:extLst>
                        <a:ext uri="{9D8B030D-6E8A-4147-A177-3AD203B41FA5}">
                          <a16:colId xmlns:a16="http://schemas.microsoft.com/office/drawing/2014/main" val="404634764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689842140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948495041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278330251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41840958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Metric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 observations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0" dirty="0" smtClean="0">
                                    <a:latin typeface="Cambria Math" panose="02040503050406030204" pitchFamily="18" charset="0"/>
                                  </a:rPr>
                                  <m:t>𝐌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0" dirty="0" smtClean="0">
                                    <a:latin typeface="Cambria Math" panose="02040503050406030204" pitchFamily="18" charset="0"/>
                                  </a:rPr>
                                  <m:t>𝐌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34339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Amusement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36,192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1,971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2.70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4370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Contempt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28,794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1,960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14868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Happiness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51,438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1,958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4.75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1409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BD2529C-228A-5D4C-B501-181B501EC05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39602063"/>
                  </p:ext>
                </p:extLst>
              </p:nvPr>
            </p:nvGraphicFramePr>
            <p:xfrm>
              <a:off x="1645633" y="1660373"/>
              <a:ext cx="897783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5566">
                      <a:extLst>
                        <a:ext uri="{9D8B030D-6E8A-4147-A177-3AD203B41FA5}">
                          <a16:colId xmlns:a16="http://schemas.microsoft.com/office/drawing/2014/main" val="404634764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689842140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948495041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278330251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41840958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Metric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 observations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6667" r="-200000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128" t="-6667" r="-101418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9296" t="-6667" r="-704" b="-3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34339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Amusement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36,192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1,971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2.70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4370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Contempt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28,794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1,960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14868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Happiness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51,438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1,958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4.75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1409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658A58E-B424-B24F-A05B-26FD25F4D0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8376024"/>
                  </p:ext>
                </p:extLst>
              </p:nvPr>
            </p:nvGraphicFramePr>
            <p:xfrm>
              <a:off x="1645633" y="3661170"/>
              <a:ext cx="8977830" cy="2291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0613">
                      <a:extLst>
                        <a:ext uri="{9D8B030D-6E8A-4147-A177-3AD203B41FA5}">
                          <a16:colId xmlns:a16="http://schemas.microsoft.com/office/drawing/2014/main" val="4070607663"/>
                        </a:ext>
                      </a:extLst>
                    </a:gridCol>
                    <a:gridCol w="1810519">
                      <a:extLst>
                        <a:ext uri="{9D8B030D-6E8A-4147-A177-3AD203B41FA5}">
                          <a16:colId xmlns:a16="http://schemas.microsoft.com/office/drawing/2014/main" val="649835853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1270972135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729766931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2987793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Metric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Algorithms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21019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Amusement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  <a:p>
                          <a:pPr algn="ctr"/>
                          <a:r>
                            <a:rPr lang="en-US" dirty="0" err="1"/>
                            <a:t>AccMM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353</a:t>
                          </a:r>
                        </a:p>
                        <a:p>
                          <a:pPr algn="ctr"/>
                          <a:r>
                            <a:rPr lang="en-US" b="1" dirty="0"/>
                            <a:t>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</a:t>
                          </a:r>
                        </a:p>
                        <a:p>
                          <a:pPr algn="ctr"/>
                          <a:r>
                            <a:rPr lang="en-US" b="1" dirty="0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7519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Contempt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  <a:p>
                          <a:pPr algn="ctr"/>
                          <a:r>
                            <a:rPr lang="en-US" dirty="0" err="1"/>
                            <a:t>AccMM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331</a:t>
                          </a:r>
                        </a:p>
                        <a:p>
                          <a:pPr algn="ctr"/>
                          <a:r>
                            <a:rPr lang="en-US" b="1" dirty="0"/>
                            <a:t>101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45</a:t>
                          </a:r>
                        </a:p>
                        <a:p>
                          <a:pPr algn="ctr"/>
                          <a:r>
                            <a:rPr lang="en-US" b="1" dirty="0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04897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Happiness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  <a:p>
                          <a:pPr algn="ctr"/>
                          <a:r>
                            <a:rPr lang="en-US" dirty="0" err="1"/>
                            <a:t>AccMM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464</a:t>
                          </a:r>
                        </a:p>
                        <a:p>
                          <a:pPr algn="ctr"/>
                          <a:r>
                            <a:rPr lang="en-US" b="1" dirty="0"/>
                            <a:t>111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77</a:t>
                          </a:r>
                        </a:p>
                        <a:p>
                          <a:pPr algn="ctr"/>
                          <a:r>
                            <a:rPr lang="en-US" b="1" dirty="0"/>
                            <a:t>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</a:t>
                          </a:r>
                        </a:p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04987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658A58E-B424-B24F-A05B-26FD25F4D0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8376024"/>
                  </p:ext>
                </p:extLst>
              </p:nvPr>
            </p:nvGraphicFramePr>
            <p:xfrm>
              <a:off x="1645633" y="3661170"/>
              <a:ext cx="8977830" cy="2291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0613">
                      <a:extLst>
                        <a:ext uri="{9D8B030D-6E8A-4147-A177-3AD203B41FA5}">
                          <a16:colId xmlns:a16="http://schemas.microsoft.com/office/drawing/2014/main" val="4070607663"/>
                        </a:ext>
                      </a:extLst>
                    </a:gridCol>
                    <a:gridCol w="1810519">
                      <a:extLst>
                        <a:ext uri="{9D8B030D-6E8A-4147-A177-3AD203B41FA5}">
                          <a16:colId xmlns:a16="http://schemas.microsoft.com/office/drawing/2014/main" val="649835853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1270972135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729766931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2987793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Metric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Algorithms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6897" r="-200000" b="-5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128" t="-6897" r="-101418" b="-5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296" t="-6897" r="-704" b="-5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210196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Amusement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  <a:p>
                          <a:pPr algn="ctr"/>
                          <a:r>
                            <a:rPr lang="en-US" dirty="0" err="1"/>
                            <a:t>AccMM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353</a:t>
                          </a:r>
                        </a:p>
                        <a:p>
                          <a:pPr algn="ctr"/>
                          <a:r>
                            <a:rPr lang="en-US" b="1" dirty="0"/>
                            <a:t>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</a:t>
                          </a:r>
                        </a:p>
                        <a:p>
                          <a:pPr algn="ctr"/>
                          <a:r>
                            <a:rPr lang="en-US" b="1" dirty="0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75193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Contempt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  <a:p>
                          <a:pPr algn="ctr"/>
                          <a:r>
                            <a:rPr lang="en-US" dirty="0" err="1"/>
                            <a:t>AccMM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331</a:t>
                          </a:r>
                        </a:p>
                        <a:p>
                          <a:pPr algn="ctr"/>
                          <a:r>
                            <a:rPr lang="en-US" b="1" dirty="0"/>
                            <a:t>101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45</a:t>
                          </a:r>
                        </a:p>
                        <a:p>
                          <a:pPr algn="ctr"/>
                          <a:r>
                            <a:rPr lang="en-US" b="1" dirty="0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04897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Happiness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  <a:p>
                          <a:pPr algn="ctr"/>
                          <a:r>
                            <a:rPr lang="en-US" dirty="0" err="1"/>
                            <a:t>AccMM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464</a:t>
                          </a:r>
                        </a:p>
                        <a:p>
                          <a:pPr algn="ctr"/>
                          <a:r>
                            <a:rPr lang="en-US" b="1" dirty="0"/>
                            <a:t>111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77</a:t>
                          </a:r>
                        </a:p>
                        <a:p>
                          <a:pPr algn="ctr"/>
                          <a:r>
                            <a:rPr lang="en-US" b="1" dirty="0"/>
                            <a:t>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</a:t>
                          </a:r>
                        </a:p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04987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E2D5A9E-2F93-C84D-A461-31CD802864AF}"/>
              </a:ext>
            </a:extLst>
          </p:cNvPr>
          <p:cNvSpPr txBox="1"/>
          <p:nvPr/>
        </p:nvSpPr>
        <p:spPr>
          <a:xfrm>
            <a:off x="221108" y="6345716"/>
            <a:ext cx="1080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/>
              <a:t>A subsample of items </a:t>
            </a:r>
            <a:r>
              <a:rPr lang="en-GB" dirty="0"/>
              <a:t>chosen that form the largest connected component: ensures positive algebraic connectivity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9D83B6-1840-A84E-9594-1716E22C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890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FDDF964-B143-C84F-B569-599DE82AC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699" y="143219"/>
            <a:ext cx="8201752" cy="6622534"/>
          </a:xfr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6B78FCA-BA25-3043-B9FE-5D3A4BCD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200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72CD-1040-E946-BC31-D136D6F12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times: all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BD2529C-228A-5D4C-B501-181B501EC05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22784757"/>
                  </p:ext>
                </p:extLst>
              </p:nvPr>
            </p:nvGraphicFramePr>
            <p:xfrm>
              <a:off x="1645633" y="1858679"/>
              <a:ext cx="897783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5566">
                      <a:extLst>
                        <a:ext uri="{9D8B030D-6E8A-4147-A177-3AD203B41FA5}">
                          <a16:colId xmlns:a16="http://schemas.microsoft.com/office/drawing/2014/main" val="404634764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689842140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948495041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278330251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41840958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Dataset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 observations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0" dirty="0" smtClean="0">
                                    <a:latin typeface="Cambria Math" panose="02040503050406030204" pitchFamily="18" charset="0"/>
                                  </a:rPr>
                                  <m:t>𝐌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0" dirty="0" smtClean="0">
                                    <a:latin typeface="Cambria Math" panose="02040503050406030204" pitchFamily="18" charset="0"/>
                                  </a:rPr>
                                  <m:t>𝐌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34339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7,809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8,629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4370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BD2529C-228A-5D4C-B501-181B501EC05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22784757"/>
                  </p:ext>
                </p:extLst>
              </p:nvPr>
            </p:nvGraphicFramePr>
            <p:xfrm>
              <a:off x="1645633" y="1858679"/>
              <a:ext cx="897783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5566">
                      <a:extLst>
                        <a:ext uri="{9D8B030D-6E8A-4147-A177-3AD203B41FA5}">
                          <a16:colId xmlns:a16="http://schemas.microsoft.com/office/drawing/2014/main" val="404634764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689842140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948495041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278330251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41840958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Dataset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 observations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6667" r="-200000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128" t="-6667" r="-101418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9296" t="-6667" r="-704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34339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7,809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8,629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4370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658A58E-B424-B24F-A05B-26FD25F4D0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3757175"/>
                  </p:ext>
                </p:extLst>
              </p:nvPr>
            </p:nvGraphicFramePr>
            <p:xfrm>
              <a:off x="1645633" y="3661170"/>
              <a:ext cx="8977830" cy="101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0613">
                      <a:extLst>
                        <a:ext uri="{9D8B030D-6E8A-4147-A177-3AD203B41FA5}">
                          <a16:colId xmlns:a16="http://schemas.microsoft.com/office/drawing/2014/main" val="4070607663"/>
                        </a:ext>
                      </a:extLst>
                    </a:gridCol>
                    <a:gridCol w="1810519">
                      <a:extLst>
                        <a:ext uri="{9D8B030D-6E8A-4147-A177-3AD203B41FA5}">
                          <a16:colId xmlns:a16="http://schemas.microsoft.com/office/drawing/2014/main" val="649835853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1270972135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729766931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2987793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Metric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Algorithms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21019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  <a:p>
                          <a:pPr algn="ctr"/>
                          <a:r>
                            <a:rPr lang="en-US" dirty="0" err="1"/>
                            <a:t>AccMM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226</a:t>
                          </a:r>
                        </a:p>
                        <a:p>
                          <a:pPr algn="ctr"/>
                          <a:r>
                            <a:rPr lang="en-US" b="1" dirty="0"/>
                            <a:t>171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17</a:t>
                          </a:r>
                        </a:p>
                        <a:p>
                          <a:pPr algn="ctr"/>
                          <a:r>
                            <a:rPr lang="en-US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75193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658A58E-B424-B24F-A05B-26FD25F4D0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3757175"/>
                  </p:ext>
                </p:extLst>
              </p:nvPr>
            </p:nvGraphicFramePr>
            <p:xfrm>
              <a:off x="1645633" y="3661170"/>
              <a:ext cx="8977830" cy="101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0613">
                      <a:extLst>
                        <a:ext uri="{9D8B030D-6E8A-4147-A177-3AD203B41FA5}">
                          <a16:colId xmlns:a16="http://schemas.microsoft.com/office/drawing/2014/main" val="4070607663"/>
                        </a:ext>
                      </a:extLst>
                    </a:gridCol>
                    <a:gridCol w="1810519">
                      <a:extLst>
                        <a:ext uri="{9D8B030D-6E8A-4147-A177-3AD203B41FA5}">
                          <a16:colId xmlns:a16="http://schemas.microsoft.com/office/drawing/2014/main" val="649835853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1270972135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729766931"/>
                        </a:ext>
                      </a:extLst>
                    </a:gridCol>
                    <a:gridCol w="1795566">
                      <a:extLst>
                        <a:ext uri="{9D8B030D-6E8A-4147-A177-3AD203B41FA5}">
                          <a16:colId xmlns:a16="http://schemas.microsoft.com/office/drawing/2014/main" val="22987793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Metric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Algorithms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6897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128" t="-6897" r="-10141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296" t="-6897" r="-704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210196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MM</a:t>
                          </a:r>
                        </a:p>
                        <a:p>
                          <a:pPr algn="ctr"/>
                          <a:r>
                            <a:rPr lang="en-US" dirty="0" err="1"/>
                            <a:t>AccMM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226</a:t>
                          </a:r>
                        </a:p>
                        <a:p>
                          <a:pPr algn="ctr"/>
                          <a:r>
                            <a:rPr lang="en-US" b="1" dirty="0"/>
                            <a:t>171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17</a:t>
                          </a:r>
                        </a:p>
                        <a:p>
                          <a:pPr algn="ctr"/>
                          <a:r>
                            <a:rPr lang="en-US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75193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2D5A9E-2F93-C84D-A461-31CD802864AF}"/>
                  </a:ext>
                </a:extLst>
              </p:cNvPr>
              <p:cNvSpPr txBox="1"/>
              <p:nvPr/>
            </p:nvSpPr>
            <p:spPr>
              <a:xfrm>
                <a:off x="221108" y="6345716"/>
                <a:ext cx="2849050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0" dirty="0"/>
                  <a:t>Initial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GB" b="0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2D5A9E-2F93-C84D-A461-31CD80286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08" y="6345716"/>
                <a:ext cx="2849050" cy="380810"/>
              </a:xfrm>
              <a:prstGeom prst="rect">
                <a:avLst/>
              </a:prstGeom>
              <a:blipFill>
                <a:blip r:embed="rId5"/>
                <a:stretch>
                  <a:fillRect l="-1327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15F790-95EC-9F4D-A98B-2EA3D292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46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D986-8B76-B644-A938-6E5C443FA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A41F8-55B2-4D4C-A018-37ED70944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985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Novel characterizations of the rate of convergence for generalized Bradley-Terry models</a:t>
            </a:r>
          </a:p>
          <a:p>
            <a:r>
              <a:rPr lang="en-US" dirty="0"/>
              <a:t>For MLE, the critical parameter is the algebraic connectivity of the observed matrix of pair co-occurrences</a:t>
            </a:r>
          </a:p>
          <a:p>
            <a:r>
              <a:rPr lang="en-US" dirty="0"/>
              <a:t>For MAP, the critical parameter is a parameter of the prior distribution, which can make convergence arbitrarily slow</a:t>
            </a:r>
          </a:p>
          <a:p>
            <a:r>
              <a:rPr lang="en-US" dirty="0"/>
              <a:t>Gradient descent and MM algorithms have the same (linear) convergence rate up to a constant factor</a:t>
            </a:r>
          </a:p>
          <a:p>
            <a:r>
              <a:rPr lang="en-US" dirty="0"/>
              <a:t>Novel accelerated iterative method: a transformation of iteration updates that resolves the slow convergence issue for MAP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81D55-96DC-FE47-A92C-CF35B9E9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10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C37CA8-A3A7-8B42-AB6A-A904FA136DA3}"/>
              </a:ext>
            </a:extLst>
          </p:cNvPr>
          <p:cNvSpPr/>
          <p:nvPr/>
        </p:nvSpPr>
        <p:spPr>
          <a:xfrm>
            <a:off x="838200" y="1748506"/>
            <a:ext cx="10515600" cy="39141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CEC26-BFA0-DD4E-A3C3-C61961159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Rao-</a:t>
            </a:r>
            <a:r>
              <a:rPr lang="en-US" dirty="0" err="1"/>
              <a:t>Kupper</a:t>
            </a:r>
            <a:r>
              <a:rPr lang="en-US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90C68B-0BA7-1841-A218-2DD5F519E0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92574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negative log-likelihood is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-strongly convex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GB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GB" dirty="0">
                    <a:solidFill>
                      <a:srgbClr val="0070C0"/>
                    </a:solidFill>
                  </a:rPr>
                </a:br>
                <a:br>
                  <a:rPr lang="en-GB" dirty="0"/>
                </a:br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-smooth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br>
                  <a:rPr lang="en-US" dirty="0"/>
                </a:br>
                <a:r>
                  <a:rPr lang="en-US" dirty="0"/>
                  <a:t>with  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b>
                        <m:r>
                          <a:rPr lang="en-GB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sub>
                    </m:sSub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GB" dirty="0">
                    <a:solidFill>
                      <a:srgbClr val="0070C0"/>
                    </a:solidFill>
                  </a:rPr>
                </a:br>
                <a:br>
                  <a:rPr lang="en-GB" dirty="0"/>
                </a:br>
                <a:r>
                  <a:rPr lang="en-GB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90C68B-0BA7-1841-A218-2DD5F519E0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92574"/>
                <a:ext cx="10515600" cy="4351338"/>
              </a:xfrm>
              <a:blipFill>
                <a:blip r:embed="rId2"/>
                <a:stretch>
                  <a:fillRect l="-96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ACF478-2C89-FA43-8860-EA3CADD88A75}"/>
                  </a:ext>
                </a:extLst>
              </p:cNvPr>
              <p:cNvSpPr/>
              <p:nvPr/>
            </p:nvSpPr>
            <p:spPr>
              <a:xfrm>
                <a:off x="230485" y="6311900"/>
                <a:ext cx="101932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Def.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is the parameter of the Rao-</a:t>
                </a:r>
                <a:r>
                  <a:rPr lang="en-US" sz="2400" dirty="0" err="1"/>
                  <a:t>Kupper</a:t>
                </a:r>
                <a:r>
                  <a:rPr lang="en-US" sz="2400" dirty="0"/>
                  <a:t> model controls the probability of a tie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ACF478-2C89-FA43-8860-EA3CADD88A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85" y="6311900"/>
                <a:ext cx="10193240" cy="461665"/>
              </a:xfrm>
              <a:prstGeom prst="rect">
                <a:avLst/>
              </a:prstGeom>
              <a:blipFill>
                <a:blip r:embed="rId3"/>
                <a:stretch>
                  <a:fillRect l="-87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0142E-D0C7-AB4D-8E3C-C0A506F1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299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C37CA8-A3A7-8B42-AB6A-A904FA136DA3}"/>
              </a:ext>
            </a:extLst>
          </p:cNvPr>
          <p:cNvSpPr/>
          <p:nvPr/>
        </p:nvSpPr>
        <p:spPr>
          <a:xfrm>
            <a:off x="838200" y="1748506"/>
            <a:ext cx="10515600" cy="45760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CEC26-BFA0-DD4E-A3C3-C61961159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Luce</a:t>
            </a:r>
            <a:r>
              <a:rPr lang="en-US" dirty="0"/>
              <a:t> choice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90C68B-0BA7-1841-A218-2DD5F519E0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92574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negative log-likelihood for the </a:t>
                </a:r>
                <a:r>
                  <a:rPr lang="en-US" dirty="0" err="1"/>
                  <a:t>Luce</a:t>
                </a:r>
                <a:r>
                  <a:rPr lang="en-US" dirty="0"/>
                  <a:t> choice model for comparison sets of cardinality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is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-strongly convex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GB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GB" dirty="0">
                    <a:solidFill>
                      <a:srgbClr val="0070C0"/>
                    </a:solidFill>
                  </a:rPr>
                </a:br>
                <a:br>
                  <a:rPr lang="en-GB" dirty="0"/>
                </a:br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-smooth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b>
                        <m:r>
                          <a:rPr lang="en-GB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sub>
                    </m:sSub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GB" dirty="0">
                    <a:solidFill>
                      <a:srgbClr val="0070C0"/>
                    </a:solidFill>
                  </a:rPr>
                </a:br>
                <a:br>
                  <a:rPr lang="en-GB" dirty="0"/>
                </a:br>
                <a:r>
                  <a:rPr lang="en-GB" dirty="0"/>
                  <a:t>where </a:t>
                </a:r>
              </a:p>
              <a:p>
                <a:pPr marL="0" indent="0">
                  <a:buNone/>
                </a:pPr>
                <a:r>
                  <a:rPr lang="en-GB" b="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GB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GB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sup>
                                          </m:sSup>
                                          <m:r>
                                            <a:rPr lang="en-GB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GB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lang="en-GB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  <m:r>
                                                <a:rPr lang="en-GB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−2</m:t>
                                              </m:r>
                                            </m:e>
                                          </m:d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GB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sup>
                                          </m:sSup>
                                          <m:r>
                                            <a:rPr lang="en-GB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+2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&gt;2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90C68B-0BA7-1841-A218-2DD5F519E0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92574"/>
                <a:ext cx="10515600" cy="4351338"/>
              </a:xfrm>
              <a:blipFill>
                <a:blip r:embed="rId2"/>
                <a:stretch>
                  <a:fillRect l="-965" t="-2907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06A06-DAF6-E243-BC5B-913A9814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8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AAE6C-2313-984E-9686-4DE89771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Bradley-Terry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A40F6-F59A-BC4A-A057-EF564EEDD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Rao-</a:t>
            </a:r>
            <a:r>
              <a:rPr lang="en-US" dirty="0" err="1">
                <a:solidFill>
                  <a:srgbClr val="0070C0"/>
                </a:solidFill>
              </a:rPr>
              <a:t>Kupper</a:t>
            </a:r>
            <a:r>
              <a:rPr lang="en-US" dirty="0">
                <a:solidFill>
                  <a:srgbClr val="0070C0"/>
                </a:solidFill>
              </a:rPr>
              <a:t> model</a:t>
            </a:r>
            <a:r>
              <a:rPr lang="en-US" dirty="0"/>
              <a:t> (1967)</a:t>
            </a:r>
          </a:p>
          <a:p>
            <a:pPr lvl="1"/>
            <a:r>
              <a:rPr lang="en-US" dirty="0"/>
              <a:t>Paired comparisons with tie outcomes</a:t>
            </a:r>
            <a:br>
              <a:rPr lang="en-US" dirty="0"/>
            </a:br>
            <a:endParaRPr lang="en-US" dirty="0"/>
          </a:p>
          <a:p>
            <a:r>
              <a:rPr lang="en-US" dirty="0" err="1">
                <a:solidFill>
                  <a:srgbClr val="0070C0"/>
                </a:solidFill>
              </a:rPr>
              <a:t>Luce’s</a:t>
            </a:r>
            <a:r>
              <a:rPr lang="en-US" dirty="0">
                <a:solidFill>
                  <a:srgbClr val="0070C0"/>
                </a:solidFill>
              </a:rPr>
              <a:t> choice model</a:t>
            </a:r>
            <a:r>
              <a:rPr lang="en-US" dirty="0"/>
              <a:t> (1959)</a:t>
            </a:r>
          </a:p>
          <a:p>
            <a:pPr lvl="1"/>
            <a:r>
              <a:rPr lang="en-US" dirty="0"/>
              <a:t>One item selection from a comparison set of two or more items</a:t>
            </a:r>
            <a:br>
              <a:rPr lang="en-US" dirty="0"/>
            </a:br>
            <a:endParaRPr lang="en-US" dirty="0"/>
          </a:p>
          <a:p>
            <a:r>
              <a:rPr lang="en-US" dirty="0" err="1">
                <a:solidFill>
                  <a:srgbClr val="0070C0"/>
                </a:solidFill>
              </a:rPr>
              <a:t>Plackett-Luce</a:t>
            </a:r>
            <a:r>
              <a:rPr lang="en-US" dirty="0">
                <a:solidFill>
                  <a:srgbClr val="0070C0"/>
                </a:solidFill>
              </a:rPr>
              <a:t> ranking model</a:t>
            </a:r>
            <a:r>
              <a:rPr lang="en-US" dirty="0"/>
              <a:t> (1975)</a:t>
            </a:r>
          </a:p>
          <a:p>
            <a:pPr lvl="1"/>
            <a:r>
              <a:rPr lang="en-US" dirty="0"/>
              <a:t>A full ranking (permutation) for a comparison set of two or more items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81B4A-BA6E-B74D-BE3D-EFD4A5F7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7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05D4F-2F50-F14B-8CF7-5C3AE0A27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71155-F79D-1D4F-B2D2-E0B0F9FB3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MM algorithm [Ford 1957, Hunter 2004, Caron and Doucet 2012]</a:t>
            </a:r>
            <a:br>
              <a:rPr lang="en-US" dirty="0"/>
            </a:br>
            <a:endParaRPr lang="en-US" dirty="0"/>
          </a:p>
          <a:p>
            <a:r>
              <a:rPr lang="en-US" dirty="0"/>
              <a:t>Rank centrality [</a:t>
            </a:r>
            <a:r>
              <a:rPr lang="en-US" dirty="0" err="1"/>
              <a:t>Negahban</a:t>
            </a:r>
            <a:r>
              <a:rPr lang="en-US" dirty="0"/>
              <a:t>, Oh and Shah 2017]</a:t>
            </a:r>
          </a:p>
          <a:p>
            <a:endParaRPr lang="en-US" dirty="0"/>
          </a:p>
          <a:p>
            <a:r>
              <a:rPr lang="en-US" dirty="0"/>
              <a:t>Rank breaking [</a:t>
            </a:r>
            <a:r>
              <a:rPr lang="en-US" dirty="0" err="1"/>
              <a:t>Khetan</a:t>
            </a:r>
            <a:r>
              <a:rPr lang="en-US" dirty="0"/>
              <a:t> and Oh 2016]</a:t>
            </a:r>
          </a:p>
          <a:p>
            <a:endParaRPr lang="en-US" dirty="0"/>
          </a:p>
          <a:p>
            <a:r>
              <a:rPr lang="en-US" dirty="0"/>
              <a:t>Sampling complexity [Hajek 2014, V. and Yun 2017]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98AC1-DA7B-5D4D-B8E5-A8A2CA2B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21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03DF5-9BC3-0F40-AD9D-D6C272A1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BCB34-CE63-8241-AA91-F01446696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Characterization of the convergence rate of first-order iterative optimization methods for generalized Bradley-Terry model: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Gradient descent (GD) algorithm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Minimize-majorize (MM) algorithm</a:t>
            </a:r>
            <a:endParaRPr lang="en-US" dirty="0"/>
          </a:p>
          <a:p>
            <a:endParaRPr lang="en-US" dirty="0"/>
          </a:p>
          <a:p>
            <a:r>
              <a:rPr lang="en-US" dirty="0"/>
              <a:t>Objectives under consideration: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Maximum likelihood estimation (MLE)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Maximum a-posteriori probability (MAP)</a:t>
            </a:r>
          </a:p>
          <a:p>
            <a:endParaRPr lang="en-US" dirty="0"/>
          </a:p>
          <a:p>
            <a:r>
              <a:rPr lang="en-US" dirty="0"/>
              <a:t>New accelerated iterative optimization method for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AFFA0-D186-AF47-9FAA-E70AACBE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4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361D5-0D29-F14E-91FA-FFE32475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fitting by a loss function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3E7EB-B9F9-DB45-839F-9AD6561BE2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Given input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,…, 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loss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1" i="0" smtClean="0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dirty="0"/>
                  <a:t>, we want to find a parameter vector that minimizes the loss function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GB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a:rPr lang="en-GB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r>
                      <a:rPr lang="en-GB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br>
                  <a:rPr lang="en-GB" b="0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Negative log-likelihood: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=−ℓ(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where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br>
                  <a:rPr lang="en-GB" dirty="0"/>
                </a:br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Negative log-</a:t>
                </a:r>
                <a:r>
                  <a:rPr lang="en-US" dirty="0" err="1">
                    <a:solidFill>
                      <a:srgbClr val="0070C0"/>
                    </a:solidFill>
                  </a:rPr>
                  <a:t>aposteriori</a:t>
                </a:r>
                <a:r>
                  <a:rPr lang="en-US" dirty="0">
                    <a:solidFill>
                      <a:srgbClr val="0070C0"/>
                    </a:solidFill>
                  </a:rPr>
                  <a:t> probability: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−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+ </a:t>
                </a:r>
                <a:r>
                  <a:rPr lang="en-US" dirty="0" err="1"/>
                  <a:t>const</a:t>
                </a:r>
                <a:r>
                  <a:rPr lang="en-US" dirty="0"/>
                  <a:t>,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 is the log-prior distribution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3E7EB-B9F9-DB45-839F-9AD6561BE2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924"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B51CA-0185-1B42-98D9-6A7E1C522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0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8C7875-E0E8-C341-BC21-75A8F4D41A0A}"/>
              </a:ext>
            </a:extLst>
          </p:cNvPr>
          <p:cNvSpPr/>
          <p:nvPr/>
        </p:nvSpPr>
        <p:spPr>
          <a:xfrm>
            <a:off x="838200" y="3601557"/>
            <a:ext cx="10515600" cy="6752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56612B-22DB-2B44-828F-B5BAF67E4B19}"/>
              </a:ext>
            </a:extLst>
          </p:cNvPr>
          <p:cNvSpPr/>
          <p:nvPr/>
        </p:nvSpPr>
        <p:spPr>
          <a:xfrm>
            <a:off x="838200" y="1781558"/>
            <a:ext cx="10515600" cy="6752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ACE5D0-F38C-3044-A0A5-16EBE766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First-order iterative optimization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B0AAFD-AFDD-5C45-9AE5-FFC8878BE5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8204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Gradient descent (GD)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is the step size, often taken to be a constant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Minimize-majorant (MM):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argmi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 majorant function: </a:t>
                </a:r>
                <a:br>
                  <a:rPr lang="en-GB" b="0" i="1" dirty="0">
                    <a:latin typeface="Cambria Math" panose="02040503050406030204" pitchFamily="18" charset="0"/>
                  </a:rPr>
                </a:br>
                <a:br>
                  <a:rPr lang="en-GB" b="0" i="1" dirty="0">
                    <a:latin typeface="Cambria Math" panose="02040503050406030204" pitchFamily="18" charset="0"/>
                  </a:rPr>
                </a:br>
                <a:r>
                  <a:rPr lang="en-GB" b="0" i="1" dirty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B0AAFD-AFDD-5C45-9AE5-FFC8878BE5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8204"/>
              </a:xfrm>
              <a:blipFill>
                <a:blip r:embed="rId2"/>
                <a:stretch>
                  <a:fillRect l="-965" t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DDAAC-F71C-0148-8329-5DD528A06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E6E-DF1A-7845-8D40-A2F8FFDC80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02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6821</TotalTime>
  <Words>1555</Words>
  <Application>Microsoft Macintosh PowerPoint</Application>
  <PresentationFormat>Widescreen</PresentationFormat>
  <Paragraphs>498</Paragraphs>
  <Slides>47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Courier</vt:lpstr>
      <vt:lpstr>Office Theme</vt:lpstr>
      <vt:lpstr>Scalable Inference for Statistical Models of Ranking Data</vt:lpstr>
      <vt:lpstr>This talk: statistical ranking models</vt:lpstr>
      <vt:lpstr>Statistical ranking models</vt:lpstr>
      <vt:lpstr>Bradley-Terry model of paired comparisons</vt:lpstr>
      <vt:lpstr>Generalized Bradley-Terry models</vt:lpstr>
      <vt:lpstr>Some related work</vt:lpstr>
      <vt:lpstr>This talk</vt:lpstr>
      <vt:lpstr>Model fitting by a loss function minimization</vt:lpstr>
      <vt:lpstr>First-order iterative optimization algorithms</vt:lpstr>
      <vt:lpstr>MM algorithm for Bradley-Terry model</vt:lpstr>
      <vt:lpstr>MM algorithm by Caron and Doucet (2012)</vt:lpstr>
      <vt:lpstr>Small β limit: non-informative prior </vt:lpstr>
      <vt:lpstr>Software packages</vt:lpstr>
      <vt:lpstr>This talk: research questions</vt:lpstr>
      <vt:lpstr>Illustrative numerical example</vt:lpstr>
      <vt:lpstr>PowerPoint Presentation</vt:lpstr>
      <vt:lpstr>Convergence times: subsample of items</vt:lpstr>
      <vt:lpstr>Convergence time for MLE</vt:lpstr>
      <vt:lpstr>Matrix of paired comparison counts </vt:lpstr>
      <vt:lpstr>Algebraic connectivity of a matrix</vt:lpstr>
      <vt:lpstr>Convergence time for MAP</vt:lpstr>
      <vt:lpstr>Tight example: two items compared m times</vt:lpstr>
      <vt:lpstr>Accelerated iterative methods</vt:lpstr>
      <vt:lpstr>Background: linear convergence rate</vt:lpstr>
      <vt:lpstr>Background: convex functions</vt:lpstr>
      <vt:lpstr>Background: Polyak-Lojasiewicz inequality</vt:lpstr>
      <vt:lpstr>Gradient descent: linear convergence</vt:lpstr>
      <vt:lpstr>MM: linear convergence</vt:lpstr>
      <vt:lpstr>Key lemma</vt:lpstr>
      <vt:lpstr>Bradley-Terry likelihood function properties</vt:lpstr>
      <vt:lpstr>MM: surrogate function smoothness</vt:lpstr>
      <vt:lpstr>Bradley-Terry: a posteriori probability</vt:lpstr>
      <vt:lpstr>Example: ten items</vt:lpstr>
      <vt:lpstr>Accelerated MAP inference</vt:lpstr>
      <vt:lpstr>Conditions on f and Π</vt:lpstr>
      <vt:lpstr>Acceleration for Bradley-Terry model</vt:lpstr>
      <vt:lpstr>Accelerated MM algorithm</vt:lpstr>
      <vt:lpstr>Acceleration for example ten items</vt:lpstr>
      <vt:lpstr>Numerical results</vt:lpstr>
      <vt:lpstr>GIFGIF example revisited</vt:lpstr>
      <vt:lpstr>Convergence times: all items</vt:lpstr>
      <vt:lpstr>Convergence times: subsample of items</vt:lpstr>
      <vt:lpstr>PowerPoint Presentation</vt:lpstr>
      <vt:lpstr>Convergence times: all items</vt:lpstr>
      <vt:lpstr>Conclusion</vt:lpstr>
      <vt:lpstr>Rao-Kupper model</vt:lpstr>
      <vt:lpstr>Luce choice model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Scalable Inference for Statistical Models of Ranking Data</dc:title>
  <dc:creator>Vojnovic,M</dc:creator>
  <cp:lastModifiedBy>Vojnovic,M</cp:lastModifiedBy>
  <cp:revision>99</cp:revision>
  <dcterms:created xsi:type="dcterms:W3CDTF">2018-10-18T08:28:33Z</dcterms:created>
  <dcterms:modified xsi:type="dcterms:W3CDTF">2019-01-03T09:07:46Z</dcterms:modified>
</cp:coreProperties>
</file>