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319" r:id="rId2"/>
    <p:sldId id="256" r:id="rId3"/>
    <p:sldId id="257" r:id="rId4"/>
    <p:sldId id="290" r:id="rId5"/>
    <p:sldId id="260" r:id="rId6"/>
    <p:sldId id="377" r:id="rId7"/>
    <p:sldId id="378" r:id="rId8"/>
    <p:sldId id="258" r:id="rId9"/>
    <p:sldId id="259" r:id="rId10"/>
    <p:sldId id="381" r:id="rId11"/>
    <p:sldId id="262" r:id="rId12"/>
    <p:sldId id="320" r:id="rId13"/>
    <p:sldId id="265" r:id="rId14"/>
    <p:sldId id="382" r:id="rId15"/>
    <p:sldId id="268" r:id="rId16"/>
    <p:sldId id="383" r:id="rId17"/>
    <p:sldId id="269" r:id="rId18"/>
    <p:sldId id="384" r:id="rId19"/>
    <p:sldId id="369" r:id="rId20"/>
    <p:sldId id="368" r:id="rId21"/>
    <p:sldId id="385" r:id="rId22"/>
    <p:sldId id="276" r:id="rId23"/>
    <p:sldId id="350" r:id="rId24"/>
    <p:sldId id="371" r:id="rId25"/>
    <p:sldId id="351" r:id="rId26"/>
    <p:sldId id="352" r:id="rId27"/>
    <p:sldId id="372" r:id="rId28"/>
    <p:sldId id="373" r:id="rId29"/>
    <p:sldId id="374" r:id="rId30"/>
    <p:sldId id="324" r:id="rId31"/>
    <p:sldId id="331" r:id="rId32"/>
    <p:sldId id="325" r:id="rId33"/>
    <p:sldId id="326" r:id="rId34"/>
    <p:sldId id="327" r:id="rId35"/>
    <p:sldId id="358" r:id="rId36"/>
    <p:sldId id="375" r:id="rId37"/>
    <p:sldId id="330"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974">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4CA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autoAdjust="0"/>
    <p:restoredTop sz="94624" autoAdjust="0"/>
  </p:normalViewPr>
  <p:slideViewPr>
    <p:cSldViewPr>
      <p:cViewPr varScale="1">
        <p:scale>
          <a:sx n="105" d="100"/>
          <a:sy n="105" d="100"/>
        </p:scale>
        <p:origin x="1716" y="96"/>
      </p:cViewPr>
      <p:guideLst>
        <p:guide orient="horz" pos="3974"/>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37C7589-2FD8-4465-88CF-4BD0A56A0CB8}" type="datetimeFigureOut">
              <a:rPr lang="en-GB" smtClean="0"/>
              <a:pPr/>
              <a:t>09/07/2019</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4D9EA8E-AF90-42CB-B1DC-80E1E8DDBC23}"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4D9EA8E-AF90-42CB-B1DC-80E1E8DDBC23}" type="slidenum">
              <a:rPr lang="en-GB" smtClean="0"/>
              <a:pPr/>
              <a:t>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4D9EA8E-AF90-42CB-B1DC-80E1E8DDBC23}" type="slidenum">
              <a:rPr lang="en-GB" smtClean="0"/>
              <a:pPr/>
              <a:t>8</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4D9EA8E-AF90-42CB-B1DC-80E1E8DDBC23}" type="slidenum">
              <a:rPr lang="en-GB" smtClean="0"/>
              <a:pPr/>
              <a:t>26</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4D9EA8E-AF90-42CB-B1DC-80E1E8DDBC23}" type="slidenum">
              <a:rPr lang="en-GB" smtClean="0"/>
              <a:pPr/>
              <a:t>27</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4D9EA8E-AF90-42CB-B1DC-80E1E8DDBC23}" type="slidenum">
              <a:rPr lang="en-GB" smtClean="0"/>
              <a:pPr/>
              <a:t>28</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34D9EA8E-AF90-42CB-B1DC-80E1E8DDBC23}" type="slidenum">
              <a:rPr lang="en-GB" smtClean="0"/>
              <a:pPr/>
              <a:t>29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70F027C-8AEE-4E62-8870-C8BE7B322A8B}" type="datetimeFigureOut">
              <a:rPr lang="en-GB" smtClean="0"/>
              <a:pPr/>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551F7E-6A28-4A48-8E80-26EBE6DBBA52}"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70F027C-8AEE-4E62-8870-C8BE7B322A8B}" type="datetimeFigureOut">
              <a:rPr lang="en-GB" smtClean="0"/>
              <a:pPr/>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551F7E-6A28-4A48-8E80-26EBE6DBBA52}"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70F027C-8AEE-4E62-8870-C8BE7B322A8B}" type="datetimeFigureOut">
              <a:rPr lang="en-GB" smtClean="0"/>
              <a:pPr/>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551F7E-6A28-4A48-8E80-26EBE6DBBA52}"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70F027C-8AEE-4E62-8870-C8BE7B322A8B}" type="datetimeFigureOut">
              <a:rPr lang="en-GB" smtClean="0"/>
              <a:pPr/>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551F7E-6A28-4A48-8E80-26EBE6DBBA52}"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0F027C-8AEE-4E62-8870-C8BE7B322A8B}" type="datetimeFigureOut">
              <a:rPr lang="en-GB" smtClean="0"/>
              <a:pPr/>
              <a:t>09/07/2019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0551F7E-6A28-4A48-8E80-26EBE6DBBA52}"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70F027C-8AEE-4E62-8870-C8BE7B322A8B}" type="datetimeFigureOut">
              <a:rPr lang="en-GB" smtClean="0"/>
              <a:pPr/>
              <a:t>09/07/2019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551F7E-6A28-4A48-8E80-26EBE6DBBA52}"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70F027C-8AEE-4E62-8870-C8BE7B322A8B}" type="datetimeFigureOut">
              <a:rPr lang="en-GB" smtClean="0"/>
              <a:pPr/>
              <a:t>09/07/2019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0551F7E-6A28-4A48-8E80-26EBE6DBBA52}"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70F027C-8AEE-4E62-8870-C8BE7B322A8B}" type="datetimeFigureOut">
              <a:rPr lang="en-GB" smtClean="0"/>
              <a:pPr/>
              <a:t>09/07/2019</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0551F7E-6A28-4A48-8E80-26EBE6DBBA52}"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0F027C-8AEE-4E62-8870-C8BE7B322A8B}" type="datetimeFigureOut">
              <a:rPr lang="en-GB" smtClean="0"/>
              <a:pPr/>
              <a:t>09/07/2019</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0551F7E-6A28-4A48-8E80-26EBE6DBBA52}"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0F027C-8AEE-4E62-8870-C8BE7B322A8B}" type="datetimeFigureOut">
              <a:rPr lang="en-GB" smtClean="0"/>
              <a:pPr/>
              <a:t>09/07/2019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551F7E-6A28-4A48-8E80-26EBE6DBBA52}"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0F027C-8AEE-4E62-8870-C8BE7B322A8B}" type="datetimeFigureOut">
              <a:rPr lang="en-GB" smtClean="0"/>
              <a:pPr/>
              <a:t>09/07/2019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0551F7E-6A28-4A48-8E80-26EBE6DBBA52}"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0F027C-8AEE-4E62-8870-C8BE7B322A8B}" type="datetimeFigureOut">
              <a:rPr lang="en-GB" smtClean="0"/>
              <a:pPr/>
              <a:t>09/07/2019</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0551F7E-6A28-4A48-8E80-26EBE6DBBA52}"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b="1" dirty="0">
                <a:solidFill>
                  <a:schemeClr val="bg1"/>
                </a:solidFill>
              </a:rPr>
              <a:t>The puzzle </a:t>
            </a:r>
            <a:r>
              <a:rPr lang="en-GB" dirty="0">
                <a:solidFill>
                  <a:schemeClr val="bg1">
                    <a:lumMod val="95000"/>
                  </a:schemeClr>
                </a:solidFill>
              </a:rPr>
              <a:t>	Two senses of ‘know’	Resolving the Puzzle	Applications</a:t>
            </a:r>
          </a:p>
        </p:txBody>
      </p:sp>
      <p:sp>
        <p:nvSpPr>
          <p:cNvPr id="5" name="TextBox 4"/>
          <p:cNvSpPr txBox="1"/>
          <p:nvPr/>
        </p:nvSpPr>
        <p:spPr>
          <a:xfrm>
            <a:off x="971600" y="2060848"/>
            <a:ext cx="7128792" cy="523220"/>
          </a:xfrm>
          <a:prstGeom prst="rect">
            <a:avLst/>
          </a:prstGeom>
          <a:noFill/>
        </p:spPr>
        <p:txBody>
          <a:bodyPr wrap="square" rtlCol="0">
            <a:spAutoFit/>
          </a:bodyPr>
          <a:lstStyle/>
          <a:p>
            <a:pPr algn="ctr"/>
            <a:r>
              <a:rPr lang="en-GB" sz="2800" b="1" dirty="0"/>
              <a:t>Knowledge and The Sure Thing Principle</a:t>
            </a:r>
          </a:p>
        </p:txBody>
      </p:sp>
      <p:sp>
        <p:nvSpPr>
          <p:cNvPr id="6" name="TextBox 5"/>
          <p:cNvSpPr txBox="1"/>
          <p:nvPr/>
        </p:nvSpPr>
        <p:spPr>
          <a:xfrm>
            <a:off x="251520" y="5949280"/>
            <a:ext cx="7128792" cy="369332"/>
          </a:xfrm>
          <a:prstGeom prst="rect">
            <a:avLst/>
          </a:prstGeom>
          <a:noFill/>
        </p:spPr>
        <p:txBody>
          <a:bodyPr wrap="square" rtlCol="0">
            <a:spAutoFit/>
          </a:bodyPr>
          <a:lstStyle/>
          <a:p>
            <a:r>
              <a:rPr lang="en-GB" b="1" dirty="0"/>
              <a:t>Anna </a:t>
            </a:r>
            <a:r>
              <a:rPr lang="en-GB" b="1" dirty="0" err="1"/>
              <a:t>Mahtani</a:t>
            </a:r>
            <a:r>
              <a:rPr lang="en-GB" b="1" dirty="0"/>
              <a:t>, LSE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71600" y="1196752"/>
            <a:ext cx="6696744" cy="400110"/>
          </a:xfrm>
          <a:prstGeom prst="rect">
            <a:avLst/>
          </a:prstGeom>
          <a:noFill/>
        </p:spPr>
        <p:txBody>
          <a:bodyPr wrap="square" rtlCol="0">
            <a:spAutoFit/>
          </a:bodyPr>
          <a:lstStyle/>
          <a:p>
            <a:r>
              <a:rPr lang="en-GB" sz="2000" b="1" u="sng" dirty="0"/>
              <a:t>The appealing reasoning</a:t>
            </a:r>
          </a:p>
        </p:txBody>
      </p:sp>
      <p:sp>
        <p:nvSpPr>
          <p:cNvPr id="9" name="Rectangle 8"/>
          <p:cNvSpPr/>
          <p:nvPr/>
        </p:nvSpPr>
        <p:spPr>
          <a:xfrm>
            <a:off x="971600" y="2492896"/>
            <a:ext cx="7200800" cy="400110"/>
          </a:xfrm>
          <a:prstGeom prst="rect">
            <a:avLst/>
          </a:prstGeom>
        </p:spPr>
        <p:txBody>
          <a:bodyPr wrap="square">
            <a:spAutoFit/>
          </a:bodyPr>
          <a:lstStyle/>
          <a:p>
            <a:r>
              <a:rPr lang="en-GB" sz="2000" dirty="0"/>
              <a:t>Then my credence in P should be </a:t>
            </a:r>
            <a:r>
              <a:rPr lang="en-GB" sz="2000" i="1" dirty="0"/>
              <a:t>v</a:t>
            </a:r>
            <a:endParaRPr lang="en-GB" sz="2000" dirty="0"/>
          </a:p>
        </p:txBody>
      </p:sp>
      <p:sp>
        <p:nvSpPr>
          <p:cNvPr id="10" name="Rectangle 9"/>
          <p:cNvSpPr/>
          <p:nvPr/>
        </p:nvSpPr>
        <p:spPr>
          <a:xfrm>
            <a:off x="971600" y="1700808"/>
            <a:ext cx="7488832" cy="707886"/>
          </a:xfrm>
          <a:prstGeom prst="rect">
            <a:avLst/>
          </a:prstGeom>
        </p:spPr>
        <p:txBody>
          <a:bodyPr wrap="square">
            <a:spAutoFit/>
          </a:bodyPr>
          <a:lstStyle/>
          <a:p>
            <a:r>
              <a:rPr lang="en-GB" sz="2000" dirty="0"/>
              <a:t>If I know that there is a piece of evidence E, such that if I were to come to know (just) E, then my credence in P would (rationally) be </a:t>
            </a:r>
            <a:r>
              <a:rPr lang="en-GB" sz="2000" i="1" dirty="0"/>
              <a:t>v.</a:t>
            </a:r>
            <a:r>
              <a:rPr lang="en-GB" sz="2000" dirty="0"/>
              <a:t>..</a:t>
            </a:r>
          </a:p>
        </p:txBody>
      </p:sp>
      <p:sp>
        <p:nvSpPr>
          <p:cNvPr id="11" name="TextBox 10"/>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b="1" dirty="0">
                <a:solidFill>
                  <a:schemeClr val="bg1"/>
                </a:solidFill>
              </a:rPr>
              <a:t>The puzzle </a:t>
            </a:r>
            <a:r>
              <a:rPr lang="en-GB" dirty="0">
                <a:solidFill>
                  <a:schemeClr val="bg1">
                    <a:lumMod val="95000"/>
                  </a:schemeClr>
                </a:solidFill>
              </a:rPr>
              <a:t>	Two senses of ‘know’	Resolving the Puzzle	Applications</a:t>
            </a:r>
          </a:p>
        </p:txBody>
      </p:sp>
      <p:sp>
        <p:nvSpPr>
          <p:cNvPr id="7" name="TextBox 6"/>
          <p:cNvSpPr txBox="1"/>
          <p:nvPr/>
        </p:nvSpPr>
        <p:spPr>
          <a:xfrm>
            <a:off x="1007096" y="4005064"/>
            <a:ext cx="8136904" cy="400110"/>
          </a:xfrm>
          <a:prstGeom prst="rect">
            <a:avLst/>
          </a:prstGeom>
          <a:noFill/>
        </p:spPr>
        <p:txBody>
          <a:bodyPr wrap="square" rtlCol="0">
            <a:spAutoFit/>
          </a:bodyPr>
          <a:lstStyle/>
          <a:p>
            <a:r>
              <a:rPr lang="en-GB" sz="2000" dirty="0"/>
              <a:t>The appealing reasoning is appealing</a:t>
            </a:r>
          </a:p>
        </p:txBody>
      </p:sp>
      <p:sp>
        <p:nvSpPr>
          <p:cNvPr id="8" name="TextBox 7"/>
          <p:cNvSpPr txBox="1"/>
          <p:nvPr/>
        </p:nvSpPr>
        <p:spPr>
          <a:xfrm>
            <a:off x="1007096" y="4509120"/>
            <a:ext cx="8136904" cy="400110"/>
          </a:xfrm>
          <a:prstGeom prst="rect">
            <a:avLst/>
          </a:prstGeom>
          <a:noFill/>
        </p:spPr>
        <p:txBody>
          <a:bodyPr wrap="square" rtlCol="0">
            <a:spAutoFit/>
          </a:bodyPr>
          <a:lstStyle/>
          <a:p>
            <a:r>
              <a:rPr lang="en-GB" sz="2000" dirty="0"/>
              <a:t>But it seems to give false results</a:t>
            </a:r>
          </a:p>
        </p:txBody>
      </p:sp>
      <p:sp>
        <p:nvSpPr>
          <p:cNvPr id="12" name="TextBox 11"/>
          <p:cNvSpPr txBox="1"/>
          <p:nvPr/>
        </p:nvSpPr>
        <p:spPr>
          <a:xfrm>
            <a:off x="1007096" y="5013176"/>
            <a:ext cx="8136904" cy="400110"/>
          </a:xfrm>
          <a:prstGeom prst="rect">
            <a:avLst/>
          </a:prstGeom>
          <a:noFill/>
        </p:spPr>
        <p:txBody>
          <a:bodyPr wrap="square" rtlCol="0">
            <a:spAutoFit/>
          </a:bodyPr>
          <a:lstStyle/>
          <a:p>
            <a:r>
              <a:rPr lang="en-GB" sz="2000" dirty="0"/>
              <a:t>How can we reconcile these facts?</a:t>
            </a:r>
          </a:p>
        </p:txBody>
      </p:sp>
      <p:sp>
        <p:nvSpPr>
          <p:cNvPr id="13" name="Freeform 12"/>
          <p:cNvSpPr/>
          <p:nvPr/>
        </p:nvSpPr>
        <p:spPr>
          <a:xfrm>
            <a:off x="1259632" y="1988840"/>
            <a:ext cx="726749" cy="431185"/>
          </a:xfrm>
          <a:custGeom>
            <a:avLst/>
            <a:gdLst>
              <a:gd name="connsiteX0" fmla="*/ 339213 w 726749"/>
              <a:gd name="connsiteY0" fmla="*/ 18230 h 431185"/>
              <a:gd name="connsiteX1" fmla="*/ 88491 w 726749"/>
              <a:gd name="connsiteY1" fmla="*/ 32978 h 431185"/>
              <a:gd name="connsiteX2" fmla="*/ 29497 w 726749"/>
              <a:gd name="connsiteY2" fmla="*/ 150965 h 431185"/>
              <a:gd name="connsiteX3" fmla="*/ 0 w 726749"/>
              <a:gd name="connsiteY3" fmla="*/ 195210 h 431185"/>
              <a:gd name="connsiteX4" fmla="*/ 14749 w 726749"/>
              <a:gd name="connsiteY4" fmla="*/ 342694 h 431185"/>
              <a:gd name="connsiteX5" fmla="*/ 29497 w 726749"/>
              <a:gd name="connsiteY5" fmla="*/ 401688 h 431185"/>
              <a:gd name="connsiteX6" fmla="*/ 73742 w 726749"/>
              <a:gd name="connsiteY6" fmla="*/ 416436 h 431185"/>
              <a:gd name="connsiteX7" fmla="*/ 132736 w 726749"/>
              <a:gd name="connsiteY7" fmla="*/ 431185 h 431185"/>
              <a:gd name="connsiteX8" fmla="*/ 693175 w 726749"/>
              <a:gd name="connsiteY8" fmla="*/ 416436 h 431185"/>
              <a:gd name="connsiteX9" fmla="*/ 707923 w 726749"/>
              <a:gd name="connsiteY9" fmla="*/ 357443 h 431185"/>
              <a:gd name="connsiteX10" fmla="*/ 678426 w 726749"/>
              <a:gd name="connsiteY10" fmla="*/ 77223 h 431185"/>
              <a:gd name="connsiteX11" fmla="*/ 530942 w 726749"/>
              <a:gd name="connsiteY11" fmla="*/ 62475 h 431185"/>
              <a:gd name="connsiteX12" fmla="*/ 486697 w 726749"/>
              <a:gd name="connsiteY12" fmla="*/ 47727 h 431185"/>
              <a:gd name="connsiteX13" fmla="*/ 339213 w 726749"/>
              <a:gd name="connsiteY13" fmla="*/ 18230 h 431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6749" h="431185">
                <a:moveTo>
                  <a:pt x="339213" y="18230"/>
                </a:moveTo>
                <a:cubicBezTo>
                  <a:pt x="272845" y="15772"/>
                  <a:pt x="165440" y="0"/>
                  <a:pt x="88491" y="32978"/>
                </a:cubicBezTo>
                <a:cubicBezTo>
                  <a:pt x="48075" y="50299"/>
                  <a:pt x="53888" y="114379"/>
                  <a:pt x="29497" y="150965"/>
                </a:cubicBezTo>
                <a:lnTo>
                  <a:pt x="0" y="195210"/>
                </a:lnTo>
                <a:cubicBezTo>
                  <a:pt x="4916" y="244371"/>
                  <a:pt x="7762" y="293784"/>
                  <a:pt x="14749" y="342694"/>
                </a:cubicBezTo>
                <a:cubicBezTo>
                  <a:pt x="17616" y="362760"/>
                  <a:pt x="16835" y="385860"/>
                  <a:pt x="29497" y="401688"/>
                </a:cubicBezTo>
                <a:cubicBezTo>
                  <a:pt x="39208" y="413827"/>
                  <a:pt x="58794" y="412165"/>
                  <a:pt x="73742" y="416436"/>
                </a:cubicBezTo>
                <a:cubicBezTo>
                  <a:pt x="93232" y="422005"/>
                  <a:pt x="113071" y="426269"/>
                  <a:pt x="132736" y="431185"/>
                </a:cubicBezTo>
                <a:lnTo>
                  <a:pt x="693175" y="416436"/>
                </a:lnTo>
                <a:cubicBezTo>
                  <a:pt x="713280" y="413858"/>
                  <a:pt x="708803" y="377693"/>
                  <a:pt x="707923" y="357443"/>
                </a:cubicBezTo>
                <a:cubicBezTo>
                  <a:pt x="703843" y="263609"/>
                  <a:pt x="726749" y="157761"/>
                  <a:pt x="678426" y="77223"/>
                </a:cubicBezTo>
                <a:cubicBezTo>
                  <a:pt x="653007" y="34857"/>
                  <a:pt x="580103" y="67391"/>
                  <a:pt x="530942" y="62475"/>
                </a:cubicBezTo>
                <a:cubicBezTo>
                  <a:pt x="516194" y="57559"/>
                  <a:pt x="501941" y="50776"/>
                  <a:pt x="486697" y="47727"/>
                </a:cubicBezTo>
                <a:cubicBezTo>
                  <a:pt x="335171" y="17422"/>
                  <a:pt x="405581" y="20688"/>
                  <a:pt x="339213" y="18230"/>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2" grpId="0"/>
      <p:bldP spid="1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71600" y="836712"/>
            <a:ext cx="7416824" cy="400110"/>
          </a:xfrm>
          <a:prstGeom prst="rect">
            <a:avLst/>
          </a:prstGeom>
          <a:noFill/>
        </p:spPr>
        <p:txBody>
          <a:bodyPr wrap="square" rtlCol="0">
            <a:spAutoFit/>
          </a:bodyPr>
          <a:lstStyle/>
          <a:p>
            <a:r>
              <a:rPr lang="en-GB" sz="2000" b="1" u="sng" dirty="0"/>
              <a:t>Two senses in which you might ‘know’ E</a:t>
            </a:r>
          </a:p>
        </p:txBody>
      </p:sp>
      <p:sp>
        <p:nvSpPr>
          <p:cNvPr id="6" name="TextBox 5"/>
          <p:cNvSpPr txBox="1"/>
          <p:nvPr/>
        </p:nvSpPr>
        <p:spPr>
          <a:xfrm>
            <a:off x="935596" y="5373216"/>
            <a:ext cx="7272808" cy="707886"/>
          </a:xfrm>
          <a:prstGeom prst="rect">
            <a:avLst/>
          </a:prstGeom>
          <a:noFill/>
        </p:spPr>
        <p:txBody>
          <a:bodyPr wrap="square" rtlCol="0">
            <a:spAutoFit/>
          </a:bodyPr>
          <a:lstStyle/>
          <a:p>
            <a:r>
              <a:rPr lang="en-GB" sz="2000" dirty="0"/>
              <a:t>‘... knows...’ is followed by a name, definite description, or variable – that denotes (or ranges over) propositions/facts/pieces of evidence.</a:t>
            </a:r>
          </a:p>
        </p:txBody>
      </p:sp>
      <p:sp>
        <p:nvSpPr>
          <p:cNvPr id="10" name="TextBox 9"/>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a:t>
            </a:r>
            <a:r>
              <a:rPr lang="en-GB" b="1" dirty="0">
                <a:solidFill>
                  <a:schemeClr val="bg1"/>
                </a:solidFill>
              </a:rPr>
              <a:t>Two senses of ‘know’</a:t>
            </a:r>
            <a:r>
              <a:rPr lang="en-GB" dirty="0">
                <a:solidFill>
                  <a:schemeClr val="bg1">
                    <a:lumMod val="95000"/>
                  </a:schemeClr>
                </a:solidFill>
              </a:rPr>
              <a:t>	Resolving the Puzzle	Applications</a:t>
            </a:r>
          </a:p>
        </p:txBody>
      </p:sp>
      <p:sp>
        <p:nvSpPr>
          <p:cNvPr id="11" name="TextBox 10"/>
          <p:cNvSpPr txBox="1"/>
          <p:nvPr/>
        </p:nvSpPr>
        <p:spPr>
          <a:xfrm>
            <a:off x="935596" y="1424970"/>
            <a:ext cx="7272808" cy="400110"/>
          </a:xfrm>
          <a:prstGeom prst="rect">
            <a:avLst/>
          </a:prstGeom>
          <a:noFill/>
        </p:spPr>
        <p:txBody>
          <a:bodyPr wrap="square" rtlCol="0">
            <a:spAutoFit/>
          </a:bodyPr>
          <a:lstStyle/>
          <a:p>
            <a:r>
              <a:rPr lang="en-GB" sz="2000" dirty="0"/>
              <a:t>Amelia knows Bob</a:t>
            </a:r>
          </a:p>
        </p:txBody>
      </p:sp>
      <p:sp>
        <p:nvSpPr>
          <p:cNvPr id="12" name="TextBox 11"/>
          <p:cNvSpPr txBox="1"/>
          <p:nvPr/>
        </p:nvSpPr>
        <p:spPr>
          <a:xfrm>
            <a:off x="935596" y="3399093"/>
            <a:ext cx="7272808" cy="400110"/>
          </a:xfrm>
          <a:prstGeom prst="rect">
            <a:avLst/>
          </a:prstGeom>
          <a:noFill/>
        </p:spPr>
        <p:txBody>
          <a:bodyPr wrap="square" rtlCol="0">
            <a:spAutoFit/>
          </a:bodyPr>
          <a:lstStyle/>
          <a:p>
            <a:r>
              <a:rPr lang="en-GB" sz="2000" dirty="0"/>
              <a:t>Let E denote the fact that Julius Caesar died in 44BC. </a:t>
            </a:r>
          </a:p>
        </p:txBody>
      </p:sp>
      <p:sp>
        <p:nvSpPr>
          <p:cNvPr id="13" name="TextBox 12"/>
          <p:cNvSpPr txBox="1"/>
          <p:nvPr/>
        </p:nvSpPr>
        <p:spPr>
          <a:xfrm>
            <a:off x="935596" y="2741052"/>
            <a:ext cx="7272808" cy="400110"/>
          </a:xfrm>
          <a:prstGeom prst="rect">
            <a:avLst/>
          </a:prstGeom>
          <a:noFill/>
        </p:spPr>
        <p:txBody>
          <a:bodyPr wrap="square" rtlCol="0">
            <a:spAutoFit/>
          </a:bodyPr>
          <a:lstStyle/>
          <a:p>
            <a:r>
              <a:rPr lang="en-GB" sz="2000" dirty="0"/>
              <a:t>Amelia knows that Julius Caesar died in 44BC</a:t>
            </a:r>
          </a:p>
        </p:txBody>
      </p:sp>
      <p:sp>
        <p:nvSpPr>
          <p:cNvPr id="14" name="TextBox 13"/>
          <p:cNvSpPr txBox="1"/>
          <p:nvPr/>
        </p:nvSpPr>
        <p:spPr>
          <a:xfrm>
            <a:off x="935596" y="4057134"/>
            <a:ext cx="7272808" cy="400110"/>
          </a:xfrm>
          <a:prstGeom prst="rect">
            <a:avLst/>
          </a:prstGeom>
          <a:noFill/>
        </p:spPr>
        <p:txBody>
          <a:bodyPr wrap="square" rtlCol="0">
            <a:spAutoFit/>
          </a:bodyPr>
          <a:lstStyle/>
          <a:p>
            <a:r>
              <a:rPr lang="en-GB" sz="2000" dirty="0"/>
              <a:t>Amelia knows E</a:t>
            </a:r>
          </a:p>
        </p:txBody>
      </p:sp>
      <p:sp>
        <p:nvSpPr>
          <p:cNvPr id="16" name="TextBox 15"/>
          <p:cNvSpPr txBox="1"/>
          <p:nvPr/>
        </p:nvSpPr>
        <p:spPr>
          <a:xfrm>
            <a:off x="935596" y="4715175"/>
            <a:ext cx="7272808" cy="400110"/>
          </a:xfrm>
          <a:prstGeom prst="rect">
            <a:avLst/>
          </a:prstGeom>
          <a:noFill/>
        </p:spPr>
        <p:txBody>
          <a:bodyPr wrap="square" rtlCol="0">
            <a:spAutoFit/>
          </a:bodyPr>
          <a:lstStyle/>
          <a:p>
            <a:r>
              <a:rPr lang="en-GB" sz="2000" dirty="0"/>
              <a:t>Amelia knows the fact which Peter has forgotten.</a:t>
            </a:r>
          </a:p>
        </p:txBody>
      </p:sp>
      <p:sp>
        <p:nvSpPr>
          <p:cNvPr id="17" name="Right Brace 16"/>
          <p:cNvSpPr/>
          <p:nvPr/>
        </p:nvSpPr>
        <p:spPr>
          <a:xfrm>
            <a:off x="6156176" y="4149080"/>
            <a:ext cx="396044" cy="995918"/>
          </a:xfrm>
          <a:prstGeom prst="rightBrace">
            <a:avLst/>
          </a:prstGeom>
          <a:noFill/>
          <a:ln w="190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 name="TextBox 18"/>
          <p:cNvSpPr txBox="1"/>
          <p:nvPr/>
        </p:nvSpPr>
        <p:spPr>
          <a:xfrm>
            <a:off x="935596" y="2083011"/>
            <a:ext cx="7272808" cy="400110"/>
          </a:xfrm>
          <a:prstGeom prst="rect">
            <a:avLst/>
          </a:prstGeom>
          <a:noFill/>
        </p:spPr>
        <p:txBody>
          <a:bodyPr wrap="square" rtlCol="0">
            <a:spAutoFit/>
          </a:bodyPr>
          <a:lstStyle/>
          <a:p>
            <a:r>
              <a:rPr lang="en-GB" sz="2000" dirty="0"/>
              <a:t>Amelia knows how to tie her shoelace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2" grpId="0"/>
      <p:bldP spid="13" grpId="0"/>
      <p:bldP spid="14" grpId="0"/>
      <p:bldP spid="16" grpId="0"/>
      <p:bldP spid="17" grpId="0" animBg="1"/>
      <p:bldP spid="1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71600" y="1598216"/>
            <a:ext cx="7272808" cy="400110"/>
          </a:xfrm>
          <a:prstGeom prst="rect">
            <a:avLst/>
          </a:prstGeom>
          <a:noFill/>
        </p:spPr>
        <p:txBody>
          <a:bodyPr wrap="square" rtlCol="0">
            <a:spAutoFit/>
          </a:bodyPr>
          <a:lstStyle/>
          <a:p>
            <a:r>
              <a:rPr lang="en-GB" sz="2000" dirty="0"/>
              <a:t>To </a:t>
            </a:r>
            <a:r>
              <a:rPr lang="en-GB" sz="2000" b="1" dirty="0"/>
              <a:t>basic-know </a:t>
            </a:r>
            <a:r>
              <a:rPr lang="en-GB" sz="2000" dirty="0"/>
              <a:t>E is simply to know the proposition denoted by E. </a:t>
            </a:r>
          </a:p>
        </p:txBody>
      </p:sp>
      <p:sp>
        <p:nvSpPr>
          <p:cNvPr id="8" name="TextBox 7"/>
          <p:cNvSpPr txBox="1"/>
          <p:nvPr/>
        </p:nvSpPr>
        <p:spPr>
          <a:xfrm>
            <a:off x="971600" y="2359720"/>
            <a:ext cx="7272808" cy="707886"/>
          </a:xfrm>
          <a:prstGeom prst="rect">
            <a:avLst/>
          </a:prstGeom>
          <a:noFill/>
        </p:spPr>
        <p:txBody>
          <a:bodyPr wrap="square" rtlCol="0">
            <a:spAutoFit/>
          </a:bodyPr>
          <a:lstStyle/>
          <a:p>
            <a:r>
              <a:rPr lang="en-GB" sz="2000" dirty="0"/>
              <a:t>To </a:t>
            </a:r>
            <a:r>
              <a:rPr lang="en-GB" sz="2000" b="1" dirty="0"/>
              <a:t>super-know</a:t>
            </a:r>
            <a:r>
              <a:rPr lang="en-GB" sz="2000" dirty="0"/>
              <a:t> E is to know which proposition E denotes (i.e. To recognize that proposition </a:t>
            </a:r>
            <a:r>
              <a:rPr lang="en-GB" sz="2000" i="1" dirty="0"/>
              <a:t>as E</a:t>
            </a:r>
            <a:r>
              <a:rPr lang="en-GB" sz="2000" dirty="0"/>
              <a:t>).</a:t>
            </a:r>
          </a:p>
        </p:txBody>
      </p:sp>
      <p:sp>
        <p:nvSpPr>
          <p:cNvPr id="9" name="TextBox 8"/>
          <p:cNvSpPr txBox="1"/>
          <p:nvPr/>
        </p:nvSpPr>
        <p:spPr>
          <a:xfrm>
            <a:off x="971600" y="3429000"/>
            <a:ext cx="7344816" cy="1323439"/>
          </a:xfrm>
          <a:prstGeom prst="rect">
            <a:avLst/>
          </a:prstGeom>
          <a:noFill/>
        </p:spPr>
        <p:txBody>
          <a:bodyPr wrap="square" rtlCol="0">
            <a:spAutoFit/>
          </a:bodyPr>
          <a:lstStyle/>
          <a:p>
            <a:r>
              <a:rPr lang="en-GB" sz="2000" dirty="0"/>
              <a:t>Illustrations:</a:t>
            </a:r>
          </a:p>
          <a:p>
            <a:pPr>
              <a:buFont typeface="Arial" pitchFamily="34" charset="0"/>
              <a:buChar char="•"/>
            </a:pPr>
            <a:r>
              <a:rPr lang="en-GB" sz="2000" dirty="0"/>
              <a:t> The school motto</a:t>
            </a:r>
          </a:p>
          <a:p>
            <a:pPr>
              <a:buFont typeface="Arial" pitchFamily="34" charset="0"/>
              <a:buChar char="•"/>
            </a:pPr>
            <a:r>
              <a:rPr lang="en-GB" sz="2000" dirty="0"/>
              <a:t> Pythagoras’ Theorem</a:t>
            </a:r>
          </a:p>
          <a:p>
            <a:pPr>
              <a:buFont typeface="Arial" pitchFamily="34" charset="0"/>
              <a:buChar char="•"/>
            </a:pPr>
            <a:r>
              <a:rPr lang="en-GB" sz="2000" dirty="0"/>
              <a:t> what your friend has decided to tell you</a:t>
            </a:r>
          </a:p>
        </p:txBody>
      </p:sp>
      <p:sp>
        <p:nvSpPr>
          <p:cNvPr id="10" name="TextBox 9"/>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a:t>
            </a:r>
            <a:r>
              <a:rPr lang="en-GB" b="1" dirty="0">
                <a:solidFill>
                  <a:schemeClr val="bg1"/>
                </a:solidFill>
              </a:rPr>
              <a:t>Two senses of ‘know’</a:t>
            </a:r>
            <a:r>
              <a:rPr lang="en-GB" dirty="0">
                <a:solidFill>
                  <a:schemeClr val="bg1">
                    <a:lumMod val="95000"/>
                  </a:schemeClr>
                </a:solidFill>
              </a:rPr>
              <a:t>	Resolving the Puzzle	Applications</a:t>
            </a:r>
          </a:p>
        </p:txBody>
      </p:sp>
      <p:sp>
        <p:nvSpPr>
          <p:cNvPr id="11" name="TextBox 10"/>
          <p:cNvSpPr txBox="1"/>
          <p:nvPr/>
        </p:nvSpPr>
        <p:spPr>
          <a:xfrm>
            <a:off x="971600" y="836712"/>
            <a:ext cx="7416824" cy="400110"/>
          </a:xfrm>
          <a:prstGeom prst="rect">
            <a:avLst/>
          </a:prstGeom>
          <a:noFill/>
        </p:spPr>
        <p:txBody>
          <a:bodyPr wrap="square" rtlCol="0">
            <a:spAutoFit/>
          </a:bodyPr>
          <a:lstStyle/>
          <a:p>
            <a:r>
              <a:rPr lang="en-GB" sz="2000" b="1" u="sng" dirty="0"/>
              <a:t>Two senses in which you might ‘know’ 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9"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971600" y="3645024"/>
            <a:ext cx="7632848" cy="707886"/>
          </a:xfrm>
          <a:prstGeom prst="rect">
            <a:avLst/>
          </a:prstGeom>
          <a:noFill/>
        </p:spPr>
        <p:txBody>
          <a:bodyPr wrap="square" rtlCol="0">
            <a:spAutoFit/>
          </a:bodyPr>
          <a:lstStyle/>
          <a:p>
            <a:r>
              <a:rPr lang="en-GB" sz="2000" dirty="0"/>
              <a:t>If we interpret the word ‘know’ (circled) as </a:t>
            </a:r>
            <a:r>
              <a:rPr lang="en-GB" sz="2000" b="1" dirty="0"/>
              <a:t>basic-know</a:t>
            </a:r>
            <a:r>
              <a:rPr lang="en-GB" sz="2000" baseline="-25000" dirty="0"/>
              <a:t>,</a:t>
            </a:r>
            <a:r>
              <a:rPr lang="en-GB" sz="2000" dirty="0"/>
              <a:t> then the reasoning is incorrect.</a:t>
            </a:r>
          </a:p>
        </p:txBody>
      </p:sp>
      <p:sp>
        <p:nvSpPr>
          <p:cNvPr id="9" name="TextBox 8"/>
          <p:cNvSpPr txBox="1"/>
          <p:nvPr/>
        </p:nvSpPr>
        <p:spPr>
          <a:xfrm>
            <a:off x="971600" y="4437112"/>
            <a:ext cx="7632848" cy="707886"/>
          </a:xfrm>
          <a:prstGeom prst="rect">
            <a:avLst/>
          </a:prstGeom>
          <a:noFill/>
        </p:spPr>
        <p:txBody>
          <a:bodyPr wrap="square" rtlCol="0">
            <a:spAutoFit/>
          </a:bodyPr>
          <a:lstStyle/>
          <a:p>
            <a:r>
              <a:rPr lang="en-GB" sz="2000" dirty="0"/>
              <a:t>If we interpret the word ‘know’ (circled) as </a:t>
            </a:r>
            <a:r>
              <a:rPr lang="en-GB" sz="2000" b="1" dirty="0"/>
              <a:t>super-know</a:t>
            </a:r>
            <a:r>
              <a:rPr lang="en-GB" sz="2000" baseline="-25000" dirty="0"/>
              <a:t>,</a:t>
            </a:r>
            <a:r>
              <a:rPr lang="en-GB" sz="2000" dirty="0"/>
              <a:t> then the reasoning is correct.</a:t>
            </a:r>
          </a:p>
        </p:txBody>
      </p:sp>
      <p:sp>
        <p:nvSpPr>
          <p:cNvPr id="8" name="TextBox 7"/>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b="1" dirty="0">
                <a:solidFill>
                  <a:schemeClr val="bg1"/>
                </a:solidFill>
              </a:rPr>
              <a:t>Resolving the Puzzle</a:t>
            </a:r>
            <a:r>
              <a:rPr lang="en-GB" dirty="0">
                <a:solidFill>
                  <a:schemeClr val="bg1">
                    <a:lumMod val="95000"/>
                  </a:schemeClr>
                </a:solidFill>
              </a:rPr>
              <a:t>	Applications</a:t>
            </a:r>
          </a:p>
        </p:txBody>
      </p:sp>
      <p:sp>
        <p:nvSpPr>
          <p:cNvPr id="14" name="TextBox 13"/>
          <p:cNvSpPr txBox="1"/>
          <p:nvPr/>
        </p:nvSpPr>
        <p:spPr>
          <a:xfrm>
            <a:off x="971600" y="1196752"/>
            <a:ext cx="6696744" cy="400110"/>
          </a:xfrm>
          <a:prstGeom prst="rect">
            <a:avLst/>
          </a:prstGeom>
          <a:noFill/>
        </p:spPr>
        <p:txBody>
          <a:bodyPr wrap="square" rtlCol="0">
            <a:spAutoFit/>
          </a:bodyPr>
          <a:lstStyle/>
          <a:p>
            <a:r>
              <a:rPr lang="en-GB" sz="2000" b="1" u="sng" dirty="0"/>
              <a:t>The appealing reasoning</a:t>
            </a:r>
          </a:p>
        </p:txBody>
      </p:sp>
      <p:sp>
        <p:nvSpPr>
          <p:cNvPr id="15" name="Rectangle 14"/>
          <p:cNvSpPr/>
          <p:nvPr/>
        </p:nvSpPr>
        <p:spPr>
          <a:xfrm>
            <a:off x="971600" y="2492896"/>
            <a:ext cx="7200800" cy="400110"/>
          </a:xfrm>
          <a:prstGeom prst="rect">
            <a:avLst/>
          </a:prstGeom>
        </p:spPr>
        <p:txBody>
          <a:bodyPr wrap="square">
            <a:spAutoFit/>
          </a:bodyPr>
          <a:lstStyle/>
          <a:p>
            <a:r>
              <a:rPr lang="en-GB" sz="2000" dirty="0"/>
              <a:t>Then my credence in P should be </a:t>
            </a:r>
            <a:r>
              <a:rPr lang="en-GB" sz="2000" i="1" dirty="0"/>
              <a:t>v</a:t>
            </a:r>
            <a:endParaRPr lang="en-GB" sz="2000" dirty="0"/>
          </a:p>
        </p:txBody>
      </p:sp>
      <p:sp>
        <p:nvSpPr>
          <p:cNvPr id="16" name="Rectangle 15"/>
          <p:cNvSpPr/>
          <p:nvPr/>
        </p:nvSpPr>
        <p:spPr>
          <a:xfrm>
            <a:off x="971600" y="1700808"/>
            <a:ext cx="7488832" cy="707886"/>
          </a:xfrm>
          <a:prstGeom prst="rect">
            <a:avLst/>
          </a:prstGeom>
        </p:spPr>
        <p:txBody>
          <a:bodyPr wrap="square">
            <a:spAutoFit/>
          </a:bodyPr>
          <a:lstStyle/>
          <a:p>
            <a:r>
              <a:rPr lang="en-GB" sz="2000" dirty="0"/>
              <a:t>If I know that there is a piece of evidence E, such that if I were to come to know (just) E, then my credence in P would (rationally) be </a:t>
            </a:r>
            <a:r>
              <a:rPr lang="en-GB" sz="2000" i="1" dirty="0"/>
              <a:t>v.</a:t>
            </a:r>
            <a:r>
              <a:rPr lang="en-GB" sz="2000" dirty="0"/>
              <a:t>..</a:t>
            </a:r>
          </a:p>
        </p:txBody>
      </p:sp>
      <p:sp>
        <p:nvSpPr>
          <p:cNvPr id="17" name="Freeform 16"/>
          <p:cNvSpPr/>
          <p:nvPr/>
        </p:nvSpPr>
        <p:spPr>
          <a:xfrm>
            <a:off x="1259632" y="1988840"/>
            <a:ext cx="726749" cy="431185"/>
          </a:xfrm>
          <a:custGeom>
            <a:avLst/>
            <a:gdLst>
              <a:gd name="connsiteX0" fmla="*/ 339213 w 726749"/>
              <a:gd name="connsiteY0" fmla="*/ 18230 h 431185"/>
              <a:gd name="connsiteX1" fmla="*/ 88491 w 726749"/>
              <a:gd name="connsiteY1" fmla="*/ 32978 h 431185"/>
              <a:gd name="connsiteX2" fmla="*/ 29497 w 726749"/>
              <a:gd name="connsiteY2" fmla="*/ 150965 h 431185"/>
              <a:gd name="connsiteX3" fmla="*/ 0 w 726749"/>
              <a:gd name="connsiteY3" fmla="*/ 195210 h 431185"/>
              <a:gd name="connsiteX4" fmla="*/ 14749 w 726749"/>
              <a:gd name="connsiteY4" fmla="*/ 342694 h 431185"/>
              <a:gd name="connsiteX5" fmla="*/ 29497 w 726749"/>
              <a:gd name="connsiteY5" fmla="*/ 401688 h 431185"/>
              <a:gd name="connsiteX6" fmla="*/ 73742 w 726749"/>
              <a:gd name="connsiteY6" fmla="*/ 416436 h 431185"/>
              <a:gd name="connsiteX7" fmla="*/ 132736 w 726749"/>
              <a:gd name="connsiteY7" fmla="*/ 431185 h 431185"/>
              <a:gd name="connsiteX8" fmla="*/ 693175 w 726749"/>
              <a:gd name="connsiteY8" fmla="*/ 416436 h 431185"/>
              <a:gd name="connsiteX9" fmla="*/ 707923 w 726749"/>
              <a:gd name="connsiteY9" fmla="*/ 357443 h 431185"/>
              <a:gd name="connsiteX10" fmla="*/ 678426 w 726749"/>
              <a:gd name="connsiteY10" fmla="*/ 77223 h 431185"/>
              <a:gd name="connsiteX11" fmla="*/ 530942 w 726749"/>
              <a:gd name="connsiteY11" fmla="*/ 62475 h 431185"/>
              <a:gd name="connsiteX12" fmla="*/ 486697 w 726749"/>
              <a:gd name="connsiteY12" fmla="*/ 47727 h 431185"/>
              <a:gd name="connsiteX13" fmla="*/ 339213 w 726749"/>
              <a:gd name="connsiteY13" fmla="*/ 18230 h 431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6749" h="431185">
                <a:moveTo>
                  <a:pt x="339213" y="18230"/>
                </a:moveTo>
                <a:cubicBezTo>
                  <a:pt x="272845" y="15772"/>
                  <a:pt x="165440" y="0"/>
                  <a:pt x="88491" y="32978"/>
                </a:cubicBezTo>
                <a:cubicBezTo>
                  <a:pt x="48075" y="50299"/>
                  <a:pt x="53888" y="114379"/>
                  <a:pt x="29497" y="150965"/>
                </a:cubicBezTo>
                <a:lnTo>
                  <a:pt x="0" y="195210"/>
                </a:lnTo>
                <a:cubicBezTo>
                  <a:pt x="4916" y="244371"/>
                  <a:pt x="7762" y="293784"/>
                  <a:pt x="14749" y="342694"/>
                </a:cubicBezTo>
                <a:cubicBezTo>
                  <a:pt x="17616" y="362760"/>
                  <a:pt x="16835" y="385860"/>
                  <a:pt x="29497" y="401688"/>
                </a:cubicBezTo>
                <a:cubicBezTo>
                  <a:pt x="39208" y="413827"/>
                  <a:pt x="58794" y="412165"/>
                  <a:pt x="73742" y="416436"/>
                </a:cubicBezTo>
                <a:cubicBezTo>
                  <a:pt x="93232" y="422005"/>
                  <a:pt x="113071" y="426269"/>
                  <a:pt x="132736" y="431185"/>
                </a:cubicBezTo>
                <a:lnTo>
                  <a:pt x="693175" y="416436"/>
                </a:lnTo>
                <a:cubicBezTo>
                  <a:pt x="713280" y="413858"/>
                  <a:pt x="708803" y="377693"/>
                  <a:pt x="707923" y="357443"/>
                </a:cubicBezTo>
                <a:cubicBezTo>
                  <a:pt x="703843" y="263609"/>
                  <a:pt x="726749" y="157761"/>
                  <a:pt x="678426" y="77223"/>
                </a:cubicBezTo>
                <a:cubicBezTo>
                  <a:pt x="653007" y="34857"/>
                  <a:pt x="580103" y="67391"/>
                  <a:pt x="530942" y="62475"/>
                </a:cubicBezTo>
                <a:cubicBezTo>
                  <a:pt x="516194" y="57559"/>
                  <a:pt x="501941" y="50776"/>
                  <a:pt x="486697" y="47727"/>
                </a:cubicBezTo>
                <a:cubicBezTo>
                  <a:pt x="335171" y="17422"/>
                  <a:pt x="405581" y="20688"/>
                  <a:pt x="339213" y="18230"/>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9" grpId="0"/>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b="1" dirty="0">
                <a:solidFill>
                  <a:schemeClr val="bg1"/>
                </a:solidFill>
              </a:rPr>
              <a:t>Resolving the Puzzle</a:t>
            </a:r>
            <a:r>
              <a:rPr lang="en-GB" dirty="0">
                <a:solidFill>
                  <a:schemeClr val="bg1">
                    <a:lumMod val="95000"/>
                  </a:schemeClr>
                </a:solidFill>
              </a:rPr>
              <a:t>	Applications</a:t>
            </a:r>
          </a:p>
        </p:txBody>
      </p:sp>
      <p:sp>
        <p:nvSpPr>
          <p:cNvPr id="14" name="TextBox 13"/>
          <p:cNvSpPr txBox="1"/>
          <p:nvPr/>
        </p:nvSpPr>
        <p:spPr>
          <a:xfrm>
            <a:off x="971600" y="1196752"/>
            <a:ext cx="6696744" cy="400110"/>
          </a:xfrm>
          <a:prstGeom prst="rect">
            <a:avLst/>
          </a:prstGeom>
          <a:noFill/>
        </p:spPr>
        <p:txBody>
          <a:bodyPr wrap="square" rtlCol="0">
            <a:spAutoFit/>
          </a:bodyPr>
          <a:lstStyle/>
          <a:p>
            <a:r>
              <a:rPr lang="en-GB" sz="2000" b="1" u="sng" dirty="0"/>
              <a:t>The appealing reasoning</a:t>
            </a:r>
          </a:p>
        </p:txBody>
      </p:sp>
      <p:sp>
        <p:nvSpPr>
          <p:cNvPr id="15" name="Rectangle 14"/>
          <p:cNvSpPr/>
          <p:nvPr/>
        </p:nvSpPr>
        <p:spPr>
          <a:xfrm>
            <a:off x="971600" y="2492896"/>
            <a:ext cx="7200800" cy="400110"/>
          </a:xfrm>
          <a:prstGeom prst="rect">
            <a:avLst/>
          </a:prstGeom>
        </p:spPr>
        <p:txBody>
          <a:bodyPr wrap="square">
            <a:spAutoFit/>
          </a:bodyPr>
          <a:lstStyle/>
          <a:p>
            <a:r>
              <a:rPr lang="en-GB" sz="2000" dirty="0"/>
              <a:t>Then my credence in P should be </a:t>
            </a:r>
            <a:r>
              <a:rPr lang="en-GB" sz="2000" i="1" dirty="0"/>
              <a:t>v</a:t>
            </a:r>
            <a:endParaRPr lang="en-GB" sz="2000" dirty="0"/>
          </a:p>
        </p:txBody>
      </p:sp>
      <p:sp>
        <p:nvSpPr>
          <p:cNvPr id="16" name="Rectangle 15"/>
          <p:cNvSpPr/>
          <p:nvPr/>
        </p:nvSpPr>
        <p:spPr>
          <a:xfrm>
            <a:off x="971600" y="1700808"/>
            <a:ext cx="7488832" cy="707886"/>
          </a:xfrm>
          <a:prstGeom prst="rect">
            <a:avLst/>
          </a:prstGeom>
        </p:spPr>
        <p:txBody>
          <a:bodyPr wrap="square">
            <a:spAutoFit/>
          </a:bodyPr>
          <a:lstStyle/>
          <a:p>
            <a:r>
              <a:rPr lang="en-GB" sz="2000" dirty="0"/>
              <a:t>If I know that there is a piece of evidence E, such that if I were to come to know (just) E, then my credence in P would (rationally) be </a:t>
            </a:r>
            <a:r>
              <a:rPr lang="en-GB" sz="2000" i="1" dirty="0"/>
              <a:t>v.</a:t>
            </a:r>
            <a:r>
              <a:rPr lang="en-GB" sz="2000" dirty="0"/>
              <a:t>..</a:t>
            </a:r>
          </a:p>
        </p:txBody>
      </p:sp>
      <p:sp>
        <p:nvSpPr>
          <p:cNvPr id="17" name="Freeform 16"/>
          <p:cNvSpPr/>
          <p:nvPr/>
        </p:nvSpPr>
        <p:spPr>
          <a:xfrm>
            <a:off x="1259632" y="1988840"/>
            <a:ext cx="726749" cy="431185"/>
          </a:xfrm>
          <a:custGeom>
            <a:avLst/>
            <a:gdLst>
              <a:gd name="connsiteX0" fmla="*/ 339213 w 726749"/>
              <a:gd name="connsiteY0" fmla="*/ 18230 h 431185"/>
              <a:gd name="connsiteX1" fmla="*/ 88491 w 726749"/>
              <a:gd name="connsiteY1" fmla="*/ 32978 h 431185"/>
              <a:gd name="connsiteX2" fmla="*/ 29497 w 726749"/>
              <a:gd name="connsiteY2" fmla="*/ 150965 h 431185"/>
              <a:gd name="connsiteX3" fmla="*/ 0 w 726749"/>
              <a:gd name="connsiteY3" fmla="*/ 195210 h 431185"/>
              <a:gd name="connsiteX4" fmla="*/ 14749 w 726749"/>
              <a:gd name="connsiteY4" fmla="*/ 342694 h 431185"/>
              <a:gd name="connsiteX5" fmla="*/ 29497 w 726749"/>
              <a:gd name="connsiteY5" fmla="*/ 401688 h 431185"/>
              <a:gd name="connsiteX6" fmla="*/ 73742 w 726749"/>
              <a:gd name="connsiteY6" fmla="*/ 416436 h 431185"/>
              <a:gd name="connsiteX7" fmla="*/ 132736 w 726749"/>
              <a:gd name="connsiteY7" fmla="*/ 431185 h 431185"/>
              <a:gd name="connsiteX8" fmla="*/ 693175 w 726749"/>
              <a:gd name="connsiteY8" fmla="*/ 416436 h 431185"/>
              <a:gd name="connsiteX9" fmla="*/ 707923 w 726749"/>
              <a:gd name="connsiteY9" fmla="*/ 357443 h 431185"/>
              <a:gd name="connsiteX10" fmla="*/ 678426 w 726749"/>
              <a:gd name="connsiteY10" fmla="*/ 77223 h 431185"/>
              <a:gd name="connsiteX11" fmla="*/ 530942 w 726749"/>
              <a:gd name="connsiteY11" fmla="*/ 62475 h 431185"/>
              <a:gd name="connsiteX12" fmla="*/ 486697 w 726749"/>
              <a:gd name="connsiteY12" fmla="*/ 47727 h 431185"/>
              <a:gd name="connsiteX13" fmla="*/ 339213 w 726749"/>
              <a:gd name="connsiteY13" fmla="*/ 18230 h 431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6749" h="431185">
                <a:moveTo>
                  <a:pt x="339213" y="18230"/>
                </a:moveTo>
                <a:cubicBezTo>
                  <a:pt x="272845" y="15772"/>
                  <a:pt x="165440" y="0"/>
                  <a:pt x="88491" y="32978"/>
                </a:cubicBezTo>
                <a:cubicBezTo>
                  <a:pt x="48075" y="50299"/>
                  <a:pt x="53888" y="114379"/>
                  <a:pt x="29497" y="150965"/>
                </a:cubicBezTo>
                <a:lnTo>
                  <a:pt x="0" y="195210"/>
                </a:lnTo>
                <a:cubicBezTo>
                  <a:pt x="4916" y="244371"/>
                  <a:pt x="7762" y="293784"/>
                  <a:pt x="14749" y="342694"/>
                </a:cubicBezTo>
                <a:cubicBezTo>
                  <a:pt x="17616" y="362760"/>
                  <a:pt x="16835" y="385860"/>
                  <a:pt x="29497" y="401688"/>
                </a:cubicBezTo>
                <a:cubicBezTo>
                  <a:pt x="39208" y="413827"/>
                  <a:pt x="58794" y="412165"/>
                  <a:pt x="73742" y="416436"/>
                </a:cubicBezTo>
                <a:cubicBezTo>
                  <a:pt x="93232" y="422005"/>
                  <a:pt x="113071" y="426269"/>
                  <a:pt x="132736" y="431185"/>
                </a:cubicBezTo>
                <a:lnTo>
                  <a:pt x="693175" y="416436"/>
                </a:lnTo>
                <a:cubicBezTo>
                  <a:pt x="713280" y="413858"/>
                  <a:pt x="708803" y="377693"/>
                  <a:pt x="707923" y="357443"/>
                </a:cubicBezTo>
                <a:cubicBezTo>
                  <a:pt x="703843" y="263609"/>
                  <a:pt x="726749" y="157761"/>
                  <a:pt x="678426" y="77223"/>
                </a:cubicBezTo>
                <a:cubicBezTo>
                  <a:pt x="653007" y="34857"/>
                  <a:pt x="580103" y="67391"/>
                  <a:pt x="530942" y="62475"/>
                </a:cubicBezTo>
                <a:cubicBezTo>
                  <a:pt x="516194" y="57559"/>
                  <a:pt x="501941" y="50776"/>
                  <a:pt x="486697" y="47727"/>
                </a:cubicBezTo>
                <a:cubicBezTo>
                  <a:pt x="335171" y="17422"/>
                  <a:pt x="405581" y="20688"/>
                  <a:pt x="339213" y="18230"/>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71600" y="3429000"/>
            <a:ext cx="7848872" cy="707886"/>
          </a:xfrm>
          <a:prstGeom prst="rect">
            <a:avLst/>
          </a:prstGeom>
          <a:noFill/>
        </p:spPr>
        <p:txBody>
          <a:bodyPr wrap="square" rtlCol="0">
            <a:spAutoFit/>
          </a:bodyPr>
          <a:lstStyle/>
          <a:p>
            <a:r>
              <a:rPr lang="en-GB" sz="2000" dirty="0"/>
              <a:t>If I know that there exists some piece of evidence </a:t>
            </a:r>
            <a:r>
              <a:rPr lang="en-GB" sz="2000" i="1" dirty="0"/>
              <a:t>E</a:t>
            </a:r>
            <a:r>
              <a:rPr lang="en-GB" sz="2000" dirty="0"/>
              <a:t>, such that if I were to come to </a:t>
            </a:r>
            <a:r>
              <a:rPr lang="en-GB" sz="2000" b="1" dirty="0"/>
              <a:t>basic-know</a:t>
            </a:r>
            <a:r>
              <a:rPr lang="en-GB" sz="2000" dirty="0"/>
              <a:t> just </a:t>
            </a:r>
            <a:r>
              <a:rPr lang="en-GB" sz="2000" i="1" dirty="0"/>
              <a:t>E</a:t>
            </a:r>
            <a:r>
              <a:rPr lang="en-GB" sz="2000" dirty="0"/>
              <a:t> then my credence in P would be </a:t>
            </a:r>
            <a:r>
              <a:rPr lang="en-GB" sz="2000" i="1" dirty="0"/>
              <a:t>v...</a:t>
            </a:r>
            <a:endParaRPr lang="en-GB" sz="2000" dirty="0"/>
          </a:p>
        </p:txBody>
      </p:sp>
      <p:sp>
        <p:nvSpPr>
          <p:cNvPr id="13" name="TextBox 12"/>
          <p:cNvSpPr txBox="1"/>
          <p:nvPr/>
        </p:nvSpPr>
        <p:spPr>
          <a:xfrm>
            <a:off x="971600" y="4293096"/>
            <a:ext cx="7848872" cy="707886"/>
          </a:xfrm>
          <a:prstGeom prst="rect">
            <a:avLst/>
          </a:prstGeom>
          <a:noFill/>
        </p:spPr>
        <p:txBody>
          <a:bodyPr wrap="square" rtlCol="0">
            <a:spAutoFit/>
          </a:bodyPr>
          <a:lstStyle/>
          <a:p>
            <a:r>
              <a:rPr lang="en-GB" sz="2000" dirty="0"/>
              <a:t>Here </a:t>
            </a:r>
            <a:r>
              <a:rPr lang="en-GB" sz="2000" i="1" dirty="0"/>
              <a:t>‘E</a:t>
            </a:r>
            <a:r>
              <a:rPr lang="en-GB" sz="2000" dirty="0"/>
              <a:t>’ is a </a:t>
            </a:r>
            <a:r>
              <a:rPr lang="en-GB" sz="2000" i="1" dirty="0"/>
              <a:t>variable. </a:t>
            </a:r>
            <a:r>
              <a:rPr lang="en-GB" sz="2000" dirty="0"/>
              <a:t>It does not </a:t>
            </a:r>
            <a:r>
              <a:rPr lang="en-GB" sz="2000" i="1" dirty="0"/>
              <a:t>name</a:t>
            </a:r>
            <a:r>
              <a:rPr lang="en-GB" sz="2000" dirty="0"/>
              <a:t> or </a:t>
            </a:r>
            <a:r>
              <a:rPr lang="en-GB" sz="2000" i="1" dirty="0"/>
              <a:t>denote</a:t>
            </a:r>
            <a:r>
              <a:rPr lang="en-GB" sz="2000" dirty="0"/>
              <a:t> any particular piece of evidence. </a:t>
            </a:r>
          </a:p>
        </p:txBody>
      </p:sp>
      <p:sp>
        <p:nvSpPr>
          <p:cNvPr id="18" name="TextBox 17"/>
          <p:cNvSpPr txBox="1"/>
          <p:nvPr/>
        </p:nvSpPr>
        <p:spPr>
          <a:xfrm>
            <a:off x="971600" y="5157192"/>
            <a:ext cx="7848872" cy="1323439"/>
          </a:xfrm>
          <a:prstGeom prst="rect">
            <a:avLst/>
          </a:prstGeom>
          <a:noFill/>
        </p:spPr>
        <p:txBody>
          <a:bodyPr wrap="square" rtlCol="0">
            <a:spAutoFit/>
          </a:bodyPr>
          <a:lstStyle/>
          <a:p>
            <a:r>
              <a:rPr lang="en-GB" sz="2000" dirty="0"/>
              <a:t>If we take ‘</a:t>
            </a:r>
            <a:r>
              <a:rPr lang="en-GB" sz="2000" i="1" dirty="0"/>
              <a:t>E</a:t>
            </a:r>
            <a:r>
              <a:rPr lang="en-GB" sz="2000" dirty="0"/>
              <a:t>’ as a variable here, then the only interpretation of ‘know’ open to us is </a:t>
            </a:r>
            <a:r>
              <a:rPr lang="en-GB" sz="2000" b="1" dirty="0"/>
              <a:t>basic-know</a:t>
            </a:r>
            <a:r>
              <a:rPr lang="en-GB" sz="2000" baseline="-25000" dirty="0"/>
              <a:t>.</a:t>
            </a:r>
            <a:r>
              <a:rPr lang="en-GB" sz="2000" dirty="0"/>
              <a:t> To </a:t>
            </a:r>
            <a:r>
              <a:rPr lang="en-GB" sz="2000" b="1" dirty="0"/>
              <a:t>super-know</a:t>
            </a:r>
            <a:r>
              <a:rPr lang="en-GB" sz="2000" dirty="0"/>
              <a:t> </a:t>
            </a:r>
            <a:r>
              <a:rPr lang="en-GB" sz="2000" i="1" dirty="0"/>
              <a:t>E</a:t>
            </a:r>
            <a:r>
              <a:rPr lang="en-GB" sz="2000" dirty="0"/>
              <a:t> would involve knowing which piece of evidence ‘</a:t>
            </a:r>
            <a:r>
              <a:rPr lang="en-GB" sz="2000" i="1" dirty="0"/>
              <a:t>E’</a:t>
            </a:r>
            <a:r>
              <a:rPr lang="en-GB" sz="2000" dirty="0"/>
              <a:t> denotes – and if ‘</a:t>
            </a:r>
            <a:r>
              <a:rPr lang="en-GB" sz="2000" i="1" dirty="0"/>
              <a:t>E’</a:t>
            </a:r>
            <a:r>
              <a:rPr lang="en-GB" sz="2000" dirty="0"/>
              <a:t> is a variable then it does not </a:t>
            </a:r>
            <a:r>
              <a:rPr lang="en-GB" sz="2000" i="1" dirty="0"/>
              <a:t>denote</a:t>
            </a:r>
            <a:r>
              <a:rPr lang="en-GB" sz="2000" dirty="0"/>
              <a:t>.  </a:t>
            </a:r>
          </a:p>
        </p:txBody>
      </p:sp>
      <p:sp>
        <p:nvSpPr>
          <p:cNvPr id="24" name="Freeform 23"/>
          <p:cNvSpPr/>
          <p:nvPr/>
        </p:nvSpPr>
        <p:spPr>
          <a:xfrm>
            <a:off x="580074" y="1947974"/>
            <a:ext cx="393320" cy="1724374"/>
          </a:xfrm>
          <a:custGeom>
            <a:avLst/>
            <a:gdLst>
              <a:gd name="connsiteX0" fmla="*/ 231087 w 393320"/>
              <a:gd name="connsiteY0" fmla="*/ 13561 h 1724374"/>
              <a:gd name="connsiteX1" fmla="*/ 172094 w 393320"/>
              <a:gd name="connsiteY1" fmla="*/ 87303 h 1724374"/>
              <a:gd name="connsiteX2" fmla="*/ 127849 w 393320"/>
              <a:gd name="connsiteY2" fmla="*/ 116800 h 1724374"/>
              <a:gd name="connsiteX3" fmla="*/ 98352 w 393320"/>
              <a:gd name="connsiteY3" fmla="*/ 205291 h 1724374"/>
              <a:gd name="connsiteX4" fmla="*/ 83603 w 393320"/>
              <a:gd name="connsiteY4" fmla="*/ 249536 h 1724374"/>
              <a:gd name="connsiteX5" fmla="*/ 54107 w 393320"/>
              <a:gd name="connsiteY5" fmla="*/ 308529 h 1724374"/>
              <a:gd name="connsiteX6" fmla="*/ 68855 w 393320"/>
              <a:gd name="connsiteY6" fmla="*/ 1149187 h 1724374"/>
              <a:gd name="connsiteX7" fmla="*/ 98352 w 393320"/>
              <a:gd name="connsiteY7" fmla="*/ 1267174 h 1724374"/>
              <a:gd name="connsiteX8" fmla="*/ 157345 w 393320"/>
              <a:gd name="connsiteY8" fmla="*/ 1370413 h 1724374"/>
              <a:gd name="connsiteX9" fmla="*/ 186842 w 393320"/>
              <a:gd name="connsiteY9" fmla="*/ 1414658 h 1724374"/>
              <a:gd name="connsiteX10" fmla="*/ 201591 w 393320"/>
              <a:gd name="connsiteY10" fmla="*/ 1458903 h 1724374"/>
              <a:gd name="connsiteX11" fmla="*/ 245836 w 393320"/>
              <a:gd name="connsiteY11" fmla="*/ 1503149 h 1724374"/>
              <a:gd name="connsiteX12" fmla="*/ 275332 w 393320"/>
              <a:gd name="connsiteY12" fmla="*/ 1562142 h 1724374"/>
              <a:gd name="connsiteX13" fmla="*/ 319578 w 393320"/>
              <a:gd name="connsiteY13" fmla="*/ 1621136 h 1724374"/>
              <a:gd name="connsiteX14" fmla="*/ 349074 w 393320"/>
              <a:gd name="connsiteY14" fmla="*/ 1680129 h 1724374"/>
              <a:gd name="connsiteX15" fmla="*/ 393320 w 393320"/>
              <a:gd name="connsiteY15" fmla="*/ 1724374 h 1724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3320" h="1724374">
                <a:moveTo>
                  <a:pt x="231087" y="13561"/>
                </a:moveTo>
                <a:cubicBezTo>
                  <a:pt x="137177" y="44866"/>
                  <a:pt x="230296" y="0"/>
                  <a:pt x="172094" y="87303"/>
                </a:cubicBezTo>
                <a:cubicBezTo>
                  <a:pt x="162262" y="102051"/>
                  <a:pt x="142597" y="106968"/>
                  <a:pt x="127849" y="116800"/>
                </a:cubicBezTo>
                <a:lnTo>
                  <a:pt x="98352" y="205291"/>
                </a:lnTo>
                <a:cubicBezTo>
                  <a:pt x="93436" y="220039"/>
                  <a:pt x="90555" y="235631"/>
                  <a:pt x="83603" y="249536"/>
                </a:cubicBezTo>
                <a:lnTo>
                  <a:pt x="54107" y="308529"/>
                </a:lnTo>
                <a:cubicBezTo>
                  <a:pt x="0" y="633160"/>
                  <a:pt x="22297" y="462468"/>
                  <a:pt x="68855" y="1149187"/>
                </a:cubicBezTo>
                <a:cubicBezTo>
                  <a:pt x="71597" y="1189634"/>
                  <a:pt x="75865" y="1233443"/>
                  <a:pt x="98352" y="1267174"/>
                </a:cubicBezTo>
                <a:cubicBezTo>
                  <a:pt x="170222" y="1374980"/>
                  <a:pt x="82493" y="1239421"/>
                  <a:pt x="157345" y="1370413"/>
                </a:cubicBezTo>
                <a:cubicBezTo>
                  <a:pt x="166139" y="1385803"/>
                  <a:pt x="178915" y="1398804"/>
                  <a:pt x="186842" y="1414658"/>
                </a:cubicBezTo>
                <a:cubicBezTo>
                  <a:pt x="193795" y="1428563"/>
                  <a:pt x="192968" y="1445968"/>
                  <a:pt x="201591" y="1458903"/>
                </a:cubicBezTo>
                <a:cubicBezTo>
                  <a:pt x="213161" y="1476258"/>
                  <a:pt x="233713" y="1486176"/>
                  <a:pt x="245836" y="1503149"/>
                </a:cubicBezTo>
                <a:cubicBezTo>
                  <a:pt x="258615" y="1521039"/>
                  <a:pt x="263680" y="1543498"/>
                  <a:pt x="275332" y="1562142"/>
                </a:cubicBezTo>
                <a:cubicBezTo>
                  <a:pt x="288360" y="1582987"/>
                  <a:pt x="306550" y="1600291"/>
                  <a:pt x="319578" y="1621136"/>
                </a:cubicBezTo>
                <a:cubicBezTo>
                  <a:pt x="331230" y="1639780"/>
                  <a:pt x="336295" y="1662239"/>
                  <a:pt x="349074" y="1680129"/>
                </a:cubicBezTo>
                <a:cubicBezTo>
                  <a:pt x="361197" y="1697101"/>
                  <a:pt x="393320" y="1724374"/>
                  <a:pt x="393320" y="1724374"/>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18" grpId="0"/>
      <p:bldP spid="2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620688"/>
            <a:ext cx="6480720" cy="2304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115616" y="620688"/>
            <a:ext cx="2160240" cy="2304256"/>
          </a:xfrm>
          <a:prstGeom prst="rect">
            <a:avLst/>
          </a:prstGeom>
          <a:blipFill>
            <a:blip r:embed="rId2" cstate="print">
              <a:duotone>
                <a:prstClr val="black"/>
                <a:schemeClr val="accent2">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75856" y="620688"/>
            <a:ext cx="2160240" cy="2304256"/>
          </a:xfrm>
          <a:prstGeom prst="rect">
            <a:avLst/>
          </a:prstGeom>
          <a:blipFill>
            <a:blip r:embed="rId2" cstate="print">
              <a:duotone>
                <a:prstClr val="black"/>
                <a:schemeClr val="accent1">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5436096" y="620688"/>
            <a:ext cx="2160240" cy="2304256"/>
          </a:xfrm>
          <a:prstGeom prst="rect">
            <a:avLst/>
          </a:prstGeom>
          <a:blipFill>
            <a:blip r:embed="rId2" cstate="print">
              <a:duotone>
                <a:prstClr val="black"/>
                <a:schemeClr val="accent3">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899592" y="3284984"/>
            <a:ext cx="2736304" cy="400110"/>
          </a:xfrm>
          <a:prstGeom prst="rect">
            <a:avLst/>
          </a:prstGeom>
          <a:noFill/>
        </p:spPr>
        <p:txBody>
          <a:bodyPr wrap="square" rtlCol="0">
            <a:spAutoFit/>
          </a:bodyPr>
          <a:lstStyle/>
          <a:p>
            <a:r>
              <a:rPr lang="en-GB" sz="2000" dirty="0"/>
              <a:t>You (Alice) survive)</a:t>
            </a:r>
          </a:p>
        </p:txBody>
      </p:sp>
      <p:sp>
        <p:nvSpPr>
          <p:cNvPr id="11" name="Left Brace 10"/>
          <p:cNvSpPr/>
          <p:nvPr/>
        </p:nvSpPr>
        <p:spPr>
          <a:xfrm rot="16200000">
            <a:off x="201571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TextBox 11"/>
          <p:cNvSpPr txBox="1"/>
          <p:nvPr/>
        </p:nvSpPr>
        <p:spPr>
          <a:xfrm>
            <a:off x="3059832" y="3284984"/>
            <a:ext cx="2736304" cy="400110"/>
          </a:xfrm>
          <a:prstGeom prst="rect">
            <a:avLst/>
          </a:prstGeom>
          <a:noFill/>
        </p:spPr>
        <p:txBody>
          <a:bodyPr wrap="square" rtlCol="0">
            <a:spAutoFit/>
          </a:bodyPr>
          <a:lstStyle/>
          <a:p>
            <a:pPr algn="ctr"/>
            <a:r>
              <a:rPr lang="en-GB" sz="2000" dirty="0"/>
              <a:t>Bob survives</a:t>
            </a:r>
          </a:p>
        </p:txBody>
      </p:sp>
      <p:sp>
        <p:nvSpPr>
          <p:cNvPr id="13" name="Left Brace 12"/>
          <p:cNvSpPr/>
          <p:nvPr/>
        </p:nvSpPr>
        <p:spPr>
          <a:xfrm rot="16200000">
            <a:off x="417595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p:cNvSpPr txBox="1"/>
          <p:nvPr/>
        </p:nvSpPr>
        <p:spPr>
          <a:xfrm>
            <a:off x="5220072" y="3284984"/>
            <a:ext cx="2736304" cy="400110"/>
          </a:xfrm>
          <a:prstGeom prst="rect">
            <a:avLst/>
          </a:prstGeom>
          <a:noFill/>
        </p:spPr>
        <p:txBody>
          <a:bodyPr wrap="square" rtlCol="0">
            <a:spAutoFit/>
          </a:bodyPr>
          <a:lstStyle/>
          <a:p>
            <a:pPr algn="ctr"/>
            <a:r>
              <a:rPr lang="en-GB" sz="2000" dirty="0"/>
              <a:t>Carol survives</a:t>
            </a:r>
          </a:p>
        </p:txBody>
      </p:sp>
      <p:sp>
        <p:nvSpPr>
          <p:cNvPr id="15" name="Left Brace 14"/>
          <p:cNvSpPr/>
          <p:nvPr/>
        </p:nvSpPr>
        <p:spPr>
          <a:xfrm rot="16200000">
            <a:off x="633619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6" name="TextBox 15"/>
          <p:cNvSpPr txBox="1"/>
          <p:nvPr/>
        </p:nvSpPr>
        <p:spPr>
          <a:xfrm>
            <a:off x="971600" y="3789040"/>
            <a:ext cx="6624736" cy="400110"/>
          </a:xfrm>
          <a:prstGeom prst="rect">
            <a:avLst/>
          </a:prstGeom>
          <a:noFill/>
        </p:spPr>
        <p:txBody>
          <a:bodyPr wrap="square" rtlCol="0">
            <a:spAutoFit/>
          </a:bodyPr>
          <a:lstStyle/>
          <a:p>
            <a:r>
              <a:rPr lang="en-GB" sz="2000" dirty="0"/>
              <a:t>Cr(Alice survives) = </a:t>
            </a:r>
            <a:r>
              <a:rPr lang="en-GB" sz="2000" baseline="30000" dirty="0"/>
              <a:t>1</a:t>
            </a:r>
            <a:r>
              <a:rPr lang="en-GB" sz="2000" dirty="0"/>
              <a:t>/</a:t>
            </a:r>
            <a:r>
              <a:rPr lang="en-GB" sz="2000" baseline="-25000" dirty="0"/>
              <a:t>3</a:t>
            </a:r>
            <a:r>
              <a:rPr lang="en-GB" sz="2000" baseline="30000" dirty="0"/>
              <a:t> </a:t>
            </a:r>
          </a:p>
        </p:txBody>
      </p:sp>
      <p:sp>
        <p:nvSpPr>
          <p:cNvPr id="17" name="TextBox 16"/>
          <p:cNvSpPr txBox="1"/>
          <p:nvPr/>
        </p:nvSpPr>
        <p:spPr>
          <a:xfrm>
            <a:off x="971600" y="4149080"/>
            <a:ext cx="6624736" cy="400110"/>
          </a:xfrm>
          <a:prstGeom prst="rect">
            <a:avLst/>
          </a:prstGeom>
          <a:noFill/>
        </p:spPr>
        <p:txBody>
          <a:bodyPr wrap="square" rtlCol="0">
            <a:spAutoFit/>
          </a:bodyPr>
          <a:lstStyle/>
          <a:p>
            <a:r>
              <a:rPr lang="en-GB" sz="2000" dirty="0"/>
              <a:t>Cr(Alice survives/Carol does not survive) = </a:t>
            </a:r>
            <a:r>
              <a:rPr lang="en-GB" sz="2000" baseline="30000" dirty="0"/>
              <a:t>1</a:t>
            </a:r>
            <a:r>
              <a:rPr lang="en-GB" sz="2000" dirty="0"/>
              <a:t>/</a:t>
            </a:r>
            <a:r>
              <a:rPr lang="en-GB" sz="2000" baseline="-25000" dirty="0"/>
              <a:t>2</a:t>
            </a:r>
            <a:r>
              <a:rPr lang="en-GB" sz="2000" baseline="30000" dirty="0"/>
              <a:t> </a:t>
            </a:r>
          </a:p>
        </p:txBody>
      </p:sp>
      <p:sp>
        <p:nvSpPr>
          <p:cNvPr id="18" name="TextBox 17"/>
          <p:cNvSpPr txBox="1"/>
          <p:nvPr/>
        </p:nvSpPr>
        <p:spPr>
          <a:xfrm>
            <a:off x="971600" y="4509120"/>
            <a:ext cx="6624736" cy="400110"/>
          </a:xfrm>
          <a:prstGeom prst="rect">
            <a:avLst/>
          </a:prstGeom>
          <a:noFill/>
        </p:spPr>
        <p:txBody>
          <a:bodyPr wrap="square" rtlCol="0">
            <a:spAutoFit/>
          </a:bodyPr>
          <a:lstStyle/>
          <a:p>
            <a:r>
              <a:rPr lang="en-GB" sz="2000" dirty="0"/>
              <a:t>Cr(Alice survives/Bob does not survive) = </a:t>
            </a:r>
            <a:r>
              <a:rPr lang="en-GB" sz="2000" baseline="30000" dirty="0"/>
              <a:t>1</a:t>
            </a:r>
            <a:r>
              <a:rPr lang="en-GB" sz="2000" dirty="0"/>
              <a:t>/</a:t>
            </a:r>
            <a:r>
              <a:rPr lang="en-GB" sz="2000" baseline="-25000" dirty="0"/>
              <a:t>2</a:t>
            </a:r>
            <a:r>
              <a:rPr lang="en-GB" sz="2000" baseline="30000" dirty="0"/>
              <a:t> </a:t>
            </a:r>
          </a:p>
        </p:txBody>
      </p:sp>
      <p:sp>
        <p:nvSpPr>
          <p:cNvPr id="21" name="TextBox 20"/>
          <p:cNvSpPr txBox="1"/>
          <p:nvPr/>
        </p:nvSpPr>
        <p:spPr>
          <a:xfrm>
            <a:off x="971600" y="5085184"/>
            <a:ext cx="7848872" cy="1015663"/>
          </a:xfrm>
          <a:prstGeom prst="rect">
            <a:avLst/>
          </a:prstGeom>
          <a:noFill/>
        </p:spPr>
        <p:txBody>
          <a:bodyPr wrap="square" rtlCol="0">
            <a:spAutoFit/>
          </a:bodyPr>
          <a:lstStyle/>
          <a:p>
            <a:r>
              <a:rPr lang="en-GB" sz="2000" dirty="0"/>
              <a:t>I know that there exists some piece of evidence </a:t>
            </a:r>
            <a:r>
              <a:rPr lang="en-GB" sz="2000" i="1" dirty="0"/>
              <a:t>E</a:t>
            </a:r>
            <a:r>
              <a:rPr lang="en-GB" sz="2000" dirty="0"/>
              <a:t>, such that if I were to come to </a:t>
            </a:r>
            <a:r>
              <a:rPr lang="en-GB" sz="2000" b="1" dirty="0"/>
              <a:t>basic-know</a:t>
            </a:r>
            <a:r>
              <a:rPr lang="en-GB" sz="2000" dirty="0"/>
              <a:t> just </a:t>
            </a:r>
            <a:r>
              <a:rPr lang="en-GB" sz="2000" i="1" dirty="0"/>
              <a:t>E</a:t>
            </a:r>
            <a:r>
              <a:rPr lang="en-GB" sz="2000" dirty="0"/>
              <a:t> then my credence that Alice survives would be </a:t>
            </a:r>
            <a:r>
              <a:rPr lang="en-GB" sz="2000" baseline="30000" dirty="0"/>
              <a:t>1</a:t>
            </a:r>
            <a:r>
              <a:rPr lang="en-GB" sz="2000" dirty="0"/>
              <a:t>/</a:t>
            </a:r>
            <a:r>
              <a:rPr lang="en-GB" sz="2000" baseline="-25000" dirty="0"/>
              <a:t>2.</a:t>
            </a:r>
            <a:endParaRPr lang="en-GB" sz="2000" dirty="0"/>
          </a:p>
        </p:txBody>
      </p:sp>
      <p:sp>
        <p:nvSpPr>
          <p:cNvPr id="20" name="TextBox 19"/>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b="1" dirty="0">
                <a:solidFill>
                  <a:schemeClr val="bg1"/>
                </a:solidFill>
              </a:rPr>
              <a:t>Resolving the Puzzle</a:t>
            </a:r>
            <a:r>
              <a:rPr lang="en-GB" dirty="0">
                <a:solidFill>
                  <a:schemeClr val="bg1">
                    <a:lumMod val="95000"/>
                  </a:schemeClr>
                </a:solidFill>
              </a:rPr>
              <a:t>	Applications</a:t>
            </a:r>
          </a:p>
        </p:txBody>
      </p:sp>
      <p:sp>
        <p:nvSpPr>
          <p:cNvPr id="22" name="TextBox 21"/>
          <p:cNvSpPr txBox="1"/>
          <p:nvPr/>
        </p:nvSpPr>
        <p:spPr>
          <a:xfrm>
            <a:off x="8567936" y="5157192"/>
            <a:ext cx="576064" cy="646331"/>
          </a:xfrm>
          <a:prstGeom prst="rect">
            <a:avLst/>
          </a:prstGeom>
          <a:noFill/>
        </p:spPr>
        <p:txBody>
          <a:bodyPr wrap="square" rtlCol="0">
            <a:spAutoFit/>
          </a:bodyPr>
          <a:lstStyle/>
          <a:p>
            <a:r>
              <a:rPr lang="en-GB" sz="3600" dirty="0">
                <a:solidFill>
                  <a:srgbClr val="00B050"/>
                </a:solidFill>
                <a:sym typeface="Wingdings"/>
              </a:rPr>
              <a:t></a:t>
            </a:r>
            <a:endParaRPr lang="en-GB" sz="3600" dirty="0">
              <a:solidFill>
                <a:srgbClr val="00B050"/>
              </a:solidFill>
            </a:endParaRPr>
          </a:p>
        </p:txBody>
      </p:sp>
      <p:sp>
        <p:nvSpPr>
          <p:cNvPr id="25" name="TextBox 24"/>
          <p:cNvSpPr txBox="1"/>
          <p:nvPr/>
        </p:nvSpPr>
        <p:spPr>
          <a:xfrm>
            <a:off x="971600" y="6093296"/>
            <a:ext cx="7632848" cy="400110"/>
          </a:xfrm>
          <a:prstGeom prst="rect">
            <a:avLst/>
          </a:prstGeom>
          <a:noFill/>
        </p:spPr>
        <p:txBody>
          <a:bodyPr wrap="square" rtlCol="0">
            <a:spAutoFit/>
          </a:bodyPr>
          <a:lstStyle/>
          <a:p>
            <a:r>
              <a:rPr lang="en-GB" sz="2000" b="1" dirty="0">
                <a:solidFill>
                  <a:srgbClr val="FF0000"/>
                </a:solidFill>
              </a:rPr>
              <a:t>The appealing reasoning leads us astray here.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25"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b="1" dirty="0">
                <a:solidFill>
                  <a:schemeClr val="bg1"/>
                </a:solidFill>
              </a:rPr>
              <a:t>Resolving the Puzzle</a:t>
            </a:r>
            <a:r>
              <a:rPr lang="en-GB" dirty="0">
                <a:solidFill>
                  <a:schemeClr val="bg1">
                    <a:lumMod val="95000"/>
                  </a:schemeClr>
                </a:solidFill>
              </a:rPr>
              <a:t>	Applications</a:t>
            </a:r>
          </a:p>
        </p:txBody>
      </p:sp>
      <p:sp>
        <p:nvSpPr>
          <p:cNvPr id="14" name="TextBox 13"/>
          <p:cNvSpPr txBox="1"/>
          <p:nvPr/>
        </p:nvSpPr>
        <p:spPr>
          <a:xfrm>
            <a:off x="971600" y="1196752"/>
            <a:ext cx="6696744" cy="400110"/>
          </a:xfrm>
          <a:prstGeom prst="rect">
            <a:avLst/>
          </a:prstGeom>
          <a:noFill/>
        </p:spPr>
        <p:txBody>
          <a:bodyPr wrap="square" rtlCol="0">
            <a:spAutoFit/>
          </a:bodyPr>
          <a:lstStyle/>
          <a:p>
            <a:r>
              <a:rPr lang="en-GB" sz="2000" b="1" u="sng" dirty="0"/>
              <a:t>The appealing reasoning</a:t>
            </a:r>
          </a:p>
        </p:txBody>
      </p:sp>
      <p:sp>
        <p:nvSpPr>
          <p:cNvPr id="15" name="Rectangle 14"/>
          <p:cNvSpPr/>
          <p:nvPr/>
        </p:nvSpPr>
        <p:spPr>
          <a:xfrm>
            <a:off x="971600" y="2492896"/>
            <a:ext cx="7200800" cy="400110"/>
          </a:xfrm>
          <a:prstGeom prst="rect">
            <a:avLst/>
          </a:prstGeom>
        </p:spPr>
        <p:txBody>
          <a:bodyPr wrap="square">
            <a:spAutoFit/>
          </a:bodyPr>
          <a:lstStyle/>
          <a:p>
            <a:r>
              <a:rPr lang="en-GB" sz="2000" dirty="0"/>
              <a:t>Then my credence in P should be </a:t>
            </a:r>
            <a:r>
              <a:rPr lang="en-GB" sz="2000" i="1" dirty="0"/>
              <a:t>v</a:t>
            </a:r>
            <a:endParaRPr lang="en-GB" sz="2000" dirty="0"/>
          </a:p>
        </p:txBody>
      </p:sp>
      <p:sp>
        <p:nvSpPr>
          <p:cNvPr id="16" name="Rectangle 15"/>
          <p:cNvSpPr/>
          <p:nvPr/>
        </p:nvSpPr>
        <p:spPr>
          <a:xfrm>
            <a:off x="971600" y="1700808"/>
            <a:ext cx="7488832" cy="707886"/>
          </a:xfrm>
          <a:prstGeom prst="rect">
            <a:avLst/>
          </a:prstGeom>
        </p:spPr>
        <p:txBody>
          <a:bodyPr wrap="square">
            <a:spAutoFit/>
          </a:bodyPr>
          <a:lstStyle/>
          <a:p>
            <a:r>
              <a:rPr lang="en-GB" sz="2000" dirty="0"/>
              <a:t>If I know that there is a piece of evidence E, such that if I were to come to know (just) E, then my credence in P would (rationally) be </a:t>
            </a:r>
            <a:r>
              <a:rPr lang="en-GB" sz="2000" i="1" dirty="0"/>
              <a:t>v.</a:t>
            </a:r>
            <a:r>
              <a:rPr lang="en-GB" sz="2000" dirty="0"/>
              <a:t>..</a:t>
            </a:r>
          </a:p>
        </p:txBody>
      </p:sp>
      <p:sp>
        <p:nvSpPr>
          <p:cNvPr id="17" name="Freeform 16"/>
          <p:cNvSpPr/>
          <p:nvPr/>
        </p:nvSpPr>
        <p:spPr>
          <a:xfrm>
            <a:off x="1259632" y="1988840"/>
            <a:ext cx="726749" cy="431185"/>
          </a:xfrm>
          <a:custGeom>
            <a:avLst/>
            <a:gdLst>
              <a:gd name="connsiteX0" fmla="*/ 339213 w 726749"/>
              <a:gd name="connsiteY0" fmla="*/ 18230 h 431185"/>
              <a:gd name="connsiteX1" fmla="*/ 88491 w 726749"/>
              <a:gd name="connsiteY1" fmla="*/ 32978 h 431185"/>
              <a:gd name="connsiteX2" fmla="*/ 29497 w 726749"/>
              <a:gd name="connsiteY2" fmla="*/ 150965 h 431185"/>
              <a:gd name="connsiteX3" fmla="*/ 0 w 726749"/>
              <a:gd name="connsiteY3" fmla="*/ 195210 h 431185"/>
              <a:gd name="connsiteX4" fmla="*/ 14749 w 726749"/>
              <a:gd name="connsiteY4" fmla="*/ 342694 h 431185"/>
              <a:gd name="connsiteX5" fmla="*/ 29497 w 726749"/>
              <a:gd name="connsiteY5" fmla="*/ 401688 h 431185"/>
              <a:gd name="connsiteX6" fmla="*/ 73742 w 726749"/>
              <a:gd name="connsiteY6" fmla="*/ 416436 h 431185"/>
              <a:gd name="connsiteX7" fmla="*/ 132736 w 726749"/>
              <a:gd name="connsiteY7" fmla="*/ 431185 h 431185"/>
              <a:gd name="connsiteX8" fmla="*/ 693175 w 726749"/>
              <a:gd name="connsiteY8" fmla="*/ 416436 h 431185"/>
              <a:gd name="connsiteX9" fmla="*/ 707923 w 726749"/>
              <a:gd name="connsiteY9" fmla="*/ 357443 h 431185"/>
              <a:gd name="connsiteX10" fmla="*/ 678426 w 726749"/>
              <a:gd name="connsiteY10" fmla="*/ 77223 h 431185"/>
              <a:gd name="connsiteX11" fmla="*/ 530942 w 726749"/>
              <a:gd name="connsiteY11" fmla="*/ 62475 h 431185"/>
              <a:gd name="connsiteX12" fmla="*/ 486697 w 726749"/>
              <a:gd name="connsiteY12" fmla="*/ 47727 h 431185"/>
              <a:gd name="connsiteX13" fmla="*/ 339213 w 726749"/>
              <a:gd name="connsiteY13" fmla="*/ 18230 h 431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6749" h="431185">
                <a:moveTo>
                  <a:pt x="339213" y="18230"/>
                </a:moveTo>
                <a:cubicBezTo>
                  <a:pt x="272845" y="15772"/>
                  <a:pt x="165440" y="0"/>
                  <a:pt x="88491" y="32978"/>
                </a:cubicBezTo>
                <a:cubicBezTo>
                  <a:pt x="48075" y="50299"/>
                  <a:pt x="53888" y="114379"/>
                  <a:pt x="29497" y="150965"/>
                </a:cubicBezTo>
                <a:lnTo>
                  <a:pt x="0" y="195210"/>
                </a:lnTo>
                <a:cubicBezTo>
                  <a:pt x="4916" y="244371"/>
                  <a:pt x="7762" y="293784"/>
                  <a:pt x="14749" y="342694"/>
                </a:cubicBezTo>
                <a:cubicBezTo>
                  <a:pt x="17616" y="362760"/>
                  <a:pt x="16835" y="385860"/>
                  <a:pt x="29497" y="401688"/>
                </a:cubicBezTo>
                <a:cubicBezTo>
                  <a:pt x="39208" y="413827"/>
                  <a:pt x="58794" y="412165"/>
                  <a:pt x="73742" y="416436"/>
                </a:cubicBezTo>
                <a:cubicBezTo>
                  <a:pt x="93232" y="422005"/>
                  <a:pt x="113071" y="426269"/>
                  <a:pt x="132736" y="431185"/>
                </a:cubicBezTo>
                <a:lnTo>
                  <a:pt x="693175" y="416436"/>
                </a:lnTo>
                <a:cubicBezTo>
                  <a:pt x="713280" y="413858"/>
                  <a:pt x="708803" y="377693"/>
                  <a:pt x="707923" y="357443"/>
                </a:cubicBezTo>
                <a:cubicBezTo>
                  <a:pt x="703843" y="263609"/>
                  <a:pt x="726749" y="157761"/>
                  <a:pt x="678426" y="77223"/>
                </a:cubicBezTo>
                <a:cubicBezTo>
                  <a:pt x="653007" y="34857"/>
                  <a:pt x="580103" y="67391"/>
                  <a:pt x="530942" y="62475"/>
                </a:cubicBezTo>
                <a:cubicBezTo>
                  <a:pt x="516194" y="57559"/>
                  <a:pt x="501941" y="50776"/>
                  <a:pt x="486697" y="47727"/>
                </a:cubicBezTo>
                <a:cubicBezTo>
                  <a:pt x="335171" y="17422"/>
                  <a:pt x="405581" y="20688"/>
                  <a:pt x="339213" y="18230"/>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p:cNvSpPr txBox="1"/>
          <p:nvPr/>
        </p:nvSpPr>
        <p:spPr>
          <a:xfrm>
            <a:off x="971600" y="3429000"/>
            <a:ext cx="7848872" cy="707886"/>
          </a:xfrm>
          <a:prstGeom prst="rect">
            <a:avLst/>
          </a:prstGeom>
          <a:noFill/>
        </p:spPr>
        <p:txBody>
          <a:bodyPr wrap="square" rtlCol="0">
            <a:spAutoFit/>
          </a:bodyPr>
          <a:lstStyle/>
          <a:p>
            <a:r>
              <a:rPr lang="en-GB" sz="2000" dirty="0"/>
              <a:t>I know that if I were to come to basic-know E, then my credence in P would (rationally) be </a:t>
            </a:r>
            <a:r>
              <a:rPr lang="en-GB" sz="2000" i="1" dirty="0"/>
              <a:t>v</a:t>
            </a:r>
            <a:r>
              <a:rPr lang="en-GB" sz="2000" dirty="0"/>
              <a:t>.</a:t>
            </a:r>
          </a:p>
        </p:txBody>
      </p:sp>
      <p:sp>
        <p:nvSpPr>
          <p:cNvPr id="13" name="TextBox 12"/>
          <p:cNvSpPr txBox="1"/>
          <p:nvPr/>
        </p:nvSpPr>
        <p:spPr>
          <a:xfrm>
            <a:off x="971600" y="4293096"/>
            <a:ext cx="7848872" cy="400110"/>
          </a:xfrm>
          <a:prstGeom prst="rect">
            <a:avLst/>
          </a:prstGeom>
          <a:noFill/>
        </p:spPr>
        <p:txBody>
          <a:bodyPr wrap="square" rtlCol="0">
            <a:spAutoFit/>
          </a:bodyPr>
          <a:lstStyle/>
          <a:p>
            <a:r>
              <a:rPr lang="en-GB" sz="2000" dirty="0"/>
              <a:t>Here </a:t>
            </a:r>
            <a:r>
              <a:rPr lang="en-GB" sz="2000" i="1" dirty="0"/>
              <a:t>‘E</a:t>
            </a:r>
            <a:r>
              <a:rPr lang="en-GB" sz="2000" dirty="0"/>
              <a:t>’ is a </a:t>
            </a:r>
            <a:r>
              <a:rPr lang="en-GB" sz="2000" i="1" dirty="0"/>
              <a:t>name</a:t>
            </a:r>
            <a:r>
              <a:rPr lang="en-GB" sz="2000" dirty="0"/>
              <a:t>, that must denote a particular proposition.  </a:t>
            </a:r>
          </a:p>
        </p:txBody>
      </p:sp>
      <p:sp>
        <p:nvSpPr>
          <p:cNvPr id="24" name="Freeform 23"/>
          <p:cNvSpPr/>
          <p:nvPr/>
        </p:nvSpPr>
        <p:spPr>
          <a:xfrm>
            <a:off x="580074" y="1947974"/>
            <a:ext cx="393320" cy="1724374"/>
          </a:xfrm>
          <a:custGeom>
            <a:avLst/>
            <a:gdLst>
              <a:gd name="connsiteX0" fmla="*/ 231087 w 393320"/>
              <a:gd name="connsiteY0" fmla="*/ 13561 h 1724374"/>
              <a:gd name="connsiteX1" fmla="*/ 172094 w 393320"/>
              <a:gd name="connsiteY1" fmla="*/ 87303 h 1724374"/>
              <a:gd name="connsiteX2" fmla="*/ 127849 w 393320"/>
              <a:gd name="connsiteY2" fmla="*/ 116800 h 1724374"/>
              <a:gd name="connsiteX3" fmla="*/ 98352 w 393320"/>
              <a:gd name="connsiteY3" fmla="*/ 205291 h 1724374"/>
              <a:gd name="connsiteX4" fmla="*/ 83603 w 393320"/>
              <a:gd name="connsiteY4" fmla="*/ 249536 h 1724374"/>
              <a:gd name="connsiteX5" fmla="*/ 54107 w 393320"/>
              <a:gd name="connsiteY5" fmla="*/ 308529 h 1724374"/>
              <a:gd name="connsiteX6" fmla="*/ 68855 w 393320"/>
              <a:gd name="connsiteY6" fmla="*/ 1149187 h 1724374"/>
              <a:gd name="connsiteX7" fmla="*/ 98352 w 393320"/>
              <a:gd name="connsiteY7" fmla="*/ 1267174 h 1724374"/>
              <a:gd name="connsiteX8" fmla="*/ 157345 w 393320"/>
              <a:gd name="connsiteY8" fmla="*/ 1370413 h 1724374"/>
              <a:gd name="connsiteX9" fmla="*/ 186842 w 393320"/>
              <a:gd name="connsiteY9" fmla="*/ 1414658 h 1724374"/>
              <a:gd name="connsiteX10" fmla="*/ 201591 w 393320"/>
              <a:gd name="connsiteY10" fmla="*/ 1458903 h 1724374"/>
              <a:gd name="connsiteX11" fmla="*/ 245836 w 393320"/>
              <a:gd name="connsiteY11" fmla="*/ 1503149 h 1724374"/>
              <a:gd name="connsiteX12" fmla="*/ 275332 w 393320"/>
              <a:gd name="connsiteY12" fmla="*/ 1562142 h 1724374"/>
              <a:gd name="connsiteX13" fmla="*/ 319578 w 393320"/>
              <a:gd name="connsiteY13" fmla="*/ 1621136 h 1724374"/>
              <a:gd name="connsiteX14" fmla="*/ 349074 w 393320"/>
              <a:gd name="connsiteY14" fmla="*/ 1680129 h 1724374"/>
              <a:gd name="connsiteX15" fmla="*/ 393320 w 393320"/>
              <a:gd name="connsiteY15" fmla="*/ 1724374 h 1724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393320" h="1724374">
                <a:moveTo>
                  <a:pt x="231087" y="13561"/>
                </a:moveTo>
                <a:cubicBezTo>
                  <a:pt x="137177" y="44866"/>
                  <a:pt x="230296" y="0"/>
                  <a:pt x="172094" y="87303"/>
                </a:cubicBezTo>
                <a:cubicBezTo>
                  <a:pt x="162262" y="102051"/>
                  <a:pt x="142597" y="106968"/>
                  <a:pt x="127849" y="116800"/>
                </a:cubicBezTo>
                <a:lnTo>
                  <a:pt x="98352" y="205291"/>
                </a:lnTo>
                <a:cubicBezTo>
                  <a:pt x="93436" y="220039"/>
                  <a:pt x="90555" y="235631"/>
                  <a:pt x="83603" y="249536"/>
                </a:cubicBezTo>
                <a:lnTo>
                  <a:pt x="54107" y="308529"/>
                </a:lnTo>
                <a:cubicBezTo>
                  <a:pt x="0" y="633160"/>
                  <a:pt x="22297" y="462468"/>
                  <a:pt x="68855" y="1149187"/>
                </a:cubicBezTo>
                <a:cubicBezTo>
                  <a:pt x="71597" y="1189634"/>
                  <a:pt x="75865" y="1233443"/>
                  <a:pt x="98352" y="1267174"/>
                </a:cubicBezTo>
                <a:cubicBezTo>
                  <a:pt x="170222" y="1374980"/>
                  <a:pt x="82493" y="1239421"/>
                  <a:pt x="157345" y="1370413"/>
                </a:cubicBezTo>
                <a:cubicBezTo>
                  <a:pt x="166139" y="1385803"/>
                  <a:pt x="178915" y="1398804"/>
                  <a:pt x="186842" y="1414658"/>
                </a:cubicBezTo>
                <a:cubicBezTo>
                  <a:pt x="193795" y="1428563"/>
                  <a:pt x="192968" y="1445968"/>
                  <a:pt x="201591" y="1458903"/>
                </a:cubicBezTo>
                <a:cubicBezTo>
                  <a:pt x="213161" y="1476258"/>
                  <a:pt x="233713" y="1486176"/>
                  <a:pt x="245836" y="1503149"/>
                </a:cubicBezTo>
                <a:cubicBezTo>
                  <a:pt x="258615" y="1521039"/>
                  <a:pt x="263680" y="1543498"/>
                  <a:pt x="275332" y="1562142"/>
                </a:cubicBezTo>
                <a:cubicBezTo>
                  <a:pt x="288360" y="1582987"/>
                  <a:pt x="306550" y="1600291"/>
                  <a:pt x="319578" y="1621136"/>
                </a:cubicBezTo>
                <a:cubicBezTo>
                  <a:pt x="331230" y="1639780"/>
                  <a:pt x="336295" y="1662239"/>
                  <a:pt x="349074" y="1680129"/>
                </a:cubicBezTo>
                <a:cubicBezTo>
                  <a:pt x="361197" y="1697101"/>
                  <a:pt x="393320" y="1724374"/>
                  <a:pt x="393320" y="1724374"/>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 name="TextBox 10"/>
          <p:cNvSpPr txBox="1"/>
          <p:nvPr/>
        </p:nvSpPr>
        <p:spPr>
          <a:xfrm>
            <a:off x="971600" y="3429000"/>
            <a:ext cx="7848872" cy="707886"/>
          </a:xfrm>
          <a:prstGeom prst="rect">
            <a:avLst/>
          </a:prstGeom>
          <a:noFill/>
        </p:spPr>
        <p:txBody>
          <a:bodyPr wrap="square" rtlCol="0">
            <a:spAutoFit/>
          </a:bodyPr>
          <a:lstStyle/>
          <a:p>
            <a:r>
              <a:rPr lang="en-GB" sz="2000" dirty="0"/>
              <a:t>I know that there exists some piece of evidence </a:t>
            </a:r>
            <a:r>
              <a:rPr lang="en-GB" sz="2000" i="1" dirty="0"/>
              <a:t>E</a:t>
            </a:r>
            <a:r>
              <a:rPr lang="en-GB" sz="2000" dirty="0"/>
              <a:t>, such that if I were to come to </a:t>
            </a:r>
            <a:r>
              <a:rPr lang="en-GB" sz="2000" b="1" dirty="0"/>
              <a:t>basic-know</a:t>
            </a:r>
            <a:r>
              <a:rPr lang="en-GB" sz="2000" dirty="0"/>
              <a:t> just </a:t>
            </a:r>
            <a:r>
              <a:rPr lang="en-GB" sz="2000" i="1" dirty="0"/>
              <a:t>E</a:t>
            </a:r>
            <a:r>
              <a:rPr lang="en-GB" sz="2000" dirty="0"/>
              <a:t> then my credence in P would be </a:t>
            </a:r>
            <a:r>
              <a:rPr lang="en-GB" sz="2000" i="1" dirty="0"/>
              <a:t>v...</a:t>
            </a:r>
            <a:endParaRPr lang="en-GB" sz="2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xit" presetSubtype="0" fill="hold" grpId="0" nodeType="withEffect">
                                  <p:stCondLst>
                                    <p:cond delay="0"/>
                                  </p:stCondLst>
                                  <p:childTnLst>
                                    <p:set>
                                      <p:cBhvr>
                                        <p:cTn id="12" dur="1" fill="hold">
                                          <p:stCondLst>
                                            <p:cond delay="0"/>
                                          </p:stCondLst>
                                        </p:cTn>
                                        <p:tgtEl>
                                          <p:spTgt spid="11"/>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p:bldP spid="24" grpId="0" animBg="1"/>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620688"/>
            <a:ext cx="6480720" cy="2304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115616" y="620688"/>
            <a:ext cx="2160240" cy="2304256"/>
          </a:xfrm>
          <a:prstGeom prst="rect">
            <a:avLst/>
          </a:prstGeom>
          <a:blipFill>
            <a:blip r:embed="rId2" cstate="print">
              <a:duotone>
                <a:prstClr val="black"/>
                <a:schemeClr val="accent2">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75856" y="620688"/>
            <a:ext cx="2160240" cy="2304256"/>
          </a:xfrm>
          <a:prstGeom prst="rect">
            <a:avLst/>
          </a:prstGeom>
          <a:blipFill>
            <a:blip r:embed="rId2" cstate="print">
              <a:duotone>
                <a:prstClr val="black"/>
                <a:schemeClr val="accent1">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5436096" y="620688"/>
            <a:ext cx="2160240" cy="2304256"/>
          </a:xfrm>
          <a:prstGeom prst="rect">
            <a:avLst/>
          </a:prstGeom>
          <a:blipFill>
            <a:blip r:embed="rId2" cstate="print">
              <a:duotone>
                <a:prstClr val="black"/>
                <a:schemeClr val="accent3">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899592" y="3284984"/>
            <a:ext cx="2736304" cy="400110"/>
          </a:xfrm>
          <a:prstGeom prst="rect">
            <a:avLst/>
          </a:prstGeom>
          <a:noFill/>
        </p:spPr>
        <p:txBody>
          <a:bodyPr wrap="square" rtlCol="0">
            <a:spAutoFit/>
          </a:bodyPr>
          <a:lstStyle/>
          <a:p>
            <a:r>
              <a:rPr lang="en-GB" sz="2000" dirty="0"/>
              <a:t>You (Alice) survive)</a:t>
            </a:r>
          </a:p>
        </p:txBody>
      </p:sp>
      <p:sp>
        <p:nvSpPr>
          <p:cNvPr id="11" name="Left Brace 10"/>
          <p:cNvSpPr/>
          <p:nvPr/>
        </p:nvSpPr>
        <p:spPr>
          <a:xfrm rot="16200000">
            <a:off x="201571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TextBox 11"/>
          <p:cNvSpPr txBox="1"/>
          <p:nvPr/>
        </p:nvSpPr>
        <p:spPr>
          <a:xfrm>
            <a:off x="3059832" y="3284984"/>
            <a:ext cx="2736304" cy="400110"/>
          </a:xfrm>
          <a:prstGeom prst="rect">
            <a:avLst/>
          </a:prstGeom>
          <a:noFill/>
        </p:spPr>
        <p:txBody>
          <a:bodyPr wrap="square" rtlCol="0">
            <a:spAutoFit/>
          </a:bodyPr>
          <a:lstStyle/>
          <a:p>
            <a:pPr algn="ctr"/>
            <a:r>
              <a:rPr lang="en-GB" sz="2000" dirty="0"/>
              <a:t>Bob survives</a:t>
            </a:r>
          </a:p>
        </p:txBody>
      </p:sp>
      <p:sp>
        <p:nvSpPr>
          <p:cNvPr id="13" name="Left Brace 12"/>
          <p:cNvSpPr/>
          <p:nvPr/>
        </p:nvSpPr>
        <p:spPr>
          <a:xfrm rot="16200000">
            <a:off x="417595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p:cNvSpPr txBox="1"/>
          <p:nvPr/>
        </p:nvSpPr>
        <p:spPr>
          <a:xfrm>
            <a:off x="5220072" y="3284984"/>
            <a:ext cx="2736304" cy="400110"/>
          </a:xfrm>
          <a:prstGeom prst="rect">
            <a:avLst/>
          </a:prstGeom>
          <a:noFill/>
        </p:spPr>
        <p:txBody>
          <a:bodyPr wrap="square" rtlCol="0">
            <a:spAutoFit/>
          </a:bodyPr>
          <a:lstStyle/>
          <a:p>
            <a:pPr algn="ctr"/>
            <a:r>
              <a:rPr lang="en-GB" sz="2000" dirty="0"/>
              <a:t>Carol survives</a:t>
            </a:r>
          </a:p>
        </p:txBody>
      </p:sp>
      <p:sp>
        <p:nvSpPr>
          <p:cNvPr id="15" name="Left Brace 14"/>
          <p:cNvSpPr/>
          <p:nvPr/>
        </p:nvSpPr>
        <p:spPr>
          <a:xfrm rot="16200000">
            <a:off x="633619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6" name="TextBox 15"/>
          <p:cNvSpPr txBox="1"/>
          <p:nvPr/>
        </p:nvSpPr>
        <p:spPr>
          <a:xfrm>
            <a:off x="971600" y="3789040"/>
            <a:ext cx="6624736" cy="400110"/>
          </a:xfrm>
          <a:prstGeom prst="rect">
            <a:avLst/>
          </a:prstGeom>
          <a:noFill/>
        </p:spPr>
        <p:txBody>
          <a:bodyPr wrap="square" rtlCol="0">
            <a:spAutoFit/>
          </a:bodyPr>
          <a:lstStyle/>
          <a:p>
            <a:r>
              <a:rPr lang="en-GB" sz="2000" dirty="0"/>
              <a:t>Cr(Alice survives) = </a:t>
            </a:r>
            <a:r>
              <a:rPr lang="en-GB" sz="2000" baseline="30000" dirty="0"/>
              <a:t>1</a:t>
            </a:r>
            <a:r>
              <a:rPr lang="en-GB" sz="2000" dirty="0"/>
              <a:t>/</a:t>
            </a:r>
            <a:r>
              <a:rPr lang="en-GB" sz="2000" baseline="-25000" dirty="0"/>
              <a:t>3</a:t>
            </a:r>
            <a:r>
              <a:rPr lang="en-GB" sz="2000" baseline="30000" dirty="0"/>
              <a:t> </a:t>
            </a:r>
          </a:p>
        </p:txBody>
      </p:sp>
      <p:sp>
        <p:nvSpPr>
          <p:cNvPr id="17" name="TextBox 16"/>
          <p:cNvSpPr txBox="1"/>
          <p:nvPr/>
        </p:nvSpPr>
        <p:spPr>
          <a:xfrm>
            <a:off x="971600" y="4149080"/>
            <a:ext cx="6624736" cy="400110"/>
          </a:xfrm>
          <a:prstGeom prst="rect">
            <a:avLst/>
          </a:prstGeom>
          <a:noFill/>
        </p:spPr>
        <p:txBody>
          <a:bodyPr wrap="square" rtlCol="0">
            <a:spAutoFit/>
          </a:bodyPr>
          <a:lstStyle/>
          <a:p>
            <a:r>
              <a:rPr lang="en-GB" sz="2000" dirty="0"/>
              <a:t>Cr(Alice survives/Carol does not survive) = </a:t>
            </a:r>
            <a:r>
              <a:rPr lang="en-GB" sz="2000" baseline="30000" dirty="0"/>
              <a:t>1</a:t>
            </a:r>
            <a:r>
              <a:rPr lang="en-GB" sz="2000" dirty="0"/>
              <a:t>/</a:t>
            </a:r>
            <a:r>
              <a:rPr lang="en-GB" sz="2000" baseline="-25000" dirty="0"/>
              <a:t>2</a:t>
            </a:r>
            <a:r>
              <a:rPr lang="en-GB" sz="2000" baseline="30000" dirty="0"/>
              <a:t> </a:t>
            </a:r>
          </a:p>
        </p:txBody>
      </p:sp>
      <p:sp>
        <p:nvSpPr>
          <p:cNvPr id="18" name="TextBox 17"/>
          <p:cNvSpPr txBox="1"/>
          <p:nvPr/>
        </p:nvSpPr>
        <p:spPr>
          <a:xfrm>
            <a:off x="971600" y="4509120"/>
            <a:ext cx="6624736" cy="400110"/>
          </a:xfrm>
          <a:prstGeom prst="rect">
            <a:avLst/>
          </a:prstGeom>
          <a:noFill/>
        </p:spPr>
        <p:txBody>
          <a:bodyPr wrap="square" rtlCol="0">
            <a:spAutoFit/>
          </a:bodyPr>
          <a:lstStyle/>
          <a:p>
            <a:r>
              <a:rPr lang="en-GB" sz="2000" dirty="0"/>
              <a:t>Cr(Alice survives/Bob does not survive) = </a:t>
            </a:r>
            <a:r>
              <a:rPr lang="en-GB" sz="2000" baseline="30000" dirty="0"/>
              <a:t>1</a:t>
            </a:r>
            <a:r>
              <a:rPr lang="en-GB" sz="2000" dirty="0"/>
              <a:t>/</a:t>
            </a:r>
            <a:r>
              <a:rPr lang="en-GB" sz="2000" baseline="-25000" dirty="0"/>
              <a:t>2</a:t>
            </a:r>
            <a:r>
              <a:rPr lang="en-GB" sz="2000" baseline="30000" dirty="0"/>
              <a:t> </a:t>
            </a:r>
          </a:p>
        </p:txBody>
      </p:sp>
      <p:sp>
        <p:nvSpPr>
          <p:cNvPr id="20" name="TextBox 19"/>
          <p:cNvSpPr txBox="1"/>
          <p:nvPr/>
        </p:nvSpPr>
        <p:spPr>
          <a:xfrm>
            <a:off x="971600" y="4941168"/>
            <a:ext cx="7488832" cy="707886"/>
          </a:xfrm>
          <a:prstGeom prst="rect">
            <a:avLst/>
          </a:prstGeom>
          <a:noFill/>
        </p:spPr>
        <p:txBody>
          <a:bodyPr wrap="square" rtlCol="0">
            <a:spAutoFit/>
          </a:bodyPr>
          <a:lstStyle/>
          <a:p>
            <a:r>
              <a:rPr lang="en-GB" sz="2000" dirty="0"/>
              <a:t>E = The first true proposition expressed by ‘Bob does not survive’ and ‘Carol does not survive’ arranged in alphabetical order. </a:t>
            </a:r>
          </a:p>
        </p:txBody>
      </p:sp>
      <p:sp>
        <p:nvSpPr>
          <p:cNvPr id="23" name="TextBox 22"/>
          <p:cNvSpPr txBox="1"/>
          <p:nvPr/>
        </p:nvSpPr>
        <p:spPr>
          <a:xfrm>
            <a:off x="971600" y="5589240"/>
            <a:ext cx="7992888" cy="707886"/>
          </a:xfrm>
          <a:prstGeom prst="rect">
            <a:avLst/>
          </a:prstGeom>
          <a:noFill/>
        </p:spPr>
        <p:txBody>
          <a:bodyPr wrap="square" rtlCol="0">
            <a:spAutoFit/>
          </a:bodyPr>
          <a:lstStyle/>
          <a:p>
            <a:r>
              <a:rPr lang="en-GB" sz="2000" dirty="0"/>
              <a:t>I know that if I were to come to </a:t>
            </a:r>
            <a:r>
              <a:rPr lang="en-GB" sz="2000" b="1" dirty="0"/>
              <a:t>basic-know</a:t>
            </a:r>
            <a:r>
              <a:rPr lang="en-GB" sz="2000" dirty="0"/>
              <a:t> E then my credence that Alice survives would (rationally) be </a:t>
            </a:r>
            <a:r>
              <a:rPr lang="en-GB" sz="2000" baseline="30000" dirty="0"/>
              <a:t>1</a:t>
            </a:r>
            <a:r>
              <a:rPr lang="en-GB" sz="2000" dirty="0"/>
              <a:t>/</a:t>
            </a:r>
            <a:r>
              <a:rPr lang="en-GB" sz="2000" baseline="-25000" dirty="0"/>
              <a:t>2.</a:t>
            </a:r>
            <a:endParaRPr lang="en-GB" sz="2000" dirty="0"/>
          </a:p>
        </p:txBody>
      </p:sp>
      <p:sp>
        <p:nvSpPr>
          <p:cNvPr id="19" name="TextBox 18"/>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b="1" dirty="0">
                <a:solidFill>
                  <a:schemeClr val="bg1"/>
                </a:solidFill>
              </a:rPr>
              <a:t>Resolving the Puzzle</a:t>
            </a:r>
            <a:r>
              <a:rPr lang="en-GB" dirty="0">
                <a:solidFill>
                  <a:schemeClr val="bg1">
                    <a:lumMod val="95000"/>
                  </a:schemeClr>
                </a:solidFill>
              </a:rPr>
              <a:t>	Applications</a:t>
            </a:r>
          </a:p>
        </p:txBody>
      </p:sp>
      <p:sp>
        <p:nvSpPr>
          <p:cNvPr id="26" name="TextBox 25"/>
          <p:cNvSpPr txBox="1"/>
          <p:nvPr/>
        </p:nvSpPr>
        <p:spPr>
          <a:xfrm>
            <a:off x="8567936" y="5589240"/>
            <a:ext cx="576064" cy="646331"/>
          </a:xfrm>
          <a:prstGeom prst="rect">
            <a:avLst/>
          </a:prstGeom>
          <a:noFill/>
        </p:spPr>
        <p:txBody>
          <a:bodyPr wrap="square" rtlCol="0">
            <a:spAutoFit/>
          </a:bodyPr>
          <a:lstStyle/>
          <a:p>
            <a:r>
              <a:rPr lang="en-GB" sz="3600" dirty="0">
                <a:solidFill>
                  <a:srgbClr val="00B050"/>
                </a:solidFill>
                <a:sym typeface="Wingdings"/>
              </a:rPr>
              <a:t></a:t>
            </a:r>
            <a:endParaRPr lang="en-GB" sz="3600" dirty="0">
              <a:solidFill>
                <a:srgbClr val="00B050"/>
              </a:solidFill>
            </a:endParaRPr>
          </a:p>
        </p:txBody>
      </p:sp>
      <p:sp>
        <p:nvSpPr>
          <p:cNvPr id="21" name="TextBox 20"/>
          <p:cNvSpPr txBox="1"/>
          <p:nvPr/>
        </p:nvSpPr>
        <p:spPr>
          <a:xfrm>
            <a:off x="971600" y="6237312"/>
            <a:ext cx="7632848" cy="400110"/>
          </a:xfrm>
          <a:prstGeom prst="rect">
            <a:avLst/>
          </a:prstGeom>
          <a:noFill/>
        </p:spPr>
        <p:txBody>
          <a:bodyPr wrap="square" rtlCol="0">
            <a:spAutoFit/>
          </a:bodyPr>
          <a:lstStyle/>
          <a:p>
            <a:r>
              <a:rPr lang="en-GB" sz="2000" b="1" dirty="0">
                <a:solidFill>
                  <a:srgbClr val="FF0000"/>
                </a:solidFill>
              </a:rPr>
              <a:t>The appealing reasoning leads us astray here.</a:t>
            </a:r>
          </a:p>
        </p:txBody>
      </p:sp>
      <p:sp>
        <p:nvSpPr>
          <p:cNvPr id="22" name="TextBox 21"/>
          <p:cNvSpPr txBox="1"/>
          <p:nvPr/>
        </p:nvSpPr>
        <p:spPr>
          <a:xfrm>
            <a:off x="971600" y="4941168"/>
            <a:ext cx="7488832" cy="707886"/>
          </a:xfrm>
          <a:prstGeom prst="rect">
            <a:avLst/>
          </a:prstGeom>
          <a:noFill/>
        </p:spPr>
        <p:txBody>
          <a:bodyPr wrap="square" rtlCol="0">
            <a:spAutoFit/>
          </a:bodyPr>
          <a:lstStyle/>
          <a:p>
            <a:r>
              <a:rPr lang="en-GB" sz="2000" dirty="0"/>
              <a:t>E = The true proposition expressed by ‘Bob does not survive’ or ‘Carol does not survive’.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1" nodeType="clickEffect">
                                  <p:stCondLst>
                                    <p:cond delay="0"/>
                                  </p:stCondLst>
                                  <p:childTnLst>
                                    <p:set>
                                      <p:cBhvr>
                                        <p:cTn id="10" dur="1" fill="hold">
                                          <p:stCondLst>
                                            <p:cond delay="0"/>
                                          </p:stCondLst>
                                        </p:cTn>
                                        <p:tgtEl>
                                          <p:spTgt spid="22"/>
                                        </p:tgtEl>
                                        <p:attrNameLst>
                                          <p:attrName>style.visibility</p:attrName>
                                        </p:attrNameLst>
                                      </p:cBhvr>
                                      <p:to>
                                        <p:strVal val="hidden"/>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3" grpId="0"/>
      <p:bldP spid="26" grpId="0"/>
      <p:bldP spid="21" grpId="0"/>
      <p:bldP spid="22" grpId="0"/>
      <p:bldP spid="22" grpId="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b="1" dirty="0">
                <a:solidFill>
                  <a:schemeClr val="bg1"/>
                </a:solidFill>
              </a:rPr>
              <a:t>Resolving the Puzzle</a:t>
            </a:r>
            <a:r>
              <a:rPr lang="en-GB" dirty="0">
                <a:solidFill>
                  <a:schemeClr val="bg1">
                    <a:lumMod val="95000"/>
                  </a:schemeClr>
                </a:solidFill>
              </a:rPr>
              <a:t>	Applications</a:t>
            </a:r>
          </a:p>
        </p:txBody>
      </p:sp>
      <p:sp>
        <p:nvSpPr>
          <p:cNvPr id="14" name="TextBox 13"/>
          <p:cNvSpPr txBox="1"/>
          <p:nvPr/>
        </p:nvSpPr>
        <p:spPr>
          <a:xfrm>
            <a:off x="971600" y="1196752"/>
            <a:ext cx="6696744" cy="400110"/>
          </a:xfrm>
          <a:prstGeom prst="rect">
            <a:avLst/>
          </a:prstGeom>
          <a:noFill/>
        </p:spPr>
        <p:txBody>
          <a:bodyPr wrap="square" rtlCol="0">
            <a:spAutoFit/>
          </a:bodyPr>
          <a:lstStyle/>
          <a:p>
            <a:r>
              <a:rPr lang="en-GB" sz="2000" b="1" u="sng" dirty="0"/>
              <a:t>The appealing reasoning</a:t>
            </a:r>
          </a:p>
        </p:txBody>
      </p:sp>
      <p:sp>
        <p:nvSpPr>
          <p:cNvPr id="15" name="Rectangle 14"/>
          <p:cNvSpPr/>
          <p:nvPr/>
        </p:nvSpPr>
        <p:spPr>
          <a:xfrm>
            <a:off x="971600" y="2492896"/>
            <a:ext cx="7200800" cy="400110"/>
          </a:xfrm>
          <a:prstGeom prst="rect">
            <a:avLst/>
          </a:prstGeom>
        </p:spPr>
        <p:txBody>
          <a:bodyPr wrap="square">
            <a:spAutoFit/>
          </a:bodyPr>
          <a:lstStyle/>
          <a:p>
            <a:r>
              <a:rPr lang="en-GB" sz="2000" dirty="0"/>
              <a:t>Then my credence in P should be </a:t>
            </a:r>
            <a:r>
              <a:rPr lang="en-GB" sz="2000" i="1" dirty="0"/>
              <a:t>v</a:t>
            </a:r>
            <a:endParaRPr lang="en-GB" sz="2000" dirty="0"/>
          </a:p>
        </p:txBody>
      </p:sp>
      <p:sp>
        <p:nvSpPr>
          <p:cNvPr id="16" name="Rectangle 15"/>
          <p:cNvSpPr/>
          <p:nvPr/>
        </p:nvSpPr>
        <p:spPr>
          <a:xfrm>
            <a:off x="971600" y="1700808"/>
            <a:ext cx="7488832" cy="707886"/>
          </a:xfrm>
          <a:prstGeom prst="rect">
            <a:avLst/>
          </a:prstGeom>
        </p:spPr>
        <p:txBody>
          <a:bodyPr wrap="square">
            <a:spAutoFit/>
          </a:bodyPr>
          <a:lstStyle/>
          <a:p>
            <a:r>
              <a:rPr lang="en-GB" sz="2000" dirty="0"/>
              <a:t>If I know that there is a piece of evidence E, such that if I were to come to know (just) E, then my credence in P would (rationally) be </a:t>
            </a:r>
            <a:r>
              <a:rPr lang="en-GB" sz="2000" i="1" dirty="0"/>
              <a:t>v.</a:t>
            </a:r>
            <a:r>
              <a:rPr lang="en-GB" sz="2000" dirty="0"/>
              <a:t>..</a:t>
            </a:r>
          </a:p>
        </p:txBody>
      </p:sp>
      <p:sp>
        <p:nvSpPr>
          <p:cNvPr id="17" name="Freeform 16"/>
          <p:cNvSpPr/>
          <p:nvPr/>
        </p:nvSpPr>
        <p:spPr>
          <a:xfrm>
            <a:off x="1259632" y="1988840"/>
            <a:ext cx="726749" cy="431185"/>
          </a:xfrm>
          <a:custGeom>
            <a:avLst/>
            <a:gdLst>
              <a:gd name="connsiteX0" fmla="*/ 339213 w 726749"/>
              <a:gd name="connsiteY0" fmla="*/ 18230 h 431185"/>
              <a:gd name="connsiteX1" fmla="*/ 88491 w 726749"/>
              <a:gd name="connsiteY1" fmla="*/ 32978 h 431185"/>
              <a:gd name="connsiteX2" fmla="*/ 29497 w 726749"/>
              <a:gd name="connsiteY2" fmla="*/ 150965 h 431185"/>
              <a:gd name="connsiteX3" fmla="*/ 0 w 726749"/>
              <a:gd name="connsiteY3" fmla="*/ 195210 h 431185"/>
              <a:gd name="connsiteX4" fmla="*/ 14749 w 726749"/>
              <a:gd name="connsiteY4" fmla="*/ 342694 h 431185"/>
              <a:gd name="connsiteX5" fmla="*/ 29497 w 726749"/>
              <a:gd name="connsiteY5" fmla="*/ 401688 h 431185"/>
              <a:gd name="connsiteX6" fmla="*/ 73742 w 726749"/>
              <a:gd name="connsiteY6" fmla="*/ 416436 h 431185"/>
              <a:gd name="connsiteX7" fmla="*/ 132736 w 726749"/>
              <a:gd name="connsiteY7" fmla="*/ 431185 h 431185"/>
              <a:gd name="connsiteX8" fmla="*/ 693175 w 726749"/>
              <a:gd name="connsiteY8" fmla="*/ 416436 h 431185"/>
              <a:gd name="connsiteX9" fmla="*/ 707923 w 726749"/>
              <a:gd name="connsiteY9" fmla="*/ 357443 h 431185"/>
              <a:gd name="connsiteX10" fmla="*/ 678426 w 726749"/>
              <a:gd name="connsiteY10" fmla="*/ 77223 h 431185"/>
              <a:gd name="connsiteX11" fmla="*/ 530942 w 726749"/>
              <a:gd name="connsiteY11" fmla="*/ 62475 h 431185"/>
              <a:gd name="connsiteX12" fmla="*/ 486697 w 726749"/>
              <a:gd name="connsiteY12" fmla="*/ 47727 h 431185"/>
              <a:gd name="connsiteX13" fmla="*/ 339213 w 726749"/>
              <a:gd name="connsiteY13" fmla="*/ 18230 h 431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6749" h="431185">
                <a:moveTo>
                  <a:pt x="339213" y="18230"/>
                </a:moveTo>
                <a:cubicBezTo>
                  <a:pt x="272845" y="15772"/>
                  <a:pt x="165440" y="0"/>
                  <a:pt x="88491" y="32978"/>
                </a:cubicBezTo>
                <a:cubicBezTo>
                  <a:pt x="48075" y="50299"/>
                  <a:pt x="53888" y="114379"/>
                  <a:pt x="29497" y="150965"/>
                </a:cubicBezTo>
                <a:lnTo>
                  <a:pt x="0" y="195210"/>
                </a:lnTo>
                <a:cubicBezTo>
                  <a:pt x="4916" y="244371"/>
                  <a:pt x="7762" y="293784"/>
                  <a:pt x="14749" y="342694"/>
                </a:cubicBezTo>
                <a:cubicBezTo>
                  <a:pt x="17616" y="362760"/>
                  <a:pt x="16835" y="385860"/>
                  <a:pt x="29497" y="401688"/>
                </a:cubicBezTo>
                <a:cubicBezTo>
                  <a:pt x="39208" y="413827"/>
                  <a:pt x="58794" y="412165"/>
                  <a:pt x="73742" y="416436"/>
                </a:cubicBezTo>
                <a:cubicBezTo>
                  <a:pt x="93232" y="422005"/>
                  <a:pt x="113071" y="426269"/>
                  <a:pt x="132736" y="431185"/>
                </a:cubicBezTo>
                <a:lnTo>
                  <a:pt x="693175" y="416436"/>
                </a:lnTo>
                <a:cubicBezTo>
                  <a:pt x="713280" y="413858"/>
                  <a:pt x="708803" y="377693"/>
                  <a:pt x="707923" y="357443"/>
                </a:cubicBezTo>
                <a:cubicBezTo>
                  <a:pt x="703843" y="263609"/>
                  <a:pt x="726749" y="157761"/>
                  <a:pt x="678426" y="77223"/>
                </a:cubicBezTo>
                <a:cubicBezTo>
                  <a:pt x="653007" y="34857"/>
                  <a:pt x="580103" y="67391"/>
                  <a:pt x="530942" y="62475"/>
                </a:cubicBezTo>
                <a:cubicBezTo>
                  <a:pt x="516194" y="57559"/>
                  <a:pt x="501941" y="50776"/>
                  <a:pt x="486697" y="47727"/>
                </a:cubicBezTo>
                <a:cubicBezTo>
                  <a:pt x="335171" y="17422"/>
                  <a:pt x="405581" y="20688"/>
                  <a:pt x="339213" y="18230"/>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971600" y="3645024"/>
            <a:ext cx="7632848" cy="707886"/>
          </a:xfrm>
          <a:prstGeom prst="rect">
            <a:avLst/>
          </a:prstGeom>
          <a:noFill/>
        </p:spPr>
        <p:txBody>
          <a:bodyPr wrap="square" rtlCol="0">
            <a:spAutoFit/>
          </a:bodyPr>
          <a:lstStyle/>
          <a:p>
            <a:r>
              <a:rPr lang="en-GB" sz="2000" dirty="0"/>
              <a:t>If we interpret the word ‘know’ (circled) as </a:t>
            </a:r>
            <a:r>
              <a:rPr lang="en-GB" sz="2000" b="1" dirty="0"/>
              <a:t>basic-know</a:t>
            </a:r>
            <a:r>
              <a:rPr lang="en-GB" sz="2000" baseline="-25000" dirty="0"/>
              <a:t>,</a:t>
            </a:r>
            <a:r>
              <a:rPr lang="en-GB" sz="2000" dirty="0"/>
              <a:t> then the reasoning is incorrect</a:t>
            </a:r>
          </a:p>
        </p:txBody>
      </p:sp>
      <p:sp>
        <p:nvSpPr>
          <p:cNvPr id="12" name="TextBox 11"/>
          <p:cNvSpPr txBox="1"/>
          <p:nvPr/>
        </p:nvSpPr>
        <p:spPr>
          <a:xfrm>
            <a:off x="971600" y="4437112"/>
            <a:ext cx="7632848" cy="707886"/>
          </a:xfrm>
          <a:prstGeom prst="rect">
            <a:avLst/>
          </a:prstGeom>
          <a:noFill/>
        </p:spPr>
        <p:txBody>
          <a:bodyPr wrap="square" rtlCol="0">
            <a:spAutoFit/>
          </a:bodyPr>
          <a:lstStyle/>
          <a:p>
            <a:r>
              <a:rPr lang="en-GB" sz="2000" dirty="0"/>
              <a:t>If we interpret the word ‘know’ (circled) as </a:t>
            </a:r>
            <a:r>
              <a:rPr lang="en-GB" sz="2000" b="1" dirty="0"/>
              <a:t>super-know</a:t>
            </a:r>
            <a:r>
              <a:rPr lang="en-GB" sz="2000" baseline="-25000" dirty="0"/>
              <a:t>,</a:t>
            </a:r>
            <a:r>
              <a:rPr lang="en-GB" sz="2000" dirty="0"/>
              <a:t> then the reasoning is correct.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620688"/>
            <a:ext cx="6480720" cy="2304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115616" y="620688"/>
            <a:ext cx="2160240" cy="2304256"/>
          </a:xfrm>
          <a:prstGeom prst="rect">
            <a:avLst/>
          </a:prstGeom>
          <a:blipFill>
            <a:blip r:embed="rId2" cstate="print">
              <a:duotone>
                <a:prstClr val="black"/>
                <a:schemeClr val="accent2">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75856" y="620688"/>
            <a:ext cx="2160240" cy="2304256"/>
          </a:xfrm>
          <a:prstGeom prst="rect">
            <a:avLst/>
          </a:prstGeom>
          <a:blipFill>
            <a:blip r:embed="rId2" cstate="print">
              <a:duotone>
                <a:prstClr val="black"/>
                <a:schemeClr val="accent1">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5436096" y="620688"/>
            <a:ext cx="2160240" cy="2304256"/>
          </a:xfrm>
          <a:prstGeom prst="rect">
            <a:avLst/>
          </a:prstGeom>
          <a:blipFill>
            <a:blip r:embed="rId2" cstate="print">
              <a:duotone>
                <a:prstClr val="black"/>
                <a:schemeClr val="accent3">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899592" y="3284984"/>
            <a:ext cx="2736304" cy="400110"/>
          </a:xfrm>
          <a:prstGeom prst="rect">
            <a:avLst/>
          </a:prstGeom>
          <a:noFill/>
        </p:spPr>
        <p:txBody>
          <a:bodyPr wrap="square" rtlCol="0">
            <a:spAutoFit/>
          </a:bodyPr>
          <a:lstStyle/>
          <a:p>
            <a:r>
              <a:rPr lang="en-GB" sz="2000" dirty="0"/>
              <a:t>You (Alice) survive)</a:t>
            </a:r>
          </a:p>
        </p:txBody>
      </p:sp>
      <p:sp>
        <p:nvSpPr>
          <p:cNvPr id="11" name="Left Brace 10"/>
          <p:cNvSpPr/>
          <p:nvPr/>
        </p:nvSpPr>
        <p:spPr>
          <a:xfrm rot="16200000">
            <a:off x="201571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TextBox 11"/>
          <p:cNvSpPr txBox="1"/>
          <p:nvPr/>
        </p:nvSpPr>
        <p:spPr>
          <a:xfrm>
            <a:off x="3059832" y="3284984"/>
            <a:ext cx="2736304" cy="400110"/>
          </a:xfrm>
          <a:prstGeom prst="rect">
            <a:avLst/>
          </a:prstGeom>
          <a:noFill/>
        </p:spPr>
        <p:txBody>
          <a:bodyPr wrap="square" rtlCol="0">
            <a:spAutoFit/>
          </a:bodyPr>
          <a:lstStyle/>
          <a:p>
            <a:pPr algn="ctr"/>
            <a:r>
              <a:rPr lang="en-GB" sz="2000" dirty="0"/>
              <a:t>Bob survives</a:t>
            </a:r>
          </a:p>
        </p:txBody>
      </p:sp>
      <p:sp>
        <p:nvSpPr>
          <p:cNvPr id="13" name="Left Brace 12"/>
          <p:cNvSpPr/>
          <p:nvPr/>
        </p:nvSpPr>
        <p:spPr>
          <a:xfrm rot="16200000">
            <a:off x="417595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p:cNvSpPr txBox="1"/>
          <p:nvPr/>
        </p:nvSpPr>
        <p:spPr>
          <a:xfrm>
            <a:off x="5220072" y="3284984"/>
            <a:ext cx="2736304" cy="400110"/>
          </a:xfrm>
          <a:prstGeom prst="rect">
            <a:avLst/>
          </a:prstGeom>
          <a:noFill/>
        </p:spPr>
        <p:txBody>
          <a:bodyPr wrap="square" rtlCol="0">
            <a:spAutoFit/>
          </a:bodyPr>
          <a:lstStyle/>
          <a:p>
            <a:pPr algn="ctr"/>
            <a:r>
              <a:rPr lang="en-GB" sz="2000" dirty="0"/>
              <a:t>Carol survives</a:t>
            </a:r>
          </a:p>
        </p:txBody>
      </p:sp>
      <p:sp>
        <p:nvSpPr>
          <p:cNvPr id="15" name="Left Brace 14"/>
          <p:cNvSpPr/>
          <p:nvPr/>
        </p:nvSpPr>
        <p:spPr>
          <a:xfrm rot="16200000">
            <a:off x="633619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0" name="TextBox 19"/>
          <p:cNvSpPr txBox="1"/>
          <p:nvPr/>
        </p:nvSpPr>
        <p:spPr>
          <a:xfrm>
            <a:off x="971600" y="3861048"/>
            <a:ext cx="7488832" cy="707886"/>
          </a:xfrm>
          <a:prstGeom prst="rect">
            <a:avLst/>
          </a:prstGeom>
          <a:noFill/>
        </p:spPr>
        <p:txBody>
          <a:bodyPr wrap="square" rtlCol="0">
            <a:spAutoFit/>
          </a:bodyPr>
          <a:lstStyle/>
          <a:p>
            <a:r>
              <a:rPr lang="en-GB" sz="2000" dirty="0"/>
              <a:t>E = The first true proposition expressed by ‘Bob does not survive’ and ‘Carol does not survive’ arranged in alphabetical order. </a:t>
            </a:r>
          </a:p>
        </p:txBody>
      </p:sp>
      <p:sp>
        <p:nvSpPr>
          <p:cNvPr id="23" name="TextBox 22"/>
          <p:cNvSpPr txBox="1"/>
          <p:nvPr/>
        </p:nvSpPr>
        <p:spPr>
          <a:xfrm>
            <a:off x="971600" y="4591000"/>
            <a:ext cx="7992888" cy="707886"/>
          </a:xfrm>
          <a:prstGeom prst="rect">
            <a:avLst/>
          </a:prstGeom>
          <a:noFill/>
        </p:spPr>
        <p:txBody>
          <a:bodyPr wrap="square" rtlCol="0">
            <a:spAutoFit/>
          </a:bodyPr>
          <a:lstStyle/>
          <a:p>
            <a:r>
              <a:rPr lang="en-GB" sz="2000" dirty="0"/>
              <a:t>I know that if I were to come to </a:t>
            </a:r>
            <a:r>
              <a:rPr lang="en-GB" sz="2000" b="1" dirty="0"/>
              <a:t>super-know</a:t>
            </a:r>
            <a:r>
              <a:rPr lang="en-GB" sz="2000" dirty="0"/>
              <a:t> the piece of evidence E then my credence that Alice survives would (rationally) be </a:t>
            </a:r>
            <a:r>
              <a:rPr lang="en-GB" sz="2000" baseline="30000" dirty="0"/>
              <a:t>1</a:t>
            </a:r>
            <a:r>
              <a:rPr lang="en-GB" sz="2000" dirty="0"/>
              <a:t>/</a:t>
            </a:r>
            <a:r>
              <a:rPr lang="en-GB" sz="2000" baseline="-25000" dirty="0"/>
              <a:t>2.</a:t>
            </a:r>
            <a:endParaRPr lang="en-GB" sz="2000" dirty="0"/>
          </a:p>
        </p:txBody>
      </p:sp>
      <p:sp>
        <p:nvSpPr>
          <p:cNvPr id="19" name="TextBox 18"/>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b="1" dirty="0">
                <a:solidFill>
                  <a:schemeClr val="bg1"/>
                </a:solidFill>
              </a:rPr>
              <a:t>Resolving the Puzzle</a:t>
            </a:r>
            <a:r>
              <a:rPr lang="en-GB" dirty="0">
                <a:solidFill>
                  <a:schemeClr val="bg1">
                    <a:lumMod val="95000"/>
                  </a:schemeClr>
                </a:solidFill>
              </a:rPr>
              <a:t>	Applications</a:t>
            </a:r>
          </a:p>
        </p:txBody>
      </p:sp>
      <p:sp>
        <p:nvSpPr>
          <p:cNvPr id="21" name="TextBox 20"/>
          <p:cNvSpPr txBox="1"/>
          <p:nvPr/>
        </p:nvSpPr>
        <p:spPr>
          <a:xfrm>
            <a:off x="971600" y="6165304"/>
            <a:ext cx="7632848" cy="400110"/>
          </a:xfrm>
          <a:prstGeom prst="rect">
            <a:avLst/>
          </a:prstGeom>
          <a:noFill/>
        </p:spPr>
        <p:txBody>
          <a:bodyPr wrap="square" rtlCol="0">
            <a:spAutoFit/>
          </a:bodyPr>
          <a:lstStyle/>
          <a:p>
            <a:r>
              <a:rPr lang="en-GB" sz="2000" b="1" dirty="0">
                <a:solidFill>
                  <a:srgbClr val="00B050"/>
                </a:solidFill>
              </a:rPr>
              <a:t>The appealing reasoning does not lead us astray here. </a:t>
            </a:r>
          </a:p>
        </p:txBody>
      </p:sp>
      <p:sp>
        <p:nvSpPr>
          <p:cNvPr id="24" name="TextBox 23"/>
          <p:cNvSpPr txBox="1"/>
          <p:nvPr/>
        </p:nvSpPr>
        <p:spPr>
          <a:xfrm>
            <a:off x="8532440" y="4581128"/>
            <a:ext cx="864096" cy="646331"/>
          </a:xfrm>
          <a:prstGeom prst="rect">
            <a:avLst/>
          </a:prstGeom>
          <a:noFill/>
        </p:spPr>
        <p:txBody>
          <a:bodyPr wrap="square" rtlCol="0">
            <a:spAutoFit/>
          </a:bodyPr>
          <a:lstStyle/>
          <a:p>
            <a:r>
              <a:rPr lang="en-GB" sz="3600" dirty="0">
                <a:solidFill>
                  <a:srgbClr val="FF0000"/>
                </a:solidFill>
                <a:sym typeface="Wingdings"/>
              </a:rPr>
              <a:t></a:t>
            </a:r>
            <a:endParaRPr lang="en-GB" sz="3600" dirty="0">
              <a:solidFill>
                <a:srgbClr val="FF0000"/>
              </a:solidFill>
            </a:endParaRPr>
          </a:p>
        </p:txBody>
      </p:sp>
      <p:sp>
        <p:nvSpPr>
          <p:cNvPr id="29" name="TextBox 28"/>
          <p:cNvSpPr txBox="1"/>
          <p:nvPr/>
        </p:nvSpPr>
        <p:spPr>
          <a:xfrm>
            <a:off x="971600" y="5320952"/>
            <a:ext cx="6624736" cy="400110"/>
          </a:xfrm>
          <a:prstGeom prst="rect">
            <a:avLst/>
          </a:prstGeom>
          <a:noFill/>
        </p:spPr>
        <p:txBody>
          <a:bodyPr wrap="square" rtlCol="0">
            <a:spAutoFit/>
          </a:bodyPr>
          <a:lstStyle/>
          <a:p>
            <a:r>
              <a:rPr lang="en-GB" sz="2000" dirty="0"/>
              <a:t>Cr(Alice survives/E is that Bob does not survive) = </a:t>
            </a:r>
            <a:r>
              <a:rPr lang="en-GB" sz="2000" baseline="30000" dirty="0"/>
              <a:t>1</a:t>
            </a:r>
            <a:r>
              <a:rPr lang="en-GB" sz="2000" dirty="0"/>
              <a:t>/</a:t>
            </a:r>
            <a:r>
              <a:rPr lang="en-GB" sz="2000" baseline="-25000" dirty="0"/>
              <a:t>2</a:t>
            </a:r>
            <a:r>
              <a:rPr lang="en-GB" sz="2000" baseline="30000" dirty="0"/>
              <a:t> </a:t>
            </a:r>
          </a:p>
        </p:txBody>
      </p:sp>
      <p:sp>
        <p:nvSpPr>
          <p:cNvPr id="30" name="TextBox 29"/>
          <p:cNvSpPr txBox="1"/>
          <p:nvPr/>
        </p:nvSpPr>
        <p:spPr>
          <a:xfrm>
            <a:off x="971600" y="5743128"/>
            <a:ext cx="6624736" cy="400110"/>
          </a:xfrm>
          <a:prstGeom prst="rect">
            <a:avLst/>
          </a:prstGeom>
          <a:noFill/>
        </p:spPr>
        <p:txBody>
          <a:bodyPr wrap="square" rtlCol="0">
            <a:spAutoFit/>
          </a:bodyPr>
          <a:lstStyle/>
          <a:p>
            <a:r>
              <a:rPr lang="en-GB" sz="2000" dirty="0"/>
              <a:t>Cr(Alice survives/E is that Carol does not survive) = 0</a:t>
            </a:r>
            <a:endParaRPr lang="en-GB" sz="2000" baseline="300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P spid="21" grpId="0"/>
      <p:bldP spid="24" grpId="0"/>
      <p:bldP spid="29" grpId="0"/>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Program Files (x86)\Microsoft Office\MEDIA\CAGCAT10\j0302953.jpg"/>
          <p:cNvPicPr>
            <a:picLocks noChangeAspect="1" noChangeArrowheads="1"/>
          </p:cNvPicPr>
          <p:nvPr/>
        </p:nvPicPr>
        <p:blipFill>
          <a:blip r:embed="rId2" cstate="print">
            <a:duotone>
              <a:prstClr val="black"/>
              <a:schemeClr val="accent2">
                <a:tint val="45000"/>
                <a:satMod val="400000"/>
              </a:schemeClr>
            </a:duotone>
          </a:blip>
          <a:srcRect/>
          <a:stretch>
            <a:fillRect/>
          </a:stretch>
        </p:blipFill>
        <p:spPr bwMode="auto">
          <a:xfrm>
            <a:off x="1187624" y="1700808"/>
            <a:ext cx="1499926" cy="2102700"/>
          </a:xfrm>
          <a:prstGeom prst="rect">
            <a:avLst/>
          </a:prstGeom>
          <a:noFill/>
        </p:spPr>
      </p:pic>
      <p:sp>
        <p:nvSpPr>
          <p:cNvPr id="5" name="Rounded Rectangle 4"/>
          <p:cNvSpPr/>
          <p:nvPr/>
        </p:nvSpPr>
        <p:spPr>
          <a:xfrm>
            <a:off x="971600" y="1556792"/>
            <a:ext cx="1872208"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5"/>
          <p:cNvSpPr/>
          <p:nvPr/>
        </p:nvSpPr>
        <p:spPr>
          <a:xfrm flipV="1">
            <a:off x="971600" y="3762751"/>
            <a:ext cx="1944216"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ounded Rectangle 6"/>
          <p:cNvSpPr/>
          <p:nvPr/>
        </p:nvSpPr>
        <p:spPr>
          <a:xfrm>
            <a:off x="1115616"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1331640"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ounded Rectangle 9"/>
          <p:cNvSpPr/>
          <p:nvPr/>
        </p:nvSpPr>
        <p:spPr>
          <a:xfrm>
            <a:off x="1619672"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ounded Rectangle 10"/>
          <p:cNvSpPr/>
          <p:nvPr/>
        </p:nvSpPr>
        <p:spPr>
          <a:xfrm>
            <a:off x="1979712"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p:nvSpPr>
        <p:spPr>
          <a:xfrm>
            <a:off x="2339752"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ounded Rectangle 12"/>
          <p:cNvSpPr/>
          <p:nvPr/>
        </p:nvSpPr>
        <p:spPr>
          <a:xfrm>
            <a:off x="2699792"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TextBox 13"/>
          <p:cNvSpPr txBox="1"/>
          <p:nvPr/>
        </p:nvSpPr>
        <p:spPr>
          <a:xfrm>
            <a:off x="1115616" y="4077072"/>
            <a:ext cx="1872208" cy="400110"/>
          </a:xfrm>
          <a:prstGeom prst="rect">
            <a:avLst/>
          </a:prstGeom>
          <a:noFill/>
        </p:spPr>
        <p:txBody>
          <a:bodyPr wrap="square" rtlCol="0">
            <a:spAutoFit/>
          </a:bodyPr>
          <a:lstStyle/>
          <a:p>
            <a:r>
              <a:rPr lang="en-GB" sz="2000"/>
              <a:t>You (Alice)</a:t>
            </a:r>
            <a:endParaRPr lang="en-GB" sz="2000" dirty="0"/>
          </a:p>
        </p:txBody>
      </p:sp>
      <p:pic>
        <p:nvPicPr>
          <p:cNvPr id="15" name="Picture 2" descr="C:\Program Files (x86)\Microsoft Office\MEDIA\CAGCAT10\j0302953.jpg"/>
          <p:cNvPicPr>
            <a:picLocks noChangeAspect="1" noChangeArrowheads="1"/>
          </p:cNvPicPr>
          <p:nvPr/>
        </p:nvPicPr>
        <p:blipFill>
          <a:blip r:embed="rId2" cstate="print">
            <a:duotone>
              <a:prstClr val="black"/>
              <a:schemeClr val="accent1">
                <a:tint val="45000"/>
                <a:satMod val="400000"/>
              </a:schemeClr>
            </a:duotone>
          </a:blip>
          <a:srcRect/>
          <a:stretch>
            <a:fillRect/>
          </a:stretch>
        </p:blipFill>
        <p:spPr bwMode="auto">
          <a:xfrm>
            <a:off x="3779912" y="1700808"/>
            <a:ext cx="1499926" cy="2102700"/>
          </a:xfrm>
          <a:prstGeom prst="rect">
            <a:avLst/>
          </a:prstGeom>
          <a:noFill/>
        </p:spPr>
      </p:pic>
      <p:sp>
        <p:nvSpPr>
          <p:cNvPr id="16" name="Rounded Rectangle 15"/>
          <p:cNvSpPr/>
          <p:nvPr/>
        </p:nvSpPr>
        <p:spPr>
          <a:xfrm>
            <a:off x="3563888" y="1556792"/>
            <a:ext cx="1872208"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ounded Rectangle 16"/>
          <p:cNvSpPr/>
          <p:nvPr/>
        </p:nvSpPr>
        <p:spPr>
          <a:xfrm flipV="1">
            <a:off x="3563888" y="3762751"/>
            <a:ext cx="1944216"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ounded Rectangle 17"/>
          <p:cNvSpPr/>
          <p:nvPr/>
        </p:nvSpPr>
        <p:spPr>
          <a:xfrm>
            <a:off x="3707904"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ounded Rectangle 18"/>
          <p:cNvSpPr/>
          <p:nvPr/>
        </p:nvSpPr>
        <p:spPr>
          <a:xfrm>
            <a:off x="3923928"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ounded Rectangle 19"/>
          <p:cNvSpPr/>
          <p:nvPr/>
        </p:nvSpPr>
        <p:spPr>
          <a:xfrm>
            <a:off x="4211960"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ed Rectangle 20"/>
          <p:cNvSpPr/>
          <p:nvPr/>
        </p:nvSpPr>
        <p:spPr>
          <a:xfrm>
            <a:off x="4572000"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ounded Rectangle 21"/>
          <p:cNvSpPr/>
          <p:nvPr/>
        </p:nvSpPr>
        <p:spPr>
          <a:xfrm>
            <a:off x="4932040"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ounded Rectangle 22"/>
          <p:cNvSpPr/>
          <p:nvPr/>
        </p:nvSpPr>
        <p:spPr>
          <a:xfrm>
            <a:off x="5292080"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p:cNvSpPr txBox="1"/>
          <p:nvPr/>
        </p:nvSpPr>
        <p:spPr>
          <a:xfrm>
            <a:off x="3707904" y="4077072"/>
            <a:ext cx="1872208" cy="400110"/>
          </a:xfrm>
          <a:prstGeom prst="rect">
            <a:avLst/>
          </a:prstGeom>
          <a:noFill/>
        </p:spPr>
        <p:txBody>
          <a:bodyPr wrap="square" rtlCol="0">
            <a:spAutoFit/>
          </a:bodyPr>
          <a:lstStyle/>
          <a:p>
            <a:r>
              <a:rPr lang="en-GB" sz="2000" dirty="0"/>
              <a:t>Bob</a:t>
            </a:r>
          </a:p>
        </p:txBody>
      </p:sp>
      <p:pic>
        <p:nvPicPr>
          <p:cNvPr id="25" name="Picture 2" descr="C:\Program Files (x86)\Microsoft Office\MEDIA\CAGCAT10\j0302953.jpg"/>
          <p:cNvPicPr>
            <a:picLocks noChangeAspect="1" noChangeArrowheads="1"/>
          </p:cNvPicPr>
          <p:nvPr/>
        </p:nvPicPr>
        <p:blipFill>
          <a:blip r:embed="rId2" cstate="print">
            <a:duotone>
              <a:prstClr val="black"/>
              <a:schemeClr val="accent3">
                <a:tint val="45000"/>
                <a:satMod val="400000"/>
              </a:schemeClr>
            </a:duotone>
          </a:blip>
          <a:srcRect/>
          <a:stretch>
            <a:fillRect/>
          </a:stretch>
        </p:blipFill>
        <p:spPr bwMode="auto">
          <a:xfrm>
            <a:off x="6660232" y="1700808"/>
            <a:ext cx="1499926" cy="2102700"/>
          </a:xfrm>
          <a:prstGeom prst="rect">
            <a:avLst/>
          </a:prstGeom>
          <a:noFill/>
        </p:spPr>
      </p:pic>
      <p:sp>
        <p:nvSpPr>
          <p:cNvPr id="26" name="Rounded Rectangle 25"/>
          <p:cNvSpPr/>
          <p:nvPr/>
        </p:nvSpPr>
        <p:spPr>
          <a:xfrm>
            <a:off x="6444208" y="1556792"/>
            <a:ext cx="1872208"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ounded Rectangle 26"/>
          <p:cNvSpPr/>
          <p:nvPr/>
        </p:nvSpPr>
        <p:spPr>
          <a:xfrm flipV="1">
            <a:off x="6444208" y="3762751"/>
            <a:ext cx="1944216"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ounded Rectangle 27"/>
          <p:cNvSpPr/>
          <p:nvPr/>
        </p:nvSpPr>
        <p:spPr>
          <a:xfrm>
            <a:off x="6588224"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ounded Rectangle 28"/>
          <p:cNvSpPr/>
          <p:nvPr/>
        </p:nvSpPr>
        <p:spPr>
          <a:xfrm>
            <a:off x="6804248"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ounded Rectangle 29"/>
          <p:cNvSpPr/>
          <p:nvPr/>
        </p:nvSpPr>
        <p:spPr>
          <a:xfrm>
            <a:off x="7092280"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ounded Rectangle 30"/>
          <p:cNvSpPr/>
          <p:nvPr/>
        </p:nvSpPr>
        <p:spPr>
          <a:xfrm>
            <a:off x="7452320"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ounded Rectangle 31"/>
          <p:cNvSpPr/>
          <p:nvPr/>
        </p:nvSpPr>
        <p:spPr>
          <a:xfrm>
            <a:off x="7812360"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ounded Rectangle 32"/>
          <p:cNvSpPr/>
          <p:nvPr/>
        </p:nvSpPr>
        <p:spPr>
          <a:xfrm>
            <a:off x="8172400" y="162880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TextBox 33"/>
          <p:cNvSpPr txBox="1"/>
          <p:nvPr/>
        </p:nvSpPr>
        <p:spPr>
          <a:xfrm>
            <a:off x="6588224" y="4077072"/>
            <a:ext cx="1872208" cy="400110"/>
          </a:xfrm>
          <a:prstGeom prst="rect">
            <a:avLst/>
          </a:prstGeom>
          <a:noFill/>
        </p:spPr>
        <p:txBody>
          <a:bodyPr wrap="square" rtlCol="0">
            <a:spAutoFit/>
          </a:bodyPr>
          <a:lstStyle/>
          <a:p>
            <a:r>
              <a:rPr lang="en-GB" sz="2000" dirty="0"/>
              <a:t>Carol</a:t>
            </a:r>
          </a:p>
        </p:txBody>
      </p:sp>
      <p:pic>
        <p:nvPicPr>
          <p:cNvPr id="1028" name="Picture 4" descr="https://cdn.tutsplus.com/vector/uploads/legacy/tuts/165_Shiny_Dice/23.jpg"/>
          <p:cNvPicPr>
            <a:picLocks noChangeAspect="1" noChangeArrowheads="1"/>
          </p:cNvPicPr>
          <p:nvPr/>
        </p:nvPicPr>
        <p:blipFill>
          <a:blip r:embed="rId3" cstate="print"/>
          <a:srcRect/>
          <a:stretch>
            <a:fillRect/>
          </a:stretch>
        </p:blipFill>
        <p:spPr bwMode="auto">
          <a:xfrm>
            <a:off x="3491881" y="5301208"/>
            <a:ext cx="2078710" cy="1340768"/>
          </a:xfrm>
          <a:prstGeom prst="rect">
            <a:avLst/>
          </a:prstGeom>
          <a:noFill/>
        </p:spPr>
      </p:pic>
      <p:sp>
        <p:nvSpPr>
          <p:cNvPr id="35" name="TextBox 34"/>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b="1" dirty="0">
                <a:solidFill>
                  <a:schemeClr val="bg1"/>
                </a:solidFill>
              </a:rPr>
              <a:t>The puzzle </a:t>
            </a:r>
            <a:r>
              <a:rPr lang="en-GB" dirty="0">
                <a:solidFill>
                  <a:schemeClr val="bg1">
                    <a:lumMod val="95000"/>
                  </a:schemeClr>
                </a:solidFill>
              </a:rPr>
              <a:t>	Two senses of ‘know’	Resolving the Puzzle	Applications</a:t>
            </a:r>
          </a:p>
        </p:txBody>
      </p:sp>
      <p:sp>
        <p:nvSpPr>
          <p:cNvPr id="36" name="TextBox 35"/>
          <p:cNvSpPr txBox="1"/>
          <p:nvPr/>
        </p:nvSpPr>
        <p:spPr>
          <a:xfrm>
            <a:off x="1115616" y="4869160"/>
            <a:ext cx="3528392" cy="400110"/>
          </a:xfrm>
          <a:prstGeom prst="rect">
            <a:avLst/>
          </a:prstGeom>
          <a:noFill/>
        </p:spPr>
        <p:txBody>
          <a:bodyPr wrap="square" rtlCol="0">
            <a:spAutoFit/>
          </a:bodyPr>
          <a:lstStyle/>
          <a:p>
            <a:r>
              <a:rPr lang="en-GB" sz="2000" dirty="0"/>
              <a:t>2 out of 3 will be executed.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620688"/>
            <a:ext cx="6480720" cy="2304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115616" y="620688"/>
            <a:ext cx="2160240" cy="2304256"/>
          </a:xfrm>
          <a:prstGeom prst="rect">
            <a:avLst/>
          </a:prstGeom>
          <a:blipFill>
            <a:blip r:embed="rId2" cstate="print">
              <a:duotone>
                <a:prstClr val="black"/>
                <a:schemeClr val="accent2">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75856" y="620688"/>
            <a:ext cx="2160240" cy="2304256"/>
          </a:xfrm>
          <a:prstGeom prst="rect">
            <a:avLst/>
          </a:prstGeom>
          <a:blipFill>
            <a:blip r:embed="rId2" cstate="print">
              <a:duotone>
                <a:prstClr val="black"/>
                <a:schemeClr val="accent1">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5436096" y="620688"/>
            <a:ext cx="2160240" cy="2304256"/>
          </a:xfrm>
          <a:prstGeom prst="rect">
            <a:avLst/>
          </a:prstGeom>
          <a:blipFill>
            <a:blip r:embed="rId2" cstate="print">
              <a:duotone>
                <a:prstClr val="black"/>
                <a:schemeClr val="accent3">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899592" y="3284984"/>
            <a:ext cx="2736304" cy="400110"/>
          </a:xfrm>
          <a:prstGeom prst="rect">
            <a:avLst/>
          </a:prstGeom>
          <a:noFill/>
        </p:spPr>
        <p:txBody>
          <a:bodyPr wrap="square" rtlCol="0">
            <a:spAutoFit/>
          </a:bodyPr>
          <a:lstStyle/>
          <a:p>
            <a:r>
              <a:rPr lang="en-GB" sz="2000" dirty="0"/>
              <a:t>You (Alice) survive)</a:t>
            </a:r>
          </a:p>
        </p:txBody>
      </p:sp>
      <p:sp>
        <p:nvSpPr>
          <p:cNvPr id="11" name="Left Brace 10"/>
          <p:cNvSpPr/>
          <p:nvPr/>
        </p:nvSpPr>
        <p:spPr>
          <a:xfrm rot="16200000">
            <a:off x="201571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TextBox 11"/>
          <p:cNvSpPr txBox="1"/>
          <p:nvPr/>
        </p:nvSpPr>
        <p:spPr>
          <a:xfrm>
            <a:off x="3059832" y="3284984"/>
            <a:ext cx="2736304" cy="400110"/>
          </a:xfrm>
          <a:prstGeom prst="rect">
            <a:avLst/>
          </a:prstGeom>
          <a:noFill/>
        </p:spPr>
        <p:txBody>
          <a:bodyPr wrap="square" rtlCol="0">
            <a:spAutoFit/>
          </a:bodyPr>
          <a:lstStyle/>
          <a:p>
            <a:pPr algn="ctr"/>
            <a:r>
              <a:rPr lang="en-GB" sz="2000" dirty="0"/>
              <a:t>Bob survives</a:t>
            </a:r>
          </a:p>
        </p:txBody>
      </p:sp>
      <p:sp>
        <p:nvSpPr>
          <p:cNvPr id="13" name="Left Brace 12"/>
          <p:cNvSpPr/>
          <p:nvPr/>
        </p:nvSpPr>
        <p:spPr>
          <a:xfrm rot="16200000">
            <a:off x="417595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p:cNvSpPr txBox="1"/>
          <p:nvPr/>
        </p:nvSpPr>
        <p:spPr>
          <a:xfrm>
            <a:off x="5220072" y="3284984"/>
            <a:ext cx="2736304" cy="400110"/>
          </a:xfrm>
          <a:prstGeom prst="rect">
            <a:avLst/>
          </a:prstGeom>
          <a:noFill/>
        </p:spPr>
        <p:txBody>
          <a:bodyPr wrap="square" rtlCol="0">
            <a:spAutoFit/>
          </a:bodyPr>
          <a:lstStyle/>
          <a:p>
            <a:pPr algn="ctr"/>
            <a:r>
              <a:rPr lang="en-GB" sz="2000" dirty="0"/>
              <a:t>Carol survives</a:t>
            </a:r>
          </a:p>
        </p:txBody>
      </p:sp>
      <p:sp>
        <p:nvSpPr>
          <p:cNvPr id="15" name="Left Brace 14"/>
          <p:cNvSpPr/>
          <p:nvPr/>
        </p:nvSpPr>
        <p:spPr>
          <a:xfrm rot="16200000">
            <a:off x="633619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0" name="TextBox 19"/>
          <p:cNvSpPr txBox="1"/>
          <p:nvPr/>
        </p:nvSpPr>
        <p:spPr>
          <a:xfrm>
            <a:off x="971600" y="3861048"/>
            <a:ext cx="7488832" cy="707886"/>
          </a:xfrm>
          <a:prstGeom prst="rect">
            <a:avLst/>
          </a:prstGeom>
          <a:noFill/>
        </p:spPr>
        <p:txBody>
          <a:bodyPr wrap="square" rtlCol="0">
            <a:spAutoFit/>
          </a:bodyPr>
          <a:lstStyle/>
          <a:p>
            <a:r>
              <a:rPr lang="en-GB" sz="2000" dirty="0"/>
              <a:t>E = The proposition selected at random from those </a:t>
            </a:r>
            <a:r>
              <a:rPr lang="en-GB" sz="2000" i="1" dirty="0"/>
              <a:t>true</a:t>
            </a:r>
            <a:r>
              <a:rPr lang="en-GB" sz="2000" dirty="0"/>
              <a:t> propositions expressed by ‘Bob does not survive’ and ‘Carol does not survive’. </a:t>
            </a:r>
          </a:p>
        </p:txBody>
      </p:sp>
      <p:sp>
        <p:nvSpPr>
          <p:cNvPr id="23" name="TextBox 22"/>
          <p:cNvSpPr txBox="1"/>
          <p:nvPr/>
        </p:nvSpPr>
        <p:spPr>
          <a:xfrm>
            <a:off x="971600" y="4591000"/>
            <a:ext cx="7992888" cy="707886"/>
          </a:xfrm>
          <a:prstGeom prst="rect">
            <a:avLst/>
          </a:prstGeom>
          <a:noFill/>
        </p:spPr>
        <p:txBody>
          <a:bodyPr wrap="square" rtlCol="0">
            <a:spAutoFit/>
          </a:bodyPr>
          <a:lstStyle/>
          <a:p>
            <a:r>
              <a:rPr lang="en-GB" sz="2000" dirty="0"/>
              <a:t>I know that if I were to come to </a:t>
            </a:r>
            <a:r>
              <a:rPr lang="en-GB" sz="2000" b="1" dirty="0"/>
              <a:t>super-know</a:t>
            </a:r>
            <a:r>
              <a:rPr lang="en-GB" sz="2000" dirty="0"/>
              <a:t> the piece of evidence E then my credence that Alice survives would (rationally) be </a:t>
            </a:r>
            <a:r>
              <a:rPr lang="en-GB" sz="2000" baseline="30000" dirty="0"/>
              <a:t>1</a:t>
            </a:r>
            <a:r>
              <a:rPr lang="en-GB" sz="2000" dirty="0"/>
              <a:t>/</a:t>
            </a:r>
            <a:r>
              <a:rPr lang="en-GB" sz="2000" baseline="-25000" dirty="0"/>
              <a:t>2.</a:t>
            </a:r>
            <a:endParaRPr lang="en-GB" sz="2000" dirty="0"/>
          </a:p>
        </p:txBody>
      </p:sp>
      <p:sp>
        <p:nvSpPr>
          <p:cNvPr id="19" name="TextBox 18"/>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b="1" dirty="0">
                <a:solidFill>
                  <a:schemeClr val="bg1"/>
                </a:solidFill>
              </a:rPr>
              <a:t>Resolving the Puzzle</a:t>
            </a:r>
            <a:r>
              <a:rPr lang="en-GB" dirty="0">
                <a:solidFill>
                  <a:schemeClr val="bg1">
                    <a:lumMod val="95000"/>
                  </a:schemeClr>
                </a:solidFill>
              </a:rPr>
              <a:t>	Applications</a:t>
            </a:r>
          </a:p>
        </p:txBody>
      </p:sp>
      <p:sp>
        <p:nvSpPr>
          <p:cNvPr id="21" name="TextBox 20"/>
          <p:cNvSpPr txBox="1"/>
          <p:nvPr/>
        </p:nvSpPr>
        <p:spPr>
          <a:xfrm>
            <a:off x="971600" y="6165304"/>
            <a:ext cx="7632848" cy="400110"/>
          </a:xfrm>
          <a:prstGeom prst="rect">
            <a:avLst/>
          </a:prstGeom>
          <a:noFill/>
        </p:spPr>
        <p:txBody>
          <a:bodyPr wrap="square" rtlCol="0">
            <a:spAutoFit/>
          </a:bodyPr>
          <a:lstStyle/>
          <a:p>
            <a:r>
              <a:rPr lang="en-GB" sz="2000" b="1" dirty="0">
                <a:solidFill>
                  <a:srgbClr val="00B050"/>
                </a:solidFill>
              </a:rPr>
              <a:t>The appealing claim does not lead us astray here. </a:t>
            </a:r>
          </a:p>
        </p:txBody>
      </p:sp>
      <p:sp>
        <p:nvSpPr>
          <p:cNvPr id="24" name="TextBox 23"/>
          <p:cNvSpPr txBox="1"/>
          <p:nvPr/>
        </p:nvSpPr>
        <p:spPr>
          <a:xfrm>
            <a:off x="8711952" y="4509120"/>
            <a:ext cx="864096" cy="646331"/>
          </a:xfrm>
          <a:prstGeom prst="rect">
            <a:avLst/>
          </a:prstGeom>
          <a:noFill/>
        </p:spPr>
        <p:txBody>
          <a:bodyPr wrap="square" rtlCol="0">
            <a:spAutoFit/>
          </a:bodyPr>
          <a:lstStyle/>
          <a:p>
            <a:r>
              <a:rPr lang="en-GB" sz="3600" dirty="0">
                <a:solidFill>
                  <a:srgbClr val="FF0000"/>
                </a:solidFill>
                <a:sym typeface="Wingdings"/>
              </a:rPr>
              <a:t></a:t>
            </a:r>
            <a:endParaRPr lang="en-GB" sz="3600" dirty="0">
              <a:solidFill>
                <a:srgbClr val="FF0000"/>
              </a:solidFill>
            </a:endParaRPr>
          </a:p>
        </p:txBody>
      </p:sp>
      <p:sp>
        <p:nvSpPr>
          <p:cNvPr id="22" name="Rectangle 21"/>
          <p:cNvSpPr/>
          <p:nvPr/>
        </p:nvSpPr>
        <p:spPr>
          <a:xfrm>
            <a:off x="3275856" y="620688"/>
            <a:ext cx="2160240" cy="230425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p:cNvSpPr/>
          <p:nvPr/>
        </p:nvSpPr>
        <p:spPr>
          <a:xfrm>
            <a:off x="1115616" y="1772816"/>
            <a:ext cx="2160240" cy="1152128"/>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Connector 25"/>
          <p:cNvCxnSpPr/>
          <p:nvPr/>
        </p:nvCxnSpPr>
        <p:spPr>
          <a:xfrm>
            <a:off x="539552" y="1772816"/>
            <a:ext cx="734481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395536" y="692696"/>
            <a:ext cx="800219" cy="923330"/>
          </a:xfrm>
          <a:prstGeom prst="rect">
            <a:avLst/>
          </a:prstGeom>
          <a:noFill/>
        </p:spPr>
        <p:txBody>
          <a:bodyPr vert="vert270" wrap="square" rtlCol="0">
            <a:spAutoFit/>
          </a:bodyPr>
          <a:lstStyle/>
          <a:p>
            <a:r>
              <a:rPr lang="en-GB" sz="2000" i="1" dirty="0"/>
              <a:t>TAILS (Bob)</a:t>
            </a:r>
          </a:p>
        </p:txBody>
      </p:sp>
      <p:sp>
        <p:nvSpPr>
          <p:cNvPr id="28" name="TextBox 27"/>
          <p:cNvSpPr txBox="1"/>
          <p:nvPr/>
        </p:nvSpPr>
        <p:spPr>
          <a:xfrm>
            <a:off x="395536" y="1988840"/>
            <a:ext cx="800219" cy="923330"/>
          </a:xfrm>
          <a:prstGeom prst="rect">
            <a:avLst/>
          </a:prstGeom>
          <a:noFill/>
        </p:spPr>
        <p:txBody>
          <a:bodyPr vert="vert270" wrap="square" rtlCol="0">
            <a:spAutoFit/>
          </a:bodyPr>
          <a:lstStyle/>
          <a:p>
            <a:r>
              <a:rPr lang="en-GB" sz="2000" i="1" dirty="0"/>
              <a:t>HEADS (Carol)</a:t>
            </a:r>
          </a:p>
        </p:txBody>
      </p:sp>
      <p:sp>
        <p:nvSpPr>
          <p:cNvPr id="29" name="TextBox 28"/>
          <p:cNvSpPr txBox="1"/>
          <p:nvPr/>
        </p:nvSpPr>
        <p:spPr>
          <a:xfrm>
            <a:off x="971600" y="5320952"/>
            <a:ext cx="5328592" cy="400110"/>
          </a:xfrm>
          <a:prstGeom prst="rect">
            <a:avLst/>
          </a:prstGeom>
          <a:noFill/>
        </p:spPr>
        <p:txBody>
          <a:bodyPr wrap="square" rtlCol="0">
            <a:spAutoFit/>
          </a:bodyPr>
          <a:lstStyle/>
          <a:p>
            <a:r>
              <a:rPr lang="en-GB" sz="2000" dirty="0"/>
              <a:t>Cr(Alice survives/E is that Bob does not survive) =</a:t>
            </a:r>
            <a:endParaRPr lang="en-GB" sz="2000" baseline="30000" dirty="0"/>
          </a:p>
        </p:txBody>
      </p:sp>
      <p:sp>
        <p:nvSpPr>
          <p:cNvPr id="30" name="TextBox 29"/>
          <p:cNvSpPr txBox="1"/>
          <p:nvPr/>
        </p:nvSpPr>
        <p:spPr>
          <a:xfrm>
            <a:off x="971600" y="5743128"/>
            <a:ext cx="6624736" cy="400110"/>
          </a:xfrm>
          <a:prstGeom prst="rect">
            <a:avLst/>
          </a:prstGeom>
          <a:noFill/>
        </p:spPr>
        <p:txBody>
          <a:bodyPr wrap="square" rtlCol="0">
            <a:spAutoFit/>
          </a:bodyPr>
          <a:lstStyle/>
          <a:p>
            <a:r>
              <a:rPr lang="en-GB" sz="2000" dirty="0"/>
              <a:t>Cr(Alice survives/E is that Carol does not survive) = </a:t>
            </a:r>
            <a:r>
              <a:rPr lang="en-GB" sz="2000" baseline="30000" dirty="0"/>
              <a:t>1</a:t>
            </a:r>
            <a:r>
              <a:rPr lang="en-GB" sz="2000" dirty="0"/>
              <a:t>/</a:t>
            </a:r>
            <a:r>
              <a:rPr lang="en-GB" sz="2000" baseline="-25000" dirty="0"/>
              <a:t>3</a:t>
            </a:r>
            <a:r>
              <a:rPr lang="en-GB" sz="2000" baseline="30000" dirty="0"/>
              <a:t> </a:t>
            </a:r>
          </a:p>
        </p:txBody>
      </p:sp>
      <p:sp>
        <p:nvSpPr>
          <p:cNvPr id="31" name="TextBox 30"/>
          <p:cNvSpPr txBox="1"/>
          <p:nvPr/>
        </p:nvSpPr>
        <p:spPr>
          <a:xfrm>
            <a:off x="6228184" y="5301208"/>
            <a:ext cx="639688" cy="400110"/>
          </a:xfrm>
          <a:prstGeom prst="rect">
            <a:avLst/>
          </a:prstGeom>
          <a:noFill/>
        </p:spPr>
        <p:txBody>
          <a:bodyPr wrap="square" rtlCol="0">
            <a:spAutoFit/>
          </a:bodyPr>
          <a:lstStyle/>
          <a:p>
            <a:r>
              <a:rPr lang="en-GB" sz="2000" baseline="30000" dirty="0"/>
              <a:t>1</a:t>
            </a:r>
            <a:r>
              <a:rPr lang="en-GB" sz="2000" dirty="0"/>
              <a:t>/</a:t>
            </a:r>
            <a:r>
              <a:rPr lang="en-GB" sz="2000" baseline="-25000" dirty="0"/>
              <a:t>3</a:t>
            </a:r>
            <a:r>
              <a:rPr lang="en-GB" sz="2000" baseline="300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1" nodeType="clickEffect">
                                  <p:stCondLst>
                                    <p:cond delay="0"/>
                                  </p:stCondLst>
                                  <p:childTnLst>
                                    <p:set>
                                      <p:cBhvr>
                                        <p:cTn id="38" dur="1" fill="hold">
                                          <p:stCondLst>
                                            <p:cond delay="0"/>
                                          </p:stCondLst>
                                        </p:cTn>
                                        <p:tgtEl>
                                          <p:spTgt spid="25"/>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22"/>
                                        </p:tgtEl>
                                        <p:attrNameLst>
                                          <p:attrName>style.visibility</p:attrName>
                                        </p:attrNameLst>
                                      </p:cBhvr>
                                      <p:to>
                                        <p:strVal val="hidden"/>
                                      </p:to>
                                    </p:set>
                                  </p:childTnLst>
                                </p:cTn>
                              </p:par>
                              <p:par>
                                <p:cTn id="41" presetID="1" presetClass="entr" presetSubtype="0" fill="hold" grpId="0" nodeType="withEffect">
                                  <p:stCondLst>
                                    <p:cond delay="0"/>
                                  </p:stCondLst>
                                  <p:childTnLst>
                                    <p:set>
                                      <p:cBhvr>
                                        <p:cTn id="42" dur="1" fill="hold">
                                          <p:stCondLst>
                                            <p:cond delay="0"/>
                                          </p:stCondLst>
                                        </p:cTn>
                                        <p:tgtEl>
                                          <p:spTgt spid="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3" grpId="0"/>
      <p:bldP spid="21" grpId="0"/>
      <p:bldP spid="24" grpId="0"/>
      <p:bldP spid="22" grpId="0" animBg="1"/>
      <p:bldP spid="22" grpId="1" animBg="1"/>
      <p:bldP spid="25" grpId="0" animBg="1"/>
      <p:bldP spid="25" grpId="1" animBg="1"/>
      <p:bldP spid="27" grpId="0"/>
      <p:bldP spid="28" grpId="0"/>
      <p:bldP spid="29" grpId="0"/>
      <p:bldP spid="30" grpId="0"/>
      <p:bldP spid="3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b="1" dirty="0">
                <a:solidFill>
                  <a:schemeClr val="bg1"/>
                </a:solidFill>
              </a:rPr>
              <a:t>Resolving the Puzzle</a:t>
            </a:r>
            <a:r>
              <a:rPr lang="en-GB" dirty="0">
                <a:solidFill>
                  <a:schemeClr val="bg1">
                    <a:lumMod val="95000"/>
                  </a:schemeClr>
                </a:solidFill>
              </a:rPr>
              <a:t>	Applications</a:t>
            </a:r>
          </a:p>
        </p:txBody>
      </p:sp>
      <p:sp>
        <p:nvSpPr>
          <p:cNvPr id="14" name="TextBox 13"/>
          <p:cNvSpPr txBox="1"/>
          <p:nvPr/>
        </p:nvSpPr>
        <p:spPr>
          <a:xfrm>
            <a:off x="971600" y="1196752"/>
            <a:ext cx="6696744" cy="400110"/>
          </a:xfrm>
          <a:prstGeom prst="rect">
            <a:avLst/>
          </a:prstGeom>
          <a:noFill/>
        </p:spPr>
        <p:txBody>
          <a:bodyPr wrap="square" rtlCol="0">
            <a:spAutoFit/>
          </a:bodyPr>
          <a:lstStyle/>
          <a:p>
            <a:r>
              <a:rPr lang="en-GB" sz="2000" b="1" u="sng" dirty="0"/>
              <a:t>The appealing reasoning</a:t>
            </a:r>
          </a:p>
        </p:txBody>
      </p:sp>
      <p:sp>
        <p:nvSpPr>
          <p:cNvPr id="15" name="Rectangle 14"/>
          <p:cNvSpPr/>
          <p:nvPr/>
        </p:nvSpPr>
        <p:spPr>
          <a:xfrm>
            <a:off x="971600" y="2492896"/>
            <a:ext cx="7200800" cy="400110"/>
          </a:xfrm>
          <a:prstGeom prst="rect">
            <a:avLst/>
          </a:prstGeom>
        </p:spPr>
        <p:txBody>
          <a:bodyPr wrap="square">
            <a:spAutoFit/>
          </a:bodyPr>
          <a:lstStyle/>
          <a:p>
            <a:r>
              <a:rPr lang="en-GB" sz="2000" dirty="0"/>
              <a:t>Then my credence in P should be </a:t>
            </a:r>
            <a:r>
              <a:rPr lang="en-GB" sz="2000" i="1" dirty="0"/>
              <a:t>v</a:t>
            </a:r>
            <a:endParaRPr lang="en-GB" sz="2000" dirty="0"/>
          </a:p>
        </p:txBody>
      </p:sp>
      <p:sp>
        <p:nvSpPr>
          <p:cNvPr id="16" name="Rectangle 15"/>
          <p:cNvSpPr/>
          <p:nvPr/>
        </p:nvSpPr>
        <p:spPr>
          <a:xfrm>
            <a:off x="971600" y="1700808"/>
            <a:ext cx="7488832" cy="707886"/>
          </a:xfrm>
          <a:prstGeom prst="rect">
            <a:avLst/>
          </a:prstGeom>
        </p:spPr>
        <p:txBody>
          <a:bodyPr wrap="square">
            <a:spAutoFit/>
          </a:bodyPr>
          <a:lstStyle/>
          <a:p>
            <a:r>
              <a:rPr lang="en-GB" sz="2000" dirty="0"/>
              <a:t>If I know that there is a piece of evidence E, such that if I were to come to know (just) E, then my credence in P would (rationally) be </a:t>
            </a:r>
            <a:r>
              <a:rPr lang="en-GB" sz="2000" i="1" dirty="0"/>
              <a:t>v.</a:t>
            </a:r>
            <a:r>
              <a:rPr lang="en-GB" sz="2000" dirty="0"/>
              <a:t>..</a:t>
            </a:r>
          </a:p>
        </p:txBody>
      </p:sp>
      <p:sp>
        <p:nvSpPr>
          <p:cNvPr id="17" name="Freeform 16"/>
          <p:cNvSpPr/>
          <p:nvPr/>
        </p:nvSpPr>
        <p:spPr>
          <a:xfrm>
            <a:off x="1259632" y="1988840"/>
            <a:ext cx="726749" cy="431185"/>
          </a:xfrm>
          <a:custGeom>
            <a:avLst/>
            <a:gdLst>
              <a:gd name="connsiteX0" fmla="*/ 339213 w 726749"/>
              <a:gd name="connsiteY0" fmla="*/ 18230 h 431185"/>
              <a:gd name="connsiteX1" fmla="*/ 88491 w 726749"/>
              <a:gd name="connsiteY1" fmla="*/ 32978 h 431185"/>
              <a:gd name="connsiteX2" fmla="*/ 29497 w 726749"/>
              <a:gd name="connsiteY2" fmla="*/ 150965 h 431185"/>
              <a:gd name="connsiteX3" fmla="*/ 0 w 726749"/>
              <a:gd name="connsiteY3" fmla="*/ 195210 h 431185"/>
              <a:gd name="connsiteX4" fmla="*/ 14749 w 726749"/>
              <a:gd name="connsiteY4" fmla="*/ 342694 h 431185"/>
              <a:gd name="connsiteX5" fmla="*/ 29497 w 726749"/>
              <a:gd name="connsiteY5" fmla="*/ 401688 h 431185"/>
              <a:gd name="connsiteX6" fmla="*/ 73742 w 726749"/>
              <a:gd name="connsiteY6" fmla="*/ 416436 h 431185"/>
              <a:gd name="connsiteX7" fmla="*/ 132736 w 726749"/>
              <a:gd name="connsiteY7" fmla="*/ 431185 h 431185"/>
              <a:gd name="connsiteX8" fmla="*/ 693175 w 726749"/>
              <a:gd name="connsiteY8" fmla="*/ 416436 h 431185"/>
              <a:gd name="connsiteX9" fmla="*/ 707923 w 726749"/>
              <a:gd name="connsiteY9" fmla="*/ 357443 h 431185"/>
              <a:gd name="connsiteX10" fmla="*/ 678426 w 726749"/>
              <a:gd name="connsiteY10" fmla="*/ 77223 h 431185"/>
              <a:gd name="connsiteX11" fmla="*/ 530942 w 726749"/>
              <a:gd name="connsiteY11" fmla="*/ 62475 h 431185"/>
              <a:gd name="connsiteX12" fmla="*/ 486697 w 726749"/>
              <a:gd name="connsiteY12" fmla="*/ 47727 h 431185"/>
              <a:gd name="connsiteX13" fmla="*/ 339213 w 726749"/>
              <a:gd name="connsiteY13" fmla="*/ 18230 h 4311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726749" h="431185">
                <a:moveTo>
                  <a:pt x="339213" y="18230"/>
                </a:moveTo>
                <a:cubicBezTo>
                  <a:pt x="272845" y="15772"/>
                  <a:pt x="165440" y="0"/>
                  <a:pt x="88491" y="32978"/>
                </a:cubicBezTo>
                <a:cubicBezTo>
                  <a:pt x="48075" y="50299"/>
                  <a:pt x="53888" y="114379"/>
                  <a:pt x="29497" y="150965"/>
                </a:cubicBezTo>
                <a:lnTo>
                  <a:pt x="0" y="195210"/>
                </a:lnTo>
                <a:cubicBezTo>
                  <a:pt x="4916" y="244371"/>
                  <a:pt x="7762" y="293784"/>
                  <a:pt x="14749" y="342694"/>
                </a:cubicBezTo>
                <a:cubicBezTo>
                  <a:pt x="17616" y="362760"/>
                  <a:pt x="16835" y="385860"/>
                  <a:pt x="29497" y="401688"/>
                </a:cubicBezTo>
                <a:cubicBezTo>
                  <a:pt x="39208" y="413827"/>
                  <a:pt x="58794" y="412165"/>
                  <a:pt x="73742" y="416436"/>
                </a:cubicBezTo>
                <a:cubicBezTo>
                  <a:pt x="93232" y="422005"/>
                  <a:pt x="113071" y="426269"/>
                  <a:pt x="132736" y="431185"/>
                </a:cubicBezTo>
                <a:lnTo>
                  <a:pt x="693175" y="416436"/>
                </a:lnTo>
                <a:cubicBezTo>
                  <a:pt x="713280" y="413858"/>
                  <a:pt x="708803" y="377693"/>
                  <a:pt x="707923" y="357443"/>
                </a:cubicBezTo>
                <a:cubicBezTo>
                  <a:pt x="703843" y="263609"/>
                  <a:pt x="726749" y="157761"/>
                  <a:pt x="678426" y="77223"/>
                </a:cubicBezTo>
                <a:cubicBezTo>
                  <a:pt x="653007" y="34857"/>
                  <a:pt x="580103" y="67391"/>
                  <a:pt x="530942" y="62475"/>
                </a:cubicBezTo>
                <a:cubicBezTo>
                  <a:pt x="516194" y="57559"/>
                  <a:pt x="501941" y="50776"/>
                  <a:pt x="486697" y="47727"/>
                </a:cubicBezTo>
                <a:cubicBezTo>
                  <a:pt x="335171" y="17422"/>
                  <a:pt x="405581" y="20688"/>
                  <a:pt x="339213" y="18230"/>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p:cNvSpPr txBox="1"/>
          <p:nvPr/>
        </p:nvSpPr>
        <p:spPr>
          <a:xfrm>
            <a:off x="971600" y="3645024"/>
            <a:ext cx="7632848" cy="707886"/>
          </a:xfrm>
          <a:prstGeom prst="rect">
            <a:avLst/>
          </a:prstGeom>
          <a:noFill/>
        </p:spPr>
        <p:txBody>
          <a:bodyPr wrap="square" rtlCol="0">
            <a:spAutoFit/>
          </a:bodyPr>
          <a:lstStyle/>
          <a:p>
            <a:r>
              <a:rPr lang="en-GB" sz="2000" dirty="0"/>
              <a:t>If we interpret the word ‘know’ (circled) as </a:t>
            </a:r>
            <a:r>
              <a:rPr lang="en-GB" sz="2000" b="1" dirty="0"/>
              <a:t>basic-know</a:t>
            </a:r>
            <a:r>
              <a:rPr lang="en-GB" sz="2000" baseline="-25000" dirty="0"/>
              <a:t>,</a:t>
            </a:r>
            <a:r>
              <a:rPr lang="en-GB" sz="2000" dirty="0"/>
              <a:t> then the reasoning is incorrect</a:t>
            </a:r>
          </a:p>
        </p:txBody>
      </p:sp>
      <p:sp>
        <p:nvSpPr>
          <p:cNvPr id="12" name="TextBox 11"/>
          <p:cNvSpPr txBox="1"/>
          <p:nvPr/>
        </p:nvSpPr>
        <p:spPr>
          <a:xfrm>
            <a:off x="971600" y="4437112"/>
            <a:ext cx="7632848" cy="707886"/>
          </a:xfrm>
          <a:prstGeom prst="rect">
            <a:avLst/>
          </a:prstGeom>
          <a:noFill/>
        </p:spPr>
        <p:txBody>
          <a:bodyPr wrap="square" rtlCol="0">
            <a:spAutoFit/>
          </a:bodyPr>
          <a:lstStyle/>
          <a:p>
            <a:r>
              <a:rPr lang="en-GB" sz="2000" dirty="0"/>
              <a:t>If we interpret the word ‘know’ (circled) as </a:t>
            </a:r>
            <a:r>
              <a:rPr lang="en-GB" sz="2000" b="1" dirty="0"/>
              <a:t>super-know</a:t>
            </a:r>
            <a:r>
              <a:rPr lang="en-GB" sz="2000" baseline="-25000" dirty="0"/>
              <a:t>,</a:t>
            </a:r>
            <a:r>
              <a:rPr lang="en-GB" sz="2000" dirty="0"/>
              <a:t> then the reasoning is correct.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836712"/>
            <a:ext cx="8208912" cy="400110"/>
          </a:xfrm>
          <a:prstGeom prst="rect">
            <a:avLst/>
          </a:prstGeom>
          <a:noFill/>
        </p:spPr>
        <p:txBody>
          <a:bodyPr wrap="square" rtlCol="0">
            <a:spAutoFit/>
          </a:bodyPr>
          <a:lstStyle/>
          <a:p>
            <a:r>
              <a:rPr lang="en-GB" sz="2000" b="1" dirty="0"/>
              <a:t>Connections</a:t>
            </a:r>
          </a:p>
        </p:txBody>
      </p:sp>
      <p:sp>
        <p:nvSpPr>
          <p:cNvPr id="5" name="TextBox 4"/>
          <p:cNvSpPr txBox="1"/>
          <p:nvPr/>
        </p:nvSpPr>
        <p:spPr>
          <a:xfrm>
            <a:off x="467544" y="1527989"/>
            <a:ext cx="8208912" cy="400110"/>
          </a:xfrm>
          <a:prstGeom prst="rect">
            <a:avLst/>
          </a:prstGeom>
          <a:noFill/>
        </p:spPr>
        <p:txBody>
          <a:bodyPr wrap="square" rtlCol="0">
            <a:spAutoFit/>
          </a:bodyPr>
          <a:lstStyle/>
          <a:p>
            <a:pPr>
              <a:buFont typeface="Arial" pitchFamily="34" charset="0"/>
              <a:buChar char="•"/>
            </a:pPr>
            <a:r>
              <a:rPr lang="en-GB" sz="2000" dirty="0"/>
              <a:t>The Monty Hall Problem</a:t>
            </a:r>
          </a:p>
        </p:txBody>
      </p:sp>
      <p:sp>
        <p:nvSpPr>
          <p:cNvPr id="6" name="TextBox 5"/>
          <p:cNvSpPr txBox="1"/>
          <p:nvPr/>
        </p:nvSpPr>
        <p:spPr>
          <a:xfrm>
            <a:off x="467544" y="2147258"/>
            <a:ext cx="8208912" cy="400110"/>
          </a:xfrm>
          <a:prstGeom prst="rect">
            <a:avLst/>
          </a:prstGeom>
          <a:noFill/>
        </p:spPr>
        <p:txBody>
          <a:bodyPr wrap="square" rtlCol="0">
            <a:spAutoFit/>
          </a:bodyPr>
          <a:lstStyle/>
          <a:p>
            <a:pPr>
              <a:buFont typeface="Arial" pitchFamily="34" charset="0"/>
              <a:buChar char="•"/>
            </a:pPr>
            <a:r>
              <a:rPr lang="en-GB" sz="2000" dirty="0"/>
              <a:t>The Boy-Girl Problem</a:t>
            </a:r>
          </a:p>
        </p:txBody>
      </p:sp>
      <p:sp>
        <p:nvSpPr>
          <p:cNvPr id="7" name="TextBox 6"/>
          <p:cNvSpPr txBox="1"/>
          <p:nvPr/>
        </p:nvSpPr>
        <p:spPr>
          <a:xfrm>
            <a:off x="467544" y="2766527"/>
            <a:ext cx="8208912" cy="400110"/>
          </a:xfrm>
          <a:prstGeom prst="rect">
            <a:avLst/>
          </a:prstGeom>
          <a:noFill/>
        </p:spPr>
        <p:txBody>
          <a:bodyPr wrap="square" rtlCol="0">
            <a:spAutoFit/>
          </a:bodyPr>
          <a:lstStyle/>
          <a:p>
            <a:pPr>
              <a:buFont typeface="Arial" pitchFamily="34" charset="0"/>
              <a:buChar char="•"/>
            </a:pPr>
            <a:r>
              <a:rPr lang="en-GB" sz="2000" dirty="0"/>
              <a:t>The Sure-Thing Principle</a:t>
            </a:r>
          </a:p>
        </p:txBody>
      </p:sp>
      <p:sp>
        <p:nvSpPr>
          <p:cNvPr id="8" name="TextBox 7"/>
          <p:cNvSpPr txBox="1"/>
          <p:nvPr/>
        </p:nvSpPr>
        <p:spPr>
          <a:xfrm>
            <a:off x="467544" y="3385796"/>
            <a:ext cx="8208912" cy="400110"/>
          </a:xfrm>
          <a:prstGeom prst="rect">
            <a:avLst/>
          </a:prstGeom>
          <a:noFill/>
        </p:spPr>
        <p:txBody>
          <a:bodyPr wrap="square" rtlCol="0">
            <a:spAutoFit/>
          </a:bodyPr>
          <a:lstStyle/>
          <a:p>
            <a:pPr>
              <a:buFont typeface="Arial" pitchFamily="34" charset="0"/>
              <a:buChar char="•"/>
            </a:pPr>
            <a:r>
              <a:rPr lang="en-GB" sz="2000" dirty="0"/>
              <a:t>The Reflection Principle</a:t>
            </a:r>
          </a:p>
        </p:txBody>
      </p:sp>
      <p:sp>
        <p:nvSpPr>
          <p:cNvPr id="9" name="TextBox 8"/>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Resolving the Puzzle	</a:t>
            </a:r>
            <a:r>
              <a:rPr lang="en-GB" b="1" dirty="0">
                <a:solidFill>
                  <a:schemeClr val="bg1"/>
                </a:solidFill>
              </a:rPr>
              <a:t>Applications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836712"/>
            <a:ext cx="8208912" cy="400110"/>
          </a:xfrm>
          <a:prstGeom prst="rect">
            <a:avLst/>
          </a:prstGeom>
          <a:noFill/>
        </p:spPr>
        <p:txBody>
          <a:bodyPr wrap="square" rtlCol="0">
            <a:spAutoFit/>
          </a:bodyPr>
          <a:lstStyle/>
          <a:p>
            <a:r>
              <a:rPr lang="en-GB" sz="2000" b="1" dirty="0"/>
              <a:t>The Sure-Thing Principle </a:t>
            </a:r>
          </a:p>
        </p:txBody>
      </p:sp>
      <p:sp>
        <p:nvSpPr>
          <p:cNvPr id="9" name="TextBox 8"/>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Resolving the Puzzle	</a:t>
            </a:r>
            <a:r>
              <a:rPr lang="en-GB" b="1" dirty="0">
                <a:solidFill>
                  <a:schemeClr val="bg1"/>
                </a:solidFill>
              </a:rPr>
              <a:t>Applications</a:t>
            </a:r>
          </a:p>
        </p:txBody>
      </p:sp>
      <p:sp>
        <p:nvSpPr>
          <p:cNvPr id="1026" name="AutoShape 2" descr="Image result for donald trum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28" name="AutoShape 4" descr="Image result for donald trum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3" name="TextBox 12"/>
          <p:cNvSpPr txBox="1"/>
          <p:nvPr/>
        </p:nvSpPr>
        <p:spPr>
          <a:xfrm>
            <a:off x="467544" y="1412776"/>
            <a:ext cx="7848872" cy="1938992"/>
          </a:xfrm>
          <a:prstGeom prst="rect">
            <a:avLst/>
          </a:prstGeom>
          <a:noFill/>
        </p:spPr>
        <p:txBody>
          <a:bodyPr wrap="square" rtlCol="0">
            <a:spAutoFit/>
          </a:bodyPr>
          <a:lstStyle/>
          <a:p>
            <a:r>
              <a:rPr lang="en-GB" sz="2000" dirty="0"/>
              <a:t>“... Suppose a physician now knows that his patient has one of several diseases for each of which the physician would prescribe immediate bed rest. We assert that under this circumstance the physician should and, unless confused, will prescribe immediate bed rest whether he is now, later, or never, able to make an exact diagnosis.” (Friedman and Savage, 1952)</a:t>
            </a:r>
          </a:p>
        </p:txBody>
      </p:sp>
      <p:cxnSp>
        <p:nvCxnSpPr>
          <p:cNvPr id="16" name="Straight Arrow Connector 15"/>
          <p:cNvCxnSpPr/>
          <p:nvPr/>
        </p:nvCxnSpPr>
        <p:spPr>
          <a:xfrm>
            <a:off x="1691680" y="4797152"/>
            <a:ext cx="0" cy="1008112"/>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187624" y="5908615"/>
            <a:ext cx="1800200" cy="400110"/>
          </a:xfrm>
          <a:prstGeom prst="rect">
            <a:avLst/>
          </a:prstGeom>
          <a:noFill/>
        </p:spPr>
        <p:txBody>
          <a:bodyPr wrap="square" rtlCol="0">
            <a:spAutoFit/>
          </a:bodyPr>
          <a:lstStyle/>
          <a:p>
            <a:r>
              <a:rPr lang="en-GB" sz="2000" b="1" dirty="0"/>
              <a:t>BEDREST</a:t>
            </a:r>
          </a:p>
        </p:txBody>
      </p:sp>
      <p:sp>
        <p:nvSpPr>
          <p:cNvPr id="25" name="TextBox 24"/>
          <p:cNvSpPr txBox="1"/>
          <p:nvPr/>
        </p:nvSpPr>
        <p:spPr>
          <a:xfrm>
            <a:off x="5436096" y="5908615"/>
            <a:ext cx="1296144" cy="400110"/>
          </a:xfrm>
          <a:prstGeom prst="rect">
            <a:avLst/>
          </a:prstGeom>
          <a:noFill/>
        </p:spPr>
        <p:txBody>
          <a:bodyPr wrap="square" rtlCol="0">
            <a:spAutoFit/>
          </a:bodyPr>
          <a:lstStyle/>
          <a:p>
            <a:r>
              <a:rPr lang="en-GB" sz="2000" b="1" dirty="0"/>
              <a:t>BEDREST</a:t>
            </a:r>
          </a:p>
        </p:txBody>
      </p:sp>
      <p:sp>
        <p:nvSpPr>
          <p:cNvPr id="26" name="TextBox 25"/>
          <p:cNvSpPr txBox="1"/>
          <p:nvPr/>
        </p:nvSpPr>
        <p:spPr>
          <a:xfrm>
            <a:off x="467544" y="4365104"/>
            <a:ext cx="3024336" cy="400110"/>
          </a:xfrm>
          <a:prstGeom prst="rect">
            <a:avLst/>
          </a:prstGeom>
          <a:noFill/>
        </p:spPr>
        <p:txBody>
          <a:bodyPr wrap="square" rtlCol="0">
            <a:spAutoFit/>
          </a:bodyPr>
          <a:lstStyle/>
          <a:p>
            <a:r>
              <a:rPr lang="en-GB" sz="2000" dirty="0"/>
              <a:t>If you knew he had flu...</a:t>
            </a:r>
          </a:p>
        </p:txBody>
      </p:sp>
      <p:sp>
        <p:nvSpPr>
          <p:cNvPr id="27" name="TextBox 26"/>
          <p:cNvSpPr txBox="1"/>
          <p:nvPr/>
        </p:nvSpPr>
        <p:spPr>
          <a:xfrm>
            <a:off x="4572000" y="4365104"/>
            <a:ext cx="3600400" cy="400110"/>
          </a:xfrm>
          <a:prstGeom prst="rect">
            <a:avLst/>
          </a:prstGeom>
          <a:noFill/>
        </p:spPr>
        <p:txBody>
          <a:bodyPr wrap="square" rtlCol="0">
            <a:spAutoFit/>
          </a:bodyPr>
          <a:lstStyle/>
          <a:p>
            <a:r>
              <a:rPr lang="en-GB" sz="2000" dirty="0"/>
              <a:t>If you knew he had bronchitis...</a:t>
            </a:r>
          </a:p>
        </p:txBody>
      </p:sp>
      <p:cxnSp>
        <p:nvCxnSpPr>
          <p:cNvPr id="29" name="Straight Arrow Connector 28"/>
          <p:cNvCxnSpPr/>
          <p:nvPr/>
        </p:nvCxnSpPr>
        <p:spPr>
          <a:xfrm>
            <a:off x="6012160" y="4797152"/>
            <a:ext cx="0" cy="1008112"/>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467544" y="3645024"/>
            <a:ext cx="7920880" cy="400110"/>
          </a:xfrm>
          <a:prstGeom prst="rect">
            <a:avLst/>
          </a:prstGeom>
          <a:noFill/>
        </p:spPr>
        <p:txBody>
          <a:bodyPr wrap="square" rtlCol="0">
            <a:spAutoFit/>
          </a:bodyPr>
          <a:lstStyle/>
          <a:p>
            <a:r>
              <a:rPr lang="en-GB" sz="2000" dirty="0"/>
              <a:t>The person either has flu or bronchitis.</a:t>
            </a:r>
          </a:p>
        </p:txBody>
      </p:sp>
      <p:sp>
        <p:nvSpPr>
          <p:cNvPr id="15" name="Freeform 14"/>
          <p:cNvSpPr/>
          <p:nvPr/>
        </p:nvSpPr>
        <p:spPr>
          <a:xfrm>
            <a:off x="6156176" y="1268760"/>
            <a:ext cx="582075" cy="561227"/>
          </a:xfrm>
          <a:custGeom>
            <a:avLst/>
            <a:gdLst>
              <a:gd name="connsiteX0" fmla="*/ 300026 w 582075"/>
              <a:gd name="connsiteY0" fmla="*/ 154651 h 561227"/>
              <a:gd name="connsiteX1" fmla="*/ 152543 w 582075"/>
              <a:gd name="connsiteY1" fmla="*/ 169399 h 561227"/>
              <a:gd name="connsiteX2" fmla="*/ 108297 w 582075"/>
              <a:gd name="connsiteY2" fmla="*/ 184147 h 561227"/>
              <a:gd name="connsiteX3" fmla="*/ 93549 w 582075"/>
              <a:gd name="connsiteY3" fmla="*/ 228392 h 561227"/>
              <a:gd name="connsiteX4" fmla="*/ 34555 w 582075"/>
              <a:gd name="connsiteY4" fmla="*/ 316883 h 561227"/>
              <a:gd name="connsiteX5" fmla="*/ 49304 w 582075"/>
              <a:gd name="connsiteY5" fmla="*/ 493863 h 561227"/>
              <a:gd name="connsiteX6" fmla="*/ 93549 w 582075"/>
              <a:gd name="connsiteY6" fmla="*/ 508612 h 561227"/>
              <a:gd name="connsiteX7" fmla="*/ 521252 w 582075"/>
              <a:gd name="connsiteY7" fmla="*/ 493863 h 561227"/>
              <a:gd name="connsiteX8" fmla="*/ 506504 w 582075"/>
              <a:gd name="connsiteY8" fmla="*/ 287386 h 561227"/>
              <a:gd name="connsiteX9" fmla="*/ 418014 w 582075"/>
              <a:gd name="connsiteY9" fmla="*/ 228392 h 561227"/>
              <a:gd name="connsiteX10" fmla="*/ 373768 w 582075"/>
              <a:gd name="connsiteY10" fmla="*/ 169399 h 561227"/>
              <a:gd name="connsiteX11" fmla="*/ 300026 w 582075"/>
              <a:gd name="connsiteY11" fmla="*/ 154651 h 561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2075" h="561227">
                <a:moveTo>
                  <a:pt x="300026" y="154651"/>
                </a:moveTo>
                <a:cubicBezTo>
                  <a:pt x="263155" y="154651"/>
                  <a:pt x="201375" y="161887"/>
                  <a:pt x="152543" y="169399"/>
                </a:cubicBezTo>
                <a:cubicBezTo>
                  <a:pt x="137177" y="171763"/>
                  <a:pt x="119290" y="173154"/>
                  <a:pt x="108297" y="184147"/>
                </a:cubicBezTo>
                <a:cubicBezTo>
                  <a:pt x="97304" y="195140"/>
                  <a:pt x="101099" y="214802"/>
                  <a:pt x="93549" y="228392"/>
                </a:cubicBezTo>
                <a:cubicBezTo>
                  <a:pt x="76333" y="259382"/>
                  <a:pt x="34555" y="316883"/>
                  <a:pt x="34555" y="316883"/>
                </a:cubicBezTo>
                <a:cubicBezTo>
                  <a:pt x="11111" y="387216"/>
                  <a:pt x="0" y="395256"/>
                  <a:pt x="49304" y="493863"/>
                </a:cubicBezTo>
                <a:cubicBezTo>
                  <a:pt x="56256" y="507768"/>
                  <a:pt x="78801" y="503696"/>
                  <a:pt x="93549" y="508612"/>
                </a:cubicBezTo>
                <a:cubicBezTo>
                  <a:pt x="236117" y="503696"/>
                  <a:pt x="395507" y="561227"/>
                  <a:pt x="521252" y="493863"/>
                </a:cubicBezTo>
                <a:cubicBezTo>
                  <a:pt x="582075" y="461279"/>
                  <a:pt x="531513" y="351695"/>
                  <a:pt x="506504" y="287386"/>
                </a:cubicBezTo>
                <a:cubicBezTo>
                  <a:pt x="493655" y="254346"/>
                  <a:pt x="439285" y="256752"/>
                  <a:pt x="418014" y="228392"/>
                </a:cubicBezTo>
                <a:cubicBezTo>
                  <a:pt x="403265" y="208728"/>
                  <a:pt x="392652" y="185135"/>
                  <a:pt x="373768" y="169399"/>
                </a:cubicBezTo>
                <a:cubicBezTo>
                  <a:pt x="170485" y="0"/>
                  <a:pt x="336897" y="154651"/>
                  <a:pt x="300026" y="154651"/>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5" grpId="0"/>
      <p:bldP spid="26" grpId="0"/>
      <p:bldP spid="27" grpId="0"/>
      <p:bldP spid="30" grpId="0"/>
      <p:bldP spid="15"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67544" y="836712"/>
            <a:ext cx="8208912" cy="400110"/>
          </a:xfrm>
          <a:prstGeom prst="rect">
            <a:avLst/>
          </a:prstGeom>
          <a:noFill/>
        </p:spPr>
        <p:txBody>
          <a:bodyPr wrap="square" rtlCol="0">
            <a:spAutoFit/>
          </a:bodyPr>
          <a:lstStyle/>
          <a:p>
            <a:r>
              <a:rPr lang="en-GB" sz="2000" b="1" dirty="0"/>
              <a:t>The Sure-Thing Principle </a:t>
            </a:r>
          </a:p>
        </p:txBody>
      </p:sp>
      <p:sp>
        <p:nvSpPr>
          <p:cNvPr id="9" name="TextBox 8"/>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Resolving the Puzzle	</a:t>
            </a:r>
            <a:r>
              <a:rPr lang="en-GB" b="1" dirty="0">
                <a:solidFill>
                  <a:schemeClr val="bg1"/>
                </a:solidFill>
              </a:rPr>
              <a:t>Applications</a:t>
            </a:r>
          </a:p>
        </p:txBody>
      </p:sp>
      <p:sp>
        <p:nvSpPr>
          <p:cNvPr id="1026" name="AutoShape 2" descr="Image result for donald trum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028" name="AutoShape 4" descr="Image result for donald trum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sp>
        <p:nvSpPr>
          <p:cNvPr id="13" name="TextBox 12"/>
          <p:cNvSpPr txBox="1"/>
          <p:nvPr/>
        </p:nvSpPr>
        <p:spPr>
          <a:xfrm>
            <a:off x="467544" y="1412776"/>
            <a:ext cx="7848872" cy="1938992"/>
          </a:xfrm>
          <a:prstGeom prst="rect">
            <a:avLst/>
          </a:prstGeom>
          <a:noFill/>
        </p:spPr>
        <p:txBody>
          <a:bodyPr wrap="square" rtlCol="0">
            <a:spAutoFit/>
          </a:bodyPr>
          <a:lstStyle/>
          <a:p>
            <a:r>
              <a:rPr lang="en-GB" sz="2000" dirty="0"/>
              <a:t>“... Suppose a physician now knows that his patient has one of several diseases for each of which the physician would prescribe immediate bed rest. We assert that under this circumstance the physician should and, unless confused, will prescribe immediate bed rest whether he is now, later, or never, able to make an exact diagnosis.” (Friedman and Savage, 1952)</a:t>
            </a:r>
          </a:p>
        </p:txBody>
      </p:sp>
      <p:sp>
        <p:nvSpPr>
          <p:cNvPr id="14" name="Freeform 13"/>
          <p:cNvSpPr/>
          <p:nvPr/>
        </p:nvSpPr>
        <p:spPr>
          <a:xfrm>
            <a:off x="6156176" y="1268760"/>
            <a:ext cx="582075" cy="561227"/>
          </a:xfrm>
          <a:custGeom>
            <a:avLst/>
            <a:gdLst>
              <a:gd name="connsiteX0" fmla="*/ 300026 w 582075"/>
              <a:gd name="connsiteY0" fmla="*/ 154651 h 561227"/>
              <a:gd name="connsiteX1" fmla="*/ 152543 w 582075"/>
              <a:gd name="connsiteY1" fmla="*/ 169399 h 561227"/>
              <a:gd name="connsiteX2" fmla="*/ 108297 w 582075"/>
              <a:gd name="connsiteY2" fmla="*/ 184147 h 561227"/>
              <a:gd name="connsiteX3" fmla="*/ 93549 w 582075"/>
              <a:gd name="connsiteY3" fmla="*/ 228392 h 561227"/>
              <a:gd name="connsiteX4" fmla="*/ 34555 w 582075"/>
              <a:gd name="connsiteY4" fmla="*/ 316883 h 561227"/>
              <a:gd name="connsiteX5" fmla="*/ 49304 w 582075"/>
              <a:gd name="connsiteY5" fmla="*/ 493863 h 561227"/>
              <a:gd name="connsiteX6" fmla="*/ 93549 w 582075"/>
              <a:gd name="connsiteY6" fmla="*/ 508612 h 561227"/>
              <a:gd name="connsiteX7" fmla="*/ 521252 w 582075"/>
              <a:gd name="connsiteY7" fmla="*/ 493863 h 561227"/>
              <a:gd name="connsiteX8" fmla="*/ 506504 w 582075"/>
              <a:gd name="connsiteY8" fmla="*/ 287386 h 561227"/>
              <a:gd name="connsiteX9" fmla="*/ 418014 w 582075"/>
              <a:gd name="connsiteY9" fmla="*/ 228392 h 561227"/>
              <a:gd name="connsiteX10" fmla="*/ 373768 w 582075"/>
              <a:gd name="connsiteY10" fmla="*/ 169399 h 561227"/>
              <a:gd name="connsiteX11" fmla="*/ 300026 w 582075"/>
              <a:gd name="connsiteY11" fmla="*/ 154651 h 5612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82075" h="561227">
                <a:moveTo>
                  <a:pt x="300026" y="154651"/>
                </a:moveTo>
                <a:cubicBezTo>
                  <a:pt x="263155" y="154651"/>
                  <a:pt x="201375" y="161887"/>
                  <a:pt x="152543" y="169399"/>
                </a:cubicBezTo>
                <a:cubicBezTo>
                  <a:pt x="137177" y="171763"/>
                  <a:pt x="119290" y="173154"/>
                  <a:pt x="108297" y="184147"/>
                </a:cubicBezTo>
                <a:cubicBezTo>
                  <a:pt x="97304" y="195140"/>
                  <a:pt x="101099" y="214802"/>
                  <a:pt x="93549" y="228392"/>
                </a:cubicBezTo>
                <a:cubicBezTo>
                  <a:pt x="76333" y="259382"/>
                  <a:pt x="34555" y="316883"/>
                  <a:pt x="34555" y="316883"/>
                </a:cubicBezTo>
                <a:cubicBezTo>
                  <a:pt x="11111" y="387216"/>
                  <a:pt x="0" y="395256"/>
                  <a:pt x="49304" y="493863"/>
                </a:cubicBezTo>
                <a:cubicBezTo>
                  <a:pt x="56256" y="507768"/>
                  <a:pt x="78801" y="503696"/>
                  <a:pt x="93549" y="508612"/>
                </a:cubicBezTo>
                <a:cubicBezTo>
                  <a:pt x="236117" y="503696"/>
                  <a:pt x="395507" y="561227"/>
                  <a:pt x="521252" y="493863"/>
                </a:cubicBezTo>
                <a:cubicBezTo>
                  <a:pt x="582075" y="461279"/>
                  <a:pt x="531513" y="351695"/>
                  <a:pt x="506504" y="287386"/>
                </a:cubicBezTo>
                <a:cubicBezTo>
                  <a:pt x="493655" y="254346"/>
                  <a:pt x="439285" y="256752"/>
                  <a:pt x="418014" y="228392"/>
                </a:cubicBezTo>
                <a:cubicBezTo>
                  <a:pt x="403265" y="208728"/>
                  <a:pt x="392652" y="185135"/>
                  <a:pt x="373768" y="169399"/>
                </a:cubicBezTo>
                <a:cubicBezTo>
                  <a:pt x="170485" y="0"/>
                  <a:pt x="336897" y="154651"/>
                  <a:pt x="300026" y="154651"/>
                </a:cubicBezTo>
                <a:close/>
              </a:path>
            </a:pathLst>
          </a:cu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TextBox 14"/>
          <p:cNvSpPr txBox="1"/>
          <p:nvPr/>
        </p:nvSpPr>
        <p:spPr>
          <a:xfrm>
            <a:off x="467544" y="3933056"/>
            <a:ext cx="8424936" cy="1015663"/>
          </a:xfrm>
          <a:prstGeom prst="rect">
            <a:avLst/>
          </a:prstGeom>
          <a:noFill/>
        </p:spPr>
        <p:txBody>
          <a:bodyPr wrap="square" rtlCol="0">
            <a:spAutoFit/>
          </a:bodyPr>
          <a:lstStyle/>
          <a:p>
            <a:r>
              <a:rPr lang="en-GB" sz="2000" dirty="0"/>
              <a:t>“...on its face, the reasoning leading to the conclusion appears no less compelling than before” </a:t>
            </a:r>
          </a:p>
          <a:p>
            <a:r>
              <a:rPr lang="en-GB" sz="2000" dirty="0"/>
              <a:t>(</a:t>
            </a:r>
            <a:r>
              <a:rPr lang="en-GB" sz="2000" dirty="0" err="1"/>
              <a:t>Aumann</a:t>
            </a:r>
            <a:r>
              <a:rPr lang="en-GB" sz="2000" dirty="0"/>
              <a:t>, Hart &amp; Perry, ‘Conditioning and the Sure-Thing Principle’)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43608" y="1340768"/>
            <a:ext cx="7200800" cy="288032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3203848" y="1340768"/>
            <a:ext cx="5040560" cy="2880320"/>
          </a:xfrm>
          <a:prstGeom prst="rect">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1043608" y="1340768"/>
            <a:ext cx="5040560" cy="2880320"/>
          </a:xfrm>
          <a:prstGeom prst="rect">
            <a:avLst/>
          </a:prstGeom>
          <a:blipFill dpi="0" rotWithShape="1">
            <a:blip r:embed="rId3" cstate="print">
              <a:alphaModFix amt="50000"/>
            </a:blip>
            <a:srcRec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ight Brace 6"/>
          <p:cNvSpPr/>
          <p:nvPr/>
        </p:nvSpPr>
        <p:spPr>
          <a:xfrm rot="16200000">
            <a:off x="3383868" y="-1431540"/>
            <a:ext cx="288032" cy="5112568"/>
          </a:xfrm>
          <a:prstGeom prst="righ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 name="TextBox 7"/>
          <p:cNvSpPr txBox="1"/>
          <p:nvPr/>
        </p:nvSpPr>
        <p:spPr>
          <a:xfrm>
            <a:off x="2123728" y="404664"/>
            <a:ext cx="2952328" cy="400110"/>
          </a:xfrm>
          <a:prstGeom prst="rect">
            <a:avLst/>
          </a:prstGeom>
          <a:noFill/>
        </p:spPr>
        <p:txBody>
          <a:bodyPr wrap="square" rtlCol="0">
            <a:spAutoFit/>
          </a:bodyPr>
          <a:lstStyle/>
          <a:p>
            <a:r>
              <a:rPr lang="en-GB" sz="2000" dirty="0"/>
              <a:t>Cr(patient has flu) = 0.7</a:t>
            </a:r>
          </a:p>
        </p:txBody>
      </p:sp>
      <p:sp>
        <p:nvSpPr>
          <p:cNvPr id="9" name="TextBox 8"/>
          <p:cNvSpPr txBox="1"/>
          <p:nvPr/>
        </p:nvSpPr>
        <p:spPr>
          <a:xfrm>
            <a:off x="4644008" y="4509120"/>
            <a:ext cx="3528392" cy="400110"/>
          </a:xfrm>
          <a:prstGeom prst="rect">
            <a:avLst/>
          </a:prstGeom>
          <a:noFill/>
        </p:spPr>
        <p:txBody>
          <a:bodyPr wrap="square" rtlCol="0">
            <a:spAutoFit/>
          </a:bodyPr>
          <a:lstStyle/>
          <a:p>
            <a:r>
              <a:rPr lang="en-GB" sz="2000" dirty="0"/>
              <a:t>Cr(patient has bronchitis) = 0.7</a:t>
            </a:r>
          </a:p>
        </p:txBody>
      </p:sp>
      <p:sp>
        <p:nvSpPr>
          <p:cNvPr id="10" name="Right Brace 9"/>
          <p:cNvSpPr/>
          <p:nvPr/>
        </p:nvSpPr>
        <p:spPr>
          <a:xfrm rot="5400000">
            <a:off x="5508104" y="1844824"/>
            <a:ext cx="360040" cy="5112568"/>
          </a:xfrm>
          <a:prstGeom prst="rightBrace">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1" name="TextBox 10"/>
          <p:cNvSpPr txBox="1"/>
          <p:nvPr/>
        </p:nvSpPr>
        <p:spPr>
          <a:xfrm>
            <a:off x="467544" y="5373216"/>
            <a:ext cx="7272808" cy="707886"/>
          </a:xfrm>
          <a:prstGeom prst="rect">
            <a:avLst/>
          </a:prstGeom>
          <a:noFill/>
        </p:spPr>
        <p:txBody>
          <a:bodyPr wrap="square" rtlCol="0">
            <a:spAutoFit/>
          </a:bodyPr>
          <a:lstStyle/>
          <a:p>
            <a:r>
              <a:rPr lang="en-GB" sz="2000" dirty="0"/>
              <a:t>The doctor thinks bed rest is needed only if the patient has </a:t>
            </a:r>
            <a:r>
              <a:rPr lang="en-GB" sz="2000" i="1" dirty="0"/>
              <a:t>both</a:t>
            </a:r>
            <a:r>
              <a:rPr lang="en-GB" sz="2000" dirty="0"/>
              <a:t> flu and bronchitis. Iff Cr(BOTH)&gt;0.5, the doctor will prescribe </a:t>
            </a:r>
            <a:r>
              <a:rPr lang="en-GB" sz="2000" dirty="0" err="1"/>
              <a:t>bedrest</a:t>
            </a:r>
            <a:r>
              <a:rPr lang="en-GB" sz="2000" dirty="0"/>
              <a:t>. </a:t>
            </a:r>
          </a:p>
        </p:txBody>
      </p:sp>
      <p:sp>
        <p:nvSpPr>
          <p:cNvPr id="12" name="TextBox 11"/>
          <p:cNvSpPr txBox="1"/>
          <p:nvPr/>
        </p:nvSpPr>
        <p:spPr>
          <a:xfrm>
            <a:off x="3851920" y="2457762"/>
            <a:ext cx="1584176" cy="1015663"/>
          </a:xfrm>
          <a:prstGeom prst="rect">
            <a:avLst/>
          </a:prstGeom>
          <a:noFill/>
        </p:spPr>
        <p:txBody>
          <a:bodyPr wrap="square" rtlCol="0">
            <a:spAutoFit/>
          </a:bodyPr>
          <a:lstStyle/>
          <a:p>
            <a:r>
              <a:rPr lang="en-GB" sz="2000" dirty="0"/>
              <a:t>Cr(patient has both)= 0.4</a:t>
            </a:r>
          </a:p>
        </p:txBody>
      </p:sp>
      <p:cxnSp>
        <p:nvCxnSpPr>
          <p:cNvPr id="14" name="Straight Arrow Connector 13"/>
          <p:cNvCxnSpPr>
            <a:stCxn id="6" idx="1"/>
            <a:endCxn id="6" idx="1"/>
          </p:cNvCxnSpPr>
          <p:nvPr/>
        </p:nvCxnSpPr>
        <p:spPr>
          <a:xfrm>
            <a:off x="1043608" y="2780928"/>
            <a:ext cx="0" cy="0"/>
          </a:xfrm>
          <a:prstGeom prst="straightConnector1">
            <a:avLst/>
          </a:prstGeom>
          <a:ln w="25400">
            <a:headEnd type="arrow"/>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a:off x="3131840" y="2780928"/>
            <a:ext cx="648072"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5292080" y="2780928"/>
            <a:ext cx="864096" cy="0"/>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p:bldP spid="9" grpId="0"/>
      <p:bldP spid="10" grpId="0" animBg="1"/>
      <p:bldP spid="11" grpId="0"/>
      <p:bldP spid="1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83768" y="1052736"/>
            <a:ext cx="2088232" cy="1872208"/>
          </a:xfrm>
          <a:prstGeom prst="rect">
            <a:avLst/>
          </a:prstGeom>
          <a:blipFill>
            <a:blip r:embed="rId3"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2483768" y="692696"/>
            <a:ext cx="2448272" cy="360040"/>
          </a:xfrm>
          <a:prstGeom prst="parallelogram">
            <a:avLst>
              <a:gd name="adj" fmla="val 102200"/>
            </a:avLst>
          </a:prstGeom>
          <a:blipFill dpi="0" rotWithShape="1">
            <a:blip r:embed="rId3" cstate="print">
              <a:lum bright="50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rot="16200000" flipV="1">
            <a:off x="3635896" y="1628800"/>
            <a:ext cx="2232248" cy="360040"/>
          </a:xfrm>
          <a:prstGeom prst="parallelogram">
            <a:avLst>
              <a:gd name="adj" fmla="val 102200"/>
            </a:avLst>
          </a:prstGeom>
          <a:blipFill dpi="0" rotWithShape="1">
            <a:blip r:embed="rId3" cstate="print">
              <a:lum bright="-21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a:stCxn id="4" idx="1"/>
            <a:endCxn id="4" idx="3"/>
          </p:cNvCxnSpPr>
          <p:nvPr/>
        </p:nvCxnSpPr>
        <p:spPr>
          <a:xfrm>
            <a:off x="2483768" y="1988840"/>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3"/>
            <a:endCxn id="6" idx="1"/>
          </p:cNvCxnSpPr>
          <p:nvPr/>
        </p:nvCxnSpPr>
        <p:spPr>
          <a:xfrm flipV="1">
            <a:off x="4572000" y="1624840"/>
            <a:ext cx="360040" cy="36796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699792" y="836712"/>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6" idx="2"/>
            <a:endCxn id="6" idx="5"/>
          </p:cNvCxnSpPr>
          <p:nvPr/>
        </p:nvCxnSpPr>
        <p:spPr>
          <a:xfrm>
            <a:off x="4752020" y="876676"/>
            <a:ext cx="0" cy="1864288"/>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5" idx="3"/>
            <a:endCxn id="5" idx="1"/>
          </p:cNvCxnSpPr>
          <p:nvPr/>
        </p:nvCxnSpPr>
        <p:spPr>
          <a:xfrm flipV="1">
            <a:off x="3523924" y="692696"/>
            <a:ext cx="367960" cy="36004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771800" y="1412776"/>
            <a:ext cx="1368152" cy="400110"/>
          </a:xfrm>
          <a:prstGeom prst="rect">
            <a:avLst/>
          </a:prstGeom>
          <a:solidFill>
            <a:schemeClr val="bg1"/>
          </a:solidFill>
        </p:spPr>
        <p:txBody>
          <a:bodyPr wrap="square" rtlCol="0">
            <a:spAutoFit/>
          </a:bodyPr>
          <a:lstStyle/>
          <a:p>
            <a:r>
              <a:rPr lang="en-GB" sz="2000" dirty="0"/>
              <a:t>Evidence E</a:t>
            </a:r>
          </a:p>
        </p:txBody>
      </p:sp>
      <p:cxnSp>
        <p:nvCxnSpPr>
          <p:cNvPr id="8" name="Straight Connector 7"/>
          <p:cNvCxnSpPr>
            <a:stCxn id="4" idx="2"/>
            <a:endCxn id="4" idx="0"/>
          </p:cNvCxnSpPr>
          <p:nvPr/>
        </p:nvCxnSpPr>
        <p:spPr>
          <a:xfrm flipV="1">
            <a:off x="3527884" y="1052736"/>
            <a:ext cx="0" cy="1872208"/>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67544" y="3500413"/>
            <a:ext cx="8208912" cy="707886"/>
          </a:xfrm>
          <a:prstGeom prst="rect">
            <a:avLst/>
          </a:prstGeom>
          <a:noFill/>
        </p:spPr>
        <p:txBody>
          <a:bodyPr wrap="square" rtlCol="0">
            <a:spAutoFit/>
          </a:bodyPr>
          <a:lstStyle/>
          <a:p>
            <a:r>
              <a:rPr lang="en-GB" sz="2000" dirty="0"/>
              <a:t>You know that there is some piece of evidence E, and that if you were to come to </a:t>
            </a:r>
            <a:r>
              <a:rPr lang="en-GB" sz="2000" b="1" dirty="0"/>
              <a:t>know</a:t>
            </a:r>
            <a:r>
              <a:rPr lang="en-GB" sz="2000" dirty="0"/>
              <a:t> E, then you would decide to prescribe bed-rest...</a:t>
            </a:r>
          </a:p>
        </p:txBody>
      </p:sp>
      <p:sp>
        <p:nvSpPr>
          <p:cNvPr id="27" name="TextBox 26"/>
          <p:cNvSpPr txBox="1"/>
          <p:nvPr/>
        </p:nvSpPr>
        <p:spPr>
          <a:xfrm>
            <a:off x="5364088" y="476672"/>
            <a:ext cx="2592288" cy="923330"/>
          </a:xfrm>
          <a:prstGeom prst="rect">
            <a:avLst/>
          </a:prstGeom>
          <a:noFill/>
          <a:ln>
            <a:solidFill>
              <a:schemeClr val="tx1"/>
            </a:solidFill>
          </a:ln>
        </p:spPr>
        <p:txBody>
          <a:bodyPr wrap="square" rtlCol="0">
            <a:spAutoFit/>
          </a:bodyPr>
          <a:lstStyle/>
          <a:p>
            <a:r>
              <a:rPr lang="en-GB" dirty="0"/>
              <a:t>Open me, and you will decide to prescribe bed-rest</a:t>
            </a:r>
          </a:p>
        </p:txBody>
      </p:sp>
      <p:sp>
        <p:nvSpPr>
          <p:cNvPr id="28" name="Freeform 27"/>
          <p:cNvSpPr/>
          <p:nvPr/>
        </p:nvSpPr>
        <p:spPr>
          <a:xfrm>
            <a:off x="4660490" y="1386348"/>
            <a:ext cx="1224116" cy="527972"/>
          </a:xfrm>
          <a:custGeom>
            <a:avLst/>
            <a:gdLst>
              <a:gd name="connsiteX0" fmla="*/ 1224116 w 1224116"/>
              <a:gd name="connsiteY0" fmla="*/ 0 h 527972"/>
              <a:gd name="connsiteX1" fmla="*/ 1209368 w 1224116"/>
              <a:gd name="connsiteY1" fmla="*/ 191729 h 527972"/>
              <a:gd name="connsiteX2" fmla="*/ 1165123 w 1224116"/>
              <a:gd name="connsiteY2" fmla="*/ 250723 h 527972"/>
              <a:gd name="connsiteX3" fmla="*/ 1120878 w 1224116"/>
              <a:gd name="connsiteY3" fmla="*/ 280220 h 527972"/>
              <a:gd name="connsiteX4" fmla="*/ 943897 w 1224116"/>
              <a:gd name="connsiteY4" fmla="*/ 324465 h 527972"/>
              <a:gd name="connsiteX5" fmla="*/ 516194 w 1224116"/>
              <a:gd name="connsiteY5" fmla="*/ 294968 h 527972"/>
              <a:gd name="connsiteX6" fmla="*/ 427704 w 1224116"/>
              <a:gd name="connsiteY6" fmla="*/ 221226 h 527972"/>
              <a:gd name="connsiteX7" fmla="*/ 368710 w 1224116"/>
              <a:gd name="connsiteY7" fmla="*/ 206478 h 527972"/>
              <a:gd name="connsiteX8" fmla="*/ 324465 w 1224116"/>
              <a:gd name="connsiteY8" fmla="*/ 191729 h 527972"/>
              <a:gd name="connsiteX9" fmla="*/ 58994 w 1224116"/>
              <a:gd name="connsiteY9" fmla="*/ 206478 h 527972"/>
              <a:gd name="connsiteX10" fmla="*/ 14749 w 1224116"/>
              <a:gd name="connsiteY10" fmla="*/ 250723 h 527972"/>
              <a:gd name="connsiteX11" fmla="*/ 0 w 1224116"/>
              <a:gd name="connsiteY11" fmla="*/ 398207 h 527972"/>
              <a:gd name="connsiteX12" fmla="*/ 29497 w 1224116"/>
              <a:gd name="connsiteY12" fmla="*/ 486697 h 527972"/>
              <a:gd name="connsiteX13" fmla="*/ 176981 w 1224116"/>
              <a:gd name="connsiteY13" fmla="*/ 412955 h 527972"/>
              <a:gd name="connsiteX14" fmla="*/ 176981 w 1224116"/>
              <a:gd name="connsiteY14" fmla="*/ 353962 h 527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24116" h="527972">
                <a:moveTo>
                  <a:pt x="1224116" y="0"/>
                </a:moveTo>
                <a:cubicBezTo>
                  <a:pt x="1219200" y="63910"/>
                  <a:pt x="1224049" y="129334"/>
                  <a:pt x="1209368" y="191729"/>
                </a:cubicBezTo>
                <a:cubicBezTo>
                  <a:pt x="1203738" y="215656"/>
                  <a:pt x="1182504" y="233342"/>
                  <a:pt x="1165123" y="250723"/>
                </a:cubicBezTo>
                <a:cubicBezTo>
                  <a:pt x="1152589" y="263257"/>
                  <a:pt x="1136268" y="271426"/>
                  <a:pt x="1120878" y="280220"/>
                </a:cubicBezTo>
                <a:cubicBezTo>
                  <a:pt x="1041545" y="325553"/>
                  <a:pt x="1056458" y="310395"/>
                  <a:pt x="943897" y="324465"/>
                </a:cubicBezTo>
                <a:cubicBezTo>
                  <a:pt x="801329" y="314633"/>
                  <a:pt x="658062" y="312164"/>
                  <a:pt x="516194" y="294968"/>
                </a:cubicBezTo>
                <a:cubicBezTo>
                  <a:pt x="414314" y="282619"/>
                  <a:pt x="491189" y="263549"/>
                  <a:pt x="427704" y="221226"/>
                </a:cubicBezTo>
                <a:cubicBezTo>
                  <a:pt x="410838" y="209982"/>
                  <a:pt x="388200" y="212047"/>
                  <a:pt x="368710" y="206478"/>
                </a:cubicBezTo>
                <a:cubicBezTo>
                  <a:pt x="353762" y="202207"/>
                  <a:pt x="339213" y="196645"/>
                  <a:pt x="324465" y="191729"/>
                </a:cubicBezTo>
                <a:cubicBezTo>
                  <a:pt x="235975" y="196645"/>
                  <a:pt x="146055" y="189895"/>
                  <a:pt x="58994" y="206478"/>
                </a:cubicBezTo>
                <a:cubicBezTo>
                  <a:pt x="38505" y="210381"/>
                  <a:pt x="20883" y="230788"/>
                  <a:pt x="14749" y="250723"/>
                </a:cubicBezTo>
                <a:cubicBezTo>
                  <a:pt x="219" y="297945"/>
                  <a:pt x="4916" y="349046"/>
                  <a:pt x="0" y="398207"/>
                </a:cubicBezTo>
                <a:cubicBezTo>
                  <a:pt x="9832" y="427704"/>
                  <a:pt x="1687" y="472792"/>
                  <a:pt x="29497" y="486697"/>
                </a:cubicBezTo>
                <a:cubicBezTo>
                  <a:pt x="112047" y="527972"/>
                  <a:pt x="161517" y="474811"/>
                  <a:pt x="176981" y="412955"/>
                </a:cubicBezTo>
                <a:cubicBezTo>
                  <a:pt x="181750" y="393878"/>
                  <a:pt x="176981" y="373626"/>
                  <a:pt x="176981" y="353962"/>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9" name="TextBox 18"/>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dirty="0">
                <a:solidFill>
                  <a:schemeClr val="bg1"/>
                </a:solidFill>
              </a:rPr>
              <a:t>Resolving the Puzzle</a:t>
            </a:r>
            <a:r>
              <a:rPr lang="en-GB" dirty="0">
                <a:solidFill>
                  <a:schemeClr val="bg1">
                    <a:lumMod val="95000"/>
                  </a:schemeClr>
                </a:solidFill>
              </a:rPr>
              <a:t>	</a:t>
            </a:r>
            <a:r>
              <a:rPr lang="en-GB" b="1" dirty="0">
                <a:solidFill>
                  <a:schemeClr val="bg1"/>
                </a:solidFill>
              </a:rPr>
              <a:t>Applications</a:t>
            </a:r>
          </a:p>
        </p:txBody>
      </p:sp>
      <p:sp>
        <p:nvSpPr>
          <p:cNvPr id="20" name="TextBox 19"/>
          <p:cNvSpPr txBox="1"/>
          <p:nvPr/>
        </p:nvSpPr>
        <p:spPr>
          <a:xfrm>
            <a:off x="467544" y="4436517"/>
            <a:ext cx="8208912" cy="400110"/>
          </a:xfrm>
          <a:prstGeom prst="rect">
            <a:avLst/>
          </a:prstGeom>
          <a:noFill/>
        </p:spPr>
        <p:txBody>
          <a:bodyPr wrap="square" rtlCol="0">
            <a:spAutoFit/>
          </a:bodyPr>
          <a:lstStyle/>
          <a:p>
            <a:r>
              <a:rPr lang="en-GB" sz="2000" dirty="0"/>
              <a:t>Therefore, you should decide to prescribe bed-rest now. </a:t>
            </a:r>
          </a:p>
        </p:txBody>
      </p:sp>
      <p:sp>
        <p:nvSpPr>
          <p:cNvPr id="31" name="TextBox 30"/>
          <p:cNvSpPr txBox="1"/>
          <p:nvPr/>
        </p:nvSpPr>
        <p:spPr>
          <a:xfrm>
            <a:off x="467544" y="5229200"/>
            <a:ext cx="8136904" cy="400110"/>
          </a:xfrm>
          <a:prstGeom prst="rect">
            <a:avLst/>
          </a:prstGeom>
          <a:noFill/>
        </p:spPr>
        <p:txBody>
          <a:bodyPr wrap="square" rtlCol="0">
            <a:spAutoFit/>
          </a:bodyPr>
          <a:lstStyle/>
          <a:p>
            <a:r>
              <a:rPr lang="en-GB" sz="2000" dirty="0"/>
              <a:t>The reasoning is appealing.</a:t>
            </a:r>
          </a:p>
        </p:txBody>
      </p:sp>
      <p:sp>
        <p:nvSpPr>
          <p:cNvPr id="32" name="TextBox 31"/>
          <p:cNvSpPr txBox="1"/>
          <p:nvPr/>
        </p:nvSpPr>
        <p:spPr>
          <a:xfrm>
            <a:off x="467544" y="5768962"/>
            <a:ext cx="8136904" cy="400110"/>
          </a:xfrm>
          <a:prstGeom prst="rect">
            <a:avLst/>
          </a:prstGeom>
          <a:noFill/>
        </p:spPr>
        <p:txBody>
          <a:bodyPr wrap="square" rtlCol="0">
            <a:spAutoFit/>
          </a:bodyPr>
          <a:lstStyle/>
          <a:p>
            <a:r>
              <a:rPr lang="en-GB" sz="2000" dirty="0"/>
              <a:t>But it is incorrect.</a:t>
            </a:r>
          </a:p>
        </p:txBody>
      </p:sp>
      <p:sp>
        <p:nvSpPr>
          <p:cNvPr id="33" name="TextBox 32"/>
          <p:cNvSpPr txBox="1"/>
          <p:nvPr/>
        </p:nvSpPr>
        <p:spPr>
          <a:xfrm>
            <a:off x="467544" y="6308725"/>
            <a:ext cx="8136904" cy="400110"/>
          </a:xfrm>
          <a:prstGeom prst="rect">
            <a:avLst/>
          </a:prstGeom>
          <a:noFill/>
        </p:spPr>
        <p:txBody>
          <a:bodyPr wrap="square" rtlCol="0">
            <a:spAutoFit/>
          </a:bodyPr>
          <a:lstStyle/>
          <a:p>
            <a:r>
              <a:rPr lang="en-GB" sz="2000" dirty="0"/>
              <a:t>How can we reconcile these facts?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p:bldP spid="3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83768" y="1052736"/>
            <a:ext cx="2088232" cy="1872208"/>
          </a:xfrm>
          <a:prstGeom prst="rect">
            <a:avLst/>
          </a:prstGeom>
          <a:blipFill>
            <a:blip r:embed="rId3"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2483768" y="692696"/>
            <a:ext cx="2448272" cy="360040"/>
          </a:xfrm>
          <a:prstGeom prst="parallelogram">
            <a:avLst>
              <a:gd name="adj" fmla="val 102200"/>
            </a:avLst>
          </a:prstGeom>
          <a:blipFill dpi="0" rotWithShape="1">
            <a:blip r:embed="rId3" cstate="print">
              <a:lum bright="50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rot="16200000" flipV="1">
            <a:off x="3635896" y="1628800"/>
            <a:ext cx="2232248" cy="360040"/>
          </a:xfrm>
          <a:prstGeom prst="parallelogram">
            <a:avLst>
              <a:gd name="adj" fmla="val 102200"/>
            </a:avLst>
          </a:prstGeom>
          <a:blipFill dpi="0" rotWithShape="1">
            <a:blip r:embed="rId3" cstate="print">
              <a:lum bright="-21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a:stCxn id="4" idx="1"/>
            <a:endCxn id="4" idx="3"/>
          </p:cNvCxnSpPr>
          <p:nvPr/>
        </p:nvCxnSpPr>
        <p:spPr>
          <a:xfrm>
            <a:off x="2483768" y="1988840"/>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3"/>
            <a:endCxn id="6" idx="1"/>
          </p:cNvCxnSpPr>
          <p:nvPr/>
        </p:nvCxnSpPr>
        <p:spPr>
          <a:xfrm flipV="1">
            <a:off x="4572000" y="1624840"/>
            <a:ext cx="360040" cy="36796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699792" y="836712"/>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6" idx="2"/>
            <a:endCxn id="6" idx="5"/>
          </p:cNvCxnSpPr>
          <p:nvPr/>
        </p:nvCxnSpPr>
        <p:spPr>
          <a:xfrm>
            <a:off x="4752020" y="876676"/>
            <a:ext cx="0" cy="1864288"/>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5" idx="3"/>
            <a:endCxn id="5" idx="1"/>
          </p:cNvCxnSpPr>
          <p:nvPr/>
        </p:nvCxnSpPr>
        <p:spPr>
          <a:xfrm flipV="1">
            <a:off x="3523924" y="692696"/>
            <a:ext cx="367960" cy="36004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771800" y="1412776"/>
            <a:ext cx="1368152" cy="400110"/>
          </a:xfrm>
          <a:prstGeom prst="rect">
            <a:avLst/>
          </a:prstGeom>
          <a:solidFill>
            <a:schemeClr val="bg1"/>
          </a:solidFill>
        </p:spPr>
        <p:txBody>
          <a:bodyPr wrap="square" rtlCol="0">
            <a:spAutoFit/>
          </a:bodyPr>
          <a:lstStyle/>
          <a:p>
            <a:r>
              <a:rPr lang="en-GB" sz="2000" dirty="0"/>
              <a:t>Evidence E</a:t>
            </a:r>
          </a:p>
        </p:txBody>
      </p:sp>
      <p:cxnSp>
        <p:nvCxnSpPr>
          <p:cNvPr id="8" name="Straight Connector 7"/>
          <p:cNvCxnSpPr>
            <a:stCxn id="4" idx="2"/>
            <a:endCxn id="4" idx="0"/>
          </p:cNvCxnSpPr>
          <p:nvPr/>
        </p:nvCxnSpPr>
        <p:spPr>
          <a:xfrm flipV="1">
            <a:off x="3527884" y="1052736"/>
            <a:ext cx="0" cy="1872208"/>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67544" y="3500413"/>
            <a:ext cx="8208912" cy="707886"/>
          </a:xfrm>
          <a:prstGeom prst="rect">
            <a:avLst/>
          </a:prstGeom>
          <a:noFill/>
        </p:spPr>
        <p:txBody>
          <a:bodyPr wrap="square" rtlCol="0">
            <a:spAutoFit/>
          </a:bodyPr>
          <a:lstStyle/>
          <a:p>
            <a:r>
              <a:rPr lang="en-GB" sz="2000" dirty="0"/>
              <a:t>You know that there is some piece of evidence E, and that if you were to come to </a:t>
            </a:r>
            <a:r>
              <a:rPr lang="en-GB" sz="2000" b="1" dirty="0"/>
              <a:t>know</a:t>
            </a:r>
            <a:r>
              <a:rPr lang="en-GB" sz="2000" dirty="0"/>
              <a:t> E, then you would decide to prescribe bed-rest...</a:t>
            </a:r>
          </a:p>
        </p:txBody>
      </p:sp>
      <p:sp>
        <p:nvSpPr>
          <p:cNvPr id="19" name="TextBox 18"/>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dirty="0">
                <a:solidFill>
                  <a:schemeClr val="bg1"/>
                </a:solidFill>
              </a:rPr>
              <a:t>Resolving the Puzzle</a:t>
            </a:r>
            <a:r>
              <a:rPr lang="en-GB" dirty="0">
                <a:solidFill>
                  <a:schemeClr val="bg1">
                    <a:lumMod val="95000"/>
                  </a:schemeClr>
                </a:solidFill>
              </a:rPr>
              <a:t>	</a:t>
            </a:r>
            <a:r>
              <a:rPr lang="en-GB" b="1" dirty="0">
                <a:solidFill>
                  <a:schemeClr val="bg1"/>
                </a:solidFill>
              </a:rPr>
              <a:t>Applications</a:t>
            </a:r>
          </a:p>
        </p:txBody>
      </p:sp>
      <p:sp>
        <p:nvSpPr>
          <p:cNvPr id="20" name="TextBox 19"/>
          <p:cNvSpPr txBox="1"/>
          <p:nvPr/>
        </p:nvSpPr>
        <p:spPr>
          <a:xfrm>
            <a:off x="467544" y="4436517"/>
            <a:ext cx="8208912" cy="400110"/>
          </a:xfrm>
          <a:prstGeom prst="rect">
            <a:avLst/>
          </a:prstGeom>
          <a:noFill/>
        </p:spPr>
        <p:txBody>
          <a:bodyPr wrap="square" rtlCol="0">
            <a:spAutoFit/>
          </a:bodyPr>
          <a:lstStyle/>
          <a:p>
            <a:r>
              <a:rPr lang="en-GB" sz="2000" dirty="0"/>
              <a:t>Therefore, you should decide to prescribe bed-rest now. </a:t>
            </a:r>
          </a:p>
        </p:txBody>
      </p:sp>
      <p:sp>
        <p:nvSpPr>
          <p:cNvPr id="22" name="Freeform 21"/>
          <p:cNvSpPr/>
          <p:nvPr/>
        </p:nvSpPr>
        <p:spPr>
          <a:xfrm>
            <a:off x="1276860" y="3698844"/>
            <a:ext cx="774860" cy="557167"/>
          </a:xfrm>
          <a:custGeom>
            <a:avLst/>
            <a:gdLst>
              <a:gd name="connsiteX0" fmla="*/ 625682 w 858468"/>
              <a:gd name="connsiteY0" fmla="*/ 120988 h 557167"/>
              <a:gd name="connsiteX1" fmla="*/ 79992 w 858468"/>
              <a:gd name="connsiteY1" fmla="*/ 120988 h 557167"/>
              <a:gd name="connsiteX2" fmla="*/ 94740 w 858468"/>
              <a:gd name="connsiteY2" fmla="*/ 401208 h 557167"/>
              <a:gd name="connsiteX3" fmla="*/ 138985 w 858468"/>
              <a:gd name="connsiteY3" fmla="*/ 430704 h 557167"/>
              <a:gd name="connsiteX4" fmla="*/ 197979 w 858468"/>
              <a:gd name="connsiteY4" fmla="*/ 460201 h 557167"/>
              <a:gd name="connsiteX5" fmla="*/ 301217 w 858468"/>
              <a:gd name="connsiteY5" fmla="*/ 489698 h 557167"/>
              <a:gd name="connsiteX6" fmla="*/ 640430 w 858468"/>
              <a:gd name="connsiteY6" fmla="*/ 504446 h 557167"/>
              <a:gd name="connsiteX7" fmla="*/ 728921 w 858468"/>
              <a:gd name="connsiteY7" fmla="*/ 474950 h 557167"/>
              <a:gd name="connsiteX8" fmla="*/ 787914 w 858468"/>
              <a:gd name="connsiteY8" fmla="*/ 430704 h 557167"/>
              <a:gd name="connsiteX9" fmla="*/ 802663 w 858468"/>
              <a:gd name="connsiteY9" fmla="*/ 150485 h 557167"/>
              <a:gd name="connsiteX10" fmla="*/ 655179 w 858468"/>
              <a:gd name="connsiteY10" fmla="*/ 76743 h 557167"/>
              <a:gd name="connsiteX11" fmla="*/ 551940 w 858468"/>
              <a:gd name="connsiteY11" fmla="*/ 76743 h 557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58468" h="557167">
                <a:moveTo>
                  <a:pt x="625682" y="120988"/>
                </a:moveTo>
                <a:cubicBezTo>
                  <a:pt x="452301" y="63196"/>
                  <a:pt x="279621" y="0"/>
                  <a:pt x="79992" y="120988"/>
                </a:cubicBezTo>
                <a:cubicBezTo>
                  <a:pt x="0" y="169468"/>
                  <a:pt x="77238" y="309324"/>
                  <a:pt x="94740" y="401208"/>
                </a:cubicBezTo>
                <a:cubicBezTo>
                  <a:pt x="98057" y="418620"/>
                  <a:pt x="123595" y="421910"/>
                  <a:pt x="138985" y="430704"/>
                </a:cubicBezTo>
                <a:cubicBezTo>
                  <a:pt x="158074" y="441612"/>
                  <a:pt x="177771" y="451540"/>
                  <a:pt x="197979" y="460201"/>
                </a:cubicBezTo>
                <a:cubicBezTo>
                  <a:pt x="227605" y="472898"/>
                  <a:pt x="271274" y="482212"/>
                  <a:pt x="301217" y="489698"/>
                </a:cubicBezTo>
                <a:cubicBezTo>
                  <a:pt x="436154" y="557167"/>
                  <a:pt x="371088" y="536767"/>
                  <a:pt x="640430" y="504446"/>
                </a:cubicBezTo>
                <a:cubicBezTo>
                  <a:pt x="671301" y="500741"/>
                  <a:pt x="728921" y="474950"/>
                  <a:pt x="728921" y="474950"/>
                </a:cubicBezTo>
                <a:cubicBezTo>
                  <a:pt x="748585" y="460201"/>
                  <a:pt x="770533" y="448085"/>
                  <a:pt x="787914" y="430704"/>
                </a:cubicBezTo>
                <a:cubicBezTo>
                  <a:pt x="858468" y="360149"/>
                  <a:pt x="830342" y="229569"/>
                  <a:pt x="802663" y="150485"/>
                </a:cubicBezTo>
                <a:cubicBezTo>
                  <a:pt x="790128" y="114669"/>
                  <a:pt x="695493" y="80408"/>
                  <a:pt x="655179" y="76743"/>
                </a:cubicBezTo>
                <a:cubicBezTo>
                  <a:pt x="620907" y="73627"/>
                  <a:pt x="586353" y="76743"/>
                  <a:pt x="551940" y="76743"/>
                </a:cubicBezTo>
              </a:path>
            </a:pathLst>
          </a:custGeom>
          <a:noFill/>
          <a:ln w="28575">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cxnSp>
        <p:nvCxnSpPr>
          <p:cNvPr id="23" name="Straight Arrow Connector 22"/>
          <p:cNvCxnSpPr>
            <a:endCxn id="22" idx="5"/>
          </p:cNvCxnSpPr>
          <p:nvPr/>
        </p:nvCxnSpPr>
        <p:spPr>
          <a:xfrm flipV="1">
            <a:off x="1259632" y="4188542"/>
            <a:ext cx="289109" cy="896642"/>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467544" y="5085184"/>
            <a:ext cx="6768752" cy="400110"/>
          </a:xfrm>
          <a:prstGeom prst="rect">
            <a:avLst/>
          </a:prstGeom>
          <a:noFill/>
        </p:spPr>
        <p:txBody>
          <a:bodyPr wrap="square" rtlCol="0">
            <a:spAutoFit/>
          </a:bodyPr>
          <a:lstStyle/>
          <a:p>
            <a:r>
              <a:rPr lang="en-GB" sz="2000" dirty="0"/>
              <a:t>If taken to mean </a:t>
            </a:r>
            <a:r>
              <a:rPr lang="en-GB" sz="2000" b="1" dirty="0"/>
              <a:t>basic-know</a:t>
            </a:r>
            <a:r>
              <a:rPr lang="en-GB" sz="2000" dirty="0"/>
              <a:t>, then the reasoning is incorrect.</a:t>
            </a:r>
          </a:p>
        </p:txBody>
      </p:sp>
      <p:sp>
        <p:nvSpPr>
          <p:cNvPr id="29" name="TextBox 28"/>
          <p:cNvSpPr txBox="1"/>
          <p:nvPr/>
        </p:nvSpPr>
        <p:spPr>
          <a:xfrm>
            <a:off x="467544" y="5589240"/>
            <a:ext cx="7488832" cy="707886"/>
          </a:xfrm>
          <a:prstGeom prst="rect">
            <a:avLst/>
          </a:prstGeom>
          <a:noFill/>
        </p:spPr>
        <p:txBody>
          <a:bodyPr wrap="square" rtlCol="0">
            <a:spAutoFit/>
          </a:bodyPr>
          <a:lstStyle/>
          <a:p>
            <a:r>
              <a:rPr lang="en-GB" sz="2000" dirty="0"/>
              <a:t>If taken to mean </a:t>
            </a:r>
            <a:r>
              <a:rPr lang="en-GB" sz="2000" b="1" dirty="0"/>
              <a:t>super-know</a:t>
            </a:r>
            <a:r>
              <a:rPr lang="en-GB" sz="2000" dirty="0"/>
              <a:t>, then the reasoning is not (shown to be) incorrect.</a:t>
            </a:r>
          </a:p>
        </p:txBody>
      </p:sp>
      <p:sp>
        <p:nvSpPr>
          <p:cNvPr id="30" name="TextBox 29"/>
          <p:cNvSpPr txBox="1"/>
          <p:nvPr/>
        </p:nvSpPr>
        <p:spPr>
          <a:xfrm>
            <a:off x="5220072" y="1412776"/>
            <a:ext cx="3600400" cy="923330"/>
          </a:xfrm>
          <a:prstGeom prst="rect">
            <a:avLst/>
          </a:prstGeom>
          <a:noFill/>
        </p:spPr>
        <p:txBody>
          <a:bodyPr wrap="square" rtlCol="0">
            <a:spAutoFit/>
          </a:bodyPr>
          <a:lstStyle/>
          <a:p>
            <a:r>
              <a:rPr lang="en-GB" dirty="0"/>
              <a:t>E is the claim that the patient has flu if that is true – otherwise it’s the claim that the patient has bronchitis.</a:t>
            </a:r>
          </a:p>
        </p:txBody>
      </p:sp>
      <p:sp>
        <p:nvSpPr>
          <p:cNvPr id="34" name="TextBox 33"/>
          <p:cNvSpPr txBox="1"/>
          <p:nvPr/>
        </p:nvSpPr>
        <p:spPr>
          <a:xfrm>
            <a:off x="8172400" y="3429000"/>
            <a:ext cx="792088" cy="584775"/>
          </a:xfrm>
          <a:prstGeom prst="rect">
            <a:avLst/>
          </a:prstGeom>
          <a:noFill/>
        </p:spPr>
        <p:txBody>
          <a:bodyPr wrap="square" rtlCol="0">
            <a:spAutoFit/>
          </a:bodyPr>
          <a:lstStyle/>
          <a:p>
            <a:r>
              <a:rPr lang="en-GB" sz="3200" b="1" dirty="0">
                <a:solidFill>
                  <a:srgbClr val="00B050"/>
                </a:solidFill>
                <a:sym typeface="Wingdings"/>
              </a:rPr>
              <a:t></a:t>
            </a:r>
            <a:endParaRPr lang="en-GB" sz="3200" b="1" dirty="0">
              <a:solidFill>
                <a:srgbClr val="00B050"/>
              </a:solidFill>
            </a:endParaRPr>
          </a:p>
        </p:txBody>
      </p:sp>
      <p:sp>
        <p:nvSpPr>
          <p:cNvPr id="35" name="TextBox 34"/>
          <p:cNvSpPr txBox="1"/>
          <p:nvPr/>
        </p:nvSpPr>
        <p:spPr>
          <a:xfrm>
            <a:off x="6876256" y="4365104"/>
            <a:ext cx="792088" cy="584775"/>
          </a:xfrm>
          <a:prstGeom prst="rect">
            <a:avLst/>
          </a:prstGeom>
          <a:noFill/>
        </p:spPr>
        <p:txBody>
          <a:bodyPr wrap="square" rtlCol="0">
            <a:spAutoFit/>
          </a:bodyPr>
          <a:lstStyle/>
          <a:p>
            <a:r>
              <a:rPr lang="en-GB" sz="3200" b="1" dirty="0">
                <a:solidFill>
                  <a:srgbClr val="FF0000"/>
                </a:solidFill>
                <a:sym typeface="Wingdings"/>
              </a:rPr>
              <a:t></a:t>
            </a:r>
            <a:endParaRPr lang="en-GB" sz="3200" b="1" dirty="0">
              <a:solidFill>
                <a:srgbClr val="FF0000"/>
              </a:solidFill>
            </a:endParaRPr>
          </a:p>
        </p:txBody>
      </p:sp>
      <p:sp>
        <p:nvSpPr>
          <p:cNvPr id="36" name="TextBox 35"/>
          <p:cNvSpPr txBox="1"/>
          <p:nvPr/>
        </p:nvSpPr>
        <p:spPr>
          <a:xfrm>
            <a:off x="8324800" y="3581400"/>
            <a:ext cx="792088" cy="584775"/>
          </a:xfrm>
          <a:prstGeom prst="rect">
            <a:avLst/>
          </a:prstGeom>
          <a:noFill/>
        </p:spPr>
        <p:txBody>
          <a:bodyPr wrap="square" rtlCol="0">
            <a:spAutoFit/>
          </a:bodyPr>
          <a:lstStyle/>
          <a:p>
            <a:r>
              <a:rPr lang="en-GB" sz="3200" b="1" dirty="0">
                <a:solidFill>
                  <a:srgbClr val="FF0000"/>
                </a:solidFill>
                <a:sym typeface="Wingdings"/>
              </a:rPr>
              <a:t></a:t>
            </a:r>
            <a:endParaRPr lang="en-GB" sz="32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34"/>
                                        </p:tgtEl>
                                        <p:attrNameLst>
                                          <p:attrName>style.visibility</p:attrName>
                                        </p:attrNameLst>
                                      </p:cBhvr>
                                      <p:to>
                                        <p:strVal val="hidden"/>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9"/>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0" grpId="0"/>
      <p:bldP spid="22" grpId="0" animBg="1"/>
      <p:bldP spid="26" grpId="0"/>
      <p:bldP spid="29" grpId="0"/>
      <p:bldP spid="30" grpId="0"/>
      <p:bldP spid="34" grpId="0"/>
      <p:bldP spid="34" grpId="1"/>
      <p:bldP spid="35" grpId="0"/>
      <p:bldP spid="3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83768" y="1052736"/>
            <a:ext cx="2088232" cy="1872208"/>
          </a:xfrm>
          <a:prstGeom prst="rect">
            <a:avLst/>
          </a:prstGeom>
          <a:blipFill>
            <a:blip r:embed="rId3"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2483768" y="692696"/>
            <a:ext cx="2448272" cy="360040"/>
          </a:xfrm>
          <a:prstGeom prst="parallelogram">
            <a:avLst>
              <a:gd name="adj" fmla="val 102200"/>
            </a:avLst>
          </a:prstGeom>
          <a:blipFill dpi="0" rotWithShape="1">
            <a:blip r:embed="rId3" cstate="print">
              <a:lum bright="50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rot="16200000" flipV="1">
            <a:off x="3635896" y="1628800"/>
            <a:ext cx="2232248" cy="360040"/>
          </a:xfrm>
          <a:prstGeom prst="parallelogram">
            <a:avLst>
              <a:gd name="adj" fmla="val 102200"/>
            </a:avLst>
          </a:prstGeom>
          <a:blipFill dpi="0" rotWithShape="1">
            <a:blip r:embed="rId3" cstate="print">
              <a:lum bright="-21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a:stCxn id="4" idx="1"/>
            <a:endCxn id="4" idx="3"/>
          </p:cNvCxnSpPr>
          <p:nvPr/>
        </p:nvCxnSpPr>
        <p:spPr>
          <a:xfrm>
            <a:off x="2483768" y="1988840"/>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3"/>
            <a:endCxn id="6" idx="1"/>
          </p:cNvCxnSpPr>
          <p:nvPr/>
        </p:nvCxnSpPr>
        <p:spPr>
          <a:xfrm flipV="1">
            <a:off x="4572000" y="1624840"/>
            <a:ext cx="360040" cy="36796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699792" y="836712"/>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6" idx="2"/>
            <a:endCxn id="6" idx="5"/>
          </p:cNvCxnSpPr>
          <p:nvPr/>
        </p:nvCxnSpPr>
        <p:spPr>
          <a:xfrm>
            <a:off x="4752020" y="876676"/>
            <a:ext cx="0" cy="1864288"/>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5" idx="3"/>
            <a:endCxn id="5" idx="1"/>
          </p:cNvCxnSpPr>
          <p:nvPr/>
        </p:nvCxnSpPr>
        <p:spPr>
          <a:xfrm flipV="1">
            <a:off x="3523924" y="692696"/>
            <a:ext cx="367960" cy="36004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771800" y="1412776"/>
            <a:ext cx="1368152" cy="400110"/>
          </a:xfrm>
          <a:prstGeom prst="rect">
            <a:avLst/>
          </a:prstGeom>
          <a:solidFill>
            <a:schemeClr val="bg1"/>
          </a:solidFill>
        </p:spPr>
        <p:txBody>
          <a:bodyPr wrap="square" rtlCol="0">
            <a:spAutoFit/>
          </a:bodyPr>
          <a:lstStyle/>
          <a:p>
            <a:r>
              <a:rPr lang="en-GB" sz="2000" dirty="0"/>
              <a:t>Evidence E</a:t>
            </a:r>
          </a:p>
        </p:txBody>
      </p:sp>
      <p:cxnSp>
        <p:nvCxnSpPr>
          <p:cNvPr id="8" name="Straight Connector 7"/>
          <p:cNvCxnSpPr>
            <a:stCxn id="4" idx="2"/>
            <a:endCxn id="4" idx="0"/>
          </p:cNvCxnSpPr>
          <p:nvPr/>
        </p:nvCxnSpPr>
        <p:spPr>
          <a:xfrm flipV="1">
            <a:off x="3527884" y="1052736"/>
            <a:ext cx="0" cy="1872208"/>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dirty="0">
                <a:solidFill>
                  <a:schemeClr val="bg1"/>
                </a:solidFill>
              </a:rPr>
              <a:t>Resolving the Puzzle</a:t>
            </a:r>
            <a:r>
              <a:rPr lang="en-GB" dirty="0">
                <a:solidFill>
                  <a:schemeClr val="bg1">
                    <a:lumMod val="95000"/>
                  </a:schemeClr>
                </a:solidFill>
              </a:rPr>
              <a:t>	</a:t>
            </a:r>
            <a:r>
              <a:rPr lang="en-GB" b="1" dirty="0">
                <a:solidFill>
                  <a:schemeClr val="bg1"/>
                </a:solidFill>
              </a:rPr>
              <a:t>Applications</a:t>
            </a:r>
          </a:p>
        </p:txBody>
      </p:sp>
      <p:sp>
        <p:nvSpPr>
          <p:cNvPr id="30" name="TextBox 29"/>
          <p:cNvSpPr txBox="1"/>
          <p:nvPr/>
        </p:nvSpPr>
        <p:spPr>
          <a:xfrm>
            <a:off x="5220072" y="1412776"/>
            <a:ext cx="3600400" cy="923330"/>
          </a:xfrm>
          <a:prstGeom prst="rect">
            <a:avLst/>
          </a:prstGeom>
          <a:noFill/>
        </p:spPr>
        <p:txBody>
          <a:bodyPr wrap="square" rtlCol="0">
            <a:spAutoFit/>
          </a:bodyPr>
          <a:lstStyle/>
          <a:p>
            <a:r>
              <a:rPr lang="en-GB" dirty="0"/>
              <a:t>E is the claim that the patient has flu if that is true – otherwise it’s the claim that the patient has bronchitis.</a:t>
            </a:r>
          </a:p>
        </p:txBody>
      </p:sp>
      <p:sp>
        <p:nvSpPr>
          <p:cNvPr id="27" name="TextBox 26"/>
          <p:cNvSpPr txBox="1"/>
          <p:nvPr/>
        </p:nvSpPr>
        <p:spPr>
          <a:xfrm>
            <a:off x="467544" y="3861048"/>
            <a:ext cx="8136904" cy="400110"/>
          </a:xfrm>
          <a:prstGeom prst="rect">
            <a:avLst/>
          </a:prstGeom>
          <a:noFill/>
        </p:spPr>
        <p:txBody>
          <a:bodyPr wrap="square" rtlCol="0">
            <a:spAutoFit/>
          </a:bodyPr>
          <a:lstStyle/>
          <a:p>
            <a:r>
              <a:rPr lang="en-GB" sz="2000" dirty="0"/>
              <a:t>If you come to basic-know E, you will have learnt either that: </a:t>
            </a:r>
          </a:p>
        </p:txBody>
      </p:sp>
      <p:sp>
        <p:nvSpPr>
          <p:cNvPr id="28" name="TextBox 27"/>
          <p:cNvSpPr txBox="1"/>
          <p:nvPr/>
        </p:nvSpPr>
        <p:spPr>
          <a:xfrm>
            <a:off x="2051720" y="4509120"/>
            <a:ext cx="5400600" cy="400110"/>
          </a:xfrm>
          <a:prstGeom prst="rect">
            <a:avLst/>
          </a:prstGeom>
          <a:noFill/>
        </p:spPr>
        <p:txBody>
          <a:bodyPr wrap="square" rtlCol="0">
            <a:spAutoFit/>
          </a:bodyPr>
          <a:lstStyle/>
          <a:p>
            <a:r>
              <a:rPr lang="en-GB" sz="2000" dirty="0"/>
              <a:t>The patient has flu</a:t>
            </a:r>
          </a:p>
        </p:txBody>
      </p:sp>
      <p:sp>
        <p:nvSpPr>
          <p:cNvPr id="31" name="TextBox 30"/>
          <p:cNvSpPr txBox="1"/>
          <p:nvPr/>
        </p:nvSpPr>
        <p:spPr>
          <a:xfrm>
            <a:off x="2051720" y="5013176"/>
            <a:ext cx="5400600" cy="400110"/>
          </a:xfrm>
          <a:prstGeom prst="rect">
            <a:avLst/>
          </a:prstGeom>
          <a:noFill/>
        </p:spPr>
        <p:txBody>
          <a:bodyPr wrap="square" rtlCol="0">
            <a:spAutoFit/>
          </a:bodyPr>
          <a:lstStyle/>
          <a:p>
            <a:r>
              <a:rPr lang="en-GB" sz="2000" dirty="0"/>
              <a:t>The patient has bronchitis</a:t>
            </a:r>
          </a:p>
        </p:txBody>
      </p:sp>
      <p:sp>
        <p:nvSpPr>
          <p:cNvPr id="32" name="Right Brace 31"/>
          <p:cNvSpPr/>
          <p:nvPr/>
        </p:nvSpPr>
        <p:spPr>
          <a:xfrm>
            <a:off x="5004048" y="4437112"/>
            <a:ext cx="360040" cy="1224136"/>
          </a:xfrm>
          <a:prstGeom prst="righ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3" name="TextBox 32"/>
          <p:cNvSpPr txBox="1"/>
          <p:nvPr/>
        </p:nvSpPr>
        <p:spPr>
          <a:xfrm>
            <a:off x="5508104" y="4437112"/>
            <a:ext cx="2592288" cy="1015663"/>
          </a:xfrm>
          <a:prstGeom prst="rect">
            <a:avLst/>
          </a:prstGeom>
          <a:noFill/>
        </p:spPr>
        <p:txBody>
          <a:bodyPr wrap="square" rtlCol="0">
            <a:spAutoFit/>
          </a:bodyPr>
          <a:lstStyle/>
          <a:p>
            <a:r>
              <a:rPr lang="en-GB" sz="2000" dirty="0"/>
              <a:t>Not a partition (because they can both be true)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27" grpId="0"/>
      <p:bldP spid="28" grpId="0"/>
      <p:bldP spid="31" grpId="0"/>
      <p:bldP spid="32" grpId="0" animBg="1"/>
      <p:bldP spid="33"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83768" y="1052736"/>
            <a:ext cx="2088232" cy="1872208"/>
          </a:xfrm>
          <a:prstGeom prst="rect">
            <a:avLst/>
          </a:prstGeom>
          <a:blipFill>
            <a:blip r:embed="rId3"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2483768" y="692696"/>
            <a:ext cx="2448272" cy="360040"/>
          </a:xfrm>
          <a:prstGeom prst="parallelogram">
            <a:avLst>
              <a:gd name="adj" fmla="val 102200"/>
            </a:avLst>
          </a:prstGeom>
          <a:blipFill dpi="0" rotWithShape="1">
            <a:blip r:embed="rId3" cstate="print">
              <a:lum bright="50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rot="16200000" flipV="1">
            <a:off x="3635896" y="1628800"/>
            <a:ext cx="2232248" cy="360040"/>
          </a:xfrm>
          <a:prstGeom prst="parallelogram">
            <a:avLst>
              <a:gd name="adj" fmla="val 102200"/>
            </a:avLst>
          </a:prstGeom>
          <a:blipFill dpi="0" rotWithShape="1">
            <a:blip r:embed="rId3" cstate="print">
              <a:lum bright="-21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a:stCxn id="4" idx="1"/>
            <a:endCxn id="4" idx="3"/>
          </p:cNvCxnSpPr>
          <p:nvPr/>
        </p:nvCxnSpPr>
        <p:spPr>
          <a:xfrm>
            <a:off x="2483768" y="1988840"/>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3"/>
            <a:endCxn id="6" idx="1"/>
          </p:cNvCxnSpPr>
          <p:nvPr/>
        </p:nvCxnSpPr>
        <p:spPr>
          <a:xfrm flipV="1">
            <a:off x="4572000" y="1624840"/>
            <a:ext cx="360040" cy="36796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699792" y="836712"/>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6" idx="2"/>
            <a:endCxn id="6" idx="5"/>
          </p:cNvCxnSpPr>
          <p:nvPr/>
        </p:nvCxnSpPr>
        <p:spPr>
          <a:xfrm>
            <a:off x="4752020" y="876676"/>
            <a:ext cx="0" cy="1864288"/>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5" idx="3"/>
            <a:endCxn id="5" idx="1"/>
          </p:cNvCxnSpPr>
          <p:nvPr/>
        </p:nvCxnSpPr>
        <p:spPr>
          <a:xfrm flipV="1">
            <a:off x="3523924" y="692696"/>
            <a:ext cx="367960" cy="36004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771800" y="1412776"/>
            <a:ext cx="1368152" cy="400110"/>
          </a:xfrm>
          <a:prstGeom prst="rect">
            <a:avLst/>
          </a:prstGeom>
          <a:solidFill>
            <a:schemeClr val="bg1"/>
          </a:solidFill>
        </p:spPr>
        <p:txBody>
          <a:bodyPr wrap="square" rtlCol="0">
            <a:spAutoFit/>
          </a:bodyPr>
          <a:lstStyle/>
          <a:p>
            <a:r>
              <a:rPr lang="en-GB" sz="2000" dirty="0"/>
              <a:t>Evidence E</a:t>
            </a:r>
          </a:p>
        </p:txBody>
      </p:sp>
      <p:cxnSp>
        <p:nvCxnSpPr>
          <p:cNvPr id="8" name="Straight Connector 7"/>
          <p:cNvCxnSpPr>
            <a:stCxn id="4" idx="2"/>
            <a:endCxn id="4" idx="0"/>
          </p:cNvCxnSpPr>
          <p:nvPr/>
        </p:nvCxnSpPr>
        <p:spPr>
          <a:xfrm flipV="1">
            <a:off x="3527884" y="1052736"/>
            <a:ext cx="0" cy="1872208"/>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a:t>
            </a:r>
            <a:r>
              <a:rPr lang="en-GB" dirty="0">
                <a:solidFill>
                  <a:schemeClr val="bg1"/>
                </a:solidFill>
              </a:rPr>
              <a:t>Resolving the Puzzle</a:t>
            </a:r>
            <a:r>
              <a:rPr lang="en-GB" dirty="0">
                <a:solidFill>
                  <a:schemeClr val="bg1">
                    <a:lumMod val="95000"/>
                  </a:schemeClr>
                </a:solidFill>
              </a:rPr>
              <a:t>	</a:t>
            </a:r>
            <a:r>
              <a:rPr lang="en-GB" b="1" dirty="0">
                <a:solidFill>
                  <a:schemeClr val="bg1"/>
                </a:solidFill>
              </a:rPr>
              <a:t>Applications</a:t>
            </a:r>
          </a:p>
        </p:txBody>
      </p:sp>
      <p:sp>
        <p:nvSpPr>
          <p:cNvPr id="30" name="TextBox 29"/>
          <p:cNvSpPr txBox="1"/>
          <p:nvPr/>
        </p:nvSpPr>
        <p:spPr>
          <a:xfrm>
            <a:off x="5220072" y="1412776"/>
            <a:ext cx="3600400" cy="923330"/>
          </a:xfrm>
          <a:prstGeom prst="rect">
            <a:avLst/>
          </a:prstGeom>
          <a:noFill/>
        </p:spPr>
        <p:txBody>
          <a:bodyPr wrap="square" rtlCol="0">
            <a:spAutoFit/>
          </a:bodyPr>
          <a:lstStyle/>
          <a:p>
            <a:r>
              <a:rPr lang="en-GB" dirty="0"/>
              <a:t>E is the claim that the patient has flu if that is true – otherwise it’s the claim that the patient has bronchitis.</a:t>
            </a:r>
          </a:p>
        </p:txBody>
      </p:sp>
      <p:sp>
        <p:nvSpPr>
          <p:cNvPr id="27" name="TextBox 26"/>
          <p:cNvSpPr txBox="1"/>
          <p:nvPr/>
        </p:nvSpPr>
        <p:spPr>
          <a:xfrm>
            <a:off x="467544" y="3861048"/>
            <a:ext cx="8136904" cy="400110"/>
          </a:xfrm>
          <a:prstGeom prst="rect">
            <a:avLst/>
          </a:prstGeom>
          <a:noFill/>
        </p:spPr>
        <p:txBody>
          <a:bodyPr wrap="square" rtlCol="0">
            <a:spAutoFit/>
          </a:bodyPr>
          <a:lstStyle/>
          <a:p>
            <a:r>
              <a:rPr lang="en-GB" sz="2000" dirty="0"/>
              <a:t>If you come to super-know E, you will have learnt either that: </a:t>
            </a:r>
          </a:p>
        </p:txBody>
      </p:sp>
      <p:sp>
        <p:nvSpPr>
          <p:cNvPr id="28" name="TextBox 27"/>
          <p:cNvSpPr txBox="1"/>
          <p:nvPr/>
        </p:nvSpPr>
        <p:spPr>
          <a:xfrm>
            <a:off x="467544" y="4509120"/>
            <a:ext cx="5400600" cy="400110"/>
          </a:xfrm>
          <a:prstGeom prst="rect">
            <a:avLst/>
          </a:prstGeom>
          <a:noFill/>
        </p:spPr>
        <p:txBody>
          <a:bodyPr wrap="square" rtlCol="0">
            <a:spAutoFit/>
          </a:bodyPr>
          <a:lstStyle/>
          <a:p>
            <a:r>
              <a:rPr lang="en-GB" sz="2000" dirty="0"/>
              <a:t>The patient has flu and this is E</a:t>
            </a:r>
          </a:p>
        </p:txBody>
      </p:sp>
      <p:sp>
        <p:nvSpPr>
          <p:cNvPr id="31" name="TextBox 30"/>
          <p:cNvSpPr txBox="1"/>
          <p:nvPr/>
        </p:nvSpPr>
        <p:spPr>
          <a:xfrm>
            <a:off x="467544" y="5013176"/>
            <a:ext cx="5400600" cy="400110"/>
          </a:xfrm>
          <a:prstGeom prst="rect">
            <a:avLst/>
          </a:prstGeom>
          <a:noFill/>
        </p:spPr>
        <p:txBody>
          <a:bodyPr wrap="square" rtlCol="0">
            <a:spAutoFit/>
          </a:bodyPr>
          <a:lstStyle/>
          <a:p>
            <a:r>
              <a:rPr lang="en-GB" sz="2000" dirty="0"/>
              <a:t>The patient has bronchitis and this is E</a:t>
            </a:r>
          </a:p>
        </p:txBody>
      </p:sp>
      <p:sp>
        <p:nvSpPr>
          <p:cNvPr id="32" name="Right Brace 31"/>
          <p:cNvSpPr/>
          <p:nvPr/>
        </p:nvSpPr>
        <p:spPr>
          <a:xfrm>
            <a:off x="5004048" y="4437112"/>
            <a:ext cx="360040" cy="1224136"/>
          </a:xfrm>
          <a:prstGeom prst="rightBrace">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3" name="TextBox 32"/>
          <p:cNvSpPr txBox="1"/>
          <p:nvPr/>
        </p:nvSpPr>
        <p:spPr>
          <a:xfrm>
            <a:off x="5508104" y="4797152"/>
            <a:ext cx="2592288" cy="400110"/>
          </a:xfrm>
          <a:prstGeom prst="rect">
            <a:avLst/>
          </a:prstGeom>
          <a:noFill/>
        </p:spPr>
        <p:txBody>
          <a:bodyPr wrap="square" rtlCol="0">
            <a:spAutoFit/>
          </a:bodyPr>
          <a:lstStyle/>
          <a:p>
            <a:r>
              <a:rPr lang="en-GB" sz="2000" dirty="0"/>
              <a:t>A partition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P spid="27" grpId="0"/>
      <p:bldP spid="28" grpId="0"/>
      <p:bldP spid="31" grpId="0"/>
      <p:bldP spid="32" grpId="0" animBg="1"/>
      <p:bldP spid="3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620688"/>
            <a:ext cx="6480720" cy="2304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115616" y="620688"/>
            <a:ext cx="2160240" cy="2304256"/>
          </a:xfrm>
          <a:prstGeom prst="rect">
            <a:avLst/>
          </a:prstGeom>
          <a:blipFill>
            <a:blip r:embed="rId2" cstate="print">
              <a:duotone>
                <a:prstClr val="black"/>
                <a:schemeClr val="accent2">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75856" y="620688"/>
            <a:ext cx="2160240" cy="2304256"/>
          </a:xfrm>
          <a:prstGeom prst="rect">
            <a:avLst/>
          </a:prstGeom>
          <a:blipFill>
            <a:blip r:embed="rId2" cstate="print">
              <a:duotone>
                <a:prstClr val="black"/>
                <a:schemeClr val="accent1">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5436096" y="620688"/>
            <a:ext cx="2160240" cy="2304256"/>
          </a:xfrm>
          <a:prstGeom prst="rect">
            <a:avLst/>
          </a:prstGeom>
          <a:blipFill>
            <a:blip r:embed="rId2" cstate="print">
              <a:duotone>
                <a:prstClr val="black"/>
                <a:schemeClr val="accent3">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971600" y="3284984"/>
            <a:ext cx="2736304" cy="400110"/>
          </a:xfrm>
          <a:prstGeom prst="rect">
            <a:avLst/>
          </a:prstGeom>
          <a:noFill/>
        </p:spPr>
        <p:txBody>
          <a:bodyPr wrap="square" rtlCol="0">
            <a:spAutoFit/>
          </a:bodyPr>
          <a:lstStyle/>
          <a:p>
            <a:r>
              <a:rPr lang="en-GB" sz="2000" dirty="0"/>
              <a:t>You (Alice) survive)</a:t>
            </a:r>
          </a:p>
        </p:txBody>
      </p:sp>
      <p:sp>
        <p:nvSpPr>
          <p:cNvPr id="11" name="Left Brace 10"/>
          <p:cNvSpPr/>
          <p:nvPr/>
        </p:nvSpPr>
        <p:spPr>
          <a:xfrm rot="16200000">
            <a:off x="201571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TextBox 11"/>
          <p:cNvSpPr txBox="1"/>
          <p:nvPr/>
        </p:nvSpPr>
        <p:spPr>
          <a:xfrm>
            <a:off x="3059832" y="3284984"/>
            <a:ext cx="2736304" cy="400110"/>
          </a:xfrm>
          <a:prstGeom prst="rect">
            <a:avLst/>
          </a:prstGeom>
          <a:noFill/>
        </p:spPr>
        <p:txBody>
          <a:bodyPr wrap="square" rtlCol="0">
            <a:spAutoFit/>
          </a:bodyPr>
          <a:lstStyle/>
          <a:p>
            <a:pPr algn="ctr"/>
            <a:r>
              <a:rPr lang="en-GB" sz="2000" dirty="0"/>
              <a:t>Bob survives</a:t>
            </a:r>
          </a:p>
        </p:txBody>
      </p:sp>
      <p:sp>
        <p:nvSpPr>
          <p:cNvPr id="13" name="Left Brace 12"/>
          <p:cNvSpPr/>
          <p:nvPr/>
        </p:nvSpPr>
        <p:spPr>
          <a:xfrm rot="16200000">
            <a:off x="417595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p:cNvSpPr txBox="1"/>
          <p:nvPr/>
        </p:nvSpPr>
        <p:spPr>
          <a:xfrm>
            <a:off x="5220072" y="3284984"/>
            <a:ext cx="2736304" cy="400110"/>
          </a:xfrm>
          <a:prstGeom prst="rect">
            <a:avLst/>
          </a:prstGeom>
          <a:noFill/>
        </p:spPr>
        <p:txBody>
          <a:bodyPr wrap="square" rtlCol="0">
            <a:spAutoFit/>
          </a:bodyPr>
          <a:lstStyle/>
          <a:p>
            <a:pPr algn="ctr"/>
            <a:r>
              <a:rPr lang="en-GB" sz="2000" dirty="0"/>
              <a:t>Carol survives</a:t>
            </a:r>
          </a:p>
        </p:txBody>
      </p:sp>
      <p:sp>
        <p:nvSpPr>
          <p:cNvPr id="15" name="Left Brace 14"/>
          <p:cNvSpPr/>
          <p:nvPr/>
        </p:nvSpPr>
        <p:spPr>
          <a:xfrm rot="16200000">
            <a:off x="633619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6" name="TextBox 15"/>
          <p:cNvSpPr txBox="1"/>
          <p:nvPr/>
        </p:nvSpPr>
        <p:spPr>
          <a:xfrm>
            <a:off x="971600" y="4149080"/>
            <a:ext cx="2160240" cy="400110"/>
          </a:xfrm>
          <a:prstGeom prst="rect">
            <a:avLst/>
          </a:prstGeom>
          <a:noFill/>
        </p:spPr>
        <p:txBody>
          <a:bodyPr wrap="square" rtlCol="0">
            <a:spAutoFit/>
          </a:bodyPr>
          <a:lstStyle/>
          <a:p>
            <a:r>
              <a:rPr lang="en-GB" sz="2000" dirty="0"/>
              <a:t>Cr(Alice survives) =</a:t>
            </a:r>
            <a:endParaRPr lang="en-GB" sz="2000" baseline="30000" dirty="0"/>
          </a:p>
        </p:txBody>
      </p:sp>
      <p:sp>
        <p:nvSpPr>
          <p:cNvPr id="17" name="TextBox 16"/>
          <p:cNvSpPr txBox="1"/>
          <p:nvPr/>
        </p:nvSpPr>
        <p:spPr>
          <a:xfrm>
            <a:off x="971600" y="4617132"/>
            <a:ext cx="4464496" cy="400110"/>
          </a:xfrm>
          <a:prstGeom prst="rect">
            <a:avLst/>
          </a:prstGeom>
          <a:noFill/>
        </p:spPr>
        <p:txBody>
          <a:bodyPr wrap="square" rtlCol="0">
            <a:spAutoFit/>
          </a:bodyPr>
          <a:lstStyle/>
          <a:p>
            <a:r>
              <a:rPr lang="en-GB" sz="2000" dirty="0"/>
              <a:t>Cr(Alice survives/Carol doesn’t survive) =</a:t>
            </a:r>
            <a:endParaRPr lang="en-GB" sz="2000" baseline="30000" dirty="0"/>
          </a:p>
        </p:txBody>
      </p:sp>
      <p:sp>
        <p:nvSpPr>
          <p:cNvPr id="18" name="TextBox 17"/>
          <p:cNvSpPr txBox="1"/>
          <p:nvPr/>
        </p:nvSpPr>
        <p:spPr>
          <a:xfrm>
            <a:off x="971600" y="5085184"/>
            <a:ext cx="6624736" cy="400110"/>
          </a:xfrm>
          <a:prstGeom prst="rect">
            <a:avLst/>
          </a:prstGeom>
          <a:noFill/>
        </p:spPr>
        <p:txBody>
          <a:bodyPr wrap="square" rtlCol="0">
            <a:spAutoFit/>
          </a:bodyPr>
          <a:lstStyle/>
          <a:p>
            <a:r>
              <a:rPr lang="en-GB" sz="2000" dirty="0"/>
              <a:t>Cr(Alice survives/Bob doesn’t survive) = </a:t>
            </a:r>
            <a:r>
              <a:rPr lang="en-GB" sz="2000" baseline="30000" dirty="0"/>
              <a:t>1</a:t>
            </a:r>
            <a:r>
              <a:rPr lang="en-GB" sz="2000" dirty="0"/>
              <a:t>/</a:t>
            </a:r>
            <a:r>
              <a:rPr lang="en-GB" sz="2000" baseline="-25000" dirty="0"/>
              <a:t>2</a:t>
            </a:r>
            <a:r>
              <a:rPr lang="en-GB" sz="2000" baseline="30000" dirty="0"/>
              <a:t> </a:t>
            </a:r>
          </a:p>
        </p:txBody>
      </p:sp>
      <p:sp>
        <p:nvSpPr>
          <p:cNvPr id="19" name="Rectangle 18"/>
          <p:cNvSpPr/>
          <p:nvPr/>
        </p:nvSpPr>
        <p:spPr>
          <a:xfrm>
            <a:off x="5436096" y="620688"/>
            <a:ext cx="2160240" cy="230425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ectangle 19"/>
          <p:cNvSpPr/>
          <p:nvPr/>
        </p:nvSpPr>
        <p:spPr>
          <a:xfrm>
            <a:off x="3275856" y="620688"/>
            <a:ext cx="2160240" cy="230425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p:cNvSpPr txBox="1"/>
          <p:nvPr/>
        </p:nvSpPr>
        <p:spPr>
          <a:xfrm>
            <a:off x="5292080" y="4617132"/>
            <a:ext cx="504056" cy="400110"/>
          </a:xfrm>
          <a:prstGeom prst="rect">
            <a:avLst/>
          </a:prstGeom>
          <a:noFill/>
        </p:spPr>
        <p:txBody>
          <a:bodyPr wrap="square" rtlCol="0">
            <a:spAutoFit/>
          </a:bodyPr>
          <a:lstStyle/>
          <a:p>
            <a:r>
              <a:rPr lang="en-GB" sz="2000" baseline="30000" dirty="0"/>
              <a:t>1</a:t>
            </a:r>
            <a:r>
              <a:rPr lang="en-GB" sz="2000" dirty="0"/>
              <a:t>/</a:t>
            </a:r>
            <a:r>
              <a:rPr lang="en-GB" sz="2000" baseline="-25000" dirty="0"/>
              <a:t>2</a:t>
            </a:r>
            <a:r>
              <a:rPr lang="en-GB" sz="2000" baseline="30000" dirty="0"/>
              <a:t> </a:t>
            </a:r>
          </a:p>
        </p:txBody>
      </p:sp>
      <p:sp>
        <p:nvSpPr>
          <p:cNvPr id="23" name="TextBox 22"/>
          <p:cNvSpPr txBox="1"/>
          <p:nvPr/>
        </p:nvSpPr>
        <p:spPr>
          <a:xfrm>
            <a:off x="3131840" y="4149080"/>
            <a:ext cx="504056" cy="400110"/>
          </a:xfrm>
          <a:prstGeom prst="rect">
            <a:avLst/>
          </a:prstGeom>
          <a:noFill/>
        </p:spPr>
        <p:txBody>
          <a:bodyPr wrap="square" rtlCol="0">
            <a:spAutoFit/>
          </a:bodyPr>
          <a:lstStyle/>
          <a:p>
            <a:r>
              <a:rPr lang="en-GB" sz="2000" baseline="30000" dirty="0"/>
              <a:t>1</a:t>
            </a:r>
            <a:r>
              <a:rPr lang="en-GB" sz="2000" dirty="0"/>
              <a:t>/</a:t>
            </a:r>
            <a:r>
              <a:rPr lang="en-GB" sz="2000" baseline="-25000" dirty="0"/>
              <a:t>3</a:t>
            </a:r>
            <a:r>
              <a:rPr lang="en-GB" sz="2000" baseline="30000" dirty="0"/>
              <a:t> </a:t>
            </a:r>
          </a:p>
        </p:txBody>
      </p:sp>
      <p:sp>
        <p:nvSpPr>
          <p:cNvPr id="25" name="TextBox 24"/>
          <p:cNvSpPr txBox="1"/>
          <p:nvPr/>
        </p:nvSpPr>
        <p:spPr>
          <a:xfrm>
            <a:off x="971600" y="5877272"/>
            <a:ext cx="7560840" cy="400110"/>
          </a:xfrm>
          <a:prstGeom prst="rect">
            <a:avLst/>
          </a:prstGeom>
          <a:noFill/>
        </p:spPr>
        <p:txBody>
          <a:bodyPr wrap="square" rtlCol="0">
            <a:spAutoFit/>
          </a:bodyPr>
          <a:lstStyle/>
          <a:p>
            <a:r>
              <a:rPr lang="en-GB" sz="2000" dirty="0"/>
              <a:t>Thus, your credence that you survive should be </a:t>
            </a:r>
            <a:r>
              <a:rPr lang="en-GB" sz="2000" baseline="30000" dirty="0"/>
              <a:t>1</a:t>
            </a:r>
            <a:r>
              <a:rPr lang="en-GB" sz="2000" dirty="0"/>
              <a:t>/</a:t>
            </a:r>
            <a:r>
              <a:rPr lang="en-GB" sz="2000" baseline="-25000" dirty="0"/>
              <a:t>2.</a:t>
            </a:r>
            <a:endParaRPr lang="en-GB" sz="2000" baseline="30000" dirty="0"/>
          </a:p>
        </p:txBody>
      </p:sp>
      <p:sp>
        <p:nvSpPr>
          <p:cNvPr id="24" name="TextBox 23"/>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b="1" dirty="0">
                <a:solidFill>
                  <a:schemeClr val="bg1"/>
                </a:solidFill>
              </a:rPr>
              <a:t>The puzzle </a:t>
            </a:r>
            <a:r>
              <a:rPr lang="en-GB" dirty="0">
                <a:solidFill>
                  <a:schemeClr val="bg1">
                    <a:lumMod val="95000"/>
                  </a:schemeClr>
                </a:solidFill>
              </a:rPr>
              <a:t>	Two senses of ‘know’	Resolving the Puzzle	Applications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
                                        </p:tgtEl>
                                        <p:attrNameLst>
                                          <p:attrName>style.visibility</p:attrName>
                                        </p:attrNameLst>
                                      </p:cBhvr>
                                      <p:to>
                                        <p:strVal val="visible"/>
                                      </p:to>
                                    </p:set>
                                  </p:childTnLst>
                                </p:cTn>
                              </p:par>
                              <p:par>
                                <p:cTn id="21" presetID="1" presetClass="exit" presetSubtype="0" fill="hold" grpId="1" nodeType="withEffect">
                                  <p:stCondLst>
                                    <p:cond delay="0"/>
                                  </p:stCondLst>
                                  <p:childTnLst>
                                    <p:set>
                                      <p:cBhvr>
                                        <p:cTn id="22" dur="1" fill="hold">
                                          <p:stCondLst>
                                            <p:cond delay="0"/>
                                          </p:stCondLst>
                                        </p:cTn>
                                        <p:tgtEl>
                                          <p:spTgt spid="19"/>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1" nodeType="clickEffect">
                                  <p:stCondLst>
                                    <p:cond delay="0"/>
                                  </p:stCondLst>
                                  <p:childTnLst>
                                    <p:set>
                                      <p:cBhvr>
                                        <p:cTn id="26" dur="1" fill="hold">
                                          <p:stCondLst>
                                            <p:cond delay="0"/>
                                          </p:stCondLst>
                                        </p:cTn>
                                        <p:tgtEl>
                                          <p:spTgt spid="20"/>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8" grpId="0"/>
      <p:bldP spid="19" grpId="0" animBg="1"/>
      <p:bldP spid="19" grpId="1" animBg="1"/>
      <p:bldP spid="20" grpId="0" animBg="1"/>
      <p:bldP spid="20" grpId="1" animBg="1"/>
      <p:bldP spid="22" grpId="0"/>
      <p:bldP spid="2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a:off x="2483768" y="1988840"/>
            <a:ext cx="3024336"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6" name="Smiley Face 5"/>
          <p:cNvSpPr/>
          <p:nvPr/>
        </p:nvSpPr>
        <p:spPr>
          <a:xfrm>
            <a:off x="1331640" y="1412776"/>
            <a:ext cx="936104" cy="936104"/>
          </a:xfrm>
          <a:prstGeom prst="smileyFac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Smiley Face 6"/>
          <p:cNvSpPr/>
          <p:nvPr/>
        </p:nvSpPr>
        <p:spPr>
          <a:xfrm>
            <a:off x="5724128" y="1412776"/>
            <a:ext cx="936104" cy="936104"/>
          </a:xfrm>
          <a:prstGeom prst="smileyFac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p:cNvSpPr txBox="1"/>
          <p:nvPr/>
        </p:nvSpPr>
        <p:spPr>
          <a:xfrm>
            <a:off x="1547664" y="2420888"/>
            <a:ext cx="648072" cy="400110"/>
          </a:xfrm>
          <a:prstGeom prst="rect">
            <a:avLst/>
          </a:prstGeom>
          <a:noFill/>
        </p:spPr>
        <p:txBody>
          <a:bodyPr wrap="square" rtlCol="0">
            <a:spAutoFit/>
          </a:bodyPr>
          <a:lstStyle/>
          <a:p>
            <a:r>
              <a:rPr lang="en-GB" sz="2000" dirty="0" err="1"/>
              <a:t>Cr</a:t>
            </a:r>
            <a:r>
              <a:rPr lang="en-GB" sz="2000" baseline="-25000" dirty="0" err="1"/>
              <a:t>A</a:t>
            </a:r>
            <a:endParaRPr lang="en-GB" sz="2000" baseline="-25000" dirty="0"/>
          </a:p>
        </p:txBody>
      </p:sp>
      <p:sp>
        <p:nvSpPr>
          <p:cNvPr id="9" name="TextBox 8"/>
          <p:cNvSpPr txBox="1"/>
          <p:nvPr/>
        </p:nvSpPr>
        <p:spPr>
          <a:xfrm>
            <a:off x="5868144" y="2276872"/>
            <a:ext cx="648072" cy="400110"/>
          </a:xfrm>
          <a:prstGeom prst="rect">
            <a:avLst/>
          </a:prstGeom>
          <a:noFill/>
        </p:spPr>
        <p:txBody>
          <a:bodyPr wrap="square" rtlCol="0">
            <a:spAutoFit/>
          </a:bodyPr>
          <a:lstStyle/>
          <a:p>
            <a:r>
              <a:rPr lang="en-GB" sz="2000" dirty="0" err="1"/>
              <a:t>Cr</a:t>
            </a:r>
            <a:r>
              <a:rPr lang="en-GB" sz="2000" baseline="-25000" dirty="0" err="1"/>
              <a:t>B</a:t>
            </a:r>
            <a:endParaRPr lang="en-GB" sz="2000" baseline="-25000" dirty="0"/>
          </a:p>
        </p:txBody>
      </p:sp>
      <p:grpSp>
        <p:nvGrpSpPr>
          <p:cNvPr id="2" name="Group 9"/>
          <p:cNvGrpSpPr/>
          <p:nvPr/>
        </p:nvGrpSpPr>
        <p:grpSpPr>
          <a:xfrm>
            <a:off x="3131840" y="1340768"/>
            <a:ext cx="1296144" cy="1224135"/>
            <a:chOff x="3131840" y="2636912"/>
            <a:chExt cx="2448272" cy="2233565"/>
          </a:xfrm>
        </p:grpSpPr>
        <p:sp>
          <p:nvSpPr>
            <p:cNvPr id="11" name="Rectangle 10"/>
            <p:cNvSpPr>
              <a:spLocks noChangeAspect="1"/>
            </p:cNvSpPr>
            <p:nvPr/>
          </p:nvSpPr>
          <p:spPr>
            <a:xfrm>
              <a:off x="3131840" y="2996952"/>
              <a:ext cx="2088232" cy="1854043"/>
            </a:xfrm>
            <a:prstGeom prst="rect">
              <a:avLst/>
            </a:prstGeom>
            <a:blipFill>
              <a:blip r:embed="rId2"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a:spLocks noChangeAspect="1"/>
            </p:cNvSpPr>
            <p:nvPr/>
          </p:nvSpPr>
          <p:spPr>
            <a:xfrm>
              <a:off x="3131840" y="2636912"/>
              <a:ext cx="2448272" cy="356548"/>
            </a:xfrm>
            <a:prstGeom prst="parallelogram">
              <a:avLst>
                <a:gd name="adj" fmla="val 102200"/>
              </a:avLst>
            </a:prstGeom>
            <a:blipFill dpi="0" rotWithShape="1">
              <a:blip r:embed="rId2" cstate="print">
                <a:lum bright="50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a:spLocks noChangeAspect="1"/>
            </p:cNvSpPr>
            <p:nvPr/>
          </p:nvSpPr>
          <p:spPr>
            <a:xfrm rot="16200000" flipV="1">
              <a:off x="4282222" y="3574762"/>
              <a:ext cx="2232248" cy="356548"/>
            </a:xfrm>
            <a:prstGeom prst="parallelogram">
              <a:avLst>
                <a:gd name="adj" fmla="val 102200"/>
              </a:avLst>
            </a:prstGeom>
            <a:blipFill dpi="0" rotWithShape="1">
              <a:blip r:embed="rId2" cstate="print">
                <a:lum bright="-21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p:cNvCxnSpPr>
              <a:cxnSpLocks noChangeAspect="1"/>
              <a:stCxn id="11" idx="1"/>
              <a:endCxn id="11" idx="3"/>
            </p:cNvCxnSpPr>
            <p:nvPr/>
          </p:nvCxnSpPr>
          <p:spPr>
            <a:xfrm>
              <a:off x="3131840" y="3923974"/>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5" name="Straight Connector 14"/>
            <p:cNvCxnSpPr>
              <a:cxnSpLocks noChangeAspect="1"/>
              <a:stCxn id="13" idx="3"/>
              <a:endCxn id="13" idx="1"/>
            </p:cNvCxnSpPr>
            <p:nvPr/>
          </p:nvCxnSpPr>
          <p:spPr>
            <a:xfrm flipV="1">
              <a:off x="5220072" y="3570840"/>
              <a:ext cx="356548" cy="368221"/>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noChangeAspect="1"/>
            </p:cNvCxnSpPr>
            <p:nvPr/>
          </p:nvCxnSpPr>
          <p:spPr>
            <a:xfrm>
              <a:off x="3347864" y="2780928"/>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noChangeAspect="1"/>
              <a:stCxn id="13" idx="2"/>
              <a:endCxn id="13" idx="5"/>
            </p:cNvCxnSpPr>
            <p:nvPr/>
          </p:nvCxnSpPr>
          <p:spPr>
            <a:xfrm>
              <a:off x="5398346" y="2819108"/>
              <a:ext cx="0" cy="1887483"/>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8" name="Straight Connector 17"/>
            <p:cNvCxnSpPr>
              <a:cxnSpLocks noChangeAspect="1"/>
              <a:stCxn id="12" idx="3"/>
              <a:endCxn id="12" idx="1"/>
            </p:cNvCxnSpPr>
            <p:nvPr/>
          </p:nvCxnSpPr>
          <p:spPr>
            <a:xfrm flipV="1">
              <a:off x="4173780" y="2636912"/>
              <a:ext cx="364392" cy="360294"/>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9" name="Straight Connector 18"/>
            <p:cNvCxnSpPr>
              <a:cxnSpLocks noChangeAspect="1"/>
              <a:stCxn id="11" idx="2"/>
              <a:endCxn id="11" idx="0"/>
            </p:cNvCxnSpPr>
            <p:nvPr/>
          </p:nvCxnSpPr>
          <p:spPr>
            <a:xfrm flipV="1">
              <a:off x="4175956" y="2996952"/>
              <a:ext cx="0" cy="1873525"/>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grpSp>
      <p:sp>
        <p:nvSpPr>
          <p:cNvPr id="34" name="TextBox 33"/>
          <p:cNvSpPr txBox="1"/>
          <p:nvPr/>
        </p:nvSpPr>
        <p:spPr>
          <a:xfrm>
            <a:off x="467544" y="764704"/>
            <a:ext cx="5400600" cy="400110"/>
          </a:xfrm>
          <a:prstGeom prst="rect">
            <a:avLst/>
          </a:prstGeom>
          <a:noFill/>
        </p:spPr>
        <p:txBody>
          <a:bodyPr wrap="square" rtlCol="0">
            <a:spAutoFit/>
          </a:bodyPr>
          <a:lstStyle/>
          <a:p>
            <a:r>
              <a:rPr lang="en-GB" sz="2000" b="1" dirty="0"/>
              <a:t>Group Reflection (restricted version)</a:t>
            </a:r>
          </a:p>
        </p:txBody>
      </p:sp>
      <p:sp>
        <p:nvSpPr>
          <p:cNvPr id="36" name="TextBox 35"/>
          <p:cNvSpPr txBox="1"/>
          <p:nvPr/>
        </p:nvSpPr>
        <p:spPr>
          <a:xfrm>
            <a:off x="2771800" y="2636912"/>
            <a:ext cx="2088232" cy="400110"/>
          </a:xfrm>
          <a:prstGeom prst="rect">
            <a:avLst/>
          </a:prstGeom>
          <a:noFill/>
        </p:spPr>
        <p:txBody>
          <a:bodyPr wrap="square" rtlCol="0">
            <a:spAutoFit/>
          </a:bodyPr>
          <a:lstStyle/>
          <a:p>
            <a:r>
              <a:rPr lang="en-GB" dirty="0"/>
              <a:t>Gain in </a:t>
            </a:r>
            <a:r>
              <a:rPr lang="en-GB" sz="2000" dirty="0"/>
              <a:t>evidence</a:t>
            </a:r>
          </a:p>
        </p:txBody>
      </p:sp>
      <p:sp>
        <p:nvSpPr>
          <p:cNvPr id="33" name="TextBox 32"/>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Resolving the Puzzle	</a:t>
            </a:r>
            <a:r>
              <a:rPr lang="en-GB" b="1" dirty="0">
                <a:solidFill>
                  <a:schemeClr val="bg1"/>
                </a:solidFill>
              </a:rPr>
              <a:t>Applications</a:t>
            </a:r>
          </a:p>
        </p:txBody>
      </p:sp>
      <p:sp>
        <p:nvSpPr>
          <p:cNvPr id="22" name="TextBox 21"/>
          <p:cNvSpPr txBox="1"/>
          <p:nvPr/>
        </p:nvSpPr>
        <p:spPr>
          <a:xfrm>
            <a:off x="467544" y="3212976"/>
            <a:ext cx="7416824" cy="400110"/>
          </a:xfrm>
          <a:prstGeom prst="rect">
            <a:avLst/>
          </a:prstGeom>
          <a:noFill/>
        </p:spPr>
        <p:txBody>
          <a:bodyPr wrap="square" rtlCol="0">
            <a:spAutoFit/>
          </a:bodyPr>
          <a:lstStyle/>
          <a:p>
            <a:r>
              <a:rPr lang="en-GB" sz="2000" dirty="0"/>
              <a:t> You know that: </a:t>
            </a:r>
          </a:p>
        </p:txBody>
      </p:sp>
      <p:sp>
        <p:nvSpPr>
          <p:cNvPr id="23" name="TextBox 22"/>
          <p:cNvSpPr txBox="1"/>
          <p:nvPr/>
        </p:nvSpPr>
        <p:spPr>
          <a:xfrm>
            <a:off x="1115616" y="4166501"/>
            <a:ext cx="7416824" cy="400110"/>
          </a:xfrm>
          <a:prstGeom prst="rect">
            <a:avLst/>
          </a:prstGeom>
          <a:noFill/>
        </p:spPr>
        <p:txBody>
          <a:bodyPr wrap="square" rtlCol="0">
            <a:spAutoFit/>
          </a:bodyPr>
          <a:lstStyle/>
          <a:p>
            <a:pPr>
              <a:buFont typeface="Arial" pitchFamily="34" charset="0"/>
              <a:buChar char="•"/>
            </a:pPr>
            <a:r>
              <a:rPr lang="en-GB" sz="2000" dirty="0"/>
              <a:t> B knows some true proposition E that you do not</a:t>
            </a:r>
          </a:p>
        </p:txBody>
      </p:sp>
      <p:sp>
        <p:nvSpPr>
          <p:cNvPr id="24" name="TextBox 23"/>
          <p:cNvSpPr txBox="1"/>
          <p:nvPr/>
        </p:nvSpPr>
        <p:spPr>
          <a:xfrm>
            <a:off x="1115616" y="4615970"/>
            <a:ext cx="7416824" cy="707886"/>
          </a:xfrm>
          <a:prstGeom prst="rect">
            <a:avLst/>
          </a:prstGeom>
          <a:noFill/>
        </p:spPr>
        <p:txBody>
          <a:bodyPr wrap="square" rtlCol="0">
            <a:spAutoFit/>
          </a:bodyPr>
          <a:lstStyle/>
          <a:p>
            <a:pPr>
              <a:buFont typeface="Arial" pitchFamily="34" charset="0"/>
              <a:buChar char="•"/>
            </a:pPr>
            <a:r>
              <a:rPr lang="en-GB" sz="2000" dirty="0"/>
              <a:t> B is rational – and has responded to the evidence just as you would (and should) have done</a:t>
            </a:r>
          </a:p>
        </p:txBody>
      </p:sp>
      <p:sp>
        <p:nvSpPr>
          <p:cNvPr id="25" name="TextBox 24"/>
          <p:cNvSpPr txBox="1"/>
          <p:nvPr/>
        </p:nvSpPr>
        <p:spPr>
          <a:xfrm>
            <a:off x="1115616" y="5373216"/>
            <a:ext cx="7416824" cy="400110"/>
          </a:xfrm>
          <a:prstGeom prst="rect">
            <a:avLst/>
          </a:prstGeom>
          <a:noFill/>
        </p:spPr>
        <p:txBody>
          <a:bodyPr wrap="square" rtlCol="0">
            <a:spAutoFit/>
          </a:bodyPr>
          <a:lstStyle/>
          <a:p>
            <a:pPr>
              <a:buFont typeface="Arial" pitchFamily="34" charset="0"/>
              <a:buChar char="•"/>
            </a:pPr>
            <a:r>
              <a:rPr lang="en-GB" sz="2000" dirty="0"/>
              <a:t> B’s credence in P is </a:t>
            </a:r>
            <a:r>
              <a:rPr lang="en-GB" sz="2000" i="1" dirty="0"/>
              <a:t>v</a:t>
            </a:r>
            <a:endParaRPr lang="en-GB" sz="2000" dirty="0"/>
          </a:p>
        </p:txBody>
      </p:sp>
      <p:sp>
        <p:nvSpPr>
          <p:cNvPr id="26" name="TextBox 25"/>
          <p:cNvSpPr txBox="1"/>
          <p:nvPr/>
        </p:nvSpPr>
        <p:spPr>
          <a:xfrm>
            <a:off x="467544" y="5908615"/>
            <a:ext cx="7416824" cy="400110"/>
          </a:xfrm>
          <a:prstGeom prst="rect">
            <a:avLst/>
          </a:prstGeom>
          <a:noFill/>
        </p:spPr>
        <p:txBody>
          <a:bodyPr wrap="square" rtlCol="0">
            <a:spAutoFit/>
          </a:bodyPr>
          <a:lstStyle/>
          <a:p>
            <a:r>
              <a:rPr lang="en-GB" sz="2000" dirty="0"/>
              <a:t>Therefore, you (A) should have a credence of </a:t>
            </a:r>
            <a:r>
              <a:rPr lang="en-GB" sz="2000" i="1" dirty="0"/>
              <a:t>v</a:t>
            </a:r>
            <a:r>
              <a:rPr lang="en-GB" sz="2000" dirty="0"/>
              <a:t> in P. </a:t>
            </a:r>
          </a:p>
        </p:txBody>
      </p:sp>
      <p:sp>
        <p:nvSpPr>
          <p:cNvPr id="28" name="TextBox 27"/>
          <p:cNvSpPr txBox="1"/>
          <p:nvPr/>
        </p:nvSpPr>
        <p:spPr>
          <a:xfrm>
            <a:off x="1115616" y="3717032"/>
            <a:ext cx="7416824" cy="400110"/>
          </a:xfrm>
          <a:prstGeom prst="rect">
            <a:avLst/>
          </a:prstGeom>
          <a:noFill/>
        </p:spPr>
        <p:txBody>
          <a:bodyPr wrap="square" rtlCol="0">
            <a:spAutoFit/>
          </a:bodyPr>
          <a:lstStyle/>
          <a:p>
            <a:pPr>
              <a:buFont typeface="Arial" pitchFamily="34" charset="0"/>
              <a:buChar char="•"/>
            </a:pPr>
            <a:r>
              <a:rPr lang="en-GB" sz="2000" dirty="0"/>
              <a:t> B knows all that you (A) know</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Resolving the Puzzle	</a:t>
            </a:r>
            <a:r>
              <a:rPr lang="en-GB" b="1" dirty="0">
                <a:solidFill>
                  <a:schemeClr val="bg1"/>
                </a:solidFill>
              </a:rPr>
              <a:t>Applications</a:t>
            </a:r>
          </a:p>
        </p:txBody>
      </p:sp>
      <p:sp>
        <p:nvSpPr>
          <p:cNvPr id="28" name="TextBox 27"/>
          <p:cNvSpPr txBox="1"/>
          <p:nvPr/>
        </p:nvSpPr>
        <p:spPr>
          <a:xfrm>
            <a:off x="467544" y="1562381"/>
            <a:ext cx="8136904" cy="400110"/>
          </a:xfrm>
          <a:prstGeom prst="rect">
            <a:avLst/>
          </a:prstGeom>
          <a:noFill/>
        </p:spPr>
        <p:txBody>
          <a:bodyPr wrap="square" rtlCol="0">
            <a:spAutoFit/>
          </a:bodyPr>
          <a:lstStyle/>
          <a:p>
            <a:r>
              <a:rPr lang="en-GB" sz="2000" dirty="0"/>
              <a:t>The principle is appealing</a:t>
            </a:r>
          </a:p>
        </p:txBody>
      </p:sp>
      <p:sp>
        <p:nvSpPr>
          <p:cNvPr id="29" name="TextBox 28"/>
          <p:cNvSpPr txBox="1"/>
          <p:nvPr/>
        </p:nvSpPr>
        <p:spPr>
          <a:xfrm>
            <a:off x="467544" y="2207658"/>
            <a:ext cx="8136904" cy="400110"/>
          </a:xfrm>
          <a:prstGeom prst="rect">
            <a:avLst/>
          </a:prstGeom>
          <a:noFill/>
        </p:spPr>
        <p:txBody>
          <a:bodyPr wrap="square" rtlCol="0">
            <a:spAutoFit/>
          </a:bodyPr>
          <a:lstStyle/>
          <a:p>
            <a:r>
              <a:rPr lang="en-GB" sz="2000" dirty="0"/>
              <a:t>But it seems to give false results</a:t>
            </a:r>
          </a:p>
        </p:txBody>
      </p:sp>
      <p:sp>
        <p:nvSpPr>
          <p:cNvPr id="6" name="TextBox 5"/>
          <p:cNvSpPr txBox="1"/>
          <p:nvPr/>
        </p:nvSpPr>
        <p:spPr>
          <a:xfrm>
            <a:off x="467544" y="2852936"/>
            <a:ext cx="6552728" cy="1323439"/>
          </a:xfrm>
          <a:prstGeom prst="rect">
            <a:avLst/>
          </a:prstGeom>
          <a:noFill/>
        </p:spPr>
        <p:txBody>
          <a:bodyPr wrap="square" rtlCol="0">
            <a:spAutoFit/>
          </a:bodyPr>
          <a:lstStyle/>
          <a:p>
            <a:r>
              <a:rPr lang="en-GB" sz="2000" dirty="0"/>
              <a:t>The Story of the Hats</a:t>
            </a:r>
          </a:p>
          <a:p>
            <a:r>
              <a:rPr lang="en-GB" sz="2000" dirty="0"/>
              <a:t>The Sleeping Beauty Problem</a:t>
            </a:r>
          </a:p>
          <a:p>
            <a:r>
              <a:rPr lang="en-GB" sz="2000" dirty="0"/>
              <a:t>The Prisoner Problems</a:t>
            </a:r>
          </a:p>
          <a:p>
            <a:r>
              <a:rPr lang="en-GB" sz="2000" dirty="0"/>
              <a:t>The Cable Guy Paradox</a:t>
            </a:r>
          </a:p>
        </p:txBody>
      </p:sp>
      <p:sp>
        <p:nvSpPr>
          <p:cNvPr id="8" name="TextBox 7"/>
          <p:cNvSpPr txBox="1"/>
          <p:nvPr/>
        </p:nvSpPr>
        <p:spPr>
          <a:xfrm>
            <a:off x="467544" y="764704"/>
            <a:ext cx="5400600" cy="400110"/>
          </a:xfrm>
          <a:prstGeom prst="rect">
            <a:avLst/>
          </a:prstGeom>
          <a:noFill/>
        </p:spPr>
        <p:txBody>
          <a:bodyPr wrap="square" rtlCol="0">
            <a:spAutoFit/>
          </a:bodyPr>
          <a:lstStyle/>
          <a:p>
            <a:r>
              <a:rPr lang="en-GB" sz="2000" b="1" dirty="0"/>
              <a:t>Group Reflection (restricted version)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15616" y="620688"/>
            <a:ext cx="6480720" cy="2304256"/>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1115616" y="620688"/>
            <a:ext cx="2160240" cy="2304256"/>
          </a:xfrm>
          <a:prstGeom prst="rect">
            <a:avLst/>
          </a:prstGeom>
          <a:blipFill>
            <a:blip r:embed="rId2" cstate="print">
              <a:duotone>
                <a:prstClr val="black"/>
                <a:schemeClr val="accent2">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275856" y="620688"/>
            <a:ext cx="2160240" cy="2304256"/>
          </a:xfrm>
          <a:prstGeom prst="rect">
            <a:avLst/>
          </a:prstGeom>
          <a:blipFill>
            <a:blip r:embed="rId2" cstate="print">
              <a:duotone>
                <a:prstClr val="black"/>
                <a:schemeClr val="accent1">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p:cNvSpPr/>
          <p:nvPr/>
        </p:nvSpPr>
        <p:spPr>
          <a:xfrm>
            <a:off x="5436096" y="620688"/>
            <a:ext cx="2160240" cy="2304256"/>
          </a:xfrm>
          <a:prstGeom prst="rect">
            <a:avLst/>
          </a:prstGeom>
          <a:blipFill>
            <a:blip r:embed="rId2" cstate="print">
              <a:duotone>
                <a:prstClr val="black"/>
                <a:schemeClr val="accent3">
                  <a:tint val="45000"/>
                  <a:satMod val="400000"/>
                </a:schemeClr>
              </a:duotone>
            </a:blip>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TextBox 8"/>
          <p:cNvSpPr txBox="1"/>
          <p:nvPr/>
        </p:nvSpPr>
        <p:spPr>
          <a:xfrm>
            <a:off x="899592" y="3284984"/>
            <a:ext cx="2736304" cy="400110"/>
          </a:xfrm>
          <a:prstGeom prst="rect">
            <a:avLst/>
          </a:prstGeom>
          <a:noFill/>
        </p:spPr>
        <p:txBody>
          <a:bodyPr wrap="square" rtlCol="0">
            <a:spAutoFit/>
          </a:bodyPr>
          <a:lstStyle/>
          <a:p>
            <a:r>
              <a:rPr lang="en-GB" sz="2000" dirty="0"/>
              <a:t>You (Alice) survive)</a:t>
            </a:r>
          </a:p>
        </p:txBody>
      </p:sp>
      <p:sp>
        <p:nvSpPr>
          <p:cNvPr id="11" name="Left Brace 10"/>
          <p:cNvSpPr/>
          <p:nvPr/>
        </p:nvSpPr>
        <p:spPr>
          <a:xfrm rot="16200000">
            <a:off x="201571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2" name="TextBox 11"/>
          <p:cNvSpPr txBox="1"/>
          <p:nvPr/>
        </p:nvSpPr>
        <p:spPr>
          <a:xfrm>
            <a:off x="3059832" y="3284984"/>
            <a:ext cx="2736304" cy="400110"/>
          </a:xfrm>
          <a:prstGeom prst="rect">
            <a:avLst/>
          </a:prstGeom>
          <a:noFill/>
        </p:spPr>
        <p:txBody>
          <a:bodyPr wrap="square" rtlCol="0">
            <a:spAutoFit/>
          </a:bodyPr>
          <a:lstStyle/>
          <a:p>
            <a:pPr algn="ctr"/>
            <a:r>
              <a:rPr lang="en-GB" sz="2000" dirty="0"/>
              <a:t>Bob survives</a:t>
            </a:r>
          </a:p>
        </p:txBody>
      </p:sp>
      <p:sp>
        <p:nvSpPr>
          <p:cNvPr id="13" name="Left Brace 12"/>
          <p:cNvSpPr/>
          <p:nvPr/>
        </p:nvSpPr>
        <p:spPr>
          <a:xfrm rot="16200000">
            <a:off x="417595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4" name="TextBox 13"/>
          <p:cNvSpPr txBox="1"/>
          <p:nvPr/>
        </p:nvSpPr>
        <p:spPr>
          <a:xfrm>
            <a:off x="5220072" y="3284984"/>
            <a:ext cx="2736304" cy="400110"/>
          </a:xfrm>
          <a:prstGeom prst="rect">
            <a:avLst/>
          </a:prstGeom>
          <a:noFill/>
        </p:spPr>
        <p:txBody>
          <a:bodyPr wrap="square" rtlCol="0">
            <a:spAutoFit/>
          </a:bodyPr>
          <a:lstStyle/>
          <a:p>
            <a:pPr algn="ctr"/>
            <a:r>
              <a:rPr lang="en-GB" sz="2000" dirty="0"/>
              <a:t>Carol survives</a:t>
            </a:r>
          </a:p>
        </p:txBody>
      </p:sp>
      <p:sp>
        <p:nvSpPr>
          <p:cNvPr id="15" name="Left Brace 14"/>
          <p:cNvSpPr/>
          <p:nvPr/>
        </p:nvSpPr>
        <p:spPr>
          <a:xfrm rot="16200000">
            <a:off x="6336195" y="2024845"/>
            <a:ext cx="360042" cy="2160240"/>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8" name="TextBox 17"/>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Resolving the Puzzle	</a:t>
            </a:r>
            <a:r>
              <a:rPr lang="en-GB" b="1" dirty="0">
                <a:solidFill>
                  <a:schemeClr val="bg1"/>
                </a:solidFill>
              </a:rPr>
              <a:t>Applications</a:t>
            </a:r>
          </a:p>
        </p:txBody>
      </p:sp>
      <p:sp>
        <p:nvSpPr>
          <p:cNvPr id="24" name="TextBox 23"/>
          <p:cNvSpPr txBox="1"/>
          <p:nvPr/>
        </p:nvSpPr>
        <p:spPr>
          <a:xfrm>
            <a:off x="539552" y="3861048"/>
            <a:ext cx="8064896" cy="707886"/>
          </a:xfrm>
          <a:prstGeom prst="rect">
            <a:avLst/>
          </a:prstGeom>
          <a:noFill/>
        </p:spPr>
        <p:txBody>
          <a:bodyPr wrap="square" rtlCol="0">
            <a:spAutoFit/>
          </a:bodyPr>
          <a:lstStyle/>
          <a:p>
            <a:r>
              <a:rPr lang="en-GB" sz="2000" dirty="0"/>
              <a:t>E = The proposition selected at random from those </a:t>
            </a:r>
            <a:r>
              <a:rPr lang="en-GB" sz="2000" i="1" dirty="0"/>
              <a:t>true</a:t>
            </a:r>
            <a:r>
              <a:rPr lang="en-GB" sz="2000" dirty="0"/>
              <a:t> propositions expressed by ‘Bob does not survive’ and ‘Carol does not survive’. </a:t>
            </a:r>
          </a:p>
        </p:txBody>
      </p:sp>
      <p:cxnSp>
        <p:nvCxnSpPr>
          <p:cNvPr id="25" name="Straight Connector 24"/>
          <p:cNvCxnSpPr/>
          <p:nvPr/>
        </p:nvCxnSpPr>
        <p:spPr>
          <a:xfrm>
            <a:off x="539552" y="1772816"/>
            <a:ext cx="7344816"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395536" y="692696"/>
            <a:ext cx="800219" cy="923330"/>
          </a:xfrm>
          <a:prstGeom prst="rect">
            <a:avLst/>
          </a:prstGeom>
          <a:noFill/>
        </p:spPr>
        <p:txBody>
          <a:bodyPr vert="vert270" wrap="square" rtlCol="0">
            <a:spAutoFit/>
          </a:bodyPr>
          <a:lstStyle/>
          <a:p>
            <a:r>
              <a:rPr lang="en-GB" sz="2000" i="1" dirty="0"/>
              <a:t>TAILS (Bob)</a:t>
            </a:r>
          </a:p>
        </p:txBody>
      </p:sp>
      <p:sp>
        <p:nvSpPr>
          <p:cNvPr id="29" name="TextBox 28"/>
          <p:cNvSpPr txBox="1"/>
          <p:nvPr/>
        </p:nvSpPr>
        <p:spPr>
          <a:xfrm>
            <a:off x="395536" y="1988840"/>
            <a:ext cx="800219" cy="923330"/>
          </a:xfrm>
          <a:prstGeom prst="rect">
            <a:avLst/>
          </a:prstGeom>
          <a:noFill/>
        </p:spPr>
        <p:txBody>
          <a:bodyPr vert="vert270" wrap="square" rtlCol="0">
            <a:spAutoFit/>
          </a:bodyPr>
          <a:lstStyle/>
          <a:p>
            <a:r>
              <a:rPr lang="en-GB" sz="2000" i="1" dirty="0"/>
              <a:t>HEADS (Carol)</a:t>
            </a:r>
          </a:p>
        </p:txBody>
      </p:sp>
      <p:sp>
        <p:nvSpPr>
          <p:cNvPr id="47" name="TextBox 46"/>
          <p:cNvSpPr txBox="1"/>
          <p:nvPr/>
        </p:nvSpPr>
        <p:spPr>
          <a:xfrm>
            <a:off x="539552" y="4797152"/>
            <a:ext cx="8064896" cy="707886"/>
          </a:xfrm>
          <a:prstGeom prst="rect">
            <a:avLst/>
          </a:prstGeom>
          <a:noFill/>
        </p:spPr>
        <p:txBody>
          <a:bodyPr wrap="square" rtlCol="0">
            <a:spAutoFit/>
          </a:bodyPr>
          <a:lstStyle/>
          <a:p>
            <a:r>
              <a:rPr lang="en-GB" sz="2000" dirty="0"/>
              <a:t>F = Whichever proposition is both true, and not E, out of ‘Bob does /does not survive’, and ‘Carol does/does not survive’.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a:off x="2843808" y="4293096"/>
            <a:ext cx="3024336"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6" name="Smiley Face 5"/>
          <p:cNvSpPr/>
          <p:nvPr/>
        </p:nvSpPr>
        <p:spPr>
          <a:xfrm>
            <a:off x="1691680" y="3717032"/>
            <a:ext cx="936104" cy="936104"/>
          </a:xfrm>
          <a:prstGeom prst="smileyFac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Smiley Face 6"/>
          <p:cNvSpPr/>
          <p:nvPr/>
        </p:nvSpPr>
        <p:spPr>
          <a:xfrm>
            <a:off x="6084168" y="3717032"/>
            <a:ext cx="936104" cy="936104"/>
          </a:xfrm>
          <a:prstGeom prst="smileyFac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p:cNvSpPr txBox="1"/>
          <p:nvPr/>
        </p:nvSpPr>
        <p:spPr>
          <a:xfrm>
            <a:off x="1547664" y="4725144"/>
            <a:ext cx="1008112" cy="400110"/>
          </a:xfrm>
          <a:prstGeom prst="rect">
            <a:avLst/>
          </a:prstGeom>
          <a:noFill/>
        </p:spPr>
        <p:txBody>
          <a:bodyPr wrap="square" rtlCol="0">
            <a:spAutoFit/>
          </a:bodyPr>
          <a:lstStyle/>
          <a:p>
            <a:r>
              <a:rPr lang="en-GB" sz="2000" dirty="0"/>
              <a:t>You (A)</a:t>
            </a:r>
            <a:endParaRPr lang="en-GB" sz="2000" baseline="-25000" dirty="0"/>
          </a:p>
        </p:txBody>
      </p:sp>
      <p:grpSp>
        <p:nvGrpSpPr>
          <p:cNvPr id="2" name="Group 9"/>
          <p:cNvGrpSpPr/>
          <p:nvPr/>
        </p:nvGrpSpPr>
        <p:grpSpPr>
          <a:xfrm>
            <a:off x="3491880" y="3645024"/>
            <a:ext cx="1296144" cy="1224135"/>
            <a:chOff x="3131840" y="2636912"/>
            <a:chExt cx="2448272" cy="2233565"/>
          </a:xfrm>
        </p:grpSpPr>
        <p:sp>
          <p:nvSpPr>
            <p:cNvPr id="11" name="Rectangle 10"/>
            <p:cNvSpPr>
              <a:spLocks noChangeAspect="1"/>
            </p:cNvSpPr>
            <p:nvPr/>
          </p:nvSpPr>
          <p:spPr>
            <a:xfrm>
              <a:off x="3131840" y="2996952"/>
              <a:ext cx="2088232" cy="1854043"/>
            </a:xfrm>
            <a:prstGeom prst="rect">
              <a:avLst/>
            </a:prstGeom>
            <a:blipFill>
              <a:blip r:embed="rId2"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a:spLocks noChangeAspect="1"/>
            </p:cNvSpPr>
            <p:nvPr/>
          </p:nvSpPr>
          <p:spPr>
            <a:xfrm>
              <a:off x="3131840" y="2636912"/>
              <a:ext cx="2448272" cy="356548"/>
            </a:xfrm>
            <a:prstGeom prst="parallelogram">
              <a:avLst>
                <a:gd name="adj" fmla="val 102200"/>
              </a:avLst>
            </a:prstGeom>
            <a:blipFill dpi="0" rotWithShape="1">
              <a:blip r:embed="rId2" cstate="print">
                <a:lum bright="50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a:spLocks noChangeAspect="1"/>
            </p:cNvSpPr>
            <p:nvPr/>
          </p:nvSpPr>
          <p:spPr>
            <a:xfrm rot="16200000" flipV="1">
              <a:off x="4282222" y="3574762"/>
              <a:ext cx="2232248" cy="356548"/>
            </a:xfrm>
            <a:prstGeom prst="parallelogram">
              <a:avLst>
                <a:gd name="adj" fmla="val 102200"/>
              </a:avLst>
            </a:prstGeom>
            <a:blipFill dpi="0" rotWithShape="1">
              <a:blip r:embed="rId2" cstate="print">
                <a:lum bright="-21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p:cNvCxnSpPr>
              <a:cxnSpLocks noChangeAspect="1"/>
              <a:stCxn id="11" idx="1"/>
              <a:endCxn id="11" idx="3"/>
            </p:cNvCxnSpPr>
            <p:nvPr/>
          </p:nvCxnSpPr>
          <p:spPr>
            <a:xfrm>
              <a:off x="3131840" y="3923974"/>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5" name="Straight Connector 14"/>
            <p:cNvCxnSpPr>
              <a:cxnSpLocks noChangeAspect="1"/>
              <a:stCxn id="13" idx="3"/>
              <a:endCxn id="13" idx="1"/>
            </p:cNvCxnSpPr>
            <p:nvPr/>
          </p:nvCxnSpPr>
          <p:spPr>
            <a:xfrm flipV="1">
              <a:off x="5220072" y="3570840"/>
              <a:ext cx="356548" cy="368221"/>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noChangeAspect="1"/>
            </p:cNvCxnSpPr>
            <p:nvPr/>
          </p:nvCxnSpPr>
          <p:spPr>
            <a:xfrm>
              <a:off x="3347864" y="2780928"/>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noChangeAspect="1"/>
              <a:stCxn id="13" idx="2"/>
              <a:endCxn id="13" idx="5"/>
            </p:cNvCxnSpPr>
            <p:nvPr/>
          </p:nvCxnSpPr>
          <p:spPr>
            <a:xfrm>
              <a:off x="5398346" y="2819108"/>
              <a:ext cx="0" cy="1887483"/>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8" name="Straight Connector 17"/>
            <p:cNvCxnSpPr>
              <a:cxnSpLocks noChangeAspect="1"/>
              <a:stCxn id="12" idx="3"/>
              <a:endCxn id="12" idx="1"/>
            </p:cNvCxnSpPr>
            <p:nvPr/>
          </p:nvCxnSpPr>
          <p:spPr>
            <a:xfrm flipV="1">
              <a:off x="4173780" y="2636912"/>
              <a:ext cx="364392" cy="360294"/>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9" name="Straight Connector 18"/>
            <p:cNvCxnSpPr>
              <a:cxnSpLocks noChangeAspect="1"/>
              <a:stCxn id="11" idx="2"/>
              <a:endCxn id="11" idx="0"/>
            </p:cNvCxnSpPr>
            <p:nvPr/>
          </p:nvCxnSpPr>
          <p:spPr>
            <a:xfrm flipV="1">
              <a:off x="4175956" y="2996952"/>
              <a:ext cx="0" cy="1873525"/>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grpSp>
      <p:cxnSp>
        <p:nvCxnSpPr>
          <p:cNvPr id="20" name="Straight Arrow Connector 19"/>
          <p:cNvCxnSpPr/>
          <p:nvPr/>
        </p:nvCxnSpPr>
        <p:spPr>
          <a:xfrm flipV="1">
            <a:off x="2555776" y="1916832"/>
            <a:ext cx="3456384" cy="1872208"/>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21" name="Smiley Face 20"/>
          <p:cNvSpPr/>
          <p:nvPr/>
        </p:nvSpPr>
        <p:spPr>
          <a:xfrm>
            <a:off x="6228184" y="1340768"/>
            <a:ext cx="936104" cy="936104"/>
          </a:xfrm>
          <a:prstGeom prst="smileyFac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 name="Group 21"/>
          <p:cNvGrpSpPr/>
          <p:nvPr/>
        </p:nvGrpSpPr>
        <p:grpSpPr>
          <a:xfrm>
            <a:off x="3491880" y="2132856"/>
            <a:ext cx="1296144" cy="1224135"/>
            <a:chOff x="3131840" y="2636912"/>
            <a:chExt cx="2448272" cy="2233565"/>
          </a:xfrm>
        </p:grpSpPr>
        <p:sp>
          <p:nvSpPr>
            <p:cNvPr id="23" name="Rectangle 22"/>
            <p:cNvSpPr>
              <a:spLocks noChangeAspect="1"/>
            </p:cNvSpPr>
            <p:nvPr/>
          </p:nvSpPr>
          <p:spPr>
            <a:xfrm>
              <a:off x="3131840" y="2996952"/>
              <a:ext cx="2088232" cy="1854043"/>
            </a:xfrm>
            <a:prstGeom prst="rect">
              <a:avLst/>
            </a:prstGeom>
            <a:blipFill>
              <a:blip r:embed="rId2" cstate="print">
                <a:grayscl/>
              </a:blip>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Parallelogram 23"/>
            <p:cNvSpPr>
              <a:spLocks noChangeAspect="1"/>
            </p:cNvSpPr>
            <p:nvPr/>
          </p:nvSpPr>
          <p:spPr>
            <a:xfrm>
              <a:off x="3131840" y="2636912"/>
              <a:ext cx="2448272" cy="356548"/>
            </a:xfrm>
            <a:prstGeom prst="parallelogram">
              <a:avLst>
                <a:gd name="adj" fmla="val 102200"/>
              </a:avLst>
            </a:prstGeom>
            <a:blipFill dpi="0" rotWithShape="1">
              <a:blip r:embed="rId2" cstate="print">
                <a:grayscl/>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Parallelogram 24"/>
            <p:cNvSpPr>
              <a:spLocks noChangeAspect="1"/>
            </p:cNvSpPr>
            <p:nvPr/>
          </p:nvSpPr>
          <p:spPr>
            <a:xfrm rot="16200000" flipV="1">
              <a:off x="4282222" y="3574762"/>
              <a:ext cx="2232248" cy="356548"/>
            </a:xfrm>
            <a:prstGeom prst="parallelogram">
              <a:avLst>
                <a:gd name="adj" fmla="val 102200"/>
              </a:avLst>
            </a:prstGeom>
            <a:blipFill dpi="0" rotWithShape="1">
              <a:blip r:embed="rId2" cstate="print">
                <a:grayscl/>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26" name="Straight Connector 25"/>
            <p:cNvCxnSpPr>
              <a:cxnSpLocks noChangeAspect="1"/>
              <a:stCxn id="23" idx="1"/>
              <a:endCxn id="23" idx="3"/>
            </p:cNvCxnSpPr>
            <p:nvPr/>
          </p:nvCxnSpPr>
          <p:spPr>
            <a:xfrm>
              <a:off x="3131840" y="3923974"/>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27" name="Straight Connector 26"/>
            <p:cNvCxnSpPr>
              <a:cxnSpLocks noChangeAspect="1"/>
              <a:stCxn id="25" idx="3"/>
              <a:endCxn id="25" idx="1"/>
            </p:cNvCxnSpPr>
            <p:nvPr/>
          </p:nvCxnSpPr>
          <p:spPr>
            <a:xfrm flipV="1">
              <a:off x="5220072" y="3570840"/>
              <a:ext cx="356548" cy="368221"/>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28" name="Straight Connector 27"/>
            <p:cNvCxnSpPr>
              <a:cxnSpLocks noChangeAspect="1"/>
            </p:cNvCxnSpPr>
            <p:nvPr/>
          </p:nvCxnSpPr>
          <p:spPr>
            <a:xfrm>
              <a:off x="3347864" y="2780928"/>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29" name="Straight Connector 28"/>
            <p:cNvCxnSpPr>
              <a:cxnSpLocks noChangeAspect="1"/>
              <a:stCxn id="25" idx="2"/>
              <a:endCxn id="25" idx="5"/>
            </p:cNvCxnSpPr>
            <p:nvPr/>
          </p:nvCxnSpPr>
          <p:spPr>
            <a:xfrm>
              <a:off x="5398346" y="2819108"/>
              <a:ext cx="0" cy="1887483"/>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30" name="Straight Connector 29"/>
            <p:cNvCxnSpPr>
              <a:cxnSpLocks noChangeAspect="1"/>
              <a:stCxn id="24" idx="3"/>
              <a:endCxn id="24" idx="1"/>
            </p:cNvCxnSpPr>
            <p:nvPr/>
          </p:nvCxnSpPr>
          <p:spPr>
            <a:xfrm flipV="1">
              <a:off x="4173780" y="2636912"/>
              <a:ext cx="364392" cy="360294"/>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31" name="Straight Connector 30"/>
            <p:cNvCxnSpPr>
              <a:cxnSpLocks noChangeAspect="1"/>
              <a:stCxn id="23" idx="2"/>
              <a:endCxn id="23" idx="0"/>
            </p:cNvCxnSpPr>
            <p:nvPr/>
          </p:nvCxnSpPr>
          <p:spPr>
            <a:xfrm flipV="1">
              <a:off x="4175956" y="2996952"/>
              <a:ext cx="0" cy="1873525"/>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grpSp>
      <p:sp>
        <p:nvSpPr>
          <p:cNvPr id="32" name="TextBox 31"/>
          <p:cNvSpPr txBox="1"/>
          <p:nvPr/>
        </p:nvSpPr>
        <p:spPr>
          <a:xfrm>
            <a:off x="6228184" y="2420888"/>
            <a:ext cx="2664296" cy="400110"/>
          </a:xfrm>
          <a:prstGeom prst="rect">
            <a:avLst/>
          </a:prstGeom>
          <a:noFill/>
        </p:spPr>
        <p:txBody>
          <a:bodyPr wrap="square" rtlCol="0">
            <a:spAutoFit/>
          </a:bodyPr>
          <a:lstStyle/>
          <a:p>
            <a:r>
              <a:rPr lang="en-GB" sz="2000" dirty="0"/>
              <a:t>The ‘E person’</a:t>
            </a:r>
            <a:endParaRPr lang="en-GB" sz="2000" baseline="-25000" dirty="0"/>
          </a:p>
        </p:txBody>
      </p:sp>
      <p:sp>
        <p:nvSpPr>
          <p:cNvPr id="34" name="TextBox 33"/>
          <p:cNvSpPr txBox="1"/>
          <p:nvPr/>
        </p:nvSpPr>
        <p:spPr>
          <a:xfrm>
            <a:off x="467544" y="764704"/>
            <a:ext cx="5400600" cy="400110"/>
          </a:xfrm>
          <a:prstGeom prst="rect">
            <a:avLst/>
          </a:prstGeom>
          <a:noFill/>
        </p:spPr>
        <p:txBody>
          <a:bodyPr wrap="square" rtlCol="0">
            <a:spAutoFit/>
          </a:bodyPr>
          <a:lstStyle/>
          <a:p>
            <a:r>
              <a:rPr lang="en-GB" sz="2000" b="1" dirty="0"/>
              <a:t>Group Reflection (restricted version)</a:t>
            </a:r>
          </a:p>
        </p:txBody>
      </p:sp>
      <p:sp>
        <p:nvSpPr>
          <p:cNvPr id="35" name="TextBox 34"/>
          <p:cNvSpPr txBox="1"/>
          <p:nvPr/>
        </p:nvSpPr>
        <p:spPr>
          <a:xfrm rot="19722362">
            <a:off x="2598416" y="1652579"/>
            <a:ext cx="2491939" cy="400110"/>
          </a:xfrm>
          <a:prstGeom prst="rect">
            <a:avLst/>
          </a:prstGeom>
          <a:noFill/>
        </p:spPr>
        <p:txBody>
          <a:bodyPr wrap="square" rtlCol="0">
            <a:spAutoFit/>
          </a:bodyPr>
          <a:lstStyle/>
          <a:p>
            <a:r>
              <a:rPr lang="en-GB" sz="2000" dirty="0"/>
              <a:t>Gain in evidence (E)</a:t>
            </a:r>
          </a:p>
        </p:txBody>
      </p:sp>
      <p:sp>
        <p:nvSpPr>
          <p:cNvPr id="36" name="TextBox 35"/>
          <p:cNvSpPr txBox="1"/>
          <p:nvPr/>
        </p:nvSpPr>
        <p:spPr>
          <a:xfrm>
            <a:off x="3131840" y="4941168"/>
            <a:ext cx="2304256" cy="400110"/>
          </a:xfrm>
          <a:prstGeom prst="rect">
            <a:avLst/>
          </a:prstGeom>
          <a:noFill/>
        </p:spPr>
        <p:txBody>
          <a:bodyPr wrap="square" rtlCol="0">
            <a:spAutoFit/>
          </a:bodyPr>
          <a:lstStyle/>
          <a:p>
            <a:r>
              <a:rPr lang="en-GB" sz="2000" dirty="0"/>
              <a:t>Gain in evidence (F)</a:t>
            </a:r>
          </a:p>
        </p:txBody>
      </p:sp>
      <p:sp>
        <p:nvSpPr>
          <p:cNvPr id="33" name="TextBox 32"/>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Resolving the Puzzle	</a:t>
            </a:r>
            <a:r>
              <a:rPr lang="en-GB" b="1" dirty="0">
                <a:solidFill>
                  <a:schemeClr val="bg1"/>
                </a:solidFill>
              </a:rPr>
              <a:t>Applications</a:t>
            </a:r>
          </a:p>
        </p:txBody>
      </p:sp>
      <p:sp>
        <p:nvSpPr>
          <p:cNvPr id="38" name="TextBox 37"/>
          <p:cNvSpPr txBox="1"/>
          <p:nvPr/>
        </p:nvSpPr>
        <p:spPr>
          <a:xfrm>
            <a:off x="5940152" y="4869160"/>
            <a:ext cx="2664296" cy="400110"/>
          </a:xfrm>
          <a:prstGeom prst="rect">
            <a:avLst/>
          </a:prstGeom>
          <a:noFill/>
        </p:spPr>
        <p:txBody>
          <a:bodyPr wrap="square" rtlCol="0">
            <a:spAutoFit/>
          </a:bodyPr>
          <a:lstStyle/>
          <a:p>
            <a:r>
              <a:rPr lang="en-GB" sz="2000" dirty="0"/>
              <a:t>The ‘F person’</a:t>
            </a:r>
            <a:endParaRPr lang="en-GB" sz="2000" baseline="-25000" dirty="0"/>
          </a:p>
        </p:txBody>
      </p:sp>
      <p:sp>
        <p:nvSpPr>
          <p:cNvPr id="39" name="TextBox 38"/>
          <p:cNvSpPr txBox="1"/>
          <p:nvPr/>
        </p:nvSpPr>
        <p:spPr>
          <a:xfrm>
            <a:off x="6372200" y="2780928"/>
            <a:ext cx="2771800" cy="400110"/>
          </a:xfrm>
          <a:prstGeom prst="rect">
            <a:avLst/>
          </a:prstGeom>
          <a:noFill/>
        </p:spPr>
        <p:txBody>
          <a:bodyPr wrap="square" rtlCol="0">
            <a:spAutoFit/>
          </a:bodyPr>
          <a:lstStyle/>
          <a:p>
            <a:r>
              <a:rPr lang="en-GB" sz="2000" dirty="0" err="1"/>
              <a:t>Cr</a:t>
            </a:r>
            <a:r>
              <a:rPr lang="en-GB" sz="2000" baseline="-25000" dirty="0" err="1"/>
              <a:t>E</a:t>
            </a:r>
            <a:r>
              <a:rPr lang="en-GB" sz="2000" baseline="-25000" dirty="0"/>
              <a:t> </a:t>
            </a:r>
            <a:r>
              <a:rPr lang="en-GB" sz="2000" dirty="0"/>
              <a:t> (A survives) = </a:t>
            </a:r>
            <a:r>
              <a:rPr lang="en-GB" sz="2000" baseline="30000" dirty="0"/>
              <a:t>1</a:t>
            </a:r>
            <a:r>
              <a:rPr lang="en-GB" sz="2000" dirty="0"/>
              <a:t>/</a:t>
            </a:r>
            <a:r>
              <a:rPr lang="en-GB" sz="2000" baseline="-25000" dirty="0"/>
              <a:t>2</a:t>
            </a:r>
            <a:endParaRPr lang="en-GB" sz="2000" dirty="0"/>
          </a:p>
        </p:txBody>
      </p:sp>
      <p:sp>
        <p:nvSpPr>
          <p:cNvPr id="40" name="TextBox 39"/>
          <p:cNvSpPr txBox="1"/>
          <p:nvPr/>
        </p:nvSpPr>
        <p:spPr>
          <a:xfrm>
            <a:off x="6012160" y="5229200"/>
            <a:ext cx="2232248" cy="400110"/>
          </a:xfrm>
          <a:prstGeom prst="rect">
            <a:avLst/>
          </a:prstGeom>
          <a:noFill/>
        </p:spPr>
        <p:txBody>
          <a:bodyPr wrap="square" rtlCol="0">
            <a:spAutoFit/>
          </a:bodyPr>
          <a:lstStyle/>
          <a:p>
            <a:r>
              <a:rPr lang="en-GB" sz="2000" dirty="0" err="1"/>
              <a:t>Cr</a:t>
            </a:r>
            <a:r>
              <a:rPr lang="en-GB" sz="2000" baseline="-25000" dirty="0" err="1"/>
              <a:t>F</a:t>
            </a:r>
            <a:r>
              <a:rPr lang="en-GB" sz="2000" dirty="0"/>
              <a:t> (A survives) = </a:t>
            </a:r>
            <a:r>
              <a:rPr lang="en-GB" sz="2000" baseline="30000" dirty="0"/>
              <a:t> </a:t>
            </a:r>
            <a:r>
              <a:rPr lang="en-GB" sz="20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 grpId="0"/>
      <p:bldP spid="4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TextBox 33"/>
          <p:cNvSpPr txBox="1"/>
          <p:nvPr/>
        </p:nvSpPr>
        <p:spPr>
          <a:xfrm>
            <a:off x="467544" y="764704"/>
            <a:ext cx="5400600" cy="400110"/>
          </a:xfrm>
          <a:prstGeom prst="rect">
            <a:avLst/>
          </a:prstGeom>
          <a:noFill/>
        </p:spPr>
        <p:txBody>
          <a:bodyPr wrap="square" rtlCol="0">
            <a:spAutoFit/>
          </a:bodyPr>
          <a:lstStyle/>
          <a:p>
            <a:r>
              <a:rPr lang="en-GB" sz="2000" b="1" dirty="0"/>
              <a:t>Group Reflection (restricted version)</a:t>
            </a:r>
          </a:p>
        </p:txBody>
      </p:sp>
      <p:sp>
        <p:nvSpPr>
          <p:cNvPr id="33" name="TextBox 32"/>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Resolving the Puzzle	</a:t>
            </a:r>
            <a:r>
              <a:rPr lang="en-GB" b="1" dirty="0">
                <a:solidFill>
                  <a:schemeClr val="bg1"/>
                </a:solidFill>
              </a:rPr>
              <a:t>Applications</a:t>
            </a:r>
          </a:p>
        </p:txBody>
      </p:sp>
      <p:grpSp>
        <p:nvGrpSpPr>
          <p:cNvPr id="47" name="Group 46"/>
          <p:cNvGrpSpPr/>
          <p:nvPr/>
        </p:nvGrpSpPr>
        <p:grpSpPr>
          <a:xfrm>
            <a:off x="3419872" y="766445"/>
            <a:ext cx="5400600" cy="2635720"/>
            <a:chOff x="1691680" y="1340768"/>
            <a:chExt cx="7200802" cy="3990083"/>
          </a:xfrm>
        </p:grpSpPr>
        <p:sp>
          <p:nvSpPr>
            <p:cNvPr id="27" name="Smiley Face 26"/>
            <p:cNvSpPr/>
            <p:nvPr/>
          </p:nvSpPr>
          <p:spPr>
            <a:xfrm>
              <a:off x="1691680" y="3717032"/>
              <a:ext cx="936104" cy="936104"/>
            </a:xfrm>
            <a:prstGeom prst="smileyFac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TextBox 27"/>
            <p:cNvSpPr txBox="1"/>
            <p:nvPr/>
          </p:nvSpPr>
          <p:spPr>
            <a:xfrm>
              <a:off x="1907703" y="4725145"/>
              <a:ext cx="1429872" cy="605706"/>
            </a:xfrm>
            <a:prstGeom prst="rect">
              <a:avLst/>
            </a:prstGeom>
            <a:noFill/>
          </p:spPr>
          <p:txBody>
            <a:bodyPr wrap="square" rtlCol="0">
              <a:spAutoFit/>
            </a:bodyPr>
            <a:lstStyle/>
            <a:p>
              <a:r>
                <a:rPr lang="en-GB" sz="2000" dirty="0"/>
                <a:t>You (A)</a:t>
              </a:r>
              <a:endParaRPr lang="en-GB" sz="2000" baseline="-25000" dirty="0"/>
            </a:p>
          </p:txBody>
        </p:sp>
        <p:cxnSp>
          <p:nvCxnSpPr>
            <p:cNvPr id="29" name="Straight Arrow Connector 28"/>
            <p:cNvCxnSpPr/>
            <p:nvPr/>
          </p:nvCxnSpPr>
          <p:spPr>
            <a:xfrm flipV="1">
              <a:off x="2555776" y="1916832"/>
              <a:ext cx="3456384" cy="1872208"/>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30" name="Smiley Face 29"/>
            <p:cNvSpPr/>
            <p:nvPr/>
          </p:nvSpPr>
          <p:spPr>
            <a:xfrm>
              <a:off x="6228184" y="1340768"/>
              <a:ext cx="936104" cy="936104"/>
            </a:xfrm>
            <a:prstGeom prst="smileyFac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31" name="Group 21"/>
            <p:cNvGrpSpPr/>
            <p:nvPr/>
          </p:nvGrpSpPr>
          <p:grpSpPr>
            <a:xfrm>
              <a:off x="3491880" y="2132856"/>
              <a:ext cx="1296144" cy="1224135"/>
              <a:chOff x="3131840" y="2636912"/>
              <a:chExt cx="2448272" cy="2233565"/>
            </a:xfrm>
          </p:grpSpPr>
          <p:sp>
            <p:nvSpPr>
              <p:cNvPr id="32" name="Rectangle 31"/>
              <p:cNvSpPr>
                <a:spLocks noChangeAspect="1"/>
              </p:cNvSpPr>
              <p:nvPr/>
            </p:nvSpPr>
            <p:spPr>
              <a:xfrm>
                <a:off x="3131840" y="2996952"/>
                <a:ext cx="2088232" cy="1854043"/>
              </a:xfrm>
              <a:prstGeom prst="rect">
                <a:avLst/>
              </a:prstGeom>
              <a:blipFill>
                <a:blip r:embed="rId2" cstate="print">
                  <a:grayscl/>
                </a:blip>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Parallelogram 34"/>
              <p:cNvSpPr>
                <a:spLocks noChangeAspect="1"/>
              </p:cNvSpPr>
              <p:nvPr/>
            </p:nvSpPr>
            <p:spPr>
              <a:xfrm>
                <a:off x="3131840" y="2636912"/>
                <a:ext cx="2448272" cy="356548"/>
              </a:xfrm>
              <a:prstGeom prst="parallelogram">
                <a:avLst>
                  <a:gd name="adj" fmla="val 102200"/>
                </a:avLst>
              </a:prstGeom>
              <a:blipFill dpi="0" rotWithShape="1">
                <a:blip r:embed="rId2" cstate="print">
                  <a:grayscl/>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Parallelogram 36"/>
              <p:cNvSpPr>
                <a:spLocks noChangeAspect="1"/>
              </p:cNvSpPr>
              <p:nvPr/>
            </p:nvSpPr>
            <p:spPr>
              <a:xfrm rot="16200000" flipV="1">
                <a:off x="4282222" y="3574762"/>
                <a:ext cx="2232248" cy="356548"/>
              </a:xfrm>
              <a:prstGeom prst="parallelogram">
                <a:avLst>
                  <a:gd name="adj" fmla="val 102200"/>
                </a:avLst>
              </a:prstGeom>
              <a:blipFill dpi="0" rotWithShape="1">
                <a:blip r:embed="rId2" cstate="print">
                  <a:grayscl/>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38" name="Straight Connector 37"/>
              <p:cNvCxnSpPr>
                <a:cxnSpLocks noChangeAspect="1"/>
                <a:stCxn id="32" idx="1"/>
                <a:endCxn id="32" idx="3"/>
              </p:cNvCxnSpPr>
              <p:nvPr/>
            </p:nvCxnSpPr>
            <p:spPr>
              <a:xfrm>
                <a:off x="3131840" y="3923974"/>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39" name="Straight Connector 38"/>
              <p:cNvCxnSpPr>
                <a:cxnSpLocks noChangeAspect="1"/>
                <a:stCxn id="37" idx="3"/>
                <a:endCxn id="37" idx="1"/>
              </p:cNvCxnSpPr>
              <p:nvPr/>
            </p:nvCxnSpPr>
            <p:spPr>
              <a:xfrm flipV="1">
                <a:off x="5220072" y="3570840"/>
                <a:ext cx="356548" cy="368221"/>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40" name="Straight Connector 39"/>
              <p:cNvCxnSpPr>
                <a:cxnSpLocks noChangeAspect="1"/>
              </p:cNvCxnSpPr>
              <p:nvPr/>
            </p:nvCxnSpPr>
            <p:spPr>
              <a:xfrm>
                <a:off x="3347864" y="2780928"/>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41" name="Straight Connector 40"/>
              <p:cNvCxnSpPr>
                <a:cxnSpLocks noChangeAspect="1"/>
                <a:stCxn id="37" idx="2"/>
                <a:endCxn id="37" idx="5"/>
              </p:cNvCxnSpPr>
              <p:nvPr/>
            </p:nvCxnSpPr>
            <p:spPr>
              <a:xfrm>
                <a:off x="5398346" y="2819108"/>
                <a:ext cx="0" cy="1887483"/>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42" name="Straight Connector 41"/>
              <p:cNvCxnSpPr>
                <a:cxnSpLocks noChangeAspect="1"/>
                <a:stCxn id="35" idx="3"/>
                <a:endCxn id="35" idx="1"/>
              </p:cNvCxnSpPr>
              <p:nvPr/>
            </p:nvCxnSpPr>
            <p:spPr>
              <a:xfrm flipV="1">
                <a:off x="4173780" y="2636912"/>
                <a:ext cx="364392" cy="360294"/>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43" name="Straight Connector 42"/>
              <p:cNvCxnSpPr>
                <a:cxnSpLocks noChangeAspect="1"/>
                <a:stCxn id="32" idx="2"/>
                <a:endCxn id="32" idx="0"/>
              </p:cNvCxnSpPr>
              <p:nvPr/>
            </p:nvCxnSpPr>
            <p:spPr>
              <a:xfrm flipV="1">
                <a:off x="4175956" y="2996952"/>
                <a:ext cx="0" cy="1873525"/>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grpSp>
        <p:sp>
          <p:nvSpPr>
            <p:cNvPr id="44" name="TextBox 43"/>
            <p:cNvSpPr txBox="1"/>
            <p:nvPr/>
          </p:nvSpPr>
          <p:spPr>
            <a:xfrm>
              <a:off x="5909293" y="2428225"/>
              <a:ext cx="2983189" cy="605706"/>
            </a:xfrm>
            <a:prstGeom prst="rect">
              <a:avLst/>
            </a:prstGeom>
            <a:noFill/>
          </p:spPr>
          <p:txBody>
            <a:bodyPr wrap="square" rtlCol="0">
              <a:spAutoFit/>
            </a:bodyPr>
            <a:lstStyle/>
            <a:p>
              <a:r>
                <a:rPr lang="en-GB" sz="2000" dirty="0"/>
                <a:t>The ‘E person’</a:t>
              </a:r>
              <a:endParaRPr lang="en-GB" sz="2000" baseline="-25000" dirty="0"/>
            </a:p>
          </p:txBody>
        </p:sp>
        <p:sp>
          <p:nvSpPr>
            <p:cNvPr id="45" name="TextBox 44"/>
            <p:cNvSpPr txBox="1"/>
            <p:nvPr/>
          </p:nvSpPr>
          <p:spPr>
            <a:xfrm>
              <a:off x="3646183" y="3300299"/>
              <a:ext cx="676360" cy="605706"/>
            </a:xfrm>
            <a:prstGeom prst="rect">
              <a:avLst/>
            </a:prstGeom>
            <a:noFill/>
          </p:spPr>
          <p:txBody>
            <a:bodyPr wrap="square" rtlCol="0">
              <a:spAutoFit/>
            </a:bodyPr>
            <a:lstStyle/>
            <a:p>
              <a:r>
                <a:rPr lang="en-GB" sz="2000" dirty="0"/>
                <a:t>E</a:t>
              </a:r>
            </a:p>
          </p:txBody>
        </p:sp>
        <p:sp>
          <p:nvSpPr>
            <p:cNvPr id="46" name="TextBox 45"/>
            <p:cNvSpPr txBox="1"/>
            <p:nvPr/>
          </p:nvSpPr>
          <p:spPr>
            <a:xfrm>
              <a:off x="5628118" y="3300299"/>
              <a:ext cx="3264364" cy="605706"/>
            </a:xfrm>
            <a:prstGeom prst="rect">
              <a:avLst/>
            </a:prstGeom>
            <a:noFill/>
          </p:spPr>
          <p:txBody>
            <a:bodyPr wrap="square" rtlCol="0">
              <a:spAutoFit/>
            </a:bodyPr>
            <a:lstStyle/>
            <a:p>
              <a:r>
                <a:rPr lang="en-GB" sz="2000" dirty="0" err="1"/>
                <a:t>Cr</a:t>
              </a:r>
              <a:r>
                <a:rPr lang="en-GB" sz="2000" baseline="-25000" dirty="0" err="1"/>
                <a:t>E</a:t>
              </a:r>
              <a:r>
                <a:rPr lang="en-GB" sz="2000" baseline="-25000" dirty="0"/>
                <a:t> </a:t>
              </a:r>
              <a:r>
                <a:rPr lang="en-GB" sz="2000" dirty="0"/>
                <a:t> (A survives) = </a:t>
              </a:r>
              <a:r>
                <a:rPr lang="en-GB" sz="2000" baseline="30000" dirty="0"/>
                <a:t>1</a:t>
              </a:r>
              <a:r>
                <a:rPr lang="en-GB" sz="2000" dirty="0"/>
                <a:t>/</a:t>
              </a:r>
              <a:r>
                <a:rPr lang="en-GB" sz="2000" baseline="-25000" dirty="0"/>
                <a:t>2</a:t>
              </a:r>
              <a:endParaRPr lang="en-GB" sz="2000" dirty="0"/>
            </a:p>
          </p:txBody>
        </p:sp>
      </p:grpSp>
      <p:sp>
        <p:nvSpPr>
          <p:cNvPr id="50" name="TextBox 49"/>
          <p:cNvSpPr txBox="1"/>
          <p:nvPr/>
        </p:nvSpPr>
        <p:spPr>
          <a:xfrm>
            <a:off x="467544" y="6237312"/>
            <a:ext cx="7632848" cy="400110"/>
          </a:xfrm>
          <a:prstGeom prst="rect">
            <a:avLst/>
          </a:prstGeom>
          <a:noFill/>
        </p:spPr>
        <p:txBody>
          <a:bodyPr wrap="square" rtlCol="0">
            <a:spAutoFit/>
          </a:bodyPr>
          <a:lstStyle/>
          <a:p>
            <a:r>
              <a:rPr lang="en-GB" sz="2000" b="1" dirty="0"/>
              <a:t>Group Reflection gives us a </a:t>
            </a:r>
            <a:r>
              <a:rPr lang="en-GB" sz="2000" b="1" dirty="0">
                <a:solidFill>
                  <a:srgbClr val="FF0000"/>
                </a:solidFill>
              </a:rPr>
              <a:t>false </a:t>
            </a:r>
            <a:r>
              <a:rPr lang="en-GB" sz="2000" b="1" dirty="0"/>
              <a:t>result here. </a:t>
            </a:r>
          </a:p>
        </p:txBody>
      </p:sp>
      <p:sp>
        <p:nvSpPr>
          <p:cNvPr id="36" name="TextBox 35"/>
          <p:cNvSpPr txBox="1"/>
          <p:nvPr/>
        </p:nvSpPr>
        <p:spPr>
          <a:xfrm>
            <a:off x="467544" y="3212976"/>
            <a:ext cx="7416824" cy="400110"/>
          </a:xfrm>
          <a:prstGeom prst="rect">
            <a:avLst/>
          </a:prstGeom>
          <a:noFill/>
        </p:spPr>
        <p:txBody>
          <a:bodyPr wrap="square" rtlCol="0">
            <a:spAutoFit/>
          </a:bodyPr>
          <a:lstStyle/>
          <a:p>
            <a:r>
              <a:rPr lang="en-GB" sz="2000" dirty="0"/>
              <a:t> You know that: </a:t>
            </a:r>
          </a:p>
        </p:txBody>
      </p:sp>
      <p:sp>
        <p:nvSpPr>
          <p:cNvPr id="51" name="TextBox 50"/>
          <p:cNvSpPr txBox="1"/>
          <p:nvPr/>
        </p:nvSpPr>
        <p:spPr>
          <a:xfrm>
            <a:off x="1115616" y="4118496"/>
            <a:ext cx="7416824" cy="400110"/>
          </a:xfrm>
          <a:prstGeom prst="rect">
            <a:avLst/>
          </a:prstGeom>
          <a:noFill/>
        </p:spPr>
        <p:txBody>
          <a:bodyPr wrap="square" rtlCol="0">
            <a:spAutoFit/>
          </a:bodyPr>
          <a:lstStyle/>
          <a:p>
            <a:pPr>
              <a:buFont typeface="Arial" pitchFamily="34" charset="0"/>
              <a:buChar char="•"/>
            </a:pPr>
            <a:r>
              <a:rPr lang="en-GB" sz="2000" dirty="0"/>
              <a:t> The E person knows E (and you do not). </a:t>
            </a:r>
          </a:p>
        </p:txBody>
      </p:sp>
      <p:sp>
        <p:nvSpPr>
          <p:cNvPr id="52" name="TextBox 51"/>
          <p:cNvSpPr txBox="1"/>
          <p:nvPr/>
        </p:nvSpPr>
        <p:spPr>
          <a:xfrm>
            <a:off x="1115616" y="4571256"/>
            <a:ext cx="7416824" cy="707886"/>
          </a:xfrm>
          <a:prstGeom prst="rect">
            <a:avLst/>
          </a:prstGeom>
          <a:noFill/>
        </p:spPr>
        <p:txBody>
          <a:bodyPr wrap="square" rtlCol="0">
            <a:spAutoFit/>
          </a:bodyPr>
          <a:lstStyle/>
          <a:p>
            <a:pPr>
              <a:buFont typeface="Arial" pitchFamily="34" charset="0"/>
              <a:buChar char="•"/>
            </a:pPr>
            <a:r>
              <a:rPr lang="en-GB" sz="2000" dirty="0"/>
              <a:t> The E person is rational – and has responded to the evidence just as you would (and should) have done</a:t>
            </a:r>
          </a:p>
        </p:txBody>
      </p:sp>
      <p:sp>
        <p:nvSpPr>
          <p:cNvPr id="53" name="TextBox 52"/>
          <p:cNvSpPr txBox="1"/>
          <p:nvPr/>
        </p:nvSpPr>
        <p:spPr>
          <a:xfrm>
            <a:off x="1115616" y="5331792"/>
            <a:ext cx="7416824" cy="400110"/>
          </a:xfrm>
          <a:prstGeom prst="rect">
            <a:avLst/>
          </a:prstGeom>
          <a:noFill/>
        </p:spPr>
        <p:txBody>
          <a:bodyPr wrap="square" rtlCol="0">
            <a:spAutoFit/>
          </a:bodyPr>
          <a:lstStyle/>
          <a:p>
            <a:pPr>
              <a:buFont typeface="Arial" pitchFamily="34" charset="0"/>
              <a:buChar char="•"/>
            </a:pPr>
            <a:r>
              <a:rPr lang="en-GB" sz="2000" dirty="0"/>
              <a:t> The E person’s credence in that you survive is </a:t>
            </a:r>
            <a:r>
              <a:rPr lang="en-GB" sz="2000" baseline="30000" dirty="0"/>
              <a:t>1</a:t>
            </a:r>
            <a:r>
              <a:rPr lang="en-GB" sz="2000" dirty="0"/>
              <a:t>/</a:t>
            </a:r>
            <a:r>
              <a:rPr lang="en-GB" sz="2000" baseline="-25000" dirty="0"/>
              <a:t>2</a:t>
            </a:r>
            <a:endParaRPr lang="en-GB" sz="2000" dirty="0"/>
          </a:p>
        </p:txBody>
      </p:sp>
      <p:sp>
        <p:nvSpPr>
          <p:cNvPr id="54" name="TextBox 53"/>
          <p:cNvSpPr txBox="1"/>
          <p:nvPr/>
        </p:nvSpPr>
        <p:spPr>
          <a:xfrm>
            <a:off x="467544" y="5784552"/>
            <a:ext cx="7416824" cy="400110"/>
          </a:xfrm>
          <a:prstGeom prst="rect">
            <a:avLst/>
          </a:prstGeom>
          <a:noFill/>
        </p:spPr>
        <p:txBody>
          <a:bodyPr wrap="square" rtlCol="0">
            <a:spAutoFit/>
          </a:bodyPr>
          <a:lstStyle/>
          <a:p>
            <a:r>
              <a:rPr lang="en-GB" sz="2000" dirty="0"/>
              <a:t>Therefore, you (A) should have a credence of </a:t>
            </a:r>
            <a:r>
              <a:rPr lang="en-GB" sz="2000" baseline="30000" dirty="0"/>
              <a:t>1</a:t>
            </a:r>
            <a:r>
              <a:rPr lang="en-GB" sz="2000" dirty="0"/>
              <a:t>/</a:t>
            </a:r>
            <a:r>
              <a:rPr lang="en-GB" sz="2000" baseline="-25000" dirty="0"/>
              <a:t>2</a:t>
            </a:r>
            <a:r>
              <a:rPr lang="en-GB" sz="2000" dirty="0"/>
              <a:t> that you survive. </a:t>
            </a:r>
          </a:p>
        </p:txBody>
      </p:sp>
      <p:sp>
        <p:nvSpPr>
          <p:cNvPr id="55" name="TextBox 54"/>
          <p:cNvSpPr txBox="1"/>
          <p:nvPr/>
        </p:nvSpPr>
        <p:spPr>
          <a:xfrm>
            <a:off x="1115616" y="3665736"/>
            <a:ext cx="7416824" cy="400110"/>
          </a:xfrm>
          <a:prstGeom prst="rect">
            <a:avLst/>
          </a:prstGeom>
          <a:noFill/>
        </p:spPr>
        <p:txBody>
          <a:bodyPr wrap="square" rtlCol="0">
            <a:spAutoFit/>
          </a:bodyPr>
          <a:lstStyle/>
          <a:p>
            <a:pPr>
              <a:buFont typeface="Arial" pitchFamily="34" charset="0"/>
              <a:buChar char="•"/>
            </a:pPr>
            <a:r>
              <a:rPr lang="en-GB" sz="2000" dirty="0"/>
              <a:t> The E person knows all that you (A) know</a:t>
            </a:r>
          </a:p>
        </p:txBody>
      </p:sp>
      <p:sp>
        <p:nvSpPr>
          <p:cNvPr id="56" name="Freeform 55"/>
          <p:cNvSpPr/>
          <p:nvPr/>
        </p:nvSpPr>
        <p:spPr>
          <a:xfrm>
            <a:off x="2627784" y="4005064"/>
            <a:ext cx="792088" cy="545690"/>
          </a:xfrm>
          <a:custGeom>
            <a:avLst/>
            <a:gdLst>
              <a:gd name="connsiteX0" fmla="*/ 585075 w 653139"/>
              <a:gd name="connsiteY0" fmla="*/ 29497 h 545690"/>
              <a:gd name="connsiteX1" fmla="*/ 186869 w 653139"/>
              <a:gd name="connsiteY1" fmla="*/ 44245 h 545690"/>
              <a:gd name="connsiteX2" fmla="*/ 127875 w 653139"/>
              <a:gd name="connsiteY2" fmla="*/ 73742 h 545690"/>
              <a:gd name="connsiteX3" fmla="*/ 68881 w 653139"/>
              <a:gd name="connsiteY3" fmla="*/ 162232 h 545690"/>
              <a:gd name="connsiteX4" fmla="*/ 54133 w 653139"/>
              <a:gd name="connsiteY4" fmla="*/ 486697 h 545690"/>
              <a:gd name="connsiteX5" fmla="*/ 142623 w 653139"/>
              <a:gd name="connsiteY5" fmla="*/ 545690 h 545690"/>
              <a:gd name="connsiteX6" fmla="*/ 467088 w 653139"/>
              <a:gd name="connsiteY6" fmla="*/ 530942 h 545690"/>
              <a:gd name="connsiteX7" fmla="*/ 511333 w 653139"/>
              <a:gd name="connsiteY7" fmla="*/ 516194 h 545690"/>
              <a:gd name="connsiteX8" fmla="*/ 570327 w 653139"/>
              <a:gd name="connsiteY8" fmla="*/ 501445 h 545690"/>
              <a:gd name="connsiteX9" fmla="*/ 585075 w 653139"/>
              <a:gd name="connsiteY9" fmla="*/ 457200 h 545690"/>
              <a:gd name="connsiteX10" fmla="*/ 644069 w 653139"/>
              <a:gd name="connsiteY10" fmla="*/ 339213 h 545690"/>
              <a:gd name="connsiteX11" fmla="*/ 599823 w 653139"/>
              <a:gd name="connsiteY11" fmla="*/ 88490 h 545690"/>
              <a:gd name="connsiteX12" fmla="*/ 555578 w 653139"/>
              <a:gd name="connsiteY12" fmla="*/ 73742 h 545690"/>
              <a:gd name="connsiteX13" fmla="*/ 526081 w 653139"/>
              <a:gd name="connsiteY13" fmla="*/ 29497 h 545690"/>
              <a:gd name="connsiteX14" fmla="*/ 481836 w 653139"/>
              <a:gd name="connsiteY14" fmla="*/ 14748 h 545690"/>
              <a:gd name="connsiteX15" fmla="*/ 467088 w 653139"/>
              <a:gd name="connsiteY15" fmla="*/ 0 h 545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53139" h="545690">
                <a:moveTo>
                  <a:pt x="585075" y="29497"/>
                </a:moveTo>
                <a:cubicBezTo>
                  <a:pt x="452340" y="34413"/>
                  <a:pt x="319078" y="31451"/>
                  <a:pt x="186869" y="44245"/>
                </a:cubicBezTo>
                <a:cubicBezTo>
                  <a:pt x="164985" y="46363"/>
                  <a:pt x="143421" y="58196"/>
                  <a:pt x="127875" y="73742"/>
                </a:cubicBezTo>
                <a:cubicBezTo>
                  <a:pt x="102807" y="98809"/>
                  <a:pt x="68881" y="162232"/>
                  <a:pt x="68881" y="162232"/>
                </a:cubicBezTo>
                <a:cubicBezTo>
                  <a:pt x="29236" y="281170"/>
                  <a:pt x="0" y="332031"/>
                  <a:pt x="54133" y="486697"/>
                </a:cubicBezTo>
                <a:cubicBezTo>
                  <a:pt x="65844" y="520157"/>
                  <a:pt x="142623" y="545690"/>
                  <a:pt x="142623" y="545690"/>
                </a:cubicBezTo>
                <a:cubicBezTo>
                  <a:pt x="250778" y="540774"/>
                  <a:pt x="359166" y="539576"/>
                  <a:pt x="467088" y="530942"/>
                </a:cubicBezTo>
                <a:cubicBezTo>
                  <a:pt x="482585" y="529702"/>
                  <a:pt x="496385" y="520465"/>
                  <a:pt x="511333" y="516194"/>
                </a:cubicBezTo>
                <a:cubicBezTo>
                  <a:pt x="530823" y="510625"/>
                  <a:pt x="550662" y="506361"/>
                  <a:pt x="570327" y="501445"/>
                </a:cubicBezTo>
                <a:cubicBezTo>
                  <a:pt x="575243" y="486697"/>
                  <a:pt x="578642" y="471353"/>
                  <a:pt x="585075" y="457200"/>
                </a:cubicBezTo>
                <a:cubicBezTo>
                  <a:pt x="603270" y="417170"/>
                  <a:pt x="644069" y="339213"/>
                  <a:pt x="644069" y="339213"/>
                </a:cubicBezTo>
                <a:cubicBezTo>
                  <a:pt x="641765" y="309265"/>
                  <a:pt x="653139" y="141806"/>
                  <a:pt x="599823" y="88490"/>
                </a:cubicBezTo>
                <a:cubicBezTo>
                  <a:pt x="588830" y="77497"/>
                  <a:pt x="570326" y="78658"/>
                  <a:pt x="555578" y="73742"/>
                </a:cubicBezTo>
                <a:cubicBezTo>
                  <a:pt x="545746" y="58994"/>
                  <a:pt x="539922" y="40570"/>
                  <a:pt x="526081" y="29497"/>
                </a:cubicBezTo>
                <a:cubicBezTo>
                  <a:pt x="513942" y="19785"/>
                  <a:pt x="495741" y="21701"/>
                  <a:pt x="481836" y="14748"/>
                </a:cubicBezTo>
                <a:cubicBezTo>
                  <a:pt x="475618" y="11639"/>
                  <a:pt x="472004" y="4916"/>
                  <a:pt x="467088" y="0"/>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48" name="TextBox 47"/>
          <p:cNvSpPr txBox="1"/>
          <p:nvPr/>
        </p:nvSpPr>
        <p:spPr>
          <a:xfrm>
            <a:off x="2987824" y="6457890"/>
            <a:ext cx="5752256" cy="400110"/>
          </a:xfrm>
          <a:prstGeom prst="rect">
            <a:avLst/>
          </a:prstGeom>
          <a:noFill/>
        </p:spPr>
        <p:txBody>
          <a:bodyPr wrap="square" rtlCol="0">
            <a:spAutoFit/>
          </a:bodyPr>
          <a:lstStyle/>
          <a:p>
            <a:r>
              <a:rPr lang="en-GB" sz="2000" b="1" dirty="0"/>
              <a:t>But only when we interpret ‘knows’ as basic-knows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6" grpId="0" animBg="1"/>
      <p:bldP spid="4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a:off x="2483768" y="1988840"/>
            <a:ext cx="3024336"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6" name="Smiley Face 5"/>
          <p:cNvSpPr/>
          <p:nvPr/>
        </p:nvSpPr>
        <p:spPr>
          <a:xfrm>
            <a:off x="1331640" y="1412776"/>
            <a:ext cx="936104" cy="936104"/>
          </a:xfrm>
          <a:prstGeom prst="smileyFac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Smiley Face 6"/>
          <p:cNvSpPr/>
          <p:nvPr/>
        </p:nvSpPr>
        <p:spPr>
          <a:xfrm>
            <a:off x="5724128" y="1412776"/>
            <a:ext cx="936104" cy="936104"/>
          </a:xfrm>
          <a:prstGeom prst="smileyFac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p:cNvSpPr txBox="1"/>
          <p:nvPr/>
        </p:nvSpPr>
        <p:spPr>
          <a:xfrm>
            <a:off x="1547664" y="2420888"/>
            <a:ext cx="648072" cy="400110"/>
          </a:xfrm>
          <a:prstGeom prst="rect">
            <a:avLst/>
          </a:prstGeom>
          <a:noFill/>
        </p:spPr>
        <p:txBody>
          <a:bodyPr wrap="square" rtlCol="0">
            <a:spAutoFit/>
          </a:bodyPr>
          <a:lstStyle/>
          <a:p>
            <a:r>
              <a:rPr lang="en-GB" sz="2000" dirty="0" err="1"/>
              <a:t>Cr</a:t>
            </a:r>
            <a:r>
              <a:rPr lang="en-GB" sz="2000" baseline="-25000" dirty="0" err="1"/>
              <a:t>A</a:t>
            </a:r>
            <a:endParaRPr lang="en-GB" sz="2000" baseline="-25000" dirty="0"/>
          </a:p>
        </p:txBody>
      </p:sp>
      <p:sp>
        <p:nvSpPr>
          <p:cNvPr id="9" name="TextBox 8"/>
          <p:cNvSpPr txBox="1"/>
          <p:nvPr/>
        </p:nvSpPr>
        <p:spPr>
          <a:xfrm>
            <a:off x="5868144" y="2276872"/>
            <a:ext cx="648072" cy="400110"/>
          </a:xfrm>
          <a:prstGeom prst="rect">
            <a:avLst/>
          </a:prstGeom>
          <a:noFill/>
        </p:spPr>
        <p:txBody>
          <a:bodyPr wrap="square" rtlCol="0">
            <a:spAutoFit/>
          </a:bodyPr>
          <a:lstStyle/>
          <a:p>
            <a:r>
              <a:rPr lang="en-GB" sz="2000" dirty="0" err="1"/>
              <a:t>Cr</a:t>
            </a:r>
            <a:r>
              <a:rPr lang="en-GB" sz="2000" baseline="-25000" dirty="0" err="1"/>
              <a:t>B</a:t>
            </a:r>
            <a:endParaRPr lang="en-GB" sz="2000" baseline="-25000" dirty="0"/>
          </a:p>
        </p:txBody>
      </p:sp>
      <p:grpSp>
        <p:nvGrpSpPr>
          <p:cNvPr id="2" name="Group 9"/>
          <p:cNvGrpSpPr/>
          <p:nvPr/>
        </p:nvGrpSpPr>
        <p:grpSpPr>
          <a:xfrm>
            <a:off x="3131840" y="1340768"/>
            <a:ext cx="1296144" cy="1224135"/>
            <a:chOff x="3131840" y="2636912"/>
            <a:chExt cx="2448272" cy="2233565"/>
          </a:xfrm>
        </p:grpSpPr>
        <p:sp>
          <p:nvSpPr>
            <p:cNvPr id="11" name="Rectangle 10"/>
            <p:cNvSpPr>
              <a:spLocks noChangeAspect="1"/>
            </p:cNvSpPr>
            <p:nvPr/>
          </p:nvSpPr>
          <p:spPr>
            <a:xfrm>
              <a:off x="3131840" y="2996952"/>
              <a:ext cx="2088232" cy="1854043"/>
            </a:xfrm>
            <a:prstGeom prst="rect">
              <a:avLst/>
            </a:prstGeom>
            <a:blipFill>
              <a:blip r:embed="rId2"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a:spLocks noChangeAspect="1"/>
            </p:cNvSpPr>
            <p:nvPr/>
          </p:nvSpPr>
          <p:spPr>
            <a:xfrm>
              <a:off x="3131840" y="2636912"/>
              <a:ext cx="2448272" cy="356548"/>
            </a:xfrm>
            <a:prstGeom prst="parallelogram">
              <a:avLst>
                <a:gd name="adj" fmla="val 102200"/>
              </a:avLst>
            </a:prstGeom>
            <a:blipFill dpi="0" rotWithShape="1">
              <a:blip r:embed="rId2" cstate="print">
                <a:lum bright="50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a:spLocks noChangeAspect="1"/>
            </p:cNvSpPr>
            <p:nvPr/>
          </p:nvSpPr>
          <p:spPr>
            <a:xfrm rot="16200000" flipV="1">
              <a:off x="4282222" y="3574762"/>
              <a:ext cx="2232248" cy="356548"/>
            </a:xfrm>
            <a:prstGeom prst="parallelogram">
              <a:avLst>
                <a:gd name="adj" fmla="val 102200"/>
              </a:avLst>
            </a:prstGeom>
            <a:blipFill dpi="0" rotWithShape="1">
              <a:blip r:embed="rId2" cstate="print">
                <a:lum bright="-21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p:cNvCxnSpPr>
              <a:cxnSpLocks noChangeAspect="1"/>
              <a:stCxn id="11" idx="1"/>
              <a:endCxn id="11" idx="3"/>
            </p:cNvCxnSpPr>
            <p:nvPr/>
          </p:nvCxnSpPr>
          <p:spPr>
            <a:xfrm>
              <a:off x="3131840" y="3923974"/>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5" name="Straight Connector 14"/>
            <p:cNvCxnSpPr>
              <a:cxnSpLocks noChangeAspect="1"/>
              <a:stCxn id="13" idx="3"/>
              <a:endCxn id="13" idx="1"/>
            </p:cNvCxnSpPr>
            <p:nvPr/>
          </p:nvCxnSpPr>
          <p:spPr>
            <a:xfrm flipV="1">
              <a:off x="5220072" y="3570840"/>
              <a:ext cx="356548" cy="368221"/>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noChangeAspect="1"/>
            </p:cNvCxnSpPr>
            <p:nvPr/>
          </p:nvCxnSpPr>
          <p:spPr>
            <a:xfrm>
              <a:off x="3347864" y="2780928"/>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noChangeAspect="1"/>
              <a:stCxn id="13" idx="2"/>
              <a:endCxn id="13" idx="5"/>
            </p:cNvCxnSpPr>
            <p:nvPr/>
          </p:nvCxnSpPr>
          <p:spPr>
            <a:xfrm>
              <a:off x="5398346" y="2819108"/>
              <a:ext cx="0" cy="1887483"/>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8" name="Straight Connector 17"/>
            <p:cNvCxnSpPr>
              <a:cxnSpLocks noChangeAspect="1"/>
              <a:stCxn id="12" idx="3"/>
              <a:endCxn id="12" idx="1"/>
            </p:cNvCxnSpPr>
            <p:nvPr/>
          </p:nvCxnSpPr>
          <p:spPr>
            <a:xfrm flipV="1">
              <a:off x="4173780" y="2636912"/>
              <a:ext cx="364392" cy="360294"/>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9" name="Straight Connector 18"/>
            <p:cNvCxnSpPr>
              <a:cxnSpLocks noChangeAspect="1"/>
              <a:stCxn id="11" idx="2"/>
              <a:endCxn id="11" idx="0"/>
            </p:cNvCxnSpPr>
            <p:nvPr/>
          </p:nvCxnSpPr>
          <p:spPr>
            <a:xfrm flipV="1">
              <a:off x="4175956" y="2996952"/>
              <a:ext cx="0" cy="1873525"/>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grpSp>
      <p:sp>
        <p:nvSpPr>
          <p:cNvPr id="34" name="TextBox 33"/>
          <p:cNvSpPr txBox="1"/>
          <p:nvPr/>
        </p:nvSpPr>
        <p:spPr>
          <a:xfrm>
            <a:off x="467544" y="764704"/>
            <a:ext cx="5400600" cy="400110"/>
          </a:xfrm>
          <a:prstGeom prst="rect">
            <a:avLst/>
          </a:prstGeom>
          <a:noFill/>
        </p:spPr>
        <p:txBody>
          <a:bodyPr wrap="square" rtlCol="0">
            <a:spAutoFit/>
          </a:bodyPr>
          <a:lstStyle/>
          <a:p>
            <a:r>
              <a:rPr lang="en-GB" sz="2000" b="1" dirty="0"/>
              <a:t>Group Reflection (restricted version)</a:t>
            </a:r>
          </a:p>
        </p:txBody>
      </p:sp>
      <p:sp>
        <p:nvSpPr>
          <p:cNvPr id="36" name="TextBox 35"/>
          <p:cNvSpPr txBox="1"/>
          <p:nvPr/>
        </p:nvSpPr>
        <p:spPr>
          <a:xfrm>
            <a:off x="2771800" y="2636912"/>
            <a:ext cx="2088232" cy="400110"/>
          </a:xfrm>
          <a:prstGeom prst="rect">
            <a:avLst/>
          </a:prstGeom>
          <a:noFill/>
        </p:spPr>
        <p:txBody>
          <a:bodyPr wrap="square" rtlCol="0">
            <a:spAutoFit/>
          </a:bodyPr>
          <a:lstStyle/>
          <a:p>
            <a:r>
              <a:rPr lang="en-GB" sz="2000" dirty="0"/>
              <a:t>Gain in evidence</a:t>
            </a:r>
          </a:p>
        </p:txBody>
      </p:sp>
      <p:sp>
        <p:nvSpPr>
          <p:cNvPr id="33" name="TextBox 32"/>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Resolving the Puzzle	</a:t>
            </a:r>
            <a:r>
              <a:rPr lang="en-GB" b="1" dirty="0">
                <a:solidFill>
                  <a:schemeClr val="bg1"/>
                </a:solidFill>
              </a:rPr>
              <a:t>Applications</a:t>
            </a:r>
          </a:p>
        </p:txBody>
      </p:sp>
      <p:sp>
        <p:nvSpPr>
          <p:cNvPr id="27" name="TextBox 26"/>
          <p:cNvSpPr txBox="1"/>
          <p:nvPr/>
        </p:nvSpPr>
        <p:spPr>
          <a:xfrm>
            <a:off x="467544" y="3140968"/>
            <a:ext cx="7848872" cy="707886"/>
          </a:xfrm>
          <a:prstGeom prst="rect">
            <a:avLst/>
          </a:prstGeom>
          <a:noFill/>
        </p:spPr>
        <p:txBody>
          <a:bodyPr wrap="square" rtlCol="0">
            <a:spAutoFit/>
          </a:bodyPr>
          <a:lstStyle/>
          <a:p>
            <a:r>
              <a:rPr lang="en-GB" sz="2000" dirty="0"/>
              <a:t>You know that there is something that B knows and you don’t (so you should defer to B). </a:t>
            </a:r>
          </a:p>
        </p:txBody>
      </p:sp>
      <p:sp>
        <p:nvSpPr>
          <p:cNvPr id="28" name="TextBox 27"/>
          <p:cNvSpPr txBox="1"/>
          <p:nvPr/>
        </p:nvSpPr>
        <p:spPr>
          <a:xfrm>
            <a:off x="467544" y="3994224"/>
            <a:ext cx="7848872" cy="400110"/>
          </a:xfrm>
          <a:prstGeom prst="rect">
            <a:avLst/>
          </a:prstGeom>
          <a:noFill/>
        </p:spPr>
        <p:txBody>
          <a:bodyPr wrap="square" rtlCol="0">
            <a:spAutoFit/>
          </a:bodyPr>
          <a:lstStyle/>
          <a:p>
            <a:r>
              <a:rPr lang="en-GB" sz="2000" dirty="0"/>
              <a:t>Call this - what B knows.</a:t>
            </a:r>
          </a:p>
        </p:txBody>
      </p:sp>
      <p:sp>
        <p:nvSpPr>
          <p:cNvPr id="29" name="TextBox 28"/>
          <p:cNvSpPr txBox="1"/>
          <p:nvPr/>
        </p:nvSpPr>
        <p:spPr>
          <a:xfrm>
            <a:off x="467544" y="4539704"/>
            <a:ext cx="7848872" cy="400110"/>
          </a:xfrm>
          <a:prstGeom prst="rect">
            <a:avLst/>
          </a:prstGeom>
          <a:noFill/>
        </p:spPr>
        <p:txBody>
          <a:bodyPr wrap="square" rtlCol="0">
            <a:spAutoFit/>
          </a:bodyPr>
          <a:lstStyle/>
          <a:p>
            <a:r>
              <a:rPr lang="en-GB" sz="2000" dirty="0"/>
              <a:t>But does B know what B knows?</a:t>
            </a:r>
          </a:p>
        </p:txBody>
      </p:sp>
      <p:sp>
        <p:nvSpPr>
          <p:cNvPr id="30" name="Freeform 29"/>
          <p:cNvSpPr/>
          <p:nvPr/>
        </p:nvSpPr>
        <p:spPr>
          <a:xfrm>
            <a:off x="1619672" y="4437112"/>
            <a:ext cx="720080" cy="545690"/>
          </a:xfrm>
          <a:custGeom>
            <a:avLst/>
            <a:gdLst>
              <a:gd name="connsiteX0" fmla="*/ 585075 w 653139"/>
              <a:gd name="connsiteY0" fmla="*/ 29497 h 545690"/>
              <a:gd name="connsiteX1" fmla="*/ 186869 w 653139"/>
              <a:gd name="connsiteY1" fmla="*/ 44245 h 545690"/>
              <a:gd name="connsiteX2" fmla="*/ 127875 w 653139"/>
              <a:gd name="connsiteY2" fmla="*/ 73742 h 545690"/>
              <a:gd name="connsiteX3" fmla="*/ 68881 w 653139"/>
              <a:gd name="connsiteY3" fmla="*/ 162232 h 545690"/>
              <a:gd name="connsiteX4" fmla="*/ 54133 w 653139"/>
              <a:gd name="connsiteY4" fmla="*/ 486697 h 545690"/>
              <a:gd name="connsiteX5" fmla="*/ 142623 w 653139"/>
              <a:gd name="connsiteY5" fmla="*/ 545690 h 545690"/>
              <a:gd name="connsiteX6" fmla="*/ 467088 w 653139"/>
              <a:gd name="connsiteY6" fmla="*/ 530942 h 545690"/>
              <a:gd name="connsiteX7" fmla="*/ 511333 w 653139"/>
              <a:gd name="connsiteY7" fmla="*/ 516194 h 545690"/>
              <a:gd name="connsiteX8" fmla="*/ 570327 w 653139"/>
              <a:gd name="connsiteY8" fmla="*/ 501445 h 545690"/>
              <a:gd name="connsiteX9" fmla="*/ 585075 w 653139"/>
              <a:gd name="connsiteY9" fmla="*/ 457200 h 545690"/>
              <a:gd name="connsiteX10" fmla="*/ 644069 w 653139"/>
              <a:gd name="connsiteY10" fmla="*/ 339213 h 545690"/>
              <a:gd name="connsiteX11" fmla="*/ 599823 w 653139"/>
              <a:gd name="connsiteY11" fmla="*/ 88490 h 545690"/>
              <a:gd name="connsiteX12" fmla="*/ 555578 w 653139"/>
              <a:gd name="connsiteY12" fmla="*/ 73742 h 545690"/>
              <a:gd name="connsiteX13" fmla="*/ 526081 w 653139"/>
              <a:gd name="connsiteY13" fmla="*/ 29497 h 545690"/>
              <a:gd name="connsiteX14" fmla="*/ 481836 w 653139"/>
              <a:gd name="connsiteY14" fmla="*/ 14748 h 545690"/>
              <a:gd name="connsiteX15" fmla="*/ 467088 w 653139"/>
              <a:gd name="connsiteY15" fmla="*/ 0 h 545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53139" h="545690">
                <a:moveTo>
                  <a:pt x="585075" y="29497"/>
                </a:moveTo>
                <a:cubicBezTo>
                  <a:pt x="452340" y="34413"/>
                  <a:pt x="319078" y="31451"/>
                  <a:pt x="186869" y="44245"/>
                </a:cubicBezTo>
                <a:cubicBezTo>
                  <a:pt x="164985" y="46363"/>
                  <a:pt x="143421" y="58196"/>
                  <a:pt x="127875" y="73742"/>
                </a:cubicBezTo>
                <a:cubicBezTo>
                  <a:pt x="102807" y="98809"/>
                  <a:pt x="68881" y="162232"/>
                  <a:pt x="68881" y="162232"/>
                </a:cubicBezTo>
                <a:cubicBezTo>
                  <a:pt x="29236" y="281170"/>
                  <a:pt x="0" y="332031"/>
                  <a:pt x="54133" y="486697"/>
                </a:cubicBezTo>
                <a:cubicBezTo>
                  <a:pt x="65844" y="520157"/>
                  <a:pt x="142623" y="545690"/>
                  <a:pt x="142623" y="545690"/>
                </a:cubicBezTo>
                <a:cubicBezTo>
                  <a:pt x="250778" y="540774"/>
                  <a:pt x="359166" y="539576"/>
                  <a:pt x="467088" y="530942"/>
                </a:cubicBezTo>
                <a:cubicBezTo>
                  <a:pt x="482585" y="529702"/>
                  <a:pt x="496385" y="520465"/>
                  <a:pt x="511333" y="516194"/>
                </a:cubicBezTo>
                <a:cubicBezTo>
                  <a:pt x="530823" y="510625"/>
                  <a:pt x="550662" y="506361"/>
                  <a:pt x="570327" y="501445"/>
                </a:cubicBezTo>
                <a:cubicBezTo>
                  <a:pt x="575243" y="486697"/>
                  <a:pt x="578642" y="471353"/>
                  <a:pt x="585075" y="457200"/>
                </a:cubicBezTo>
                <a:cubicBezTo>
                  <a:pt x="603270" y="417170"/>
                  <a:pt x="644069" y="339213"/>
                  <a:pt x="644069" y="339213"/>
                </a:cubicBezTo>
                <a:cubicBezTo>
                  <a:pt x="641765" y="309265"/>
                  <a:pt x="653139" y="141806"/>
                  <a:pt x="599823" y="88490"/>
                </a:cubicBezTo>
                <a:cubicBezTo>
                  <a:pt x="588830" y="77497"/>
                  <a:pt x="570326" y="78658"/>
                  <a:pt x="555578" y="73742"/>
                </a:cubicBezTo>
                <a:cubicBezTo>
                  <a:pt x="545746" y="58994"/>
                  <a:pt x="539922" y="40570"/>
                  <a:pt x="526081" y="29497"/>
                </a:cubicBezTo>
                <a:cubicBezTo>
                  <a:pt x="513942" y="19785"/>
                  <a:pt x="495741" y="21701"/>
                  <a:pt x="481836" y="14748"/>
                </a:cubicBezTo>
                <a:cubicBezTo>
                  <a:pt x="475618" y="11639"/>
                  <a:pt x="472004" y="4916"/>
                  <a:pt x="467088" y="0"/>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2" name="TextBox 31"/>
          <p:cNvSpPr txBox="1"/>
          <p:nvPr/>
        </p:nvSpPr>
        <p:spPr>
          <a:xfrm>
            <a:off x="467544" y="5085184"/>
            <a:ext cx="7920880" cy="1015663"/>
          </a:xfrm>
          <a:prstGeom prst="rect">
            <a:avLst/>
          </a:prstGeom>
          <a:noFill/>
        </p:spPr>
        <p:txBody>
          <a:bodyPr wrap="square" rtlCol="0">
            <a:spAutoFit/>
          </a:bodyPr>
          <a:lstStyle/>
          <a:p>
            <a:r>
              <a:rPr lang="en-GB" sz="2000" dirty="0"/>
              <a:t>The mark of the cases where Group Reflection fails is that B does not super-know what she knows – usually because she doesn’t know that she is B</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animBg="1"/>
      <p:bldP spid="3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Arrow Connector 3"/>
          <p:cNvCxnSpPr/>
          <p:nvPr/>
        </p:nvCxnSpPr>
        <p:spPr>
          <a:xfrm>
            <a:off x="2483768" y="1988840"/>
            <a:ext cx="3024336"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6" name="Smiley Face 5"/>
          <p:cNvSpPr/>
          <p:nvPr/>
        </p:nvSpPr>
        <p:spPr>
          <a:xfrm>
            <a:off x="1331640" y="1412776"/>
            <a:ext cx="936104" cy="936104"/>
          </a:xfrm>
          <a:prstGeom prst="smileyFac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Smiley Face 6"/>
          <p:cNvSpPr/>
          <p:nvPr/>
        </p:nvSpPr>
        <p:spPr>
          <a:xfrm>
            <a:off x="5724128" y="1412776"/>
            <a:ext cx="936104" cy="936104"/>
          </a:xfrm>
          <a:prstGeom prst="smileyFac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p:cNvSpPr txBox="1"/>
          <p:nvPr/>
        </p:nvSpPr>
        <p:spPr>
          <a:xfrm>
            <a:off x="1547664" y="2420888"/>
            <a:ext cx="648072" cy="400110"/>
          </a:xfrm>
          <a:prstGeom prst="rect">
            <a:avLst/>
          </a:prstGeom>
          <a:noFill/>
        </p:spPr>
        <p:txBody>
          <a:bodyPr wrap="square" rtlCol="0">
            <a:spAutoFit/>
          </a:bodyPr>
          <a:lstStyle/>
          <a:p>
            <a:r>
              <a:rPr lang="en-GB" sz="2000" dirty="0"/>
              <a:t>Cr</a:t>
            </a:r>
            <a:r>
              <a:rPr lang="en-GB" sz="2000" baseline="-25000" dirty="0"/>
              <a:t>0</a:t>
            </a:r>
          </a:p>
        </p:txBody>
      </p:sp>
      <p:sp>
        <p:nvSpPr>
          <p:cNvPr id="9" name="TextBox 8"/>
          <p:cNvSpPr txBox="1"/>
          <p:nvPr/>
        </p:nvSpPr>
        <p:spPr>
          <a:xfrm>
            <a:off x="5868144" y="2276872"/>
            <a:ext cx="648072" cy="400110"/>
          </a:xfrm>
          <a:prstGeom prst="rect">
            <a:avLst/>
          </a:prstGeom>
          <a:noFill/>
        </p:spPr>
        <p:txBody>
          <a:bodyPr wrap="square" rtlCol="0">
            <a:spAutoFit/>
          </a:bodyPr>
          <a:lstStyle/>
          <a:p>
            <a:r>
              <a:rPr lang="en-GB" sz="2000" dirty="0"/>
              <a:t>Cr</a:t>
            </a:r>
            <a:r>
              <a:rPr lang="en-GB" sz="2000" baseline="-25000" dirty="0"/>
              <a:t>1</a:t>
            </a:r>
          </a:p>
        </p:txBody>
      </p:sp>
      <p:grpSp>
        <p:nvGrpSpPr>
          <p:cNvPr id="2" name="Group 9"/>
          <p:cNvGrpSpPr/>
          <p:nvPr/>
        </p:nvGrpSpPr>
        <p:grpSpPr>
          <a:xfrm>
            <a:off x="3131840" y="1340768"/>
            <a:ext cx="1296144" cy="1224135"/>
            <a:chOff x="3131840" y="2636912"/>
            <a:chExt cx="2448272" cy="2233565"/>
          </a:xfrm>
        </p:grpSpPr>
        <p:sp>
          <p:nvSpPr>
            <p:cNvPr id="11" name="Rectangle 10"/>
            <p:cNvSpPr>
              <a:spLocks noChangeAspect="1"/>
            </p:cNvSpPr>
            <p:nvPr/>
          </p:nvSpPr>
          <p:spPr>
            <a:xfrm>
              <a:off x="3131840" y="2996952"/>
              <a:ext cx="2088232" cy="1854043"/>
            </a:xfrm>
            <a:prstGeom prst="rect">
              <a:avLst/>
            </a:prstGeom>
            <a:blipFill>
              <a:blip r:embed="rId2"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Parallelogram 11"/>
            <p:cNvSpPr>
              <a:spLocks noChangeAspect="1"/>
            </p:cNvSpPr>
            <p:nvPr/>
          </p:nvSpPr>
          <p:spPr>
            <a:xfrm>
              <a:off x="3131840" y="2636912"/>
              <a:ext cx="2448272" cy="356548"/>
            </a:xfrm>
            <a:prstGeom prst="parallelogram">
              <a:avLst>
                <a:gd name="adj" fmla="val 102200"/>
              </a:avLst>
            </a:prstGeom>
            <a:blipFill dpi="0" rotWithShape="1">
              <a:blip r:embed="rId2" cstate="print">
                <a:lum bright="50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Parallelogram 12"/>
            <p:cNvSpPr>
              <a:spLocks noChangeAspect="1"/>
            </p:cNvSpPr>
            <p:nvPr/>
          </p:nvSpPr>
          <p:spPr>
            <a:xfrm rot="16200000" flipV="1">
              <a:off x="4282222" y="3574762"/>
              <a:ext cx="2232248" cy="356548"/>
            </a:xfrm>
            <a:prstGeom prst="parallelogram">
              <a:avLst>
                <a:gd name="adj" fmla="val 102200"/>
              </a:avLst>
            </a:prstGeom>
            <a:blipFill dpi="0" rotWithShape="1">
              <a:blip r:embed="rId2" cstate="print">
                <a:lum bright="-21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p:cNvCxnSpPr>
              <a:cxnSpLocks noChangeAspect="1"/>
              <a:stCxn id="11" idx="1"/>
              <a:endCxn id="11" idx="3"/>
            </p:cNvCxnSpPr>
            <p:nvPr/>
          </p:nvCxnSpPr>
          <p:spPr>
            <a:xfrm>
              <a:off x="3131840" y="3923974"/>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5" name="Straight Connector 14"/>
            <p:cNvCxnSpPr>
              <a:cxnSpLocks noChangeAspect="1"/>
              <a:stCxn id="13" idx="3"/>
              <a:endCxn id="13" idx="1"/>
            </p:cNvCxnSpPr>
            <p:nvPr/>
          </p:nvCxnSpPr>
          <p:spPr>
            <a:xfrm flipV="1">
              <a:off x="5220072" y="3570840"/>
              <a:ext cx="356548" cy="368221"/>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noChangeAspect="1"/>
            </p:cNvCxnSpPr>
            <p:nvPr/>
          </p:nvCxnSpPr>
          <p:spPr>
            <a:xfrm>
              <a:off x="3347864" y="2780928"/>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noChangeAspect="1"/>
              <a:stCxn id="13" idx="2"/>
              <a:endCxn id="13" idx="5"/>
            </p:cNvCxnSpPr>
            <p:nvPr/>
          </p:nvCxnSpPr>
          <p:spPr>
            <a:xfrm>
              <a:off x="5398346" y="2819108"/>
              <a:ext cx="0" cy="1887483"/>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8" name="Straight Connector 17"/>
            <p:cNvCxnSpPr>
              <a:cxnSpLocks noChangeAspect="1"/>
              <a:stCxn id="12" idx="3"/>
              <a:endCxn id="12" idx="1"/>
            </p:cNvCxnSpPr>
            <p:nvPr/>
          </p:nvCxnSpPr>
          <p:spPr>
            <a:xfrm flipV="1">
              <a:off x="4173780" y="2636912"/>
              <a:ext cx="364392" cy="360294"/>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9" name="Straight Connector 18"/>
            <p:cNvCxnSpPr>
              <a:cxnSpLocks noChangeAspect="1"/>
              <a:stCxn id="11" idx="2"/>
              <a:endCxn id="11" idx="0"/>
            </p:cNvCxnSpPr>
            <p:nvPr/>
          </p:nvCxnSpPr>
          <p:spPr>
            <a:xfrm flipV="1">
              <a:off x="4175956" y="2996952"/>
              <a:ext cx="0" cy="1873525"/>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grpSp>
      <p:sp>
        <p:nvSpPr>
          <p:cNvPr id="34" name="TextBox 33"/>
          <p:cNvSpPr txBox="1"/>
          <p:nvPr/>
        </p:nvSpPr>
        <p:spPr>
          <a:xfrm>
            <a:off x="467544" y="764704"/>
            <a:ext cx="5400600" cy="400110"/>
          </a:xfrm>
          <a:prstGeom prst="rect">
            <a:avLst/>
          </a:prstGeom>
          <a:noFill/>
        </p:spPr>
        <p:txBody>
          <a:bodyPr wrap="square" rtlCol="0">
            <a:spAutoFit/>
          </a:bodyPr>
          <a:lstStyle/>
          <a:p>
            <a:r>
              <a:rPr lang="en-GB" sz="2000" b="1" dirty="0"/>
              <a:t>Single-person Reflection (restricted version)</a:t>
            </a:r>
          </a:p>
        </p:txBody>
      </p:sp>
      <p:sp>
        <p:nvSpPr>
          <p:cNvPr id="36" name="TextBox 35"/>
          <p:cNvSpPr txBox="1"/>
          <p:nvPr/>
        </p:nvSpPr>
        <p:spPr>
          <a:xfrm>
            <a:off x="2771800" y="2636912"/>
            <a:ext cx="2088232" cy="400110"/>
          </a:xfrm>
          <a:prstGeom prst="rect">
            <a:avLst/>
          </a:prstGeom>
          <a:noFill/>
        </p:spPr>
        <p:txBody>
          <a:bodyPr wrap="square" rtlCol="0">
            <a:spAutoFit/>
          </a:bodyPr>
          <a:lstStyle/>
          <a:p>
            <a:r>
              <a:rPr lang="en-GB" sz="2000" dirty="0"/>
              <a:t>Gain in evidence</a:t>
            </a:r>
          </a:p>
        </p:txBody>
      </p:sp>
      <p:sp>
        <p:nvSpPr>
          <p:cNvPr id="33" name="TextBox 32"/>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Resolving the Puzzle	</a:t>
            </a:r>
            <a:r>
              <a:rPr lang="en-GB" b="1" dirty="0">
                <a:solidFill>
                  <a:schemeClr val="bg1"/>
                </a:solidFill>
              </a:rPr>
              <a:t>Applications</a:t>
            </a:r>
          </a:p>
        </p:txBody>
      </p:sp>
      <p:sp>
        <p:nvSpPr>
          <p:cNvPr id="27" name="TextBox 26"/>
          <p:cNvSpPr txBox="1"/>
          <p:nvPr/>
        </p:nvSpPr>
        <p:spPr>
          <a:xfrm>
            <a:off x="467544" y="3140968"/>
            <a:ext cx="7848872" cy="707886"/>
          </a:xfrm>
          <a:prstGeom prst="rect">
            <a:avLst/>
          </a:prstGeom>
          <a:noFill/>
        </p:spPr>
        <p:txBody>
          <a:bodyPr wrap="square" rtlCol="0">
            <a:spAutoFit/>
          </a:bodyPr>
          <a:lstStyle/>
          <a:p>
            <a:r>
              <a:rPr lang="en-GB" sz="2000" dirty="0"/>
              <a:t>You know that there is something that your future self at </a:t>
            </a:r>
            <a:r>
              <a:rPr lang="en-GB" sz="2000" i="1" dirty="0"/>
              <a:t>t</a:t>
            </a:r>
            <a:r>
              <a:rPr lang="en-GB" sz="2000" baseline="-25000" dirty="0"/>
              <a:t>1</a:t>
            </a:r>
            <a:r>
              <a:rPr lang="en-GB" sz="2000" dirty="0"/>
              <a:t> knows and you (at </a:t>
            </a:r>
            <a:r>
              <a:rPr lang="en-GB" sz="2000" i="1" dirty="0"/>
              <a:t>t</a:t>
            </a:r>
            <a:r>
              <a:rPr lang="en-GB" sz="2000" i="1" baseline="-25000" dirty="0"/>
              <a:t>0</a:t>
            </a:r>
            <a:r>
              <a:rPr lang="en-GB" sz="2000" dirty="0"/>
              <a:t>) don’t, (so you should defer to your future self at </a:t>
            </a:r>
            <a:r>
              <a:rPr lang="en-GB" sz="2000" i="1" dirty="0"/>
              <a:t>t</a:t>
            </a:r>
            <a:r>
              <a:rPr lang="en-GB" sz="2000" baseline="-25000" dirty="0"/>
              <a:t>1</a:t>
            </a:r>
            <a:r>
              <a:rPr lang="en-GB" sz="2000" dirty="0"/>
              <a:t>). </a:t>
            </a:r>
          </a:p>
        </p:txBody>
      </p:sp>
      <p:sp>
        <p:nvSpPr>
          <p:cNvPr id="28" name="TextBox 27"/>
          <p:cNvSpPr txBox="1"/>
          <p:nvPr/>
        </p:nvSpPr>
        <p:spPr>
          <a:xfrm>
            <a:off x="467544" y="3970198"/>
            <a:ext cx="7848872" cy="400110"/>
          </a:xfrm>
          <a:prstGeom prst="rect">
            <a:avLst/>
          </a:prstGeom>
          <a:noFill/>
        </p:spPr>
        <p:txBody>
          <a:bodyPr wrap="square" rtlCol="0">
            <a:spAutoFit/>
          </a:bodyPr>
          <a:lstStyle/>
          <a:p>
            <a:r>
              <a:rPr lang="en-GB" sz="2000" dirty="0"/>
              <a:t>Call this – what you learnt by t</a:t>
            </a:r>
            <a:r>
              <a:rPr lang="en-GB" sz="2000" baseline="-25000" dirty="0"/>
              <a:t>1</a:t>
            </a:r>
            <a:r>
              <a:rPr lang="en-GB" sz="2000" dirty="0"/>
              <a:t>. </a:t>
            </a:r>
          </a:p>
        </p:txBody>
      </p:sp>
      <p:sp>
        <p:nvSpPr>
          <p:cNvPr id="29" name="TextBox 28"/>
          <p:cNvSpPr txBox="1"/>
          <p:nvPr/>
        </p:nvSpPr>
        <p:spPr>
          <a:xfrm>
            <a:off x="467544" y="4491652"/>
            <a:ext cx="7848872" cy="400110"/>
          </a:xfrm>
          <a:prstGeom prst="rect">
            <a:avLst/>
          </a:prstGeom>
          <a:noFill/>
        </p:spPr>
        <p:txBody>
          <a:bodyPr wrap="square" rtlCol="0">
            <a:spAutoFit/>
          </a:bodyPr>
          <a:lstStyle/>
          <a:p>
            <a:r>
              <a:rPr lang="en-GB" sz="2000" dirty="0"/>
              <a:t>But does your future self at </a:t>
            </a:r>
            <a:r>
              <a:rPr lang="en-GB" sz="2000" i="1" dirty="0"/>
              <a:t>t</a:t>
            </a:r>
            <a:r>
              <a:rPr lang="en-GB" sz="2000" baseline="-25000" dirty="0"/>
              <a:t>1</a:t>
            </a:r>
            <a:r>
              <a:rPr lang="en-GB" sz="2000" dirty="0"/>
              <a:t> know what you learnt by </a:t>
            </a:r>
            <a:r>
              <a:rPr lang="en-GB" sz="2000" i="1" dirty="0"/>
              <a:t>t</a:t>
            </a:r>
            <a:r>
              <a:rPr lang="en-GB" sz="2000" baseline="-25000" dirty="0"/>
              <a:t>1</a:t>
            </a:r>
            <a:r>
              <a:rPr lang="en-GB" sz="2000" dirty="0"/>
              <a:t>?</a:t>
            </a:r>
          </a:p>
        </p:txBody>
      </p:sp>
      <p:sp>
        <p:nvSpPr>
          <p:cNvPr id="30" name="Freeform 29"/>
          <p:cNvSpPr/>
          <p:nvPr/>
        </p:nvSpPr>
        <p:spPr>
          <a:xfrm>
            <a:off x="3491880" y="4365104"/>
            <a:ext cx="864096" cy="545690"/>
          </a:xfrm>
          <a:custGeom>
            <a:avLst/>
            <a:gdLst>
              <a:gd name="connsiteX0" fmla="*/ 585075 w 653139"/>
              <a:gd name="connsiteY0" fmla="*/ 29497 h 545690"/>
              <a:gd name="connsiteX1" fmla="*/ 186869 w 653139"/>
              <a:gd name="connsiteY1" fmla="*/ 44245 h 545690"/>
              <a:gd name="connsiteX2" fmla="*/ 127875 w 653139"/>
              <a:gd name="connsiteY2" fmla="*/ 73742 h 545690"/>
              <a:gd name="connsiteX3" fmla="*/ 68881 w 653139"/>
              <a:gd name="connsiteY3" fmla="*/ 162232 h 545690"/>
              <a:gd name="connsiteX4" fmla="*/ 54133 w 653139"/>
              <a:gd name="connsiteY4" fmla="*/ 486697 h 545690"/>
              <a:gd name="connsiteX5" fmla="*/ 142623 w 653139"/>
              <a:gd name="connsiteY5" fmla="*/ 545690 h 545690"/>
              <a:gd name="connsiteX6" fmla="*/ 467088 w 653139"/>
              <a:gd name="connsiteY6" fmla="*/ 530942 h 545690"/>
              <a:gd name="connsiteX7" fmla="*/ 511333 w 653139"/>
              <a:gd name="connsiteY7" fmla="*/ 516194 h 545690"/>
              <a:gd name="connsiteX8" fmla="*/ 570327 w 653139"/>
              <a:gd name="connsiteY8" fmla="*/ 501445 h 545690"/>
              <a:gd name="connsiteX9" fmla="*/ 585075 w 653139"/>
              <a:gd name="connsiteY9" fmla="*/ 457200 h 545690"/>
              <a:gd name="connsiteX10" fmla="*/ 644069 w 653139"/>
              <a:gd name="connsiteY10" fmla="*/ 339213 h 545690"/>
              <a:gd name="connsiteX11" fmla="*/ 599823 w 653139"/>
              <a:gd name="connsiteY11" fmla="*/ 88490 h 545690"/>
              <a:gd name="connsiteX12" fmla="*/ 555578 w 653139"/>
              <a:gd name="connsiteY12" fmla="*/ 73742 h 545690"/>
              <a:gd name="connsiteX13" fmla="*/ 526081 w 653139"/>
              <a:gd name="connsiteY13" fmla="*/ 29497 h 545690"/>
              <a:gd name="connsiteX14" fmla="*/ 481836 w 653139"/>
              <a:gd name="connsiteY14" fmla="*/ 14748 h 545690"/>
              <a:gd name="connsiteX15" fmla="*/ 467088 w 653139"/>
              <a:gd name="connsiteY15" fmla="*/ 0 h 545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653139" h="545690">
                <a:moveTo>
                  <a:pt x="585075" y="29497"/>
                </a:moveTo>
                <a:cubicBezTo>
                  <a:pt x="452340" y="34413"/>
                  <a:pt x="319078" y="31451"/>
                  <a:pt x="186869" y="44245"/>
                </a:cubicBezTo>
                <a:cubicBezTo>
                  <a:pt x="164985" y="46363"/>
                  <a:pt x="143421" y="58196"/>
                  <a:pt x="127875" y="73742"/>
                </a:cubicBezTo>
                <a:cubicBezTo>
                  <a:pt x="102807" y="98809"/>
                  <a:pt x="68881" y="162232"/>
                  <a:pt x="68881" y="162232"/>
                </a:cubicBezTo>
                <a:cubicBezTo>
                  <a:pt x="29236" y="281170"/>
                  <a:pt x="0" y="332031"/>
                  <a:pt x="54133" y="486697"/>
                </a:cubicBezTo>
                <a:cubicBezTo>
                  <a:pt x="65844" y="520157"/>
                  <a:pt x="142623" y="545690"/>
                  <a:pt x="142623" y="545690"/>
                </a:cubicBezTo>
                <a:cubicBezTo>
                  <a:pt x="250778" y="540774"/>
                  <a:pt x="359166" y="539576"/>
                  <a:pt x="467088" y="530942"/>
                </a:cubicBezTo>
                <a:cubicBezTo>
                  <a:pt x="482585" y="529702"/>
                  <a:pt x="496385" y="520465"/>
                  <a:pt x="511333" y="516194"/>
                </a:cubicBezTo>
                <a:cubicBezTo>
                  <a:pt x="530823" y="510625"/>
                  <a:pt x="550662" y="506361"/>
                  <a:pt x="570327" y="501445"/>
                </a:cubicBezTo>
                <a:cubicBezTo>
                  <a:pt x="575243" y="486697"/>
                  <a:pt x="578642" y="471353"/>
                  <a:pt x="585075" y="457200"/>
                </a:cubicBezTo>
                <a:cubicBezTo>
                  <a:pt x="603270" y="417170"/>
                  <a:pt x="644069" y="339213"/>
                  <a:pt x="644069" y="339213"/>
                </a:cubicBezTo>
                <a:cubicBezTo>
                  <a:pt x="641765" y="309265"/>
                  <a:pt x="653139" y="141806"/>
                  <a:pt x="599823" y="88490"/>
                </a:cubicBezTo>
                <a:cubicBezTo>
                  <a:pt x="588830" y="77497"/>
                  <a:pt x="570326" y="78658"/>
                  <a:pt x="555578" y="73742"/>
                </a:cubicBezTo>
                <a:cubicBezTo>
                  <a:pt x="545746" y="58994"/>
                  <a:pt x="539922" y="40570"/>
                  <a:pt x="526081" y="29497"/>
                </a:cubicBezTo>
                <a:cubicBezTo>
                  <a:pt x="513942" y="19785"/>
                  <a:pt x="495741" y="21701"/>
                  <a:pt x="481836" y="14748"/>
                </a:cubicBezTo>
                <a:cubicBezTo>
                  <a:pt x="475618" y="11639"/>
                  <a:pt x="472004" y="4916"/>
                  <a:pt x="467088" y="0"/>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32" name="TextBox 31"/>
          <p:cNvSpPr txBox="1"/>
          <p:nvPr/>
        </p:nvSpPr>
        <p:spPr>
          <a:xfrm>
            <a:off x="467544" y="5013106"/>
            <a:ext cx="7920880" cy="1015663"/>
          </a:xfrm>
          <a:prstGeom prst="rect">
            <a:avLst/>
          </a:prstGeom>
          <a:noFill/>
        </p:spPr>
        <p:txBody>
          <a:bodyPr wrap="square" rtlCol="0">
            <a:spAutoFit/>
          </a:bodyPr>
          <a:lstStyle/>
          <a:p>
            <a:r>
              <a:rPr lang="en-GB" sz="2000" dirty="0"/>
              <a:t>The mark of the cases where Reflection fails is that the future-self at </a:t>
            </a:r>
            <a:r>
              <a:rPr lang="en-GB" sz="2000" i="1" dirty="0"/>
              <a:t>t</a:t>
            </a:r>
            <a:r>
              <a:rPr lang="en-GB" sz="2000" baseline="-25000" dirty="0"/>
              <a:t>1</a:t>
            </a:r>
            <a:r>
              <a:rPr lang="en-GB" sz="2000" dirty="0"/>
              <a:t> does not super-know what she learns by </a:t>
            </a:r>
            <a:r>
              <a:rPr lang="en-GB" sz="2000" i="1" dirty="0"/>
              <a:t>t</a:t>
            </a:r>
            <a:r>
              <a:rPr lang="en-GB" sz="2000" baseline="-25000" dirty="0"/>
              <a:t>1</a:t>
            </a:r>
            <a:r>
              <a:rPr lang="en-GB" sz="2000" dirty="0"/>
              <a:t> – usually because she doesn’t know that she is at </a:t>
            </a:r>
            <a:r>
              <a:rPr lang="en-GB" sz="2000" i="1" dirty="0"/>
              <a:t>t</a:t>
            </a:r>
            <a:r>
              <a:rPr lang="en-GB" sz="2000" baseline="-25000" dirty="0"/>
              <a:t>1</a:t>
            </a:r>
            <a:r>
              <a:rPr lang="en-GB" sz="2000" dirty="0"/>
              <a:t>.</a:t>
            </a:r>
          </a:p>
        </p:txBody>
      </p:sp>
      <p:sp>
        <p:nvSpPr>
          <p:cNvPr id="25" name="TextBox 24"/>
          <p:cNvSpPr txBox="1"/>
          <p:nvPr/>
        </p:nvSpPr>
        <p:spPr>
          <a:xfrm>
            <a:off x="467544" y="6150114"/>
            <a:ext cx="8208912" cy="707886"/>
          </a:xfrm>
          <a:prstGeom prst="rect">
            <a:avLst/>
          </a:prstGeom>
          <a:noFill/>
        </p:spPr>
        <p:txBody>
          <a:bodyPr wrap="square" rtlCol="0">
            <a:spAutoFit/>
          </a:bodyPr>
          <a:lstStyle/>
          <a:p>
            <a:r>
              <a:rPr lang="en-GB" sz="2000" dirty="0"/>
              <a:t>This explains why the ‘stopping time restriction’ (Seidenfeld, </a:t>
            </a:r>
            <a:r>
              <a:rPr lang="en-GB" sz="2000" dirty="0" err="1"/>
              <a:t>Schervish</a:t>
            </a:r>
            <a:r>
              <a:rPr lang="en-GB" sz="2000" dirty="0"/>
              <a:t> &amp; </a:t>
            </a:r>
            <a:r>
              <a:rPr lang="en-GB" sz="2000" dirty="0" err="1"/>
              <a:t>Kadane</a:t>
            </a:r>
            <a:r>
              <a:rPr lang="en-GB" sz="2000" dirty="0"/>
              <a:t>) works.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28" grpId="0"/>
      <p:bldP spid="29" grpId="0"/>
      <p:bldP spid="30" grpId="0" animBg="1"/>
      <p:bldP spid="32" grpId="0"/>
      <p:bldP spid="25"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TextBox 32"/>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dirty="0">
                <a:solidFill>
                  <a:schemeClr val="bg1">
                    <a:lumMod val="95000"/>
                  </a:schemeClr>
                </a:solidFill>
              </a:rPr>
              <a:t>The puzzle 	Two senses of ‘know’	Resolving the Puzzle	Applications</a:t>
            </a:r>
          </a:p>
        </p:txBody>
      </p:sp>
      <p:sp>
        <p:nvSpPr>
          <p:cNvPr id="28" name="TextBox 27"/>
          <p:cNvSpPr txBox="1"/>
          <p:nvPr/>
        </p:nvSpPr>
        <p:spPr>
          <a:xfrm>
            <a:off x="619944" y="1566640"/>
            <a:ext cx="8136904" cy="1015663"/>
          </a:xfrm>
          <a:prstGeom prst="rect">
            <a:avLst/>
          </a:prstGeom>
          <a:noFill/>
        </p:spPr>
        <p:txBody>
          <a:bodyPr wrap="square" rtlCol="0">
            <a:spAutoFit/>
          </a:bodyPr>
          <a:lstStyle/>
          <a:p>
            <a:r>
              <a:rPr lang="en-GB" sz="2000" dirty="0"/>
              <a:t>By distinguishing two senses of ‘know’, we can explain why it is that the appealing reasoning is both incorrect (on one reading) and correct on another.</a:t>
            </a:r>
          </a:p>
        </p:txBody>
      </p:sp>
      <p:sp>
        <p:nvSpPr>
          <p:cNvPr id="5" name="TextBox 4"/>
          <p:cNvSpPr txBox="1"/>
          <p:nvPr/>
        </p:nvSpPr>
        <p:spPr>
          <a:xfrm>
            <a:off x="619944" y="2831729"/>
            <a:ext cx="8136904" cy="707886"/>
          </a:xfrm>
          <a:prstGeom prst="rect">
            <a:avLst/>
          </a:prstGeom>
          <a:noFill/>
        </p:spPr>
        <p:txBody>
          <a:bodyPr wrap="square" rtlCol="0">
            <a:spAutoFit/>
          </a:bodyPr>
          <a:lstStyle/>
          <a:p>
            <a:r>
              <a:rPr lang="en-GB" sz="2000" dirty="0"/>
              <a:t>This can help us clarify the motivation for the Sure-Thing Principle – and why it holds only when the possible pieces of information form a partition.</a:t>
            </a:r>
          </a:p>
        </p:txBody>
      </p:sp>
      <p:sp>
        <p:nvSpPr>
          <p:cNvPr id="6" name="TextBox 5"/>
          <p:cNvSpPr txBox="1"/>
          <p:nvPr/>
        </p:nvSpPr>
        <p:spPr>
          <a:xfrm>
            <a:off x="619944" y="3789040"/>
            <a:ext cx="8136904" cy="707886"/>
          </a:xfrm>
          <a:prstGeom prst="rect">
            <a:avLst/>
          </a:prstGeom>
          <a:noFill/>
        </p:spPr>
        <p:txBody>
          <a:bodyPr wrap="square" rtlCol="0">
            <a:spAutoFit/>
          </a:bodyPr>
          <a:lstStyle/>
          <a:p>
            <a:r>
              <a:rPr lang="en-GB" sz="2000" dirty="0"/>
              <a:t>This can also help us refine the Reflection Principle to ensure that it does not lead us astray – and explain why the ‘stopping time restriction’ holds. </a:t>
            </a:r>
          </a:p>
        </p:txBody>
      </p:sp>
      <p:sp>
        <p:nvSpPr>
          <p:cNvPr id="7" name="TextBox 6"/>
          <p:cNvSpPr txBox="1"/>
          <p:nvPr/>
        </p:nvSpPr>
        <p:spPr>
          <a:xfrm>
            <a:off x="619944" y="917104"/>
            <a:ext cx="5400600" cy="400110"/>
          </a:xfrm>
          <a:prstGeom prst="rect">
            <a:avLst/>
          </a:prstGeom>
          <a:noFill/>
        </p:spPr>
        <p:txBody>
          <a:bodyPr wrap="square" rtlCol="0">
            <a:spAutoFit/>
          </a:bodyPr>
          <a:lstStyle/>
          <a:p>
            <a:r>
              <a:rPr lang="en-GB" sz="2000" b="1" dirty="0"/>
              <a:t>Conclusion</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83768" y="2564904"/>
            <a:ext cx="2088232" cy="1872208"/>
          </a:xfrm>
          <a:prstGeom prst="rect">
            <a:avLst/>
          </a:prstGeom>
          <a:blipFill>
            <a:blip r:embed="rId3" cstate="prin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arallelogram 4"/>
          <p:cNvSpPr/>
          <p:nvPr/>
        </p:nvSpPr>
        <p:spPr>
          <a:xfrm>
            <a:off x="2483768" y="2204864"/>
            <a:ext cx="2448272" cy="360040"/>
          </a:xfrm>
          <a:prstGeom prst="parallelogram">
            <a:avLst>
              <a:gd name="adj" fmla="val 102200"/>
            </a:avLst>
          </a:prstGeom>
          <a:blipFill dpi="0" rotWithShape="1">
            <a:blip r:embed="rId3" cstate="print">
              <a:lum bright="50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Parallelogram 5"/>
          <p:cNvSpPr/>
          <p:nvPr/>
        </p:nvSpPr>
        <p:spPr>
          <a:xfrm rot="16200000" flipV="1">
            <a:off x="3635896" y="3140968"/>
            <a:ext cx="2232248" cy="360040"/>
          </a:xfrm>
          <a:prstGeom prst="parallelogram">
            <a:avLst>
              <a:gd name="adj" fmla="val 102200"/>
            </a:avLst>
          </a:prstGeom>
          <a:blipFill dpi="0" rotWithShape="1">
            <a:blip r:embed="rId3" cstate="print">
              <a:lum bright="-21000" contrast="-17000"/>
            </a:blip>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9" name="Straight Connector 8"/>
          <p:cNvCxnSpPr>
            <a:stCxn id="4" idx="1"/>
            <a:endCxn id="4" idx="3"/>
          </p:cNvCxnSpPr>
          <p:nvPr/>
        </p:nvCxnSpPr>
        <p:spPr>
          <a:xfrm>
            <a:off x="2483768" y="3501008"/>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2" name="Straight Connector 11"/>
          <p:cNvCxnSpPr>
            <a:stCxn id="6" idx="3"/>
            <a:endCxn id="6" idx="1"/>
          </p:cNvCxnSpPr>
          <p:nvPr/>
        </p:nvCxnSpPr>
        <p:spPr>
          <a:xfrm flipV="1">
            <a:off x="4572000" y="3137008"/>
            <a:ext cx="360040" cy="36796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2699792" y="2348880"/>
            <a:ext cx="2088232" cy="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6" idx="2"/>
            <a:endCxn id="6" idx="5"/>
          </p:cNvCxnSpPr>
          <p:nvPr/>
        </p:nvCxnSpPr>
        <p:spPr>
          <a:xfrm>
            <a:off x="4752020" y="2388844"/>
            <a:ext cx="0" cy="1864288"/>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cxnSp>
        <p:nvCxnSpPr>
          <p:cNvPr id="21" name="Straight Connector 20"/>
          <p:cNvCxnSpPr>
            <a:stCxn id="5" idx="3"/>
            <a:endCxn id="5" idx="1"/>
          </p:cNvCxnSpPr>
          <p:nvPr/>
        </p:nvCxnSpPr>
        <p:spPr>
          <a:xfrm flipV="1">
            <a:off x="3523924" y="2204864"/>
            <a:ext cx="367960" cy="360040"/>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771800" y="2924944"/>
            <a:ext cx="1368152" cy="400110"/>
          </a:xfrm>
          <a:prstGeom prst="rect">
            <a:avLst/>
          </a:prstGeom>
          <a:solidFill>
            <a:schemeClr val="bg1"/>
          </a:solidFill>
        </p:spPr>
        <p:txBody>
          <a:bodyPr wrap="square" rtlCol="0">
            <a:spAutoFit/>
          </a:bodyPr>
          <a:lstStyle/>
          <a:p>
            <a:r>
              <a:rPr lang="en-GB" sz="2000" dirty="0"/>
              <a:t>Evidence E</a:t>
            </a:r>
          </a:p>
        </p:txBody>
      </p:sp>
      <p:cxnSp>
        <p:nvCxnSpPr>
          <p:cNvPr id="8" name="Straight Connector 7"/>
          <p:cNvCxnSpPr>
            <a:stCxn id="4" idx="2"/>
            <a:endCxn id="4" idx="0"/>
          </p:cNvCxnSpPr>
          <p:nvPr/>
        </p:nvCxnSpPr>
        <p:spPr>
          <a:xfrm flipV="1">
            <a:off x="3527884" y="2564904"/>
            <a:ext cx="0" cy="1872208"/>
          </a:xfrm>
          <a:prstGeom prst="line">
            <a:avLst/>
          </a:prstGeom>
          <a:ln w="57150">
            <a:solidFill>
              <a:srgbClr val="34CAD2"/>
            </a:solidFill>
          </a:ln>
          <a:scene3d>
            <a:camera prst="orthographicFront"/>
            <a:lightRig rig="threePt" dir="t">
              <a:rot lat="0" lon="0" rev="1800000"/>
            </a:lightRig>
          </a:scene3d>
          <a:sp3d prstMaterial="dkEdge"/>
        </p:spPr>
        <p:style>
          <a:lnRef idx="1">
            <a:schemeClr val="accent1"/>
          </a:lnRef>
          <a:fillRef idx="0">
            <a:schemeClr val="accent1"/>
          </a:fillRef>
          <a:effectRef idx="0">
            <a:schemeClr val="accent1"/>
          </a:effectRef>
          <a:fontRef idx="minor">
            <a:schemeClr val="tx1"/>
          </a:fontRef>
        </p:style>
      </p:cxnSp>
      <p:sp>
        <p:nvSpPr>
          <p:cNvPr id="27" name="TextBox 26"/>
          <p:cNvSpPr txBox="1"/>
          <p:nvPr/>
        </p:nvSpPr>
        <p:spPr>
          <a:xfrm>
            <a:off x="5364088" y="1988840"/>
            <a:ext cx="2592288" cy="923330"/>
          </a:xfrm>
          <a:prstGeom prst="rect">
            <a:avLst/>
          </a:prstGeom>
          <a:noFill/>
          <a:ln>
            <a:solidFill>
              <a:schemeClr val="tx1"/>
            </a:solidFill>
          </a:ln>
        </p:spPr>
        <p:txBody>
          <a:bodyPr wrap="square" rtlCol="0">
            <a:spAutoFit/>
          </a:bodyPr>
          <a:lstStyle/>
          <a:p>
            <a:r>
              <a:rPr lang="en-GB" dirty="0"/>
              <a:t>Open me, and your credence in P will rationally become </a:t>
            </a:r>
            <a:r>
              <a:rPr lang="en-GB" i="1" dirty="0"/>
              <a:t>v</a:t>
            </a:r>
            <a:endParaRPr lang="en-GB" dirty="0"/>
          </a:p>
        </p:txBody>
      </p:sp>
      <p:sp>
        <p:nvSpPr>
          <p:cNvPr id="28" name="Freeform 27"/>
          <p:cNvSpPr/>
          <p:nvPr/>
        </p:nvSpPr>
        <p:spPr>
          <a:xfrm>
            <a:off x="4660490" y="2898516"/>
            <a:ext cx="1224116" cy="527972"/>
          </a:xfrm>
          <a:custGeom>
            <a:avLst/>
            <a:gdLst>
              <a:gd name="connsiteX0" fmla="*/ 1224116 w 1224116"/>
              <a:gd name="connsiteY0" fmla="*/ 0 h 527972"/>
              <a:gd name="connsiteX1" fmla="*/ 1209368 w 1224116"/>
              <a:gd name="connsiteY1" fmla="*/ 191729 h 527972"/>
              <a:gd name="connsiteX2" fmla="*/ 1165123 w 1224116"/>
              <a:gd name="connsiteY2" fmla="*/ 250723 h 527972"/>
              <a:gd name="connsiteX3" fmla="*/ 1120878 w 1224116"/>
              <a:gd name="connsiteY3" fmla="*/ 280220 h 527972"/>
              <a:gd name="connsiteX4" fmla="*/ 943897 w 1224116"/>
              <a:gd name="connsiteY4" fmla="*/ 324465 h 527972"/>
              <a:gd name="connsiteX5" fmla="*/ 516194 w 1224116"/>
              <a:gd name="connsiteY5" fmla="*/ 294968 h 527972"/>
              <a:gd name="connsiteX6" fmla="*/ 427704 w 1224116"/>
              <a:gd name="connsiteY6" fmla="*/ 221226 h 527972"/>
              <a:gd name="connsiteX7" fmla="*/ 368710 w 1224116"/>
              <a:gd name="connsiteY7" fmla="*/ 206478 h 527972"/>
              <a:gd name="connsiteX8" fmla="*/ 324465 w 1224116"/>
              <a:gd name="connsiteY8" fmla="*/ 191729 h 527972"/>
              <a:gd name="connsiteX9" fmla="*/ 58994 w 1224116"/>
              <a:gd name="connsiteY9" fmla="*/ 206478 h 527972"/>
              <a:gd name="connsiteX10" fmla="*/ 14749 w 1224116"/>
              <a:gd name="connsiteY10" fmla="*/ 250723 h 527972"/>
              <a:gd name="connsiteX11" fmla="*/ 0 w 1224116"/>
              <a:gd name="connsiteY11" fmla="*/ 398207 h 527972"/>
              <a:gd name="connsiteX12" fmla="*/ 29497 w 1224116"/>
              <a:gd name="connsiteY12" fmla="*/ 486697 h 527972"/>
              <a:gd name="connsiteX13" fmla="*/ 176981 w 1224116"/>
              <a:gd name="connsiteY13" fmla="*/ 412955 h 527972"/>
              <a:gd name="connsiteX14" fmla="*/ 176981 w 1224116"/>
              <a:gd name="connsiteY14" fmla="*/ 353962 h 527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24116" h="527972">
                <a:moveTo>
                  <a:pt x="1224116" y="0"/>
                </a:moveTo>
                <a:cubicBezTo>
                  <a:pt x="1219200" y="63910"/>
                  <a:pt x="1224049" y="129334"/>
                  <a:pt x="1209368" y="191729"/>
                </a:cubicBezTo>
                <a:cubicBezTo>
                  <a:pt x="1203738" y="215656"/>
                  <a:pt x="1182504" y="233342"/>
                  <a:pt x="1165123" y="250723"/>
                </a:cubicBezTo>
                <a:cubicBezTo>
                  <a:pt x="1152589" y="263257"/>
                  <a:pt x="1136268" y="271426"/>
                  <a:pt x="1120878" y="280220"/>
                </a:cubicBezTo>
                <a:cubicBezTo>
                  <a:pt x="1041545" y="325553"/>
                  <a:pt x="1056458" y="310395"/>
                  <a:pt x="943897" y="324465"/>
                </a:cubicBezTo>
                <a:cubicBezTo>
                  <a:pt x="801329" y="314633"/>
                  <a:pt x="658062" y="312164"/>
                  <a:pt x="516194" y="294968"/>
                </a:cubicBezTo>
                <a:cubicBezTo>
                  <a:pt x="414314" y="282619"/>
                  <a:pt x="491189" y="263549"/>
                  <a:pt x="427704" y="221226"/>
                </a:cubicBezTo>
                <a:cubicBezTo>
                  <a:pt x="410838" y="209982"/>
                  <a:pt x="388200" y="212047"/>
                  <a:pt x="368710" y="206478"/>
                </a:cubicBezTo>
                <a:cubicBezTo>
                  <a:pt x="353762" y="202207"/>
                  <a:pt x="339213" y="196645"/>
                  <a:pt x="324465" y="191729"/>
                </a:cubicBezTo>
                <a:cubicBezTo>
                  <a:pt x="235975" y="196645"/>
                  <a:pt x="146055" y="189895"/>
                  <a:pt x="58994" y="206478"/>
                </a:cubicBezTo>
                <a:cubicBezTo>
                  <a:pt x="38505" y="210381"/>
                  <a:pt x="20883" y="230788"/>
                  <a:pt x="14749" y="250723"/>
                </a:cubicBezTo>
                <a:cubicBezTo>
                  <a:pt x="219" y="297945"/>
                  <a:pt x="4916" y="349046"/>
                  <a:pt x="0" y="398207"/>
                </a:cubicBezTo>
                <a:cubicBezTo>
                  <a:pt x="9832" y="427704"/>
                  <a:pt x="1687" y="472792"/>
                  <a:pt x="29497" y="486697"/>
                </a:cubicBezTo>
                <a:cubicBezTo>
                  <a:pt x="112047" y="527972"/>
                  <a:pt x="161517" y="474811"/>
                  <a:pt x="176981" y="412955"/>
                </a:cubicBezTo>
                <a:cubicBezTo>
                  <a:pt x="181750" y="393878"/>
                  <a:pt x="176981" y="373626"/>
                  <a:pt x="176981" y="353962"/>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6" name="TextBox 15"/>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b="1" dirty="0">
                <a:solidFill>
                  <a:schemeClr val="bg1"/>
                </a:solidFill>
              </a:rPr>
              <a:t>The puzzle </a:t>
            </a:r>
            <a:r>
              <a:rPr lang="en-GB" dirty="0">
                <a:solidFill>
                  <a:schemeClr val="bg1">
                    <a:lumMod val="95000"/>
                  </a:schemeClr>
                </a:solidFill>
              </a:rPr>
              <a:t>	Two senses of ‘know’	Resolving the Puzzle	Applications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71600" y="1196752"/>
            <a:ext cx="6696744" cy="400110"/>
          </a:xfrm>
          <a:prstGeom prst="rect">
            <a:avLst/>
          </a:prstGeom>
          <a:noFill/>
        </p:spPr>
        <p:txBody>
          <a:bodyPr wrap="square" rtlCol="0">
            <a:spAutoFit/>
          </a:bodyPr>
          <a:lstStyle/>
          <a:p>
            <a:r>
              <a:rPr lang="en-GB" sz="2000" b="1" u="sng" dirty="0"/>
              <a:t>The appealing reasoning</a:t>
            </a:r>
          </a:p>
        </p:txBody>
      </p:sp>
      <p:sp>
        <p:nvSpPr>
          <p:cNvPr id="9" name="Rectangle 8"/>
          <p:cNvSpPr/>
          <p:nvPr/>
        </p:nvSpPr>
        <p:spPr>
          <a:xfrm>
            <a:off x="971600" y="2492896"/>
            <a:ext cx="7200800" cy="400110"/>
          </a:xfrm>
          <a:prstGeom prst="rect">
            <a:avLst/>
          </a:prstGeom>
        </p:spPr>
        <p:txBody>
          <a:bodyPr wrap="square">
            <a:spAutoFit/>
          </a:bodyPr>
          <a:lstStyle/>
          <a:p>
            <a:r>
              <a:rPr lang="en-GB" sz="2000" dirty="0"/>
              <a:t>Then my credence in P should be </a:t>
            </a:r>
            <a:r>
              <a:rPr lang="en-GB" sz="2000" i="1" dirty="0"/>
              <a:t>v</a:t>
            </a:r>
            <a:endParaRPr lang="en-GB" sz="2000" dirty="0"/>
          </a:p>
        </p:txBody>
      </p:sp>
      <p:sp>
        <p:nvSpPr>
          <p:cNvPr id="10" name="Rectangle 9"/>
          <p:cNvSpPr/>
          <p:nvPr/>
        </p:nvSpPr>
        <p:spPr>
          <a:xfrm>
            <a:off x="971600" y="1700808"/>
            <a:ext cx="7488832" cy="707886"/>
          </a:xfrm>
          <a:prstGeom prst="rect">
            <a:avLst/>
          </a:prstGeom>
        </p:spPr>
        <p:txBody>
          <a:bodyPr wrap="square">
            <a:spAutoFit/>
          </a:bodyPr>
          <a:lstStyle/>
          <a:p>
            <a:r>
              <a:rPr lang="en-GB" sz="2000" dirty="0"/>
              <a:t>If I know that there is a piece of evidence E, such that if I were to come to know (just) E, then my credence in P would (rationally) be </a:t>
            </a:r>
            <a:r>
              <a:rPr lang="en-GB" sz="2000" i="1" dirty="0"/>
              <a:t>v.</a:t>
            </a:r>
            <a:r>
              <a:rPr lang="en-GB" sz="2000" dirty="0"/>
              <a:t>..</a:t>
            </a:r>
          </a:p>
        </p:txBody>
      </p:sp>
      <p:sp>
        <p:nvSpPr>
          <p:cNvPr id="11" name="TextBox 10"/>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b="1" dirty="0">
                <a:solidFill>
                  <a:schemeClr val="bg1"/>
                </a:solidFill>
              </a:rPr>
              <a:t>The puzzle </a:t>
            </a:r>
            <a:r>
              <a:rPr lang="en-GB" dirty="0">
                <a:solidFill>
                  <a:schemeClr val="bg1">
                    <a:lumMod val="95000"/>
                  </a:schemeClr>
                </a:solidFill>
              </a:rPr>
              <a:t>	Two senses of ‘know’	Resolving the Puzzle	Applications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71600" y="1196752"/>
            <a:ext cx="6696744" cy="400110"/>
          </a:xfrm>
          <a:prstGeom prst="rect">
            <a:avLst/>
          </a:prstGeom>
          <a:noFill/>
        </p:spPr>
        <p:txBody>
          <a:bodyPr wrap="square" rtlCol="0">
            <a:spAutoFit/>
          </a:bodyPr>
          <a:lstStyle/>
          <a:p>
            <a:r>
              <a:rPr lang="en-GB" sz="2000" b="1" u="sng" dirty="0"/>
              <a:t>The appealing reasoning (generalized)</a:t>
            </a:r>
          </a:p>
        </p:txBody>
      </p:sp>
      <p:sp>
        <p:nvSpPr>
          <p:cNvPr id="10" name="Rectangle 9"/>
          <p:cNvSpPr/>
          <p:nvPr/>
        </p:nvSpPr>
        <p:spPr>
          <a:xfrm>
            <a:off x="971600" y="1700808"/>
            <a:ext cx="7488832" cy="707886"/>
          </a:xfrm>
          <a:prstGeom prst="rect">
            <a:avLst/>
          </a:prstGeom>
        </p:spPr>
        <p:txBody>
          <a:bodyPr wrap="square">
            <a:spAutoFit/>
          </a:bodyPr>
          <a:lstStyle/>
          <a:p>
            <a:r>
              <a:rPr lang="en-GB" sz="2000" dirty="0"/>
              <a:t>My credence in P should equal the expectation of my credence in P were I to come to learn E. </a:t>
            </a:r>
          </a:p>
        </p:txBody>
      </p:sp>
      <p:sp>
        <p:nvSpPr>
          <p:cNvPr id="11" name="TextBox 10"/>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b="1" dirty="0">
                <a:solidFill>
                  <a:schemeClr val="bg1"/>
                </a:solidFill>
              </a:rPr>
              <a:t>The puzzle </a:t>
            </a:r>
            <a:r>
              <a:rPr lang="en-GB" dirty="0">
                <a:solidFill>
                  <a:schemeClr val="bg1">
                    <a:lumMod val="95000"/>
                  </a:schemeClr>
                </a:solidFill>
              </a:rPr>
              <a:t>	Two senses of ‘know’	Resolving the Puzzle	Applications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hidden"/>
                                      </p:to>
                                    </p:set>
                                  </p:childTnLst>
                                </p:cTn>
                              </p:par>
                              <p:par>
                                <p:cTn id="7" presetID="1" presetClass="entr" presetSubtype="0" fill="hold" grpId="1"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971600" y="1196752"/>
            <a:ext cx="6696744" cy="400110"/>
          </a:xfrm>
          <a:prstGeom prst="rect">
            <a:avLst/>
          </a:prstGeom>
          <a:noFill/>
        </p:spPr>
        <p:txBody>
          <a:bodyPr wrap="square" rtlCol="0">
            <a:spAutoFit/>
          </a:bodyPr>
          <a:lstStyle/>
          <a:p>
            <a:r>
              <a:rPr lang="en-GB" sz="2000" b="1" u="sng" dirty="0"/>
              <a:t>The appealing reasoning</a:t>
            </a:r>
          </a:p>
        </p:txBody>
      </p:sp>
      <p:sp>
        <p:nvSpPr>
          <p:cNvPr id="6" name="TextBox 5"/>
          <p:cNvSpPr txBox="1"/>
          <p:nvPr/>
        </p:nvSpPr>
        <p:spPr>
          <a:xfrm>
            <a:off x="971600" y="3356992"/>
            <a:ext cx="7704856" cy="1015663"/>
          </a:xfrm>
          <a:prstGeom prst="rect">
            <a:avLst/>
          </a:prstGeom>
          <a:noFill/>
        </p:spPr>
        <p:txBody>
          <a:bodyPr wrap="square" rtlCol="0">
            <a:spAutoFit/>
          </a:bodyPr>
          <a:lstStyle/>
          <a:p>
            <a:r>
              <a:rPr lang="en-GB" sz="2000" dirty="0"/>
              <a:t>We have seen that this reasoning is incorrect, because it requires you to have a credence of </a:t>
            </a:r>
            <a:r>
              <a:rPr lang="en-GB" sz="2000" baseline="30000" dirty="0"/>
              <a:t>1</a:t>
            </a:r>
            <a:r>
              <a:rPr lang="en-GB" sz="2000" dirty="0"/>
              <a:t>/</a:t>
            </a:r>
            <a:r>
              <a:rPr lang="en-GB" sz="2000" baseline="-25000" dirty="0"/>
              <a:t>2 </a:t>
            </a:r>
            <a:r>
              <a:rPr lang="en-GB" sz="2000" dirty="0"/>
              <a:t>that you will survive in the prisoner case – and this is counterintuitive.</a:t>
            </a:r>
          </a:p>
        </p:txBody>
      </p:sp>
      <p:sp>
        <p:nvSpPr>
          <p:cNvPr id="7" name="TextBox 6"/>
          <p:cNvSpPr txBox="1"/>
          <p:nvPr/>
        </p:nvSpPr>
        <p:spPr>
          <a:xfrm>
            <a:off x="971600" y="4581128"/>
            <a:ext cx="7704856" cy="707886"/>
          </a:xfrm>
          <a:prstGeom prst="rect">
            <a:avLst/>
          </a:prstGeom>
          <a:noFill/>
        </p:spPr>
        <p:txBody>
          <a:bodyPr wrap="square" rtlCol="0">
            <a:spAutoFit/>
          </a:bodyPr>
          <a:lstStyle/>
          <a:p>
            <a:r>
              <a:rPr lang="en-GB" sz="2000" dirty="0"/>
              <a:t>In case anyone does not share this intuition – or thinks that we should not rely on mere intuition on this topic...</a:t>
            </a:r>
          </a:p>
        </p:txBody>
      </p:sp>
      <p:sp>
        <p:nvSpPr>
          <p:cNvPr id="9" name="Rectangle 8"/>
          <p:cNvSpPr/>
          <p:nvPr/>
        </p:nvSpPr>
        <p:spPr>
          <a:xfrm>
            <a:off x="971600" y="2492896"/>
            <a:ext cx="7200800" cy="400110"/>
          </a:xfrm>
          <a:prstGeom prst="rect">
            <a:avLst/>
          </a:prstGeom>
        </p:spPr>
        <p:txBody>
          <a:bodyPr wrap="square">
            <a:spAutoFit/>
          </a:bodyPr>
          <a:lstStyle/>
          <a:p>
            <a:r>
              <a:rPr lang="en-GB" sz="2000" dirty="0"/>
              <a:t>Then my credence in P should be </a:t>
            </a:r>
            <a:r>
              <a:rPr lang="en-GB" sz="2000" i="1" dirty="0"/>
              <a:t>v</a:t>
            </a:r>
            <a:endParaRPr lang="en-GB" sz="2000" dirty="0"/>
          </a:p>
        </p:txBody>
      </p:sp>
      <p:sp>
        <p:nvSpPr>
          <p:cNvPr id="10" name="Rectangle 9"/>
          <p:cNvSpPr/>
          <p:nvPr/>
        </p:nvSpPr>
        <p:spPr>
          <a:xfrm>
            <a:off x="971600" y="1700808"/>
            <a:ext cx="7488832" cy="707886"/>
          </a:xfrm>
          <a:prstGeom prst="rect">
            <a:avLst/>
          </a:prstGeom>
        </p:spPr>
        <p:txBody>
          <a:bodyPr wrap="square">
            <a:spAutoFit/>
          </a:bodyPr>
          <a:lstStyle/>
          <a:p>
            <a:r>
              <a:rPr lang="en-GB" sz="2000" dirty="0"/>
              <a:t>If I know that there is a piece of evidence E, such that if I were to come to know (just) E, then my credence in P would (rationally) be </a:t>
            </a:r>
            <a:r>
              <a:rPr lang="en-GB" sz="2000" i="1" dirty="0"/>
              <a:t>v.</a:t>
            </a:r>
            <a:r>
              <a:rPr lang="en-GB" sz="2000" dirty="0"/>
              <a:t>..</a:t>
            </a:r>
          </a:p>
        </p:txBody>
      </p:sp>
      <p:sp>
        <p:nvSpPr>
          <p:cNvPr id="11" name="TextBox 10"/>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b="1" dirty="0">
                <a:solidFill>
                  <a:schemeClr val="bg1"/>
                </a:solidFill>
              </a:rPr>
              <a:t>The puzzle </a:t>
            </a:r>
            <a:r>
              <a:rPr lang="en-GB" dirty="0">
                <a:solidFill>
                  <a:schemeClr val="bg1">
                    <a:lumMod val="95000"/>
                  </a:schemeClr>
                </a:solidFill>
              </a:rPr>
              <a:t>	Two senses of ‘know’	Resolving the Puzzle	Applications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Picture 4" descr="https://cdn.tutsplus.com/vector/uploads/legacy/tuts/165_Shiny_Dice/23.jpg"/>
          <p:cNvPicPr>
            <a:picLocks noChangeAspect="1" noChangeArrowheads="1"/>
          </p:cNvPicPr>
          <p:nvPr/>
        </p:nvPicPr>
        <p:blipFill>
          <a:blip r:embed="rId3" cstate="print"/>
          <a:srcRect l="24248" r="15155"/>
          <a:stretch>
            <a:fillRect/>
          </a:stretch>
        </p:blipFill>
        <p:spPr bwMode="auto">
          <a:xfrm>
            <a:off x="7884368" y="5517232"/>
            <a:ext cx="1259632" cy="1340768"/>
          </a:xfrm>
          <a:prstGeom prst="rect">
            <a:avLst/>
          </a:prstGeom>
        </p:spPr>
      </p:pic>
      <p:grpSp>
        <p:nvGrpSpPr>
          <p:cNvPr id="67" name="Group 66"/>
          <p:cNvGrpSpPr/>
          <p:nvPr/>
        </p:nvGrpSpPr>
        <p:grpSpPr>
          <a:xfrm>
            <a:off x="899592" y="764704"/>
            <a:ext cx="7200800" cy="5400600"/>
            <a:chOff x="899592" y="476672"/>
            <a:chExt cx="7704856" cy="5800710"/>
          </a:xfrm>
        </p:grpSpPr>
        <p:pic>
          <p:nvPicPr>
            <p:cNvPr id="4" name="Picture 2" descr="C:\Program Files (x86)\Microsoft Office\MEDIA\CAGCAT10\j0302953.jpg"/>
            <p:cNvPicPr>
              <a:picLocks noChangeAspect="1" noChangeArrowheads="1"/>
            </p:cNvPicPr>
            <p:nvPr/>
          </p:nvPicPr>
          <p:blipFill>
            <a:blip r:embed="rId4" cstate="print">
              <a:duotone>
                <a:prstClr val="black"/>
                <a:schemeClr val="accent2">
                  <a:tint val="45000"/>
                  <a:satMod val="400000"/>
                </a:schemeClr>
              </a:duotone>
            </a:blip>
            <a:srcRect/>
            <a:stretch>
              <a:fillRect/>
            </a:stretch>
          </p:blipFill>
          <p:spPr bwMode="auto">
            <a:xfrm>
              <a:off x="1115616" y="620688"/>
              <a:ext cx="1499926" cy="2102700"/>
            </a:xfrm>
            <a:prstGeom prst="rect">
              <a:avLst/>
            </a:prstGeom>
            <a:noFill/>
          </p:spPr>
        </p:pic>
        <p:sp>
          <p:nvSpPr>
            <p:cNvPr id="5" name="Rounded Rectangle 4"/>
            <p:cNvSpPr/>
            <p:nvPr/>
          </p:nvSpPr>
          <p:spPr>
            <a:xfrm>
              <a:off x="899592" y="476672"/>
              <a:ext cx="1872208"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le 5"/>
            <p:cNvSpPr/>
            <p:nvPr/>
          </p:nvSpPr>
          <p:spPr>
            <a:xfrm flipV="1">
              <a:off x="899592" y="2682631"/>
              <a:ext cx="1944216"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ounded Rectangle 6"/>
            <p:cNvSpPr/>
            <p:nvPr/>
          </p:nvSpPr>
          <p:spPr>
            <a:xfrm>
              <a:off x="1043608"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le 7"/>
            <p:cNvSpPr/>
            <p:nvPr/>
          </p:nvSpPr>
          <p:spPr>
            <a:xfrm>
              <a:off x="1259632"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ounded Rectangle 8"/>
            <p:cNvSpPr/>
            <p:nvPr/>
          </p:nvSpPr>
          <p:spPr>
            <a:xfrm>
              <a:off x="1547664"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ounded Rectangle 9"/>
            <p:cNvSpPr/>
            <p:nvPr/>
          </p:nvSpPr>
          <p:spPr>
            <a:xfrm>
              <a:off x="1907704"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ounded Rectangle 10"/>
            <p:cNvSpPr/>
            <p:nvPr/>
          </p:nvSpPr>
          <p:spPr>
            <a:xfrm>
              <a:off x="2267744"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ounded Rectangle 11"/>
            <p:cNvSpPr/>
            <p:nvPr/>
          </p:nvSpPr>
          <p:spPr>
            <a:xfrm>
              <a:off x="2627784"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p:nvPr/>
          </p:nvSpPr>
          <p:spPr>
            <a:xfrm>
              <a:off x="971600" y="2780928"/>
              <a:ext cx="1872208" cy="400110"/>
            </a:xfrm>
            <a:prstGeom prst="rect">
              <a:avLst/>
            </a:prstGeom>
            <a:noFill/>
          </p:spPr>
          <p:txBody>
            <a:bodyPr wrap="square" rtlCol="0">
              <a:spAutoFit/>
            </a:bodyPr>
            <a:lstStyle/>
            <a:p>
              <a:r>
                <a:rPr lang="en-GB" sz="2000" dirty="0"/>
                <a:t>You (Alice)</a:t>
              </a:r>
            </a:p>
          </p:txBody>
        </p:sp>
        <p:pic>
          <p:nvPicPr>
            <p:cNvPr id="14" name="Picture 2" descr="C:\Program Files (x86)\Microsoft Office\MEDIA\CAGCAT10\j0302953.jpg"/>
            <p:cNvPicPr>
              <a:picLocks noChangeAspect="1" noChangeArrowheads="1"/>
            </p:cNvPicPr>
            <p:nvPr/>
          </p:nvPicPr>
          <p:blipFill>
            <a:blip r:embed="rId4" cstate="print">
              <a:duotone>
                <a:prstClr val="black"/>
                <a:schemeClr val="accent1">
                  <a:tint val="45000"/>
                  <a:satMod val="400000"/>
                </a:schemeClr>
              </a:duotone>
            </a:blip>
            <a:srcRect/>
            <a:stretch>
              <a:fillRect/>
            </a:stretch>
          </p:blipFill>
          <p:spPr bwMode="auto">
            <a:xfrm>
              <a:off x="3707904" y="620688"/>
              <a:ext cx="1499926" cy="2102700"/>
            </a:xfrm>
            <a:prstGeom prst="rect">
              <a:avLst/>
            </a:prstGeom>
            <a:noFill/>
          </p:spPr>
        </p:pic>
        <p:sp>
          <p:nvSpPr>
            <p:cNvPr id="15" name="Rounded Rectangle 14"/>
            <p:cNvSpPr/>
            <p:nvPr/>
          </p:nvSpPr>
          <p:spPr>
            <a:xfrm>
              <a:off x="3491880" y="476672"/>
              <a:ext cx="1872208"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Rounded Rectangle 15"/>
            <p:cNvSpPr/>
            <p:nvPr/>
          </p:nvSpPr>
          <p:spPr>
            <a:xfrm flipV="1">
              <a:off x="3491880" y="2682631"/>
              <a:ext cx="1944216"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Rounded Rectangle 16"/>
            <p:cNvSpPr/>
            <p:nvPr/>
          </p:nvSpPr>
          <p:spPr>
            <a:xfrm>
              <a:off x="3635896"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Rounded Rectangle 17"/>
            <p:cNvSpPr/>
            <p:nvPr/>
          </p:nvSpPr>
          <p:spPr>
            <a:xfrm>
              <a:off x="3851920"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Rounded Rectangle 18"/>
            <p:cNvSpPr/>
            <p:nvPr/>
          </p:nvSpPr>
          <p:spPr>
            <a:xfrm>
              <a:off x="4139952"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Rounded Rectangle 19"/>
            <p:cNvSpPr/>
            <p:nvPr/>
          </p:nvSpPr>
          <p:spPr>
            <a:xfrm>
              <a:off x="4499992"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ounded Rectangle 20"/>
            <p:cNvSpPr/>
            <p:nvPr/>
          </p:nvSpPr>
          <p:spPr>
            <a:xfrm>
              <a:off x="4860032"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ounded Rectangle 21"/>
            <p:cNvSpPr/>
            <p:nvPr/>
          </p:nvSpPr>
          <p:spPr>
            <a:xfrm>
              <a:off x="5220072"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p:cNvSpPr txBox="1"/>
            <p:nvPr/>
          </p:nvSpPr>
          <p:spPr>
            <a:xfrm>
              <a:off x="3635896" y="2780928"/>
              <a:ext cx="1872208" cy="400110"/>
            </a:xfrm>
            <a:prstGeom prst="rect">
              <a:avLst/>
            </a:prstGeom>
            <a:noFill/>
          </p:spPr>
          <p:txBody>
            <a:bodyPr wrap="square" rtlCol="0">
              <a:spAutoFit/>
            </a:bodyPr>
            <a:lstStyle/>
            <a:p>
              <a:r>
                <a:rPr lang="en-GB" sz="2000" dirty="0"/>
                <a:t>Bob</a:t>
              </a:r>
            </a:p>
          </p:txBody>
        </p:sp>
        <p:pic>
          <p:nvPicPr>
            <p:cNvPr id="24" name="Picture 2" descr="C:\Program Files (x86)\Microsoft Office\MEDIA\CAGCAT10\j0302953.jpg"/>
            <p:cNvPicPr>
              <a:picLocks noChangeAspect="1" noChangeArrowheads="1"/>
            </p:cNvPicPr>
            <p:nvPr/>
          </p:nvPicPr>
          <p:blipFill>
            <a:blip r:embed="rId4" cstate="print">
              <a:duotone>
                <a:prstClr val="black"/>
                <a:schemeClr val="accent3">
                  <a:tint val="45000"/>
                  <a:satMod val="400000"/>
                </a:schemeClr>
              </a:duotone>
            </a:blip>
            <a:srcRect/>
            <a:stretch>
              <a:fillRect/>
            </a:stretch>
          </p:blipFill>
          <p:spPr bwMode="auto">
            <a:xfrm>
              <a:off x="6588224" y="620688"/>
              <a:ext cx="1499926" cy="2102700"/>
            </a:xfrm>
            <a:prstGeom prst="rect">
              <a:avLst/>
            </a:prstGeom>
            <a:noFill/>
          </p:spPr>
        </p:pic>
        <p:sp>
          <p:nvSpPr>
            <p:cNvPr id="25" name="Rounded Rectangle 24"/>
            <p:cNvSpPr/>
            <p:nvPr/>
          </p:nvSpPr>
          <p:spPr>
            <a:xfrm>
              <a:off x="6372200" y="476672"/>
              <a:ext cx="1872208"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ounded Rectangle 25"/>
            <p:cNvSpPr/>
            <p:nvPr/>
          </p:nvSpPr>
          <p:spPr>
            <a:xfrm flipV="1">
              <a:off x="6372200" y="2682631"/>
              <a:ext cx="1944216"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ounded Rectangle 26"/>
            <p:cNvSpPr/>
            <p:nvPr/>
          </p:nvSpPr>
          <p:spPr>
            <a:xfrm>
              <a:off x="6516216"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Rounded Rectangle 27"/>
            <p:cNvSpPr/>
            <p:nvPr/>
          </p:nvSpPr>
          <p:spPr>
            <a:xfrm>
              <a:off x="6732240"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Rounded Rectangle 28"/>
            <p:cNvSpPr/>
            <p:nvPr/>
          </p:nvSpPr>
          <p:spPr>
            <a:xfrm>
              <a:off x="7020272"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Rounded Rectangle 29"/>
            <p:cNvSpPr/>
            <p:nvPr/>
          </p:nvSpPr>
          <p:spPr>
            <a:xfrm>
              <a:off x="7380312"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Rounded Rectangle 30"/>
            <p:cNvSpPr/>
            <p:nvPr/>
          </p:nvSpPr>
          <p:spPr>
            <a:xfrm>
              <a:off x="7740352"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ounded Rectangle 31"/>
            <p:cNvSpPr/>
            <p:nvPr/>
          </p:nvSpPr>
          <p:spPr>
            <a:xfrm>
              <a:off x="8100392" y="548680"/>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p:cNvSpPr txBox="1"/>
            <p:nvPr/>
          </p:nvSpPr>
          <p:spPr>
            <a:xfrm>
              <a:off x="6516216" y="2780928"/>
              <a:ext cx="1872208" cy="400110"/>
            </a:xfrm>
            <a:prstGeom prst="rect">
              <a:avLst/>
            </a:prstGeom>
            <a:noFill/>
          </p:spPr>
          <p:txBody>
            <a:bodyPr wrap="square" rtlCol="0">
              <a:spAutoFit/>
            </a:bodyPr>
            <a:lstStyle/>
            <a:p>
              <a:r>
                <a:rPr lang="en-GB" sz="2000" dirty="0"/>
                <a:t>Carol</a:t>
              </a:r>
            </a:p>
          </p:txBody>
        </p:sp>
        <p:pic>
          <p:nvPicPr>
            <p:cNvPr id="35" name="Picture 2" descr="C:\Program Files (x86)\Microsoft Office\MEDIA\CAGCAT10\j0302953.jpg"/>
            <p:cNvPicPr>
              <a:picLocks noChangeAspect="1" noChangeArrowheads="1"/>
            </p:cNvPicPr>
            <p:nvPr/>
          </p:nvPicPr>
          <p:blipFill>
            <a:blip r:embed="rId4" cstate="print">
              <a:duotone>
                <a:prstClr val="black"/>
                <a:schemeClr val="accent4">
                  <a:tint val="45000"/>
                  <a:satMod val="400000"/>
                </a:schemeClr>
              </a:duotone>
            </a:blip>
            <a:srcRect/>
            <a:stretch>
              <a:fillRect/>
            </a:stretch>
          </p:blipFill>
          <p:spPr bwMode="auto">
            <a:xfrm>
              <a:off x="1259632" y="3645024"/>
              <a:ext cx="1499926" cy="2102700"/>
            </a:xfrm>
            <a:prstGeom prst="rect">
              <a:avLst/>
            </a:prstGeom>
            <a:noFill/>
          </p:spPr>
        </p:pic>
        <p:sp>
          <p:nvSpPr>
            <p:cNvPr id="36" name="Rounded Rectangle 35"/>
            <p:cNvSpPr/>
            <p:nvPr/>
          </p:nvSpPr>
          <p:spPr>
            <a:xfrm>
              <a:off x="1043608" y="3501008"/>
              <a:ext cx="1872208"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ounded Rectangle 36"/>
            <p:cNvSpPr/>
            <p:nvPr/>
          </p:nvSpPr>
          <p:spPr>
            <a:xfrm flipV="1">
              <a:off x="1043608" y="5706967"/>
              <a:ext cx="1944216"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ounded Rectangle 37"/>
            <p:cNvSpPr/>
            <p:nvPr/>
          </p:nvSpPr>
          <p:spPr>
            <a:xfrm>
              <a:off x="1187624"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ounded Rectangle 38"/>
            <p:cNvSpPr/>
            <p:nvPr/>
          </p:nvSpPr>
          <p:spPr>
            <a:xfrm>
              <a:off x="1403648"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ounded Rectangle 39"/>
            <p:cNvSpPr/>
            <p:nvPr/>
          </p:nvSpPr>
          <p:spPr>
            <a:xfrm>
              <a:off x="1691680"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ounded Rectangle 40"/>
            <p:cNvSpPr/>
            <p:nvPr/>
          </p:nvSpPr>
          <p:spPr>
            <a:xfrm>
              <a:off x="2051720"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ounded Rectangle 41"/>
            <p:cNvSpPr/>
            <p:nvPr/>
          </p:nvSpPr>
          <p:spPr>
            <a:xfrm>
              <a:off x="2411760"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Rounded Rectangle 42"/>
            <p:cNvSpPr/>
            <p:nvPr/>
          </p:nvSpPr>
          <p:spPr>
            <a:xfrm>
              <a:off x="2771800"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TextBox 43"/>
            <p:cNvSpPr txBox="1"/>
            <p:nvPr/>
          </p:nvSpPr>
          <p:spPr>
            <a:xfrm>
              <a:off x="1115616" y="5877272"/>
              <a:ext cx="1872208" cy="400110"/>
            </a:xfrm>
            <a:prstGeom prst="rect">
              <a:avLst/>
            </a:prstGeom>
            <a:noFill/>
          </p:spPr>
          <p:txBody>
            <a:bodyPr wrap="square" rtlCol="0">
              <a:spAutoFit/>
            </a:bodyPr>
            <a:lstStyle/>
            <a:p>
              <a:r>
                <a:rPr lang="en-GB" sz="2000" dirty="0"/>
                <a:t>David	</a:t>
              </a:r>
            </a:p>
          </p:txBody>
        </p:sp>
        <p:pic>
          <p:nvPicPr>
            <p:cNvPr id="45" name="Picture 2" descr="C:\Program Files (x86)\Microsoft Office\MEDIA\CAGCAT10\j0302953.jpg"/>
            <p:cNvPicPr>
              <a:picLocks noChangeAspect="1" noChangeArrowheads="1"/>
            </p:cNvPicPr>
            <p:nvPr/>
          </p:nvPicPr>
          <p:blipFill>
            <a:blip r:embed="rId4" cstate="print">
              <a:duotone>
                <a:prstClr val="black"/>
                <a:schemeClr val="accent5">
                  <a:tint val="45000"/>
                  <a:satMod val="400000"/>
                </a:schemeClr>
              </a:duotone>
            </a:blip>
            <a:srcRect/>
            <a:stretch>
              <a:fillRect/>
            </a:stretch>
          </p:blipFill>
          <p:spPr bwMode="auto">
            <a:xfrm>
              <a:off x="3851920" y="3645024"/>
              <a:ext cx="1499926" cy="2102700"/>
            </a:xfrm>
            <a:prstGeom prst="rect">
              <a:avLst/>
            </a:prstGeom>
            <a:noFill/>
          </p:spPr>
        </p:pic>
        <p:sp>
          <p:nvSpPr>
            <p:cNvPr id="46" name="Rounded Rectangle 45"/>
            <p:cNvSpPr/>
            <p:nvPr/>
          </p:nvSpPr>
          <p:spPr>
            <a:xfrm>
              <a:off x="3635896" y="3501008"/>
              <a:ext cx="1872208"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Rounded Rectangle 46"/>
            <p:cNvSpPr/>
            <p:nvPr/>
          </p:nvSpPr>
          <p:spPr>
            <a:xfrm flipV="1">
              <a:off x="3635896" y="5706967"/>
              <a:ext cx="1944216"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ounded Rectangle 47"/>
            <p:cNvSpPr/>
            <p:nvPr/>
          </p:nvSpPr>
          <p:spPr>
            <a:xfrm>
              <a:off x="3779912"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ounded Rectangle 48"/>
            <p:cNvSpPr/>
            <p:nvPr/>
          </p:nvSpPr>
          <p:spPr>
            <a:xfrm>
              <a:off x="3995936"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ounded Rectangle 49"/>
            <p:cNvSpPr/>
            <p:nvPr/>
          </p:nvSpPr>
          <p:spPr>
            <a:xfrm>
              <a:off x="4283968"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ounded Rectangle 50"/>
            <p:cNvSpPr/>
            <p:nvPr/>
          </p:nvSpPr>
          <p:spPr>
            <a:xfrm>
              <a:off x="4644008"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ounded Rectangle 51"/>
            <p:cNvSpPr/>
            <p:nvPr/>
          </p:nvSpPr>
          <p:spPr>
            <a:xfrm>
              <a:off x="5004048"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ounded Rectangle 52"/>
            <p:cNvSpPr/>
            <p:nvPr/>
          </p:nvSpPr>
          <p:spPr>
            <a:xfrm>
              <a:off x="5364088"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TextBox 53"/>
            <p:cNvSpPr txBox="1"/>
            <p:nvPr/>
          </p:nvSpPr>
          <p:spPr>
            <a:xfrm>
              <a:off x="3779912" y="5877272"/>
              <a:ext cx="1872208" cy="400110"/>
            </a:xfrm>
            <a:prstGeom prst="rect">
              <a:avLst/>
            </a:prstGeom>
            <a:noFill/>
          </p:spPr>
          <p:txBody>
            <a:bodyPr wrap="square" rtlCol="0">
              <a:spAutoFit/>
            </a:bodyPr>
            <a:lstStyle/>
            <a:p>
              <a:r>
                <a:rPr lang="en-GB" sz="2000" dirty="0"/>
                <a:t>Edward</a:t>
              </a:r>
            </a:p>
          </p:txBody>
        </p:sp>
        <p:pic>
          <p:nvPicPr>
            <p:cNvPr id="55" name="Picture 2" descr="C:\Program Files (x86)\Microsoft Office\MEDIA\CAGCAT10\j0302953.jpg"/>
            <p:cNvPicPr>
              <a:picLocks noChangeAspect="1" noChangeArrowheads="1"/>
            </p:cNvPicPr>
            <p:nvPr/>
          </p:nvPicPr>
          <p:blipFill>
            <a:blip r:embed="rId4" cstate="print">
              <a:duotone>
                <a:prstClr val="black"/>
                <a:schemeClr val="accent6">
                  <a:tint val="45000"/>
                  <a:satMod val="400000"/>
                </a:schemeClr>
              </a:duotone>
            </a:blip>
            <a:srcRect/>
            <a:stretch>
              <a:fillRect/>
            </a:stretch>
          </p:blipFill>
          <p:spPr bwMode="auto">
            <a:xfrm>
              <a:off x="6732240" y="3645024"/>
              <a:ext cx="1499926" cy="2102700"/>
            </a:xfrm>
            <a:prstGeom prst="rect">
              <a:avLst/>
            </a:prstGeom>
            <a:noFill/>
          </p:spPr>
        </p:pic>
        <p:sp>
          <p:nvSpPr>
            <p:cNvPr id="56" name="Rounded Rectangle 55"/>
            <p:cNvSpPr/>
            <p:nvPr/>
          </p:nvSpPr>
          <p:spPr>
            <a:xfrm>
              <a:off x="6516216" y="3501008"/>
              <a:ext cx="1872208"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Rounded Rectangle 57"/>
            <p:cNvSpPr/>
            <p:nvPr/>
          </p:nvSpPr>
          <p:spPr>
            <a:xfrm>
              <a:off x="6660232"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9" name="Rounded Rectangle 58"/>
            <p:cNvSpPr/>
            <p:nvPr/>
          </p:nvSpPr>
          <p:spPr>
            <a:xfrm>
              <a:off x="6876256"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Rounded Rectangle 59"/>
            <p:cNvSpPr/>
            <p:nvPr/>
          </p:nvSpPr>
          <p:spPr>
            <a:xfrm>
              <a:off x="7164288"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Rounded Rectangle 60"/>
            <p:cNvSpPr/>
            <p:nvPr/>
          </p:nvSpPr>
          <p:spPr>
            <a:xfrm>
              <a:off x="7524328"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Rounded Rectangle 61"/>
            <p:cNvSpPr/>
            <p:nvPr/>
          </p:nvSpPr>
          <p:spPr>
            <a:xfrm>
              <a:off x="7884368"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Rounded Rectangle 62"/>
            <p:cNvSpPr/>
            <p:nvPr/>
          </p:nvSpPr>
          <p:spPr>
            <a:xfrm>
              <a:off x="8244408" y="3573016"/>
              <a:ext cx="72008" cy="2088232"/>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4" name="TextBox 63"/>
            <p:cNvSpPr txBox="1"/>
            <p:nvPr/>
          </p:nvSpPr>
          <p:spPr>
            <a:xfrm>
              <a:off x="6732240" y="5877272"/>
              <a:ext cx="1872208" cy="400110"/>
            </a:xfrm>
            <a:prstGeom prst="rect">
              <a:avLst/>
            </a:prstGeom>
            <a:noFill/>
          </p:spPr>
          <p:txBody>
            <a:bodyPr wrap="square" rtlCol="0">
              <a:spAutoFit/>
            </a:bodyPr>
            <a:lstStyle/>
            <a:p>
              <a:r>
                <a:rPr lang="en-GB" sz="2000" dirty="0"/>
                <a:t>Fiona</a:t>
              </a:r>
            </a:p>
          </p:txBody>
        </p:sp>
        <p:sp>
          <p:nvSpPr>
            <p:cNvPr id="57" name="Rounded Rectangle 56"/>
            <p:cNvSpPr/>
            <p:nvPr/>
          </p:nvSpPr>
          <p:spPr>
            <a:xfrm flipV="1">
              <a:off x="6516216" y="5706967"/>
              <a:ext cx="1944216" cy="45719"/>
            </a:xfrm>
            <a:prstGeom prst="round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
        <p:nvSpPr>
          <p:cNvPr id="66" name="TextBox 65"/>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b="1" dirty="0">
                <a:solidFill>
                  <a:schemeClr val="bg1"/>
                </a:solidFill>
              </a:rPr>
              <a:t>The puzzle </a:t>
            </a:r>
            <a:r>
              <a:rPr lang="en-GB" dirty="0">
                <a:solidFill>
                  <a:schemeClr val="bg1">
                    <a:lumMod val="95000"/>
                  </a:schemeClr>
                </a:solidFill>
              </a:rPr>
              <a:t>	Two senses of ‘know’	Resolving the Puzzle	Applications</a:t>
            </a:r>
          </a:p>
        </p:txBody>
      </p:sp>
      <p:sp>
        <p:nvSpPr>
          <p:cNvPr id="65" name="TextBox 64"/>
          <p:cNvSpPr txBox="1"/>
          <p:nvPr/>
        </p:nvSpPr>
        <p:spPr>
          <a:xfrm>
            <a:off x="1043608" y="6309320"/>
            <a:ext cx="3528392" cy="400110"/>
          </a:xfrm>
          <a:prstGeom prst="rect">
            <a:avLst/>
          </a:prstGeom>
          <a:noFill/>
        </p:spPr>
        <p:txBody>
          <a:bodyPr wrap="square" rtlCol="0">
            <a:spAutoFit/>
          </a:bodyPr>
          <a:lstStyle/>
          <a:p>
            <a:r>
              <a:rPr lang="en-GB" sz="2000" dirty="0"/>
              <a:t>4 out of 6 will be executed.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683568" y="3228945"/>
            <a:ext cx="2736304" cy="400110"/>
          </a:xfrm>
          <a:prstGeom prst="rect">
            <a:avLst/>
          </a:prstGeom>
          <a:noFill/>
        </p:spPr>
        <p:txBody>
          <a:bodyPr wrap="square" rtlCol="0">
            <a:spAutoFit/>
          </a:bodyPr>
          <a:lstStyle/>
          <a:p>
            <a:r>
              <a:rPr lang="en-GB" sz="2000" dirty="0"/>
              <a:t>You (Alice) survive) = </a:t>
            </a:r>
            <a:r>
              <a:rPr lang="en-GB" sz="2000" baseline="30000" dirty="0"/>
              <a:t>1</a:t>
            </a:r>
            <a:r>
              <a:rPr lang="en-GB" sz="2000" dirty="0"/>
              <a:t>/</a:t>
            </a:r>
            <a:r>
              <a:rPr lang="en-GB" sz="2000" baseline="-25000" dirty="0"/>
              <a:t>3</a:t>
            </a:r>
            <a:r>
              <a:rPr lang="en-GB" sz="2000" baseline="30000" dirty="0"/>
              <a:t> </a:t>
            </a:r>
          </a:p>
        </p:txBody>
      </p:sp>
      <p:sp>
        <p:nvSpPr>
          <p:cNvPr id="17" name="TextBox 16"/>
          <p:cNvSpPr txBox="1"/>
          <p:nvPr/>
        </p:nvSpPr>
        <p:spPr>
          <a:xfrm>
            <a:off x="827584" y="3957059"/>
            <a:ext cx="3888432" cy="400110"/>
          </a:xfrm>
          <a:prstGeom prst="rect">
            <a:avLst/>
          </a:prstGeom>
          <a:noFill/>
        </p:spPr>
        <p:txBody>
          <a:bodyPr wrap="square" rtlCol="0">
            <a:spAutoFit/>
          </a:bodyPr>
          <a:lstStyle/>
          <a:p>
            <a:r>
              <a:rPr lang="en-GB" sz="2000" dirty="0"/>
              <a:t>Cr(Alice survives/Bob dies) =</a:t>
            </a:r>
            <a:endParaRPr lang="en-GB" sz="2000" baseline="30000" dirty="0"/>
          </a:p>
        </p:txBody>
      </p:sp>
      <p:sp>
        <p:nvSpPr>
          <p:cNvPr id="18" name="TextBox 17"/>
          <p:cNvSpPr txBox="1"/>
          <p:nvPr/>
        </p:nvSpPr>
        <p:spPr>
          <a:xfrm>
            <a:off x="827584" y="4269093"/>
            <a:ext cx="6624736" cy="400110"/>
          </a:xfrm>
          <a:prstGeom prst="rect">
            <a:avLst/>
          </a:prstGeom>
          <a:noFill/>
        </p:spPr>
        <p:txBody>
          <a:bodyPr wrap="square" rtlCol="0">
            <a:spAutoFit/>
          </a:bodyPr>
          <a:lstStyle/>
          <a:p>
            <a:r>
              <a:rPr lang="en-GB" sz="2000" dirty="0"/>
              <a:t>Cr(Alice survives/Carol dies) = </a:t>
            </a:r>
            <a:r>
              <a:rPr lang="en-GB" sz="2000" baseline="30000" dirty="0"/>
              <a:t>2</a:t>
            </a:r>
            <a:r>
              <a:rPr lang="en-GB" sz="2000" dirty="0"/>
              <a:t>/</a:t>
            </a:r>
            <a:r>
              <a:rPr lang="en-GB" sz="2000" baseline="-25000" dirty="0"/>
              <a:t>5</a:t>
            </a:r>
            <a:r>
              <a:rPr lang="en-GB" sz="2000" baseline="30000" dirty="0"/>
              <a:t> </a:t>
            </a:r>
          </a:p>
        </p:txBody>
      </p:sp>
      <p:sp>
        <p:nvSpPr>
          <p:cNvPr id="66" name="TextBox 65"/>
          <p:cNvSpPr txBox="1"/>
          <p:nvPr/>
        </p:nvSpPr>
        <p:spPr>
          <a:xfrm>
            <a:off x="827584" y="5085184"/>
            <a:ext cx="6624736" cy="400110"/>
          </a:xfrm>
          <a:prstGeom prst="rect">
            <a:avLst/>
          </a:prstGeom>
          <a:noFill/>
        </p:spPr>
        <p:txBody>
          <a:bodyPr wrap="square" rtlCol="0">
            <a:spAutoFit/>
          </a:bodyPr>
          <a:lstStyle/>
          <a:p>
            <a:r>
              <a:rPr lang="en-GB" sz="2000" dirty="0"/>
              <a:t>Cr(Alice survives/Bob survives) =</a:t>
            </a:r>
            <a:endParaRPr lang="en-GB" sz="2000" baseline="30000" dirty="0"/>
          </a:p>
        </p:txBody>
      </p:sp>
      <p:sp>
        <p:nvSpPr>
          <p:cNvPr id="67" name="TextBox 66"/>
          <p:cNvSpPr txBox="1"/>
          <p:nvPr/>
        </p:nvSpPr>
        <p:spPr>
          <a:xfrm>
            <a:off x="827584" y="5428361"/>
            <a:ext cx="4320480" cy="400110"/>
          </a:xfrm>
          <a:prstGeom prst="rect">
            <a:avLst/>
          </a:prstGeom>
          <a:noFill/>
        </p:spPr>
        <p:txBody>
          <a:bodyPr wrap="square" rtlCol="0">
            <a:spAutoFit/>
          </a:bodyPr>
          <a:lstStyle/>
          <a:p>
            <a:r>
              <a:rPr lang="en-GB" sz="2000" dirty="0"/>
              <a:t>Cr(Alice survives/Carol survives) = </a:t>
            </a:r>
            <a:r>
              <a:rPr lang="en-GB" sz="2000" baseline="30000" dirty="0"/>
              <a:t>1</a:t>
            </a:r>
            <a:r>
              <a:rPr lang="en-GB" sz="2000" dirty="0"/>
              <a:t>/</a:t>
            </a:r>
            <a:r>
              <a:rPr lang="en-GB" sz="2000" baseline="-25000" dirty="0"/>
              <a:t>5</a:t>
            </a:r>
            <a:r>
              <a:rPr lang="en-GB" sz="2000" baseline="30000" dirty="0"/>
              <a:t> </a:t>
            </a:r>
          </a:p>
        </p:txBody>
      </p:sp>
      <p:sp>
        <p:nvSpPr>
          <p:cNvPr id="7" name="Rectangle 6"/>
          <p:cNvSpPr/>
          <p:nvPr/>
        </p:nvSpPr>
        <p:spPr>
          <a:xfrm>
            <a:off x="683568" y="979966"/>
            <a:ext cx="2160240" cy="1929143"/>
          </a:xfrm>
          <a:prstGeom prst="rect">
            <a:avLst/>
          </a:prstGeom>
          <a:blipFill dpi="0" rotWithShape="1">
            <a:blip r:embed="rId2" cstate="print">
              <a:alphaModFix amt="50000"/>
              <a:duotone>
                <a:prstClr val="black"/>
                <a:schemeClr val="accent2">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683568" y="980728"/>
            <a:ext cx="6480720" cy="192914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p:cNvSpPr/>
          <p:nvPr/>
        </p:nvSpPr>
        <p:spPr>
          <a:xfrm>
            <a:off x="683568" y="980728"/>
            <a:ext cx="432048" cy="1929143"/>
          </a:xfrm>
          <a:prstGeom prst="rect">
            <a:avLst/>
          </a:prstGeom>
          <a:blipFill dpi="0" rotWithShape="1">
            <a:blip r:embed="rId2" cstate="print">
              <a:alphaModFix amt="50000"/>
              <a:duotone>
                <a:prstClr val="black"/>
                <a:schemeClr val="accent1">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Left Brace 10"/>
          <p:cNvSpPr/>
          <p:nvPr/>
        </p:nvSpPr>
        <p:spPr>
          <a:xfrm rot="16200000">
            <a:off x="1648980" y="2031543"/>
            <a:ext cx="229422" cy="2160239"/>
          </a:xfrm>
          <a:prstGeom prst="leftBrace">
            <a:avLst/>
          </a:prstGeom>
          <a:ln w="2222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22" name="TextBox 21"/>
          <p:cNvSpPr txBox="1"/>
          <p:nvPr/>
        </p:nvSpPr>
        <p:spPr>
          <a:xfrm>
            <a:off x="683568" y="548680"/>
            <a:ext cx="470822" cy="334976"/>
          </a:xfrm>
          <a:prstGeom prst="rect">
            <a:avLst/>
          </a:prstGeom>
          <a:noFill/>
        </p:spPr>
        <p:txBody>
          <a:bodyPr wrap="square" rtlCol="0">
            <a:spAutoFit/>
          </a:bodyPr>
          <a:lstStyle/>
          <a:p>
            <a:r>
              <a:rPr lang="en-GB" sz="2000" dirty="0"/>
              <a:t>AB</a:t>
            </a:r>
          </a:p>
        </p:txBody>
      </p:sp>
      <p:sp>
        <p:nvSpPr>
          <p:cNvPr id="23" name="Rectangle 22"/>
          <p:cNvSpPr/>
          <p:nvPr/>
        </p:nvSpPr>
        <p:spPr>
          <a:xfrm>
            <a:off x="1115616" y="980728"/>
            <a:ext cx="432048" cy="1929143"/>
          </a:xfrm>
          <a:prstGeom prst="rect">
            <a:avLst/>
          </a:prstGeom>
          <a:blipFill dpi="0" rotWithShape="1">
            <a:blip r:embed="rId2" cstate="print">
              <a:alphaModFix amt="50000"/>
              <a:duotone>
                <a:prstClr val="black"/>
                <a:schemeClr val="accent3">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p:cNvSpPr/>
          <p:nvPr/>
        </p:nvSpPr>
        <p:spPr>
          <a:xfrm>
            <a:off x="1547664" y="980728"/>
            <a:ext cx="432048" cy="1929143"/>
          </a:xfrm>
          <a:prstGeom prst="rect">
            <a:avLst/>
          </a:prstGeom>
          <a:blipFill dpi="0" rotWithShape="1">
            <a:blip r:embed="rId2" cstate="print">
              <a:alphaModFix amt="50000"/>
              <a:duotone>
                <a:prstClr val="black"/>
                <a:schemeClr val="accent4">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p:cNvSpPr/>
          <p:nvPr/>
        </p:nvSpPr>
        <p:spPr>
          <a:xfrm>
            <a:off x="1979712" y="980728"/>
            <a:ext cx="432048" cy="1929143"/>
          </a:xfrm>
          <a:prstGeom prst="rect">
            <a:avLst/>
          </a:prstGeom>
          <a:blipFill dpi="0" rotWithShape="1">
            <a:blip r:embed="rId2" cstate="print">
              <a:alphaModFix amt="50000"/>
              <a:duotone>
                <a:prstClr val="black"/>
                <a:schemeClr val="accent5">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p:cNvSpPr/>
          <p:nvPr/>
        </p:nvSpPr>
        <p:spPr>
          <a:xfrm>
            <a:off x="2411760" y="980728"/>
            <a:ext cx="432048" cy="1929143"/>
          </a:xfrm>
          <a:prstGeom prst="rect">
            <a:avLst/>
          </a:prstGeom>
          <a:blipFill dpi="0" rotWithShape="1">
            <a:blip r:embed="rId2" cstate="print">
              <a:alphaModFix amt="50000"/>
              <a:duotone>
                <a:prstClr val="black"/>
                <a:schemeClr val="accent6">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TextBox 26"/>
          <p:cNvSpPr txBox="1"/>
          <p:nvPr/>
        </p:nvSpPr>
        <p:spPr>
          <a:xfrm>
            <a:off x="1115616" y="548680"/>
            <a:ext cx="470822" cy="334976"/>
          </a:xfrm>
          <a:prstGeom prst="rect">
            <a:avLst/>
          </a:prstGeom>
          <a:noFill/>
        </p:spPr>
        <p:txBody>
          <a:bodyPr wrap="square" rtlCol="0">
            <a:spAutoFit/>
          </a:bodyPr>
          <a:lstStyle/>
          <a:p>
            <a:r>
              <a:rPr lang="en-GB" sz="2000" dirty="0"/>
              <a:t>AC</a:t>
            </a:r>
          </a:p>
        </p:txBody>
      </p:sp>
      <p:sp>
        <p:nvSpPr>
          <p:cNvPr id="28" name="TextBox 27"/>
          <p:cNvSpPr txBox="1"/>
          <p:nvPr/>
        </p:nvSpPr>
        <p:spPr>
          <a:xfrm>
            <a:off x="1547664" y="548680"/>
            <a:ext cx="561029" cy="400110"/>
          </a:xfrm>
          <a:prstGeom prst="rect">
            <a:avLst/>
          </a:prstGeom>
          <a:noFill/>
        </p:spPr>
        <p:txBody>
          <a:bodyPr wrap="square" rtlCol="0">
            <a:spAutoFit/>
          </a:bodyPr>
          <a:lstStyle/>
          <a:p>
            <a:r>
              <a:rPr lang="en-GB" sz="2000" dirty="0"/>
              <a:t>AD</a:t>
            </a:r>
          </a:p>
        </p:txBody>
      </p:sp>
      <p:sp>
        <p:nvSpPr>
          <p:cNvPr id="29" name="TextBox 28"/>
          <p:cNvSpPr txBox="1"/>
          <p:nvPr/>
        </p:nvSpPr>
        <p:spPr>
          <a:xfrm>
            <a:off x="1987626" y="548680"/>
            <a:ext cx="470822" cy="334976"/>
          </a:xfrm>
          <a:prstGeom prst="rect">
            <a:avLst/>
          </a:prstGeom>
          <a:noFill/>
        </p:spPr>
        <p:txBody>
          <a:bodyPr wrap="square" rtlCol="0">
            <a:spAutoFit/>
          </a:bodyPr>
          <a:lstStyle/>
          <a:p>
            <a:r>
              <a:rPr lang="en-GB" sz="2000" dirty="0"/>
              <a:t>AE</a:t>
            </a:r>
          </a:p>
        </p:txBody>
      </p:sp>
      <p:sp>
        <p:nvSpPr>
          <p:cNvPr id="30" name="TextBox 29"/>
          <p:cNvSpPr txBox="1"/>
          <p:nvPr/>
        </p:nvSpPr>
        <p:spPr>
          <a:xfrm>
            <a:off x="2411760" y="548680"/>
            <a:ext cx="470822" cy="334976"/>
          </a:xfrm>
          <a:prstGeom prst="rect">
            <a:avLst/>
          </a:prstGeom>
          <a:noFill/>
        </p:spPr>
        <p:txBody>
          <a:bodyPr wrap="square" rtlCol="0">
            <a:spAutoFit/>
          </a:bodyPr>
          <a:lstStyle/>
          <a:p>
            <a:r>
              <a:rPr lang="en-GB" sz="2000" dirty="0"/>
              <a:t>AF</a:t>
            </a:r>
          </a:p>
        </p:txBody>
      </p:sp>
      <p:sp>
        <p:nvSpPr>
          <p:cNvPr id="31" name="Rectangle 30"/>
          <p:cNvSpPr/>
          <p:nvPr/>
        </p:nvSpPr>
        <p:spPr>
          <a:xfrm>
            <a:off x="2843808" y="980728"/>
            <a:ext cx="1728192" cy="1929143"/>
          </a:xfrm>
          <a:prstGeom prst="rect">
            <a:avLst/>
          </a:prstGeom>
          <a:blipFill dpi="0" rotWithShape="1">
            <a:blip r:embed="rId2" cstate="print">
              <a:alphaModFix amt="50000"/>
              <a:duotone>
                <a:prstClr val="black"/>
                <a:schemeClr val="accent1">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p:cNvSpPr/>
          <p:nvPr/>
        </p:nvSpPr>
        <p:spPr>
          <a:xfrm>
            <a:off x="2411760" y="980728"/>
            <a:ext cx="432048" cy="1929143"/>
          </a:xfrm>
          <a:prstGeom prst="rect">
            <a:avLst/>
          </a:prstGeom>
          <a:blipFill dpi="0" rotWithShape="1">
            <a:blip r:embed="rId2" cstate="print">
              <a:alphaModFix amt="50000"/>
              <a:duotone>
                <a:prstClr val="black"/>
                <a:schemeClr val="accent3">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p:cNvSpPr/>
          <p:nvPr/>
        </p:nvSpPr>
        <p:spPr>
          <a:xfrm>
            <a:off x="3275856" y="980728"/>
            <a:ext cx="432048" cy="1929143"/>
          </a:xfrm>
          <a:prstGeom prst="rect">
            <a:avLst/>
          </a:prstGeom>
          <a:blipFill dpi="0" rotWithShape="1">
            <a:blip r:embed="rId2" cstate="print">
              <a:alphaModFix amt="50000"/>
              <a:duotone>
                <a:prstClr val="black"/>
                <a:schemeClr val="accent4">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Rectangle 36"/>
          <p:cNvSpPr/>
          <p:nvPr/>
        </p:nvSpPr>
        <p:spPr>
          <a:xfrm>
            <a:off x="3707904" y="980728"/>
            <a:ext cx="432048" cy="1929143"/>
          </a:xfrm>
          <a:prstGeom prst="rect">
            <a:avLst/>
          </a:prstGeom>
          <a:blipFill dpi="0" rotWithShape="1">
            <a:blip r:embed="rId2" cstate="print">
              <a:alphaModFix amt="50000"/>
              <a:duotone>
                <a:prstClr val="black"/>
                <a:schemeClr val="accent5">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Rectangle 37"/>
          <p:cNvSpPr/>
          <p:nvPr/>
        </p:nvSpPr>
        <p:spPr>
          <a:xfrm>
            <a:off x="4139953" y="980728"/>
            <a:ext cx="432048" cy="1944216"/>
          </a:xfrm>
          <a:prstGeom prst="rect">
            <a:avLst/>
          </a:prstGeom>
          <a:blipFill dpi="0" rotWithShape="1">
            <a:blip r:embed="rId2" cstate="print">
              <a:alphaModFix amt="50000"/>
              <a:duotone>
                <a:prstClr val="black"/>
                <a:schemeClr val="accent6">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p:cNvSpPr/>
          <p:nvPr/>
        </p:nvSpPr>
        <p:spPr>
          <a:xfrm>
            <a:off x="4572000" y="980728"/>
            <a:ext cx="1299076" cy="1929143"/>
          </a:xfrm>
          <a:prstGeom prst="rect">
            <a:avLst/>
          </a:prstGeom>
          <a:blipFill dpi="0" rotWithShape="1">
            <a:blip r:embed="rId2" cstate="print">
              <a:alphaModFix amt="50000"/>
              <a:duotone>
                <a:prstClr val="black"/>
                <a:schemeClr val="accent3">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p:cNvSpPr/>
          <p:nvPr/>
        </p:nvSpPr>
        <p:spPr>
          <a:xfrm>
            <a:off x="4572000" y="980728"/>
            <a:ext cx="432048" cy="1929143"/>
          </a:xfrm>
          <a:prstGeom prst="rect">
            <a:avLst/>
          </a:prstGeom>
          <a:blipFill dpi="0" rotWithShape="1">
            <a:blip r:embed="rId2" cstate="print">
              <a:alphaModFix amt="50000"/>
              <a:duotone>
                <a:prstClr val="black"/>
                <a:schemeClr val="accent4">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p:cNvSpPr/>
          <p:nvPr/>
        </p:nvSpPr>
        <p:spPr>
          <a:xfrm>
            <a:off x="5004048" y="980728"/>
            <a:ext cx="432048" cy="1929143"/>
          </a:xfrm>
          <a:prstGeom prst="rect">
            <a:avLst/>
          </a:prstGeom>
          <a:blipFill dpi="0" rotWithShape="1">
            <a:blip r:embed="rId2" cstate="print">
              <a:alphaModFix amt="50000"/>
              <a:duotone>
                <a:prstClr val="black"/>
                <a:schemeClr val="accent5">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p:cNvSpPr/>
          <p:nvPr/>
        </p:nvSpPr>
        <p:spPr>
          <a:xfrm>
            <a:off x="5436096" y="980728"/>
            <a:ext cx="432048" cy="1929143"/>
          </a:xfrm>
          <a:prstGeom prst="rect">
            <a:avLst/>
          </a:prstGeom>
          <a:blipFill dpi="0" rotWithShape="1">
            <a:blip r:embed="rId2" cstate="print">
              <a:alphaModFix amt="50000"/>
              <a:duotone>
                <a:prstClr val="black"/>
                <a:schemeClr val="accent6">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TextBox 42"/>
          <p:cNvSpPr txBox="1"/>
          <p:nvPr/>
        </p:nvSpPr>
        <p:spPr>
          <a:xfrm>
            <a:off x="2794749" y="548680"/>
            <a:ext cx="470822" cy="334976"/>
          </a:xfrm>
          <a:prstGeom prst="rect">
            <a:avLst/>
          </a:prstGeom>
          <a:noFill/>
        </p:spPr>
        <p:txBody>
          <a:bodyPr wrap="square" rtlCol="0">
            <a:spAutoFit/>
          </a:bodyPr>
          <a:lstStyle/>
          <a:p>
            <a:r>
              <a:rPr lang="en-GB" sz="2000" dirty="0"/>
              <a:t>BC</a:t>
            </a:r>
          </a:p>
        </p:txBody>
      </p:sp>
      <p:sp>
        <p:nvSpPr>
          <p:cNvPr id="44" name="TextBox 43"/>
          <p:cNvSpPr txBox="1"/>
          <p:nvPr/>
        </p:nvSpPr>
        <p:spPr>
          <a:xfrm>
            <a:off x="3275856" y="548680"/>
            <a:ext cx="538082" cy="334976"/>
          </a:xfrm>
          <a:prstGeom prst="rect">
            <a:avLst/>
          </a:prstGeom>
          <a:noFill/>
        </p:spPr>
        <p:txBody>
          <a:bodyPr wrap="square" rtlCol="0">
            <a:spAutoFit/>
          </a:bodyPr>
          <a:lstStyle/>
          <a:p>
            <a:r>
              <a:rPr lang="en-GB" sz="2000" dirty="0"/>
              <a:t>BD</a:t>
            </a:r>
          </a:p>
        </p:txBody>
      </p:sp>
      <p:sp>
        <p:nvSpPr>
          <p:cNvPr id="45" name="TextBox 44"/>
          <p:cNvSpPr txBox="1"/>
          <p:nvPr/>
        </p:nvSpPr>
        <p:spPr>
          <a:xfrm>
            <a:off x="3707904" y="548680"/>
            <a:ext cx="470822" cy="334976"/>
          </a:xfrm>
          <a:prstGeom prst="rect">
            <a:avLst/>
          </a:prstGeom>
          <a:noFill/>
        </p:spPr>
        <p:txBody>
          <a:bodyPr wrap="square" rtlCol="0">
            <a:spAutoFit/>
          </a:bodyPr>
          <a:lstStyle/>
          <a:p>
            <a:r>
              <a:rPr lang="en-GB" sz="2000" dirty="0"/>
              <a:t>BE</a:t>
            </a:r>
          </a:p>
        </p:txBody>
      </p:sp>
      <p:sp>
        <p:nvSpPr>
          <p:cNvPr id="46" name="TextBox 45"/>
          <p:cNvSpPr txBox="1"/>
          <p:nvPr/>
        </p:nvSpPr>
        <p:spPr>
          <a:xfrm>
            <a:off x="4101178" y="548680"/>
            <a:ext cx="470822" cy="334976"/>
          </a:xfrm>
          <a:prstGeom prst="rect">
            <a:avLst/>
          </a:prstGeom>
          <a:noFill/>
        </p:spPr>
        <p:txBody>
          <a:bodyPr wrap="square" rtlCol="0">
            <a:spAutoFit/>
          </a:bodyPr>
          <a:lstStyle/>
          <a:p>
            <a:r>
              <a:rPr lang="en-GB" sz="2000" dirty="0"/>
              <a:t>BF</a:t>
            </a:r>
          </a:p>
        </p:txBody>
      </p:sp>
      <p:sp>
        <p:nvSpPr>
          <p:cNvPr id="47" name="TextBox 46"/>
          <p:cNvSpPr txBox="1"/>
          <p:nvPr/>
        </p:nvSpPr>
        <p:spPr>
          <a:xfrm>
            <a:off x="4572000" y="548680"/>
            <a:ext cx="538082" cy="334976"/>
          </a:xfrm>
          <a:prstGeom prst="rect">
            <a:avLst/>
          </a:prstGeom>
          <a:noFill/>
        </p:spPr>
        <p:txBody>
          <a:bodyPr wrap="square" rtlCol="0">
            <a:spAutoFit/>
          </a:bodyPr>
          <a:lstStyle/>
          <a:p>
            <a:r>
              <a:rPr lang="en-GB" sz="2000" dirty="0"/>
              <a:t>CD</a:t>
            </a:r>
          </a:p>
        </p:txBody>
      </p:sp>
      <p:sp>
        <p:nvSpPr>
          <p:cNvPr id="48" name="TextBox 47"/>
          <p:cNvSpPr txBox="1"/>
          <p:nvPr/>
        </p:nvSpPr>
        <p:spPr>
          <a:xfrm>
            <a:off x="5004048" y="548680"/>
            <a:ext cx="470822" cy="334976"/>
          </a:xfrm>
          <a:prstGeom prst="rect">
            <a:avLst/>
          </a:prstGeom>
          <a:noFill/>
        </p:spPr>
        <p:txBody>
          <a:bodyPr wrap="square" rtlCol="0">
            <a:spAutoFit/>
          </a:bodyPr>
          <a:lstStyle/>
          <a:p>
            <a:r>
              <a:rPr lang="en-GB" sz="2000" dirty="0"/>
              <a:t>CE</a:t>
            </a:r>
          </a:p>
        </p:txBody>
      </p:sp>
      <p:sp>
        <p:nvSpPr>
          <p:cNvPr id="49" name="TextBox 48"/>
          <p:cNvSpPr txBox="1"/>
          <p:nvPr/>
        </p:nvSpPr>
        <p:spPr>
          <a:xfrm>
            <a:off x="5432141" y="548680"/>
            <a:ext cx="470822" cy="334976"/>
          </a:xfrm>
          <a:prstGeom prst="rect">
            <a:avLst/>
          </a:prstGeom>
          <a:noFill/>
        </p:spPr>
        <p:txBody>
          <a:bodyPr wrap="square" rtlCol="0">
            <a:spAutoFit/>
          </a:bodyPr>
          <a:lstStyle/>
          <a:p>
            <a:r>
              <a:rPr lang="en-GB" sz="2000" dirty="0"/>
              <a:t>CF</a:t>
            </a:r>
          </a:p>
        </p:txBody>
      </p:sp>
      <p:sp>
        <p:nvSpPr>
          <p:cNvPr id="51" name="Rectangle 50"/>
          <p:cNvSpPr/>
          <p:nvPr/>
        </p:nvSpPr>
        <p:spPr>
          <a:xfrm>
            <a:off x="5868144" y="979966"/>
            <a:ext cx="864096" cy="1929143"/>
          </a:xfrm>
          <a:prstGeom prst="rect">
            <a:avLst/>
          </a:prstGeom>
          <a:blipFill dpi="0" rotWithShape="1">
            <a:blip r:embed="rId2" cstate="print">
              <a:alphaModFix amt="50000"/>
              <a:duotone>
                <a:prstClr val="black"/>
                <a:schemeClr val="accent4">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2" name="Rectangle 51"/>
          <p:cNvSpPr/>
          <p:nvPr/>
        </p:nvSpPr>
        <p:spPr>
          <a:xfrm>
            <a:off x="5868144" y="980728"/>
            <a:ext cx="432048" cy="1929143"/>
          </a:xfrm>
          <a:prstGeom prst="rect">
            <a:avLst/>
          </a:prstGeom>
          <a:blipFill dpi="0" rotWithShape="1">
            <a:blip r:embed="rId2" cstate="print">
              <a:alphaModFix amt="50000"/>
              <a:duotone>
                <a:prstClr val="black"/>
                <a:schemeClr val="accent5">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p:cNvSpPr/>
          <p:nvPr/>
        </p:nvSpPr>
        <p:spPr>
          <a:xfrm>
            <a:off x="6300192" y="980728"/>
            <a:ext cx="432047" cy="1929143"/>
          </a:xfrm>
          <a:prstGeom prst="rect">
            <a:avLst/>
          </a:prstGeom>
          <a:blipFill dpi="0" rotWithShape="1">
            <a:blip r:embed="rId2" cstate="print">
              <a:alphaModFix amt="50000"/>
              <a:duotone>
                <a:prstClr val="black"/>
                <a:schemeClr val="accent6">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TextBox 53"/>
          <p:cNvSpPr txBox="1"/>
          <p:nvPr/>
        </p:nvSpPr>
        <p:spPr>
          <a:xfrm>
            <a:off x="5835702" y="548680"/>
            <a:ext cx="470822" cy="334976"/>
          </a:xfrm>
          <a:prstGeom prst="rect">
            <a:avLst/>
          </a:prstGeom>
          <a:noFill/>
        </p:spPr>
        <p:txBody>
          <a:bodyPr wrap="square" rtlCol="0">
            <a:spAutoFit/>
          </a:bodyPr>
          <a:lstStyle/>
          <a:p>
            <a:r>
              <a:rPr lang="en-GB" sz="2000" dirty="0"/>
              <a:t>DE</a:t>
            </a:r>
          </a:p>
        </p:txBody>
      </p:sp>
      <p:sp>
        <p:nvSpPr>
          <p:cNvPr id="55" name="TextBox 54"/>
          <p:cNvSpPr txBox="1"/>
          <p:nvPr/>
        </p:nvSpPr>
        <p:spPr>
          <a:xfrm>
            <a:off x="6300192" y="548680"/>
            <a:ext cx="470822" cy="334976"/>
          </a:xfrm>
          <a:prstGeom prst="rect">
            <a:avLst/>
          </a:prstGeom>
          <a:noFill/>
        </p:spPr>
        <p:txBody>
          <a:bodyPr wrap="square" rtlCol="0">
            <a:spAutoFit/>
          </a:bodyPr>
          <a:lstStyle/>
          <a:p>
            <a:r>
              <a:rPr lang="en-GB" sz="2000" dirty="0"/>
              <a:t>DF</a:t>
            </a:r>
          </a:p>
        </p:txBody>
      </p:sp>
      <p:sp>
        <p:nvSpPr>
          <p:cNvPr id="56" name="Rectangle 55"/>
          <p:cNvSpPr/>
          <p:nvPr/>
        </p:nvSpPr>
        <p:spPr>
          <a:xfrm>
            <a:off x="6732240" y="980728"/>
            <a:ext cx="432048" cy="1929143"/>
          </a:xfrm>
          <a:prstGeom prst="rect">
            <a:avLst/>
          </a:prstGeom>
          <a:blipFill dpi="0" rotWithShape="1">
            <a:blip r:embed="rId2" cstate="print">
              <a:alphaModFix amt="50000"/>
              <a:duotone>
                <a:prstClr val="black"/>
                <a:schemeClr val="accent5">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Rectangle 56"/>
          <p:cNvSpPr/>
          <p:nvPr/>
        </p:nvSpPr>
        <p:spPr>
          <a:xfrm>
            <a:off x="6732240" y="980728"/>
            <a:ext cx="432049" cy="1929143"/>
          </a:xfrm>
          <a:prstGeom prst="rect">
            <a:avLst/>
          </a:prstGeom>
          <a:blipFill dpi="0" rotWithShape="1">
            <a:blip r:embed="rId2" cstate="print">
              <a:alphaModFix amt="50000"/>
              <a:duotone>
                <a:prstClr val="black"/>
                <a:schemeClr val="accent6">
                  <a:tint val="45000"/>
                  <a:satMod val="400000"/>
                </a:schemeClr>
              </a:duotone>
            </a:blip>
            <a:srcRect/>
            <a:tile tx="0" ty="0" sx="100000" sy="100000" flip="none" algn="tl"/>
          </a:blip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8" name="TextBox 57"/>
          <p:cNvSpPr txBox="1"/>
          <p:nvPr/>
        </p:nvSpPr>
        <p:spPr>
          <a:xfrm>
            <a:off x="6732240" y="548680"/>
            <a:ext cx="470822" cy="334976"/>
          </a:xfrm>
          <a:prstGeom prst="rect">
            <a:avLst/>
          </a:prstGeom>
          <a:noFill/>
        </p:spPr>
        <p:txBody>
          <a:bodyPr wrap="square" rtlCol="0">
            <a:spAutoFit/>
          </a:bodyPr>
          <a:lstStyle/>
          <a:p>
            <a:r>
              <a:rPr lang="en-GB" sz="2000" dirty="0"/>
              <a:t>EF</a:t>
            </a:r>
          </a:p>
        </p:txBody>
      </p:sp>
      <p:sp>
        <p:nvSpPr>
          <p:cNvPr id="59" name="Rectangle 58"/>
          <p:cNvSpPr/>
          <p:nvPr/>
        </p:nvSpPr>
        <p:spPr>
          <a:xfrm>
            <a:off x="683568" y="980728"/>
            <a:ext cx="432048" cy="194421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0" name="Rectangle 59"/>
          <p:cNvSpPr/>
          <p:nvPr/>
        </p:nvSpPr>
        <p:spPr>
          <a:xfrm>
            <a:off x="2843808" y="980728"/>
            <a:ext cx="432048" cy="1944217"/>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1" name="Rectangle 60"/>
          <p:cNvSpPr/>
          <p:nvPr/>
        </p:nvSpPr>
        <p:spPr>
          <a:xfrm>
            <a:off x="3275857" y="980728"/>
            <a:ext cx="432048" cy="194421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2" name="Rectangle 61"/>
          <p:cNvSpPr/>
          <p:nvPr/>
        </p:nvSpPr>
        <p:spPr>
          <a:xfrm>
            <a:off x="3707904" y="980728"/>
            <a:ext cx="432048" cy="194421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3" name="Rectangle 62"/>
          <p:cNvSpPr/>
          <p:nvPr/>
        </p:nvSpPr>
        <p:spPr>
          <a:xfrm>
            <a:off x="4139953" y="980728"/>
            <a:ext cx="432048" cy="194421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8" name="Rectangle 67"/>
          <p:cNvSpPr/>
          <p:nvPr/>
        </p:nvSpPr>
        <p:spPr>
          <a:xfrm>
            <a:off x="1043608" y="980728"/>
            <a:ext cx="504057" cy="1944215"/>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9" name="Rectangle 68"/>
          <p:cNvSpPr/>
          <p:nvPr/>
        </p:nvSpPr>
        <p:spPr>
          <a:xfrm>
            <a:off x="1547664" y="980729"/>
            <a:ext cx="432048" cy="1944215"/>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0" name="Rectangle 69"/>
          <p:cNvSpPr/>
          <p:nvPr/>
        </p:nvSpPr>
        <p:spPr>
          <a:xfrm>
            <a:off x="2411760" y="980728"/>
            <a:ext cx="432048" cy="194421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1" name="Rectangle 70"/>
          <p:cNvSpPr/>
          <p:nvPr/>
        </p:nvSpPr>
        <p:spPr>
          <a:xfrm>
            <a:off x="1979712" y="980728"/>
            <a:ext cx="432048" cy="194421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2" name="Rectangle 71"/>
          <p:cNvSpPr/>
          <p:nvPr/>
        </p:nvSpPr>
        <p:spPr>
          <a:xfrm>
            <a:off x="4572000" y="980728"/>
            <a:ext cx="432048" cy="194421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3" name="Rectangle 72"/>
          <p:cNvSpPr/>
          <p:nvPr/>
        </p:nvSpPr>
        <p:spPr>
          <a:xfrm>
            <a:off x="5004048" y="980728"/>
            <a:ext cx="432048" cy="194421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4" name="Rectangle 73"/>
          <p:cNvSpPr/>
          <p:nvPr/>
        </p:nvSpPr>
        <p:spPr>
          <a:xfrm>
            <a:off x="5436096" y="980728"/>
            <a:ext cx="432048" cy="194421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5" name="Rectangle 74"/>
          <p:cNvSpPr/>
          <p:nvPr/>
        </p:nvSpPr>
        <p:spPr>
          <a:xfrm>
            <a:off x="5868144" y="980728"/>
            <a:ext cx="432048" cy="194421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6" name="Rectangle 75"/>
          <p:cNvSpPr/>
          <p:nvPr/>
        </p:nvSpPr>
        <p:spPr>
          <a:xfrm>
            <a:off x="6300193" y="980728"/>
            <a:ext cx="432048" cy="1944216"/>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7" name="Rectangle 76"/>
          <p:cNvSpPr/>
          <p:nvPr/>
        </p:nvSpPr>
        <p:spPr>
          <a:xfrm>
            <a:off x="6732240" y="980729"/>
            <a:ext cx="432048" cy="1944215"/>
          </a:xfrm>
          <a:prstGeom prst="rect">
            <a:avLst/>
          </a:prstGeom>
          <a:solidFill>
            <a:schemeClr val="tx1"/>
          </a:solidFill>
          <a:ln>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8" name="TextBox 77"/>
          <p:cNvSpPr txBox="1"/>
          <p:nvPr/>
        </p:nvSpPr>
        <p:spPr>
          <a:xfrm>
            <a:off x="3923928" y="3957059"/>
            <a:ext cx="648072" cy="400110"/>
          </a:xfrm>
          <a:prstGeom prst="rect">
            <a:avLst/>
          </a:prstGeom>
          <a:noFill/>
        </p:spPr>
        <p:txBody>
          <a:bodyPr wrap="square" rtlCol="0">
            <a:spAutoFit/>
          </a:bodyPr>
          <a:lstStyle/>
          <a:p>
            <a:r>
              <a:rPr lang="en-GB" sz="2000" baseline="30000" dirty="0"/>
              <a:t>2</a:t>
            </a:r>
            <a:r>
              <a:rPr lang="en-GB" sz="2000" dirty="0"/>
              <a:t>/</a:t>
            </a:r>
            <a:r>
              <a:rPr lang="en-GB" sz="2000" baseline="-25000" dirty="0"/>
              <a:t>5</a:t>
            </a:r>
            <a:r>
              <a:rPr lang="en-GB" sz="2000" baseline="30000" dirty="0"/>
              <a:t> </a:t>
            </a:r>
          </a:p>
        </p:txBody>
      </p:sp>
      <p:sp>
        <p:nvSpPr>
          <p:cNvPr id="80" name="TextBox 79"/>
          <p:cNvSpPr txBox="1"/>
          <p:nvPr/>
        </p:nvSpPr>
        <p:spPr>
          <a:xfrm>
            <a:off x="4252156" y="5085184"/>
            <a:ext cx="639688" cy="400110"/>
          </a:xfrm>
          <a:prstGeom prst="rect">
            <a:avLst/>
          </a:prstGeom>
          <a:noFill/>
        </p:spPr>
        <p:txBody>
          <a:bodyPr wrap="square" rtlCol="0">
            <a:spAutoFit/>
          </a:bodyPr>
          <a:lstStyle/>
          <a:p>
            <a:r>
              <a:rPr lang="en-GB" sz="2000" baseline="30000" dirty="0"/>
              <a:t>1</a:t>
            </a:r>
            <a:r>
              <a:rPr lang="en-GB" sz="2000" dirty="0"/>
              <a:t>/</a:t>
            </a:r>
            <a:r>
              <a:rPr lang="en-GB" sz="2000" baseline="-25000" dirty="0"/>
              <a:t>5</a:t>
            </a:r>
            <a:r>
              <a:rPr lang="en-GB" sz="2000" baseline="30000" dirty="0"/>
              <a:t> </a:t>
            </a:r>
          </a:p>
        </p:txBody>
      </p:sp>
      <p:sp>
        <p:nvSpPr>
          <p:cNvPr id="104" name="Cube 103"/>
          <p:cNvSpPr/>
          <p:nvPr/>
        </p:nvSpPr>
        <p:spPr>
          <a:xfrm>
            <a:off x="5004048" y="3933056"/>
            <a:ext cx="792088" cy="720080"/>
          </a:xfrm>
          <a:prstGeom prst="cube">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5" name="TextBox 104"/>
          <p:cNvSpPr txBox="1"/>
          <p:nvPr/>
        </p:nvSpPr>
        <p:spPr>
          <a:xfrm>
            <a:off x="6300192" y="3140968"/>
            <a:ext cx="2592288" cy="1200329"/>
          </a:xfrm>
          <a:prstGeom prst="rect">
            <a:avLst/>
          </a:prstGeom>
          <a:noFill/>
          <a:ln>
            <a:solidFill>
              <a:schemeClr val="tx1"/>
            </a:solidFill>
          </a:ln>
        </p:spPr>
        <p:txBody>
          <a:bodyPr wrap="square" rtlCol="0">
            <a:spAutoFit/>
          </a:bodyPr>
          <a:lstStyle/>
          <a:p>
            <a:r>
              <a:rPr lang="en-GB" dirty="0"/>
              <a:t>Open me, and your credence that you will survive will rationally become 2/5</a:t>
            </a:r>
          </a:p>
        </p:txBody>
      </p:sp>
      <p:sp>
        <p:nvSpPr>
          <p:cNvPr id="106" name="Freeform 105"/>
          <p:cNvSpPr/>
          <p:nvPr/>
        </p:nvSpPr>
        <p:spPr>
          <a:xfrm>
            <a:off x="5724128" y="4149080"/>
            <a:ext cx="576064" cy="144016"/>
          </a:xfrm>
          <a:custGeom>
            <a:avLst/>
            <a:gdLst>
              <a:gd name="connsiteX0" fmla="*/ 1224116 w 1224116"/>
              <a:gd name="connsiteY0" fmla="*/ 0 h 527972"/>
              <a:gd name="connsiteX1" fmla="*/ 1209368 w 1224116"/>
              <a:gd name="connsiteY1" fmla="*/ 191729 h 527972"/>
              <a:gd name="connsiteX2" fmla="*/ 1165123 w 1224116"/>
              <a:gd name="connsiteY2" fmla="*/ 250723 h 527972"/>
              <a:gd name="connsiteX3" fmla="*/ 1120878 w 1224116"/>
              <a:gd name="connsiteY3" fmla="*/ 280220 h 527972"/>
              <a:gd name="connsiteX4" fmla="*/ 943897 w 1224116"/>
              <a:gd name="connsiteY4" fmla="*/ 324465 h 527972"/>
              <a:gd name="connsiteX5" fmla="*/ 516194 w 1224116"/>
              <a:gd name="connsiteY5" fmla="*/ 294968 h 527972"/>
              <a:gd name="connsiteX6" fmla="*/ 427704 w 1224116"/>
              <a:gd name="connsiteY6" fmla="*/ 221226 h 527972"/>
              <a:gd name="connsiteX7" fmla="*/ 368710 w 1224116"/>
              <a:gd name="connsiteY7" fmla="*/ 206478 h 527972"/>
              <a:gd name="connsiteX8" fmla="*/ 324465 w 1224116"/>
              <a:gd name="connsiteY8" fmla="*/ 191729 h 527972"/>
              <a:gd name="connsiteX9" fmla="*/ 58994 w 1224116"/>
              <a:gd name="connsiteY9" fmla="*/ 206478 h 527972"/>
              <a:gd name="connsiteX10" fmla="*/ 14749 w 1224116"/>
              <a:gd name="connsiteY10" fmla="*/ 250723 h 527972"/>
              <a:gd name="connsiteX11" fmla="*/ 0 w 1224116"/>
              <a:gd name="connsiteY11" fmla="*/ 398207 h 527972"/>
              <a:gd name="connsiteX12" fmla="*/ 29497 w 1224116"/>
              <a:gd name="connsiteY12" fmla="*/ 486697 h 527972"/>
              <a:gd name="connsiteX13" fmla="*/ 176981 w 1224116"/>
              <a:gd name="connsiteY13" fmla="*/ 412955 h 527972"/>
              <a:gd name="connsiteX14" fmla="*/ 176981 w 1224116"/>
              <a:gd name="connsiteY14" fmla="*/ 353962 h 527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24116" h="527972">
                <a:moveTo>
                  <a:pt x="1224116" y="0"/>
                </a:moveTo>
                <a:cubicBezTo>
                  <a:pt x="1219200" y="63910"/>
                  <a:pt x="1224049" y="129334"/>
                  <a:pt x="1209368" y="191729"/>
                </a:cubicBezTo>
                <a:cubicBezTo>
                  <a:pt x="1203738" y="215656"/>
                  <a:pt x="1182504" y="233342"/>
                  <a:pt x="1165123" y="250723"/>
                </a:cubicBezTo>
                <a:cubicBezTo>
                  <a:pt x="1152589" y="263257"/>
                  <a:pt x="1136268" y="271426"/>
                  <a:pt x="1120878" y="280220"/>
                </a:cubicBezTo>
                <a:cubicBezTo>
                  <a:pt x="1041545" y="325553"/>
                  <a:pt x="1056458" y="310395"/>
                  <a:pt x="943897" y="324465"/>
                </a:cubicBezTo>
                <a:cubicBezTo>
                  <a:pt x="801329" y="314633"/>
                  <a:pt x="658062" y="312164"/>
                  <a:pt x="516194" y="294968"/>
                </a:cubicBezTo>
                <a:cubicBezTo>
                  <a:pt x="414314" y="282619"/>
                  <a:pt x="491189" y="263549"/>
                  <a:pt x="427704" y="221226"/>
                </a:cubicBezTo>
                <a:cubicBezTo>
                  <a:pt x="410838" y="209982"/>
                  <a:pt x="388200" y="212047"/>
                  <a:pt x="368710" y="206478"/>
                </a:cubicBezTo>
                <a:cubicBezTo>
                  <a:pt x="353762" y="202207"/>
                  <a:pt x="339213" y="196645"/>
                  <a:pt x="324465" y="191729"/>
                </a:cubicBezTo>
                <a:cubicBezTo>
                  <a:pt x="235975" y="196645"/>
                  <a:pt x="146055" y="189895"/>
                  <a:pt x="58994" y="206478"/>
                </a:cubicBezTo>
                <a:cubicBezTo>
                  <a:pt x="38505" y="210381"/>
                  <a:pt x="20883" y="230788"/>
                  <a:pt x="14749" y="250723"/>
                </a:cubicBezTo>
                <a:cubicBezTo>
                  <a:pt x="219" y="297945"/>
                  <a:pt x="4916" y="349046"/>
                  <a:pt x="0" y="398207"/>
                </a:cubicBezTo>
                <a:cubicBezTo>
                  <a:pt x="9832" y="427704"/>
                  <a:pt x="1687" y="472792"/>
                  <a:pt x="29497" y="486697"/>
                </a:cubicBezTo>
                <a:cubicBezTo>
                  <a:pt x="112047" y="527972"/>
                  <a:pt x="161517" y="474811"/>
                  <a:pt x="176981" y="412955"/>
                </a:cubicBezTo>
                <a:cubicBezTo>
                  <a:pt x="181750" y="393878"/>
                  <a:pt x="176981" y="373626"/>
                  <a:pt x="176981" y="353962"/>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107" name="Cube 106"/>
          <p:cNvSpPr/>
          <p:nvPr/>
        </p:nvSpPr>
        <p:spPr>
          <a:xfrm>
            <a:off x="5076056" y="5373216"/>
            <a:ext cx="792088" cy="720080"/>
          </a:xfrm>
          <a:prstGeom prst="cube">
            <a:avLst/>
          </a:prstGeom>
          <a:blipFill>
            <a:blip r:embed="rId3" cstate="print">
              <a:duotone>
                <a:prstClr val="black"/>
                <a:srgbClr val="D9C3A5">
                  <a:tint val="50000"/>
                  <a:satMod val="180000"/>
                </a:srgbClr>
              </a:duotone>
            </a:blip>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8" name="TextBox 107"/>
          <p:cNvSpPr txBox="1"/>
          <p:nvPr/>
        </p:nvSpPr>
        <p:spPr>
          <a:xfrm>
            <a:off x="6300192" y="4581128"/>
            <a:ext cx="2592288" cy="1200329"/>
          </a:xfrm>
          <a:prstGeom prst="rect">
            <a:avLst/>
          </a:prstGeom>
          <a:noFill/>
          <a:ln>
            <a:solidFill>
              <a:schemeClr val="tx1"/>
            </a:solidFill>
          </a:ln>
        </p:spPr>
        <p:txBody>
          <a:bodyPr wrap="square" rtlCol="0">
            <a:spAutoFit/>
          </a:bodyPr>
          <a:lstStyle/>
          <a:p>
            <a:r>
              <a:rPr lang="en-GB" dirty="0"/>
              <a:t>Open me, and your credence that you will survive will rationally become 1/5</a:t>
            </a:r>
          </a:p>
        </p:txBody>
      </p:sp>
      <p:sp>
        <p:nvSpPr>
          <p:cNvPr id="109" name="Freeform 108"/>
          <p:cNvSpPr/>
          <p:nvPr/>
        </p:nvSpPr>
        <p:spPr>
          <a:xfrm>
            <a:off x="5796136" y="5589240"/>
            <a:ext cx="576064" cy="144016"/>
          </a:xfrm>
          <a:custGeom>
            <a:avLst/>
            <a:gdLst>
              <a:gd name="connsiteX0" fmla="*/ 1224116 w 1224116"/>
              <a:gd name="connsiteY0" fmla="*/ 0 h 527972"/>
              <a:gd name="connsiteX1" fmla="*/ 1209368 w 1224116"/>
              <a:gd name="connsiteY1" fmla="*/ 191729 h 527972"/>
              <a:gd name="connsiteX2" fmla="*/ 1165123 w 1224116"/>
              <a:gd name="connsiteY2" fmla="*/ 250723 h 527972"/>
              <a:gd name="connsiteX3" fmla="*/ 1120878 w 1224116"/>
              <a:gd name="connsiteY3" fmla="*/ 280220 h 527972"/>
              <a:gd name="connsiteX4" fmla="*/ 943897 w 1224116"/>
              <a:gd name="connsiteY4" fmla="*/ 324465 h 527972"/>
              <a:gd name="connsiteX5" fmla="*/ 516194 w 1224116"/>
              <a:gd name="connsiteY5" fmla="*/ 294968 h 527972"/>
              <a:gd name="connsiteX6" fmla="*/ 427704 w 1224116"/>
              <a:gd name="connsiteY6" fmla="*/ 221226 h 527972"/>
              <a:gd name="connsiteX7" fmla="*/ 368710 w 1224116"/>
              <a:gd name="connsiteY7" fmla="*/ 206478 h 527972"/>
              <a:gd name="connsiteX8" fmla="*/ 324465 w 1224116"/>
              <a:gd name="connsiteY8" fmla="*/ 191729 h 527972"/>
              <a:gd name="connsiteX9" fmla="*/ 58994 w 1224116"/>
              <a:gd name="connsiteY9" fmla="*/ 206478 h 527972"/>
              <a:gd name="connsiteX10" fmla="*/ 14749 w 1224116"/>
              <a:gd name="connsiteY10" fmla="*/ 250723 h 527972"/>
              <a:gd name="connsiteX11" fmla="*/ 0 w 1224116"/>
              <a:gd name="connsiteY11" fmla="*/ 398207 h 527972"/>
              <a:gd name="connsiteX12" fmla="*/ 29497 w 1224116"/>
              <a:gd name="connsiteY12" fmla="*/ 486697 h 527972"/>
              <a:gd name="connsiteX13" fmla="*/ 176981 w 1224116"/>
              <a:gd name="connsiteY13" fmla="*/ 412955 h 527972"/>
              <a:gd name="connsiteX14" fmla="*/ 176981 w 1224116"/>
              <a:gd name="connsiteY14" fmla="*/ 353962 h 5279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24116" h="527972">
                <a:moveTo>
                  <a:pt x="1224116" y="0"/>
                </a:moveTo>
                <a:cubicBezTo>
                  <a:pt x="1219200" y="63910"/>
                  <a:pt x="1224049" y="129334"/>
                  <a:pt x="1209368" y="191729"/>
                </a:cubicBezTo>
                <a:cubicBezTo>
                  <a:pt x="1203738" y="215656"/>
                  <a:pt x="1182504" y="233342"/>
                  <a:pt x="1165123" y="250723"/>
                </a:cubicBezTo>
                <a:cubicBezTo>
                  <a:pt x="1152589" y="263257"/>
                  <a:pt x="1136268" y="271426"/>
                  <a:pt x="1120878" y="280220"/>
                </a:cubicBezTo>
                <a:cubicBezTo>
                  <a:pt x="1041545" y="325553"/>
                  <a:pt x="1056458" y="310395"/>
                  <a:pt x="943897" y="324465"/>
                </a:cubicBezTo>
                <a:cubicBezTo>
                  <a:pt x="801329" y="314633"/>
                  <a:pt x="658062" y="312164"/>
                  <a:pt x="516194" y="294968"/>
                </a:cubicBezTo>
                <a:cubicBezTo>
                  <a:pt x="414314" y="282619"/>
                  <a:pt x="491189" y="263549"/>
                  <a:pt x="427704" y="221226"/>
                </a:cubicBezTo>
                <a:cubicBezTo>
                  <a:pt x="410838" y="209982"/>
                  <a:pt x="388200" y="212047"/>
                  <a:pt x="368710" y="206478"/>
                </a:cubicBezTo>
                <a:cubicBezTo>
                  <a:pt x="353762" y="202207"/>
                  <a:pt x="339213" y="196645"/>
                  <a:pt x="324465" y="191729"/>
                </a:cubicBezTo>
                <a:cubicBezTo>
                  <a:pt x="235975" y="196645"/>
                  <a:pt x="146055" y="189895"/>
                  <a:pt x="58994" y="206478"/>
                </a:cubicBezTo>
                <a:cubicBezTo>
                  <a:pt x="38505" y="210381"/>
                  <a:pt x="20883" y="230788"/>
                  <a:pt x="14749" y="250723"/>
                </a:cubicBezTo>
                <a:cubicBezTo>
                  <a:pt x="219" y="297945"/>
                  <a:pt x="4916" y="349046"/>
                  <a:pt x="0" y="398207"/>
                </a:cubicBezTo>
                <a:cubicBezTo>
                  <a:pt x="9832" y="427704"/>
                  <a:pt x="1687" y="472792"/>
                  <a:pt x="29497" y="486697"/>
                </a:cubicBezTo>
                <a:cubicBezTo>
                  <a:pt x="112047" y="527972"/>
                  <a:pt x="161517" y="474811"/>
                  <a:pt x="176981" y="412955"/>
                </a:cubicBezTo>
                <a:cubicBezTo>
                  <a:pt x="181750" y="393878"/>
                  <a:pt x="176981" y="373626"/>
                  <a:pt x="176981" y="353962"/>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81" name="TextBox 80"/>
          <p:cNvSpPr txBox="1"/>
          <p:nvPr/>
        </p:nvSpPr>
        <p:spPr>
          <a:xfrm>
            <a:off x="0" y="0"/>
            <a:ext cx="9144000" cy="369332"/>
          </a:xfrm>
          <a:prstGeom prst="rect">
            <a:avLst/>
          </a:prstGeom>
          <a:solidFill>
            <a:schemeClr val="tx2">
              <a:lumMod val="40000"/>
              <a:lumOff val="60000"/>
            </a:schemeClr>
          </a:solidFill>
        </p:spPr>
        <p:txBody>
          <a:bodyPr wrap="square" rtlCol="0">
            <a:spAutoFit/>
          </a:bodyPr>
          <a:lstStyle/>
          <a:p>
            <a:pPr>
              <a:tabLst>
                <a:tab pos="1695450" algn="l"/>
                <a:tab pos="4217988" algn="l"/>
                <a:tab pos="7078663" algn="l"/>
              </a:tabLst>
            </a:pPr>
            <a:r>
              <a:rPr lang="en-GB" b="1" dirty="0">
                <a:solidFill>
                  <a:schemeClr val="bg1"/>
                </a:solidFill>
              </a:rPr>
              <a:t>The puzzle </a:t>
            </a:r>
            <a:r>
              <a:rPr lang="en-GB" dirty="0">
                <a:solidFill>
                  <a:schemeClr val="bg1">
                    <a:lumMod val="95000"/>
                  </a:schemeClr>
                </a:solidFill>
              </a:rPr>
              <a:t>	Two senses of ‘know’	Resolving the Puzzle	Applications</a:t>
            </a:r>
          </a:p>
        </p:txBody>
      </p:sp>
      <p:sp>
        <p:nvSpPr>
          <p:cNvPr id="79" name="TextBox 78"/>
          <p:cNvSpPr txBox="1"/>
          <p:nvPr/>
        </p:nvSpPr>
        <p:spPr>
          <a:xfrm>
            <a:off x="827584" y="4581128"/>
            <a:ext cx="6624736" cy="400110"/>
          </a:xfrm>
          <a:prstGeom prst="rect">
            <a:avLst/>
          </a:prstGeom>
          <a:noFill/>
        </p:spPr>
        <p:txBody>
          <a:bodyPr wrap="square" rtlCol="0">
            <a:spAutoFit/>
          </a:bodyPr>
          <a:lstStyle/>
          <a:p>
            <a:r>
              <a:rPr lang="en-GB" sz="2000" dirty="0"/>
              <a:t>Cr(Alice survives/David dies) = </a:t>
            </a:r>
            <a:r>
              <a:rPr lang="en-GB" sz="2000" baseline="30000" dirty="0"/>
              <a:t>2</a:t>
            </a:r>
            <a:r>
              <a:rPr lang="en-GB" sz="2000" dirty="0"/>
              <a:t>/</a:t>
            </a:r>
            <a:r>
              <a:rPr lang="en-GB" sz="2000" baseline="-25000" dirty="0"/>
              <a:t>5</a:t>
            </a:r>
            <a:r>
              <a:rPr lang="en-GB" sz="2000" baseline="30000" dirty="0"/>
              <a:t> </a:t>
            </a:r>
          </a:p>
        </p:txBody>
      </p:sp>
      <p:sp>
        <p:nvSpPr>
          <p:cNvPr id="82" name="TextBox 81"/>
          <p:cNvSpPr txBox="1"/>
          <p:nvPr/>
        </p:nvSpPr>
        <p:spPr>
          <a:xfrm>
            <a:off x="827584" y="5771538"/>
            <a:ext cx="6624736" cy="400110"/>
          </a:xfrm>
          <a:prstGeom prst="rect">
            <a:avLst/>
          </a:prstGeom>
          <a:noFill/>
        </p:spPr>
        <p:txBody>
          <a:bodyPr wrap="square" rtlCol="0">
            <a:spAutoFit/>
          </a:bodyPr>
          <a:lstStyle/>
          <a:p>
            <a:r>
              <a:rPr lang="en-GB" sz="2000" dirty="0"/>
              <a:t>Cr(Alice survives/David survives) = </a:t>
            </a:r>
            <a:r>
              <a:rPr lang="en-GB" sz="2000" baseline="30000" dirty="0"/>
              <a:t>1</a:t>
            </a:r>
            <a:r>
              <a:rPr lang="en-GB" sz="2000" dirty="0"/>
              <a:t>/</a:t>
            </a:r>
            <a:r>
              <a:rPr lang="en-GB" sz="2000" baseline="-25000" dirty="0"/>
              <a:t>5</a:t>
            </a:r>
            <a:r>
              <a:rPr lang="en-GB" sz="2000" baseline="30000" dirty="0"/>
              <a:t> </a:t>
            </a:r>
          </a:p>
        </p:txBody>
      </p:sp>
      <p:sp>
        <p:nvSpPr>
          <p:cNvPr id="83" name="TextBox 82"/>
          <p:cNvSpPr txBox="1"/>
          <p:nvPr/>
        </p:nvSpPr>
        <p:spPr>
          <a:xfrm>
            <a:off x="827584" y="6114715"/>
            <a:ext cx="6624736" cy="400110"/>
          </a:xfrm>
          <a:prstGeom prst="rect">
            <a:avLst/>
          </a:prstGeom>
          <a:noFill/>
        </p:spPr>
        <p:txBody>
          <a:bodyPr wrap="square" rtlCol="0">
            <a:spAutoFit/>
          </a:bodyPr>
          <a:lstStyle/>
          <a:p>
            <a:r>
              <a:rPr lang="en-GB" sz="2000" dirty="0"/>
              <a:t>Cr(Alice survives/Edward survives) = </a:t>
            </a:r>
            <a:r>
              <a:rPr lang="en-GB" sz="2000" baseline="30000" dirty="0"/>
              <a:t>1</a:t>
            </a:r>
            <a:r>
              <a:rPr lang="en-GB" sz="2000" dirty="0"/>
              <a:t>/</a:t>
            </a:r>
            <a:r>
              <a:rPr lang="en-GB" sz="2000" baseline="-25000" dirty="0"/>
              <a:t>5</a:t>
            </a:r>
            <a:r>
              <a:rPr lang="en-GB" sz="2000" baseline="30000" dirty="0"/>
              <a:t> </a:t>
            </a:r>
          </a:p>
        </p:txBody>
      </p:sp>
      <p:sp>
        <p:nvSpPr>
          <p:cNvPr id="84" name="TextBox 83"/>
          <p:cNvSpPr txBox="1"/>
          <p:nvPr/>
        </p:nvSpPr>
        <p:spPr>
          <a:xfrm>
            <a:off x="827584" y="6457890"/>
            <a:ext cx="6624736" cy="400110"/>
          </a:xfrm>
          <a:prstGeom prst="rect">
            <a:avLst/>
          </a:prstGeom>
          <a:noFill/>
        </p:spPr>
        <p:txBody>
          <a:bodyPr wrap="square" rtlCol="0">
            <a:spAutoFit/>
          </a:bodyPr>
          <a:lstStyle/>
          <a:p>
            <a:r>
              <a:rPr lang="en-GB" sz="2000" dirty="0"/>
              <a:t>Cr(Alice survives/Fiona survives) = </a:t>
            </a:r>
            <a:r>
              <a:rPr lang="en-GB" sz="2000" baseline="30000" dirty="0"/>
              <a:t>1</a:t>
            </a:r>
            <a:r>
              <a:rPr lang="en-GB" sz="2000" dirty="0"/>
              <a:t>/</a:t>
            </a:r>
            <a:r>
              <a:rPr lang="en-GB" sz="2000" baseline="-25000" dirty="0"/>
              <a:t>5</a:t>
            </a:r>
            <a:r>
              <a:rPr lang="en-GB" sz="2000" baseline="300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26"/>
                                        </p:tgtEl>
                                        <p:attrNameLst>
                                          <p:attrName>style.visibility</p:attrName>
                                        </p:attrNameLst>
                                      </p:cBhvr>
                                      <p:to>
                                        <p:strVal val="visible"/>
                                      </p:to>
                                    </p:set>
                                  </p:childTnLst>
                                </p:cTn>
                              </p:par>
                              <p:par>
                                <p:cTn id="11" presetID="1" presetClass="entr" presetSubtype="0" fill="hold" grpId="1" nodeType="withEffect">
                                  <p:stCondLst>
                                    <p:cond delay="0"/>
                                  </p:stCondLst>
                                  <p:childTnLst>
                                    <p:set>
                                      <p:cBhvr>
                                        <p:cTn id="12" dur="1" fill="hold">
                                          <p:stCondLst>
                                            <p:cond delay="0"/>
                                          </p:stCondLst>
                                        </p:cTn>
                                        <p:tgtEl>
                                          <p:spTgt spid="25"/>
                                        </p:tgtEl>
                                        <p:attrNameLst>
                                          <p:attrName>style.visibility</p:attrName>
                                        </p:attrNameLst>
                                      </p:cBhvr>
                                      <p:to>
                                        <p:strVal val="visible"/>
                                      </p:to>
                                    </p:set>
                                  </p:childTnLst>
                                </p:cTn>
                              </p:par>
                              <p:par>
                                <p:cTn id="13" presetID="1" presetClass="entr" presetSubtype="0" fill="hold" grpId="1"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par>
                                <p:cTn id="15" presetID="1" presetClass="entr" presetSubtype="0" fill="hold" grpId="1" nodeType="withEffect">
                                  <p:stCondLst>
                                    <p:cond delay="0"/>
                                  </p:stCondLst>
                                  <p:childTnLst>
                                    <p:set>
                                      <p:cBhvr>
                                        <p:cTn id="16" dur="1" fill="hold">
                                          <p:stCondLst>
                                            <p:cond delay="0"/>
                                          </p:stCondLst>
                                        </p:cTn>
                                        <p:tgtEl>
                                          <p:spTgt spid="23"/>
                                        </p:tgtEl>
                                        <p:attrNameLst>
                                          <p:attrName>style.visibility</p:attrName>
                                        </p:attrNameLst>
                                      </p:cBhvr>
                                      <p:to>
                                        <p:strVal val="visible"/>
                                      </p:to>
                                    </p:set>
                                  </p:childTnLst>
                                </p:cTn>
                              </p:par>
                              <p:par>
                                <p:cTn id="17" presetID="1" presetClass="entr" presetSubtype="0" fill="hold" grpId="1"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44"/>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45"/>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4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7"/>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9"/>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5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5"/>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1"/>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51"/>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56"/>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3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36"/>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8"/>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40"/>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4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42"/>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52"/>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53"/>
                                        </p:tgtEl>
                                        <p:attrNameLst>
                                          <p:attrName>style.visibility</p:attrName>
                                        </p:attrNameLst>
                                      </p:cBhvr>
                                      <p:to>
                                        <p:strVal val="visible"/>
                                      </p:to>
                                    </p:set>
                                  </p:childTnLst>
                                </p:cTn>
                              </p:par>
                              <p:par>
                                <p:cTn id="77" presetID="1" presetClass="entr" presetSubtype="0" fill="hold" grpId="0" nodeType="withEffect">
                                  <p:stCondLst>
                                    <p:cond delay="0"/>
                                  </p:stCondLst>
                                  <p:childTnLst>
                                    <p:set>
                                      <p:cBhvr>
                                        <p:cTn id="78" dur="1" fill="hold">
                                          <p:stCondLst>
                                            <p:cond delay="0"/>
                                          </p:stCondLst>
                                        </p:cTn>
                                        <p:tgtEl>
                                          <p:spTgt spid="57"/>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grpId="0" nodeType="clickEffect">
                                  <p:stCondLst>
                                    <p:cond delay="0"/>
                                  </p:stCondLst>
                                  <p:childTnLst>
                                    <p:set>
                                      <p:cBhvr>
                                        <p:cTn id="82" dur="1" fill="hold">
                                          <p:stCondLst>
                                            <p:cond delay="0"/>
                                          </p:stCondLst>
                                        </p:cTn>
                                        <p:tgtEl>
                                          <p:spTgt spid="17"/>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59"/>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60"/>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61"/>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62"/>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63"/>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78"/>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xit" presetSubtype="0" fill="hold" grpId="1" nodeType="clickEffect">
                                  <p:stCondLst>
                                    <p:cond delay="0"/>
                                  </p:stCondLst>
                                  <p:childTnLst>
                                    <p:set>
                                      <p:cBhvr>
                                        <p:cTn id="102" dur="1" fill="hold">
                                          <p:stCondLst>
                                            <p:cond delay="0"/>
                                          </p:stCondLst>
                                        </p:cTn>
                                        <p:tgtEl>
                                          <p:spTgt spid="61"/>
                                        </p:tgtEl>
                                        <p:attrNameLst>
                                          <p:attrName>style.visibility</p:attrName>
                                        </p:attrNameLst>
                                      </p:cBhvr>
                                      <p:to>
                                        <p:strVal val="hidden"/>
                                      </p:to>
                                    </p:set>
                                  </p:childTnLst>
                                </p:cTn>
                              </p:par>
                              <p:par>
                                <p:cTn id="103" presetID="1" presetClass="exit" presetSubtype="0" fill="hold" grpId="1" nodeType="withEffect">
                                  <p:stCondLst>
                                    <p:cond delay="0"/>
                                  </p:stCondLst>
                                  <p:childTnLst>
                                    <p:set>
                                      <p:cBhvr>
                                        <p:cTn id="104" dur="1" fill="hold">
                                          <p:stCondLst>
                                            <p:cond delay="0"/>
                                          </p:stCondLst>
                                        </p:cTn>
                                        <p:tgtEl>
                                          <p:spTgt spid="59"/>
                                        </p:tgtEl>
                                        <p:attrNameLst>
                                          <p:attrName>style.visibility</p:attrName>
                                        </p:attrNameLst>
                                      </p:cBhvr>
                                      <p:to>
                                        <p:strVal val="hidden"/>
                                      </p:to>
                                    </p:set>
                                  </p:childTnLst>
                                </p:cTn>
                              </p:par>
                              <p:par>
                                <p:cTn id="105" presetID="1" presetClass="exit" presetSubtype="0" fill="hold" grpId="1" nodeType="withEffect">
                                  <p:stCondLst>
                                    <p:cond delay="0"/>
                                  </p:stCondLst>
                                  <p:childTnLst>
                                    <p:set>
                                      <p:cBhvr>
                                        <p:cTn id="106" dur="1" fill="hold">
                                          <p:stCondLst>
                                            <p:cond delay="0"/>
                                          </p:stCondLst>
                                        </p:cTn>
                                        <p:tgtEl>
                                          <p:spTgt spid="60"/>
                                        </p:tgtEl>
                                        <p:attrNameLst>
                                          <p:attrName>style.visibility</p:attrName>
                                        </p:attrNameLst>
                                      </p:cBhvr>
                                      <p:to>
                                        <p:strVal val="hidden"/>
                                      </p:to>
                                    </p:set>
                                  </p:childTnLst>
                                </p:cTn>
                              </p:par>
                              <p:par>
                                <p:cTn id="107" presetID="1" presetClass="exit" presetSubtype="0" fill="hold" grpId="1" nodeType="withEffect">
                                  <p:stCondLst>
                                    <p:cond delay="0"/>
                                  </p:stCondLst>
                                  <p:childTnLst>
                                    <p:set>
                                      <p:cBhvr>
                                        <p:cTn id="108" dur="1" fill="hold">
                                          <p:stCondLst>
                                            <p:cond delay="0"/>
                                          </p:stCondLst>
                                        </p:cTn>
                                        <p:tgtEl>
                                          <p:spTgt spid="62"/>
                                        </p:tgtEl>
                                        <p:attrNameLst>
                                          <p:attrName>style.visibility</p:attrName>
                                        </p:attrNameLst>
                                      </p:cBhvr>
                                      <p:to>
                                        <p:strVal val="hidden"/>
                                      </p:to>
                                    </p:set>
                                  </p:childTnLst>
                                </p:cTn>
                              </p:par>
                              <p:par>
                                <p:cTn id="109" presetID="1" presetClass="exit" presetSubtype="0" fill="hold" grpId="1" nodeType="withEffect">
                                  <p:stCondLst>
                                    <p:cond delay="0"/>
                                  </p:stCondLst>
                                  <p:childTnLst>
                                    <p:set>
                                      <p:cBhvr>
                                        <p:cTn id="110" dur="1" fill="hold">
                                          <p:stCondLst>
                                            <p:cond delay="0"/>
                                          </p:stCondLst>
                                        </p:cTn>
                                        <p:tgtEl>
                                          <p:spTgt spid="63"/>
                                        </p:tgtEl>
                                        <p:attrNameLst>
                                          <p:attrName>style.visibility</p:attrName>
                                        </p:attrNameLst>
                                      </p:cBhvr>
                                      <p:to>
                                        <p:strVal val="hidden"/>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grpId="0" nodeType="clickEffect">
                                  <p:stCondLst>
                                    <p:cond delay="0"/>
                                  </p:stCondLst>
                                  <p:childTnLst>
                                    <p:set>
                                      <p:cBhvr>
                                        <p:cTn id="114" dur="1" fill="hold">
                                          <p:stCondLst>
                                            <p:cond delay="0"/>
                                          </p:stCondLst>
                                        </p:cTn>
                                        <p:tgtEl>
                                          <p:spTgt spid="18"/>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79"/>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grpId="0" nodeType="clickEffect">
                                  <p:stCondLst>
                                    <p:cond delay="0"/>
                                  </p:stCondLst>
                                  <p:childTnLst>
                                    <p:set>
                                      <p:cBhvr>
                                        <p:cTn id="122" dur="1" fill="hold">
                                          <p:stCondLst>
                                            <p:cond delay="0"/>
                                          </p:stCondLst>
                                        </p:cTn>
                                        <p:tgtEl>
                                          <p:spTgt spid="104"/>
                                        </p:tgtEl>
                                        <p:attrNameLst>
                                          <p:attrName>style.visibility</p:attrName>
                                        </p:attrNameLst>
                                      </p:cBhvr>
                                      <p:to>
                                        <p:strVal val="visible"/>
                                      </p:to>
                                    </p:set>
                                  </p:childTnLst>
                                </p:cTn>
                              </p:par>
                              <p:par>
                                <p:cTn id="123" presetID="1" presetClass="entr" presetSubtype="0" fill="hold" grpId="0" nodeType="withEffect">
                                  <p:stCondLst>
                                    <p:cond delay="0"/>
                                  </p:stCondLst>
                                  <p:childTnLst>
                                    <p:set>
                                      <p:cBhvr>
                                        <p:cTn id="124" dur="1" fill="hold">
                                          <p:stCondLst>
                                            <p:cond delay="0"/>
                                          </p:stCondLst>
                                        </p:cTn>
                                        <p:tgtEl>
                                          <p:spTgt spid="105"/>
                                        </p:tgtEl>
                                        <p:attrNameLst>
                                          <p:attrName>style.visibility</p:attrName>
                                        </p:attrNameLst>
                                      </p:cBhvr>
                                      <p:to>
                                        <p:strVal val="visible"/>
                                      </p:to>
                                    </p:set>
                                  </p:childTnLst>
                                </p:cTn>
                              </p:par>
                              <p:par>
                                <p:cTn id="125" presetID="1" presetClass="entr" presetSubtype="0" fill="hold" grpId="0" nodeType="withEffect">
                                  <p:stCondLst>
                                    <p:cond delay="0"/>
                                  </p:stCondLst>
                                  <p:childTnLst>
                                    <p:set>
                                      <p:cBhvr>
                                        <p:cTn id="126" dur="1" fill="hold">
                                          <p:stCondLst>
                                            <p:cond delay="0"/>
                                          </p:stCondLst>
                                        </p:cTn>
                                        <p:tgtEl>
                                          <p:spTgt spid="106"/>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grpId="0" nodeType="clickEffect">
                                  <p:stCondLst>
                                    <p:cond delay="0"/>
                                  </p:stCondLst>
                                  <p:childTnLst>
                                    <p:set>
                                      <p:cBhvr>
                                        <p:cTn id="130" dur="1" fill="hold">
                                          <p:stCondLst>
                                            <p:cond delay="0"/>
                                          </p:stCondLst>
                                        </p:cTn>
                                        <p:tgtEl>
                                          <p:spTgt spid="66"/>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68"/>
                                        </p:tgtEl>
                                        <p:attrNameLst>
                                          <p:attrName>style.visibility</p:attrName>
                                        </p:attrNameLst>
                                      </p:cBhvr>
                                      <p:to>
                                        <p:strVal val="visible"/>
                                      </p:to>
                                    </p:set>
                                  </p:childTnLst>
                                </p:cTn>
                              </p:par>
                              <p:par>
                                <p:cTn id="135" presetID="1" presetClass="entr" presetSubtype="0" fill="hold" grpId="0" nodeType="withEffect">
                                  <p:stCondLst>
                                    <p:cond delay="0"/>
                                  </p:stCondLst>
                                  <p:childTnLst>
                                    <p:set>
                                      <p:cBhvr>
                                        <p:cTn id="136" dur="1" fill="hold">
                                          <p:stCondLst>
                                            <p:cond delay="0"/>
                                          </p:stCondLst>
                                        </p:cTn>
                                        <p:tgtEl>
                                          <p:spTgt spid="69"/>
                                        </p:tgtEl>
                                        <p:attrNameLst>
                                          <p:attrName>style.visibility</p:attrName>
                                        </p:attrNameLst>
                                      </p:cBhvr>
                                      <p:to>
                                        <p:strVal val="visible"/>
                                      </p:to>
                                    </p:set>
                                  </p:childTnLst>
                                </p:cTn>
                              </p:par>
                              <p:par>
                                <p:cTn id="137" presetID="1" presetClass="entr" presetSubtype="0" fill="hold" grpId="0" nodeType="withEffect">
                                  <p:stCondLst>
                                    <p:cond delay="0"/>
                                  </p:stCondLst>
                                  <p:childTnLst>
                                    <p:set>
                                      <p:cBhvr>
                                        <p:cTn id="138" dur="1" fill="hold">
                                          <p:stCondLst>
                                            <p:cond delay="0"/>
                                          </p:stCondLst>
                                        </p:cTn>
                                        <p:tgtEl>
                                          <p:spTgt spid="70"/>
                                        </p:tgtEl>
                                        <p:attrNameLst>
                                          <p:attrName>style.visibility</p:attrName>
                                        </p:attrNameLst>
                                      </p:cBhvr>
                                      <p:to>
                                        <p:strVal val="visible"/>
                                      </p:to>
                                    </p:set>
                                  </p:childTnLst>
                                </p:cTn>
                              </p:par>
                              <p:par>
                                <p:cTn id="139" presetID="1" presetClass="entr" presetSubtype="0" fill="hold" grpId="0" nodeType="withEffect">
                                  <p:stCondLst>
                                    <p:cond delay="0"/>
                                  </p:stCondLst>
                                  <p:childTnLst>
                                    <p:set>
                                      <p:cBhvr>
                                        <p:cTn id="140" dur="1" fill="hold">
                                          <p:stCondLst>
                                            <p:cond delay="0"/>
                                          </p:stCondLst>
                                        </p:cTn>
                                        <p:tgtEl>
                                          <p:spTgt spid="71"/>
                                        </p:tgtEl>
                                        <p:attrNameLst>
                                          <p:attrName>style.visibility</p:attrName>
                                        </p:attrNameLst>
                                      </p:cBhvr>
                                      <p:to>
                                        <p:strVal val="visible"/>
                                      </p:to>
                                    </p:set>
                                  </p:childTnLst>
                                </p:cTn>
                              </p:par>
                              <p:par>
                                <p:cTn id="141" presetID="1" presetClass="entr" presetSubtype="0" fill="hold" grpId="0" nodeType="withEffect">
                                  <p:stCondLst>
                                    <p:cond delay="0"/>
                                  </p:stCondLst>
                                  <p:childTnLst>
                                    <p:set>
                                      <p:cBhvr>
                                        <p:cTn id="142" dur="1" fill="hold">
                                          <p:stCondLst>
                                            <p:cond delay="0"/>
                                          </p:stCondLst>
                                        </p:cTn>
                                        <p:tgtEl>
                                          <p:spTgt spid="72"/>
                                        </p:tgtEl>
                                        <p:attrNameLst>
                                          <p:attrName>style.visibility</p:attrName>
                                        </p:attrNameLst>
                                      </p:cBhvr>
                                      <p:to>
                                        <p:strVal val="visible"/>
                                      </p:to>
                                    </p:set>
                                  </p:childTnLst>
                                </p:cTn>
                              </p:par>
                              <p:par>
                                <p:cTn id="143" presetID="1" presetClass="entr" presetSubtype="0" fill="hold" grpId="0" nodeType="withEffect">
                                  <p:stCondLst>
                                    <p:cond delay="0"/>
                                  </p:stCondLst>
                                  <p:childTnLst>
                                    <p:set>
                                      <p:cBhvr>
                                        <p:cTn id="144" dur="1" fill="hold">
                                          <p:stCondLst>
                                            <p:cond delay="0"/>
                                          </p:stCondLst>
                                        </p:cTn>
                                        <p:tgtEl>
                                          <p:spTgt spid="73"/>
                                        </p:tgtEl>
                                        <p:attrNameLst>
                                          <p:attrName>style.visibility</p:attrName>
                                        </p:attrNameLst>
                                      </p:cBhvr>
                                      <p:to>
                                        <p:strVal val="visible"/>
                                      </p:to>
                                    </p:set>
                                  </p:childTnLst>
                                </p:cTn>
                              </p:par>
                              <p:par>
                                <p:cTn id="145" presetID="1" presetClass="entr" presetSubtype="0" fill="hold" grpId="0" nodeType="withEffect">
                                  <p:stCondLst>
                                    <p:cond delay="0"/>
                                  </p:stCondLst>
                                  <p:childTnLst>
                                    <p:set>
                                      <p:cBhvr>
                                        <p:cTn id="146" dur="1" fill="hold">
                                          <p:stCondLst>
                                            <p:cond delay="0"/>
                                          </p:stCondLst>
                                        </p:cTn>
                                        <p:tgtEl>
                                          <p:spTgt spid="74"/>
                                        </p:tgtEl>
                                        <p:attrNameLst>
                                          <p:attrName>style.visibility</p:attrName>
                                        </p:attrNameLst>
                                      </p:cBhvr>
                                      <p:to>
                                        <p:strVal val="visible"/>
                                      </p:to>
                                    </p:set>
                                  </p:childTnLst>
                                </p:cTn>
                              </p:par>
                              <p:par>
                                <p:cTn id="147" presetID="1" presetClass="entr" presetSubtype="0" fill="hold" grpId="0" nodeType="withEffect">
                                  <p:stCondLst>
                                    <p:cond delay="0"/>
                                  </p:stCondLst>
                                  <p:childTnLst>
                                    <p:set>
                                      <p:cBhvr>
                                        <p:cTn id="148" dur="1" fill="hold">
                                          <p:stCondLst>
                                            <p:cond delay="0"/>
                                          </p:stCondLst>
                                        </p:cTn>
                                        <p:tgtEl>
                                          <p:spTgt spid="75"/>
                                        </p:tgtEl>
                                        <p:attrNameLst>
                                          <p:attrName>style.visibility</p:attrName>
                                        </p:attrNameLst>
                                      </p:cBhvr>
                                      <p:to>
                                        <p:strVal val="visible"/>
                                      </p:to>
                                    </p:set>
                                  </p:childTnLst>
                                </p:cTn>
                              </p:par>
                              <p:par>
                                <p:cTn id="149" presetID="1" presetClass="entr" presetSubtype="0" fill="hold" grpId="0" nodeType="withEffect">
                                  <p:stCondLst>
                                    <p:cond delay="0"/>
                                  </p:stCondLst>
                                  <p:childTnLst>
                                    <p:set>
                                      <p:cBhvr>
                                        <p:cTn id="150" dur="1" fill="hold">
                                          <p:stCondLst>
                                            <p:cond delay="0"/>
                                          </p:stCondLst>
                                        </p:cTn>
                                        <p:tgtEl>
                                          <p:spTgt spid="76"/>
                                        </p:tgtEl>
                                        <p:attrNameLst>
                                          <p:attrName>style.visibility</p:attrName>
                                        </p:attrNameLst>
                                      </p:cBhvr>
                                      <p:to>
                                        <p:strVal val="visible"/>
                                      </p:to>
                                    </p:set>
                                  </p:childTnLst>
                                </p:cTn>
                              </p:par>
                              <p:par>
                                <p:cTn id="151" presetID="1" presetClass="entr" presetSubtype="0" fill="hold" grpId="0" nodeType="withEffect">
                                  <p:stCondLst>
                                    <p:cond delay="0"/>
                                  </p:stCondLst>
                                  <p:childTnLst>
                                    <p:set>
                                      <p:cBhvr>
                                        <p:cTn id="152" dur="1" fill="hold">
                                          <p:stCondLst>
                                            <p:cond delay="0"/>
                                          </p:stCondLst>
                                        </p:cTn>
                                        <p:tgtEl>
                                          <p:spTgt spid="77"/>
                                        </p:tgtEl>
                                        <p:attrNameLst>
                                          <p:attrName>style.visibility</p:attrName>
                                        </p:attrNameLst>
                                      </p:cBhvr>
                                      <p:to>
                                        <p:strVal val="visible"/>
                                      </p:to>
                                    </p:set>
                                  </p:childTnLst>
                                </p:cTn>
                              </p:par>
                            </p:childTnLst>
                          </p:cTn>
                        </p:par>
                      </p:childTnLst>
                    </p:cTn>
                  </p:par>
                  <p:par>
                    <p:cTn id="153" fill="hold">
                      <p:stCondLst>
                        <p:cond delay="indefinite"/>
                      </p:stCondLst>
                      <p:childTnLst>
                        <p:par>
                          <p:cTn id="154" fill="hold">
                            <p:stCondLst>
                              <p:cond delay="0"/>
                            </p:stCondLst>
                            <p:childTnLst>
                              <p:par>
                                <p:cTn id="155" presetID="1" presetClass="entr" presetSubtype="0" fill="hold" grpId="0" nodeType="clickEffect">
                                  <p:stCondLst>
                                    <p:cond delay="0"/>
                                  </p:stCondLst>
                                  <p:childTnLst>
                                    <p:set>
                                      <p:cBhvr>
                                        <p:cTn id="156" dur="1" fill="hold">
                                          <p:stCondLst>
                                            <p:cond delay="0"/>
                                          </p:stCondLst>
                                        </p:cTn>
                                        <p:tgtEl>
                                          <p:spTgt spid="80"/>
                                        </p:tgtEl>
                                        <p:attrNameLst>
                                          <p:attrName>style.visibility</p:attrName>
                                        </p:attrNameLst>
                                      </p:cBhvr>
                                      <p:to>
                                        <p:strVal val="visible"/>
                                      </p:to>
                                    </p:set>
                                  </p:childTnLst>
                                </p:cTn>
                              </p:par>
                            </p:childTnLst>
                          </p:cTn>
                        </p:par>
                      </p:childTnLst>
                    </p:cTn>
                  </p:par>
                  <p:par>
                    <p:cTn id="157" fill="hold">
                      <p:stCondLst>
                        <p:cond delay="indefinite"/>
                      </p:stCondLst>
                      <p:childTnLst>
                        <p:par>
                          <p:cTn id="158" fill="hold">
                            <p:stCondLst>
                              <p:cond delay="0"/>
                            </p:stCondLst>
                            <p:childTnLst>
                              <p:par>
                                <p:cTn id="159" presetID="1" presetClass="exit" presetSubtype="0" fill="hold" grpId="1" nodeType="clickEffect">
                                  <p:stCondLst>
                                    <p:cond delay="0"/>
                                  </p:stCondLst>
                                  <p:childTnLst>
                                    <p:set>
                                      <p:cBhvr>
                                        <p:cTn id="160" dur="1" fill="hold">
                                          <p:stCondLst>
                                            <p:cond delay="0"/>
                                          </p:stCondLst>
                                        </p:cTn>
                                        <p:tgtEl>
                                          <p:spTgt spid="68"/>
                                        </p:tgtEl>
                                        <p:attrNameLst>
                                          <p:attrName>style.visibility</p:attrName>
                                        </p:attrNameLst>
                                      </p:cBhvr>
                                      <p:to>
                                        <p:strVal val="hidden"/>
                                      </p:to>
                                    </p:set>
                                  </p:childTnLst>
                                </p:cTn>
                              </p:par>
                              <p:par>
                                <p:cTn id="161" presetID="1" presetClass="exit" presetSubtype="0" fill="hold" grpId="1" nodeType="withEffect">
                                  <p:stCondLst>
                                    <p:cond delay="0"/>
                                  </p:stCondLst>
                                  <p:childTnLst>
                                    <p:set>
                                      <p:cBhvr>
                                        <p:cTn id="162" dur="1" fill="hold">
                                          <p:stCondLst>
                                            <p:cond delay="0"/>
                                          </p:stCondLst>
                                        </p:cTn>
                                        <p:tgtEl>
                                          <p:spTgt spid="69"/>
                                        </p:tgtEl>
                                        <p:attrNameLst>
                                          <p:attrName>style.visibility</p:attrName>
                                        </p:attrNameLst>
                                      </p:cBhvr>
                                      <p:to>
                                        <p:strVal val="hidden"/>
                                      </p:to>
                                    </p:set>
                                  </p:childTnLst>
                                </p:cTn>
                              </p:par>
                              <p:par>
                                <p:cTn id="163" presetID="1" presetClass="exit" presetSubtype="0" fill="hold" grpId="1" nodeType="withEffect">
                                  <p:stCondLst>
                                    <p:cond delay="0"/>
                                  </p:stCondLst>
                                  <p:childTnLst>
                                    <p:set>
                                      <p:cBhvr>
                                        <p:cTn id="164" dur="1" fill="hold">
                                          <p:stCondLst>
                                            <p:cond delay="0"/>
                                          </p:stCondLst>
                                        </p:cTn>
                                        <p:tgtEl>
                                          <p:spTgt spid="70"/>
                                        </p:tgtEl>
                                        <p:attrNameLst>
                                          <p:attrName>style.visibility</p:attrName>
                                        </p:attrNameLst>
                                      </p:cBhvr>
                                      <p:to>
                                        <p:strVal val="hidden"/>
                                      </p:to>
                                    </p:set>
                                  </p:childTnLst>
                                </p:cTn>
                              </p:par>
                              <p:par>
                                <p:cTn id="165" presetID="1" presetClass="exit" presetSubtype="0" fill="hold" grpId="1" nodeType="withEffect">
                                  <p:stCondLst>
                                    <p:cond delay="0"/>
                                  </p:stCondLst>
                                  <p:childTnLst>
                                    <p:set>
                                      <p:cBhvr>
                                        <p:cTn id="166" dur="1" fill="hold">
                                          <p:stCondLst>
                                            <p:cond delay="0"/>
                                          </p:stCondLst>
                                        </p:cTn>
                                        <p:tgtEl>
                                          <p:spTgt spid="71"/>
                                        </p:tgtEl>
                                        <p:attrNameLst>
                                          <p:attrName>style.visibility</p:attrName>
                                        </p:attrNameLst>
                                      </p:cBhvr>
                                      <p:to>
                                        <p:strVal val="hidden"/>
                                      </p:to>
                                    </p:set>
                                  </p:childTnLst>
                                </p:cTn>
                              </p:par>
                              <p:par>
                                <p:cTn id="167" presetID="1" presetClass="exit" presetSubtype="0" fill="hold" grpId="1" nodeType="withEffect">
                                  <p:stCondLst>
                                    <p:cond delay="0"/>
                                  </p:stCondLst>
                                  <p:childTnLst>
                                    <p:set>
                                      <p:cBhvr>
                                        <p:cTn id="168" dur="1" fill="hold">
                                          <p:stCondLst>
                                            <p:cond delay="0"/>
                                          </p:stCondLst>
                                        </p:cTn>
                                        <p:tgtEl>
                                          <p:spTgt spid="72"/>
                                        </p:tgtEl>
                                        <p:attrNameLst>
                                          <p:attrName>style.visibility</p:attrName>
                                        </p:attrNameLst>
                                      </p:cBhvr>
                                      <p:to>
                                        <p:strVal val="hidden"/>
                                      </p:to>
                                    </p:set>
                                  </p:childTnLst>
                                </p:cTn>
                              </p:par>
                              <p:par>
                                <p:cTn id="169" presetID="1" presetClass="exit" presetSubtype="0" fill="hold" grpId="1" nodeType="withEffect">
                                  <p:stCondLst>
                                    <p:cond delay="0"/>
                                  </p:stCondLst>
                                  <p:childTnLst>
                                    <p:set>
                                      <p:cBhvr>
                                        <p:cTn id="170" dur="1" fill="hold">
                                          <p:stCondLst>
                                            <p:cond delay="0"/>
                                          </p:stCondLst>
                                        </p:cTn>
                                        <p:tgtEl>
                                          <p:spTgt spid="73"/>
                                        </p:tgtEl>
                                        <p:attrNameLst>
                                          <p:attrName>style.visibility</p:attrName>
                                        </p:attrNameLst>
                                      </p:cBhvr>
                                      <p:to>
                                        <p:strVal val="hidden"/>
                                      </p:to>
                                    </p:set>
                                  </p:childTnLst>
                                </p:cTn>
                              </p:par>
                              <p:par>
                                <p:cTn id="171" presetID="1" presetClass="exit" presetSubtype="0" fill="hold" grpId="1" nodeType="withEffect">
                                  <p:stCondLst>
                                    <p:cond delay="0"/>
                                  </p:stCondLst>
                                  <p:childTnLst>
                                    <p:set>
                                      <p:cBhvr>
                                        <p:cTn id="172" dur="1" fill="hold">
                                          <p:stCondLst>
                                            <p:cond delay="0"/>
                                          </p:stCondLst>
                                        </p:cTn>
                                        <p:tgtEl>
                                          <p:spTgt spid="74"/>
                                        </p:tgtEl>
                                        <p:attrNameLst>
                                          <p:attrName>style.visibility</p:attrName>
                                        </p:attrNameLst>
                                      </p:cBhvr>
                                      <p:to>
                                        <p:strVal val="hidden"/>
                                      </p:to>
                                    </p:set>
                                  </p:childTnLst>
                                </p:cTn>
                              </p:par>
                              <p:par>
                                <p:cTn id="173" presetID="1" presetClass="exit" presetSubtype="0" fill="hold" grpId="1" nodeType="withEffect">
                                  <p:stCondLst>
                                    <p:cond delay="0"/>
                                  </p:stCondLst>
                                  <p:childTnLst>
                                    <p:set>
                                      <p:cBhvr>
                                        <p:cTn id="174" dur="1" fill="hold">
                                          <p:stCondLst>
                                            <p:cond delay="0"/>
                                          </p:stCondLst>
                                        </p:cTn>
                                        <p:tgtEl>
                                          <p:spTgt spid="75"/>
                                        </p:tgtEl>
                                        <p:attrNameLst>
                                          <p:attrName>style.visibility</p:attrName>
                                        </p:attrNameLst>
                                      </p:cBhvr>
                                      <p:to>
                                        <p:strVal val="hidden"/>
                                      </p:to>
                                    </p:set>
                                  </p:childTnLst>
                                </p:cTn>
                              </p:par>
                              <p:par>
                                <p:cTn id="175" presetID="1" presetClass="exit" presetSubtype="0" fill="hold" grpId="1" nodeType="withEffect">
                                  <p:stCondLst>
                                    <p:cond delay="0"/>
                                  </p:stCondLst>
                                  <p:childTnLst>
                                    <p:set>
                                      <p:cBhvr>
                                        <p:cTn id="176" dur="1" fill="hold">
                                          <p:stCondLst>
                                            <p:cond delay="0"/>
                                          </p:stCondLst>
                                        </p:cTn>
                                        <p:tgtEl>
                                          <p:spTgt spid="76"/>
                                        </p:tgtEl>
                                        <p:attrNameLst>
                                          <p:attrName>style.visibility</p:attrName>
                                        </p:attrNameLst>
                                      </p:cBhvr>
                                      <p:to>
                                        <p:strVal val="hidden"/>
                                      </p:to>
                                    </p:set>
                                  </p:childTnLst>
                                </p:cTn>
                              </p:par>
                              <p:par>
                                <p:cTn id="177" presetID="1" presetClass="exit" presetSubtype="0" fill="hold" grpId="1" nodeType="withEffect">
                                  <p:stCondLst>
                                    <p:cond delay="0"/>
                                  </p:stCondLst>
                                  <p:childTnLst>
                                    <p:set>
                                      <p:cBhvr>
                                        <p:cTn id="178" dur="1" fill="hold">
                                          <p:stCondLst>
                                            <p:cond delay="0"/>
                                          </p:stCondLst>
                                        </p:cTn>
                                        <p:tgtEl>
                                          <p:spTgt spid="77"/>
                                        </p:tgtEl>
                                        <p:attrNameLst>
                                          <p:attrName>style.visibility</p:attrName>
                                        </p:attrNameLst>
                                      </p:cBhvr>
                                      <p:to>
                                        <p:strVal val="hidden"/>
                                      </p:to>
                                    </p:set>
                                  </p:childTnLst>
                                </p:cTn>
                              </p:par>
                            </p:childTnLst>
                          </p:cTn>
                        </p:par>
                      </p:childTnLst>
                    </p:cTn>
                  </p:par>
                  <p:par>
                    <p:cTn id="179" fill="hold">
                      <p:stCondLst>
                        <p:cond delay="indefinite"/>
                      </p:stCondLst>
                      <p:childTnLst>
                        <p:par>
                          <p:cTn id="180" fill="hold">
                            <p:stCondLst>
                              <p:cond delay="0"/>
                            </p:stCondLst>
                            <p:childTnLst>
                              <p:par>
                                <p:cTn id="181" presetID="1" presetClass="entr" presetSubtype="0" fill="hold" grpId="0" nodeType="clickEffect">
                                  <p:stCondLst>
                                    <p:cond delay="0"/>
                                  </p:stCondLst>
                                  <p:childTnLst>
                                    <p:set>
                                      <p:cBhvr>
                                        <p:cTn id="182" dur="1" fill="hold">
                                          <p:stCondLst>
                                            <p:cond delay="0"/>
                                          </p:stCondLst>
                                        </p:cTn>
                                        <p:tgtEl>
                                          <p:spTgt spid="67"/>
                                        </p:tgtEl>
                                        <p:attrNameLst>
                                          <p:attrName>style.visibility</p:attrName>
                                        </p:attrNameLst>
                                      </p:cBhvr>
                                      <p:to>
                                        <p:strVal val="visible"/>
                                      </p:to>
                                    </p:set>
                                  </p:childTnLst>
                                </p:cTn>
                              </p:par>
                              <p:par>
                                <p:cTn id="183" presetID="1" presetClass="entr" presetSubtype="0" fill="hold" grpId="0" nodeType="withEffect">
                                  <p:stCondLst>
                                    <p:cond delay="0"/>
                                  </p:stCondLst>
                                  <p:childTnLst>
                                    <p:set>
                                      <p:cBhvr>
                                        <p:cTn id="184" dur="1" fill="hold">
                                          <p:stCondLst>
                                            <p:cond delay="0"/>
                                          </p:stCondLst>
                                        </p:cTn>
                                        <p:tgtEl>
                                          <p:spTgt spid="82"/>
                                        </p:tgtEl>
                                        <p:attrNameLst>
                                          <p:attrName>style.visibility</p:attrName>
                                        </p:attrNameLst>
                                      </p:cBhvr>
                                      <p:to>
                                        <p:strVal val="visible"/>
                                      </p:to>
                                    </p:set>
                                  </p:childTnLst>
                                </p:cTn>
                              </p:par>
                              <p:par>
                                <p:cTn id="185" presetID="1" presetClass="entr" presetSubtype="0" fill="hold" grpId="0" nodeType="withEffect">
                                  <p:stCondLst>
                                    <p:cond delay="0"/>
                                  </p:stCondLst>
                                  <p:childTnLst>
                                    <p:set>
                                      <p:cBhvr>
                                        <p:cTn id="186" dur="1" fill="hold">
                                          <p:stCondLst>
                                            <p:cond delay="0"/>
                                          </p:stCondLst>
                                        </p:cTn>
                                        <p:tgtEl>
                                          <p:spTgt spid="83"/>
                                        </p:tgtEl>
                                        <p:attrNameLst>
                                          <p:attrName>style.visibility</p:attrName>
                                        </p:attrNameLst>
                                      </p:cBhvr>
                                      <p:to>
                                        <p:strVal val="visible"/>
                                      </p:to>
                                    </p:set>
                                  </p:childTnLst>
                                </p:cTn>
                              </p:par>
                              <p:par>
                                <p:cTn id="187" presetID="1" presetClass="entr" presetSubtype="0" fill="hold" grpId="0" nodeType="withEffect">
                                  <p:stCondLst>
                                    <p:cond delay="0"/>
                                  </p:stCondLst>
                                  <p:childTnLst>
                                    <p:set>
                                      <p:cBhvr>
                                        <p:cTn id="188" dur="1" fill="hold">
                                          <p:stCondLst>
                                            <p:cond delay="0"/>
                                          </p:stCondLst>
                                        </p:cTn>
                                        <p:tgtEl>
                                          <p:spTgt spid="84"/>
                                        </p:tgtEl>
                                        <p:attrNameLst>
                                          <p:attrName>style.visibility</p:attrName>
                                        </p:attrNameLst>
                                      </p:cBhvr>
                                      <p:to>
                                        <p:strVal val="visible"/>
                                      </p:to>
                                    </p:set>
                                  </p:childTnLst>
                                </p:cTn>
                              </p:par>
                            </p:childTnLst>
                          </p:cTn>
                        </p:par>
                      </p:childTnLst>
                    </p:cTn>
                  </p:par>
                  <p:par>
                    <p:cTn id="189" fill="hold">
                      <p:stCondLst>
                        <p:cond delay="indefinite"/>
                      </p:stCondLst>
                      <p:childTnLst>
                        <p:par>
                          <p:cTn id="190" fill="hold">
                            <p:stCondLst>
                              <p:cond delay="0"/>
                            </p:stCondLst>
                            <p:childTnLst>
                              <p:par>
                                <p:cTn id="191" presetID="1" presetClass="entr" presetSubtype="0" fill="hold" grpId="0" nodeType="clickEffect">
                                  <p:stCondLst>
                                    <p:cond delay="0"/>
                                  </p:stCondLst>
                                  <p:childTnLst>
                                    <p:set>
                                      <p:cBhvr>
                                        <p:cTn id="192" dur="1" fill="hold">
                                          <p:stCondLst>
                                            <p:cond delay="0"/>
                                          </p:stCondLst>
                                        </p:cTn>
                                        <p:tgtEl>
                                          <p:spTgt spid="107"/>
                                        </p:tgtEl>
                                        <p:attrNameLst>
                                          <p:attrName>style.visibility</p:attrName>
                                        </p:attrNameLst>
                                      </p:cBhvr>
                                      <p:to>
                                        <p:strVal val="visible"/>
                                      </p:to>
                                    </p:set>
                                  </p:childTnLst>
                                </p:cTn>
                              </p:par>
                              <p:par>
                                <p:cTn id="193" presetID="1" presetClass="entr" presetSubtype="0" fill="hold" grpId="0" nodeType="withEffect">
                                  <p:stCondLst>
                                    <p:cond delay="0"/>
                                  </p:stCondLst>
                                  <p:childTnLst>
                                    <p:set>
                                      <p:cBhvr>
                                        <p:cTn id="194" dur="1" fill="hold">
                                          <p:stCondLst>
                                            <p:cond delay="0"/>
                                          </p:stCondLst>
                                        </p:cTn>
                                        <p:tgtEl>
                                          <p:spTgt spid="108"/>
                                        </p:tgtEl>
                                        <p:attrNameLst>
                                          <p:attrName>style.visibility</p:attrName>
                                        </p:attrNameLst>
                                      </p:cBhvr>
                                      <p:to>
                                        <p:strVal val="visible"/>
                                      </p:to>
                                    </p:set>
                                  </p:childTnLst>
                                </p:cTn>
                              </p:par>
                              <p:par>
                                <p:cTn id="195" presetID="1" presetClass="entr" presetSubtype="0" fill="hold" grpId="0" nodeType="withEffect">
                                  <p:stCondLst>
                                    <p:cond delay="0"/>
                                  </p:stCondLst>
                                  <p:childTnLst>
                                    <p:set>
                                      <p:cBhvr>
                                        <p:cTn id="196" dur="1" fill="hold">
                                          <p:stCondLst>
                                            <p:cond delay="0"/>
                                          </p:stCondLst>
                                        </p:cTn>
                                        <p:tgtEl>
                                          <p:spTgt spid="10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7" grpId="0"/>
      <p:bldP spid="18" grpId="0"/>
      <p:bldP spid="66" grpId="0"/>
      <p:bldP spid="67" grpId="0"/>
      <p:bldP spid="5" grpId="1" animBg="1"/>
      <p:bldP spid="22" grpId="0"/>
      <p:bldP spid="23" grpId="1" animBg="1"/>
      <p:bldP spid="24" grpId="1" animBg="1"/>
      <p:bldP spid="25" grpId="1" animBg="1"/>
      <p:bldP spid="26" grpId="1" animBg="1"/>
      <p:bldP spid="27" grpId="0"/>
      <p:bldP spid="28" grpId="0"/>
      <p:bldP spid="29" grpId="0"/>
      <p:bldP spid="30" grpId="0"/>
      <p:bldP spid="31" grpId="0" animBg="1"/>
      <p:bldP spid="35" grpId="0" animBg="1"/>
      <p:bldP spid="36" grpId="0" animBg="1"/>
      <p:bldP spid="37" grpId="0" animBg="1"/>
      <p:bldP spid="38" grpId="0" animBg="1"/>
      <p:bldP spid="39" grpId="0" animBg="1"/>
      <p:bldP spid="40" grpId="0" animBg="1"/>
      <p:bldP spid="41" grpId="0" animBg="1"/>
      <p:bldP spid="42" grpId="0" animBg="1"/>
      <p:bldP spid="43" grpId="0"/>
      <p:bldP spid="44" grpId="0"/>
      <p:bldP spid="45" grpId="0"/>
      <p:bldP spid="46" grpId="0"/>
      <p:bldP spid="47" grpId="0"/>
      <p:bldP spid="48" grpId="0"/>
      <p:bldP spid="49" grpId="0"/>
      <p:bldP spid="51" grpId="0" animBg="1"/>
      <p:bldP spid="52" grpId="0" animBg="1"/>
      <p:bldP spid="53" grpId="0" animBg="1"/>
      <p:bldP spid="54" grpId="0"/>
      <p:bldP spid="55" grpId="0"/>
      <p:bldP spid="56" grpId="0" animBg="1"/>
      <p:bldP spid="57" grpId="0" animBg="1"/>
      <p:bldP spid="58" grpId="0"/>
      <p:bldP spid="59" grpId="0" animBg="1"/>
      <p:bldP spid="59" grpId="1" animBg="1"/>
      <p:bldP spid="60" grpId="0" animBg="1"/>
      <p:bldP spid="60" grpId="1" animBg="1"/>
      <p:bldP spid="61" grpId="0" animBg="1"/>
      <p:bldP spid="61" grpId="1" animBg="1"/>
      <p:bldP spid="62" grpId="0" animBg="1"/>
      <p:bldP spid="62" grpId="1" animBg="1"/>
      <p:bldP spid="63" grpId="0" animBg="1"/>
      <p:bldP spid="63" grpId="1" animBg="1"/>
      <p:bldP spid="68" grpId="0" animBg="1"/>
      <p:bldP spid="68" grpId="1" animBg="1"/>
      <p:bldP spid="69" grpId="0" animBg="1"/>
      <p:bldP spid="69" grpId="1" animBg="1"/>
      <p:bldP spid="70" grpId="0" animBg="1"/>
      <p:bldP spid="70" grpId="1" animBg="1"/>
      <p:bldP spid="71" grpId="0" animBg="1"/>
      <p:bldP spid="71" grpId="1" animBg="1"/>
      <p:bldP spid="72" grpId="0" animBg="1"/>
      <p:bldP spid="72" grpId="1" animBg="1"/>
      <p:bldP spid="73" grpId="0" animBg="1"/>
      <p:bldP spid="73" grpId="1" animBg="1"/>
      <p:bldP spid="74" grpId="0" animBg="1"/>
      <p:bldP spid="74" grpId="1" animBg="1"/>
      <p:bldP spid="75" grpId="0" animBg="1"/>
      <p:bldP spid="75" grpId="1" animBg="1"/>
      <p:bldP spid="76" grpId="0" animBg="1"/>
      <p:bldP spid="76" grpId="1" animBg="1"/>
      <p:bldP spid="77" grpId="0" animBg="1"/>
      <p:bldP spid="77" grpId="1" animBg="1"/>
      <p:bldP spid="78" grpId="0"/>
      <p:bldP spid="80" grpId="0"/>
      <p:bldP spid="104" grpId="0" animBg="1"/>
      <p:bldP spid="105" grpId="0" animBg="1"/>
      <p:bldP spid="106" grpId="0" animBg="1"/>
      <p:bldP spid="107" grpId="0" animBg="1"/>
      <p:bldP spid="108" grpId="0" animBg="1"/>
      <p:bldP spid="109" grpId="0" animBg="1"/>
      <p:bldP spid="79" grpId="0"/>
      <p:bldP spid="82" grpId="0"/>
      <p:bldP spid="83" grpId="0"/>
      <p:bldP spid="8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2522</TotalTime>
  <Words>2857</Words>
  <Application>Microsoft Office PowerPoint</Application>
  <PresentationFormat>On-screen Show (4:3)</PresentationFormat>
  <Paragraphs>307</Paragraphs>
  <Slides>37</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37</vt:i4>
      </vt:variant>
    </vt:vector>
  </HeadingPairs>
  <TitlesOfParts>
    <vt:vector size="40"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Anna Mahtani</cp:lastModifiedBy>
  <cp:revision>232</cp:revision>
  <dcterms:created xsi:type="dcterms:W3CDTF">2015-11-03T11:40:45Z</dcterms:created>
  <dcterms:modified xsi:type="dcterms:W3CDTF">2019-07-09T16:30:53Z</dcterms:modified>
</cp:coreProperties>
</file>