
<file path=[Content_Types].xml><?xml version="1.0" encoding="utf-8"?>
<Types xmlns="http://schemas.openxmlformats.org/package/2006/content-types">
  <Default Extension="jpeg" ContentType="image/jpeg"/>
  <Default Extension="png" ContentType="image/png"/>
  <Default Extension="png&amp;ehk=3sryzA2rRrNMJorh3fBKXA&amp;r=0&amp;pid=OfficeInsert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8"/>
  </p:notesMasterIdLst>
  <p:handoutMasterIdLst>
    <p:handoutMasterId r:id="rId89"/>
  </p:handoutMasterIdLst>
  <p:sldIdLst>
    <p:sldId id="340" r:id="rId2"/>
    <p:sldId id="415" r:id="rId3"/>
    <p:sldId id="259" r:id="rId4"/>
    <p:sldId id="257" r:id="rId5"/>
    <p:sldId id="260" r:id="rId6"/>
    <p:sldId id="416" r:id="rId7"/>
    <p:sldId id="347" r:id="rId8"/>
    <p:sldId id="417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262" r:id="rId18"/>
    <p:sldId id="263" r:id="rId19"/>
    <p:sldId id="341" r:id="rId20"/>
    <p:sldId id="344" r:id="rId21"/>
    <p:sldId id="427" r:id="rId22"/>
    <p:sldId id="343" r:id="rId23"/>
    <p:sldId id="272" r:id="rId24"/>
    <p:sldId id="426" r:id="rId25"/>
    <p:sldId id="429" r:id="rId26"/>
    <p:sldId id="274" r:id="rId27"/>
    <p:sldId id="278" r:id="rId28"/>
    <p:sldId id="375" r:id="rId29"/>
    <p:sldId id="428" r:id="rId30"/>
    <p:sldId id="354" r:id="rId31"/>
    <p:sldId id="308" r:id="rId32"/>
    <p:sldId id="309" r:id="rId33"/>
    <p:sldId id="430" r:id="rId34"/>
    <p:sldId id="356" r:id="rId35"/>
    <p:sldId id="355" r:id="rId36"/>
    <p:sldId id="314" r:id="rId37"/>
    <p:sldId id="319" r:id="rId38"/>
    <p:sldId id="330" r:id="rId39"/>
    <p:sldId id="331" r:id="rId40"/>
    <p:sldId id="431" r:id="rId41"/>
    <p:sldId id="358" r:id="rId42"/>
    <p:sldId id="323" r:id="rId43"/>
    <p:sldId id="324" r:id="rId44"/>
    <p:sldId id="332" r:id="rId45"/>
    <p:sldId id="333" r:id="rId46"/>
    <p:sldId id="335" r:id="rId47"/>
    <p:sldId id="357" r:id="rId48"/>
    <p:sldId id="336" r:id="rId49"/>
    <p:sldId id="432" r:id="rId50"/>
    <p:sldId id="359" r:id="rId51"/>
    <p:sldId id="360" r:id="rId52"/>
    <p:sldId id="361" r:id="rId53"/>
    <p:sldId id="433" r:id="rId54"/>
    <p:sldId id="289" r:id="rId55"/>
    <p:sldId id="288" r:id="rId56"/>
    <p:sldId id="290" r:id="rId57"/>
    <p:sldId id="292" r:id="rId58"/>
    <p:sldId id="293" r:id="rId59"/>
    <p:sldId id="434" r:id="rId60"/>
    <p:sldId id="376" r:id="rId61"/>
    <p:sldId id="378" r:id="rId62"/>
    <p:sldId id="379" r:id="rId63"/>
    <p:sldId id="381" r:id="rId64"/>
    <p:sldId id="383" r:id="rId65"/>
    <p:sldId id="385" r:id="rId66"/>
    <p:sldId id="386" r:id="rId67"/>
    <p:sldId id="388" r:id="rId68"/>
    <p:sldId id="389" r:id="rId69"/>
    <p:sldId id="393" r:id="rId70"/>
    <p:sldId id="394" r:id="rId71"/>
    <p:sldId id="390" r:id="rId72"/>
    <p:sldId id="395" r:id="rId73"/>
    <p:sldId id="387" r:id="rId74"/>
    <p:sldId id="391" r:id="rId75"/>
    <p:sldId id="396" r:id="rId76"/>
    <p:sldId id="404" r:id="rId77"/>
    <p:sldId id="405" r:id="rId78"/>
    <p:sldId id="406" r:id="rId79"/>
    <p:sldId id="407" r:id="rId80"/>
    <p:sldId id="408" r:id="rId81"/>
    <p:sldId id="409" r:id="rId82"/>
    <p:sldId id="410" r:id="rId83"/>
    <p:sldId id="411" r:id="rId84"/>
    <p:sldId id="412" r:id="rId85"/>
    <p:sldId id="413" r:id="rId86"/>
    <p:sldId id="414" r:id="rId8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666" autoAdjust="0"/>
    <p:restoredTop sz="94028" autoAdjust="0"/>
  </p:normalViewPr>
  <p:slideViewPr>
    <p:cSldViewPr snapToGrid="0">
      <p:cViewPr varScale="1">
        <p:scale>
          <a:sx n="104" d="100"/>
          <a:sy n="104" d="100"/>
        </p:scale>
        <p:origin x="408" y="78"/>
      </p:cViewPr>
      <p:guideLst/>
    </p:cSldViewPr>
  </p:slideViewPr>
  <p:outlineViewPr>
    <p:cViewPr>
      <p:scale>
        <a:sx n="33" d="100"/>
        <a:sy n="33" d="100"/>
      </p:scale>
      <p:origin x="0" y="-25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628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76EB5A1-895B-4E1F-8B11-48873E5243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5E6B4A-EF68-4BA5-B7F7-720E1ED7FF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FFB900-FCDF-4819-99F1-C00E64173521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2E8ECA-102A-4F26-B877-25C97069F36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74218B-D60D-422B-A69F-562EA67917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F78BB3-1D96-45AF-B29D-AAA2BD7C03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557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A47E9-475F-4960-8717-7CAA5072EBD3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8EFBB7-4EA4-41CE-BCA6-F2BC684B69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81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088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2911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408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9295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656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01079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0389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5259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31730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7199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97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516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016550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97706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9168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8884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09969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9320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06293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8512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771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76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9938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4901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77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9214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5164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62530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38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299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8900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8EFBB7-4EA4-41CE-BCA6-F2BC684B69DE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841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219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62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900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188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230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848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662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2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182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30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419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6A5B3-F1B9-450A-BF03-B1891B54F8B5}" type="datetimeFigureOut">
              <a:rPr lang="en-GB" smtClean="0"/>
              <a:t>09/07/2019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67FC7-5B5D-4836-A749-3CEE8E947A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2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&amp;ehk=3sryzA2rRrNMJorh3fBKXA&amp;r=0&amp;pid=OfficeInsert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8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8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8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slide" Target="slide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0.xml"/><Relationship Id="rId5" Type="http://schemas.openxmlformats.org/officeDocument/2006/relationships/slide" Target="slide41.xml"/><Relationship Id="rId4" Type="http://schemas.openxmlformats.org/officeDocument/2006/relationships/slide" Target="slide5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34.xml"/><Relationship Id="rId7" Type="http://schemas.openxmlformats.org/officeDocument/2006/relationships/slide" Target="slide50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1.xml"/><Relationship Id="rId5" Type="http://schemas.openxmlformats.org/officeDocument/2006/relationships/slide" Target="slide60.xml"/><Relationship Id="rId4" Type="http://schemas.openxmlformats.org/officeDocument/2006/relationships/slide" Target="slide54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3" Type="http://schemas.openxmlformats.org/officeDocument/2006/relationships/slide" Target="slide34.xml"/><Relationship Id="rId7" Type="http://schemas.openxmlformats.org/officeDocument/2006/relationships/slide" Target="slide50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1.xml"/><Relationship Id="rId5" Type="http://schemas.openxmlformats.org/officeDocument/2006/relationships/slide" Target="slide60.xml"/><Relationship Id="rId4" Type="http://schemas.openxmlformats.org/officeDocument/2006/relationships/slide" Target="slide54.xml"/></Relationships>
</file>

<file path=ppt/slides/_rels/slide8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92176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The Unified Account of Credence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001251"/>
            <a:ext cx="10515600" cy="317571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Anna Mahtani, LSE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217345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866653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8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463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90934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-(0.1)(-£100) + (-£100)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-(0.1)(-£100)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270088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8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463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38893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-£90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18892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0469613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3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401599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-(0.9)£100 + £100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-(0.9)£100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3574662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3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41353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-£90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209989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-(0.5)S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-(0.5)S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79080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791310" y="3738973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753560" y="5703125"/>
            <a:ext cx="20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(HEADS) = 0.5 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714" y="395843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845855" y="470074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1326" y="3140448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353925" y="3857274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1264" y="4665957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003863" y="5382783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971" y="273933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380570" y="3456165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8177" y="2423622"/>
            <a:ext cx="707525" cy="7075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000776" y="3140448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6591" y="476211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539190" y="5478937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1238" y="834656"/>
            <a:ext cx="10159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HEADS is the number you would produce were we to elicit your betting quotient.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1" name="TextBox 30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8991430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691259" y="3687302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653509" y="5651454"/>
            <a:ext cx="20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653" y="36873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60794" y="44296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65" y="2869318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268863" y="3586144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“0.39”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203" y="4394827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815909" y="5111653"/>
            <a:ext cx="9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“0.465”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910" y="24682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95509" y="3185035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25" y="2066903"/>
            <a:ext cx="707525" cy="7075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915714" y="2869318"/>
            <a:ext cx="825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530" y="44909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302911" y="5296319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“0.501”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61238" y="834656"/>
            <a:ext cx="101594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SARDINES is the number you would produce were we to elicit your betting quotient.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1" name="TextBox 30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978759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691259" y="3687302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1653509" y="5651454"/>
            <a:ext cx="2004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?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653" y="36873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760794" y="44296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65" y="2869318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268863" y="3586144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“0.39”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6203" y="4394827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815909" y="5111653"/>
            <a:ext cx="9423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“0.465”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2910" y="24682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95509" y="3185035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725" y="2066903"/>
            <a:ext cx="707525" cy="707525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915714" y="2869318"/>
            <a:ext cx="825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1530" y="44909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302911" y="5296319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“0.501”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90356" y="726060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 depend on your (uniform) choice behaviour at a range of close possible worlds (de </a:t>
            </a:r>
            <a:r>
              <a:rPr lang="en-GB" dirty="0" err="1"/>
              <a:t>Finetti</a:t>
            </a:r>
            <a:r>
              <a:rPr lang="en-GB" dirty="0"/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356" y="1481317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 depend on all of your varied choice behaviour at a range of close possible worlds (me)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1" name="TextBox 30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315332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Orthodox Bayesianism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(HEADS) = ½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" name="TextBox 13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194052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990356" y="726060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 depend on your (uniform) choice behaviour at a range of close possible worlds (de </a:t>
            </a:r>
            <a:r>
              <a:rPr lang="en-GB" dirty="0" err="1"/>
              <a:t>Finetti</a:t>
            </a:r>
            <a:r>
              <a:rPr lang="en-GB" dirty="0"/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90356" y="1571718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 depend on all of your varied choice behaviour at a range of close possible worlds (me)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09492" y="3127979"/>
            <a:ext cx="3060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relevant</a:t>
            </a:r>
            <a:r>
              <a:rPr lang="en-GB" dirty="0"/>
              <a:t> close </a:t>
            </a:r>
            <a:r>
              <a:rPr lang="en-GB"/>
              <a:t>possible worlds</a:t>
            </a:r>
            <a:endParaRPr lang="en-GB" dirty="0"/>
          </a:p>
        </p:txBody>
      </p:sp>
      <p:cxnSp>
        <p:nvCxnSpPr>
          <p:cNvPr id="29" name="Straight Connector 28"/>
          <p:cNvCxnSpPr>
            <a:cxnSpLocks/>
          </p:cNvCxnSpPr>
          <p:nvPr/>
        </p:nvCxnSpPr>
        <p:spPr>
          <a:xfrm flipH="1">
            <a:off x="6716202" y="3760684"/>
            <a:ext cx="690132" cy="26106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cxnSpLocks/>
          </p:cNvCxnSpPr>
          <p:nvPr/>
        </p:nvCxnSpPr>
        <p:spPr>
          <a:xfrm>
            <a:off x="7739983" y="3768248"/>
            <a:ext cx="0" cy="49217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cxnSpLocks/>
          </p:cNvCxnSpPr>
          <p:nvPr/>
        </p:nvCxnSpPr>
        <p:spPr>
          <a:xfrm>
            <a:off x="8073633" y="3768247"/>
            <a:ext cx="731338" cy="23837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52899" y="4006620"/>
            <a:ext cx="1804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Same evidence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72332" y="4321688"/>
            <a:ext cx="1804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Same rationality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29679" y="4029050"/>
            <a:ext cx="1754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Anything else?</a:t>
            </a:r>
          </a:p>
        </p:txBody>
      </p:sp>
      <p:cxnSp>
        <p:nvCxnSpPr>
          <p:cNvPr id="35" name="Straight Connector 34"/>
          <p:cNvCxnSpPr>
            <a:cxnSpLocks/>
            <a:endCxn id="26" idx="0"/>
          </p:cNvCxnSpPr>
          <p:nvPr/>
        </p:nvCxnSpPr>
        <p:spPr>
          <a:xfrm flipH="1">
            <a:off x="7739983" y="1967201"/>
            <a:ext cx="1014413" cy="11607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5" name="TextBox 14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8230964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627464" y="2214693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2214693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96999" y="2957010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470" y="13967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408" y="2922218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115" y="995600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321" y="67988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735" y="3018372"/>
            <a:ext cx="707525" cy="7075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14695" y="1653055"/>
            <a:ext cx="266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P elicited, and response is “0.5”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5" name="TextBox 24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EB5AB15-A480-4DB4-9AED-8700DC811459}"/>
              </a:ext>
            </a:extLst>
          </p:cNvPr>
          <p:cNvSpPr txBox="1"/>
          <p:nvPr/>
        </p:nvSpPr>
        <p:spPr>
          <a:xfrm>
            <a:off x="8374829" y="3812963"/>
            <a:ext cx="266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P elicited, and response is “0.6”</a:t>
            </a:r>
          </a:p>
        </p:txBody>
      </p:sp>
    </p:spTree>
    <p:extLst>
      <p:ext uri="{BB962C8B-B14F-4D97-AF65-F5344CB8AC3E}">
        <p14:creationId xmlns:p14="http://schemas.microsoft.com/office/powerpoint/2010/main" val="34422157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627464" y="2214693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2214693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96999" y="2957010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470" y="13967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408" y="2922218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115" y="995600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321" y="67988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735" y="3018372"/>
            <a:ext cx="707525" cy="7075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14695" y="1653055"/>
            <a:ext cx="266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P elicited, and response is “0.5”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801122" y="2086570"/>
            <a:ext cx="30207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Agent offered chance to pay £0.70 and get back £1 </a:t>
            </a:r>
            <a:r>
              <a:rPr lang="en-GB" dirty="0" err="1"/>
              <a:t>iff</a:t>
            </a:r>
            <a:r>
              <a:rPr lang="en-GB" dirty="0"/>
              <a:t> P is true: agent declined bet.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082495" y="3767997"/>
            <a:ext cx="30207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Agent had to choose whether to perform action A or action A’, where action A would produce utility 0.6 for sure, and A’ would produce utility 0.8 </a:t>
            </a:r>
            <a:r>
              <a:rPr lang="en-GB" dirty="0" err="1"/>
              <a:t>iff</a:t>
            </a:r>
            <a:r>
              <a:rPr lang="en-GB" dirty="0"/>
              <a:t> P: agent chose action A’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5" name="TextBox 24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063841-880E-4E62-80B1-8424F49A4F1B}"/>
              </a:ext>
            </a:extLst>
          </p:cNvPr>
          <p:cNvSpPr txBox="1"/>
          <p:nvPr/>
        </p:nvSpPr>
        <p:spPr>
          <a:xfrm>
            <a:off x="8374829" y="3812963"/>
            <a:ext cx="266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P elicited, and response is “0.6”</a:t>
            </a:r>
          </a:p>
        </p:txBody>
      </p:sp>
    </p:spTree>
    <p:extLst>
      <p:ext uri="{BB962C8B-B14F-4D97-AF65-F5344CB8AC3E}">
        <p14:creationId xmlns:p14="http://schemas.microsoft.com/office/powerpoint/2010/main" val="1113680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790771" y="16528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a</a:t>
            </a:r>
            <a:r>
              <a:rPr lang="en-GB" baseline="-25000" dirty="0"/>
              <a:t> 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8790771" y="21853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8790771" y="26363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46810" y="18052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1946810" y="23377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946810" y="27887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8838" y="4678364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Each possible world is associated with a set of precise credence functions. These are the credence functions that “endorse” the agent’s choices at that world.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8838" y="5440229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credence function endorses an agent’s choices at a world, if the agent’s choices conform to MEU relative to that credence function (and the agent’s utility function). </a:t>
            </a:r>
          </a:p>
        </p:txBody>
      </p:sp>
      <p:sp>
        <p:nvSpPr>
          <p:cNvPr id="2" name="Left Brace 1"/>
          <p:cNvSpPr/>
          <p:nvPr/>
        </p:nvSpPr>
        <p:spPr>
          <a:xfrm>
            <a:off x="1717964" y="1652841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eft Brace 31"/>
          <p:cNvSpPr/>
          <p:nvPr/>
        </p:nvSpPr>
        <p:spPr>
          <a:xfrm>
            <a:off x="8611703" y="1564229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4" name="TextBox 33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4068819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790771" y="16528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a</a:t>
            </a:r>
            <a:r>
              <a:rPr lang="en-GB" baseline="-25000" dirty="0"/>
              <a:t> 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8790771" y="21853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8790771" y="26363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46810" y="18052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1946810" y="23377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946810" y="27887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8838" y="4678364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Each possible world is associated with a set of precise credence functions. These are the credence functions that “endorse” the agent’s choices at that world.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8838" y="5440229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credence function endorses an agent’s choices at a world, if the betting quotients elicited match the numbers assigned by the credence function. </a:t>
            </a:r>
          </a:p>
        </p:txBody>
      </p:sp>
      <p:sp>
        <p:nvSpPr>
          <p:cNvPr id="2" name="Left Brace 1"/>
          <p:cNvSpPr/>
          <p:nvPr/>
        </p:nvSpPr>
        <p:spPr>
          <a:xfrm>
            <a:off x="1717964" y="1652841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Left Brace 31"/>
          <p:cNvSpPr/>
          <p:nvPr/>
        </p:nvSpPr>
        <p:spPr>
          <a:xfrm>
            <a:off x="8611703" y="1564229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4" name="TextBox 33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593159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629C7AF-C2D7-481C-BFD9-71EFCA20E30E}"/>
              </a:ext>
            </a:extLst>
          </p:cNvPr>
          <p:cNvSpPr txBox="1"/>
          <p:nvPr/>
        </p:nvSpPr>
        <p:spPr>
          <a:xfrm>
            <a:off x="4349281" y="107425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4B12C3-5224-453C-8345-D1638A5B04BC}"/>
              </a:ext>
            </a:extLst>
          </p:cNvPr>
          <p:cNvSpPr txBox="1"/>
          <p:nvPr/>
        </p:nvSpPr>
        <p:spPr>
          <a:xfrm>
            <a:off x="4349280" y="158186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354DA6-FEF7-48F8-ABE2-BC89285DACCD}"/>
              </a:ext>
            </a:extLst>
          </p:cNvPr>
          <p:cNvSpPr txBox="1"/>
          <p:nvPr/>
        </p:nvSpPr>
        <p:spPr>
          <a:xfrm>
            <a:off x="4349280" y="198912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4D9A3B-22B5-4266-8ADA-649810BFD5F2}"/>
              </a:ext>
            </a:extLst>
          </p:cNvPr>
          <p:cNvSpPr txBox="1"/>
          <p:nvPr/>
        </p:nvSpPr>
        <p:spPr>
          <a:xfrm>
            <a:off x="4349280" y="2490024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428BB2-A31D-4F19-9EDE-F0F1E64DD45D}"/>
              </a:ext>
            </a:extLst>
          </p:cNvPr>
          <p:cNvSpPr txBox="1"/>
          <p:nvPr/>
        </p:nvSpPr>
        <p:spPr>
          <a:xfrm>
            <a:off x="4349281" y="2841304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0365CE-BAB2-453B-8060-064049C9684A}"/>
              </a:ext>
            </a:extLst>
          </p:cNvPr>
          <p:cNvSpPr txBox="1"/>
          <p:nvPr/>
        </p:nvSpPr>
        <p:spPr>
          <a:xfrm>
            <a:off x="4349281" y="3292245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B07A5811-8EAD-48B1-917F-F70C9047CB1E}"/>
              </a:ext>
            </a:extLst>
          </p:cNvPr>
          <p:cNvSpPr/>
          <p:nvPr/>
        </p:nvSpPr>
        <p:spPr>
          <a:xfrm>
            <a:off x="4010186" y="1111728"/>
            <a:ext cx="339094" cy="125274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809855A2-FD19-47F4-93FD-9838A7779D84}"/>
              </a:ext>
            </a:extLst>
          </p:cNvPr>
          <p:cNvSpPr/>
          <p:nvPr/>
        </p:nvSpPr>
        <p:spPr>
          <a:xfrm>
            <a:off x="4010184" y="2446079"/>
            <a:ext cx="339096" cy="13153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Left Brace 11">
            <a:extLst>
              <a:ext uri="{FF2B5EF4-FFF2-40B4-BE49-F238E27FC236}">
                <a16:creationId xmlns:a16="http://schemas.microsoft.com/office/drawing/2014/main" id="{B6CFD326-24C2-4A55-B25F-8690DA73583B}"/>
              </a:ext>
            </a:extLst>
          </p:cNvPr>
          <p:cNvSpPr/>
          <p:nvPr/>
        </p:nvSpPr>
        <p:spPr>
          <a:xfrm>
            <a:off x="3183530" y="1030737"/>
            <a:ext cx="588930" cy="3775104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375E07-F3B8-40E3-BFC4-D56A1827659D}"/>
              </a:ext>
            </a:extLst>
          </p:cNvPr>
          <p:cNvSpPr txBox="1"/>
          <p:nvPr/>
        </p:nvSpPr>
        <p:spPr>
          <a:xfrm>
            <a:off x="4010184" y="3910526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B7544EB-AE46-4806-9881-39E61736530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298" y="1211702"/>
            <a:ext cx="707525" cy="70752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3497D17-B382-4BD4-B4C9-B0B092E3A97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298" y="2498041"/>
            <a:ext cx="707525" cy="707525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87C8C49E-8374-4C0E-B224-A4820A7031FE}"/>
              </a:ext>
            </a:extLst>
          </p:cNvPr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4B3CD0C-00A8-4283-ACBD-141BDD7D151A}"/>
              </a:ext>
            </a:extLst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8" name="TextBox 17">
            <a:hlinkClick r:id="rId3" action="ppaction://hlinksldjump"/>
            <a:extLst>
              <a:ext uri="{FF2B5EF4-FFF2-40B4-BE49-F238E27FC236}">
                <a16:creationId xmlns:a16="http://schemas.microsoft.com/office/drawing/2014/main" id="{35278669-5A6E-4BDC-8B68-13B78BE8857C}"/>
              </a:ext>
            </a:extLst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62890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8790771" y="16528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a</a:t>
            </a:r>
            <a:r>
              <a:rPr lang="en-GB" baseline="-25000" dirty="0"/>
              <a:t> 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8790771" y="21853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8790771" y="26363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946810" y="180524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1946810" y="233779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i="1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1946810" y="2788732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89902" y="4926810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Why do we get </a:t>
            </a:r>
            <a:r>
              <a:rPr lang="en-GB" i="1" dirty="0"/>
              <a:t>sets</a:t>
            </a:r>
            <a:r>
              <a:rPr lang="en-GB" dirty="0"/>
              <a:t> of precise credence functions at a world, rather than just a single credence function?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8838" y="5727293"/>
            <a:ext cx="9840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is because at a given world an agent may not be asked to make choices over everything – and so his or her choice behaviour will be endorsed by a range of credence functions. </a:t>
            </a:r>
          </a:p>
        </p:txBody>
      </p:sp>
      <p:sp>
        <p:nvSpPr>
          <p:cNvPr id="32" name="Left Brace 31"/>
          <p:cNvSpPr/>
          <p:nvPr/>
        </p:nvSpPr>
        <p:spPr>
          <a:xfrm>
            <a:off x="1717964" y="1652841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Left Brace 32"/>
          <p:cNvSpPr/>
          <p:nvPr/>
        </p:nvSpPr>
        <p:spPr>
          <a:xfrm>
            <a:off x="8611703" y="1564229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34" name="TextBox 33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9606424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81512" y="864066"/>
            <a:ext cx="415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Imprecise Probabilism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68182" y="864066"/>
            <a:ext cx="415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Alternative (‘Unified’) Account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71772" y="2021787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2371772" y="2554337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35" name="TextBox 34"/>
          <p:cNvSpPr txBox="1"/>
          <p:nvPr/>
        </p:nvSpPr>
        <p:spPr>
          <a:xfrm>
            <a:off x="2371772" y="300527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17887" y="3994952"/>
            <a:ext cx="427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set of credence functions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102256" y="140762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39" name="TextBox 38"/>
          <p:cNvSpPr txBox="1"/>
          <p:nvPr/>
        </p:nvSpPr>
        <p:spPr>
          <a:xfrm>
            <a:off x="9102255" y="1915236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40" name="TextBox 39"/>
          <p:cNvSpPr txBox="1"/>
          <p:nvPr/>
        </p:nvSpPr>
        <p:spPr>
          <a:xfrm>
            <a:off x="9102255" y="232250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02255" y="2823399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43" name="TextBox 42"/>
          <p:cNvSpPr txBox="1"/>
          <p:nvPr/>
        </p:nvSpPr>
        <p:spPr>
          <a:xfrm>
            <a:off x="9102256" y="3174679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44" name="TextBox 43"/>
          <p:cNvSpPr txBox="1"/>
          <p:nvPr/>
        </p:nvSpPr>
        <p:spPr>
          <a:xfrm>
            <a:off x="9102256" y="362562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068182" y="5388165"/>
            <a:ext cx="4277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mega-set of sets of credence functions</a:t>
            </a:r>
          </a:p>
        </p:txBody>
      </p:sp>
      <p:sp>
        <p:nvSpPr>
          <p:cNvPr id="19" name="Left Brace 18"/>
          <p:cNvSpPr/>
          <p:nvPr/>
        </p:nvSpPr>
        <p:spPr>
          <a:xfrm>
            <a:off x="2257349" y="1752694"/>
            <a:ext cx="228846" cy="161683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Left Brace 19"/>
          <p:cNvSpPr/>
          <p:nvPr/>
        </p:nvSpPr>
        <p:spPr>
          <a:xfrm>
            <a:off x="8763161" y="1445103"/>
            <a:ext cx="339094" cy="1252742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Left Brace 20"/>
          <p:cNvSpPr/>
          <p:nvPr/>
        </p:nvSpPr>
        <p:spPr>
          <a:xfrm>
            <a:off x="8763159" y="2779454"/>
            <a:ext cx="339096" cy="13153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Left Brace 21"/>
          <p:cNvSpPr/>
          <p:nvPr/>
        </p:nvSpPr>
        <p:spPr>
          <a:xfrm>
            <a:off x="7936505" y="1364112"/>
            <a:ext cx="588930" cy="3775104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8763159" y="424390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4" name="Rectangle 2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6" name="TextBox 25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0923446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0199518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3715" y="1535850"/>
            <a:ext cx="4042641" cy="27355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575914" y="755126"/>
            <a:ext cx="415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Imprecise Probabilism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70747" y="2398195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70746" y="287089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2604060" y="336103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11" name="Left Brace 10"/>
          <p:cNvSpPr/>
          <p:nvPr/>
        </p:nvSpPr>
        <p:spPr>
          <a:xfrm>
            <a:off x="2212501" y="2182659"/>
            <a:ext cx="424872" cy="201352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How is the alternative account an improvement on imprecise </a:t>
            </a:r>
            <a:r>
              <a:rPr lang="en-GB" sz="2000" dirty="0" err="1">
                <a:solidFill>
                  <a:schemeClr val="bg1"/>
                </a:solidFill>
              </a:rPr>
              <a:t>probabilism</a:t>
            </a:r>
            <a:r>
              <a:rPr lang="en-GB" sz="20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16" name="TextBox 15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21001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Orthodox Bayesianism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(P) = </a:t>
            </a:r>
            <a:r>
              <a:rPr lang="en-GB" i="1" dirty="0"/>
              <a:t>v, …</a:t>
            </a:r>
            <a:r>
              <a:rPr lang="en-GB" dirty="0"/>
              <a:t>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13413" y="3938968"/>
            <a:ext cx="42778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single credence function, that assigns a number to every proposition that you can entertain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" name="TextBox 13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4802922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627464" y="2214693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2214693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96999" y="2957010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1984" y="1507168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4994" y="3913158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1334" y="1033645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321" y="67988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697" y="3361135"/>
            <a:ext cx="707525" cy="7075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192392" y="1741147"/>
            <a:ext cx="266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SARDINES elicited, and response is “0.5”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587732" y="2214693"/>
            <a:ext cx="34316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Agent offered chance to pay £0.10 and get back £1 </a:t>
            </a:r>
            <a:r>
              <a:rPr lang="en-GB" dirty="0" err="1"/>
              <a:t>iff</a:t>
            </a:r>
            <a:r>
              <a:rPr lang="en-GB" dirty="0"/>
              <a:t> SARDINES is true: agent accepted bet.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How is the alternative account an improvement on imprecise </a:t>
            </a:r>
            <a:r>
              <a:rPr lang="en-GB" sz="2000" dirty="0" err="1">
                <a:solidFill>
                  <a:schemeClr val="bg1"/>
                </a:solidFill>
              </a:rPr>
              <a:t>probabilism</a:t>
            </a:r>
            <a:r>
              <a:rPr lang="en-GB" sz="20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1" name="TextBox 20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8833843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121" y="1375347"/>
            <a:ext cx="488479" cy="4884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70155" y="1006015"/>
            <a:ext cx="130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678" y="1211120"/>
            <a:ext cx="488479" cy="488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120" y="1735389"/>
            <a:ext cx="488479" cy="4884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372" y="702202"/>
            <a:ext cx="488479" cy="4884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14" y="606516"/>
            <a:ext cx="488479" cy="4884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39" y="1619586"/>
            <a:ext cx="488479" cy="4884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7164" y="1434920"/>
            <a:ext cx="408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Actual and dispositional choice behaviour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2447636" y="2180251"/>
            <a:ext cx="0" cy="794327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1708818" y="2318107"/>
            <a:ext cx="1967255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FIXES (somehow)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5545" y="3097671"/>
            <a:ext cx="408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>
            <a:off x="2447636" y="3724900"/>
            <a:ext cx="0" cy="1102626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330036" y="3900276"/>
            <a:ext cx="2346037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WHICH IS REPRESENTED BY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5409" y="5075198"/>
            <a:ext cx="408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set of precise credence functions </a:t>
            </a:r>
          </a:p>
        </p:txBody>
      </p:sp>
      <p:sp>
        <p:nvSpPr>
          <p:cNvPr id="23" name="Smiley Face 22"/>
          <p:cNvSpPr/>
          <p:nvPr/>
        </p:nvSpPr>
        <p:spPr>
          <a:xfrm>
            <a:off x="5361426" y="2682759"/>
            <a:ext cx="1097348" cy="1038273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213574" y="487761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5258444" y="520186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5232118" y="548957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Left Brace 26"/>
          <p:cNvSpPr/>
          <p:nvPr/>
        </p:nvSpPr>
        <p:spPr>
          <a:xfrm>
            <a:off x="4729985" y="4709438"/>
            <a:ext cx="442718" cy="125446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How is the alternative account an improvement on imprecise </a:t>
            </a:r>
            <a:r>
              <a:rPr lang="en-GB" sz="2000" dirty="0" err="1">
                <a:solidFill>
                  <a:schemeClr val="bg1"/>
                </a:solidFill>
              </a:rPr>
              <a:t>probabilism</a:t>
            </a:r>
            <a:r>
              <a:rPr lang="en-GB" sz="20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8" name="TextBox 27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5963604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121" y="1375347"/>
            <a:ext cx="488479" cy="4884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70155" y="1006015"/>
            <a:ext cx="130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0678" y="1211120"/>
            <a:ext cx="488479" cy="48847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120" y="1735389"/>
            <a:ext cx="488479" cy="48847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372" y="702202"/>
            <a:ext cx="488479" cy="4884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14" y="606516"/>
            <a:ext cx="488479" cy="4884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639" y="1619586"/>
            <a:ext cx="488479" cy="4884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97164" y="1434920"/>
            <a:ext cx="408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Actual and dispositional choice behaviour</a:t>
            </a: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2466109" y="2698812"/>
            <a:ext cx="0" cy="1851592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130641" y="3140894"/>
            <a:ext cx="72796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FIXES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9079" y="4742121"/>
            <a:ext cx="4082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Facts about your </a:t>
            </a:r>
            <a:r>
              <a:rPr lang="en-GB" dirty="0" err="1"/>
              <a:t>credal</a:t>
            </a:r>
            <a:r>
              <a:rPr lang="en-GB" dirty="0"/>
              <a:t> state</a:t>
            </a:r>
          </a:p>
        </p:txBody>
      </p:sp>
      <p:sp>
        <p:nvSpPr>
          <p:cNvPr id="23" name="Smiley Face 22"/>
          <p:cNvSpPr/>
          <p:nvPr/>
        </p:nvSpPr>
        <p:spPr>
          <a:xfrm>
            <a:off x="5370949" y="4031268"/>
            <a:ext cx="1097348" cy="1038273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7547021" y="93876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591891" y="126301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7565565" y="155072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Left Brace 26"/>
          <p:cNvSpPr/>
          <p:nvPr/>
        </p:nvSpPr>
        <p:spPr>
          <a:xfrm>
            <a:off x="7379134" y="1006015"/>
            <a:ext cx="218307" cy="896945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2801578" y="3140894"/>
            <a:ext cx="2130519" cy="369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dirty="0"/>
              <a:t>AND REPRESENTS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How is the alternative account an improvement on imprecise </a:t>
            </a:r>
            <a:r>
              <a:rPr lang="en-GB" sz="2000" dirty="0" err="1">
                <a:solidFill>
                  <a:schemeClr val="bg1"/>
                </a:solidFill>
              </a:rPr>
              <a:t>probabilism</a:t>
            </a:r>
            <a:r>
              <a:rPr lang="en-GB" sz="2000" dirty="0">
                <a:solidFill>
                  <a:schemeClr val="bg1"/>
                </a:solidFill>
              </a:rPr>
              <a:t>?</a:t>
            </a:r>
          </a:p>
        </p:txBody>
      </p:sp>
      <p:sp>
        <p:nvSpPr>
          <p:cNvPr id="21" name="TextBox 20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694816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 animBg="1"/>
      <p:bldP spid="1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5283662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How can we read off facts about the agent’s </a:t>
            </a:r>
            <a:r>
              <a:rPr lang="en-GB" dirty="0" err="1"/>
              <a:t>credal</a:t>
            </a:r>
            <a:r>
              <a:rPr lang="en-GB" dirty="0"/>
              <a:t> state from the model?</a:t>
            </a:r>
          </a:p>
        </p:txBody>
      </p:sp>
      <p:sp>
        <p:nvSpPr>
          <p:cNvPr id="19" name="Smiley Face 18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hought Bubble: Cloud 2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30" name="TextBox 29"/>
          <p:cNvSpPr txBox="1"/>
          <p:nvPr/>
        </p:nvSpPr>
        <p:spPr>
          <a:xfrm>
            <a:off x="4181911" y="275961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4181911" y="321055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2" name="Left Brace 31"/>
          <p:cNvSpPr/>
          <p:nvPr/>
        </p:nvSpPr>
        <p:spPr>
          <a:xfrm>
            <a:off x="3934691" y="2227060"/>
            <a:ext cx="323273" cy="135282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11" name="TextBox 10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75794474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miley Face 7"/>
          <p:cNvSpPr/>
          <p:nvPr/>
        </p:nvSpPr>
        <p:spPr>
          <a:xfrm>
            <a:off x="1757606" y="252682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785875" y="4490981"/>
            <a:ext cx="4302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is between 0.39 and 0.501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3207" y="318513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78348" y="392744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819" y="2367148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186417" y="3083974"/>
            <a:ext cx="18222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SARDINES elicited: “0.39”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3757" y="3892657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464" y="196603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088052" y="2682865"/>
            <a:ext cx="1839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SARDINES elicited: 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2279" y="156473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084" y="398881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419725" y="4794149"/>
            <a:ext cx="1792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in SARDINES elicited“0.501”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How can we read off facts about the agent’s </a:t>
            </a:r>
            <a:r>
              <a:rPr lang="en-GB" dirty="0" err="1"/>
              <a:t>credal</a:t>
            </a:r>
            <a:r>
              <a:rPr lang="en-GB" dirty="0"/>
              <a:t> state from the model?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05844" y="5826917"/>
            <a:ext cx="115638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A claim about your credal state is true iff it is consistent with your choice behaviour at all close relevant worlds.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35" name="TextBox 34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7939783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How can we read off facts about the agent’s </a:t>
            </a:r>
            <a:r>
              <a:rPr lang="en-GB" dirty="0" err="1"/>
              <a:t>credal</a:t>
            </a:r>
            <a:r>
              <a:rPr lang="en-GB" dirty="0"/>
              <a:t> state from the model?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25862" y="1783436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25862" y="2162609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03055" y="245485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3055" y="3027627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503055" y="346916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525863" y="379770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" name="Left Brace 1"/>
          <p:cNvSpPr/>
          <p:nvPr/>
        </p:nvSpPr>
        <p:spPr>
          <a:xfrm>
            <a:off x="1819564" y="1697262"/>
            <a:ext cx="341745" cy="276651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Brace 14"/>
          <p:cNvSpPr/>
          <p:nvPr/>
        </p:nvSpPr>
        <p:spPr>
          <a:xfrm>
            <a:off x="2161309" y="2890154"/>
            <a:ext cx="341746" cy="115497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e 15"/>
          <p:cNvSpPr/>
          <p:nvPr/>
        </p:nvSpPr>
        <p:spPr>
          <a:xfrm>
            <a:off x="2161310" y="1697262"/>
            <a:ext cx="341745" cy="11322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217" y="2081644"/>
            <a:ext cx="488479" cy="4884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827" y="3231269"/>
            <a:ext cx="488479" cy="48847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5708" y="5325214"/>
            <a:ext cx="1052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Some claim is true of the agent’s credal state iff it is true of at least one credence function in every set.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22" name="TextBox 21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4985160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08" y="915202"/>
            <a:ext cx="415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this?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81505" y="2284011"/>
            <a:ext cx="1010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to falsify claim (C), we just have to find some relevant world w in which your choice behaviour is inconsistent with C.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1504" y="3354452"/>
            <a:ext cx="101032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set of credence functions that represent your choice behaviour at w, must all </a:t>
            </a:r>
            <a:r>
              <a:rPr lang="en-GB" i="1" dirty="0"/>
              <a:t>endorse</a:t>
            </a:r>
            <a:r>
              <a:rPr lang="en-GB" dirty="0"/>
              <a:t> that choice behaviour. Thus if your choice behaviour at w is inconsistent with claim C, then claim C will be false of every credence function in the set.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1505" y="1487064"/>
            <a:ext cx="10103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claim (C) about your </a:t>
            </a:r>
            <a:r>
              <a:rPr lang="en-GB" dirty="0" err="1"/>
              <a:t>credal</a:t>
            </a:r>
            <a:r>
              <a:rPr lang="en-GB" dirty="0"/>
              <a:t> state is true </a:t>
            </a:r>
            <a:r>
              <a:rPr lang="en-GB" dirty="0" err="1"/>
              <a:t>iff</a:t>
            </a:r>
            <a:r>
              <a:rPr lang="en-GB" dirty="0"/>
              <a:t> it is consistent with choice behaviour at all relevant worlds.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81502" y="4701892"/>
            <a:ext cx="1010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to falsify some claim (C), we need to find a relevant world represented by a set of credence functions, such that the claim is false according to every credence function in that set.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81502" y="5777993"/>
            <a:ext cx="1010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If we can’t find such a world – e.g. if at every relevant world represented by a set of credence functions, there is at least one credence function at which C holds – then C is true.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15" name="TextBox 14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16312834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2214693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96999" y="2957010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220" y="3300851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374977" y="4123310"/>
            <a:ext cx="1060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 “0.39”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493" y="1374233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115" y="995600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31713" y="1712426"/>
            <a:ext cx="108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 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321" y="67988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735" y="3018372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239115" y="3823710"/>
            <a:ext cx="1142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 “0.501”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2069" y="2833706"/>
            <a:ext cx="496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SARDINES is greater than 0.2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913583" y="2741373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0291" y="2030027"/>
            <a:ext cx="496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SARDINES is greater than 0.4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51805" y="2113535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9799645" y="3357509"/>
            <a:ext cx="2441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(SARDINES) = 0.39</a:t>
            </a:r>
            <a:r>
              <a:rPr lang="en-GB" i="1" dirty="0"/>
              <a:t>, …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9799645" y="3736682"/>
            <a:ext cx="2435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(SARDINES) = 0.39</a:t>
            </a:r>
            <a:r>
              <a:rPr lang="en-GB" i="1" dirty="0"/>
              <a:t>, …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9776838" y="402893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0" name="Left Brace 29"/>
          <p:cNvSpPr/>
          <p:nvPr/>
        </p:nvSpPr>
        <p:spPr>
          <a:xfrm>
            <a:off x="9435093" y="3271335"/>
            <a:ext cx="341745" cy="11322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9943776" y="1285659"/>
            <a:ext cx="2297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(SARDINES) = 0</a:t>
            </a:r>
            <a:r>
              <a:rPr lang="en-GB" i="1" dirty="0"/>
              <a:t>…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9943776" y="1664832"/>
            <a:ext cx="2395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(SARDINES) = 0.01</a:t>
            </a:r>
            <a:r>
              <a:rPr lang="en-GB" i="1" dirty="0"/>
              <a:t> …</a:t>
            </a:r>
            <a:endParaRPr lang="en-GB" dirty="0"/>
          </a:p>
        </p:txBody>
      </p:sp>
      <p:sp>
        <p:nvSpPr>
          <p:cNvPr id="33" name="TextBox 32"/>
          <p:cNvSpPr txBox="1"/>
          <p:nvPr/>
        </p:nvSpPr>
        <p:spPr>
          <a:xfrm>
            <a:off x="9920969" y="195708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4" name="Left Brace 33"/>
          <p:cNvSpPr/>
          <p:nvPr/>
        </p:nvSpPr>
        <p:spPr>
          <a:xfrm>
            <a:off x="9579224" y="1199485"/>
            <a:ext cx="341745" cy="11322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TextBox 35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37" name="TextBox 36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722F13-1820-4962-9B2C-706C7F5CBE68}"/>
              </a:ext>
            </a:extLst>
          </p:cNvPr>
          <p:cNvSpPr txBox="1"/>
          <p:nvPr/>
        </p:nvSpPr>
        <p:spPr>
          <a:xfrm>
            <a:off x="8606687" y="2113535"/>
            <a:ext cx="1060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H: “0.5”</a:t>
            </a:r>
          </a:p>
        </p:txBody>
      </p:sp>
    </p:spTree>
    <p:extLst>
      <p:ext uri="{BB962C8B-B14F-4D97-AF65-F5344CB8AC3E}">
        <p14:creationId xmlns:p14="http://schemas.microsoft.com/office/powerpoint/2010/main" val="1245136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6" grpId="0"/>
      <p:bldP spid="29" grpId="0"/>
      <p:bldP spid="31" grpId="0"/>
      <p:bldP spid="32" grpId="0"/>
      <p:bldP spid="33" grpId="0"/>
      <p:bldP spid="34" grpId="0" animBg="1"/>
      <p:bldP spid="3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2214693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7696999" y="2957010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2470" y="1396709"/>
            <a:ext cx="707525" cy="70752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205068" y="2113535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“0.51”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408" y="2922218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115" y="995600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231714" y="1712426"/>
            <a:ext cx="714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321" y="679883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7735" y="3018372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239116" y="3823710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“0.39”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0291" y="1219200"/>
            <a:ext cx="49691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credence in SARDINES is greater than your credence in EXTREME SARDINES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40664" y="1396709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06264" y="1721727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001794" y="3833011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985435" y="2113535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289251" y="1962730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06300" y="1962730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929916" y="728921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“0.41”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546965" y="728921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ES: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505216" y="4315753"/>
            <a:ext cx="5781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(SARDINES) = 0.39, </a:t>
            </a:r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 (EXTREME SARDINES) = 0.01</a:t>
            </a:r>
            <a:r>
              <a:rPr lang="en-GB" i="1" dirty="0"/>
              <a:t>…</a:t>
            </a:r>
            <a:endParaRPr lang="en-GB" dirty="0"/>
          </a:p>
        </p:txBody>
      </p:sp>
      <p:sp>
        <p:nvSpPr>
          <p:cNvPr id="37" name="TextBox 36"/>
          <p:cNvSpPr txBox="1"/>
          <p:nvPr/>
        </p:nvSpPr>
        <p:spPr>
          <a:xfrm>
            <a:off x="5482409" y="5010103"/>
            <a:ext cx="59057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(SARDINES) = 0.39</a:t>
            </a:r>
            <a:r>
              <a:rPr lang="en-GB" i="1" dirty="0"/>
              <a:t> …</a:t>
            </a:r>
            <a:r>
              <a:rPr lang="en-GB" dirty="0"/>
              <a:t> </a:t>
            </a:r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 (EXTREME SARDINES) = 0.499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482409" y="466292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9" name="Left Brace 38"/>
          <p:cNvSpPr/>
          <p:nvPr/>
        </p:nvSpPr>
        <p:spPr>
          <a:xfrm>
            <a:off x="5140664" y="4229579"/>
            <a:ext cx="341745" cy="164734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5482409" y="5380064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Rectangle 2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true of the agent?</a:t>
            </a:r>
          </a:p>
        </p:txBody>
      </p:sp>
      <p:sp>
        <p:nvSpPr>
          <p:cNvPr id="34" name="TextBox 33">
            <a:hlinkClick r:id="rId4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81437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36" grpId="0"/>
      <p:bldP spid="37" grpId="0"/>
      <p:bldP spid="38" grpId="0"/>
      <p:bldP spid="39" grpId="0" animBg="1"/>
      <p:bldP spid="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SARDINES: My neighbour has at least one tin of sardines in her cupboard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1512" y="1410749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you</a:t>
            </a:r>
            <a:r>
              <a:rPr lang="en-GB" dirty="0"/>
              <a:t>(SARDINES) = ?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8373047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40240741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What does rationality require?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5708" y="5325214"/>
            <a:ext cx="1052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Rational </a:t>
            </a:r>
            <a:r>
              <a:rPr lang="en-GB" dirty="0" err="1"/>
              <a:t>iff</a:t>
            </a:r>
            <a:r>
              <a:rPr lang="en-GB" dirty="0"/>
              <a:t> every credence function in the set is a probability function.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70747" y="2398195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570746" y="287089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604060" y="336103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Left Brace 26"/>
          <p:cNvSpPr/>
          <p:nvPr/>
        </p:nvSpPr>
        <p:spPr>
          <a:xfrm>
            <a:off x="2212501" y="2182659"/>
            <a:ext cx="424872" cy="201352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10" name="TextBox 9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6565655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What does rationality require?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25862" y="1783436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25862" y="2162609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03055" y="245485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3055" y="3027627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503055" y="346916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525863" y="379770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" name="Left Brace 1"/>
          <p:cNvSpPr/>
          <p:nvPr/>
        </p:nvSpPr>
        <p:spPr>
          <a:xfrm>
            <a:off x="1819564" y="1697262"/>
            <a:ext cx="341745" cy="276651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Brace 14"/>
          <p:cNvSpPr/>
          <p:nvPr/>
        </p:nvSpPr>
        <p:spPr>
          <a:xfrm>
            <a:off x="2161309" y="2890154"/>
            <a:ext cx="341746" cy="115497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e 15"/>
          <p:cNvSpPr/>
          <p:nvPr/>
        </p:nvSpPr>
        <p:spPr>
          <a:xfrm>
            <a:off x="2161310" y="1697262"/>
            <a:ext cx="341745" cy="11322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217" y="2081644"/>
            <a:ext cx="488479" cy="4884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827" y="3231269"/>
            <a:ext cx="488479" cy="48847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5708" y="5325214"/>
            <a:ext cx="1052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Rational </a:t>
            </a:r>
            <a:r>
              <a:rPr lang="en-GB" dirty="0" err="1"/>
              <a:t>iff</a:t>
            </a:r>
            <a:r>
              <a:rPr lang="en-GB" dirty="0"/>
              <a:t> there is at least one credence function in each set that is a probability function.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22" name="TextBox 21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91269289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08" y="915202"/>
            <a:ext cx="4150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this?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1503" y="1601242"/>
            <a:ext cx="9788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 have been thinking about whether your choice behaviour is Dutch Bookable (how would it work if we think about accuracy arguments?)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81505" y="2564282"/>
            <a:ext cx="10103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 think that your behaviour only has to be not Dutch Bookable within one world (or </a:t>
            </a:r>
            <a:r>
              <a:rPr lang="en-GB" i="1" dirty="0"/>
              <a:t>sequence</a:t>
            </a:r>
            <a:r>
              <a:rPr lang="en-GB" dirty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1503" y="3250322"/>
            <a:ext cx="1010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will hold provided that your behaviour at a world is endorsed by at least one credence function that is a probability function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81504" y="4213362"/>
            <a:ext cx="1010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Thus you are rational provided that for every world represented by a set of credence functions, there is at least one credence function in the set that is a probability function. 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11" name="TextBox 10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921474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767" y="28520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87908" y="35943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379" y="2034018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317" y="3559527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024" y="16329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737358" y="4828692"/>
            <a:ext cx="999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30" y="1317192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44" y="36556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4175617" y="4461019"/>
            <a:ext cx="109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“0.55”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11908" y="4837993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92702" y="4470320"/>
            <a:ext cx="7078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 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94895" y="5078996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“0.52”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11944" y="5078996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075654" y="2416151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“0.42”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692703" y="2416151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8875" y="1811248"/>
            <a:ext cx="3063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(S) = 0.42</a:t>
            </a:r>
            <a:r>
              <a:rPr lang="en-GB" i="1" dirty="0"/>
              <a:t>, </a:t>
            </a:r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(¬ S) = 0, 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28875" y="219042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06068" y="2482670"/>
            <a:ext cx="3222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(S) = 0.42</a:t>
            </a:r>
            <a:r>
              <a:rPr lang="en-GB" i="1" dirty="0"/>
              <a:t>, </a:t>
            </a:r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(¬ S) = 0.58, …</a:t>
            </a:r>
          </a:p>
        </p:txBody>
      </p:sp>
      <p:sp>
        <p:nvSpPr>
          <p:cNvPr id="28" name="Left Brace 27"/>
          <p:cNvSpPr/>
          <p:nvPr/>
        </p:nvSpPr>
        <p:spPr>
          <a:xfrm>
            <a:off x="264323" y="1725073"/>
            <a:ext cx="341745" cy="1637251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628874" y="286971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079410" y="2250075"/>
            <a:ext cx="999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53960" y="2259376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136947" y="2500379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“0.51”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753996" y="2500379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</p:spTree>
    <p:extLst>
      <p:ext uri="{BB962C8B-B14F-4D97-AF65-F5344CB8AC3E}">
        <p14:creationId xmlns:p14="http://schemas.microsoft.com/office/powerpoint/2010/main" val="151358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6" grpId="0"/>
      <p:bldP spid="27" grpId="0"/>
      <p:bldP spid="28" grpId="0" animBg="1"/>
      <p:bldP spid="29" grpId="0"/>
      <p:bldP spid="34" grpId="0"/>
      <p:bldP spid="35" grpId="0"/>
      <p:bldP spid="36" grpId="0"/>
      <p:bldP spid="3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767" y="28520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87908" y="35943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379" y="2034018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317" y="3559527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024" y="16329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22622" y="2349735"/>
            <a:ext cx="801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30" y="1317192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44" y="36556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930025" y="4461019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“0.55”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97173" y="2359036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92703" y="4470320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80160" y="2600039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“0.52”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97209" y="2600039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4895" y="4363206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“0.42”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11944" y="4363206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28" name="Rectangle 2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34" name="TextBox 33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94521457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 series of bets (based on </a:t>
            </a:r>
            <a:r>
              <a:rPr lang="en-GB" b="1" dirty="0" err="1"/>
              <a:t>Elga’s</a:t>
            </a:r>
            <a:r>
              <a:rPr lang="en-GB" b="1" dirty="0"/>
              <a:t> series)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844317"/>
              </p:ext>
            </p:extLst>
          </p:nvPr>
        </p:nvGraphicFramePr>
        <p:xfrm>
          <a:off x="997527" y="1929630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335989163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846182181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261026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 SARDINES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713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Bet 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-£11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48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Bet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-£11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031099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5741245" y="4461019"/>
            <a:ext cx="261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Accept bet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741245" y="5412507"/>
            <a:ext cx="2617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Accept bet B</a:t>
            </a:r>
          </a:p>
        </p:txBody>
      </p:sp>
      <p:sp>
        <p:nvSpPr>
          <p:cNvPr id="3" name="Right Brace 2"/>
          <p:cNvSpPr/>
          <p:nvPr/>
        </p:nvSpPr>
        <p:spPr>
          <a:xfrm>
            <a:off x="7296727" y="4276436"/>
            <a:ext cx="284691" cy="1717964"/>
          </a:xfrm>
          <a:prstGeom prst="righ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7981063" y="4470320"/>
            <a:ext cx="3869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Is this a sequence?</a:t>
            </a:r>
          </a:p>
          <a:p>
            <a:endParaRPr lang="en-GB" dirty="0"/>
          </a:p>
          <a:p>
            <a:r>
              <a:rPr lang="en-GB" dirty="0"/>
              <a:t> - if yes, then the agent is irrational</a:t>
            </a:r>
          </a:p>
          <a:p>
            <a:r>
              <a:rPr lang="en-GB" dirty="0"/>
              <a:t> - if no, then the agent is not irrational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10" name="TextBox 9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9741555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767" y="28520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87908" y="35943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379" y="2034018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317" y="3559527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024" y="16329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22622" y="2349735"/>
            <a:ext cx="801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30" y="1317192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44" y="36556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930025" y="4461019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“0.55”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97173" y="2359036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92703" y="4470320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80160" y="2600039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“0.52”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97209" y="2600039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4895" y="4363206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“0.42”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11944" y="4363206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07855" y="4839652"/>
            <a:ext cx="2897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And then, a bit later…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80160" y="5239207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“0.42”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97209" y="5239207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4086" y="6039520"/>
            <a:ext cx="11231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“worlds” in my account are possible </a:t>
            </a:r>
            <a:r>
              <a:rPr lang="en-GB" i="1" dirty="0"/>
              <a:t>sequences</a:t>
            </a:r>
            <a:r>
              <a:rPr lang="en-GB" dirty="0"/>
              <a:t> of choice behaviours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35" name="TextBox 34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86344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7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2767" y="2852002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387908" y="3594319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379" y="2034018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317" y="3559527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0024" y="1632909"/>
            <a:ext cx="707525" cy="70752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922623" y="2349735"/>
            <a:ext cx="873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“0.48”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230" y="1317192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8644" y="3655681"/>
            <a:ext cx="707525" cy="707525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3930025" y="4461019"/>
            <a:ext cx="99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“0.55”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97173" y="2359036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692703" y="4470320"/>
            <a:ext cx="352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980160" y="2600039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“0.52”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597209" y="2600039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94895" y="4363206"/>
            <a:ext cx="8160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“0.42”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11944" y="4363206"/>
            <a:ext cx="48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¬S: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8836" y="406400"/>
            <a:ext cx="11231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“worlds” in my account are possible </a:t>
            </a:r>
            <a:r>
              <a:rPr lang="en-GB" i="1" dirty="0"/>
              <a:t>sequences</a:t>
            </a:r>
            <a:r>
              <a:rPr lang="en-GB" dirty="0"/>
              <a:t> of choice behaviours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does rationality require?</a:t>
            </a:r>
          </a:p>
        </p:txBody>
      </p:sp>
      <p:sp>
        <p:nvSpPr>
          <p:cNvPr id="28" name="TextBox 27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091456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1973155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Imprecise Probabilism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7413413" y="3938968"/>
            <a:ext cx="4277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set of credence functions, each of which assign a number to every proposition that you can entertain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1911" y="275961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181911" y="321055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5" name="Left Brace 4"/>
          <p:cNvSpPr/>
          <p:nvPr/>
        </p:nvSpPr>
        <p:spPr>
          <a:xfrm>
            <a:off x="3934691" y="2227060"/>
            <a:ext cx="323273" cy="135282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20607527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What is the decision rule?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5708" y="5325214"/>
            <a:ext cx="1052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You must act in accordance with (at least) one credence function in the set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70747" y="2398195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2570746" y="2870890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2604060" y="336103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7" name="Left Brace 26"/>
          <p:cNvSpPr/>
          <p:nvPr/>
        </p:nvSpPr>
        <p:spPr>
          <a:xfrm>
            <a:off x="2212501" y="2182659"/>
            <a:ext cx="424872" cy="201352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the decision rule?</a:t>
            </a:r>
          </a:p>
        </p:txBody>
      </p:sp>
      <p:sp>
        <p:nvSpPr>
          <p:cNvPr id="10" name="TextBox 9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6354973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5708" y="882525"/>
            <a:ext cx="9596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b="1" dirty="0"/>
              <a:t>What is the decision rule?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25862" y="1783436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a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25862" y="2162609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b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03055" y="245485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3055" y="3027627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c</a:t>
            </a:r>
            <a:r>
              <a:rPr lang="en-GB" dirty="0"/>
              <a:t>(P) = </a:t>
            </a:r>
            <a:r>
              <a:rPr lang="en-GB" i="1" dirty="0"/>
              <a:t>v, …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2503055" y="3469168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Cr</a:t>
            </a:r>
            <a:r>
              <a:rPr lang="en-GB" baseline="-25000" dirty="0" err="1"/>
              <a:t>d</a:t>
            </a:r>
            <a:r>
              <a:rPr lang="en-GB" dirty="0"/>
              <a:t>(P) = </a:t>
            </a:r>
            <a:r>
              <a:rPr lang="en-GB" i="1" dirty="0"/>
              <a:t>w, …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2525863" y="3797703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2" name="Left Brace 1"/>
          <p:cNvSpPr/>
          <p:nvPr/>
        </p:nvSpPr>
        <p:spPr>
          <a:xfrm>
            <a:off x="1819564" y="1697262"/>
            <a:ext cx="341745" cy="276651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Left Brace 14"/>
          <p:cNvSpPr/>
          <p:nvPr/>
        </p:nvSpPr>
        <p:spPr>
          <a:xfrm>
            <a:off x="2161309" y="2890154"/>
            <a:ext cx="341746" cy="1154976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Left Brace 15"/>
          <p:cNvSpPr/>
          <p:nvPr/>
        </p:nvSpPr>
        <p:spPr>
          <a:xfrm>
            <a:off x="2161310" y="1697262"/>
            <a:ext cx="341745" cy="1132248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217" y="2081644"/>
            <a:ext cx="488479" cy="48847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827" y="3231269"/>
            <a:ext cx="488479" cy="48847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35708" y="5325214"/>
            <a:ext cx="1052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dirty="0"/>
              <a:t>You must act in accordance with every credence function from (at least) one set.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the decision rule?</a:t>
            </a:r>
          </a:p>
        </p:txBody>
      </p:sp>
      <p:sp>
        <p:nvSpPr>
          <p:cNvPr id="22" name="TextBox 21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84693998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80618" y="1720840"/>
            <a:ext cx="1000052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r>
              <a:rPr lang="en-GB" dirty="0"/>
              <a:t>The decision rule is simply that you must act in line with </a:t>
            </a:r>
            <a:r>
              <a:rPr lang="en-GB" i="1" dirty="0"/>
              <a:t>every</a:t>
            </a:r>
            <a:r>
              <a:rPr lang="en-GB" dirty="0"/>
              <a:t> credence function from some set representing some world. </a:t>
            </a:r>
          </a:p>
          <a:p>
            <a:endParaRPr lang="en-GB" dirty="0"/>
          </a:p>
          <a:p>
            <a:r>
              <a:rPr lang="en-GB" dirty="0"/>
              <a:t>This is just the flipside of saying that your choice behaviour at a world fixes the set of credence functions that represent that world: they are the ones that endorse your choice behaviour.</a:t>
            </a:r>
          </a:p>
          <a:p>
            <a:endParaRPr lang="en-GB" dirty="0"/>
          </a:p>
          <a:p>
            <a:r>
              <a:rPr lang="en-GB" dirty="0"/>
              <a:t>We use your behaviour to determine your </a:t>
            </a:r>
            <a:r>
              <a:rPr lang="en-GB" dirty="0" err="1"/>
              <a:t>credal</a:t>
            </a:r>
            <a:r>
              <a:rPr lang="en-GB" dirty="0"/>
              <a:t> state; then we use your </a:t>
            </a:r>
            <a:r>
              <a:rPr lang="en-GB" dirty="0" err="1"/>
              <a:t>credal</a:t>
            </a:r>
            <a:r>
              <a:rPr lang="en-GB" dirty="0"/>
              <a:t> state to determine what behaviour is rational. This sounds circular – but I think that this is not a special problem for my account!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Developing the account – what is the decision rule?</a:t>
            </a:r>
          </a:p>
        </p:txBody>
      </p:sp>
      <p:sp>
        <p:nvSpPr>
          <p:cNvPr id="6" name="TextBox 5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467122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51281729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42392" y="901388"/>
            <a:ext cx="2780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Dilation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2392" y="1626038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Cr(HEADS) = 0.5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2392" y="2166022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Cr(P) = (0,1)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696" y="1565355"/>
            <a:ext cx="2140989" cy="1201333"/>
          </a:xfrm>
          <a:prstGeom prst="rect">
            <a:avLst/>
          </a:prstGeom>
        </p:spPr>
      </p:pic>
      <p:sp>
        <p:nvSpPr>
          <p:cNvPr id="8" name="Freeform: Shape 7"/>
          <p:cNvSpPr/>
          <p:nvPr/>
        </p:nvSpPr>
        <p:spPr>
          <a:xfrm>
            <a:off x="4159621" y="1640418"/>
            <a:ext cx="1974376" cy="917942"/>
          </a:xfrm>
          <a:custGeom>
            <a:avLst/>
            <a:gdLst>
              <a:gd name="connsiteX0" fmla="*/ 1850904 w 2008643"/>
              <a:gd name="connsiteY0" fmla="*/ 4948 h 938776"/>
              <a:gd name="connsiteX1" fmla="*/ 1137839 w 2008643"/>
              <a:gd name="connsiteY1" fmla="*/ 97226 h 938776"/>
              <a:gd name="connsiteX2" fmla="*/ 147939 w 2008643"/>
              <a:gd name="connsiteY2" fmla="*/ 575399 h 938776"/>
              <a:gd name="connsiteX3" fmla="*/ 131161 w 2008643"/>
              <a:gd name="connsiteY3" fmla="*/ 936126 h 938776"/>
              <a:gd name="connsiteX4" fmla="*/ 1355953 w 2008643"/>
              <a:gd name="connsiteY4" fmla="*/ 709623 h 938776"/>
              <a:gd name="connsiteX5" fmla="*/ 1968350 w 2008643"/>
              <a:gd name="connsiteY5" fmla="*/ 181116 h 938776"/>
              <a:gd name="connsiteX6" fmla="*/ 1850904 w 2008643"/>
              <a:gd name="connsiteY6" fmla="*/ 4948 h 938776"/>
              <a:gd name="connsiteX0" fmla="*/ 1850338 w 2005601"/>
              <a:gd name="connsiteY0" fmla="*/ 4948 h 937167"/>
              <a:gd name="connsiteX1" fmla="*/ 1137273 w 2005601"/>
              <a:gd name="connsiteY1" fmla="*/ 97226 h 937167"/>
              <a:gd name="connsiteX2" fmla="*/ 147373 w 2005601"/>
              <a:gd name="connsiteY2" fmla="*/ 575399 h 937167"/>
              <a:gd name="connsiteX3" fmla="*/ 130595 w 2005601"/>
              <a:gd name="connsiteY3" fmla="*/ 936126 h 937167"/>
              <a:gd name="connsiteX4" fmla="*/ 1346998 w 2005601"/>
              <a:gd name="connsiteY4" fmla="*/ 667678 h 937167"/>
              <a:gd name="connsiteX5" fmla="*/ 1967784 w 2005601"/>
              <a:gd name="connsiteY5" fmla="*/ 181116 h 937167"/>
              <a:gd name="connsiteX6" fmla="*/ 1850338 w 2005601"/>
              <a:gd name="connsiteY6" fmla="*/ 4948 h 937167"/>
              <a:gd name="connsiteX0" fmla="*/ 1834449 w 1989712"/>
              <a:gd name="connsiteY0" fmla="*/ 5111 h 937162"/>
              <a:gd name="connsiteX1" fmla="*/ 1121384 w 1989712"/>
              <a:gd name="connsiteY1" fmla="*/ 97389 h 937162"/>
              <a:gd name="connsiteX2" fmla="*/ 165040 w 1989712"/>
              <a:gd name="connsiteY2" fmla="*/ 583951 h 937162"/>
              <a:gd name="connsiteX3" fmla="*/ 114706 w 1989712"/>
              <a:gd name="connsiteY3" fmla="*/ 936289 h 937162"/>
              <a:gd name="connsiteX4" fmla="*/ 1331109 w 1989712"/>
              <a:gd name="connsiteY4" fmla="*/ 667841 h 937162"/>
              <a:gd name="connsiteX5" fmla="*/ 1951895 w 1989712"/>
              <a:gd name="connsiteY5" fmla="*/ 181279 h 937162"/>
              <a:gd name="connsiteX6" fmla="*/ 1834449 w 1989712"/>
              <a:gd name="connsiteY6" fmla="*/ 5111 h 937162"/>
              <a:gd name="connsiteX0" fmla="*/ 1834873 w 1989861"/>
              <a:gd name="connsiteY0" fmla="*/ 1730 h 933781"/>
              <a:gd name="connsiteX1" fmla="*/ 1130197 w 1989861"/>
              <a:gd name="connsiteY1" fmla="*/ 119175 h 933781"/>
              <a:gd name="connsiteX2" fmla="*/ 165464 w 1989861"/>
              <a:gd name="connsiteY2" fmla="*/ 580570 h 933781"/>
              <a:gd name="connsiteX3" fmla="*/ 115130 w 1989861"/>
              <a:gd name="connsiteY3" fmla="*/ 932908 h 933781"/>
              <a:gd name="connsiteX4" fmla="*/ 1331533 w 1989861"/>
              <a:gd name="connsiteY4" fmla="*/ 664460 h 933781"/>
              <a:gd name="connsiteX5" fmla="*/ 1952319 w 1989861"/>
              <a:gd name="connsiteY5" fmla="*/ 177898 h 933781"/>
              <a:gd name="connsiteX6" fmla="*/ 1834873 w 1989861"/>
              <a:gd name="connsiteY6" fmla="*/ 1730 h 933781"/>
              <a:gd name="connsiteX0" fmla="*/ 1818375 w 1973363"/>
              <a:gd name="connsiteY0" fmla="*/ 1730 h 917099"/>
              <a:gd name="connsiteX1" fmla="*/ 1113699 w 1973363"/>
              <a:gd name="connsiteY1" fmla="*/ 119175 h 917099"/>
              <a:gd name="connsiteX2" fmla="*/ 148966 w 1973363"/>
              <a:gd name="connsiteY2" fmla="*/ 580570 h 917099"/>
              <a:gd name="connsiteX3" fmla="*/ 123799 w 1973363"/>
              <a:gd name="connsiteY3" fmla="*/ 916130 h 917099"/>
              <a:gd name="connsiteX4" fmla="*/ 1315035 w 1973363"/>
              <a:gd name="connsiteY4" fmla="*/ 664460 h 917099"/>
              <a:gd name="connsiteX5" fmla="*/ 1935821 w 1973363"/>
              <a:gd name="connsiteY5" fmla="*/ 177898 h 917099"/>
              <a:gd name="connsiteX6" fmla="*/ 1818375 w 1973363"/>
              <a:gd name="connsiteY6" fmla="*/ 1730 h 917099"/>
              <a:gd name="connsiteX0" fmla="*/ 1780663 w 1935651"/>
              <a:gd name="connsiteY0" fmla="*/ 1730 h 925189"/>
              <a:gd name="connsiteX1" fmla="*/ 1075987 w 1935651"/>
              <a:gd name="connsiteY1" fmla="*/ 119175 h 925189"/>
              <a:gd name="connsiteX2" fmla="*/ 111254 w 1935651"/>
              <a:gd name="connsiteY2" fmla="*/ 580570 h 925189"/>
              <a:gd name="connsiteX3" fmla="*/ 86087 w 1935651"/>
              <a:gd name="connsiteY3" fmla="*/ 916130 h 925189"/>
              <a:gd name="connsiteX4" fmla="*/ 698483 w 1935651"/>
              <a:gd name="connsiteY4" fmla="*/ 815463 h 925189"/>
              <a:gd name="connsiteX5" fmla="*/ 1277323 w 1935651"/>
              <a:gd name="connsiteY5" fmla="*/ 664460 h 925189"/>
              <a:gd name="connsiteX6" fmla="*/ 1898109 w 1935651"/>
              <a:gd name="connsiteY6" fmla="*/ 177898 h 925189"/>
              <a:gd name="connsiteX7" fmla="*/ 1780663 w 1935651"/>
              <a:gd name="connsiteY7" fmla="*/ 1730 h 925189"/>
              <a:gd name="connsiteX0" fmla="*/ 1779149 w 1934137"/>
              <a:gd name="connsiteY0" fmla="*/ 1730 h 928966"/>
              <a:gd name="connsiteX1" fmla="*/ 1074473 w 1934137"/>
              <a:gd name="connsiteY1" fmla="*/ 119175 h 928966"/>
              <a:gd name="connsiteX2" fmla="*/ 109740 w 1934137"/>
              <a:gd name="connsiteY2" fmla="*/ 580570 h 928966"/>
              <a:gd name="connsiteX3" fmla="*/ 84573 w 1934137"/>
              <a:gd name="connsiteY3" fmla="*/ 916130 h 928966"/>
              <a:gd name="connsiteX4" fmla="*/ 671802 w 1934137"/>
              <a:gd name="connsiteY4" fmla="*/ 840630 h 928966"/>
              <a:gd name="connsiteX5" fmla="*/ 1275809 w 1934137"/>
              <a:gd name="connsiteY5" fmla="*/ 664460 h 928966"/>
              <a:gd name="connsiteX6" fmla="*/ 1896595 w 1934137"/>
              <a:gd name="connsiteY6" fmla="*/ 177898 h 928966"/>
              <a:gd name="connsiteX7" fmla="*/ 1779149 w 1934137"/>
              <a:gd name="connsiteY7" fmla="*/ 1730 h 928966"/>
              <a:gd name="connsiteX0" fmla="*/ 1818374 w 1973362"/>
              <a:gd name="connsiteY0" fmla="*/ 1730 h 917082"/>
              <a:gd name="connsiteX1" fmla="*/ 1113698 w 1973362"/>
              <a:gd name="connsiteY1" fmla="*/ 119175 h 917082"/>
              <a:gd name="connsiteX2" fmla="*/ 148965 w 1973362"/>
              <a:gd name="connsiteY2" fmla="*/ 580570 h 917082"/>
              <a:gd name="connsiteX3" fmla="*/ 123798 w 1973362"/>
              <a:gd name="connsiteY3" fmla="*/ 916130 h 917082"/>
              <a:gd name="connsiteX4" fmla="*/ 1315034 w 1973362"/>
              <a:gd name="connsiteY4" fmla="*/ 664460 h 917082"/>
              <a:gd name="connsiteX5" fmla="*/ 1935820 w 1973362"/>
              <a:gd name="connsiteY5" fmla="*/ 177898 h 917082"/>
              <a:gd name="connsiteX6" fmla="*/ 1818374 w 1973362"/>
              <a:gd name="connsiteY6" fmla="*/ 1730 h 917082"/>
              <a:gd name="connsiteX0" fmla="*/ 1809261 w 1974152"/>
              <a:gd name="connsiteY0" fmla="*/ 1730 h 919260"/>
              <a:gd name="connsiteX1" fmla="*/ 1104585 w 1974152"/>
              <a:gd name="connsiteY1" fmla="*/ 119175 h 919260"/>
              <a:gd name="connsiteX2" fmla="*/ 139852 w 1974152"/>
              <a:gd name="connsiteY2" fmla="*/ 580570 h 919260"/>
              <a:gd name="connsiteX3" fmla="*/ 114685 w 1974152"/>
              <a:gd name="connsiteY3" fmla="*/ 916130 h 919260"/>
              <a:gd name="connsiteX4" fmla="*/ 1171697 w 1974152"/>
              <a:gd name="connsiteY4" fmla="*/ 714794 h 919260"/>
              <a:gd name="connsiteX5" fmla="*/ 1926707 w 1974152"/>
              <a:gd name="connsiteY5" fmla="*/ 177898 h 919260"/>
              <a:gd name="connsiteX6" fmla="*/ 1809261 w 1974152"/>
              <a:gd name="connsiteY6" fmla="*/ 1730 h 919260"/>
              <a:gd name="connsiteX0" fmla="*/ 1807008 w 1974376"/>
              <a:gd name="connsiteY0" fmla="*/ 1730 h 917942"/>
              <a:gd name="connsiteX1" fmla="*/ 1102332 w 1974376"/>
              <a:gd name="connsiteY1" fmla="*/ 119175 h 917942"/>
              <a:gd name="connsiteX2" fmla="*/ 137599 w 1974376"/>
              <a:gd name="connsiteY2" fmla="*/ 580570 h 917942"/>
              <a:gd name="connsiteX3" fmla="*/ 112432 w 1974376"/>
              <a:gd name="connsiteY3" fmla="*/ 916130 h 917942"/>
              <a:gd name="connsiteX4" fmla="*/ 1135888 w 1974376"/>
              <a:gd name="connsiteY4" fmla="*/ 689627 h 917942"/>
              <a:gd name="connsiteX5" fmla="*/ 1924454 w 1974376"/>
              <a:gd name="connsiteY5" fmla="*/ 177898 h 917942"/>
              <a:gd name="connsiteX6" fmla="*/ 1807008 w 1974376"/>
              <a:gd name="connsiteY6" fmla="*/ 1730 h 917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4376" h="917942">
                <a:moveTo>
                  <a:pt x="1807008" y="1730"/>
                </a:moveTo>
                <a:cubicBezTo>
                  <a:pt x="1669988" y="-8057"/>
                  <a:pt x="1380567" y="22702"/>
                  <a:pt x="1102332" y="119175"/>
                </a:cubicBezTo>
                <a:cubicBezTo>
                  <a:pt x="824097" y="215648"/>
                  <a:pt x="302582" y="447744"/>
                  <a:pt x="137599" y="580570"/>
                </a:cubicBezTo>
                <a:cubicBezTo>
                  <a:pt x="-27384" y="713396"/>
                  <a:pt x="-53949" y="897954"/>
                  <a:pt x="112432" y="916130"/>
                </a:cubicBezTo>
                <a:cubicBezTo>
                  <a:pt x="278813" y="934306"/>
                  <a:pt x="833884" y="812666"/>
                  <a:pt x="1135888" y="689627"/>
                </a:cubicBezTo>
                <a:cubicBezTo>
                  <a:pt x="1437892" y="566588"/>
                  <a:pt x="1812601" y="292547"/>
                  <a:pt x="1924454" y="177898"/>
                </a:cubicBezTo>
                <a:cubicBezTo>
                  <a:pt x="2036307" y="63249"/>
                  <a:pt x="1944028" y="11517"/>
                  <a:pt x="1807008" y="17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 rot="3592362">
            <a:off x="4788288" y="1434133"/>
            <a:ext cx="593290" cy="1342738"/>
          </a:xfrm>
          <a:prstGeom prst="rect">
            <a:avLst/>
          </a:prstGeom>
          <a:noFill/>
          <a:scene3d>
            <a:camera prst="orthographicFront">
              <a:rot lat="0" lon="359999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sz="8000" dirty="0"/>
              <a:t>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7372" y="1565355"/>
            <a:ext cx="467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 know that the two claims P and not-P are painted onto the coin – with the true claim on the heads side.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2392" y="3350612"/>
            <a:ext cx="467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observe that the coin lands on the P side.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2391" y="3848245"/>
            <a:ext cx="6447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your credence in HEADS is equal to your credence in 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2391" y="4434897"/>
            <a:ext cx="9862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on seeing the coin land P-side up, either your credence in P ought to become sharp, or your credence in HEADS should </a:t>
            </a:r>
            <a:r>
              <a:rPr lang="en-GB" i="1" dirty="0"/>
              <a:t>dilate</a:t>
            </a:r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942391" y="5207302"/>
            <a:ext cx="9862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very same thing would happen were you to see the coin land not-P side up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42391" y="5794457"/>
            <a:ext cx="98624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This looks at least prima facie like a problem for imprecise probabilism.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19" name="TextBox 18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273348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42392" y="901388"/>
            <a:ext cx="2780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Dilation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2392" y="1626038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Cr(HEADS) = 0.5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2392" y="2166022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Cr(P) = (0,1)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696" y="1565355"/>
            <a:ext cx="2140989" cy="1201333"/>
          </a:xfrm>
          <a:prstGeom prst="rect">
            <a:avLst/>
          </a:prstGeom>
        </p:spPr>
      </p:pic>
      <p:sp>
        <p:nvSpPr>
          <p:cNvPr id="8" name="Freeform: Shape 7"/>
          <p:cNvSpPr/>
          <p:nvPr/>
        </p:nvSpPr>
        <p:spPr>
          <a:xfrm>
            <a:off x="4159621" y="1640418"/>
            <a:ext cx="1974376" cy="917942"/>
          </a:xfrm>
          <a:custGeom>
            <a:avLst/>
            <a:gdLst>
              <a:gd name="connsiteX0" fmla="*/ 1850904 w 2008643"/>
              <a:gd name="connsiteY0" fmla="*/ 4948 h 938776"/>
              <a:gd name="connsiteX1" fmla="*/ 1137839 w 2008643"/>
              <a:gd name="connsiteY1" fmla="*/ 97226 h 938776"/>
              <a:gd name="connsiteX2" fmla="*/ 147939 w 2008643"/>
              <a:gd name="connsiteY2" fmla="*/ 575399 h 938776"/>
              <a:gd name="connsiteX3" fmla="*/ 131161 w 2008643"/>
              <a:gd name="connsiteY3" fmla="*/ 936126 h 938776"/>
              <a:gd name="connsiteX4" fmla="*/ 1355953 w 2008643"/>
              <a:gd name="connsiteY4" fmla="*/ 709623 h 938776"/>
              <a:gd name="connsiteX5" fmla="*/ 1968350 w 2008643"/>
              <a:gd name="connsiteY5" fmla="*/ 181116 h 938776"/>
              <a:gd name="connsiteX6" fmla="*/ 1850904 w 2008643"/>
              <a:gd name="connsiteY6" fmla="*/ 4948 h 938776"/>
              <a:gd name="connsiteX0" fmla="*/ 1850338 w 2005601"/>
              <a:gd name="connsiteY0" fmla="*/ 4948 h 937167"/>
              <a:gd name="connsiteX1" fmla="*/ 1137273 w 2005601"/>
              <a:gd name="connsiteY1" fmla="*/ 97226 h 937167"/>
              <a:gd name="connsiteX2" fmla="*/ 147373 w 2005601"/>
              <a:gd name="connsiteY2" fmla="*/ 575399 h 937167"/>
              <a:gd name="connsiteX3" fmla="*/ 130595 w 2005601"/>
              <a:gd name="connsiteY3" fmla="*/ 936126 h 937167"/>
              <a:gd name="connsiteX4" fmla="*/ 1346998 w 2005601"/>
              <a:gd name="connsiteY4" fmla="*/ 667678 h 937167"/>
              <a:gd name="connsiteX5" fmla="*/ 1967784 w 2005601"/>
              <a:gd name="connsiteY5" fmla="*/ 181116 h 937167"/>
              <a:gd name="connsiteX6" fmla="*/ 1850338 w 2005601"/>
              <a:gd name="connsiteY6" fmla="*/ 4948 h 937167"/>
              <a:gd name="connsiteX0" fmla="*/ 1834449 w 1989712"/>
              <a:gd name="connsiteY0" fmla="*/ 5111 h 937162"/>
              <a:gd name="connsiteX1" fmla="*/ 1121384 w 1989712"/>
              <a:gd name="connsiteY1" fmla="*/ 97389 h 937162"/>
              <a:gd name="connsiteX2" fmla="*/ 165040 w 1989712"/>
              <a:gd name="connsiteY2" fmla="*/ 583951 h 937162"/>
              <a:gd name="connsiteX3" fmla="*/ 114706 w 1989712"/>
              <a:gd name="connsiteY3" fmla="*/ 936289 h 937162"/>
              <a:gd name="connsiteX4" fmla="*/ 1331109 w 1989712"/>
              <a:gd name="connsiteY4" fmla="*/ 667841 h 937162"/>
              <a:gd name="connsiteX5" fmla="*/ 1951895 w 1989712"/>
              <a:gd name="connsiteY5" fmla="*/ 181279 h 937162"/>
              <a:gd name="connsiteX6" fmla="*/ 1834449 w 1989712"/>
              <a:gd name="connsiteY6" fmla="*/ 5111 h 937162"/>
              <a:gd name="connsiteX0" fmla="*/ 1834873 w 1989861"/>
              <a:gd name="connsiteY0" fmla="*/ 1730 h 933781"/>
              <a:gd name="connsiteX1" fmla="*/ 1130197 w 1989861"/>
              <a:gd name="connsiteY1" fmla="*/ 119175 h 933781"/>
              <a:gd name="connsiteX2" fmla="*/ 165464 w 1989861"/>
              <a:gd name="connsiteY2" fmla="*/ 580570 h 933781"/>
              <a:gd name="connsiteX3" fmla="*/ 115130 w 1989861"/>
              <a:gd name="connsiteY3" fmla="*/ 932908 h 933781"/>
              <a:gd name="connsiteX4" fmla="*/ 1331533 w 1989861"/>
              <a:gd name="connsiteY4" fmla="*/ 664460 h 933781"/>
              <a:gd name="connsiteX5" fmla="*/ 1952319 w 1989861"/>
              <a:gd name="connsiteY5" fmla="*/ 177898 h 933781"/>
              <a:gd name="connsiteX6" fmla="*/ 1834873 w 1989861"/>
              <a:gd name="connsiteY6" fmla="*/ 1730 h 933781"/>
              <a:gd name="connsiteX0" fmla="*/ 1818375 w 1973363"/>
              <a:gd name="connsiteY0" fmla="*/ 1730 h 917099"/>
              <a:gd name="connsiteX1" fmla="*/ 1113699 w 1973363"/>
              <a:gd name="connsiteY1" fmla="*/ 119175 h 917099"/>
              <a:gd name="connsiteX2" fmla="*/ 148966 w 1973363"/>
              <a:gd name="connsiteY2" fmla="*/ 580570 h 917099"/>
              <a:gd name="connsiteX3" fmla="*/ 123799 w 1973363"/>
              <a:gd name="connsiteY3" fmla="*/ 916130 h 917099"/>
              <a:gd name="connsiteX4" fmla="*/ 1315035 w 1973363"/>
              <a:gd name="connsiteY4" fmla="*/ 664460 h 917099"/>
              <a:gd name="connsiteX5" fmla="*/ 1935821 w 1973363"/>
              <a:gd name="connsiteY5" fmla="*/ 177898 h 917099"/>
              <a:gd name="connsiteX6" fmla="*/ 1818375 w 1973363"/>
              <a:gd name="connsiteY6" fmla="*/ 1730 h 917099"/>
              <a:gd name="connsiteX0" fmla="*/ 1780663 w 1935651"/>
              <a:gd name="connsiteY0" fmla="*/ 1730 h 925189"/>
              <a:gd name="connsiteX1" fmla="*/ 1075987 w 1935651"/>
              <a:gd name="connsiteY1" fmla="*/ 119175 h 925189"/>
              <a:gd name="connsiteX2" fmla="*/ 111254 w 1935651"/>
              <a:gd name="connsiteY2" fmla="*/ 580570 h 925189"/>
              <a:gd name="connsiteX3" fmla="*/ 86087 w 1935651"/>
              <a:gd name="connsiteY3" fmla="*/ 916130 h 925189"/>
              <a:gd name="connsiteX4" fmla="*/ 698483 w 1935651"/>
              <a:gd name="connsiteY4" fmla="*/ 815463 h 925189"/>
              <a:gd name="connsiteX5" fmla="*/ 1277323 w 1935651"/>
              <a:gd name="connsiteY5" fmla="*/ 664460 h 925189"/>
              <a:gd name="connsiteX6" fmla="*/ 1898109 w 1935651"/>
              <a:gd name="connsiteY6" fmla="*/ 177898 h 925189"/>
              <a:gd name="connsiteX7" fmla="*/ 1780663 w 1935651"/>
              <a:gd name="connsiteY7" fmla="*/ 1730 h 925189"/>
              <a:gd name="connsiteX0" fmla="*/ 1779149 w 1934137"/>
              <a:gd name="connsiteY0" fmla="*/ 1730 h 928966"/>
              <a:gd name="connsiteX1" fmla="*/ 1074473 w 1934137"/>
              <a:gd name="connsiteY1" fmla="*/ 119175 h 928966"/>
              <a:gd name="connsiteX2" fmla="*/ 109740 w 1934137"/>
              <a:gd name="connsiteY2" fmla="*/ 580570 h 928966"/>
              <a:gd name="connsiteX3" fmla="*/ 84573 w 1934137"/>
              <a:gd name="connsiteY3" fmla="*/ 916130 h 928966"/>
              <a:gd name="connsiteX4" fmla="*/ 671802 w 1934137"/>
              <a:gd name="connsiteY4" fmla="*/ 840630 h 928966"/>
              <a:gd name="connsiteX5" fmla="*/ 1275809 w 1934137"/>
              <a:gd name="connsiteY5" fmla="*/ 664460 h 928966"/>
              <a:gd name="connsiteX6" fmla="*/ 1896595 w 1934137"/>
              <a:gd name="connsiteY6" fmla="*/ 177898 h 928966"/>
              <a:gd name="connsiteX7" fmla="*/ 1779149 w 1934137"/>
              <a:gd name="connsiteY7" fmla="*/ 1730 h 928966"/>
              <a:gd name="connsiteX0" fmla="*/ 1818374 w 1973362"/>
              <a:gd name="connsiteY0" fmla="*/ 1730 h 917082"/>
              <a:gd name="connsiteX1" fmla="*/ 1113698 w 1973362"/>
              <a:gd name="connsiteY1" fmla="*/ 119175 h 917082"/>
              <a:gd name="connsiteX2" fmla="*/ 148965 w 1973362"/>
              <a:gd name="connsiteY2" fmla="*/ 580570 h 917082"/>
              <a:gd name="connsiteX3" fmla="*/ 123798 w 1973362"/>
              <a:gd name="connsiteY3" fmla="*/ 916130 h 917082"/>
              <a:gd name="connsiteX4" fmla="*/ 1315034 w 1973362"/>
              <a:gd name="connsiteY4" fmla="*/ 664460 h 917082"/>
              <a:gd name="connsiteX5" fmla="*/ 1935820 w 1973362"/>
              <a:gd name="connsiteY5" fmla="*/ 177898 h 917082"/>
              <a:gd name="connsiteX6" fmla="*/ 1818374 w 1973362"/>
              <a:gd name="connsiteY6" fmla="*/ 1730 h 917082"/>
              <a:gd name="connsiteX0" fmla="*/ 1809261 w 1974152"/>
              <a:gd name="connsiteY0" fmla="*/ 1730 h 919260"/>
              <a:gd name="connsiteX1" fmla="*/ 1104585 w 1974152"/>
              <a:gd name="connsiteY1" fmla="*/ 119175 h 919260"/>
              <a:gd name="connsiteX2" fmla="*/ 139852 w 1974152"/>
              <a:gd name="connsiteY2" fmla="*/ 580570 h 919260"/>
              <a:gd name="connsiteX3" fmla="*/ 114685 w 1974152"/>
              <a:gd name="connsiteY3" fmla="*/ 916130 h 919260"/>
              <a:gd name="connsiteX4" fmla="*/ 1171697 w 1974152"/>
              <a:gd name="connsiteY4" fmla="*/ 714794 h 919260"/>
              <a:gd name="connsiteX5" fmla="*/ 1926707 w 1974152"/>
              <a:gd name="connsiteY5" fmla="*/ 177898 h 919260"/>
              <a:gd name="connsiteX6" fmla="*/ 1809261 w 1974152"/>
              <a:gd name="connsiteY6" fmla="*/ 1730 h 919260"/>
              <a:gd name="connsiteX0" fmla="*/ 1807008 w 1974376"/>
              <a:gd name="connsiteY0" fmla="*/ 1730 h 917942"/>
              <a:gd name="connsiteX1" fmla="*/ 1102332 w 1974376"/>
              <a:gd name="connsiteY1" fmla="*/ 119175 h 917942"/>
              <a:gd name="connsiteX2" fmla="*/ 137599 w 1974376"/>
              <a:gd name="connsiteY2" fmla="*/ 580570 h 917942"/>
              <a:gd name="connsiteX3" fmla="*/ 112432 w 1974376"/>
              <a:gd name="connsiteY3" fmla="*/ 916130 h 917942"/>
              <a:gd name="connsiteX4" fmla="*/ 1135888 w 1974376"/>
              <a:gd name="connsiteY4" fmla="*/ 689627 h 917942"/>
              <a:gd name="connsiteX5" fmla="*/ 1924454 w 1974376"/>
              <a:gd name="connsiteY5" fmla="*/ 177898 h 917942"/>
              <a:gd name="connsiteX6" fmla="*/ 1807008 w 1974376"/>
              <a:gd name="connsiteY6" fmla="*/ 1730 h 917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4376" h="917942">
                <a:moveTo>
                  <a:pt x="1807008" y="1730"/>
                </a:moveTo>
                <a:cubicBezTo>
                  <a:pt x="1669988" y="-8057"/>
                  <a:pt x="1380567" y="22702"/>
                  <a:pt x="1102332" y="119175"/>
                </a:cubicBezTo>
                <a:cubicBezTo>
                  <a:pt x="824097" y="215648"/>
                  <a:pt x="302582" y="447744"/>
                  <a:pt x="137599" y="580570"/>
                </a:cubicBezTo>
                <a:cubicBezTo>
                  <a:pt x="-27384" y="713396"/>
                  <a:pt x="-53949" y="897954"/>
                  <a:pt x="112432" y="916130"/>
                </a:cubicBezTo>
                <a:cubicBezTo>
                  <a:pt x="278813" y="934306"/>
                  <a:pt x="833884" y="812666"/>
                  <a:pt x="1135888" y="689627"/>
                </a:cubicBezTo>
                <a:cubicBezTo>
                  <a:pt x="1437892" y="566588"/>
                  <a:pt x="1812601" y="292547"/>
                  <a:pt x="1924454" y="177898"/>
                </a:cubicBezTo>
                <a:cubicBezTo>
                  <a:pt x="2036307" y="63249"/>
                  <a:pt x="1944028" y="11517"/>
                  <a:pt x="1807008" y="17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 rot="3592362">
            <a:off x="4788288" y="1434133"/>
            <a:ext cx="593290" cy="1342738"/>
          </a:xfrm>
          <a:prstGeom prst="rect">
            <a:avLst/>
          </a:prstGeom>
          <a:noFill/>
          <a:scene3d>
            <a:camera prst="orthographicFront">
              <a:rot lat="0" lon="359999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sz="8000" dirty="0"/>
              <a:t>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7372" y="1565355"/>
            <a:ext cx="467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 know that the two claims P and not-P are painted onto the coin – with the true claim on the heads side.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2392" y="3350612"/>
            <a:ext cx="467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observe that the coin lands on the P side.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2391" y="3848245"/>
            <a:ext cx="10840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your credence in HEADS is equal to your credence in P: e.g. if Cr(HEADS) = 0.5, then Cr(P) = 0.5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2391" y="4605549"/>
            <a:ext cx="107581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this?</a:t>
            </a:r>
          </a:p>
          <a:p>
            <a:endParaRPr lang="en-GB" b="1" dirty="0"/>
          </a:p>
          <a:p>
            <a:r>
              <a:rPr lang="en-GB" b="1" dirty="0"/>
              <a:t>Cr(P </a:t>
            </a:r>
            <a:r>
              <a:rPr lang="en-GB" b="1" dirty="0" err="1"/>
              <a:t>iff</a:t>
            </a:r>
            <a:r>
              <a:rPr lang="en-GB" b="1" dirty="0"/>
              <a:t> HEADS) = 1</a:t>
            </a:r>
          </a:p>
          <a:p>
            <a:r>
              <a:rPr lang="en-GB" b="1" dirty="0"/>
              <a:t>Cr(HEADS) = 0.5</a:t>
            </a:r>
          </a:p>
          <a:p>
            <a:r>
              <a:rPr lang="en-GB" b="1" dirty="0"/>
              <a:t>So at every precise credence function in your set, Cr(P) must be 0.5. </a:t>
            </a:r>
          </a:p>
          <a:p>
            <a:r>
              <a:rPr lang="en-GB" b="1" dirty="0"/>
              <a:t>Thus Cr(P) = 0.5</a:t>
            </a: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819400" y="4667250"/>
            <a:ext cx="2095500" cy="6477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08115" y="4836883"/>
            <a:ext cx="718069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Why?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84933" y="4339836"/>
            <a:ext cx="4799921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Cr(It has landed on the P side) = 1</a:t>
            </a:r>
          </a:p>
          <a:p>
            <a:r>
              <a:rPr lang="en-GB" dirty="0"/>
              <a:t>Cr(P side is heads side </a:t>
            </a:r>
            <a:r>
              <a:rPr lang="en-GB" dirty="0" err="1"/>
              <a:t>iff</a:t>
            </a:r>
            <a:r>
              <a:rPr lang="en-GB" dirty="0"/>
              <a:t> P) = 1</a:t>
            </a:r>
          </a:p>
          <a:p>
            <a:r>
              <a:rPr lang="en-GB" dirty="0"/>
              <a:t>Cr(It has landed on the heads side </a:t>
            </a:r>
            <a:r>
              <a:rPr lang="en-GB" dirty="0" err="1"/>
              <a:t>iff</a:t>
            </a:r>
            <a:r>
              <a:rPr lang="en-GB" dirty="0"/>
              <a:t> P) = 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18" name="TextBox 17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00286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 animBg="1"/>
      <p:bldP spid="14" grpId="1" animBg="1"/>
      <p:bldP spid="15" grpId="0" animBg="1"/>
      <p:bldP spid="15" grpId="1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42392" y="901388"/>
            <a:ext cx="2780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Dilation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42392" y="1626038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Cr(HEADS) = 0.5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42392" y="2166022"/>
            <a:ext cx="923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Cr(P) = (0,1)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5696" y="1565355"/>
            <a:ext cx="2140989" cy="1201333"/>
          </a:xfrm>
          <a:prstGeom prst="rect">
            <a:avLst/>
          </a:prstGeom>
        </p:spPr>
      </p:pic>
      <p:sp>
        <p:nvSpPr>
          <p:cNvPr id="8" name="Freeform: Shape 7"/>
          <p:cNvSpPr/>
          <p:nvPr/>
        </p:nvSpPr>
        <p:spPr>
          <a:xfrm>
            <a:off x="4159621" y="1640418"/>
            <a:ext cx="1974376" cy="917942"/>
          </a:xfrm>
          <a:custGeom>
            <a:avLst/>
            <a:gdLst>
              <a:gd name="connsiteX0" fmla="*/ 1850904 w 2008643"/>
              <a:gd name="connsiteY0" fmla="*/ 4948 h 938776"/>
              <a:gd name="connsiteX1" fmla="*/ 1137839 w 2008643"/>
              <a:gd name="connsiteY1" fmla="*/ 97226 h 938776"/>
              <a:gd name="connsiteX2" fmla="*/ 147939 w 2008643"/>
              <a:gd name="connsiteY2" fmla="*/ 575399 h 938776"/>
              <a:gd name="connsiteX3" fmla="*/ 131161 w 2008643"/>
              <a:gd name="connsiteY3" fmla="*/ 936126 h 938776"/>
              <a:gd name="connsiteX4" fmla="*/ 1355953 w 2008643"/>
              <a:gd name="connsiteY4" fmla="*/ 709623 h 938776"/>
              <a:gd name="connsiteX5" fmla="*/ 1968350 w 2008643"/>
              <a:gd name="connsiteY5" fmla="*/ 181116 h 938776"/>
              <a:gd name="connsiteX6" fmla="*/ 1850904 w 2008643"/>
              <a:gd name="connsiteY6" fmla="*/ 4948 h 938776"/>
              <a:gd name="connsiteX0" fmla="*/ 1850338 w 2005601"/>
              <a:gd name="connsiteY0" fmla="*/ 4948 h 937167"/>
              <a:gd name="connsiteX1" fmla="*/ 1137273 w 2005601"/>
              <a:gd name="connsiteY1" fmla="*/ 97226 h 937167"/>
              <a:gd name="connsiteX2" fmla="*/ 147373 w 2005601"/>
              <a:gd name="connsiteY2" fmla="*/ 575399 h 937167"/>
              <a:gd name="connsiteX3" fmla="*/ 130595 w 2005601"/>
              <a:gd name="connsiteY3" fmla="*/ 936126 h 937167"/>
              <a:gd name="connsiteX4" fmla="*/ 1346998 w 2005601"/>
              <a:gd name="connsiteY4" fmla="*/ 667678 h 937167"/>
              <a:gd name="connsiteX5" fmla="*/ 1967784 w 2005601"/>
              <a:gd name="connsiteY5" fmla="*/ 181116 h 937167"/>
              <a:gd name="connsiteX6" fmla="*/ 1850338 w 2005601"/>
              <a:gd name="connsiteY6" fmla="*/ 4948 h 937167"/>
              <a:gd name="connsiteX0" fmla="*/ 1834449 w 1989712"/>
              <a:gd name="connsiteY0" fmla="*/ 5111 h 937162"/>
              <a:gd name="connsiteX1" fmla="*/ 1121384 w 1989712"/>
              <a:gd name="connsiteY1" fmla="*/ 97389 h 937162"/>
              <a:gd name="connsiteX2" fmla="*/ 165040 w 1989712"/>
              <a:gd name="connsiteY2" fmla="*/ 583951 h 937162"/>
              <a:gd name="connsiteX3" fmla="*/ 114706 w 1989712"/>
              <a:gd name="connsiteY3" fmla="*/ 936289 h 937162"/>
              <a:gd name="connsiteX4" fmla="*/ 1331109 w 1989712"/>
              <a:gd name="connsiteY4" fmla="*/ 667841 h 937162"/>
              <a:gd name="connsiteX5" fmla="*/ 1951895 w 1989712"/>
              <a:gd name="connsiteY5" fmla="*/ 181279 h 937162"/>
              <a:gd name="connsiteX6" fmla="*/ 1834449 w 1989712"/>
              <a:gd name="connsiteY6" fmla="*/ 5111 h 937162"/>
              <a:gd name="connsiteX0" fmla="*/ 1834873 w 1989861"/>
              <a:gd name="connsiteY0" fmla="*/ 1730 h 933781"/>
              <a:gd name="connsiteX1" fmla="*/ 1130197 w 1989861"/>
              <a:gd name="connsiteY1" fmla="*/ 119175 h 933781"/>
              <a:gd name="connsiteX2" fmla="*/ 165464 w 1989861"/>
              <a:gd name="connsiteY2" fmla="*/ 580570 h 933781"/>
              <a:gd name="connsiteX3" fmla="*/ 115130 w 1989861"/>
              <a:gd name="connsiteY3" fmla="*/ 932908 h 933781"/>
              <a:gd name="connsiteX4" fmla="*/ 1331533 w 1989861"/>
              <a:gd name="connsiteY4" fmla="*/ 664460 h 933781"/>
              <a:gd name="connsiteX5" fmla="*/ 1952319 w 1989861"/>
              <a:gd name="connsiteY5" fmla="*/ 177898 h 933781"/>
              <a:gd name="connsiteX6" fmla="*/ 1834873 w 1989861"/>
              <a:gd name="connsiteY6" fmla="*/ 1730 h 933781"/>
              <a:gd name="connsiteX0" fmla="*/ 1818375 w 1973363"/>
              <a:gd name="connsiteY0" fmla="*/ 1730 h 917099"/>
              <a:gd name="connsiteX1" fmla="*/ 1113699 w 1973363"/>
              <a:gd name="connsiteY1" fmla="*/ 119175 h 917099"/>
              <a:gd name="connsiteX2" fmla="*/ 148966 w 1973363"/>
              <a:gd name="connsiteY2" fmla="*/ 580570 h 917099"/>
              <a:gd name="connsiteX3" fmla="*/ 123799 w 1973363"/>
              <a:gd name="connsiteY3" fmla="*/ 916130 h 917099"/>
              <a:gd name="connsiteX4" fmla="*/ 1315035 w 1973363"/>
              <a:gd name="connsiteY4" fmla="*/ 664460 h 917099"/>
              <a:gd name="connsiteX5" fmla="*/ 1935821 w 1973363"/>
              <a:gd name="connsiteY5" fmla="*/ 177898 h 917099"/>
              <a:gd name="connsiteX6" fmla="*/ 1818375 w 1973363"/>
              <a:gd name="connsiteY6" fmla="*/ 1730 h 917099"/>
              <a:gd name="connsiteX0" fmla="*/ 1780663 w 1935651"/>
              <a:gd name="connsiteY0" fmla="*/ 1730 h 925189"/>
              <a:gd name="connsiteX1" fmla="*/ 1075987 w 1935651"/>
              <a:gd name="connsiteY1" fmla="*/ 119175 h 925189"/>
              <a:gd name="connsiteX2" fmla="*/ 111254 w 1935651"/>
              <a:gd name="connsiteY2" fmla="*/ 580570 h 925189"/>
              <a:gd name="connsiteX3" fmla="*/ 86087 w 1935651"/>
              <a:gd name="connsiteY3" fmla="*/ 916130 h 925189"/>
              <a:gd name="connsiteX4" fmla="*/ 698483 w 1935651"/>
              <a:gd name="connsiteY4" fmla="*/ 815463 h 925189"/>
              <a:gd name="connsiteX5" fmla="*/ 1277323 w 1935651"/>
              <a:gd name="connsiteY5" fmla="*/ 664460 h 925189"/>
              <a:gd name="connsiteX6" fmla="*/ 1898109 w 1935651"/>
              <a:gd name="connsiteY6" fmla="*/ 177898 h 925189"/>
              <a:gd name="connsiteX7" fmla="*/ 1780663 w 1935651"/>
              <a:gd name="connsiteY7" fmla="*/ 1730 h 925189"/>
              <a:gd name="connsiteX0" fmla="*/ 1779149 w 1934137"/>
              <a:gd name="connsiteY0" fmla="*/ 1730 h 928966"/>
              <a:gd name="connsiteX1" fmla="*/ 1074473 w 1934137"/>
              <a:gd name="connsiteY1" fmla="*/ 119175 h 928966"/>
              <a:gd name="connsiteX2" fmla="*/ 109740 w 1934137"/>
              <a:gd name="connsiteY2" fmla="*/ 580570 h 928966"/>
              <a:gd name="connsiteX3" fmla="*/ 84573 w 1934137"/>
              <a:gd name="connsiteY3" fmla="*/ 916130 h 928966"/>
              <a:gd name="connsiteX4" fmla="*/ 671802 w 1934137"/>
              <a:gd name="connsiteY4" fmla="*/ 840630 h 928966"/>
              <a:gd name="connsiteX5" fmla="*/ 1275809 w 1934137"/>
              <a:gd name="connsiteY5" fmla="*/ 664460 h 928966"/>
              <a:gd name="connsiteX6" fmla="*/ 1896595 w 1934137"/>
              <a:gd name="connsiteY6" fmla="*/ 177898 h 928966"/>
              <a:gd name="connsiteX7" fmla="*/ 1779149 w 1934137"/>
              <a:gd name="connsiteY7" fmla="*/ 1730 h 928966"/>
              <a:gd name="connsiteX0" fmla="*/ 1818374 w 1973362"/>
              <a:gd name="connsiteY0" fmla="*/ 1730 h 917082"/>
              <a:gd name="connsiteX1" fmla="*/ 1113698 w 1973362"/>
              <a:gd name="connsiteY1" fmla="*/ 119175 h 917082"/>
              <a:gd name="connsiteX2" fmla="*/ 148965 w 1973362"/>
              <a:gd name="connsiteY2" fmla="*/ 580570 h 917082"/>
              <a:gd name="connsiteX3" fmla="*/ 123798 w 1973362"/>
              <a:gd name="connsiteY3" fmla="*/ 916130 h 917082"/>
              <a:gd name="connsiteX4" fmla="*/ 1315034 w 1973362"/>
              <a:gd name="connsiteY4" fmla="*/ 664460 h 917082"/>
              <a:gd name="connsiteX5" fmla="*/ 1935820 w 1973362"/>
              <a:gd name="connsiteY5" fmla="*/ 177898 h 917082"/>
              <a:gd name="connsiteX6" fmla="*/ 1818374 w 1973362"/>
              <a:gd name="connsiteY6" fmla="*/ 1730 h 917082"/>
              <a:gd name="connsiteX0" fmla="*/ 1809261 w 1974152"/>
              <a:gd name="connsiteY0" fmla="*/ 1730 h 919260"/>
              <a:gd name="connsiteX1" fmla="*/ 1104585 w 1974152"/>
              <a:gd name="connsiteY1" fmla="*/ 119175 h 919260"/>
              <a:gd name="connsiteX2" fmla="*/ 139852 w 1974152"/>
              <a:gd name="connsiteY2" fmla="*/ 580570 h 919260"/>
              <a:gd name="connsiteX3" fmla="*/ 114685 w 1974152"/>
              <a:gd name="connsiteY3" fmla="*/ 916130 h 919260"/>
              <a:gd name="connsiteX4" fmla="*/ 1171697 w 1974152"/>
              <a:gd name="connsiteY4" fmla="*/ 714794 h 919260"/>
              <a:gd name="connsiteX5" fmla="*/ 1926707 w 1974152"/>
              <a:gd name="connsiteY5" fmla="*/ 177898 h 919260"/>
              <a:gd name="connsiteX6" fmla="*/ 1809261 w 1974152"/>
              <a:gd name="connsiteY6" fmla="*/ 1730 h 919260"/>
              <a:gd name="connsiteX0" fmla="*/ 1807008 w 1974376"/>
              <a:gd name="connsiteY0" fmla="*/ 1730 h 917942"/>
              <a:gd name="connsiteX1" fmla="*/ 1102332 w 1974376"/>
              <a:gd name="connsiteY1" fmla="*/ 119175 h 917942"/>
              <a:gd name="connsiteX2" fmla="*/ 137599 w 1974376"/>
              <a:gd name="connsiteY2" fmla="*/ 580570 h 917942"/>
              <a:gd name="connsiteX3" fmla="*/ 112432 w 1974376"/>
              <a:gd name="connsiteY3" fmla="*/ 916130 h 917942"/>
              <a:gd name="connsiteX4" fmla="*/ 1135888 w 1974376"/>
              <a:gd name="connsiteY4" fmla="*/ 689627 h 917942"/>
              <a:gd name="connsiteX5" fmla="*/ 1924454 w 1974376"/>
              <a:gd name="connsiteY5" fmla="*/ 177898 h 917942"/>
              <a:gd name="connsiteX6" fmla="*/ 1807008 w 1974376"/>
              <a:gd name="connsiteY6" fmla="*/ 1730 h 9179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74376" h="917942">
                <a:moveTo>
                  <a:pt x="1807008" y="1730"/>
                </a:moveTo>
                <a:cubicBezTo>
                  <a:pt x="1669988" y="-8057"/>
                  <a:pt x="1380567" y="22702"/>
                  <a:pt x="1102332" y="119175"/>
                </a:cubicBezTo>
                <a:cubicBezTo>
                  <a:pt x="824097" y="215648"/>
                  <a:pt x="302582" y="447744"/>
                  <a:pt x="137599" y="580570"/>
                </a:cubicBezTo>
                <a:cubicBezTo>
                  <a:pt x="-27384" y="713396"/>
                  <a:pt x="-53949" y="897954"/>
                  <a:pt x="112432" y="916130"/>
                </a:cubicBezTo>
                <a:cubicBezTo>
                  <a:pt x="278813" y="934306"/>
                  <a:pt x="833884" y="812666"/>
                  <a:pt x="1135888" y="689627"/>
                </a:cubicBezTo>
                <a:cubicBezTo>
                  <a:pt x="1437892" y="566588"/>
                  <a:pt x="1812601" y="292547"/>
                  <a:pt x="1924454" y="177898"/>
                </a:cubicBezTo>
                <a:cubicBezTo>
                  <a:pt x="2036307" y="63249"/>
                  <a:pt x="1944028" y="11517"/>
                  <a:pt x="1807008" y="173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/>
          <p:cNvSpPr txBox="1"/>
          <p:nvPr/>
        </p:nvSpPr>
        <p:spPr>
          <a:xfrm rot="3592362">
            <a:off x="4788288" y="1434133"/>
            <a:ext cx="593290" cy="1342738"/>
          </a:xfrm>
          <a:prstGeom prst="rect">
            <a:avLst/>
          </a:prstGeom>
          <a:noFill/>
          <a:scene3d>
            <a:camera prst="orthographicFront">
              <a:rot lat="0" lon="3599990" rev="0"/>
            </a:camera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n-GB" sz="8000" dirty="0"/>
              <a:t>P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727372" y="1565355"/>
            <a:ext cx="467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now know that the two claims P and not-P are painted onto the coin – with the true claim on the heads side.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2392" y="3350612"/>
            <a:ext cx="4674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 observe that the coin lands on the P side.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42391" y="3848245"/>
            <a:ext cx="6447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your credence in HEADS is equal to your credence in P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42391" y="4605549"/>
            <a:ext cx="1075819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Why is this?</a:t>
            </a:r>
          </a:p>
          <a:p>
            <a:endParaRPr lang="en-GB" b="1" dirty="0"/>
          </a:p>
          <a:p>
            <a:r>
              <a:rPr lang="en-GB" b="1" dirty="0"/>
              <a:t>Cr(P </a:t>
            </a:r>
            <a:r>
              <a:rPr lang="en-GB" b="1" dirty="0" err="1"/>
              <a:t>iff</a:t>
            </a:r>
            <a:r>
              <a:rPr lang="en-GB" b="1" dirty="0"/>
              <a:t> HEADS) = 1</a:t>
            </a:r>
          </a:p>
          <a:p>
            <a:r>
              <a:rPr lang="en-GB" b="1" dirty="0"/>
              <a:t>Cr(HEADS) = 0.5</a:t>
            </a:r>
          </a:p>
          <a:p>
            <a:r>
              <a:rPr lang="en-GB" b="1" dirty="0"/>
              <a:t>So at every precise credence function in your set, Cr(P) must be 0.5.</a:t>
            </a:r>
          </a:p>
          <a:p>
            <a:r>
              <a:rPr lang="en-GB" b="1" dirty="0"/>
              <a:t>Thus Cr(P) = 0.5</a:t>
            </a:r>
          </a:p>
          <a:p>
            <a:r>
              <a:rPr lang="en-GB" b="1" dirty="0"/>
              <a:t>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798302" y="5068803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798302" y="5375143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42392" y="5657803"/>
            <a:ext cx="6756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sym typeface="Wingdings 2" panose="05020102010507070707" pitchFamily="18" charset="2"/>
              </a:rPr>
              <a:t>--------------------------------------------------------------------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73670" y="5993722"/>
            <a:ext cx="246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20" name="TextBox 19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308B0D3-92F2-4F59-A272-04A566C36D2F}"/>
              </a:ext>
            </a:extLst>
          </p:cNvPr>
          <p:cNvSpPr txBox="1"/>
          <p:nvPr/>
        </p:nvSpPr>
        <p:spPr>
          <a:xfrm>
            <a:off x="942391" y="3848245"/>
            <a:ext cx="10840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So now your credence in HEADS is equal to your credence in P: e.g. if Cr(HEADS) = 0.5, then Cr(P) = 0.5</a:t>
            </a:r>
          </a:p>
        </p:txBody>
      </p:sp>
    </p:spTree>
    <p:extLst>
      <p:ext uri="{BB962C8B-B14F-4D97-AF65-F5344CB8AC3E}">
        <p14:creationId xmlns:p14="http://schemas.microsoft.com/office/powerpoint/2010/main" val="160631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593493" y="2310847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 </a:t>
            </a:r>
            <a:r>
              <a:rPr lang="en-GB" dirty="0" err="1"/>
              <a:t>iff</a:t>
            </a:r>
            <a:r>
              <a:rPr lang="en-GB" dirty="0"/>
              <a:t> HEADS” is elicited: 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01858" y="4030211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29311" y="661139"/>
            <a:ext cx="2495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½; BQ on “P </a:t>
            </a:r>
            <a:r>
              <a:rPr lang="en-GB" dirty="0" err="1"/>
              <a:t>iff</a:t>
            </a:r>
            <a:r>
              <a:rPr lang="en-GB" dirty="0"/>
              <a:t> HEADS” is elicited: 1; BQ on “P” is elicited: ½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4674" y="4163950"/>
            <a:ext cx="249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“P” is elicited: 0.7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19" name="TextBox 18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0882151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593493" y="2310847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 </a:t>
            </a:r>
            <a:r>
              <a:rPr lang="en-GB" dirty="0" err="1"/>
              <a:t>iff</a:t>
            </a:r>
            <a:r>
              <a:rPr lang="en-GB" dirty="0"/>
              <a:t> HEADS” is elicited: 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01858" y="4030211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 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29311" y="661139"/>
            <a:ext cx="2495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½; BQ on “P </a:t>
            </a:r>
            <a:r>
              <a:rPr lang="en-GB" dirty="0" err="1"/>
              <a:t>iff</a:t>
            </a:r>
            <a:r>
              <a:rPr lang="en-GB" dirty="0"/>
              <a:t> HEADS” is elicited: 1; BQ on “P” is elicited: ½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44674" y="4163950"/>
            <a:ext cx="2495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“P” is elicited: 0.7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73646" y="5417996"/>
            <a:ext cx="107581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/>
              <a:t>Cr(P iff HEADS) = 1</a:t>
            </a:r>
          </a:p>
          <a:p>
            <a:r>
              <a:rPr lang="en-GB" b="1"/>
              <a:t>Cr(HEADS) = 0.5</a:t>
            </a:r>
          </a:p>
          <a:p>
            <a:r>
              <a:rPr lang="en-GB" b="1"/>
              <a:t>Thus Cr(P) = 0.5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789066" y="5372520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89066" y="5678860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GB" sz="2400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789066" y="5954390"/>
            <a:ext cx="308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GB" sz="2400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26" name="TextBox 25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6337201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the unified account is simpler than imprecise probabilism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unified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unified account collapse into the standard imprecise probabilism account? Dilation example.</a:t>
            </a:r>
          </a:p>
        </p:txBody>
      </p:sp>
      <p:sp>
        <p:nvSpPr>
          <p:cNvPr id="8" name="TextBox 7">
            <a:hlinkClick r:id="rId5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</p:spTree>
    <p:extLst>
      <p:ext uri="{BB962C8B-B14F-4D97-AF65-F5344CB8AC3E}">
        <p14:creationId xmlns:p14="http://schemas.microsoft.com/office/powerpoint/2010/main" val="2369449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81512" y="864066"/>
            <a:ext cx="101422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Imprecise Probabilism</a:t>
            </a:r>
          </a:p>
        </p:txBody>
      </p:sp>
      <p:sp>
        <p:nvSpPr>
          <p:cNvPr id="2" name="Smiley Face 1"/>
          <p:cNvSpPr/>
          <p:nvPr/>
        </p:nvSpPr>
        <p:spPr>
          <a:xfrm>
            <a:off x="1719743" y="4328719"/>
            <a:ext cx="1929468" cy="1853967"/>
          </a:xfrm>
          <a:prstGeom prst="smileyFac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hought Bubble: Cloud 2"/>
          <p:cNvSpPr/>
          <p:nvPr/>
        </p:nvSpPr>
        <p:spPr>
          <a:xfrm>
            <a:off x="3181739" y="1782147"/>
            <a:ext cx="5208237" cy="2248677"/>
          </a:xfrm>
          <a:prstGeom prst="cloudCallout">
            <a:avLst>
              <a:gd name="adj1" fmla="val -36777"/>
              <a:gd name="adj2" fmla="val 78683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4181911" y="2227060"/>
            <a:ext cx="4056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(P) = </a:t>
            </a:r>
            <a:r>
              <a:rPr lang="en-GB" i="1" dirty="0"/>
              <a:t>v, </a:t>
            </a:r>
            <a:r>
              <a:rPr lang="en-GB" dirty="0"/>
              <a:t>Cr</a:t>
            </a:r>
            <a:r>
              <a:rPr lang="en-GB" baseline="-25000" dirty="0"/>
              <a:t>you1</a:t>
            </a:r>
            <a:r>
              <a:rPr lang="en-GB" dirty="0"/>
              <a:t>(SARDINES) = 0.345, 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13413" y="3938968"/>
            <a:ext cx="42778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Your belief state is represented by a set of credence functions, each of which assign a number to every proposition that you can entertain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81911" y="2759610"/>
            <a:ext cx="44117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(P) = </a:t>
            </a:r>
            <a:r>
              <a:rPr lang="en-GB" i="1" dirty="0"/>
              <a:t>w, </a:t>
            </a:r>
            <a:r>
              <a:rPr lang="en-GB" dirty="0"/>
              <a:t>Cr</a:t>
            </a:r>
            <a:r>
              <a:rPr lang="en-GB" baseline="-25000" dirty="0"/>
              <a:t>you2</a:t>
            </a:r>
            <a:r>
              <a:rPr lang="en-GB" dirty="0"/>
              <a:t>(SARDINES) = 0.346, 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181911" y="3210551"/>
            <a:ext cx="2116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…</a:t>
            </a:r>
          </a:p>
        </p:txBody>
      </p:sp>
      <p:sp>
        <p:nvSpPr>
          <p:cNvPr id="5" name="Left Brace 4"/>
          <p:cNvSpPr/>
          <p:nvPr/>
        </p:nvSpPr>
        <p:spPr>
          <a:xfrm>
            <a:off x="3934691" y="2227060"/>
            <a:ext cx="323273" cy="135282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6" name="TextBox 15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7442019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complete credence functions</a:t>
            </a:r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sp>
        <p:nvSpPr>
          <p:cNvPr id="16" name="TextBox 15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70002467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sp>
        <p:nvSpPr>
          <p:cNvPr id="16" name="TextBox 15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</p:spTree>
    <p:extLst>
      <p:ext uri="{BB962C8B-B14F-4D97-AF65-F5344CB8AC3E}">
        <p14:creationId xmlns:p14="http://schemas.microsoft.com/office/powerpoint/2010/main" val="199396346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93971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do all these avatars agree on? </a:t>
            </a:r>
          </a:p>
        </p:txBody>
      </p:sp>
    </p:spTree>
    <p:extLst>
      <p:ext uri="{BB962C8B-B14F-4D97-AF65-F5344CB8AC3E}">
        <p14:creationId xmlns:p14="http://schemas.microsoft.com/office/powerpoint/2010/main" val="83895512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do they all stand up for?</a:t>
            </a:r>
          </a:p>
        </p:txBody>
      </p:sp>
    </p:spTree>
    <p:extLst>
      <p:ext uri="{BB962C8B-B14F-4D97-AF65-F5344CB8AC3E}">
        <p14:creationId xmlns:p14="http://schemas.microsoft.com/office/powerpoint/2010/main" val="27379007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do they all stand up for? (not a lot)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0891" y="2239536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Cr(SARDINES) = 0.34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10490" y="2224471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Cr(RAIN) = 0.78</a:t>
            </a:r>
          </a:p>
        </p:txBody>
      </p:sp>
    </p:spTree>
    <p:extLst>
      <p:ext uri="{BB962C8B-B14F-4D97-AF65-F5344CB8AC3E}">
        <p14:creationId xmlns:p14="http://schemas.microsoft.com/office/powerpoint/2010/main" val="240690337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</a:t>
            </a:r>
          </a:p>
        </p:txBody>
      </p:sp>
    </p:spTree>
    <p:extLst>
      <p:ext uri="{BB962C8B-B14F-4D97-AF65-F5344CB8AC3E}">
        <p14:creationId xmlns:p14="http://schemas.microsoft.com/office/powerpoint/2010/main" val="322661301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69" y="5869305"/>
            <a:ext cx="103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 Cr (SARDINES) = 0.34, Cr(RAIN) = 0.78, Cr(HEADS) = 0.1…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0891" y="2239536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Cr(SARDINES) = 0.34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910490" y="2224471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Cr(RAIN) = 0.78</a:t>
            </a:r>
          </a:p>
        </p:txBody>
      </p:sp>
    </p:spTree>
    <p:extLst>
      <p:ext uri="{BB962C8B-B14F-4D97-AF65-F5344CB8AC3E}">
        <p14:creationId xmlns:p14="http://schemas.microsoft.com/office/powerpoint/2010/main" val="565572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69" y="5869305"/>
            <a:ext cx="103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 Cr (P) = 0.5, Cr(Q) = 0.5, Cr(P or Q) = 0.4…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0891" y="2239536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Cr(P) = 0.5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56709" y="2224471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Cr(Q) = 0.5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56308" y="2235245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 or Q) = 0.4</a:t>
            </a:r>
          </a:p>
        </p:txBody>
      </p:sp>
    </p:spTree>
    <p:extLst>
      <p:ext uri="{BB962C8B-B14F-4D97-AF65-F5344CB8AC3E}">
        <p14:creationId xmlns:p14="http://schemas.microsoft.com/office/powerpoint/2010/main" val="240139469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People with </a:t>
            </a:r>
            <a:r>
              <a:rPr lang="en-GB" i="1" dirty="0"/>
              <a:t>incomplete</a:t>
            </a:r>
            <a:r>
              <a:rPr lang="en-GB" dirty="0"/>
              <a:t> opinions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69" y="5869305"/>
            <a:ext cx="103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 P, Q, Not(P or Q)…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055014" y="2256549"/>
            <a:ext cx="1463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56308" y="2235245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Not (P or Q)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A0878F8-629A-4C48-A5CD-7B37B34776BF}"/>
              </a:ext>
            </a:extLst>
          </p:cNvPr>
          <p:cNvSpPr txBox="1"/>
          <p:nvPr/>
        </p:nvSpPr>
        <p:spPr>
          <a:xfrm>
            <a:off x="4529667" y="2224471"/>
            <a:ext cx="1489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243782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8" name="TextBox 7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49581085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69" y="5869305"/>
            <a:ext cx="103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 Cr (P) = 0.5, Cr(Q) = 0.5, Cr(P or Q) = 0.4… 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0891" y="2239536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Cr(P) = 0.5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56709" y="2224471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Cr(Q) = 0.5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56308" y="2235245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 or Q) = 0.4</a:t>
            </a:r>
          </a:p>
        </p:txBody>
      </p:sp>
    </p:spTree>
    <p:extLst>
      <p:ext uri="{BB962C8B-B14F-4D97-AF65-F5344CB8AC3E}">
        <p14:creationId xmlns:p14="http://schemas.microsoft.com/office/powerpoint/2010/main" val="341389807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69" y="5869305"/>
            <a:ext cx="1035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 Cr(HEADS) = 0.5, Cr(P </a:t>
            </a:r>
            <a:r>
              <a:rPr lang="en-GB" b="1" dirty="0" err="1"/>
              <a:t>iff</a:t>
            </a:r>
            <a:r>
              <a:rPr lang="en-GB" b="1" dirty="0"/>
              <a:t> HEADS) = 1…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07557" y="1948555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Cr(HEADS) = 0.5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56709" y="2224471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Cr(P)= 0.8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405163" y="2183278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Cr(HEADS </a:t>
            </a:r>
            <a:r>
              <a:rPr lang="en-GB" b="1" dirty="0" err="1"/>
              <a:t>iff</a:t>
            </a:r>
            <a:r>
              <a:rPr lang="en-GB" b="1" dirty="0"/>
              <a:t> P) = 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405163" y="2427292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Cr(P) = 0.5</a:t>
            </a:r>
          </a:p>
        </p:txBody>
      </p:sp>
    </p:spTree>
    <p:extLst>
      <p:ext uri="{BB962C8B-B14F-4D97-AF65-F5344CB8AC3E}">
        <p14:creationId xmlns:p14="http://schemas.microsoft.com/office/powerpoint/2010/main" val="113284254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(explicitly) against?</a:t>
            </a:r>
          </a:p>
        </p:txBody>
      </p:sp>
    </p:spTree>
    <p:extLst>
      <p:ext uri="{BB962C8B-B14F-4D97-AF65-F5344CB8AC3E}">
        <p14:creationId xmlns:p14="http://schemas.microsoft.com/office/powerpoint/2010/main" val="134168607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– explicitly </a:t>
            </a:r>
            <a:r>
              <a:rPr lang="en-GB" b="1" i="1" dirty="0"/>
              <a:t>or implicitly</a:t>
            </a:r>
            <a:r>
              <a:rPr lang="en-GB" b="1" dirty="0"/>
              <a:t> – against?</a:t>
            </a:r>
          </a:p>
        </p:txBody>
      </p:sp>
    </p:spTree>
    <p:extLst>
      <p:ext uri="{BB962C8B-B14F-4D97-AF65-F5344CB8AC3E}">
        <p14:creationId xmlns:p14="http://schemas.microsoft.com/office/powerpoint/2010/main" val="408719857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Analogy with Judgment Aggregation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5443" y="1892573"/>
            <a:ext cx="1110613" cy="10331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567" y="4187699"/>
            <a:ext cx="1519238" cy="141324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709" y="1892573"/>
            <a:ext cx="1110613" cy="103312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7975" y="1892573"/>
            <a:ext cx="1110613" cy="103312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9241" y="1892573"/>
            <a:ext cx="1110613" cy="103312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681438" y="5547513"/>
            <a:ext cx="531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You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34000" y="2969617"/>
            <a:ext cx="8848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incomplete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14" name="Right Brace 13"/>
          <p:cNvSpPr/>
          <p:nvPr/>
        </p:nvSpPr>
        <p:spPr>
          <a:xfrm rot="5400000">
            <a:off x="5368515" y="-767941"/>
            <a:ext cx="1110165" cy="841819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751" y="369493"/>
            <a:ext cx="560534" cy="521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7097" y="369493"/>
            <a:ext cx="560534" cy="52142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443" y="369493"/>
            <a:ext cx="560534" cy="521427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789" y="369493"/>
            <a:ext cx="560534" cy="52142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60570" y="858352"/>
            <a:ext cx="2759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Avatars with </a:t>
            </a:r>
            <a:r>
              <a:rPr lang="en-GB" i="1" dirty="0"/>
              <a:t>complete</a:t>
            </a:r>
            <a:r>
              <a:rPr lang="en-GB" dirty="0"/>
              <a:t> credence functions</a:t>
            </a:r>
            <a:endParaRPr lang="en-GB" i="1" dirty="0"/>
          </a:p>
        </p:txBody>
      </p:sp>
      <p:sp>
        <p:nvSpPr>
          <p:cNvPr id="20" name="Right Brace 19"/>
          <p:cNvSpPr/>
          <p:nvPr/>
        </p:nvSpPr>
        <p:spPr>
          <a:xfrm rot="5400000">
            <a:off x="1796183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605" y="369493"/>
            <a:ext cx="560534" cy="52142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951" y="369493"/>
            <a:ext cx="560534" cy="521427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7" y="369493"/>
            <a:ext cx="560534" cy="52142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643" y="369493"/>
            <a:ext cx="560534" cy="521427"/>
          </a:xfrm>
          <a:prstGeom prst="rect">
            <a:avLst/>
          </a:prstGeom>
        </p:spPr>
      </p:pic>
      <p:sp>
        <p:nvSpPr>
          <p:cNvPr id="25" name="Right Brace 24"/>
          <p:cNvSpPr/>
          <p:nvPr/>
        </p:nvSpPr>
        <p:spPr>
          <a:xfrm rot="5400000">
            <a:off x="4381037" y="293139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2459" y="369551"/>
            <a:ext cx="560534" cy="52142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6805" y="369551"/>
            <a:ext cx="560534" cy="52142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1151" y="369551"/>
            <a:ext cx="560534" cy="521427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5497" y="369551"/>
            <a:ext cx="560534" cy="521427"/>
          </a:xfrm>
          <a:prstGeom prst="rect">
            <a:avLst/>
          </a:prstGeom>
        </p:spPr>
      </p:pic>
      <p:sp>
        <p:nvSpPr>
          <p:cNvPr id="30" name="Right Brace 29"/>
          <p:cNvSpPr/>
          <p:nvPr/>
        </p:nvSpPr>
        <p:spPr>
          <a:xfrm rot="5400000">
            <a:off x="6965891" y="29319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7313" y="358971"/>
            <a:ext cx="560534" cy="521427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659" y="358971"/>
            <a:ext cx="560534" cy="521427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005" y="358971"/>
            <a:ext cx="560534" cy="521427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351" y="358971"/>
            <a:ext cx="560534" cy="521427"/>
          </a:xfrm>
          <a:prstGeom prst="rect">
            <a:avLst/>
          </a:prstGeom>
        </p:spPr>
      </p:pic>
      <p:sp>
        <p:nvSpPr>
          <p:cNvPr id="35" name="Right Brace 34"/>
          <p:cNvSpPr/>
          <p:nvPr/>
        </p:nvSpPr>
        <p:spPr>
          <a:xfrm rot="5400000">
            <a:off x="9550745" y="282617"/>
            <a:ext cx="520525" cy="2413637"/>
          </a:xfrm>
          <a:prstGeom prst="rightBrace">
            <a:avLst/>
          </a:prstGeom>
          <a:noFill/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760570" y="5869305"/>
            <a:ext cx="9823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What is no-one – explicitly </a:t>
            </a:r>
            <a:r>
              <a:rPr lang="en-GB" b="1" i="1" dirty="0"/>
              <a:t>or implicitly</a:t>
            </a:r>
            <a:r>
              <a:rPr lang="en-GB" b="1" dirty="0"/>
              <a:t> – against? (Nothing in this case)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410891" y="2239536"/>
            <a:ext cx="2149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Cr(P) = 0.5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56709" y="2224471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Cr(Q) = 0.5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6656308" y="2235245"/>
            <a:ext cx="190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Cr(P or Q) = 0.4</a:t>
            </a:r>
          </a:p>
        </p:txBody>
      </p:sp>
    </p:spTree>
    <p:extLst>
      <p:ext uri="{BB962C8B-B14F-4D97-AF65-F5344CB8AC3E}">
        <p14:creationId xmlns:p14="http://schemas.microsoft.com/office/powerpoint/2010/main" val="6223792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is the alternative account an improvement on imprecise </a:t>
            </a:r>
            <a:r>
              <a:rPr lang="en-GB" dirty="0" err="1"/>
              <a:t>probabilism</a:t>
            </a:r>
            <a:r>
              <a:rPr lang="en-GB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new account collapse into the standard account? Dilation example.</a:t>
            </a:r>
          </a:p>
        </p:txBody>
      </p:sp>
      <p:sp>
        <p:nvSpPr>
          <p:cNvPr id="9" name="TextBox 8">
            <a:hlinkClick r:id="rId5" action="ppaction://hlinksldjump"/>
            <a:extLst>
              <a:ext uri="{FF2B5EF4-FFF2-40B4-BE49-F238E27FC236}">
                <a16:creationId xmlns:a16="http://schemas.microsoft.com/office/drawing/2014/main" id="{3BFEC5CF-B61D-41BF-888C-A20CF2E11650}"/>
              </a:ext>
            </a:extLst>
          </p:cNvPr>
          <p:cNvSpPr txBox="1"/>
          <p:nvPr/>
        </p:nvSpPr>
        <p:spPr>
          <a:xfrm>
            <a:off x="771276" y="469960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Analogy with judgment aggregation</a:t>
            </a:r>
          </a:p>
        </p:txBody>
      </p:sp>
      <p:sp>
        <p:nvSpPr>
          <p:cNvPr id="8" name="TextBox 7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6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7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39251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" name="TextBox 13">
            <a:hlinkClick r:id="rId8" action="ppaction://hlinksldjump"/>
          </p:cNvPr>
          <p:cNvSpPr txBox="1"/>
          <p:nvPr/>
        </p:nvSpPr>
        <p:spPr>
          <a:xfrm>
            <a:off x="2868930" y="6457890"/>
            <a:ext cx="483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More on betting quotients (de </a:t>
            </a:r>
            <a:r>
              <a:rPr lang="en-GB" sz="2000" dirty="0" err="1">
                <a:solidFill>
                  <a:schemeClr val="bg1"/>
                </a:solidFill>
              </a:rPr>
              <a:t>Finetti</a:t>
            </a:r>
            <a:r>
              <a:rPr lang="en-GB" sz="20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4616480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event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51133087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810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0388352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0244245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8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463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0490934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-(0.1)(-£100) + (-£100)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-(0.1)(-£100)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191296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event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424446610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873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463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-(0.1)S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-(0.1)S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38893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-£90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134108476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145813048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3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401599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-(0.9)£100 + £100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-(0.9)£100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368230205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637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-(0.9)S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-(0.9)S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241353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£10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-£90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166484726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1223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-(0.5)S + 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-(0.5)S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2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676751476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  <a:extLst>
              <a:ext uri="{FF2B5EF4-FFF2-40B4-BE49-F238E27FC236}">
                <a16:creationId xmlns:a16="http://schemas.microsoft.com/office/drawing/2014/main" id="{2485E565-0038-42E1-83D5-9B65DCDA50FB}"/>
              </a:ext>
            </a:extLst>
          </p:cNvPr>
          <p:cNvSpPr txBox="1"/>
          <p:nvPr/>
        </p:nvSpPr>
        <p:spPr>
          <a:xfrm>
            <a:off x="771277" y="78717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How is the alternative account an improvement on imprecise </a:t>
            </a:r>
            <a:r>
              <a:rPr lang="en-GB" dirty="0" err="1"/>
              <a:t>probabilism</a:t>
            </a:r>
            <a:r>
              <a:rPr lang="en-GB" dirty="0"/>
              <a:t>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3371B8-282F-4EDF-99E3-8DFE910476A1}"/>
              </a:ext>
            </a:extLst>
          </p:cNvPr>
          <p:cNvSpPr txBox="1"/>
          <p:nvPr/>
        </p:nvSpPr>
        <p:spPr>
          <a:xfrm>
            <a:off x="771277" y="1424608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Developing the account</a:t>
            </a:r>
          </a:p>
        </p:txBody>
      </p:sp>
      <p:sp>
        <p:nvSpPr>
          <p:cNvPr id="6" name="TextBox 5">
            <a:hlinkClick r:id="rId3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7" y="206203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true of the agent?</a:t>
            </a:r>
          </a:p>
        </p:txBody>
      </p:sp>
      <p:sp>
        <p:nvSpPr>
          <p:cNvPr id="7" name="TextBox 6">
            <a:hlinkClick r:id="rId4" action="ppaction://hlinksldjump"/>
            <a:extLst>
              <a:ext uri="{FF2B5EF4-FFF2-40B4-BE49-F238E27FC236}">
                <a16:creationId xmlns:a16="http://schemas.microsoft.com/office/drawing/2014/main" id="{65E431CC-9881-47CE-8471-30B75CD4C78C}"/>
              </a:ext>
            </a:extLst>
          </p:cNvPr>
          <p:cNvSpPr txBox="1"/>
          <p:nvPr/>
        </p:nvSpPr>
        <p:spPr>
          <a:xfrm>
            <a:off x="771277" y="3969847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Does the new account collapse into the standard account? Dilation example.</a:t>
            </a:r>
          </a:p>
        </p:txBody>
      </p:sp>
      <p:sp>
        <p:nvSpPr>
          <p:cNvPr id="9" name="TextBox 8">
            <a:hlinkClick r:id="rId5" action="ppaction://hlinksldjump"/>
            <a:extLst>
              <a:ext uri="{FF2B5EF4-FFF2-40B4-BE49-F238E27FC236}">
                <a16:creationId xmlns:a16="http://schemas.microsoft.com/office/drawing/2014/main" id="{3BFEC5CF-B61D-41BF-888C-A20CF2E11650}"/>
              </a:ext>
            </a:extLst>
          </p:cNvPr>
          <p:cNvSpPr txBox="1"/>
          <p:nvPr/>
        </p:nvSpPr>
        <p:spPr>
          <a:xfrm>
            <a:off x="771276" y="4699609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Analogy with judgment aggregation</a:t>
            </a:r>
          </a:p>
        </p:txBody>
      </p:sp>
      <p:sp>
        <p:nvSpPr>
          <p:cNvPr id="8" name="TextBox 7">
            <a:hlinkClick r:id="rId6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502796" y="2651061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does rationality require?</a:t>
            </a:r>
          </a:p>
        </p:txBody>
      </p:sp>
      <p:sp>
        <p:nvSpPr>
          <p:cNvPr id="11" name="TextBox 10">
            <a:hlinkClick r:id="rId7" action="ppaction://hlinksldjump"/>
            <a:extLst>
              <a:ext uri="{FF2B5EF4-FFF2-40B4-BE49-F238E27FC236}">
                <a16:creationId xmlns:a16="http://schemas.microsoft.com/office/drawing/2014/main" id="{C3E8F0D4-1F59-4FE6-BD99-0EDE2FB80BB4}"/>
              </a:ext>
            </a:extLst>
          </p:cNvPr>
          <p:cNvSpPr txBox="1"/>
          <p:nvPr/>
        </p:nvSpPr>
        <p:spPr>
          <a:xfrm>
            <a:off x="1392517" y="3240085"/>
            <a:ext cx="9994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- What is the decision rule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hlinkClick r:id="" action="ppaction://hlinkshowjump?jump=firstslide"/>
          </p:cNvPr>
          <p:cNvSpPr txBox="1"/>
          <p:nvPr/>
        </p:nvSpPr>
        <p:spPr>
          <a:xfrm>
            <a:off x="0" y="6440805"/>
            <a:ext cx="28689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14" name="TextBox 13">
            <a:hlinkClick r:id="rId8" action="ppaction://hlinksldjump"/>
          </p:cNvPr>
          <p:cNvSpPr txBox="1"/>
          <p:nvPr/>
        </p:nvSpPr>
        <p:spPr>
          <a:xfrm>
            <a:off x="2868930" y="6457890"/>
            <a:ext cx="48348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More on betting quotients (de </a:t>
            </a:r>
            <a:r>
              <a:rPr lang="en-GB" sz="2000" dirty="0" err="1">
                <a:solidFill>
                  <a:schemeClr val="bg1"/>
                </a:solidFill>
              </a:rPr>
              <a:t>Finetti</a:t>
            </a:r>
            <a:r>
              <a:rPr lang="en-GB" sz="2000" dirty="0">
                <a:solidFill>
                  <a:schemeClr val="bg1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27018041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5220" y="2310847"/>
            <a:ext cx="707525" cy="7075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740361" y="3053164"/>
            <a:ext cx="317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α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1858" y="1979209"/>
            <a:ext cx="707525" cy="707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3464" y="3339294"/>
            <a:ext cx="707525" cy="7075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596" y="1979209"/>
            <a:ext cx="707525" cy="7075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2023" y="875949"/>
            <a:ext cx="707525" cy="70752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5457" y="3339293"/>
            <a:ext cx="707525" cy="7075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593493" y="2310847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 </a:t>
            </a:r>
            <a:r>
              <a:rPr lang="en-GB" dirty="0" err="1"/>
              <a:t>iff</a:t>
            </a:r>
            <a:r>
              <a:rPr lang="en-GB" dirty="0"/>
              <a:t> HEADS” is elicited: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01858" y="4030211"/>
            <a:ext cx="2495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29311" y="661139"/>
            <a:ext cx="24956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“HEADS” is elicited: ½; BQ on “P </a:t>
            </a:r>
            <a:r>
              <a:rPr lang="en-GB" dirty="0" err="1"/>
              <a:t>iff</a:t>
            </a:r>
            <a:r>
              <a:rPr lang="en-GB" dirty="0"/>
              <a:t> HEADS” is elicited: 1; BQ on “P” is elicited: 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54098" y="3949444"/>
            <a:ext cx="38841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BQ on “P” is elicited: 0.7</a:t>
            </a:r>
          </a:p>
          <a:p>
            <a:r>
              <a:rPr lang="en-GB" dirty="0"/>
              <a:t>Agent agrees to pay out £0.7 and get £1 back </a:t>
            </a:r>
            <a:r>
              <a:rPr lang="en-GB" dirty="0" err="1"/>
              <a:t>iff</a:t>
            </a:r>
            <a:r>
              <a:rPr lang="en-GB" dirty="0"/>
              <a:t> P.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4098" y="4926683"/>
            <a:ext cx="4396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Then </a:t>
            </a:r>
            <a:r>
              <a:rPr lang="en-GB" dirty="0"/>
              <a:t>the agent is offered bets on HEADS and P </a:t>
            </a:r>
            <a:r>
              <a:rPr lang="en-GB" dirty="0" err="1"/>
              <a:t>iff</a:t>
            </a:r>
            <a:r>
              <a:rPr lang="en-GB" dirty="0"/>
              <a:t> HEADS, and acts as though his credence is ½ and 1 respectively.</a:t>
            </a:r>
          </a:p>
        </p:txBody>
      </p:sp>
      <p:sp>
        <p:nvSpPr>
          <p:cNvPr id="16" name="Left Brace 15"/>
          <p:cNvSpPr/>
          <p:nvPr/>
        </p:nvSpPr>
        <p:spPr>
          <a:xfrm>
            <a:off x="1570182" y="3865944"/>
            <a:ext cx="260869" cy="2118167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84427" y="4616946"/>
            <a:ext cx="128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Not a single sequence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Does the new account collapse into the standard account? Dilation example.</a:t>
            </a:r>
          </a:p>
        </p:txBody>
      </p:sp>
      <p:sp>
        <p:nvSpPr>
          <p:cNvPr id="20" name="TextBox 19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250156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07622" y="980158"/>
            <a:ext cx="1014229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“One can … give a direct, quantitative, numerical definition of the degree of probability attributed by a given individual to a given event … It is a question simply of making mathematically precise the trivial and obvious idea that the degree of probability attributed by an individual to a given event is revealed by the conditions under which he would be disposed to bet on that event.</a:t>
            </a:r>
          </a:p>
          <a:p>
            <a:endParaRPr lang="en-GB" dirty="0"/>
          </a:p>
          <a:p>
            <a:r>
              <a:rPr lang="en-GB" dirty="0"/>
              <a:t>Let us suppose that an individual is obliged to evaluate the rate </a:t>
            </a:r>
            <a:r>
              <a:rPr lang="en-GB" i="1" dirty="0"/>
              <a:t>p</a:t>
            </a:r>
            <a:r>
              <a:rPr lang="en-GB" dirty="0"/>
              <a:t> at which he would be ready to exchange the possession of an arbitrary sum S (positive or negative) dependent on the occurrence of a given even E, for the possession of the sum </a:t>
            </a:r>
            <a:r>
              <a:rPr lang="en-GB" i="1" dirty="0" err="1"/>
              <a:t>p</a:t>
            </a:r>
            <a:r>
              <a:rPr lang="en-GB" dirty="0" err="1"/>
              <a:t>S</a:t>
            </a:r>
            <a:r>
              <a:rPr lang="en-GB" dirty="0"/>
              <a:t>; we will say by definition that this number </a:t>
            </a:r>
            <a:r>
              <a:rPr lang="en-GB" i="1" dirty="0"/>
              <a:t>p</a:t>
            </a:r>
            <a:r>
              <a:rPr lang="en-GB" dirty="0"/>
              <a:t> is the measure of the degree of probability attributed by the individual considered to the event E…”</a:t>
            </a:r>
          </a:p>
          <a:p>
            <a:endParaRPr lang="en-GB" dirty="0"/>
          </a:p>
          <a:p>
            <a:r>
              <a:rPr lang="en-GB" dirty="0"/>
              <a:t>(De </a:t>
            </a:r>
            <a:r>
              <a:rPr lang="en-GB" dirty="0" err="1"/>
              <a:t>Finetti</a:t>
            </a:r>
            <a:r>
              <a:rPr lang="en-GB" dirty="0"/>
              <a:t>, 1964, pp. 101-2)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032000" y="4594439"/>
          <a:ext cx="5389671" cy="810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80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183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HEADS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NOT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HEADS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3359">
                <a:tc>
                  <a:txBody>
                    <a:bodyPr/>
                    <a:lstStyle/>
                    <a:p>
                      <a:pPr algn="ctr"/>
                      <a:r>
                        <a:rPr lang="en-GB" i="0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r>
                        <a:rPr lang="en-GB" i="0" baseline="0" dirty="0">
                          <a:solidFill>
                            <a:schemeClr val="tx1"/>
                          </a:solidFill>
                        </a:rPr>
                        <a:t> + S</a:t>
                      </a:r>
                      <a:endParaRPr lang="en-GB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-</a:t>
                      </a:r>
                      <a:r>
                        <a:rPr lang="en-GB" i="1" dirty="0" err="1">
                          <a:solidFill>
                            <a:schemeClr val="tx1"/>
                          </a:solidFill>
                        </a:rPr>
                        <a:t>p</a:t>
                      </a:r>
                      <a:r>
                        <a:rPr lang="en-GB" i="0" dirty="0" err="1">
                          <a:solidFill>
                            <a:schemeClr val="tx1"/>
                          </a:solidFill>
                        </a:rPr>
                        <a:t>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6423720"/>
            <a:ext cx="12192000" cy="4171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-1" y="6440805"/>
            <a:ext cx="855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Details on Betting Quotients</a:t>
            </a:r>
          </a:p>
        </p:txBody>
      </p:sp>
      <p:sp>
        <p:nvSpPr>
          <p:cNvPr id="7" name="TextBox 6">
            <a:hlinkClick r:id="rId3" action="ppaction://hlinksldjump"/>
          </p:cNvPr>
          <p:cNvSpPr txBox="1"/>
          <p:nvPr/>
        </p:nvSpPr>
        <p:spPr>
          <a:xfrm>
            <a:off x="10815192" y="6440805"/>
            <a:ext cx="15692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</a:rPr>
              <a:t>Menu</a:t>
            </a:r>
          </a:p>
        </p:txBody>
      </p:sp>
    </p:spTree>
    <p:extLst>
      <p:ext uri="{BB962C8B-B14F-4D97-AF65-F5344CB8AC3E}">
        <p14:creationId xmlns:p14="http://schemas.microsoft.com/office/powerpoint/2010/main" val="292744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18844</TotalTime>
  <Words>7518</Words>
  <Application>Microsoft Office PowerPoint</Application>
  <PresentationFormat>Widescreen</PresentationFormat>
  <Paragraphs>883</Paragraphs>
  <Slides>86</Slides>
  <Notes>30</Notes>
  <HiddenSlides>32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90" baseType="lpstr">
      <vt:lpstr>Arial</vt:lpstr>
      <vt:lpstr>Calibri</vt:lpstr>
      <vt:lpstr>Calibri Light</vt:lpstr>
      <vt:lpstr>Office Theme</vt:lpstr>
      <vt:lpstr>The Unified Account of Credence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Mahtani</dc:creator>
  <cp:lastModifiedBy>Anna Mahtani</cp:lastModifiedBy>
  <cp:revision>128</cp:revision>
  <cp:lastPrinted>2017-11-03T12:40:14Z</cp:lastPrinted>
  <dcterms:created xsi:type="dcterms:W3CDTF">2017-04-05T13:24:44Z</dcterms:created>
  <dcterms:modified xsi:type="dcterms:W3CDTF">2019-07-09T16:26:22Z</dcterms:modified>
</cp:coreProperties>
</file>