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8" r:id="rId1"/>
  </p:sldMasterIdLst>
  <p:notesMasterIdLst>
    <p:notesMasterId r:id="rId34"/>
  </p:notesMasterIdLst>
  <p:sldIdLst>
    <p:sldId id="256" r:id="rId2"/>
    <p:sldId id="318" r:id="rId3"/>
    <p:sldId id="317" r:id="rId4"/>
    <p:sldId id="319" r:id="rId5"/>
    <p:sldId id="323" r:id="rId6"/>
    <p:sldId id="320" r:id="rId7"/>
    <p:sldId id="263" r:id="rId8"/>
    <p:sldId id="321" r:id="rId9"/>
    <p:sldId id="322" r:id="rId10"/>
    <p:sldId id="324" r:id="rId11"/>
    <p:sldId id="274" r:id="rId12"/>
    <p:sldId id="339" r:id="rId13"/>
    <p:sldId id="341" r:id="rId14"/>
    <p:sldId id="342" r:id="rId15"/>
    <p:sldId id="343" r:id="rId16"/>
    <p:sldId id="268" r:id="rId17"/>
    <p:sldId id="289" r:id="rId18"/>
    <p:sldId id="344" r:id="rId19"/>
    <p:sldId id="290" r:id="rId20"/>
    <p:sldId id="326" r:id="rId21"/>
    <p:sldId id="345" r:id="rId22"/>
    <p:sldId id="327" r:id="rId23"/>
    <p:sldId id="346" r:id="rId24"/>
    <p:sldId id="331" r:id="rId25"/>
    <p:sldId id="347" r:id="rId26"/>
    <p:sldId id="332" r:id="rId27"/>
    <p:sldId id="333" r:id="rId28"/>
    <p:sldId id="334" r:id="rId29"/>
    <p:sldId id="301" r:id="rId30"/>
    <p:sldId id="302" r:id="rId31"/>
    <p:sldId id="303" r:id="rId32"/>
    <p:sldId id="304"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A017A9CB-2C8E-874B-AB2C-004340719ECF}">
          <p14:sldIdLst>
            <p14:sldId id="256"/>
            <p14:sldId id="318"/>
            <p14:sldId id="317"/>
            <p14:sldId id="319"/>
          </p14:sldIdLst>
        </p14:section>
        <p14:section name="Reserve satiation and quantitative easing" id="{43529674-F3B8-7542-B977-D45383D62435}">
          <p14:sldIdLst>
            <p14:sldId id="323"/>
            <p14:sldId id="320"/>
            <p14:sldId id="263"/>
            <p14:sldId id="321"/>
            <p14:sldId id="322"/>
            <p14:sldId id="324"/>
            <p14:sldId id="274"/>
            <p14:sldId id="339"/>
            <p14:sldId id="341"/>
            <p14:sldId id="342"/>
            <p14:sldId id="343"/>
            <p14:sldId id="268"/>
          </p14:sldIdLst>
        </p14:section>
        <p14:section name="The Bank of Japan’s innovations since 1998" id="{E726994E-BBF6-0A4B-8764-91583046F14A}">
          <p14:sldIdLst>
            <p14:sldId id="289"/>
            <p14:sldId id="344"/>
            <p14:sldId id="290"/>
          </p14:sldIdLst>
        </p14:section>
        <p14:section name="The Euro area yield curve during crisis" id="{D820E4C0-414C-A94D-AD17-E51F32A23EF3}">
          <p14:sldIdLst>
            <p14:sldId id="326"/>
            <p14:sldId id="345"/>
            <p14:sldId id="327"/>
            <p14:sldId id="346"/>
            <p14:sldId id="331"/>
            <p14:sldId id="347"/>
            <p14:sldId id="332"/>
            <p14:sldId id="333"/>
            <p14:sldId id="334"/>
          </p14:sldIdLst>
        </p14:section>
        <p14:section name="Extra figures" id="{C42FDFBA-3BA6-F248-818B-627050969EE8}">
          <p14:sldIdLst>
            <p14:sldId id="301"/>
            <p14:sldId id="302"/>
            <p14:sldId id="303"/>
            <p14:sldId id="304"/>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39F91BA-227F-A859-3E89-8C75A81C0B17}" name="Rosental,S (ug)" initials="R(" userId="S::s.rosental@lse.ac.uk::88119ca1-227d-4faf-b206-4fa19d7bf9e9" providerId="AD"/>
  <p188:author id="{F905AAFC-A420-27B7-965D-ED0413F72E7D}" name="Rosental,S (ug)" initials="SR" userId="S::S.Rosental@lse.ac.uk::88119ca1-227d-4faf-b206-4fa19d7bf9e9"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EC6D0B"/>
    <a:srgbClr val="EC6D0C"/>
    <a:srgbClr val="F69200"/>
    <a:srgbClr val="D77024"/>
    <a:srgbClr val="B66549"/>
    <a:srgbClr val="BF6334"/>
    <a:srgbClr val="EE4E0A"/>
    <a:srgbClr val="797979"/>
    <a:srgbClr val="947370"/>
    <a:srgbClr val="C4653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323"/>
    <p:restoredTop sz="95850"/>
  </p:normalViewPr>
  <p:slideViewPr>
    <p:cSldViewPr snapToGrid="0">
      <p:cViewPr varScale="1">
        <p:scale>
          <a:sx n="122" d="100"/>
          <a:sy n="122" d="100"/>
        </p:scale>
        <p:origin x="888" y="2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microsoft.com/office/2018/10/relationships/authors" Target="authors.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1753ECB-014F-4148-BF58-09AEF8C16E98}" type="doc">
      <dgm:prSet loTypeId="urn:microsoft.com/office/officeart/2008/layout/VerticalCurvedList" loCatId="" qsTypeId="urn:microsoft.com/office/officeart/2005/8/quickstyle/simple4" qsCatId="simple" csTypeId="urn:microsoft.com/office/officeart/2005/8/colors/colorful5" csCatId="colorful" phldr="1"/>
      <dgm:spPr/>
      <dgm:t>
        <a:bodyPr/>
        <a:lstStyle/>
        <a:p>
          <a:endParaRPr lang="en-US"/>
        </a:p>
      </dgm:t>
    </dgm:pt>
    <dgm:pt modelId="{325082D4-E5FD-7D4C-87FA-8AF619BFB148}">
      <dgm:prSet phldrT="[Text]"/>
      <dgm:spPr>
        <a:solidFill>
          <a:srgbClr val="EDA70B"/>
        </a:solidFill>
      </dgm:spPr>
      <dgm:t>
        <a:bodyPr/>
        <a:lstStyle/>
        <a:p>
          <a:r>
            <a:rPr lang="en-GB" dirty="0">
              <a:latin typeface="+mj-lt"/>
            </a:rPr>
            <a:t>Dual mandate: stabilise inflation and business cycle </a:t>
          </a:r>
          <a:endParaRPr lang="en-US" dirty="0">
            <a:latin typeface="+mj-lt"/>
          </a:endParaRPr>
        </a:p>
      </dgm:t>
    </dgm:pt>
    <dgm:pt modelId="{2661457C-9A88-4E4F-9284-E18E84DEF184}" type="parTrans" cxnId="{1A314FA0-50D3-2D4C-92CB-30E2363982BC}">
      <dgm:prSet/>
      <dgm:spPr/>
      <dgm:t>
        <a:bodyPr/>
        <a:lstStyle/>
        <a:p>
          <a:endParaRPr lang="en-US"/>
        </a:p>
      </dgm:t>
    </dgm:pt>
    <dgm:pt modelId="{88681A35-1DF6-614B-AF16-7CA24FF31FC6}" type="sibTrans" cxnId="{1A314FA0-50D3-2D4C-92CB-30E2363982BC}">
      <dgm:prSet/>
      <dgm:spPr>
        <a:ln>
          <a:solidFill>
            <a:schemeClr val="tx1"/>
          </a:solidFill>
        </a:ln>
      </dgm:spPr>
      <dgm:t>
        <a:bodyPr/>
        <a:lstStyle/>
        <a:p>
          <a:endParaRPr lang="en-US"/>
        </a:p>
      </dgm:t>
    </dgm:pt>
    <dgm:pt modelId="{00AF1BD3-B0CA-E645-8567-4638E8746C11}">
      <dgm:prSet phldrT="[Text]"/>
      <dgm:spPr>
        <a:solidFill>
          <a:srgbClr val="FE6000"/>
        </a:solidFill>
      </dgm:spPr>
      <dgm:t>
        <a:bodyPr/>
        <a:lstStyle/>
        <a:p>
          <a:r>
            <a:rPr lang="en-GB" dirty="0">
              <a:latin typeface="+mj-lt"/>
            </a:rPr>
            <a:t>In recession driven by financial crises, answer appears to be the same</a:t>
          </a:r>
          <a:endParaRPr lang="en-US" dirty="0">
            <a:latin typeface="+mj-lt"/>
          </a:endParaRPr>
        </a:p>
      </dgm:t>
    </dgm:pt>
    <dgm:pt modelId="{777F3619-F435-0242-BAF1-FD0F5D837F94}" type="parTrans" cxnId="{CC676710-1DAE-BE4B-AF8E-1B285B8AC546}">
      <dgm:prSet/>
      <dgm:spPr/>
      <dgm:t>
        <a:bodyPr/>
        <a:lstStyle/>
        <a:p>
          <a:endParaRPr lang="en-US"/>
        </a:p>
      </dgm:t>
    </dgm:pt>
    <dgm:pt modelId="{F26C5D7F-EE2E-B540-8174-6809FA255915}" type="sibTrans" cxnId="{CC676710-1DAE-BE4B-AF8E-1B285B8AC546}">
      <dgm:prSet/>
      <dgm:spPr/>
      <dgm:t>
        <a:bodyPr/>
        <a:lstStyle/>
        <a:p>
          <a:endParaRPr lang="en-US"/>
        </a:p>
      </dgm:t>
    </dgm:pt>
    <dgm:pt modelId="{A5602125-6D16-D34E-B3D4-5D290BFC80F0}">
      <dgm:prSet phldrT="[Text]"/>
      <dgm:spPr>
        <a:solidFill>
          <a:srgbClr val="FE4001"/>
        </a:solidFill>
      </dgm:spPr>
      <dgm:t>
        <a:bodyPr/>
        <a:lstStyle/>
        <a:p>
          <a:r>
            <a:rPr lang="en-GB" dirty="0">
              <a:latin typeface="+mj-lt"/>
            </a:rPr>
            <a:t>But policy tools are very different…</a:t>
          </a:r>
          <a:endParaRPr lang="en-US" dirty="0"/>
        </a:p>
      </dgm:t>
    </dgm:pt>
    <dgm:pt modelId="{C7AAE6FB-86B7-4946-8804-3E7AD5D31192}" type="parTrans" cxnId="{F27A0407-CC93-B740-8FF8-444C626E8B61}">
      <dgm:prSet/>
      <dgm:spPr/>
      <dgm:t>
        <a:bodyPr/>
        <a:lstStyle/>
        <a:p>
          <a:endParaRPr lang="en-US"/>
        </a:p>
      </dgm:t>
    </dgm:pt>
    <dgm:pt modelId="{64A492B7-CA73-0C49-9397-53860B930257}" type="sibTrans" cxnId="{F27A0407-CC93-B740-8FF8-444C626E8B61}">
      <dgm:prSet/>
      <dgm:spPr/>
      <dgm:t>
        <a:bodyPr/>
        <a:lstStyle/>
        <a:p>
          <a:endParaRPr lang="en-US"/>
        </a:p>
      </dgm:t>
    </dgm:pt>
    <dgm:pt modelId="{ADC3458D-549E-004B-873D-4811844AD1A7}">
      <dgm:prSet/>
      <dgm:spPr>
        <a:solidFill>
          <a:srgbClr val="EC6D0B"/>
        </a:solidFill>
      </dgm:spPr>
      <dgm:t>
        <a:bodyPr/>
        <a:lstStyle/>
        <a:p>
          <a:r>
            <a:rPr lang="en-GB" dirty="0">
              <a:latin typeface="+mj-lt"/>
            </a:rPr>
            <a:t>If recession: lower interest rates to spur aggregate demand, stabilising output and inflation.</a:t>
          </a:r>
          <a:endParaRPr lang="en-US" dirty="0">
            <a:latin typeface="+mj-lt"/>
          </a:endParaRPr>
        </a:p>
      </dgm:t>
    </dgm:pt>
    <dgm:pt modelId="{69ACB992-D151-B348-9791-BA972AB312A5}" type="parTrans" cxnId="{D7F4C46D-8C6A-1949-B780-B01E5698E0E4}">
      <dgm:prSet/>
      <dgm:spPr/>
      <dgm:t>
        <a:bodyPr/>
        <a:lstStyle/>
        <a:p>
          <a:endParaRPr lang="en-US"/>
        </a:p>
      </dgm:t>
    </dgm:pt>
    <dgm:pt modelId="{EF00938B-CA03-274F-A7B6-74E8C8DD08C1}" type="sibTrans" cxnId="{D7F4C46D-8C6A-1949-B780-B01E5698E0E4}">
      <dgm:prSet/>
      <dgm:spPr/>
      <dgm:t>
        <a:bodyPr/>
        <a:lstStyle/>
        <a:p>
          <a:endParaRPr lang="en-US"/>
        </a:p>
      </dgm:t>
    </dgm:pt>
    <dgm:pt modelId="{CABDCBCB-F040-4A4C-B5B0-4CBD4313C9B5}" type="pres">
      <dgm:prSet presAssocID="{21753ECB-014F-4148-BF58-09AEF8C16E98}" presName="Name0" presStyleCnt="0">
        <dgm:presLayoutVars>
          <dgm:chMax val="7"/>
          <dgm:chPref val="7"/>
          <dgm:dir/>
        </dgm:presLayoutVars>
      </dgm:prSet>
      <dgm:spPr/>
    </dgm:pt>
    <dgm:pt modelId="{3CF0EF4A-5072-CB4F-BA65-653548A48A3B}" type="pres">
      <dgm:prSet presAssocID="{21753ECB-014F-4148-BF58-09AEF8C16E98}" presName="Name1" presStyleCnt="0"/>
      <dgm:spPr/>
    </dgm:pt>
    <dgm:pt modelId="{2179200E-98ED-AE48-8CFA-012B8C4F2CDE}" type="pres">
      <dgm:prSet presAssocID="{21753ECB-014F-4148-BF58-09AEF8C16E98}" presName="cycle" presStyleCnt="0"/>
      <dgm:spPr/>
    </dgm:pt>
    <dgm:pt modelId="{341EF631-F8EB-0344-9CAB-A334A95B4AC2}" type="pres">
      <dgm:prSet presAssocID="{21753ECB-014F-4148-BF58-09AEF8C16E98}" presName="srcNode" presStyleLbl="node1" presStyleIdx="0" presStyleCnt="4"/>
      <dgm:spPr/>
    </dgm:pt>
    <dgm:pt modelId="{4F439EDD-7201-934C-ABF7-4AB2AA3DC7AD}" type="pres">
      <dgm:prSet presAssocID="{21753ECB-014F-4148-BF58-09AEF8C16E98}" presName="conn" presStyleLbl="parChTrans1D2" presStyleIdx="0" presStyleCnt="1"/>
      <dgm:spPr/>
    </dgm:pt>
    <dgm:pt modelId="{FD6C1090-D882-EA42-A120-4D14DEC87F34}" type="pres">
      <dgm:prSet presAssocID="{21753ECB-014F-4148-BF58-09AEF8C16E98}" presName="extraNode" presStyleLbl="node1" presStyleIdx="0" presStyleCnt="4"/>
      <dgm:spPr/>
    </dgm:pt>
    <dgm:pt modelId="{000A1A33-FBA0-7B4C-A1ED-A8C6564CC094}" type="pres">
      <dgm:prSet presAssocID="{21753ECB-014F-4148-BF58-09AEF8C16E98}" presName="dstNode" presStyleLbl="node1" presStyleIdx="0" presStyleCnt="4"/>
      <dgm:spPr/>
    </dgm:pt>
    <dgm:pt modelId="{87DE573A-51C2-7344-ABB7-6A1F13EC8E6A}" type="pres">
      <dgm:prSet presAssocID="{325082D4-E5FD-7D4C-87FA-8AF619BFB148}" presName="text_1" presStyleLbl="node1" presStyleIdx="0" presStyleCnt="4">
        <dgm:presLayoutVars>
          <dgm:bulletEnabled val="1"/>
        </dgm:presLayoutVars>
      </dgm:prSet>
      <dgm:spPr/>
    </dgm:pt>
    <dgm:pt modelId="{C9032EFE-1E1C-484B-B8A0-1CB43CF14D6B}" type="pres">
      <dgm:prSet presAssocID="{325082D4-E5FD-7D4C-87FA-8AF619BFB148}" presName="accent_1" presStyleCnt="0"/>
      <dgm:spPr/>
    </dgm:pt>
    <dgm:pt modelId="{A9995D88-33B7-4B46-882F-586BF1CC9B05}" type="pres">
      <dgm:prSet presAssocID="{325082D4-E5FD-7D4C-87FA-8AF619BFB148}" presName="accentRepeatNode" presStyleLbl="solidFgAcc1" presStyleIdx="0" presStyleCnt="4"/>
      <dgm:spPr>
        <a:solidFill>
          <a:schemeClr val="bg1"/>
        </a:solidFill>
        <a:ln>
          <a:solidFill>
            <a:srgbClr val="EDA70B"/>
          </a:solidFill>
        </a:ln>
      </dgm:spPr>
    </dgm:pt>
    <dgm:pt modelId="{1C0B3C71-D740-2C44-AB78-16D3048F1C24}" type="pres">
      <dgm:prSet presAssocID="{ADC3458D-549E-004B-873D-4811844AD1A7}" presName="text_2" presStyleLbl="node1" presStyleIdx="1" presStyleCnt="4">
        <dgm:presLayoutVars>
          <dgm:bulletEnabled val="1"/>
        </dgm:presLayoutVars>
      </dgm:prSet>
      <dgm:spPr/>
    </dgm:pt>
    <dgm:pt modelId="{2E0D4D97-5458-CC42-A77D-C344BF6B0C15}" type="pres">
      <dgm:prSet presAssocID="{ADC3458D-549E-004B-873D-4811844AD1A7}" presName="accent_2" presStyleCnt="0"/>
      <dgm:spPr/>
    </dgm:pt>
    <dgm:pt modelId="{0CC40DEA-1D3C-B549-9E50-F50AA9BCB54D}" type="pres">
      <dgm:prSet presAssocID="{ADC3458D-549E-004B-873D-4811844AD1A7}" presName="accentRepeatNode" presStyleLbl="solidFgAcc1" presStyleIdx="1" presStyleCnt="4"/>
      <dgm:spPr>
        <a:ln>
          <a:solidFill>
            <a:srgbClr val="EC6D0B"/>
          </a:solidFill>
        </a:ln>
      </dgm:spPr>
    </dgm:pt>
    <dgm:pt modelId="{E4103CEA-A96B-7A45-9EBB-A17FE2802413}" type="pres">
      <dgm:prSet presAssocID="{00AF1BD3-B0CA-E645-8567-4638E8746C11}" presName="text_3" presStyleLbl="node1" presStyleIdx="2" presStyleCnt="4">
        <dgm:presLayoutVars>
          <dgm:bulletEnabled val="1"/>
        </dgm:presLayoutVars>
      </dgm:prSet>
      <dgm:spPr/>
    </dgm:pt>
    <dgm:pt modelId="{EE3B0BB4-F07F-3C44-B635-3B0DE9FC2F3F}" type="pres">
      <dgm:prSet presAssocID="{00AF1BD3-B0CA-E645-8567-4638E8746C11}" presName="accent_3" presStyleCnt="0"/>
      <dgm:spPr/>
    </dgm:pt>
    <dgm:pt modelId="{E1D50A0D-DA79-D04B-9931-DB290BCC4F53}" type="pres">
      <dgm:prSet presAssocID="{00AF1BD3-B0CA-E645-8567-4638E8746C11}" presName="accentRepeatNode" presStyleLbl="solidFgAcc1" presStyleIdx="2" presStyleCnt="4"/>
      <dgm:spPr>
        <a:ln>
          <a:solidFill>
            <a:srgbClr val="EE4E0A"/>
          </a:solidFill>
        </a:ln>
      </dgm:spPr>
    </dgm:pt>
    <dgm:pt modelId="{F289282C-F13A-704C-9C17-08D29AD6547F}" type="pres">
      <dgm:prSet presAssocID="{A5602125-6D16-D34E-B3D4-5D290BFC80F0}" presName="text_4" presStyleLbl="node1" presStyleIdx="3" presStyleCnt="4">
        <dgm:presLayoutVars>
          <dgm:bulletEnabled val="1"/>
        </dgm:presLayoutVars>
      </dgm:prSet>
      <dgm:spPr/>
    </dgm:pt>
    <dgm:pt modelId="{102EFDB2-4999-0A48-8FC0-7AFF75C8735D}" type="pres">
      <dgm:prSet presAssocID="{A5602125-6D16-D34E-B3D4-5D290BFC80F0}" presName="accent_4" presStyleCnt="0"/>
      <dgm:spPr/>
    </dgm:pt>
    <dgm:pt modelId="{CBA74A80-20B5-0A49-A90A-37FA8C44E515}" type="pres">
      <dgm:prSet presAssocID="{A5602125-6D16-D34E-B3D4-5D290BFC80F0}" presName="accentRepeatNode" presStyleLbl="solidFgAcc1" presStyleIdx="3" presStyleCnt="4"/>
      <dgm:spPr>
        <a:ln>
          <a:solidFill>
            <a:srgbClr val="FF2A00"/>
          </a:solidFill>
        </a:ln>
      </dgm:spPr>
    </dgm:pt>
  </dgm:ptLst>
  <dgm:cxnLst>
    <dgm:cxn modelId="{F27A0407-CC93-B740-8FF8-444C626E8B61}" srcId="{21753ECB-014F-4148-BF58-09AEF8C16E98}" destId="{A5602125-6D16-D34E-B3D4-5D290BFC80F0}" srcOrd="3" destOrd="0" parTransId="{C7AAE6FB-86B7-4946-8804-3E7AD5D31192}" sibTransId="{64A492B7-CA73-0C49-9397-53860B930257}"/>
    <dgm:cxn modelId="{F6E17D0B-DCC3-814E-9998-30C6BF361AB3}" type="presOf" srcId="{A5602125-6D16-D34E-B3D4-5D290BFC80F0}" destId="{F289282C-F13A-704C-9C17-08D29AD6547F}" srcOrd="0" destOrd="0" presId="urn:microsoft.com/office/officeart/2008/layout/VerticalCurvedList"/>
    <dgm:cxn modelId="{CC676710-1DAE-BE4B-AF8E-1B285B8AC546}" srcId="{21753ECB-014F-4148-BF58-09AEF8C16E98}" destId="{00AF1BD3-B0CA-E645-8567-4638E8746C11}" srcOrd="2" destOrd="0" parTransId="{777F3619-F435-0242-BAF1-FD0F5D837F94}" sibTransId="{F26C5D7F-EE2E-B540-8174-6809FA255915}"/>
    <dgm:cxn modelId="{A1B10948-C925-B447-84B8-B1755A2DC213}" type="presOf" srcId="{325082D4-E5FD-7D4C-87FA-8AF619BFB148}" destId="{87DE573A-51C2-7344-ABB7-6A1F13EC8E6A}" srcOrd="0" destOrd="0" presId="urn:microsoft.com/office/officeart/2008/layout/VerticalCurvedList"/>
    <dgm:cxn modelId="{D7F4C46D-8C6A-1949-B780-B01E5698E0E4}" srcId="{21753ECB-014F-4148-BF58-09AEF8C16E98}" destId="{ADC3458D-549E-004B-873D-4811844AD1A7}" srcOrd="1" destOrd="0" parTransId="{69ACB992-D151-B348-9791-BA972AB312A5}" sibTransId="{EF00938B-CA03-274F-A7B6-74E8C8DD08C1}"/>
    <dgm:cxn modelId="{1A314FA0-50D3-2D4C-92CB-30E2363982BC}" srcId="{21753ECB-014F-4148-BF58-09AEF8C16E98}" destId="{325082D4-E5FD-7D4C-87FA-8AF619BFB148}" srcOrd="0" destOrd="0" parTransId="{2661457C-9A88-4E4F-9284-E18E84DEF184}" sibTransId="{88681A35-1DF6-614B-AF16-7CA24FF31FC6}"/>
    <dgm:cxn modelId="{C80C30A6-A5C8-BB4D-97D5-C138151EB0CF}" type="presOf" srcId="{21753ECB-014F-4148-BF58-09AEF8C16E98}" destId="{CABDCBCB-F040-4A4C-B5B0-4CBD4313C9B5}" srcOrd="0" destOrd="0" presId="urn:microsoft.com/office/officeart/2008/layout/VerticalCurvedList"/>
    <dgm:cxn modelId="{7B915FA9-853F-044E-B5D9-8C7AA73EF60B}" type="presOf" srcId="{ADC3458D-549E-004B-873D-4811844AD1A7}" destId="{1C0B3C71-D740-2C44-AB78-16D3048F1C24}" srcOrd="0" destOrd="0" presId="urn:microsoft.com/office/officeart/2008/layout/VerticalCurvedList"/>
    <dgm:cxn modelId="{3E730BC2-69AC-5F47-B03F-5529D07C2BC8}" type="presOf" srcId="{88681A35-1DF6-614B-AF16-7CA24FF31FC6}" destId="{4F439EDD-7201-934C-ABF7-4AB2AA3DC7AD}" srcOrd="0" destOrd="0" presId="urn:microsoft.com/office/officeart/2008/layout/VerticalCurvedList"/>
    <dgm:cxn modelId="{EB737EEC-DCDA-3842-BC26-53E3FCB5B121}" type="presOf" srcId="{00AF1BD3-B0CA-E645-8567-4638E8746C11}" destId="{E4103CEA-A96B-7A45-9EBB-A17FE2802413}" srcOrd="0" destOrd="0" presId="urn:microsoft.com/office/officeart/2008/layout/VerticalCurvedList"/>
    <dgm:cxn modelId="{83687B3A-2A6F-7041-8216-6E9CB74351E5}" type="presParOf" srcId="{CABDCBCB-F040-4A4C-B5B0-4CBD4313C9B5}" destId="{3CF0EF4A-5072-CB4F-BA65-653548A48A3B}" srcOrd="0" destOrd="0" presId="urn:microsoft.com/office/officeart/2008/layout/VerticalCurvedList"/>
    <dgm:cxn modelId="{0C040117-A2CC-0F4B-9F59-9B4E80757E8A}" type="presParOf" srcId="{3CF0EF4A-5072-CB4F-BA65-653548A48A3B}" destId="{2179200E-98ED-AE48-8CFA-012B8C4F2CDE}" srcOrd="0" destOrd="0" presId="urn:microsoft.com/office/officeart/2008/layout/VerticalCurvedList"/>
    <dgm:cxn modelId="{2D98FD70-6E8C-3C41-9632-04600EA7131F}" type="presParOf" srcId="{2179200E-98ED-AE48-8CFA-012B8C4F2CDE}" destId="{341EF631-F8EB-0344-9CAB-A334A95B4AC2}" srcOrd="0" destOrd="0" presId="urn:microsoft.com/office/officeart/2008/layout/VerticalCurvedList"/>
    <dgm:cxn modelId="{9241C4FB-4ED2-0D46-A701-C7428B8C0825}" type="presParOf" srcId="{2179200E-98ED-AE48-8CFA-012B8C4F2CDE}" destId="{4F439EDD-7201-934C-ABF7-4AB2AA3DC7AD}" srcOrd="1" destOrd="0" presId="urn:microsoft.com/office/officeart/2008/layout/VerticalCurvedList"/>
    <dgm:cxn modelId="{D6EB3EE8-17C9-9C40-B7B4-004C8C91A484}" type="presParOf" srcId="{2179200E-98ED-AE48-8CFA-012B8C4F2CDE}" destId="{FD6C1090-D882-EA42-A120-4D14DEC87F34}" srcOrd="2" destOrd="0" presId="urn:microsoft.com/office/officeart/2008/layout/VerticalCurvedList"/>
    <dgm:cxn modelId="{C7477614-5C89-4943-AF2F-8B1A37B8E7A2}" type="presParOf" srcId="{2179200E-98ED-AE48-8CFA-012B8C4F2CDE}" destId="{000A1A33-FBA0-7B4C-A1ED-A8C6564CC094}" srcOrd="3" destOrd="0" presId="urn:microsoft.com/office/officeart/2008/layout/VerticalCurvedList"/>
    <dgm:cxn modelId="{4E3A0372-5E03-6844-BFCA-AFA74855F5E7}" type="presParOf" srcId="{3CF0EF4A-5072-CB4F-BA65-653548A48A3B}" destId="{87DE573A-51C2-7344-ABB7-6A1F13EC8E6A}" srcOrd="1" destOrd="0" presId="urn:microsoft.com/office/officeart/2008/layout/VerticalCurvedList"/>
    <dgm:cxn modelId="{306D3AA6-7AD3-8140-96CE-D07192A63E45}" type="presParOf" srcId="{3CF0EF4A-5072-CB4F-BA65-653548A48A3B}" destId="{C9032EFE-1E1C-484B-B8A0-1CB43CF14D6B}" srcOrd="2" destOrd="0" presId="urn:microsoft.com/office/officeart/2008/layout/VerticalCurvedList"/>
    <dgm:cxn modelId="{2FF11D6B-DA17-4043-8F63-59AA2FC14110}" type="presParOf" srcId="{C9032EFE-1E1C-484B-B8A0-1CB43CF14D6B}" destId="{A9995D88-33B7-4B46-882F-586BF1CC9B05}" srcOrd="0" destOrd="0" presId="urn:microsoft.com/office/officeart/2008/layout/VerticalCurvedList"/>
    <dgm:cxn modelId="{1C34E7D5-6C37-C445-8800-DD08B3275220}" type="presParOf" srcId="{3CF0EF4A-5072-CB4F-BA65-653548A48A3B}" destId="{1C0B3C71-D740-2C44-AB78-16D3048F1C24}" srcOrd="3" destOrd="0" presId="urn:microsoft.com/office/officeart/2008/layout/VerticalCurvedList"/>
    <dgm:cxn modelId="{8690C099-A3A3-3646-B3E9-D799C695272F}" type="presParOf" srcId="{3CF0EF4A-5072-CB4F-BA65-653548A48A3B}" destId="{2E0D4D97-5458-CC42-A77D-C344BF6B0C15}" srcOrd="4" destOrd="0" presId="urn:microsoft.com/office/officeart/2008/layout/VerticalCurvedList"/>
    <dgm:cxn modelId="{A7D00D94-85F9-F842-906E-03D3668F68B2}" type="presParOf" srcId="{2E0D4D97-5458-CC42-A77D-C344BF6B0C15}" destId="{0CC40DEA-1D3C-B549-9E50-F50AA9BCB54D}" srcOrd="0" destOrd="0" presId="urn:microsoft.com/office/officeart/2008/layout/VerticalCurvedList"/>
    <dgm:cxn modelId="{03CB9C7D-8108-6D4E-AEA9-A574EAF02FAE}" type="presParOf" srcId="{3CF0EF4A-5072-CB4F-BA65-653548A48A3B}" destId="{E4103CEA-A96B-7A45-9EBB-A17FE2802413}" srcOrd="5" destOrd="0" presId="urn:microsoft.com/office/officeart/2008/layout/VerticalCurvedList"/>
    <dgm:cxn modelId="{14486AC3-93C1-524E-B379-2AFE97BDD82B}" type="presParOf" srcId="{3CF0EF4A-5072-CB4F-BA65-653548A48A3B}" destId="{EE3B0BB4-F07F-3C44-B635-3B0DE9FC2F3F}" srcOrd="6" destOrd="0" presId="urn:microsoft.com/office/officeart/2008/layout/VerticalCurvedList"/>
    <dgm:cxn modelId="{B2E7F95E-0443-374E-91E3-D71CE4BEF207}" type="presParOf" srcId="{EE3B0BB4-F07F-3C44-B635-3B0DE9FC2F3F}" destId="{E1D50A0D-DA79-D04B-9931-DB290BCC4F53}" srcOrd="0" destOrd="0" presId="urn:microsoft.com/office/officeart/2008/layout/VerticalCurvedList"/>
    <dgm:cxn modelId="{B8079469-F274-4E4C-81F7-C550270C93D1}" type="presParOf" srcId="{3CF0EF4A-5072-CB4F-BA65-653548A48A3B}" destId="{F289282C-F13A-704C-9C17-08D29AD6547F}" srcOrd="7" destOrd="0" presId="urn:microsoft.com/office/officeart/2008/layout/VerticalCurvedList"/>
    <dgm:cxn modelId="{1D4AD0F0-A9AC-AD4F-8419-5CE927330B3F}" type="presParOf" srcId="{3CF0EF4A-5072-CB4F-BA65-653548A48A3B}" destId="{102EFDB2-4999-0A48-8FC0-7AFF75C8735D}" srcOrd="8" destOrd="0" presId="urn:microsoft.com/office/officeart/2008/layout/VerticalCurvedList"/>
    <dgm:cxn modelId="{439340D3-6925-E349-BEE0-CBE4E71299B9}" type="presParOf" srcId="{102EFDB2-4999-0A48-8FC0-7AFF75C8735D}" destId="{CBA74A80-20B5-0A49-A90A-37FA8C44E515}"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477B3DF-18CE-4EE1-BE02-9280FA712CF9}" type="doc">
      <dgm:prSet loTypeId="urn:microsoft.com/office/officeart/2016/7/layout/RepeatingBendingProcessNew" loCatId="process" qsTypeId="urn:microsoft.com/office/officeart/2005/8/quickstyle/simple1" qsCatId="simple" csTypeId="urn:microsoft.com/office/officeart/2005/8/colors/colorful3" csCatId="colorful" phldr="1"/>
      <dgm:spPr/>
      <dgm:t>
        <a:bodyPr/>
        <a:lstStyle/>
        <a:p>
          <a:endParaRPr lang="en-GB"/>
        </a:p>
      </dgm:t>
    </dgm:pt>
    <dgm:pt modelId="{6357DB9B-21F5-4846-BAFF-5121ACDE7BFB}">
      <dgm:prSet phldrT="[Text]" custT="1"/>
      <dgm:spPr>
        <a:solidFill>
          <a:srgbClr val="F69200"/>
        </a:solidFill>
      </dgm:spPr>
      <dgm:t>
        <a:bodyPr/>
        <a:lstStyle/>
        <a:p>
          <a:r>
            <a:rPr lang="en-GB" sz="1400" dirty="0">
              <a:latin typeface="+mj-lt"/>
            </a:rPr>
            <a:t>In the decade after its 1980s financial crisis, the Japanese economy had low growth and a mild and prolonged deflation. Inflation expectation was low, actual inflation was well below the target 2%.</a:t>
          </a:r>
        </a:p>
      </dgm:t>
    </dgm:pt>
    <dgm:pt modelId="{A5AA68C5-CA6A-4C97-BAE8-3FE7B0723D72}" type="parTrans" cxnId="{F769F101-8CF4-4330-B9E7-777475F000CB}">
      <dgm:prSet/>
      <dgm:spPr/>
      <dgm:t>
        <a:bodyPr/>
        <a:lstStyle/>
        <a:p>
          <a:endParaRPr lang="en-GB"/>
        </a:p>
      </dgm:t>
    </dgm:pt>
    <dgm:pt modelId="{CBB4C442-0ACD-4350-8B7D-14C3A89A8154}" type="sibTrans" cxnId="{F769F101-8CF4-4330-B9E7-777475F000CB}">
      <dgm:prSet/>
      <dgm:spPr>
        <a:ln>
          <a:solidFill>
            <a:srgbClr val="F69200"/>
          </a:solidFill>
        </a:ln>
      </dgm:spPr>
      <dgm:t>
        <a:bodyPr/>
        <a:lstStyle/>
        <a:p>
          <a:endParaRPr lang="en-GB"/>
        </a:p>
      </dgm:t>
    </dgm:pt>
    <dgm:pt modelId="{75FD1D38-8CE6-494A-ABC9-1043BF1C2DE1}">
      <dgm:prSet phldrT="[Text]" custT="1"/>
      <dgm:spPr>
        <a:solidFill>
          <a:srgbClr val="E77E11"/>
        </a:solidFill>
      </dgm:spPr>
      <dgm:t>
        <a:bodyPr/>
        <a:lstStyle/>
        <a:p>
          <a:r>
            <a:rPr lang="en-US" sz="1400" dirty="0">
              <a:latin typeface="+mj-lt"/>
            </a:rPr>
            <a:t>After 40 successive years of having a balance sheet at a relatively constant size (near 10% of GDP), the Bank of Japan changed track after 1995. </a:t>
          </a:r>
          <a:endParaRPr lang="en-GB" sz="1400" dirty="0">
            <a:latin typeface="+mj-lt"/>
          </a:endParaRPr>
        </a:p>
      </dgm:t>
    </dgm:pt>
    <dgm:pt modelId="{11A21109-278A-499E-83C6-0C92BE39521B}" type="parTrans" cxnId="{6A3B5AF9-ED83-4784-BA49-7B8DF303B05D}">
      <dgm:prSet/>
      <dgm:spPr/>
      <dgm:t>
        <a:bodyPr/>
        <a:lstStyle/>
        <a:p>
          <a:endParaRPr lang="en-GB"/>
        </a:p>
      </dgm:t>
    </dgm:pt>
    <dgm:pt modelId="{53A99E4E-A03F-41BD-A875-AEC1DC42BDBD}" type="sibTrans" cxnId="{6A3B5AF9-ED83-4784-BA49-7B8DF303B05D}">
      <dgm:prSet/>
      <dgm:spPr>
        <a:ln>
          <a:solidFill>
            <a:srgbClr val="E77E11"/>
          </a:solidFill>
        </a:ln>
      </dgm:spPr>
      <dgm:t>
        <a:bodyPr/>
        <a:lstStyle/>
        <a:p>
          <a:endParaRPr lang="en-GB"/>
        </a:p>
      </dgm:t>
    </dgm:pt>
    <dgm:pt modelId="{E63A3B95-8562-4DAE-B3BB-32276F06540E}">
      <dgm:prSet phldrT="[Text]" custT="1"/>
      <dgm:spPr>
        <a:solidFill>
          <a:srgbClr val="D77024"/>
        </a:solidFill>
      </dgm:spPr>
      <dgm:t>
        <a:bodyPr/>
        <a:lstStyle/>
        <a:p>
          <a:r>
            <a:rPr lang="en-US" sz="1400" dirty="0">
              <a:latin typeface="+mj-lt"/>
            </a:rPr>
            <a:t>Between July of 1996 and March of 1999, the Bank of Japan (BoJ) issued reserves, raising its liabilities, and lent them out to banks, raising the “other assets” category in the balance sheet.</a:t>
          </a:r>
          <a:endParaRPr lang="en-GB" sz="1400" dirty="0">
            <a:latin typeface="+mj-lt"/>
          </a:endParaRPr>
        </a:p>
      </dgm:t>
    </dgm:pt>
    <dgm:pt modelId="{188A5601-D856-4F92-B30D-3AFED4208E82}" type="parTrans" cxnId="{EAFF5113-4AFB-4B13-9D8E-234000E20D5F}">
      <dgm:prSet/>
      <dgm:spPr/>
      <dgm:t>
        <a:bodyPr/>
        <a:lstStyle/>
        <a:p>
          <a:endParaRPr lang="en-GB"/>
        </a:p>
      </dgm:t>
    </dgm:pt>
    <dgm:pt modelId="{412CBE0C-A95D-49FA-9A6A-5E40405AAD71}" type="sibTrans" cxnId="{EAFF5113-4AFB-4B13-9D8E-234000E20D5F}">
      <dgm:prSet/>
      <dgm:spPr>
        <a:ln>
          <a:solidFill>
            <a:srgbClr val="BF6334"/>
          </a:solidFill>
        </a:ln>
      </dgm:spPr>
      <dgm:t>
        <a:bodyPr/>
        <a:lstStyle/>
        <a:p>
          <a:endParaRPr lang="en-GB"/>
        </a:p>
      </dgm:t>
    </dgm:pt>
    <dgm:pt modelId="{07B3E86F-67B4-4694-88DB-751E33FFD60A}">
      <dgm:prSet phldrT="[Text]" custT="1"/>
      <dgm:spPr>
        <a:solidFill>
          <a:srgbClr val="A5695D"/>
        </a:solidFill>
      </dgm:spPr>
      <dgm:t>
        <a:bodyPr/>
        <a:lstStyle/>
        <a:p>
          <a:r>
            <a:rPr lang="en-US" sz="1400" dirty="0">
              <a:latin typeface="+mj-lt"/>
            </a:rPr>
            <a:t>September 2010</a:t>
          </a:r>
          <a:br>
            <a:rPr lang="en-US" sz="1400" dirty="0">
              <a:latin typeface="+mj-lt"/>
            </a:rPr>
          </a:br>
          <a:r>
            <a:rPr lang="en-US" sz="1400" dirty="0">
              <a:latin typeface="+mj-lt"/>
            </a:rPr>
            <a:t>1. The pace of issuing reserves increased.</a:t>
          </a:r>
          <a:br>
            <a:rPr lang="en-US" sz="1400" dirty="0">
              <a:latin typeface="+mj-lt"/>
            </a:rPr>
          </a:br>
          <a:r>
            <a:rPr lang="en-US" sz="1400" dirty="0">
              <a:latin typeface="+mj-lt"/>
            </a:rPr>
            <a:t>2. The BoJ tried to affect the term premium, and other premia. </a:t>
          </a:r>
          <a:endParaRPr lang="en-GB" sz="1400" dirty="0">
            <a:latin typeface="+mj-lt"/>
          </a:endParaRPr>
        </a:p>
      </dgm:t>
    </dgm:pt>
    <dgm:pt modelId="{E6449997-4F00-437D-A734-C86E001BA681}" type="parTrans" cxnId="{C10477D7-603D-4B44-A045-53A8EE000C26}">
      <dgm:prSet/>
      <dgm:spPr/>
      <dgm:t>
        <a:bodyPr/>
        <a:lstStyle/>
        <a:p>
          <a:endParaRPr lang="en-GB"/>
        </a:p>
      </dgm:t>
    </dgm:pt>
    <dgm:pt modelId="{1B3CAA70-D84E-4A7C-81B5-E492F067B535}" type="sibTrans" cxnId="{C10477D7-603D-4B44-A045-53A8EE000C26}">
      <dgm:prSet/>
      <dgm:spPr>
        <a:ln>
          <a:solidFill>
            <a:srgbClr val="947370"/>
          </a:solidFill>
        </a:ln>
      </dgm:spPr>
      <dgm:t>
        <a:bodyPr/>
        <a:lstStyle/>
        <a:p>
          <a:endParaRPr lang="en-GB"/>
        </a:p>
      </dgm:t>
    </dgm:pt>
    <dgm:pt modelId="{C9176BA5-6A6A-504F-8640-63B0F2AD3A8D}">
      <dgm:prSet custT="1"/>
      <dgm:spPr>
        <a:solidFill>
          <a:srgbClr val="947370"/>
        </a:solidFill>
      </dgm:spPr>
      <dgm:t>
        <a:bodyPr/>
        <a:lstStyle/>
        <a:p>
          <a:r>
            <a:rPr lang="en-US" sz="1400" dirty="0">
              <a:latin typeface="+mj-lt"/>
            </a:rPr>
            <a:t>2013 - 2016, the BoJ expanded the pace of the balance sheet expansion: qualitative and quantitative easing, to reflect both the expansion in the size of the balance sheet and the purchase of different assets</a:t>
          </a:r>
          <a:r>
            <a:rPr lang="en-US" sz="1400" dirty="0"/>
            <a:t>.</a:t>
          </a:r>
        </a:p>
      </dgm:t>
    </dgm:pt>
    <dgm:pt modelId="{24B7B517-6C3D-4541-B0AB-1A7C682D246F}" type="parTrans" cxnId="{0C95CC14-0C87-5544-8F2B-CE73F6CF1578}">
      <dgm:prSet/>
      <dgm:spPr/>
      <dgm:t>
        <a:bodyPr/>
        <a:lstStyle/>
        <a:p>
          <a:endParaRPr lang="en-US"/>
        </a:p>
      </dgm:t>
    </dgm:pt>
    <dgm:pt modelId="{F61EA2D4-1623-4D4E-AD88-211325FEA035}" type="sibTrans" cxnId="{0C95CC14-0C87-5544-8F2B-CE73F6CF1578}">
      <dgm:prSet/>
      <dgm:spPr>
        <a:ln>
          <a:solidFill>
            <a:srgbClr val="797979"/>
          </a:solidFill>
        </a:ln>
      </dgm:spPr>
      <dgm:t>
        <a:bodyPr/>
        <a:lstStyle/>
        <a:p>
          <a:endParaRPr lang="en-US"/>
        </a:p>
      </dgm:t>
    </dgm:pt>
    <dgm:pt modelId="{EDCA9E66-95E6-8345-85EA-5781231841AB}">
      <dgm:prSet custT="1"/>
      <dgm:spPr>
        <a:solidFill>
          <a:srgbClr val="BF6334"/>
        </a:solidFill>
      </dgm:spPr>
      <dgm:t>
        <a:bodyPr/>
        <a:lstStyle/>
        <a:p>
          <a:r>
            <a:rPr lang="en-US" sz="1400" dirty="0">
              <a:latin typeface="+mj-lt"/>
            </a:rPr>
            <a:t>In 1999 and 2000, the BoJ targeted inflation. With the deposit rate at 0.15%, policymakers used forward guidance, the overnight interest rate stayed below 0.05%. </a:t>
          </a:r>
          <a:endParaRPr lang="en-GB" sz="1400" dirty="0">
            <a:latin typeface="+mj-lt"/>
          </a:endParaRPr>
        </a:p>
      </dgm:t>
    </dgm:pt>
    <dgm:pt modelId="{F201BDFF-DD8C-F242-9EFF-9252CB8356E7}" type="parTrans" cxnId="{61295AC3-65CD-FE45-B954-B1F630FE53BA}">
      <dgm:prSet/>
      <dgm:spPr/>
      <dgm:t>
        <a:bodyPr/>
        <a:lstStyle/>
        <a:p>
          <a:endParaRPr lang="en-US"/>
        </a:p>
      </dgm:t>
    </dgm:pt>
    <dgm:pt modelId="{FBC79155-8899-0847-9C47-7A0C972D5C4C}" type="sibTrans" cxnId="{61295AC3-65CD-FE45-B954-B1F630FE53BA}">
      <dgm:prSet/>
      <dgm:spPr>
        <a:ln>
          <a:solidFill>
            <a:srgbClr val="EE4E0A"/>
          </a:solidFill>
        </a:ln>
      </dgm:spPr>
      <dgm:t>
        <a:bodyPr/>
        <a:lstStyle/>
        <a:p>
          <a:endParaRPr lang="en-US"/>
        </a:p>
      </dgm:t>
    </dgm:pt>
    <dgm:pt modelId="{8CC604B5-C92E-C441-90ED-17C164130F12}">
      <dgm:prSet custT="1"/>
      <dgm:spPr>
        <a:solidFill>
          <a:srgbClr val="B66549"/>
        </a:solidFill>
      </dgm:spPr>
      <dgm:t>
        <a:bodyPr/>
        <a:lstStyle/>
        <a:p>
          <a:r>
            <a:rPr lang="en-US" sz="1400" dirty="0">
              <a:latin typeface="+mj-lt"/>
            </a:rPr>
            <a:t>2001 - 2006, the BoJ invented QE to raise inflation. It issued reserves and purchased long-term government bonds, until the prices of goods and services would rise. </a:t>
          </a:r>
          <a:endParaRPr lang="en-GB" sz="1400" dirty="0">
            <a:latin typeface="+mj-lt"/>
          </a:endParaRPr>
        </a:p>
      </dgm:t>
    </dgm:pt>
    <dgm:pt modelId="{0B75D98D-D6B2-704D-AFC4-6A527403B0EA}" type="parTrans" cxnId="{7607D2B9-598C-A942-B594-96678860EEF2}">
      <dgm:prSet/>
      <dgm:spPr/>
      <dgm:t>
        <a:bodyPr/>
        <a:lstStyle/>
        <a:p>
          <a:endParaRPr lang="en-US"/>
        </a:p>
      </dgm:t>
    </dgm:pt>
    <dgm:pt modelId="{6DE88DEE-26C5-7B47-9637-8298E0F44E1D}" type="sibTrans" cxnId="{7607D2B9-598C-A942-B594-96678860EEF2}">
      <dgm:prSet/>
      <dgm:spPr>
        <a:ln>
          <a:solidFill>
            <a:srgbClr val="C46535"/>
          </a:solidFill>
        </a:ln>
      </dgm:spPr>
      <dgm:t>
        <a:bodyPr/>
        <a:lstStyle/>
        <a:p>
          <a:endParaRPr lang="en-US"/>
        </a:p>
      </dgm:t>
    </dgm:pt>
    <dgm:pt modelId="{A40EB13D-174B-9B4C-851E-AED1219EA4AD}">
      <dgm:prSet custT="1"/>
      <dgm:spPr>
        <a:solidFill>
          <a:srgbClr val="838383"/>
        </a:solidFill>
      </dgm:spPr>
      <dgm:t>
        <a:bodyPr/>
        <a:lstStyle/>
        <a:p>
          <a:r>
            <a:rPr lang="en-US" sz="1400" dirty="0">
              <a:latin typeface="+mj-lt"/>
            </a:rPr>
            <a:t>September 2016, the BoJ announced a policy of yield curve control, where its purchases of long-term bonds are aggressive to the point of aiming for a target for the 10-year rate. </a:t>
          </a:r>
        </a:p>
      </dgm:t>
    </dgm:pt>
    <dgm:pt modelId="{F8265205-C5CA-934C-B7CF-942F9B1EA58D}" type="parTrans" cxnId="{9283D2B9-4438-0A4A-A849-DEB16C27E54E}">
      <dgm:prSet/>
      <dgm:spPr/>
      <dgm:t>
        <a:bodyPr/>
        <a:lstStyle/>
        <a:p>
          <a:endParaRPr lang="en-US"/>
        </a:p>
      </dgm:t>
    </dgm:pt>
    <dgm:pt modelId="{6DA843D7-7912-FE4A-B1DC-9466D4B2C368}" type="sibTrans" cxnId="{9283D2B9-4438-0A4A-A849-DEB16C27E54E}">
      <dgm:prSet/>
      <dgm:spPr/>
      <dgm:t>
        <a:bodyPr/>
        <a:lstStyle/>
        <a:p>
          <a:endParaRPr lang="en-US"/>
        </a:p>
      </dgm:t>
    </dgm:pt>
    <dgm:pt modelId="{6B901599-4AD8-40E1-A09B-4100108A192C}" type="pres">
      <dgm:prSet presAssocID="{3477B3DF-18CE-4EE1-BE02-9280FA712CF9}" presName="Name0" presStyleCnt="0">
        <dgm:presLayoutVars>
          <dgm:dir/>
          <dgm:resizeHandles val="exact"/>
        </dgm:presLayoutVars>
      </dgm:prSet>
      <dgm:spPr/>
    </dgm:pt>
    <dgm:pt modelId="{BED43A1C-AC64-4F5C-BD80-4B90F49799C2}" type="pres">
      <dgm:prSet presAssocID="{6357DB9B-21F5-4846-BAFF-5121ACDE7BFB}" presName="node" presStyleLbl="node1" presStyleIdx="0" presStyleCnt="8" custScaleY="141701">
        <dgm:presLayoutVars>
          <dgm:bulletEnabled val="1"/>
        </dgm:presLayoutVars>
      </dgm:prSet>
      <dgm:spPr/>
    </dgm:pt>
    <dgm:pt modelId="{937868F6-3E76-4330-BC8B-5FF3195C7C35}" type="pres">
      <dgm:prSet presAssocID="{CBB4C442-0ACD-4350-8B7D-14C3A89A8154}" presName="sibTrans" presStyleLbl="sibTrans1D1" presStyleIdx="0" presStyleCnt="7"/>
      <dgm:spPr/>
    </dgm:pt>
    <dgm:pt modelId="{7AEB1017-0E41-465D-84BE-6D8149A39732}" type="pres">
      <dgm:prSet presAssocID="{CBB4C442-0ACD-4350-8B7D-14C3A89A8154}" presName="connectorText" presStyleLbl="sibTrans1D1" presStyleIdx="0" presStyleCnt="7"/>
      <dgm:spPr/>
    </dgm:pt>
    <dgm:pt modelId="{AB14C375-F678-4E0D-A643-B3ABDF65771F}" type="pres">
      <dgm:prSet presAssocID="{75FD1D38-8CE6-494A-ABC9-1043BF1C2DE1}" presName="node" presStyleLbl="node1" presStyleIdx="1" presStyleCnt="8" custScaleY="141701">
        <dgm:presLayoutVars>
          <dgm:bulletEnabled val="1"/>
        </dgm:presLayoutVars>
      </dgm:prSet>
      <dgm:spPr/>
    </dgm:pt>
    <dgm:pt modelId="{2C522263-40A3-4529-B3F5-A32D01F0B7BF}" type="pres">
      <dgm:prSet presAssocID="{53A99E4E-A03F-41BD-A875-AEC1DC42BDBD}" presName="sibTrans" presStyleLbl="sibTrans1D1" presStyleIdx="1" presStyleCnt="7"/>
      <dgm:spPr/>
    </dgm:pt>
    <dgm:pt modelId="{163E1E2C-E624-44C6-8807-81968E214826}" type="pres">
      <dgm:prSet presAssocID="{53A99E4E-A03F-41BD-A875-AEC1DC42BDBD}" presName="connectorText" presStyleLbl="sibTrans1D1" presStyleIdx="1" presStyleCnt="7"/>
      <dgm:spPr/>
    </dgm:pt>
    <dgm:pt modelId="{B89D38E8-D1CE-4CC6-97B6-2F9314645068}" type="pres">
      <dgm:prSet presAssocID="{E63A3B95-8562-4DAE-B3BB-32276F06540E}" presName="node" presStyleLbl="node1" presStyleIdx="2" presStyleCnt="8" custScaleY="140075">
        <dgm:presLayoutVars>
          <dgm:bulletEnabled val="1"/>
        </dgm:presLayoutVars>
      </dgm:prSet>
      <dgm:spPr/>
    </dgm:pt>
    <dgm:pt modelId="{E399B151-338F-4AD5-91DC-3C06A4421AE4}" type="pres">
      <dgm:prSet presAssocID="{412CBE0C-A95D-49FA-9A6A-5E40405AAD71}" presName="sibTrans" presStyleLbl="sibTrans1D1" presStyleIdx="2" presStyleCnt="7"/>
      <dgm:spPr/>
    </dgm:pt>
    <dgm:pt modelId="{3DA416D4-30C9-4002-AB83-DFFCA68A560D}" type="pres">
      <dgm:prSet presAssocID="{412CBE0C-A95D-49FA-9A6A-5E40405AAD71}" presName="connectorText" presStyleLbl="sibTrans1D1" presStyleIdx="2" presStyleCnt="7"/>
      <dgm:spPr/>
    </dgm:pt>
    <dgm:pt modelId="{EA3490DB-BD3A-FD44-8207-A781DE34BBC8}" type="pres">
      <dgm:prSet presAssocID="{EDCA9E66-95E6-8345-85EA-5781231841AB}" presName="node" presStyleLbl="node1" presStyleIdx="3" presStyleCnt="8" custScaleY="141701">
        <dgm:presLayoutVars>
          <dgm:bulletEnabled val="1"/>
        </dgm:presLayoutVars>
      </dgm:prSet>
      <dgm:spPr/>
    </dgm:pt>
    <dgm:pt modelId="{67A9DE58-9009-3E4A-8BE7-371CDED65122}" type="pres">
      <dgm:prSet presAssocID="{FBC79155-8899-0847-9C47-7A0C972D5C4C}" presName="sibTrans" presStyleLbl="sibTrans1D1" presStyleIdx="3" presStyleCnt="7"/>
      <dgm:spPr/>
    </dgm:pt>
    <dgm:pt modelId="{7E919B68-2BCB-A64D-8E23-94F5C7B98770}" type="pres">
      <dgm:prSet presAssocID="{FBC79155-8899-0847-9C47-7A0C972D5C4C}" presName="connectorText" presStyleLbl="sibTrans1D1" presStyleIdx="3" presStyleCnt="7"/>
      <dgm:spPr/>
    </dgm:pt>
    <dgm:pt modelId="{CAEBBF5F-2110-A84C-9252-513A9DD7C63E}" type="pres">
      <dgm:prSet presAssocID="{8CC604B5-C92E-C441-90ED-17C164130F12}" presName="node" presStyleLbl="node1" presStyleIdx="4" presStyleCnt="8" custScaleY="139752">
        <dgm:presLayoutVars>
          <dgm:bulletEnabled val="1"/>
        </dgm:presLayoutVars>
      </dgm:prSet>
      <dgm:spPr/>
    </dgm:pt>
    <dgm:pt modelId="{E3701A63-D33B-ED4C-878A-19A95EDDF639}" type="pres">
      <dgm:prSet presAssocID="{6DE88DEE-26C5-7B47-9637-8298E0F44E1D}" presName="sibTrans" presStyleLbl="sibTrans1D1" presStyleIdx="4" presStyleCnt="7"/>
      <dgm:spPr/>
    </dgm:pt>
    <dgm:pt modelId="{28DDD910-6C61-AD45-AFD3-84CC7F3E00DF}" type="pres">
      <dgm:prSet presAssocID="{6DE88DEE-26C5-7B47-9637-8298E0F44E1D}" presName="connectorText" presStyleLbl="sibTrans1D1" presStyleIdx="4" presStyleCnt="7"/>
      <dgm:spPr/>
    </dgm:pt>
    <dgm:pt modelId="{FA4941A8-4D05-45FA-A994-C8BDB4E41871}" type="pres">
      <dgm:prSet presAssocID="{07B3E86F-67B4-4694-88DB-751E33FFD60A}" presName="node" presStyleLbl="node1" presStyleIdx="5" presStyleCnt="8" custScaleY="141379">
        <dgm:presLayoutVars>
          <dgm:bulletEnabled val="1"/>
        </dgm:presLayoutVars>
      </dgm:prSet>
      <dgm:spPr/>
    </dgm:pt>
    <dgm:pt modelId="{32CA9B51-01C4-DD4B-AA9E-ABBA451BAA61}" type="pres">
      <dgm:prSet presAssocID="{1B3CAA70-D84E-4A7C-81B5-E492F067B535}" presName="sibTrans" presStyleLbl="sibTrans1D1" presStyleIdx="5" presStyleCnt="7"/>
      <dgm:spPr/>
    </dgm:pt>
    <dgm:pt modelId="{C0B534C6-A6CA-9941-ADD1-440A2633D7B1}" type="pres">
      <dgm:prSet presAssocID="{1B3CAA70-D84E-4A7C-81B5-E492F067B535}" presName="connectorText" presStyleLbl="sibTrans1D1" presStyleIdx="5" presStyleCnt="7"/>
      <dgm:spPr/>
    </dgm:pt>
    <dgm:pt modelId="{6E3E8FD0-006F-8243-81E3-C95A3510110A}" type="pres">
      <dgm:prSet presAssocID="{C9176BA5-6A6A-504F-8640-63B0F2AD3A8D}" presName="node" presStyleLbl="node1" presStyleIdx="6" presStyleCnt="8" custScaleY="141379">
        <dgm:presLayoutVars>
          <dgm:bulletEnabled val="1"/>
        </dgm:presLayoutVars>
      </dgm:prSet>
      <dgm:spPr/>
    </dgm:pt>
    <dgm:pt modelId="{1E10592C-3B1B-5143-9915-20BDE7C62C95}" type="pres">
      <dgm:prSet presAssocID="{F61EA2D4-1623-4D4E-AD88-211325FEA035}" presName="sibTrans" presStyleLbl="sibTrans1D1" presStyleIdx="6" presStyleCnt="7"/>
      <dgm:spPr/>
    </dgm:pt>
    <dgm:pt modelId="{B68B9CF4-7901-9342-A440-4A38D682F067}" type="pres">
      <dgm:prSet presAssocID="{F61EA2D4-1623-4D4E-AD88-211325FEA035}" presName="connectorText" presStyleLbl="sibTrans1D1" presStyleIdx="6" presStyleCnt="7"/>
      <dgm:spPr/>
    </dgm:pt>
    <dgm:pt modelId="{FEC8C31A-957D-1D43-9F85-0EA4A768A514}" type="pres">
      <dgm:prSet presAssocID="{A40EB13D-174B-9B4C-851E-AED1219EA4AD}" presName="node" presStyleLbl="node1" presStyleIdx="7" presStyleCnt="8" custScaleY="141379">
        <dgm:presLayoutVars>
          <dgm:bulletEnabled val="1"/>
        </dgm:presLayoutVars>
      </dgm:prSet>
      <dgm:spPr/>
    </dgm:pt>
  </dgm:ptLst>
  <dgm:cxnLst>
    <dgm:cxn modelId="{F769F101-8CF4-4330-B9E7-777475F000CB}" srcId="{3477B3DF-18CE-4EE1-BE02-9280FA712CF9}" destId="{6357DB9B-21F5-4846-BAFF-5121ACDE7BFB}" srcOrd="0" destOrd="0" parTransId="{A5AA68C5-CA6A-4C97-BAE8-3FE7B0723D72}" sibTransId="{CBB4C442-0ACD-4350-8B7D-14C3A89A8154}"/>
    <dgm:cxn modelId="{51864E02-5015-4460-ABF7-A38449F4C57A}" type="presOf" srcId="{6357DB9B-21F5-4846-BAFF-5121ACDE7BFB}" destId="{BED43A1C-AC64-4F5C-BD80-4B90F49799C2}" srcOrd="0" destOrd="0" presId="urn:microsoft.com/office/officeart/2016/7/layout/RepeatingBendingProcessNew"/>
    <dgm:cxn modelId="{17F79B08-E58C-E148-AE26-44C6BFD89384}" type="presOf" srcId="{6DE88DEE-26C5-7B47-9637-8298E0F44E1D}" destId="{E3701A63-D33B-ED4C-878A-19A95EDDF639}" srcOrd="0" destOrd="0" presId="urn:microsoft.com/office/officeart/2016/7/layout/RepeatingBendingProcessNew"/>
    <dgm:cxn modelId="{6A2A2C13-EE31-314E-A4E9-92513CA5DBC8}" type="presOf" srcId="{EDCA9E66-95E6-8345-85EA-5781231841AB}" destId="{EA3490DB-BD3A-FD44-8207-A781DE34BBC8}" srcOrd="0" destOrd="0" presId="urn:microsoft.com/office/officeart/2016/7/layout/RepeatingBendingProcessNew"/>
    <dgm:cxn modelId="{EAFF5113-4AFB-4B13-9D8E-234000E20D5F}" srcId="{3477B3DF-18CE-4EE1-BE02-9280FA712CF9}" destId="{E63A3B95-8562-4DAE-B3BB-32276F06540E}" srcOrd="2" destOrd="0" parTransId="{188A5601-D856-4F92-B30D-3AFED4208E82}" sibTransId="{412CBE0C-A95D-49FA-9A6A-5E40405AAD71}"/>
    <dgm:cxn modelId="{0C95CC14-0C87-5544-8F2B-CE73F6CF1578}" srcId="{3477B3DF-18CE-4EE1-BE02-9280FA712CF9}" destId="{C9176BA5-6A6A-504F-8640-63B0F2AD3A8D}" srcOrd="6" destOrd="0" parTransId="{24B7B517-6C3D-4541-B0AB-1A7C682D246F}" sibTransId="{F61EA2D4-1623-4D4E-AD88-211325FEA035}"/>
    <dgm:cxn modelId="{11BB9124-6DD1-4287-AC27-4D472BEEFA22}" type="presOf" srcId="{412CBE0C-A95D-49FA-9A6A-5E40405AAD71}" destId="{E399B151-338F-4AD5-91DC-3C06A4421AE4}" srcOrd="0" destOrd="0" presId="urn:microsoft.com/office/officeart/2016/7/layout/RepeatingBendingProcessNew"/>
    <dgm:cxn modelId="{5EAFC424-9D5F-AC48-A182-EEAEB814B549}" type="presOf" srcId="{F61EA2D4-1623-4D4E-AD88-211325FEA035}" destId="{B68B9CF4-7901-9342-A440-4A38D682F067}" srcOrd="1" destOrd="0" presId="urn:microsoft.com/office/officeart/2016/7/layout/RepeatingBendingProcessNew"/>
    <dgm:cxn modelId="{627ECD28-AF2E-4491-B0E7-1B100701BB1D}" type="presOf" srcId="{CBB4C442-0ACD-4350-8B7D-14C3A89A8154}" destId="{7AEB1017-0E41-465D-84BE-6D8149A39732}" srcOrd="1" destOrd="0" presId="urn:microsoft.com/office/officeart/2016/7/layout/RepeatingBendingProcessNew"/>
    <dgm:cxn modelId="{CE3A3B3F-5C4B-B247-B291-4BECD1E175AB}" type="presOf" srcId="{F61EA2D4-1623-4D4E-AD88-211325FEA035}" destId="{1E10592C-3B1B-5143-9915-20BDE7C62C95}" srcOrd="0" destOrd="0" presId="urn:microsoft.com/office/officeart/2016/7/layout/RepeatingBendingProcessNew"/>
    <dgm:cxn modelId="{EEF5BD5E-929C-40E4-8648-DBE3753B818E}" type="presOf" srcId="{75FD1D38-8CE6-494A-ABC9-1043BF1C2DE1}" destId="{AB14C375-F678-4E0D-A643-B3ABDF65771F}" srcOrd="0" destOrd="0" presId="urn:microsoft.com/office/officeart/2016/7/layout/RepeatingBendingProcessNew"/>
    <dgm:cxn modelId="{ABE0835F-ACCF-47A1-BF87-1D84942455AF}" type="presOf" srcId="{53A99E4E-A03F-41BD-A875-AEC1DC42BDBD}" destId="{2C522263-40A3-4529-B3F5-A32D01F0B7BF}" srcOrd="0" destOrd="0" presId="urn:microsoft.com/office/officeart/2016/7/layout/RepeatingBendingProcessNew"/>
    <dgm:cxn modelId="{740DA061-A6B7-5849-A6F1-F1727E01F9E9}" type="presOf" srcId="{FBC79155-8899-0847-9C47-7A0C972D5C4C}" destId="{7E919B68-2BCB-A64D-8E23-94F5C7B98770}" srcOrd="1" destOrd="0" presId="urn:microsoft.com/office/officeart/2016/7/layout/RepeatingBendingProcessNew"/>
    <dgm:cxn modelId="{2F56AB80-773D-46B5-9F82-924688878DCA}" type="presOf" srcId="{3477B3DF-18CE-4EE1-BE02-9280FA712CF9}" destId="{6B901599-4AD8-40E1-A09B-4100108A192C}" srcOrd="0" destOrd="0" presId="urn:microsoft.com/office/officeart/2016/7/layout/RepeatingBendingProcessNew"/>
    <dgm:cxn modelId="{36A20081-9720-FB4B-B919-9E772E317231}" type="presOf" srcId="{8CC604B5-C92E-C441-90ED-17C164130F12}" destId="{CAEBBF5F-2110-A84C-9252-513A9DD7C63E}" srcOrd="0" destOrd="0" presId="urn:microsoft.com/office/officeart/2016/7/layout/RepeatingBendingProcessNew"/>
    <dgm:cxn modelId="{DBEFFDB2-0501-B94A-8F4B-A7EC1AB5A60C}" type="presOf" srcId="{A40EB13D-174B-9B4C-851E-AED1219EA4AD}" destId="{FEC8C31A-957D-1D43-9F85-0EA4A768A514}" srcOrd="0" destOrd="0" presId="urn:microsoft.com/office/officeart/2016/7/layout/RepeatingBendingProcessNew"/>
    <dgm:cxn modelId="{7607D2B9-598C-A942-B594-96678860EEF2}" srcId="{3477B3DF-18CE-4EE1-BE02-9280FA712CF9}" destId="{8CC604B5-C92E-C441-90ED-17C164130F12}" srcOrd="4" destOrd="0" parTransId="{0B75D98D-D6B2-704D-AFC4-6A527403B0EA}" sibTransId="{6DE88DEE-26C5-7B47-9637-8298E0F44E1D}"/>
    <dgm:cxn modelId="{9283D2B9-4438-0A4A-A849-DEB16C27E54E}" srcId="{3477B3DF-18CE-4EE1-BE02-9280FA712CF9}" destId="{A40EB13D-174B-9B4C-851E-AED1219EA4AD}" srcOrd="7" destOrd="0" parTransId="{F8265205-C5CA-934C-B7CF-942F9B1EA58D}" sibTransId="{6DA843D7-7912-FE4A-B1DC-9466D4B2C368}"/>
    <dgm:cxn modelId="{1787FCBD-EB84-4549-B386-3F0ACF37E985}" type="presOf" srcId="{1B3CAA70-D84E-4A7C-81B5-E492F067B535}" destId="{C0B534C6-A6CA-9941-ADD1-440A2633D7B1}" srcOrd="1" destOrd="0" presId="urn:microsoft.com/office/officeart/2016/7/layout/RepeatingBendingProcessNew"/>
    <dgm:cxn modelId="{BF4CEDBE-5B3D-4390-BC2E-3D19DE73FF88}" type="presOf" srcId="{E63A3B95-8562-4DAE-B3BB-32276F06540E}" destId="{B89D38E8-D1CE-4CC6-97B6-2F9314645068}" srcOrd="0" destOrd="0" presId="urn:microsoft.com/office/officeart/2016/7/layout/RepeatingBendingProcessNew"/>
    <dgm:cxn modelId="{EE7E46C3-F2B7-482F-90C1-5ACBCC195F8F}" type="presOf" srcId="{07B3E86F-67B4-4694-88DB-751E33FFD60A}" destId="{FA4941A8-4D05-45FA-A994-C8BDB4E41871}" srcOrd="0" destOrd="0" presId="urn:microsoft.com/office/officeart/2016/7/layout/RepeatingBendingProcessNew"/>
    <dgm:cxn modelId="{61295AC3-65CD-FE45-B954-B1F630FE53BA}" srcId="{3477B3DF-18CE-4EE1-BE02-9280FA712CF9}" destId="{EDCA9E66-95E6-8345-85EA-5781231841AB}" srcOrd="3" destOrd="0" parTransId="{F201BDFF-DD8C-F242-9EFF-9252CB8356E7}" sibTransId="{FBC79155-8899-0847-9C47-7A0C972D5C4C}"/>
    <dgm:cxn modelId="{9E6FE0C4-4538-E343-B543-02E343D3DED8}" type="presOf" srcId="{FBC79155-8899-0847-9C47-7A0C972D5C4C}" destId="{67A9DE58-9009-3E4A-8BE7-371CDED65122}" srcOrd="0" destOrd="0" presId="urn:microsoft.com/office/officeart/2016/7/layout/RepeatingBendingProcessNew"/>
    <dgm:cxn modelId="{182EF0D1-C9E0-C345-B4D8-2950AE6F1007}" type="presOf" srcId="{6DE88DEE-26C5-7B47-9637-8298E0F44E1D}" destId="{28DDD910-6C61-AD45-AFD3-84CC7F3E00DF}" srcOrd="1" destOrd="0" presId="urn:microsoft.com/office/officeart/2016/7/layout/RepeatingBendingProcessNew"/>
    <dgm:cxn modelId="{C10477D7-603D-4B44-A045-53A8EE000C26}" srcId="{3477B3DF-18CE-4EE1-BE02-9280FA712CF9}" destId="{07B3E86F-67B4-4694-88DB-751E33FFD60A}" srcOrd="5" destOrd="0" parTransId="{E6449997-4F00-437D-A734-C86E001BA681}" sibTransId="{1B3CAA70-D84E-4A7C-81B5-E492F067B535}"/>
    <dgm:cxn modelId="{4E1655D9-2C93-A243-972A-5DD28B5558F6}" type="presOf" srcId="{1B3CAA70-D84E-4A7C-81B5-E492F067B535}" destId="{32CA9B51-01C4-DD4B-AA9E-ABBA451BAA61}" srcOrd="0" destOrd="0" presId="urn:microsoft.com/office/officeart/2016/7/layout/RepeatingBendingProcessNew"/>
    <dgm:cxn modelId="{DA18DEDB-62D4-4DF1-AE39-475D118D224D}" type="presOf" srcId="{53A99E4E-A03F-41BD-A875-AEC1DC42BDBD}" destId="{163E1E2C-E624-44C6-8807-81968E214826}" srcOrd="1" destOrd="0" presId="urn:microsoft.com/office/officeart/2016/7/layout/RepeatingBendingProcessNew"/>
    <dgm:cxn modelId="{3E52F0E8-7547-46F7-BB7A-4719759A8463}" type="presOf" srcId="{CBB4C442-0ACD-4350-8B7D-14C3A89A8154}" destId="{937868F6-3E76-4330-BC8B-5FF3195C7C35}" srcOrd="0" destOrd="0" presId="urn:microsoft.com/office/officeart/2016/7/layout/RepeatingBendingProcessNew"/>
    <dgm:cxn modelId="{8BC2EDEF-0F9A-415E-ACAF-ADAE92037E10}" type="presOf" srcId="{412CBE0C-A95D-49FA-9A6A-5E40405AAD71}" destId="{3DA416D4-30C9-4002-AB83-DFFCA68A560D}" srcOrd="1" destOrd="0" presId="urn:microsoft.com/office/officeart/2016/7/layout/RepeatingBendingProcessNew"/>
    <dgm:cxn modelId="{C92F3DF8-F8A2-6C43-86A6-F54C26CD3D8F}" type="presOf" srcId="{C9176BA5-6A6A-504F-8640-63B0F2AD3A8D}" destId="{6E3E8FD0-006F-8243-81E3-C95A3510110A}" srcOrd="0" destOrd="0" presId="urn:microsoft.com/office/officeart/2016/7/layout/RepeatingBendingProcessNew"/>
    <dgm:cxn modelId="{6A3B5AF9-ED83-4784-BA49-7B8DF303B05D}" srcId="{3477B3DF-18CE-4EE1-BE02-9280FA712CF9}" destId="{75FD1D38-8CE6-494A-ABC9-1043BF1C2DE1}" srcOrd="1" destOrd="0" parTransId="{11A21109-278A-499E-83C6-0C92BE39521B}" sibTransId="{53A99E4E-A03F-41BD-A875-AEC1DC42BDBD}"/>
    <dgm:cxn modelId="{E5AA08C6-86A9-4044-A5DE-9CE922707F19}" type="presParOf" srcId="{6B901599-4AD8-40E1-A09B-4100108A192C}" destId="{BED43A1C-AC64-4F5C-BD80-4B90F49799C2}" srcOrd="0" destOrd="0" presId="urn:microsoft.com/office/officeart/2016/7/layout/RepeatingBendingProcessNew"/>
    <dgm:cxn modelId="{0ABCBFE3-58F3-4A96-80A1-A750C539E1D4}" type="presParOf" srcId="{6B901599-4AD8-40E1-A09B-4100108A192C}" destId="{937868F6-3E76-4330-BC8B-5FF3195C7C35}" srcOrd="1" destOrd="0" presId="urn:microsoft.com/office/officeart/2016/7/layout/RepeatingBendingProcessNew"/>
    <dgm:cxn modelId="{2B2CB0E5-14EC-4597-9BAE-59E2905F8162}" type="presParOf" srcId="{937868F6-3E76-4330-BC8B-5FF3195C7C35}" destId="{7AEB1017-0E41-465D-84BE-6D8149A39732}" srcOrd="0" destOrd="0" presId="urn:microsoft.com/office/officeart/2016/7/layout/RepeatingBendingProcessNew"/>
    <dgm:cxn modelId="{831E78FA-D661-4EE7-B7E1-8D1F0485A9CA}" type="presParOf" srcId="{6B901599-4AD8-40E1-A09B-4100108A192C}" destId="{AB14C375-F678-4E0D-A643-B3ABDF65771F}" srcOrd="2" destOrd="0" presId="urn:microsoft.com/office/officeart/2016/7/layout/RepeatingBendingProcessNew"/>
    <dgm:cxn modelId="{6871D0C1-7AB9-4BFF-94A7-C652F975EAEA}" type="presParOf" srcId="{6B901599-4AD8-40E1-A09B-4100108A192C}" destId="{2C522263-40A3-4529-B3F5-A32D01F0B7BF}" srcOrd="3" destOrd="0" presId="urn:microsoft.com/office/officeart/2016/7/layout/RepeatingBendingProcessNew"/>
    <dgm:cxn modelId="{EA064EFA-C58D-4673-B2BE-16649B7FBB6E}" type="presParOf" srcId="{2C522263-40A3-4529-B3F5-A32D01F0B7BF}" destId="{163E1E2C-E624-44C6-8807-81968E214826}" srcOrd="0" destOrd="0" presId="urn:microsoft.com/office/officeart/2016/7/layout/RepeatingBendingProcessNew"/>
    <dgm:cxn modelId="{01BAC4BA-2B3C-4D5B-80A9-8C109F3B9A0B}" type="presParOf" srcId="{6B901599-4AD8-40E1-A09B-4100108A192C}" destId="{B89D38E8-D1CE-4CC6-97B6-2F9314645068}" srcOrd="4" destOrd="0" presId="urn:microsoft.com/office/officeart/2016/7/layout/RepeatingBendingProcessNew"/>
    <dgm:cxn modelId="{DD2D8CBD-23E6-4FD3-9402-11C54B22CC30}" type="presParOf" srcId="{6B901599-4AD8-40E1-A09B-4100108A192C}" destId="{E399B151-338F-4AD5-91DC-3C06A4421AE4}" srcOrd="5" destOrd="0" presId="urn:microsoft.com/office/officeart/2016/7/layout/RepeatingBendingProcessNew"/>
    <dgm:cxn modelId="{B499B036-9732-47E9-A3C4-6064E0C79622}" type="presParOf" srcId="{E399B151-338F-4AD5-91DC-3C06A4421AE4}" destId="{3DA416D4-30C9-4002-AB83-DFFCA68A560D}" srcOrd="0" destOrd="0" presId="urn:microsoft.com/office/officeart/2016/7/layout/RepeatingBendingProcessNew"/>
    <dgm:cxn modelId="{AC5EA39D-39C1-7D47-9F6E-036003FC59D3}" type="presParOf" srcId="{6B901599-4AD8-40E1-A09B-4100108A192C}" destId="{EA3490DB-BD3A-FD44-8207-A781DE34BBC8}" srcOrd="6" destOrd="0" presId="urn:microsoft.com/office/officeart/2016/7/layout/RepeatingBendingProcessNew"/>
    <dgm:cxn modelId="{6674EF5B-71BD-9249-AF7F-DE028DB809F1}" type="presParOf" srcId="{6B901599-4AD8-40E1-A09B-4100108A192C}" destId="{67A9DE58-9009-3E4A-8BE7-371CDED65122}" srcOrd="7" destOrd="0" presId="urn:microsoft.com/office/officeart/2016/7/layout/RepeatingBendingProcessNew"/>
    <dgm:cxn modelId="{6D4D5931-2A16-4845-8ABF-A46130447D9E}" type="presParOf" srcId="{67A9DE58-9009-3E4A-8BE7-371CDED65122}" destId="{7E919B68-2BCB-A64D-8E23-94F5C7B98770}" srcOrd="0" destOrd="0" presId="urn:microsoft.com/office/officeart/2016/7/layout/RepeatingBendingProcessNew"/>
    <dgm:cxn modelId="{4882A717-D83B-2D42-BED3-E407E8179652}" type="presParOf" srcId="{6B901599-4AD8-40E1-A09B-4100108A192C}" destId="{CAEBBF5F-2110-A84C-9252-513A9DD7C63E}" srcOrd="8" destOrd="0" presId="urn:microsoft.com/office/officeart/2016/7/layout/RepeatingBendingProcessNew"/>
    <dgm:cxn modelId="{6B2E5298-2A6E-F04C-B6D4-BC30B4808736}" type="presParOf" srcId="{6B901599-4AD8-40E1-A09B-4100108A192C}" destId="{E3701A63-D33B-ED4C-878A-19A95EDDF639}" srcOrd="9" destOrd="0" presId="urn:microsoft.com/office/officeart/2016/7/layout/RepeatingBendingProcessNew"/>
    <dgm:cxn modelId="{AFD3B0A9-4E40-CC40-82BC-139B45FA2CBD}" type="presParOf" srcId="{E3701A63-D33B-ED4C-878A-19A95EDDF639}" destId="{28DDD910-6C61-AD45-AFD3-84CC7F3E00DF}" srcOrd="0" destOrd="0" presId="urn:microsoft.com/office/officeart/2016/7/layout/RepeatingBendingProcessNew"/>
    <dgm:cxn modelId="{A9A72FC7-393A-4B20-85F4-CD4EED321E79}" type="presParOf" srcId="{6B901599-4AD8-40E1-A09B-4100108A192C}" destId="{FA4941A8-4D05-45FA-A994-C8BDB4E41871}" srcOrd="10" destOrd="0" presId="urn:microsoft.com/office/officeart/2016/7/layout/RepeatingBendingProcessNew"/>
    <dgm:cxn modelId="{A21571C6-B82E-1844-9EA3-68A95FB33EC8}" type="presParOf" srcId="{6B901599-4AD8-40E1-A09B-4100108A192C}" destId="{32CA9B51-01C4-DD4B-AA9E-ABBA451BAA61}" srcOrd="11" destOrd="0" presId="urn:microsoft.com/office/officeart/2016/7/layout/RepeatingBendingProcessNew"/>
    <dgm:cxn modelId="{A850E203-3A31-E146-92E0-89E6C0A8ACA5}" type="presParOf" srcId="{32CA9B51-01C4-DD4B-AA9E-ABBA451BAA61}" destId="{C0B534C6-A6CA-9941-ADD1-440A2633D7B1}" srcOrd="0" destOrd="0" presId="urn:microsoft.com/office/officeart/2016/7/layout/RepeatingBendingProcessNew"/>
    <dgm:cxn modelId="{8F487457-844B-F24F-8366-058778CF35F3}" type="presParOf" srcId="{6B901599-4AD8-40E1-A09B-4100108A192C}" destId="{6E3E8FD0-006F-8243-81E3-C95A3510110A}" srcOrd="12" destOrd="0" presId="urn:microsoft.com/office/officeart/2016/7/layout/RepeatingBendingProcessNew"/>
    <dgm:cxn modelId="{8545F992-BCA8-B148-BA18-810CFD339ECD}" type="presParOf" srcId="{6B901599-4AD8-40E1-A09B-4100108A192C}" destId="{1E10592C-3B1B-5143-9915-20BDE7C62C95}" srcOrd="13" destOrd="0" presId="urn:microsoft.com/office/officeart/2016/7/layout/RepeatingBendingProcessNew"/>
    <dgm:cxn modelId="{7EE322F8-2D15-D44C-BB5C-D10F395F181A}" type="presParOf" srcId="{1E10592C-3B1B-5143-9915-20BDE7C62C95}" destId="{B68B9CF4-7901-9342-A440-4A38D682F067}" srcOrd="0" destOrd="0" presId="urn:microsoft.com/office/officeart/2016/7/layout/RepeatingBendingProcessNew"/>
    <dgm:cxn modelId="{C7AA987E-BD64-DB4F-9C5C-E59FC14AF85F}" type="presParOf" srcId="{6B901599-4AD8-40E1-A09B-4100108A192C}" destId="{FEC8C31A-957D-1D43-9F85-0EA4A768A514}" srcOrd="14" destOrd="0" presId="urn:microsoft.com/office/officeart/2016/7/layout/RepeatingBendingProcessNew"/>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477B3DF-18CE-4EE1-BE02-9280FA712CF9}" type="doc">
      <dgm:prSet loTypeId="urn:microsoft.com/office/officeart/2016/7/layout/RepeatingBendingProcessNew" loCatId="process" qsTypeId="urn:microsoft.com/office/officeart/2005/8/quickstyle/simple1" qsCatId="simple" csTypeId="urn:microsoft.com/office/officeart/2005/8/colors/colorful3" csCatId="colorful" phldr="1"/>
      <dgm:spPr/>
      <dgm:t>
        <a:bodyPr/>
        <a:lstStyle/>
        <a:p>
          <a:endParaRPr lang="en-GB"/>
        </a:p>
      </dgm:t>
    </dgm:pt>
    <dgm:pt modelId="{6357DB9B-21F5-4846-BAFF-5121ACDE7BFB}">
      <dgm:prSet phldrT="[Text]" custT="1"/>
      <dgm:spPr>
        <a:solidFill>
          <a:srgbClr val="F69200"/>
        </a:solidFill>
      </dgm:spPr>
      <dgm:t>
        <a:bodyPr/>
        <a:lstStyle/>
        <a:p>
          <a:r>
            <a:rPr lang="en-GB" sz="1400" dirty="0">
              <a:latin typeface="+mj-lt"/>
            </a:rPr>
            <a:t>In 2005, the yield curve is upward-sloping as the euro area is expanding at a regular pace and the opportunity cost of reserves is high.</a:t>
          </a:r>
        </a:p>
      </dgm:t>
    </dgm:pt>
    <dgm:pt modelId="{A5AA68C5-CA6A-4C97-BAE8-3FE7B0723D72}" type="parTrans" cxnId="{F769F101-8CF4-4330-B9E7-777475F000CB}">
      <dgm:prSet/>
      <dgm:spPr/>
      <dgm:t>
        <a:bodyPr/>
        <a:lstStyle/>
        <a:p>
          <a:endParaRPr lang="en-GB"/>
        </a:p>
      </dgm:t>
    </dgm:pt>
    <dgm:pt modelId="{CBB4C442-0ACD-4350-8B7D-14C3A89A8154}" type="sibTrans" cxnId="{F769F101-8CF4-4330-B9E7-777475F000CB}">
      <dgm:prSet/>
      <dgm:spPr>
        <a:ln>
          <a:solidFill>
            <a:srgbClr val="F69200"/>
          </a:solidFill>
        </a:ln>
      </dgm:spPr>
      <dgm:t>
        <a:bodyPr/>
        <a:lstStyle/>
        <a:p>
          <a:endParaRPr lang="en-GB"/>
        </a:p>
      </dgm:t>
    </dgm:pt>
    <dgm:pt modelId="{75FD1D38-8CE6-494A-ABC9-1043BF1C2DE1}">
      <dgm:prSet phldrT="[Text]" custT="1"/>
      <dgm:spPr>
        <a:solidFill>
          <a:srgbClr val="E77E11"/>
        </a:solidFill>
      </dgm:spPr>
      <dgm:t>
        <a:bodyPr/>
        <a:lstStyle/>
        <a:p>
          <a:r>
            <a:rPr lang="en-GB" sz="1400" dirty="0">
              <a:latin typeface="+mj-lt"/>
            </a:rPr>
            <a:t>In 2008, the US financial crisis caused funding problems for European banks. The ECB responded by increasing the deposit rate from 1% to 3%.</a:t>
          </a:r>
        </a:p>
      </dgm:t>
    </dgm:pt>
    <dgm:pt modelId="{11A21109-278A-499E-83C6-0C92BE39521B}" type="parTrans" cxnId="{6A3B5AF9-ED83-4784-BA49-7B8DF303B05D}">
      <dgm:prSet/>
      <dgm:spPr/>
      <dgm:t>
        <a:bodyPr/>
        <a:lstStyle/>
        <a:p>
          <a:endParaRPr lang="en-GB"/>
        </a:p>
      </dgm:t>
    </dgm:pt>
    <dgm:pt modelId="{53A99E4E-A03F-41BD-A875-AEC1DC42BDBD}" type="sibTrans" cxnId="{6A3B5AF9-ED83-4784-BA49-7B8DF303B05D}">
      <dgm:prSet/>
      <dgm:spPr>
        <a:ln>
          <a:solidFill>
            <a:srgbClr val="E77E11"/>
          </a:solidFill>
        </a:ln>
      </dgm:spPr>
      <dgm:t>
        <a:bodyPr/>
        <a:lstStyle/>
        <a:p>
          <a:endParaRPr lang="en-GB"/>
        </a:p>
      </dgm:t>
    </dgm:pt>
    <dgm:pt modelId="{E63A3B95-8562-4DAE-B3BB-32276F06540E}">
      <dgm:prSet phldrT="[Text]" custT="1"/>
      <dgm:spPr>
        <a:solidFill>
          <a:srgbClr val="D77024"/>
        </a:solidFill>
      </dgm:spPr>
      <dgm:t>
        <a:bodyPr/>
        <a:lstStyle/>
        <a:p>
          <a:r>
            <a:rPr lang="en-GB" sz="1400" dirty="0">
              <a:latin typeface="+mj-lt"/>
            </a:rPr>
            <a:t>But it did little to its normal interest rate policy. Hence, the entire yield curve was just shifted upwards with little change in the slope.</a:t>
          </a:r>
        </a:p>
      </dgm:t>
    </dgm:pt>
    <dgm:pt modelId="{188A5601-D856-4F92-B30D-3AFED4208E82}" type="parTrans" cxnId="{EAFF5113-4AFB-4B13-9D8E-234000E20D5F}">
      <dgm:prSet/>
      <dgm:spPr/>
      <dgm:t>
        <a:bodyPr/>
        <a:lstStyle/>
        <a:p>
          <a:endParaRPr lang="en-GB"/>
        </a:p>
      </dgm:t>
    </dgm:pt>
    <dgm:pt modelId="{412CBE0C-A95D-49FA-9A6A-5E40405AAD71}" type="sibTrans" cxnId="{EAFF5113-4AFB-4B13-9D8E-234000E20D5F}">
      <dgm:prSet/>
      <dgm:spPr>
        <a:ln>
          <a:solidFill>
            <a:srgbClr val="BF6334"/>
          </a:solidFill>
        </a:ln>
      </dgm:spPr>
      <dgm:t>
        <a:bodyPr/>
        <a:lstStyle/>
        <a:p>
          <a:endParaRPr lang="en-GB"/>
        </a:p>
      </dgm:t>
    </dgm:pt>
    <dgm:pt modelId="{07B3E86F-67B4-4694-88DB-751E33FFD60A}">
      <dgm:prSet phldrT="[Text]" custT="1"/>
      <dgm:spPr>
        <a:solidFill>
          <a:srgbClr val="A5695D"/>
        </a:solidFill>
      </dgm:spPr>
      <dgm:t>
        <a:bodyPr/>
        <a:lstStyle/>
        <a:p>
          <a:r>
            <a:rPr lang="en-GB" sz="1400" dirty="0">
              <a:latin typeface="+mj-lt"/>
            </a:rPr>
            <a:t>In 2012, the ECB announced the OMT program and explicitly pursued forward guidance by November 2013.</a:t>
          </a:r>
        </a:p>
      </dgm:t>
    </dgm:pt>
    <dgm:pt modelId="{E6449997-4F00-437D-A734-C86E001BA681}" type="parTrans" cxnId="{C10477D7-603D-4B44-A045-53A8EE000C26}">
      <dgm:prSet/>
      <dgm:spPr/>
      <dgm:t>
        <a:bodyPr/>
        <a:lstStyle/>
        <a:p>
          <a:endParaRPr lang="en-GB"/>
        </a:p>
      </dgm:t>
    </dgm:pt>
    <dgm:pt modelId="{1B3CAA70-D84E-4A7C-81B5-E492F067B535}" type="sibTrans" cxnId="{C10477D7-603D-4B44-A045-53A8EE000C26}">
      <dgm:prSet/>
      <dgm:spPr>
        <a:ln>
          <a:solidFill>
            <a:srgbClr val="947370"/>
          </a:solidFill>
        </a:ln>
      </dgm:spPr>
      <dgm:t>
        <a:bodyPr/>
        <a:lstStyle/>
        <a:p>
          <a:endParaRPr lang="en-GB"/>
        </a:p>
      </dgm:t>
    </dgm:pt>
    <dgm:pt modelId="{C9176BA5-6A6A-504F-8640-63B0F2AD3A8D}">
      <dgm:prSet custT="1"/>
      <dgm:spPr>
        <a:solidFill>
          <a:srgbClr val="947370"/>
        </a:solidFill>
      </dgm:spPr>
      <dgm:t>
        <a:bodyPr/>
        <a:lstStyle/>
        <a:p>
          <a:r>
            <a:rPr lang="en-GB" sz="1400" dirty="0">
              <a:latin typeface="+mj-lt"/>
            </a:rPr>
            <a:t>From 2015 onwards, the ECB implemented large scale asset purchases and bought assets from across the euro area and thus flattening the yield curve.</a:t>
          </a:r>
          <a:endParaRPr lang="en-US" sz="1400" dirty="0">
            <a:latin typeface="+mj-lt"/>
          </a:endParaRPr>
        </a:p>
      </dgm:t>
    </dgm:pt>
    <dgm:pt modelId="{24B7B517-6C3D-4541-B0AB-1A7C682D246F}" type="parTrans" cxnId="{0C95CC14-0C87-5544-8F2B-CE73F6CF1578}">
      <dgm:prSet/>
      <dgm:spPr/>
      <dgm:t>
        <a:bodyPr/>
        <a:lstStyle/>
        <a:p>
          <a:endParaRPr lang="en-US"/>
        </a:p>
      </dgm:t>
    </dgm:pt>
    <dgm:pt modelId="{F61EA2D4-1623-4D4E-AD88-211325FEA035}" type="sibTrans" cxnId="{0C95CC14-0C87-5544-8F2B-CE73F6CF1578}">
      <dgm:prSet/>
      <dgm:spPr>
        <a:ln>
          <a:solidFill>
            <a:srgbClr val="797979"/>
          </a:solidFill>
        </a:ln>
      </dgm:spPr>
      <dgm:t>
        <a:bodyPr/>
        <a:lstStyle/>
        <a:p>
          <a:endParaRPr lang="en-US"/>
        </a:p>
      </dgm:t>
    </dgm:pt>
    <dgm:pt modelId="{EDCA9E66-95E6-8345-85EA-5781231841AB}">
      <dgm:prSet custT="1"/>
      <dgm:spPr>
        <a:solidFill>
          <a:srgbClr val="BF6334"/>
        </a:solidFill>
      </dgm:spPr>
      <dgm:t>
        <a:bodyPr/>
        <a:lstStyle/>
        <a:p>
          <a:r>
            <a:rPr lang="en-GB" sz="1400" dirty="0">
              <a:latin typeface="+mj-lt"/>
            </a:rPr>
            <a:t>By 2010, the yield curve steepened as the ECB employed conventional tools by cutting short-term rates to boost stimulus.</a:t>
          </a:r>
        </a:p>
      </dgm:t>
    </dgm:pt>
    <dgm:pt modelId="{F201BDFF-DD8C-F242-9EFF-9252CB8356E7}" type="parTrans" cxnId="{61295AC3-65CD-FE45-B954-B1F630FE53BA}">
      <dgm:prSet/>
      <dgm:spPr/>
      <dgm:t>
        <a:bodyPr/>
        <a:lstStyle/>
        <a:p>
          <a:endParaRPr lang="en-US"/>
        </a:p>
      </dgm:t>
    </dgm:pt>
    <dgm:pt modelId="{FBC79155-8899-0847-9C47-7A0C972D5C4C}" type="sibTrans" cxnId="{61295AC3-65CD-FE45-B954-B1F630FE53BA}">
      <dgm:prSet/>
      <dgm:spPr>
        <a:ln>
          <a:solidFill>
            <a:srgbClr val="EE4E0A"/>
          </a:solidFill>
        </a:ln>
      </dgm:spPr>
      <dgm:t>
        <a:bodyPr/>
        <a:lstStyle/>
        <a:p>
          <a:endParaRPr lang="en-US"/>
        </a:p>
      </dgm:t>
    </dgm:pt>
    <dgm:pt modelId="{8CC604B5-C92E-C441-90ED-17C164130F12}">
      <dgm:prSet custT="1"/>
      <dgm:spPr>
        <a:solidFill>
          <a:srgbClr val="B66549"/>
        </a:solidFill>
      </dgm:spPr>
      <dgm:t>
        <a:bodyPr/>
        <a:lstStyle/>
        <a:p>
          <a:r>
            <a:rPr lang="en-GB" sz="1400" dirty="0">
              <a:latin typeface="+mj-lt"/>
            </a:rPr>
            <a:t>Due to the sovereign debt crisis in 2010, the ECB created the LTRO and signalled that future interest rates would remain low causing a parallel shift downwards by 2012.</a:t>
          </a:r>
        </a:p>
      </dgm:t>
    </dgm:pt>
    <dgm:pt modelId="{0B75D98D-D6B2-704D-AFC4-6A527403B0EA}" type="parTrans" cxnId="{7607D2B9-598C-A942-B594-96678860EEF2}">
      <dgm:prSet/>
      <dgm:spPr/>
      <dgm:t>
        <a:bodyPr/>
        <a:lstStyle/>
        <a:p>
          <a:endParaRPr lang="en-US"/>
        </a:p>
      </dgm:t>
    </dgm:pt>
    <dgm:pt modelId="{6DE88DEE-26C5-7B47-9637-8298E0F44E1D}" type="sibTrans" cxnId="{7607D2B9-598C-A942-B594-96678860EEF2}">
      <dgm:prSet/>
      <dgm:spPr>
        <a:ln>
          <a:solidFill>
            <a:srgbClr val="C46535"/>
          </a:solidFill>
        </a:ln>
      </dgm:spPr>
      <dgm:t>
        <a:bodyPr/>
        <a:lstStyle/>
        <a:p>
          <a:endParaRPr lang="en-US"/>
        </a:p>
      </dgm:t>
    </dgm:pt>
    <dgm:pt modelId="{A40EB13D-174B-9B4C-851E-AED1219EA4AD}">
      <dgm:prSet custT="1"/>
      <dgm:spPr>
        <a:solidFill>
          <a:srgbClr val="838383"/>
        </a:solidFill>
      </dgm:spPr>
      <dgm:t>
        <a:bodyPr/>
        <a:lstStyle/>
        <a:p>
          <a:r>
            <a:rPr lang="en-US" sz="1400" dirty="0">
              <a:latin typeface="+mj-lt"/>
            </a:rPr>
            <a:t>The ECB's balance sheet grew through the satiation of reserves from 1.2 trillion in 2007 to 4.5 trillion by 2017.</a:t>
          </a:r>
        </a:p>
      </dgm:t>
    </dgm:pt>
    <dgm:pt modelId="{F8265205-C5CA-934C-B7CF-942F9B1EA58D}" type="parTrans" cxnId="{9283D2B9-4438-0A4A-A849-DEB16C27E54E}">
      <dgm:prSet/>
      <dgm:spPr/>
      <dgm:t>
        <a:bodyPr/>
        <a:lstStyle/>
        <a:p>
          <a:endParaRPr lang="en-US"/>
        </a:p>
      </dgm:t>
    </dgm:pt>
    <dgm:pt modelId="{6DA843D7-7912-FE4A-B1DC-9466D4B2C368}" type="sibTrans" cxnId="{9283D2B9-4438-0A4A-A849-DEB16C27E54E}">
      <dgm:prSet/>
      <dgm:spPr/>
      <dgm:t>
        <a:bodyPr/>
        <a:lstStyle/>
        <a:p>
          <a:endParaRPr lang="en-US"/>
        </a:p>
      </dgm:t>
    </dgm:pt>
    <dgm:pt modelId="{6B901599-4AD8-40E1-A09B-4100108A192C}" type="pres">
      <dgm:prSet presAssocID="{3477B3DF-18CE-4EE1-BE02-9280FA712CF9}" presName="Name0" presStyleCnt="0">
        <dgm:presLayoutVars>
          <dgm:dir/>
          <dgm:resizeHandles val="exact"/>
        </dgm:presLayoutVars>
      </dgm:prSet>
      <dgm:spPr/>
    </dgm:pt>
    <dgm:pt modelId="{BED43A1C-AC64-4F5C-BD80-4B90F49799C2}" type="pres">
      <dgm:prSet presAssocID="{6357DB9B-21F5-4846-BAFF-5121ACDE7BFB}" presName="node" presStyleLbl="node1" presStyleIdx="0" presStyleCnt="8" custScaleY="141316">
        <dgm:presLayoutVars>
          <dgm:bulletEnabled val="1"/>
        </dgm:presLayoutVars>
      </dgm:prSet>
      <dgm:spPr/>
    </dgm:pt>
    <dgm:pt modelId="{937868F6-3E76-4330-BC8B-5FF3195C7C35}" type="pres">
      <dgm:prSet presAssocID="{CBB4C442-0ACD-4350-8B7D-14C3A89A8154}" presName="sibTrans" presStyleLbl="sibTrans1D1" presStyleIdx="0" presStyleCnt="7"/>
      <dgm:spPr/>
    </dgm:pt>
    <dgm:pt modelId="{7AEB1017-0E41-465D-84BE-6D8149A39732}" type="pres">
      <dgm:prSet presAssocID="{CBB4C442-0ACD-4350-8B7D-14C3A89A8154}" presName="connectorText" presStyleLbl="sibTrans1D1" presStyleIdx="0" presStyleCnt="7"/>
      <dgm:spPr/>
    </dgm:pt>
    <dgm:pt modelId="{AB14C375-F678-4E0D-A643-B3ABDF65771F}" type="pres">
      <dgm:prSet presAssocID="{75FD1D38-8CE6-494A-ABC9-1043BF1C2DE1}" presName="node" presStyleLbl="node1" presStyleIdx="1" presStyleCnt="8" custScaleY="141316">
        <dgm:presLayoutVars>
          <dgm:bulletEnabled val="1"/>
        </dgm:presLayoutVars>
      </dgm:prSet>
      <dgm:spPr/>
    </dgm:pt>
    <dgm:pt modelId="{2C522263-40A3-4529-B3F5-A32D01F0B7BF}" type="pres">
      <dgm:prSet presAssocID="{53A99E4E-A03F-41BD-A875-AEC1DC42BDBD}" presName="sibTrans" presStyleLbl="sibTrans1D1" presStyleIdx="1" presStyleCnt="7"/>
      <dgm:spPr/>
    </dgm:pt>
    <dgm:pt modelId="{163E1E2C-E624-44C6-8807-81968E214826}" type="pres">
      <dgm:prSet presAssocID="{53A99E4E-A03F-41BD-A875-AEC1DC42BDBD}" presName="connectorText" presStyleLbl="sibTrans1D1" presStyleIdx="1" presStyleCnt="7"/>
      <dgm:spPr/>
    </dgm:pt>
    <dgm:pt modelId="{B89D38E8-D1CE-4CC6-97B6-2F9314645068}" type="pres">
      <dgm:prSet presAssocID="{E63A3B95-8562-4DAE-B3BB-32276F06540E}" presName="node" presStyleLbl="node1" presStyleIdx="2" presStyleCnt="8" custScaleY="139690">
        <dgm:presLayoutVars>
          <dgm:bulletEnabled val="1"/>
        </dgm:presLayoutVars>
      </dgm:prSet>
      <dgm:spPr/>
    </dgm:pt>
    <dgm:pt modelId="{E399B151-338F-4AD5-91DC-3C06A4421AE4}" type="pres">
      <dgm:prSet presAssocID="{412CBE0C-A95D-49FA-9A6A-5E40405AAD71}" presName="sibTrans" presStyleLbl="sibTrans1D1" presStyleIdx="2" presStyleCnt="7"/>
      <dgm:spPr/>
    </dgm:pt>
    <dgm:pt modelId="{3DA416D4-30C9-4002-AB83-DFFCA68A560D}" type="pres">
      <dgm:prSet presAssocID="{412CBE0C-A95D-49FA-9A6A-5E40405AAD71}" presName="connectorText" presStyleLbl="sibTrans1D1" presStyleIdx="2" presStyleCnt="7"/>
      <dgm:spPr/>
    </dgm:pt>
    <dgm:pt modelId="{EA3490DB-BD3A-FD44-8207-A781DE34BBC8}" type="pres">
      <dgm:prSet presAssocID="{EDCA9E66-95E6-8345-85EA-5781231841AB}" presName="node" presStyleLbl="node1" presStyleIdx="3" presStyleCnt="8" custScaleY="141316">
        <dgm:presLayoutVars>
          <dgm:bulletEnabled val="1"/>
        </dgm:presLayoutVars>
      </dgm:prSet>
      <dgm:spPr/>
    </dgm:pt>
    <dgm:pt modelId="{67A9DE58-9009-3E4A-8BE7-371CDED65122}" type="pres">
      <dgm:prSet presAssocID="{FBC79155-8899-0847-9C47-7A0C972D5C4C}" presName="sibTrans" presStyleLbl="sibTrans1D1" presStyleIdx="3" presStyleCnt="7"/>
      <dgm:spPr/>
    </dgm:pt>
    <dgm:pt modelId="{7E919B68-2BCB-A64D-8E23-94F5C7B98770}" type="pres">
      <dgm:prSet presAssocID="{FBC79155-8899-0847-9C47-7A0C972D5C4C}" presName="connectorText" presStyleLbl="sibTrans1D1" presStyleIdx="3" presStyleCnt="7"/>
      <dgm:spPr/>
    </dgm:pt>
    <dgm:pt modelId="{CAEBBF5F-2110-A84C-9252-513A9DD7C63E}" type="pres">
      <dgm:prSet presAssocID="{8CC604B5-C92E-C441-90ED-17C164130F12}" presName="node" presStyleLbl="node1" presStyleIdx="4" presStyleCnt="8" custScaleY="142235">
        <dgm:presLayoutVars>
          <dgm:bulletEnabled val="1"/>
        </dgm:presLayoutVars>
      </dgm:prSet>
      <dgm:spPr/>
    </dgm:pt>
    <dgm:pt modelId="{E3701A63-D33B-ED4C-878A-19A95EDDF639}" type="pres">
      <dgm:prSet presAssocID="{6DE88DEE-26C5-7B47-9637-8298E0F44E1D}" presName="sibTrans" presStyleLbl="sibTrans1D1" presStyleIdx="4" presStyleCnt="7"/>
      <dgm:spPr/>
    </dgm:pt>
    <dgm:pt modelId="{28DDD910-6C61-AD45-AFD3-84CC7F3E00DF}" type="pres">
      <dgm:prSet presAssocID="{6DE88DEE-26C5-7B47-9637-8298E0F44E1D}" presName="connectorText" presStyleLbl="sibTrans1D1" presStyleIdx="4" presStyleCnt="7"/>
      <dgm:spPr/>
    </dgm:pt>
    <dgm:pt modelId="{FA4941A8-4D05-45FA-A994-C8BDB4E41871}" type="pres">
      <dgm:prSet presAssocID="{07B3E86F-67B4-4694-88DB-751E33FFD60A}" presName="node" presStyleLbl="node1" presStyleIdx="5" presStyleCnt="8" custScaleY="142235">
        <dgm:presLayoutVars>
          <dgm:bulletEnabled val="1"/>
        </dgm:presLayoutVars>
      </dgm:prSet>
      <dgm:spPr/>
    </dgm:pt>
    <dgm:pt modelId="{32CA9B51-01C4-DD4B-AA9E-ABBA451BAA61}" type="pres">
      <dgm:prSet presAssocID="{1B3CAA70-D84E-4A7C-81B5-E492F067B535}" presName="sibTrans" presStyleLbl="sibTrans1D1" presStyleIdx="5" presStyleCnt="7"/>
      <dgm:spPr/>
    </dgm:pt>
    <dgm:pt modelId="{C0B534C6-A6CA-9941-ADD1-440A2633D7B1}" type="pres">
      <dgm:prSet presAssocID="{1B3CAA70-D84E-4A7C-81B5-E492F067B535}" presName="connectorText" presStyleLbl="sibTrans1D1" presStyleIdx="5" presStyleCnt="7"/>
      <dgm:spPr/>
    </dgm:pt>
    <dgm:pt modelId="{6E3E8FD0-006F-8243-81E3-C95A3510110A}" type="pres">
      <dgm:prSet presAssocID="{C9176BA5-6A6A-504F-8640-63B0F2AD3A8D}" presName="node" presStyleLbl="node1" presStyleIdx="6" presStyleCnt="8" custScaleY="142235">
        <dgm:presLayoutVars>
          <dgm:bulletEnabled val="1"/>
        </dgm:presLayoutVars>
      </dgm:prSet>
      <dgm:spPr/>
    </dgm:pt>
    <dgm:pt modelId="{1E10592C-3B1B-5143-9915-20BDE7C62C95}" type="pres">
      <dgm:prSet presAssocID="{F61EA2D4-1623-4D4E-AD88-211325FEA035}" presName="sibTrans" presStyleLbl="sibTrans1D1" presStyleIdx="6" presStyleCnt="7"/>
      <dgm:spPr/>
    </dgm:pt>
    <dgm:pt modelId="{B68B9CF4-7901-9342-A440-4A38D682F067}" type="pres">
      <dgm:prSet presAssocID="{F61EA2D4-1623-4D4E-AD88-211325FEA035}" presName="connectorText" presStyleLbl="sibTrans1D1" presStyleIdx="6" presStyleCnt="7"/>
      <dgm:spPr/>
    </dgm:pt>
    <dgm:pt modelId="{FEC8C31A-957D-1D43-9F85-0EA4A768A514}" type="pres">
      <dgm:prSet presAssocID="{A40EB13D-174B-9B4C-851E-AED1219EA4AD}" presName="node" presStyleLbl="node1" presStyleIdx="7" presStyleCnt="8" custScaleY="140609">
        <dgm:presLayoutVars>
          <dgm:bulletEnabled val="1"/>
        </dgm:presLayoutVars>
      </dgm:prSet>
      <dgm:spPr/>
    </dgm:pt>
  </dgm:ptLst>
  <dgm:cxnLst>
    <dgm:cxn modelId="{F769F101-8CF4-4330-B9E7-777475F000CB}" srcId="{3477B3DF-18CE-4EE1-BE02-9280FA712CF9}" destId="{6357DB9B-21F5-4846-BAFF-5121ACDE7BFB}" srcOrd="0" destOrd="0" parTransId="{A5AA68C5-CA6A-4C97-BAE8-3FE7B0723D72}" sibTransId="{CBB4C442-0ACD-4350-8B7D-14C3A89A8154}"/>
    <dgm:cxn modelId="{51864E02-5015-4460-ABF7-A38449F4C57A}" type="presOf" srcId="{6357DB9B-21F5-4846-BAFF-5121ACDE7BFB}" destId="{BED43A1C-AC64-4F5C-BD80-4B90F49799C2}" srcOrd="0" destOrd="0" presId="urn:microsoft.com/office/officeart/2016/7/layout/RepeatingBendingProcessNew"/>
    <dgm:cxn modelId="{17F79B08-E58C-E148-AE26-44C6BFD89384}" type="presOf" srcId="{6DE88DEE-26C5-7B47-9637-8298E0F44E1D}" destId="{E3701A63-D33B-ED4C-878A-19A95EDDF639}" srcOrd="0" destOrd="0" presId="urn:microsoft.com/office/officeart/2016/7/layout/RepeatingBendingProcessNew"/>
    <dgm:cxn modelId="{6A2A2C13-EE31-314E-A4E9-92513CA5DBC8}" type="presOf" srcId="{EDCA9E66-95E6-8345-85EA-5781231841AB}" destId="{EA3490DB-BD3A-FD44-8207-A781DE34BBC8}" srcOrd="0" destOrd="0" presId="urn:microsoft.com/office/officeart/2016/7/layout/RepeatingBendingProcessNew"/>
    <dgm:cxn modelId="{EAFF5113-4AFB-4B13-9D8E-234000E20D5F}" srcId="{3477B3DF-18CE-4EE1-BE02-9280FA712CF9}" destId="{E63A3B95-8562-4DAE-B3BB-32276F06540E}" srcOrd="2" destOrd="0" parTransId="{188A5601-D856-4F92-B30D-3AFED4208E82}" sibTransId="{412CBE0C-A95D-49FA-9A6A-5E40405AAD71}"/>
    <dgm:cxn modelId="{0C95CC14-0C87-5544-8F2B-CE73F6CF1578}" srcId="{3477B3DF-18CE-4EE1-BE02-9280FA712CF9}" destId="{C9176BA5-6A6A-504F-8640-63B0F2AD3A8D}" srcOrd="6" destOrd="0" parTransId="{24B7B517-6C3D-4541-B0AB-1A7C682D246F}" sibTransId="{F61EA2D4-1623-4D4E-AD88-211325FEA035}"/>
    <dgm:cxn modelId="{11BB9124-6DD1-4287-AC27-4D472BEEFA22}" type="presOf" srcId="{412CBE0C-A95D-49FA-9A6A-5E40405AAD71}" destId="{E399B151-338F-4AD5-91DC-3C06A4421AE4}" srcOrd="0" destOrd="0" presId="urn:microsoft.com/office/officeart/2016/7/layout/RepeatingBendingProcessNew"/>
    <dgm:cxn modelId="{5EAFC424-9D5F-AC48-A182-EEAEB814B549}" type="presOf" srcId="{F61EA2D4-1623-4D4E-AD88-211325FEA035}" destId="{B68B9CF4-7901-9342-A440-4A38D682F067}" srcOrd="1" destOrd="0" presId="urn:microsoft.com/office/officeart/2016/7/layout/RepeatingBendingProcessNew"/>
    <dgm:cxn modelId="{627ECD28-AF2E-4491-B0E7-1B100701BB1D}" type="presOf" srcId="{CBB4C442-0ACD-4350-8B7D-14C3A89A8154}" destId="{7AEB1017-0E41-465D-84BE-6D8149A39732}" srcOrd="1" destOrd="0" presId="urn:microsoft.com/office/officeart/2016/7/layout/RepeatingBendingProcessNew"/>
    <dgm:cxn modelId="{CE3A3B3F-5C4B-B247-B291-4BECD1E175AB}" type="presOf" srcId="{F61EA2D4-1623-4D4E-AD88-211325FEA035}" destId="{1E10592C-3B1B-5143-9915-20BDE7C62C95}" srcOrd="0" destOrd="0" presId="urn:microsoft.com/office/officeart/2016/7/layout/RepeatingBendingProcessNew"/>
    <dgm:cxn modelId="{EEF5BD5E-929C-40E4-8648-DBE3753B818E}" type="presOf" srcId="{75FD1D38-8CE6-494A-ABC9-1043BF1C2DE1}" destId="{AB14C375-F678-4E0D-A643-B3ABDF65771F}" srcOrd="0" destOrd="0" presId="urn:microsoft.com/office/officeart/2016/7/layout/RepeatingBendingProcessNew"/>
    <dgm:cxn modelId="{ABE0835F-ACCF-47A1-BF87-1D84942455AF}" type="presOf" srcId="{53A99E4E-A03F-41BD-A875-AEC1DC42BDBD}" destId="{2C522263-40A3-4529-B3F5-A32D01F0B7BF}" srcOrd="0" destOrd="0" presId="urn:microsoft.com/office/officeart/2016/7/layout/RepeatingBendingProcessNew"/>
    <dgm:cxn modelId="{740DA061-A6B7-5849-A6F1-F1727E01F9E9}" type="presOf" srcId="{FBC79155-8899-0847-9C47-7A0C972D5C4C}" destId="{7E919B68-2BCB-A64D-8E23-94F5C7B98770}" srcOrd="1" destOrd="0" presId="urn:microsoft.com/office/officeart/2016/7/layout/RepeatingBendingProcessNew"/>
    <dgm:cxn modelId="{2F56AB80-773D-46B5-9F82-924688878DCA}" type="presOf" srcId="{3477B3DF-18CE-4EE1-BE02-9280FA712CF9}" destId="{6B901599-4AD8-40E1-A09B-4100108A192C}" srcOrd="0" destOrd="0" presId="urn:microsoft.com/office/officeart/2016/7/layout/RepeatingBendingProcessNew"/>
    <dgm:cxn modelId="{36A20081-9720-FB4B-B919-9E772E317231}" type="presOf" srcId="{8CC604B5-C92E-C441-90ED-17C164130F12}" destId="{CAEBBF5F-2110-A84C-9252-513A9DD7C63E}" srcOrd="0" destOrd="0" presId="urn:microsoft.com/office/officeart/2016/7/layout/RepeatingBendingProcessNew"/>
    <dgm:cxn modelId="{DBEFFDB2-0501-B94A-8F4B-A7EC1AB5A60C}" type="presOf" srcId="{A40EB13D-174B-9B4C-851E-AED1219EA4AD}" destId="{FEC8C31A-957D-1D43-9F85-0EA4A768A514}" srcOrd="0" destOrd="0" presId="urn:microsoft.com/office/officeart/2016/7/layout/RepeatingBendingProcessNew"/>
    <dgm:cxn modelId="{7607D2B9-598C-A942-B594-96678860EEF2}" srcId="{3477B3DF-18CE-4EE1-BE02-9280FA712CF9}" destId="{8CC604B5-C92E-C441-90ED-17C164130F12}" srcOrd="4" destOrd="0" parTransId="{0B75D98D-D6B2-704D-AFC4-6A527403B0EA}" sibTransId="{6DE88DEE-26C5-7B47-9637-8298E0F44E1D}"/>
    <dgm:cxn modelId="{9283D2B9-4438-0A4A-A849-DEB16C27E54E}" srcId="{3477B3DF-18CE-4EE1-BE02-9280FA712CF9}" destId="{A40EB13D-174B-9B4C-851E-AED1219EA4AD}" srcOrd="7" destOrd="0" parTransId="{F8265205-C5CA-934C-B7CF-942F9B1EA58D}" sibTransId="{6DA843D7-7912-FE4A-B1DC-9466D4B2C368}"/>
    <dgm:cxn modelId="{1787FCBD-EB84-4549-B386-3F0ACF37E985}" type="presOf" srcId="{1B3CAA70-D84E-4A7C-81B5-E492F067B535}" destId="{C0B534C6-A6CA-9941-ADD1-440A2633D7B1}" srcOrd="1" destOrd="0" presId="urn:microsoft.com/office/officeart/2016/7/layout/RepeatingBendingProcessNew"/>
    <dgm:cxn modelId="{BF4CEDBE-5B3D-4390-BC2E-3D19DE73FF88}" type="presOf" srcId="{E63A3B95-8562-4DAE-B3BB-32276F06540E}" destId="{B89D38E8-D1CE-4CC6-97B6-2F9314645068}" srcOrd="0" destOrd="0" presId="urn:microsoft.com/office/officeart/2016/7/layout/RepeatingBendingProcessNew"/>
    <dgm:cxn modelId="{EE7E46C3-F2B7-482F-90C1-5ACBCC195F8F}" type="presOf" srcId="{07B3E86F-67B4-4694-88DB-751E33FFD60A}" destId="{FA4941A8-4D05-45FA-A994-C8BDB4E41871}" srcOrd="0" destOrd="0" presId="urn:microsoft.com/office/officeart/2016/7/layout/RepeatingBendingProcessNew"/>
    <dgm:cxn modelId="{61295AC3-65CD-FE45-B954-B1F630FE53BA}" srcId="{3477B3DF-18CE-4EE1-BE02-9280FA712CF9}" destId="{EDCA9E66-95E6-8345-85EA-5781231841AB}" srcOrd="3" destOrd="0" parTransId="{F201BDFF-DD8C-F242-9EFF-9252CB8356E7}" sibTransId="{FBC79155-8899-0847-9C47-7A0C972D5C4C}"/>
    <dgm:cxn modelId="{9E6FE0C4-4538-E343-B543-02E343D3DED8}" type="presOf" srcId="{FBC79155-8899-0847-9C47-7A0C972D5C4C}" destId="{67A9DE58-9009-3E4A-8BE7-371CDED65122}" srcOrd="0" destOrd="0" presId="urn:microsoft.com/office/officeart/2016/7/layout/RepeatingBendingProcessNew"/>
    <dgm:cxn modelId="{182EF0D1-C9E0-C345-B4D8-2950AE6F1007}" type="presOf" srcId="{6DE88DEE-26C5-7B47-9637-8298E0F44E1D}" destId="{28DDD910-6C61-AD45-AFD3-84CC7F3E00DF}" srcOrd="1" destOrd="0" presId="urn:microsoft.com/office/officeart/2016/7/layout/RepeatingBendingProcessNew"/>
    <dgm:cxn modelId="{C10477D7-603D-4B44-A045-53A8EE000C26}" srcId="{3477B3DF-18CE-4EE1-BE02-9280FA712CF9}" destId="{07B3E86F-67B4-4694-88DB-751E33FFD60A}" srcOrd="5" destOrd="0" parTransId="{E6449997-4F00-437D-A734-C86E001BA681}" sibTransId="{1B3CAA70-D84E-4A7C-81B5-E492F067B535}"/>
    <dgm:cxn modelId="{4E1655D9-2C93-A243-972A-5DD28B5558F6}" type="presOf" srcId="{1B3CAA70-D84E-4A7C-81B5-E492F067B535}" destId="{32CA9B51-01C4-DD4B-AA9E-ABBA451BAA61}" srcOrd="0" destOrd="0" presId="urn:microsoft.com/office/officeart/2016/7/layout/RepeatingBendingProcessNew"/>
    <dgm:cxn modelId="{DA18DEDB-62D4-4DF1-AE39-475D118D224D}" type="presOf" srcId="{53A99E4E-A03F-41BD-A875-AEC1DC42BDBD}" destId="{163E1E2C-E624-44C6-8807-81968E214826}" srcOrd="1" destOrd="0" presId="urn:microsoft.com/office/officeart/2016/7/layout/RepeatingBendingProcessNew"/>
    <dgm:cxn modelId="{3E52F0E8-7547-46F7-BB7A-4719759A8463}" type="presOf" srcId="{CBB4C442-0ACD-4350-8B7D-14C3A89A8154}" destId="{937868F6-3E76-4330-BC8B-5FF3195C7C35}" srcOrd="0" destOrd="0" presId="urn:microsoft.com/office/officeart/2016/7/layout/RepeatingBendingProcessNew"/>
    <dgm:cxn modelId="{8BC2EDEF-0F9A-415E-ACAF-ADAE92037E10}" type="presOf" srcId="{412CBE0C-A95D-49FA-9A6A-5E40405AAD71}" destId="{3DA416D4-30C9-4002-AB83-DFFCA68A560D}" srcOrd="1" destOrd="0" presId="urn:microsoft.com/office/officeart/2016/7/layout/RepeatingBendingProcessNew"/>
    <dgm:cxn modelId="{C92F3DF8-F8A2-6C43-86A6-F54C26CD3D8F}" type="presOf" srcId="{C9176BA5-6A6A-504F-8640-63B0F2AD3A8D}" destId="{6E3E8FD0-006F-8243-81E3-C95A3510110A}" srcOrd="0" destOrd="0" presId="urn:microsoft.com/office/officeart/2016/7/layout/RepeatingBendingProcessNew"/>
    <dgm:cxn modelId="{6A3B5AF9-ED83-4784-BA49-7B8DF303B05D}" srcId="{3477B3DF-18CE-4EE1-BE02-9280FA712CF9}" destId="{75FD1D38-8CE6-494A-ABC9-1043BF1C2DE1}" srcOrd="1" destOrd="0" parTransId="{11A21109-278A-499E-83C6-0C92BE39521B}" sibTransId="{53A99E4E-A03F-41BD-A875-AEC1DC42BDBD}"/>
    <dgm:cxn modelId="{E5AA08C6-86A9-4044-A5DE-9CE922707F19}" type="presParOf" srcId="{6B901599-4AD8-40E1-A09B-4100108A192C}" destId="{BED43A1C-AC64-4F5C-BD80-4B90F49799C2}" srcOrd="0" destOrd="0" presId="urn:microsoft.com/office/officeart/2016/7/layout/RepeatingBendingProcessNew"/>
    <dgm:cxn modelId="{0ABCBFE3-58F3-4A96-80A1-A750C539E1D4}" type="presParOf" srcId="{6B901599-4AD8-40E1-A09B-4100108A192C}" destId="{937868F6-3E76-4330-BC8B-5FF3195C7C35}" srcOrd="1" destOrd="0" presId="urn:microsoft.com/office/officeart/2016/7/layout/RepeatingBendingProcessNew"/>
    <dgm:cxn modelId="{2B2CB0E5-14EC-4597-9BAE-59E2905F8162}" type="presParOf" srcId="{937868F6-3E76-4330-BC8B-5FF3195C7C35}" destId="{7AEB1017-0E41-465D-84BE-6D8149A39732}" srcOrd="0" destOrd="0" presId="urn:microsoft.com/office/officeart/2016/7/layout/RepeatingBendingProcessNew"/>
    <dgm:cxn modelId="{831E78FA-D661-4EE7-B7E1-8D1F0485A9CA}" type="presParOf" srcId="{6B901599-4AD8-40E1-A09B-4100108A192C}" destId="{AB14C375-F678-4E0D-A643-B3ABDF65771F}" srcOrd="2" destOrd="0" presId="urn:microsoft.com/office/officeart/2016/7/layout/RepeatingBendingProcessNew"/>
    <dgm:cxn modelId="{6871D0C1-7AB9-4BFF-94A7-C652F975EAEA}" type="presParOf" srcId="{6B901599-4AD8-40E1-A09B-4100108A192C}" destId="{2C522263-40A3-4529-B3F5-A32D01F0B7BF}" srcOrd="3" destOrd="0" presId="urn:microsoft.com/office/officeart/2016/7/layout/RepeatingBendingProcessNew"/>
    <dgm:cxn modelId="{EA064EFA-C58D-4673-B2BE-16649B7FBB6E}" type="presParOf" srcId="{2C522263-40A3-4529-B3F5-A32D01F0B7BF}" destId="{163E1E2C-E624-44C6-8807-81968E214826}" srcOrd="0" destOrd="0" presId="urn:microsoft.com/office/officeart/2016/7/layout/RepeatingBendingProcessNew"/>
    <dgm:cxn modelId="{01BAC4BA-2B3C-4D5B-80A9-8C109F3B9A0B}" type="presParOf" srcId="{6B901599-4AD8-40E1-A09B-4100108A192C}" destId="{B89D38E8-D1CE-4CC6-97B6-2F9314645068}" srcOrd="4" destOrd="0" presId="urn:microsoft.com/office/officeart/2016/7/layout/RepeatingBendingProcessNew"/>
    <dgm:cxn modelId="{DD2D8CBD-23E6-4FD3-9402-11C54B22CC30}" type="presParOf" srcId="{6B901599-4AD8-40E1-A09B-4100108A192C}" destId="{E399B151-338F-4AD5-91DC-3C06A4421AE4}" srcOrd="5" destOrd="0" presId="urn:microsoft.com/office/officeart/2016/7/layout/RepeatingBendingProcessNew"/>
    <dgm:cxn modelId="{B499B036-9732-47E9-A3C4-6064E0C79622}" type="presParOf" srcId="{E399B151-338F-4AD5-91DC-3C06A4421AE4}" destId="{3DA416D4-30C9-4002-AB83-DFFCA68A560D}" srcOrd="0" destOrd="0" presId="urn:microsoft.com/office/officeart/2016/7/layout/RepeatingBendingProcessNew"/>
    <dgm:cxn modelId="{AC5EA39D-39C1-7D47-9F6E-036003FC59D3}" type="presParOf" srcId="{6B901599-4AD8-40E1-A09B-4100108A192C}" destId="{EA3490DB-BD3A-FD44-8207-A781DE34BBC8}" srcOrd="6" destOrd="0" presId="urn:microsoft.com/office/officeart/2016/7/layout/RepeatingBendingProcessNew"/>
    <dgm:cxn modelId="{6674EF5B-71BD-9249-AF7F-DE028DB809F1}" type="presParOf" srcId="{6B901599-4AD8-40E1-A09B-4100108A192C}" destId="{67A9DE58-9009-3E4A-8BE7-371CDED65122}" srcOrd="7" destOrd="0" presId="urn:microsoft.com/office/officeart/2016/7/layout/RepeatingBendingProcessNew"/>
    <dgm:cxn modelId="{6D4D5931-2A16-4845-8ABF-A46130447D9E}" type="presParOf" srcId="{67A9DE58-9009-3E4A-8BE7-371CDED65122}" destId="{7E919B68-2BCB-A64D-8E23-94F5C7B98770}" srcOrd="0" destOrd="0" presId="urn:microsoft.com/office/officeart/2016/7/layout/RepeatingBendingProcessNew"/>
    <dgm:cxn modelId="{4882A717-D83B-2D42-BED3-E407E8179652}" type="presParOf" srcId="{6B901599-4AD8-40E1-A09B-4100108A192C}" destId="{CAEBBF5F-2110-A84C-9252-513A9DD7C63E}" srcOrd="8" destOrd="0" presId="urn:microsoft.com/office/officeart/2016/7/layout/RepeatingBendingProcessNew"/>
    <dgm:cxn modelId="{6B2E5298-2A6E-F04C-B6D4-BC30B4808736}" type="presParOf" srcId="{6B901599-4AD8-40E1-A09B-4100108A192C}" destId="{E3701A63-D33B-ED4C-878A-19A95EDDF639}" srcOrd="9" destOrd="0" presId="urn:microsoft.com/office/officeart/2016/7/layout/RepeatingBendingProcessNew"/>
    <dgm:cxn modelId="{AFD3B0A9-4E40-CC40-82BC-139B45FA2CBD}" type="presParOf" srcId="{E3701A63-D33B-ED4C-878A-19A95EDDF639}" destId="{28DDD910-6C61-AD45-AFD3-84CC7F3E00DF}" srcOrd="0" destOrd="0" presId="urn:microsoft.com/office/officeart/2016/7/layout/RepeatingBendingProcessNew"/>
    <dgm:cxn modelId="{A9A72FC7-393A-4B20-85F4-CD4EED321E79}" type="presParOf" srcId="{6B901599-4AD8-40E1-A09B-4100108A192C}" destId="{FA4941A8-4D05-45FA-A994-C8BDB4E41871}" srcOrd="10" destOrd="0" presId="urn:microsoft.com/office/officeart/2016/7/layout/RepeatingBendingProcessNew"/>
    <dgm:cxn modelId="{A21571C6-B82E-1844-9EA3-68A95FB33EC8}" type="presParOf" srcId="{6B901599-4AD8-40E1-A09B-4100108A192C}" destId="{32CA9B51-01C4-DD4B-AA9E-ABBA451BAA61}" srcOrd="11" destOrd="0" presId="urn:microsoft.com/office/officeart/2016/7/layout/RepeatingBendingProcessNew"/>
    <dgm:cxn modelId="{A850E203-3A31-E146-92E0-89E6C0A8ACA5}" type="presParOf" srcId="{32CA9B51-01C4-DD4B-AA9E-ABBA451BAA61}" destId="{C0B534C6-A6CA-9941-ADD1-440A2633D7B1}" srcOrd="0" destOrd="0" presId="urn:microsoft.com/office/officeart/2016/7/layout/RepeatingBendingProcessNew"/>
    <dgm:cxn modelId="{8F487457-844B-F24F-8366-058778CF35F3}" type="presParOf" srcId="{6B901599-4AD8-40E1-A09B-4100108A192C}" destId="{6E3E8FD0-006F-8243-81E3-C95A3510110A}" srcOrd="12" destOrd="0" presId="urn:microsoft.com/office/officeart/2016/7/layout/RepeatingBendingProcessNew"/>
    <dgm:cxn modelId="{8545F992-BCA8-B148-BA18-810CFD339ECD}" type="presParOf" srcId="{6B901599-4AD8-40E1-A09B-4100108A192C}" destId="{1E10592C-3B1B-5143-9915-20BDE7C62C95}" srcOrd="13" destOrd="0" presId="urn:microsoft.com/office/officeart/2016/7/layout/RepeatingBendingProcessNew"/>
    <dgm:cxn modelId="{7EE322F8-2D15-D44C-BB5C-D10F395F181A}" type="presParOf" srcId="{1E10592C-3B1B-5143-9915-20BDE7C62C95}" destId="{B68B9CF4-7901-9342-A440-4A38D682F067}" srcOrd="0" destOrd="0" presId="urn:microsoft.com/office/officeart/2016/7/layout/RepeatingBendingProcessNew"/>
    <dgm:cxn modelId="{C7AA987E-BD64-DB4F-9C5C-E59FC14AF85F}" type="presParOf" srcId="{6B901599-4AD8-40E1-A09B-4100108A192C}" destId="{FEC8C31A-957D-1D43-9F85-0EA4A768A514}" srcOrd="14" destOrd="0" presId="urn:microsoft.com/office/officeart/2016/7/layout/RepeatingBendingProcessNew"/>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439EDD-7201-934C-ABF7-4AB2AA3DC7AD}">
      <dsp:nvSpPr>
        <dsp:cNvPr id="0" name=""/>
        <dsp:cNvSpPr/>
      </dsp:nvSpPr>
      <dsp:spPr>
        <a:xfrm>
          <a:off x="-4919424" y="-753830"/>
          <a:ext cx="5858998" cy="5858998"/>
        </a:xfrm>
        <a:prstGeom prst="blockArc">
          <a:avLst>
            <a:gd name="adj1" fmla="val 18900000"/>
            <a:gd name="adj2" fmla="val 2700000"/>
            <a:gd name="adj3" fmla="val 369"/>
          </a:avLst>
        </a:prstGeom>
        <a:noFill/>
        <a:ln w="6350" cap="flat" cmpd="sng" algn="ctr">
          <a:solidFill>
            <a:schemeClr val="tx1"/>
          </a:solidFill>
          <a:prstDash val="solid"/>
          <a:miter lim="800000"/>
        </a:ln>
        <a:effectLst/>
      </dsp:spPr>
      <dsp:style>
        <a:lnRef idx="1">
          <a:scrgbClr r="0" g="0" b="0"/>
        </a:lnRef>
        <a:fillRef idx="0">
          <a:scrgbClr r="0" g="0" b="0"/>
        </a:fillRef>
        <a:effectRef idx="0">
          <a:scrgbClr r="0" g="0" b="0"/>
        </a:effectRef>
        <a:fontRef idx="minor"/>
      </dsp:style>
    </dsp:sp>
    <dsp:sp modelId="{87DE573A-51C2-7344-ABB7-6A1F13EC8E6A}">
      <dsp:nvSpPr>
        <dsp:cNvPr id="0" name=""/>
        <dsp:cNvSpPr/>
      </dsp:nvSpPr>
      <dsp:spPr>
        <a:xfrm>
          <a:off x="492024" y="334530"/>
          <a:ext cx="9963850" cy="669409"/>
        </a:xfrm>
        <a:prstGeom prst="rect">
          <a:avLst/>
        </a:prstGeom>
        <a:solidFill>
          <a:srgbClr val="EDA70B"/>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531344" tIns="50800" rIns="50800" bIns="50800" numCol="1" spcCol="1270" anchor="ctr" anchorCtr="0">
          <a:noAutofit/>
        </a:bodyPr>
        <a:lstStyle/>
        <a:p>
          <a:pPr marL="0" lvl="0" indent="0" algn="l" defTabSz="889000">
            <a:lnSpc>
              <a:spcPct val="90000"/>
            </a:lnSpc>
            <a:spcBef>
              <a:spcPct val="0"/>
            </a:spcBef>
            <a:spcAft>
              <a:spcPct val="35000"/>
            </a:spcAft>
            <a:buNone/>
          </a:pPr>
          <a:r>
            <a:rPr lang="en-GB" sz="2000" kern="1200" dirty="0">
              <a:latin typeface="+mj-lt"/>
            </a:rPr>
            <a:t>Dual mandate: stabilise inflation and business cycle </a:t>
          </a:r>
          <a:endParaRPr lang="en-US" sz="2000" kern="1200" dirty="0">
            <a:latin typeface="+mj-lt"/>
          </a:endParaRPr>
        </a:p>
      </dsp:txBody>
      <dsp:txXfrm>
        <a:off x="492024" y="334530"/>
        <a:ext cx="9963850" cy="669409"/>
      </dsp:txXfrm>
    </dsp:sp>
    <dsp:sp modelId="{A9995D88-33B7-4B46-882F-586BF1CC9B05}">
      <dsp:nvSpPr>
        <dsp:cNvPr id="0" name=""/>
        <dsp:cNvSpPr/>
      </dsp:nvSpPr>
      <dsp:spPr>
        <a:xfrm>
          <a:off x="73643" y="250854"/>
          <a:ext cx="836762" cy="836762"/>
        </a:xfrm>
        <a:prstGeom prst="ellipse">
          <a:avLst/>
        </a:prstGeom>
        <a:solidFill>
          <a:schemeClr val="bg1"/>
        </a:solidFill>
        <a:ln w="6350" cap="flat" cmpd="sng" algn="ctr">
          <a:solidFill>
            <a:srgbClr val="EDA70B"/>
          </a:solidFill>
          <a:prstDash val="solid"/>
          <a:miter lim="800000"/>
        </a:ln>
        <a:effectLst/>
      </dsp:spPr>
      <dsp:style>
        <a:lnRef idx="1">
          <a:scrgbClr r="0" g="0" b="0"/>
        </a:lnRef>
        <a:fillRef idx="1">
          <a:scrgbClr r="0" g="0" b="0"/>
        </a:fillRef>
        <a:effectRef idx="0">
          <a:scrgbClr r="0" g="0" b="0"/>
        </a:effectRef>
        <a:fontRef idx="minor"/>
      </dsp:style>
    </dsp:sp>
    <dsp:sp modelId="{1C0B3C71-D740-2C44-AB78-16D3048F1C24}">
      <dsp:nvSpPr>
        <dsp:cNvPr id="0" name=""/>
        <dsp:cNvSpPr/>
      </dsp:nvSpPr>
      <dsp:spPr>
        <a:xfrm>
          <a:off x="875812" y="1338819"/>
          <a:ext cx="9580062" cy="669409"/>
        </a:xfrm>
        <a:prstGeom prst="rect">
          <a:avLst/>
        </a:prstGeom>
        <a:solidFill>
          <a:srgbClr val="EC6D0B"/>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531344" tIns="50800" rIns="50800" bIns="50800" numCol="1" spcCol="1270" anchor="ctr" anchorCtr="0">
          <a:noAutofit/>
        </a:bodyPr>
        <a:lstStyle/>
        <a:p>
          <a:pPr marL="0" lvl="0" indent="0" algn="l" defTabSz="889000">
            <a:lnSpc>
              <a:spcPct val="90000"/>
            </a:lnSpc>
            <a:spcBef>
              <a:spcPct val="0"/>
            </a:spcBef>
            <a:spcAft>
              <a:spcPct val="35000"/>
            </a:spcAft>
            <a:buNone/>
          </a:pPr>
          <a:r>
            <a:rPr lang="en-GB" sz="2000" kern="1200" dirty="0">
              <a:latin typeface="+mj-lt"/>
            </a:rPr>
            <a:t>If recession: lower interest rates to spur aggregate demand, stabilising output and inflation.</a:t>
          </a:r>
          <a:endParaRPr lang="en-US" sz="2000" kern="1200" dirty="0">
            <a:latin typeface="+mj-lt"/>
          </a:endParaRPr>
        </a:p>
      </dsp:txBody>
      <dsp:txXfrm>
        <a:off x="875812" y="1338819"/>
        <a:ext cx="9580062" cy="669409"/>
      </dsp:txXfrm>
    </dsp:sp>
    <dsp:sp modelId="{0CC40DEA-1D3C-B549-9E50-F50AA9BCB54D}">
      <dsp:nvSpPr>
        <dsp:cNvPr id="0" name=""/>
        <dsp:cNvSpPr/>
      </dsp:nvSpPr>
      <dsp:spPr>
        <a:xfrm>
          <a:off x="457431" y="1255143"/>
          <a:ext cx="836762" cy="836762"/>
        </a:xfrm>
        <a:prstGeom prst="ellipse">
          <a:avLst/>
        </a:prstGeom>
        <a:solidFill>
          <a:schemeClr val="lt1">
            <a:hueOff val="0"/>
            <a:satOff val="0"/>
            <a:lumOff val="0"/>
            <a:alphaOff val="0"/>
          </a:schemeClr>
        </a:solidFill>
        <a:ln w="6350" cap="flat" cmpd="sng" algn="ctr">
          <a:solidFill>
            <a:srgbClr val="EC6D0B"/>
          </a:solidFill>
          <a:prstDash val="solid"/>
          <a:miter lim="800000"/>
        </a:ln>
        <a:effectLst/>
      </dsp:spPr>
      <dsp:style>
        <a:lnRef idx="1">
          <a:scrgbClr r="0" g="0" b="0"/>
        </a:lnRef>
        <a:fillRef idx="1">
          <a:scrgbClr r="0" g="0" b="0"/>
        </a:fillRef>
        <a:effectRef idx="0">
          <a:scrgbClr r="0" g="0" b="0"/>
        </a:effectRef>
        <a:fontRef idx="minor"/>
      </dsp:style>
    </dsp:sp>
    <dsp:sp modelId="{E4103CEA-A96B-7A45-9EBB-A17FE2802413}">
      <dsp:nvSpPr>
        <dsp:cNvPr id="0" name=""/>
        <dsp:cNvSpPr/>
      </dsp:nvSpPr>
      <dsp:spPr>
        <a:xfrm>
          <a:off x="875812" y="2343108"/>
          <a:ext cx="9580062" cy="669409"/>
        </a:xfrm>
        <a:prstGeom prst="rect">
          <a:avLst/>
        </a:prstGeom>
        <a:solidFill>
          <a:srgbClr val="FE6000"/>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531344" tIns="50800" rIns="50800" bIns="50800" numCol="1" spcCol="1270" anchor="ctr" anchorCtr="0">
          <a:noAutofit/>
        </a:bodyPr>
        <a:lstStyle/>
        <a:p>
          <a:pPr marL="0" lvl="0" indent="0" algn="l" defTabSz="889000">
            <a:lnSpc>
              <a:spcPct val="90000"/>
            </a:lnSpc>
            <a:spcBef>
              <a:spcPct val="0"/>
            </a:spcBef>
            <a:spcAft>
              <a:spcPct val="35000"/>
            </a:spcAft>
            <a:buNone/>
          </a:pPr>
          <a:r>
            <a:rPr lang="en-GB" sz="2000" kern="1200" dirty="0">
              <a:latin typeface="+mj-lt"/>
            </a:rPr>
            <a:t>In recession driven by financial crises, answer appears to be the same</a:t>
          </a:r>
          <a:endParaRPr lang="en-US" sz="2000" kern="1200" dirty="0">
            <a:latin typeface="+mj-lt"/>
          </a:endParaRPr>
        </a:p>
      </dsp:txBody>
      <dsp:txXfrm>
        <a:off x="875812" y="2343108"/>
        <a:ext cx="9580062" cy="669409"/>
      </dsp:txXfrm>
    </dsp:sp>
    <dsp:sp modelId="{E1D50A0D-DA79-D04B-9931-DB290BCC4F53}">
      <dsp:nvSpPr>
        <dsp:cNvPr id="0" name=""/>
        <dsp:cNvSpPr/>
      </dsp:nvSpPr>
      <dsp:spPr>
        <a:xfrm>
          <a:off x="457431" y="2259432"/>
          <a:ext cx="836762" cy="836762"/>
        </a:xfrm>
        <a:prstGeom prst="ellipse">
          <a:avLst/>
        </a:prstGeom>
        <a:solidFill>
          <a:schemeClr val="lt1">
            <a:hueOff val="0"/>
            <a:satOff val="0"/>
            <a:lumOff val="0"/>
            <a:alphaOff val="0"/>
          </a:schemeClr>
        </a:solidFill>
        <a:ln w="6350" cap="flat" cmpd="sng" algn="ctr">
          <a:solidFill>
            <a:srgbClr val="EE4E0A"/>
          </a:solidFill>
          <a:prstDash val="solid"/>
          <a:miter lim="800000"/>
        </a:ln>
        <a:effectLst/>
      </dsp:spPr>
      <dsp:style>
        <a:lnRef idx="1">
          <a:scrgbClr r="0" g="0" b="0"/>
        </a:lnRef>
        <a:fillRef idx="1">
          <a:scrgbClr r="0" g="0" b="0"/>
        </a:fillRef>
        <a:effectRef idx="0">
          <a:scrgbClr r="0" g="0" b="0"/>
        </a:effectRef>
        <a:fontRef idx="minor"/>
      </dsp:style>
    </dsp:sp>
    <dsp:sp modelId="{F289282C-F13A-704C-9C17-08D29AD6547F}">
      <dsp:nvSpPr>
        <dsp:cNvPr id="0" name=""/>
        <dsp:cNvSpPr/>
      </dsp:nvSpPr>
      <dsp:spPr>
        <a:xfrm>
          <a:off x="492024" y="3347397"/>
          <a:ext cx="9963850" cy="669409"/>
        </a:xfrm>
        <a:prstGeom prst="rect">
          <a:avLst/>
        </a:prstGeom>
        <a:solidFill>
          <a:srgbClr val="FE400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531344" tIns="50800" rIns="50800" bIns="50800" numCol="1" spcCol="1270" anchor="ctr" anchorCtr="0">
          <a:noAutofit/>
        </a:bodyPr>
        <a:lstStyle/>
        <a:p>
          <a:pPr marL="0" lvl="0" indent="0" algn="l" defTabSz="889000">
            <a:lnSpc>
              <a:spcPct val="90000"/>
            </a:lnSpc>
            <a:spcBef>
              <a:spcPct val="0"/>
            </a:spcBef>
            <a:spcAft>
              <a:spcPct val="35000"/>
            </a:spcAft>
            <a:buNone/>
          </a:pPr>
          <a:r>
            <a:rPr lang="en-GB" sz="2000" kern="1200" dirty="0">
              <a:latin typeface="+mj-lt"/>
            </a:rPr>
            <a:t>But policy tools are very different…</a:t>
          </a:r>
          <a:endParaRPr lang="en-US" sz="2000" kern="1200" dirty="0"/>
        </a:p>
      </dsp:txBody>
      <dsp:txXfrm>
        <a:off x="492024" y="3347397"/>
        <a:ext cx="9963850" cy="669409"/>
      </dsp:txXfrm>
    </dsp:sp>
    <dsp:sp modelId="{CBA74A80-20B5-0A49-A90A-37FA8C44E515}">
      <dsp:nvSpPr>
        <dsp:cNvPr id="0" name=""/>
        <dsp:cNvSpPr/>
      </dsp:nvSpPr>
      <dsp:spPr>
        <a:xfrm>
          <a:off x="73643" y="3263721"/>
          <a:ext cx="836762" cy="836762"/>
        </a:xfrm>
        <a:prstGeom prst="ellipse">
          <a:avLst/>
        </a:prstGeom>
        <a:solidFill>
          <a:schemeClr val="lt1">
            <a:hueOff val="0"/>
            <a:satOff val="0"/>
            <a:lumOff val="0"/>
            <a:alphaOff val="0"/>
          </a:schemeClr>
        </a:solidFill>
        <a:ln w="6350" cap="flat" cmpd="sng" algn="ctr">
          <a:solidFill>
            <a:srgbClr val="FF2A00"/>
          </a:solidFill>
          <a:prstDash val="solid"/>
          <a:miter lim="800000"/>
        </a:ln>
        <a:effectLst/>
      </dsp:spPr>
      <dsp:style>
        <a:lnRef idx="1">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7868F6-3E76-4330-BC8B-5FF3195C7C35}">
      <dsp:nvSpPr>
        <dsp:cNvPr id="0" name=""/>
        <dsp:cNvSpPr/>
      </dsp:nvSpPr>
      <dsp:spPr>
        <a:xfrm>
          <a:off x="2159833" y="1093329"/>
          <a:ext cx="464976" cy="91440"/>
        </a:xfrm>
        <a:custGeom>
          <a:avLst/>
          <a:gdLst/>
          <a:ahLst/>
          <a:cxnLst/>
          <a:rect l="0" t="0" r="0" b="0"/>
          <a:pathLst>
            <a:path>
              <a:moveTo>
                <a:pt x="0" y="45720"/>
              </a:moveTo>
              <a:lnTo>
                <a:pt x="464976" y="45720"/>
              </a:lnTo>
            </a:path>
          </a:pathLst>
        </a:custGeom>
        <a:noFill/>
        <a:ln w="6350" cap="flat" cmpd="sng" algn="ctr">
          <a:solidFill>
            <a:srgbClr val="F69200"/>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2379932" y="1136569"/>
        <a:ext cx="24778" cy="4960"/>
      </dsp:txXfrm>
    </dsp:sp>
    <dsp:sp modelId="{BED43A1C-AC64-4F5C-BD80-4B90F49799C2}">
      <dsp:nvSpPr>
        <dsp:cNvPr id="0" name=""/>
        <dsp:cNvSpPr/>
      </dsp:nvSpPr>
      <dsp:spPr>
        <a:xfrm>
          <a:off x="6952" y="223088"/>
          <a:ext cx="2154681" cy="1831922"/>
        </a:xfrm>
        <a:prstGeom prst="rect">
          <a:avLst/>
        </a:prstGeom>
        <a:solidFill>
          <a:srgbClr val="F692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5581" tIns="110826" rIns="105581" bIns="110826" numCol="1" spcCol="1270" anchor="ctr" anchorCtr="0">
          <a:noAutofit/>
        </a:bodyPr>
        <a:lstStyle/>
        <a:p>
          <a:pPr marL="0" lvl="0" indent="0" algn="ctr" defTabSz="622300">
            <a:lnSpc>
              <a:spcPct val="90000"/>
            </a:lnSpc>
            <a:spcBef>
              <a:spcPct val="0"/>
            </a:spcBef>
            <a:spcAft>
              <a:spcPct val="35000"/>
            </a:spcAft>
            <a:buNone/>
          </a:pPr>
          <a:r>
            <a:rPr lang="en-GB" sz="1400" kern="1200" dirty="0">
              <a:latin typeface="+mj-lt"/>
            </a:rPr>
            <a:t>In the decade after its 1980s financial crisis, the Japanese economy had low growth and a mild and prolonged deflation. Inflation expectation was low, actual inflation was well below the target 2%.</a:t>
          </a:r>
        </a:p>
      </dsp:txBody>
      <dsp:txXfrm>
        <a:off x="6952" y="223088"/>
        <a:ext cx="2154681" cy="1831922"/>
      </dsp:txXfrm>
    </dsp:sp>
    <dsp:sp modelId="{2C522263-40A3-4529-B3F5-A32D01F0B7BF}">
      <dsp:nvSpPr>
        <dsp:cNvPr id="0" name=""/>
        <dsp:cNvSpPr/>
      </dsp:nvSpPr>
      <dsp:spPr>
        <a:xfrm>
          <a:off x="4810091" y="1093329"/>
          <a:ext cx="464976" cy="91440"/>
        </a:xfrm>
        <a:custGeom>
          <a:avLst/>
          <a:gdLst/>
          <a:ahLst/>
          <a:cxnLst/>
          <a:rect l="0" t="0" r="0" b="0"/>
          <a:pathLst>
            <a:path>
              <a:moveTo>
                <a:pt x="0" y="45720"/>
              </a:moveTo>
              <a:lnTo>
                <a:pt x="464976" y="45720"/>
              </a:lnTo>
            </a:path>
          </a:pathLst>
        </a:custGeom>
        <a:noFill/>
        <a:ln w="6350" cap="flat" cmpd="sng" algn="ctr">
          <a:solidFill>
            <a:srgbClr val="E77E11"/>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5030190" y="1136569"/>
        <a:ext cx="24778" cy="4960"/>
      </dsp:txXfrm>
    </dsp:sp>
    <dsp:sp modelId="{AB14C375-F678-4E0D-A643-B3ABDF65771F}">
      <dsp:nvSpPr>
        <dsp:cNvPr id="0" name=""/>
        <dsp:cNvSpPr/>
      </dsp:nvSpPr>
      <dsp:spPr>
        <a:xfrm>
          <a:off x="2657210" y="223088"/>
          <a:ext cx="2154681" cy="1831922"/>
        </a:xfrm>
        <a:prstGeom prst="rect">
          <a:avLst/>
        </a:prstGeom>
        <a:solidFill>
          <a:srgbClr val="E77E1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5581" tIns="110826" rIns="105581" bIns="110826"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mj-lt"/>
            </a:rPr>
            <a:t>After 40 successive years of having a balance sheet at a relatively constant size (near 10% of GDP), the Bank of Japan changed track after 1995. </a:t>
          </a:r>
          <a:endParaRPr lang="en-GB" sz="1400" kern="1200" dirty="0">
            <a:latin typeface="+mj-lt"/>
          </a:endParaRPr>
        </a:p>
      </dsp:txBody>
      <dsp:txXfrm>
        <a:off x="2657210" y="223088"/>
        <a:ext cx="2154681" cy="1831922"/>
      </dsp:txXfrm>
    </dsp:sp>
    <dsp:sp modelId="{E399B151-338F-4AD5-91DC-3C06A4421AE4}">
      <dsp:nvSpPr>
        <dsp:cNvPr id="0" name=""/>
        <dsp:cNvSpPr/>
      </dsp:nvSpPr>
      <dsp:spPr>
        <a:xfrm>
          <a:off x="7460349" y="1093329"/>
          <a:ext cx="464976" cy="91440"/>
        </a:xfrm>
        <a:custGeom>
          <a:avLst/>
          <a:gdLst/>
          <a:ahLst/>
          <a:cxnLst/>
          <a:rect l="0" t="0" r="0" b="0"/>
          <a:pathLst>
            <a:path>
              <a:moveTo>
                <a:pt x="0" y="45720"/>
              </a:moveTo>
              <a:lnTo>
                <a:pt x="464976" y="45720"/>
              </a:lnTo>
            </a:path>
          </a:pathLst>
        </a:custGeom>
        <a:noFill/>
        <a:ln w="6350" cap="flat" cmpd="sng" algn="ctr">
          <a:solidFill>
            <a:srgbClr val="BF6334"/>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7680448" y="1136569"/>
        <a:ext cx="24778" cy="4960"/>
      </dsp:txXfrm>
    </dsp:sp>
    <dsp:sp modelId="{B89D38E8-D1CE-4CC6-97B6-2F9314645068}">
      <dsp:nvSpPr>
        <dsp:cNvPr id="0" name=""/>
        <dsp:cNvSpPr/>
      </dsp:nvSpPr>
      <dsp:spPr>
        <a:xfrm>
          <a:off x="5307468" y="233598"/>
          <a:ext cx="2154681" cy="1810901"/>
        </a:xfrm>
        <a:prstGeom prst="rect">
          <a:avLst/>
        </a:prstGeom>
        <a:solidFill>
          <a:srgbClr val="D7702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5581" tIns="110826" rIns="105581" bIns="110826"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mj-lt"/>
            </a:rPr>
            <a:t>Between July of 1996 and March of 1999, the Bank of Japan (BoJ) issued reserves, raising its liabilities, and lent them out to banks, raising the “other assets” category in the balance sheet.</a:t>
          </a:r>
          <a:endParaRPr lang="en-GB" sz="1400" kern="1200" dirty="0">
            <a:latin typeface="+mj-lt"/>
          </a:endParaRPr>
        </a:p>
      </dsp:txBody>
      <dsp:txXfrm>
        <a:off x="5307468" y="233598"/>
        <a:ext cx="2154681" cy="1810901"/>
      </dsp:txXfrm>
    </dsp:sp>
    <dsp:sp modelId="{67A9DE58-9009-3E4A-8BE7-371CDED65122}">
      <dsp:nvSpPr>
        <dsp:cNvPr id="0" name=""/>
        <dsp:cNvSpPr/>
      </dsp:nvSpPr>
      <dsp:spPr>
        <a:xfrm>
          <a:off x="1084293" y="2053211"/>
          <a:ext cx="7950773" cy="475493"/>
        </a:xfrm>
        <a:custGeom>
          <a:avLst/>
          <a:gdLst/>
          <a:ahLst/>
          <a:cxnLst/>
          <a:rect l="0" t="0" r="0" b="0"/>
          <a:pathLst>
            <a:path>
              <a:moveTo>
                <a:pt x="7950773" y="0"/>
              </a:moveTo>
              <a:lnTo>
                <a:pt x="7950773" y="254846"/>
              </a:lnTo>
              <a:lnTo>
                <a:pt x="0" y="254846"/>
              </a:lnTo>
              <a:lnTo>
                <a:pt x="0" y="475493"/>
              </a:lnTo>
            </a:path>
          </a:pathLst>
        </a:custGeom>
        <a:noFill/>
        <a:ln w="6350" cap="flat" cmpd="sng" algn="ctr">
          <a:solidFill>
            <a:srgbClr val="EE4E0A"/>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860508" y="2288477"/>
        <a:ext cx="398343" cy="4960"/>
      </dsp:txXfrm>
    </dsp:sp>
    <dsp:sp modelId="{EA3490DB-BD3A-FD44-8207-A781DE34BBC8}">
      <dsp:nvSpPr>
        <dsp:cNvPr id="0" name=""/>
        <dsp:cNvSpPr/>
      </dsp:nvSpPr>
      <dsp:spPr>
        <a:xfrm>
          <a:off x="7957726" y="223088"/>
          <a:ext cx="2154681" cy="1831922"/>
        </a:xfrm>
        <a:prstGeom prst="rect">
          <a:avLst/>
        </a:prstGeom>
        <a:solidFill>
          <a:srgbClr val="BF633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5581" tIns="110826" rIns="105581" bIns="110826"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mj-lt"/>
            </a:rPr>
            <a:t>In 1999 and 2000, the BoJ targeted inflation. With the deposit rate at 0.15%, policymakers used forward guidance, the overnight interest rate stayed below 0.05%. </a:t>
          </a:r>
          <a:endParaRPr lang="en-GB" sz="1400" kern="1200" dirty="0">
            <a:latin typeface="+mj-lt"/>
          </a:endParaRPr>
        </a:p>
      </dsp:txBody>
      <dsp:txXfrm>
        <a:off x="7957726" y="223088"/>
        <a:ext cx="2154681" cy="1831922"/>
      </dsp:txXfrm>
    </dsp:sp>
    <dsp:sp modelId="{E3701A63-D33B-ED4C-878A-19A95EDDF639}">
      <dsp:nvSpPr>
        <dsp:cNvPr id="0" name=""/>
        <dsp:cNvSpPr/>
      </dsp:nvSpPr>
      <dsp:spPr>
        <a:xfrm>
          <a:off x="2159833" y="3418747"/>
          <a:ext cx="464976" cy="91440"/>
        </a:xfrm>
        <a:custGeom>
          <a:avLst/>
          <a:gdLst/>
          <a:ahLst/>
          <a:cxnLst/>
          <a:rect l="0" t="0" r="0" b="0"/>
          <a:pathLst>
            <a:path>
              <a:moveTo>
                <a:pt x="0" y="45720"/>
              </a:moveTo>
              <a:lnTo>
                <a:pt x="464976" y="45720"/>
              </a:lnTo>
            </a:path>
          </a:pathLst>
        </a:custGeom>
        <a:noFill/>
        <a:ln w="6350" cap="flat" cmpd="sng" algn="ctr">
          <a:solidFill>
            <a:srgbClr val="C46535"/>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379932" y="3461987"/>
        <a:ext cx="24778" cy="4960"/>
      </dsp:txXfrm>
    </dsp:sp>
    <dsp:sp modelId="{CAEBBF5F-2110-A84C-9252-513A9DD7C63E}">
      <dsp:nvSpPr>
        <dsp:cNvPr id="0" name=""/>
        <dsp:cNvSpPr/>
      </dsp:nvSpPr>
      <dsp:spPr>
        <a:xfrm>
          <a:off x="6952" y="2561104"/>
          <a:ext cx="2154681" cy="1806726"/>
        </a:xfrm>
        <a:prstGeom prst="rect">
          <a:avLst/>
        </a:prstGeom>
        <a:solidFill>
          <a:srgbClr val="B6654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5581" tIns="110826" rIns="105581" bIns="110826"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mj-lt"/>
            </a:rPr>
            <a:t>2001 - 2006, the BoJ invented QE to raise inflation. It issued reserves and purchased long-term government bonds, until the prices of goods and services would rise. </a:t>
          </a:r>
          <a:endParaRPr lang="en-GB" sz="1400" kern="1200" dirty="0">
            <a:latin typeface="+mj-lt"/>
          </a:endParaRPr>
        </a:p>
      </dsp:txBody>
      <dsp:txXfrm>
        <a:off x="6952" y="2561104"/>
        <a:ext cx="2154681" cy="1806726"/>
      </dsp:txXfrm>
    </dsp:sp>
    <dsp:sp modelId="{32CA9B51-01C4-DD4B-AA9E-ABBA451BAA61}">
      <dsp:nvSpPr>
        <dsp:cNvPr id="0" name=""/>
        <dsp:cNvSpPr/>
      </dsp:nvSpPr>
      <dsp:spPr>
        <a:xfrm>
          <a:off x="4810091" y="3418747"/>
          <a:ext cx="464976" cy="91440"/>
        </a:xfrm>
        <a:custGeom>
          <a:avLst/>
          <a:gdLst/>
          <a:ahLst/>
          <a:cxnLst/>
          <a:rect l="0" t="0" r="0" b="0"/>
          <a:pathLst>
            <a:path>
              <a:moveTo>
                <a:pt x="0" y="45720"/>
              </a:moveTo>
              <a:lnTo>
                <a:pt x="464976" y="45720"/>
              </a:lnTo>
            </a:path>
          </a:pathLst>
        </a:custGeom>
        <a:noFill/>
        <a:ln w="6350" cap="flat" cmpd="sng" algn="ctr">
          <a:solidFill>
            <a:srgbClr val="947370"/>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5030190" y="3461987"/>
        <a:ext cx="24778" cy="4960"/>
      </dsp:txXfrm>
    </dsp:sp>
    <dsp:sp modelId="{FA4941A8-4D05-45FA-A994-C8BDB4E41871}">
      <dsp:nvSpPr>
        <dsp:cNvPr id="0" name=""/>
        <dsp:cNvSpPr/>
      </dsp:nvSpPr>
      <dsp:spPr>
        <a:xfrm>
          <a:off x="2657210" y="2550587"/>
          <a:ext cx="2154681" cy="1827760"/>
        </a:xfrm>
        <a:prstGeom prst="rect">
          <a:avLst/>
        </a:prstGeom>
        <a:solidFill>
          <a:srgbClr val="A5695D"/>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5581" tIns="110826" rIns="105581" bIns="110826"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mj-lt"/>
            </a:rPr>
            <a:t>September 2010</a:t>
          </a:r>
          <a:br>
            <a:rPr lang="en-US" sz="1400" kern="1200" dirty="0">
              <a:latin typeface="+mj-lt"/>
            </a:rPr>
          </a:br>
          <a:r>
            <a:rPr lang="en-US" sz="1400" kern="1200" dirty="0">
              <a:latin typeface="+mj-lt"/>
            </a:rPr>
            <a:t>1. The pace of issuing reserves increased.</a:t>
          </a:r>
          <a:br>
            <a:rPr lang="en-US" sz="1400" kern="1200" dirty="0">
              <a:latin typeface="+mj-lt"/>
            </a:rPr>
          </a:br>
          <a:r>
            <a:rPr lang="en-US" sz="1400" kern="1200" dirty="0">
              <a:latin typeface="+mj-lt"/>
            </a:rPr>
            <a:t>2. The BoJ tried to affect the term premium, and other premia. </a:t>
          </a:r>
          <a:endParaRPr lang="en-GB" sz="1400" kern="1200" dirty="0">
            <a:latin typeface="+mj-lt"/>
          </a:endParaRPr>
        </a:p>
      </dsp:txBody>
      <dsp:txXfrm>
        <a:off x="2657210" y="2550587"/>
        <a:ext cx="2154681" cy="1827760"/>
      </dsp:txXfrm>
    </dsp:sp>
    <dsp:sp modelId="{1E10592C-3B1B-5143-9915-20BDE7C62C95}">
      <dsp:nvSpPr>
        <dsp:cNvPr id="0" name=""/>
        <dsp:cNvSpPr/>
      </dsp:nvSpPr>
      <dsp:spPr>
        <a:xfrm>
          <a:off x="7460349" y="3418747"/>
          <a:ext cx="464976" cy="91440"/>
        </a:xfrm>
        <a:custGeom>
          <a:avLst/>
          <a:gdLst/>
          <a:ahLst/>
          <a:cxnLst/>
          <a:rect l="0" t="0" r="0" b="0"/>
          <a:pathLst>
            <a:path>
              <a:moveTo>
                <a:pt x="0" y="45720"/>
              </a:moveTo>
              <a:lnTo>
                <a:pt x="464976" y="45720"/>
              </a:lnTo>
            </a:path>
          </a:pathLst>
        </a:custGeom>
        <a:noFill/>
        <a:ln w="6350" cap="flat" cmpd="sng" algn="ctr">
          <a:solidFill>
            <a:srgbClr val="797979"/>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7680448" y="3461987"/>
        <a:ext cx="24778" cy="4960"/>
      </dsp:txXfrm>
    </dsp:sp>
    <dsp:sp modelId="{6E3E8FD0-006F-8243-81E3-C95A3510110A}">
      <dsp:nvSpPr>
        <dsp:cNvPr id="0" name=""/>
        <dsp:cNvSpPr/>
      </dsp:nvSpPr>
      <dsp:spPr>
        <a:xfrm>
          <a:off x="5307468" y="2550587"/>
          <a:ext cx="2154681" cy="1827760"/>
        </a:xfrm>
        <a:prstGeom prst="rect">
          <a:avLst/>
        </a:prstGeom>
        <a:solidFill>
          <a:srgbClr val="94737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5581" tIns="110826" rIns="105581" bIns="110826"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mj-lt"/>
            </a:rPr>
            <a:t>2013 - 2016, the BoJ expanded the pace of the balance sheet expansion: qualitative and quantitative easing, to reflect both the expansion in the size of the balance sheet and the purchase of different assets</a:t>
          </a:r>
          <a:r>
            <a:rPr lang="en-US" sz="1400" kern="1200" dirty="0"/>
            <a:t>.</a:t>
          </a:r>
        </a:p>
      </dsp:txBody>
      <dsp:txXfrm>
        <a:off x="5307468" y="2550587"/>
        <a:ext cx="2154681" cy="1827760"/>
      </dsp:txXfrm>
    </dsp:sp>
    <dsp:sp modelId="{FEC8C31A-957D-1D43-9F85-0EA4A768A514}">
      <dsp:nvSpPr>
        <dsp:cNvPr id="0" name=""/>
        <dsp:cNvSpPr/>
      </dsp:nvSpPr>
      <dsp:spPr>
        <a:xfrm>
          <a:off x="7957726" y="2550587"/>
          <a:ext cx="2154681" cy="1827760"/>
        </a:xfrm>
        <a:prstGeom prst="rect">
          <a:avLst/>
        </a:prstGeom>
        <a:solidFill>
          <a:srgbClr val="83838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5581" tIns="110826" rIns="105581" bIns="110826"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mj-lt"/>
            </a:rPr>
            <a:t>September 2016, the BoJ announced a policy of yield curve control, where its purchases of long-term bonds are aggressive to the point of aiming for a target for the 10-year rate. </a:t>
          </a:r>
        </a:p>
      </dsp:txBody>
      <dsp:txXfrm>
        <a:off x="7957726" y="2550587"/>
        <a:ext cx="2154681" cy="182776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7868F6-3E76-4330-BC8B-5FF3195C7C35}">
      <dsp:nvSpPr>
        <dsp:cNvPr id="0" name=""/>
        <dsp:cNvSpPr/>
      </dsp:nvSpPr>
      <dsp:spPr>
        <a:xfrm>
          <a:off x="2159833" y="952762"/>
          <a:ext cx="464976" cy="91440"/>
        </a:xfrm>
        <a:custGeom>
          <a:avLst/>
          <a:gdLst/>
          <a:ahLst/>
          <a:cxnLst/>
          <a:rect l="0" t="0" r="0" b="0"/>
          <a:pathLst>
            <a:path>
              <a:moveTo>
                <a:pt x="0" y="45720"/>
              </a:moveTo>
              <a:lnTo>
                <a:pt x="464976" y="45720"/>
              </a:lnTo>
            </a:path>
          </a:pathLst>
        </a:custGeom>
        <a:noFill/>
        <a:ln w="6350" cap="flat" cmpd="sng" algn="ctr">
          <a:solidFill>
            <a:srgbClr val="F69200"/>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2379932" y="996002"/>
        <a:ext cx="24778" cy="4960"/>
      </dsp:txXfrm>
    </dsp:sp>
    <dsp:sp modelId="{BED43A1C-AC64-4F5C-BD80-4B90F49799C2}">
      <dsp:nvSpPr>
        <dsp:cNvPr id="0" name=""/>
        <dsp:cNvSpPr/>
      </dsp:nvSpPr>
      <dsp:spPr>
        <a:xfrm>
          <a:off x="6952" y="85009"/>
          <a:ext cx="2154681" cy="1826945"/>
        </a:xfrm>
        <a:prstGeom prst="rect">
          <a:avLst/>
        </a:prstGeom>
        <a:solidFill>
          <a:srgbClr val="F692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5581" tIns="110826" rIns="105581" bIns="110826" numCol="1" spcCol="1270" anchor="ctr" anchorCtr="0">
          <a:noAutofit/>
        </a:bodyPr>
        <a:lstStyle/>
        <a:p>
          <a:pPr marL="0" lvl="0" indent="0" algn="ctr" defTabSz="622300">
            <a:lnSpc>
              <a:spcPct val="90000"/>
            </a:lnSpc>
            <a:spcBef>
              <a:spcPct val="0"/>
            </a:spcBef>
            <a:spcAft>
              <a:spcPct val="35000"/>
            </a:spcAft>
            <a:buNone/>
          </a:pPr>
          <a:r>
            <a:rPr lang="en-GB" sz="1400" kern="1200" dirty="0">
              <a:latin typeface="+mj-lt"/>
            </a:rPr>
            <a:t>In 2005, the yield curve is upward-sloping as the euro area is expanding at a regular pace and the opportunity cost of reserves is high.</a:t>
          </a:r>
        </a:p>
      </dsp:txBody>
      <dsp:txXfrm>
        <a:off x="6952" y="85009"/>
        <a:ext cx="2154681" cy="1826945"/>
      </dsp:txXfrm>
    </dsp:sp>
    <dsp:sp modelId="{2C522263-40A3-4529-B3F5-A32D01F0B7BF}">
      <dsp:nvSpPr>
        <dsp:cNvPr id="0" name=""/>
        <dsp:cNvSpPr/>
      </dsp:nvSpPr>
      <dsp:spPr>
        <a:xfrm>
          <a:off x="4810091" y="952762"/>
          <a:ext cx="464976" cy="91440"/>
        </a:xfrm>
        <a:custGeom>
          <a:avLst/>
          <a:gdLst/>
          <a:ahLst/>
          <a:cxnLst/>
          <a:rect l="0" t="0" r="0" b="0"/>
          <a:pathLst>
            <a:path>
              <a:moveTo>
                <a:pt x="0" y="45720"/>
              </a:moveTo>
              <a:lnTo>
                <a:pt x="464976" y="45720"/>
              </a:lnTo>
            </a:path>
          </a:pathLst>
        </a:custGeom>
        <a:noFill/>
        <a:ln w="6350" cap="flat" cmpd="sng" algn="ctr">
          <a:solidFill>
            <a:srgbClr val="E77E11"/>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5030190" y="996002"/>
        <a:ext cx="24778" cy="4960"/>
      </dsp:txXfrm>
    </dsp:sp>
    <dsp:sp modelId="{AB14C375-F678-4E0D-A643-B3ABDF65771F}">
      <dsp:nvSpPr>
        <dsp:cNvPr id="0" name=""/>
        <dsp:cNvSpPr/>
      </dsp:nvSpPr>
      <dsp:spPr>
        <a:xfrm>
          <a:off x="2657210" y="85009"/>
          <a:ext cx="2154681" cy="1826945"/>
        </a:xfrm>
        <a:prstGeom prst="rect">
          <a:avLst/>
        </a:prstGeom>
        <a:solidFill>
          <a:srgbClr val="E77E1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5581" tIns="110826" rIns="105581" bIns="110826" numCol="1" spcCol="1270" anchor="ctr" anchorCtr="0">
          <a:noAutofit/>
        </a:bodyPr>
        <a:lstStyle/>
        <a:p>
          <a:pPr marL="0" lvl="0" indent="0" algn="ctr" defTabSz="622300">
            <a:lnSpc>
              <a:spcPct val="90000"/>
            </a:lnSpc>
            <a:spcBef>
              <a:spcPct val="0"/>
            </a:spcBef>
            <a:spcAft>
              <a:spcPct val="35000"/>
            </a:spcAft>
            <a:buNone/>
          </a:pPr>
          <a:r>
            <a:rPr lang="en-GB" sz="1400" kern="1200" dirty="0">
              <a:latin typeface="+mj-lt"/>
            </a:rPr>
            <a:t>In 2008, the US financial crisis caused funding problems for European banks. The ECB responded by increasing the deposit rate from 1% to 3%.</a:t>
          </a:r>
        </a:p>
      </dsp:txBody>
      <dsp:txXfrm>
        <a:off x="2657210" y="85009"/>
        <a:ext cx="2154681" cy="1826945"/>
      </dsp:txXfrm>
    </dsp:sp>
    <dsp:sp modelId="{E399B151-338F-4AD5-91DC-3C06A4421AE4}">
      <dsp:nvSpPr>
        <dsp:cNvPr id="0" name=""/>
        <dsp:cNvSpPr/>
      </dsp:nvSpPr>
      <dsp:spPr>
        <a:xfrm>
          <a:off x="7460349" y="952762"/>
          <a:ext cx="464976" cy="91440"/>
        </a:xfrm>
        <a:custGeom>
          <a:avLst/>
          <a:gdLst/>
          <a:ahLst/>
          <a:cxnLst/>
          <a:rect l="0" t="0" r="0" b="0"/>
          <a:pathLst>
            <a:path>
              <a:moveTo>
                <a:pt x="0" y="45720"/>
              </a:moveTo>
              <a:lnTo>
                <a:pt x="464976" y="45720"/>
              </a:lnTo>
            </a:path>
          </a:pathLst>
        </a:custGeom>
        <a:noFill/>
        <a:ln w="6350" cap="flat" cmpd="sng" algn="ctr">
          <a:solidFill>
            <a:srgbClr val="BF6334"/>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7680448" y="996002"/>
        <a:ext cx="24778" cy="4960"/>
      </dsp:txXfrm>
    </dsp:sp>
    <dsp:sp modelId="{B89D38E8-D1CE-4CC6-97B6-2F9314645068}">
      <dsp:nvSpPr>
        <dsp:cNvPr id="0" name=""/>
        <dsp:cNvSpPr/>
      </dsp:nvSpPr>
      <dsp:spPr>
        <a:xfrm>
          <a:off x="5307468" y="95520"/>
          <a:ext cx="2154681" cy="1805924"/>
        </a:xfrm>
        <a:prstGeom prst="rect">
          <a:avLst/>
        </a:prstGeom>
        <a:solidFill>
          <a:srgbClr val="D7702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5581" tIns="110826" rIns="105581" bIns="110826" numCol="1" spcCol="1270" anchor="ctr" anchorCtr="0">
          <a:noAutofit/>
        </a:bodyPr>
        <a:lstStyle/>
        <a:p>
          <a:pPr marL="0" lvl="0" indent="0" algn="ctr" defTabSz="622300">
            <a:lnSpc>
              <a:spcPct val="90000"/>
            </a:lnSpc>
            <a:spcBef>
              <a:spcPct val="0"/>
            </a:spcBef>
            <a:spcAft>
              <a:spcPct val="35000"/>
            </a:spcAft>
            <a:buNone/>
          </a:pPr>
          <a:r>
            <a:rPr lang="en-GB" sz="1400" kern="1200" dirty="0">
              <a:latin typeface="+mj-lt"/>
            </a:rPr>
            <a:t>But it did little to its normal interest rate policy. Hence, the entire yield curve was just shifted upwards with little change in the slope.</a:t>
          </a:r>
        </a:p>
      </dsp:txBody>
      <dsp:txXfrm>
        <a:off x="5307468" y="95520"/>
        <a:ext cx="2154681" cy="1805924"/>
      </dsp:txXfrm>
    </dsp:sp>
    <dsp:sp modelId="{67A9DE58-9009-3E4A-8BE7-371CDED65122}">
      <dsp:nvSpPr>
        <dsp:cNvPr id="0" name=""/>
        <dsp:cNvSpPr/>
      </dsp:nvSpPr>
      <dsp:spPr>
        <a:xfrm>
          <a:off x="1084293" y="1910155"/>
          <a:ext cx="7950773" cy="464976"/>
        </a:xfrm>
        <a:custGeom>
          <a:avLst/>
          <a:gdLst/>
          <a:ahLst/>
          <a:cxnLst/>
          <a:rect l="0" t="0" r="0" b="0"/>
          <a:pathLst>
            <a:path>
              <a:moveTo>
                <a:pt x="7950773" y="0"/>
              </a:moveTo>
              <a:lnTo>
                <a:pt x="7950773" y="249588"/>
              </a:lnTo>
              <a:lnTo>
                <a:pt x="0" y="249588"/>
              </a:lnTo>
              <a:lnTo>
                <a:pt x="0" y="464976"/>
              </a:lnTo>
            </a:path>
          </a:pathLst>
        </a:custGeom>
        <a:noFill/>
        <a:ln w="6350" cap="flat" cmpd="sng" algn="ctr">
          <a:solidFill>
            <a:srgbClr val="EE4E0A"/>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4860524" y="2140163"/>
        <a:ext cx="398310" cy="4960"/>
      </dsp:txXfrm>
    </dsp:sp>
    <dsp:sp modelId="{EA3490DB-BD3A-FD44-8207-A781DE34BBC8}">
      <dsp:nvSpPr>
        <dsp:cNvPr id="0" name=""/>
        <dsp:cNvSpPr/>
      </dsp:nvSpPr>
      <dsp:spPr>
        <a:xfrm>
          <a:off x="7957726" y="85009"/>
          <a:ext cx="2154681" cy="1826945"/>
        </a:xfrm>
        <a:prstGeom prst="rect">
          <a:avLst/>
        </a:prstGeom>
        <a:solidFill>
          <a:srgbClr val="BF6334"/>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5581" tIns="110826" rIns="105581" bIns="110826" numCol="1" spcCol="1270" anchor="ctr" anchorCtr="0">
          <a:noAutofit/>
        </a:bodyPr>
        <a:lstStyle/>
        <a:p>
          <a:pPr marL="0" lvl="0" indent="0" algn="ctr" defTabSz="622300">
            <a:lnSpc>
              <a:spcPct val="90000"/>
            </a:lnSpc>
            <a:spcBef>
              <a:spcPct val="0"/>
            </a:spcBef>
            <a:spcAft>
              <a:spcPct val="35000"/>
            </a:spcAft>
            <a:buNone/>
          </a:pPr>
          <a:r>
            <a:rPr lang="en-GB" sz="1400" kern="1200" dirty="0">
              <a:latin typeface="+mj-lt"/>
            </a:rPr>
            <a:t>By 2010, the yield curve steepened as the ECB employed conventional tools by cutting short-term rates to boost stimulus.</a:t>
          </a:r>
        </a:p>
      </dsp:txBody>
      <dsp:txXfrm>
        <a:off x="7957726" y="85009"/>
        <a:ext cx="2154681" cy="1826945"/>
      </dsp:txXfrm>
    </dsp:sp>
    <dsp:sp modelId="{E3701A63-D33B-ED4C-878A-19A95EDDF639}">
      <dsp:nvSpPr>
        <dsp:cNvPr id="0" name=""/>
        <dsp:cNvSpPr/>
      </dsp:nvSpPr>
      <dsp:spPr>
        <a:xfrm>
          <a:off x="2159833" y="3281225"/>
          <a:ext cx="464976" cy="91440"/>
        </a:xfrm>
        <a:custGeom>
          <a:avLst/>
          <a:gdLst/>
          <a:ahLst/>
          <a:cxnLst/>
          <a:rect l="0" t="0" r="0" b="0"/>
          <a:pathLst>
            <a:path>
              <a:moveTo>
                <a:pt x="0" y="45720"/>
              </a:moveTo>
              <a:lnTo>
                <a:pt x="464976" y="45720"/>
              </a:lnTo>
            </a:path>
          </a:pathLst>
        </a:custGeom>
        <a:noFill/>
        <a:ln w="6350" cap="flat" cmpd="sng" algn="ctr">
          <a:solidFill>
            <a:srgbClr val="C46535"/>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379932" y="3324464"/>
        <a:ext cx="24778" cy="4960"/>
      </dsp:txXfrm>
    </dsp:sp>
    <dsp:sp modelId="{CAEBBF5F-2110-A84C-9252-513A9DD7C63E}">
      <dsp:nvSpPr>
        <dsp:cNvPr id="0" name=""/>
        <dsp:cNvSpPr/>
      </dsp:nvSpPr>
      <dsp:spPr>
        <a:xfrm>
          <a:off x="6952" y="2407531"/>
          <a:ext cx="2154681" cy="1838826"/>
        </a:xfrm>
        <a:prstGeom prst="rect">
          <a:avLst/>
        </a:prstGeom>
        <a:solidFill>
          <a:srgbClr val="B66549"/>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5581" tIns="110826" rIns="105581" bIns="110826" numCol="1" spcCol="1270" anchor="ctr" anchorCtr="0">
          <a:noAutofit/>
        </a:bodyPr>
        <a:lstStyle/>
        <a:p>
          <a:pPr marL="0" lvl="0" indent="0" algn="ctr" defTabSz="622300">
            <a:lnSpc>
              <a:spcPct val="90000"/>
            </a:lnSpc>
            <a:spcBef>
              <a:spcPct val="0"/>
            </a:spcBef>
            <a:spcAft>
              <a:spcPct val="35000"/>
            </a:spcAft>
            <a:buNone/>
          </a:pPr>
          <a:r>
            <a:rPr lang="en-GB" sz="1400" kern="1200" dirty="0">
              <a:latin typeface="+mj-lt"/>
            </a:rPr>
            <a:t>Due to the sovereign debt crisis in 2010, the ECB created the LTRO and signalled that future interest rates would remain low causing a parallel shift downwards by 2012.</a:t>
          </a:r>
        </a:p>
      </dsp:txBody>
      <dsp:txXfrm>
        <a:off x="6952" y="2407531"/>
        <a:ext cx="2154681" cy="1838826"/>
      </dsp:txXfrm>
    </dsp:sp>
    <dsp:sp modelId="{32CA9B51-01C4-DD4B-AA9E-ABBA451BAA61}">
      <dsp:nvSpPr>
        <dsp:cNvPr id="0" name=""/>
        <dsp:cNvSpPr/>
      </dsp:nvSpPr>
      <dsp:spPr>
        <a:xfrm>
          <a:off x="4810091" y="3281225"/>
          <a:ext cx="464976" cy="91440"/>
        </a:xfrm>
        <a:custGeom>
          <a:avLst/>
          <a:gdLst/>
          <a:ahLst/>
          <a:cxnLst/>
          <a:rect l="0" t="0" r="0" b="0"/>
          <a:pathLst>
            <a:path>
              <a:moveTo>
                <a:pt x="0" y="45720"/>
              </a:moveTo>
              <a:lnTo>
                <a:pt x="464976" y="45720"/>
              </a:lnTo>
            </a:path>
          </a:pathLst>
        </a:custGeom>
        <a:noFill/>
        <a:ln w="6350" cap="flat" cmpd="sng" algn="ctr">
          <a:solidFill>
            <a:srgbClr val="947370"/>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5030190" y="3324464"/>
        <a:ext cx="24778" cy="4960"/>
      </dsp:txXfrm>
    </dsp:sp>
    <dsp:sp modelId="{FA4941A8-4D05-45FA-A994-C8BDB4E41871}">
      <dsp:nvSpPr>
        <dsp:cNvPr id="0" name=""/>
        <dsp:cNvSpPr/>
      </dsp:nvSpPr>
      <dsp:spPr>
        <a:xfrm>
          <a:off x="2657210" y="2407531"/>
          <a:ext cx="2154681" cy="1838826"/>
        </a:xfrm>
        <a:prstGeom prst="rect">
          <a:avLst/>
        </a:prstGeom>
        <a:solidFill>
          <a:srgbClr val="A5695D"/>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5581" tIns="110826" rIns="105581" bIns="110826" numCol="1" spcCol="1270" anchor="ctr" anchorCtr="0">
          <a:noAutofit/>
        </a:bodyPr>
        <a:lstStyle/>
        <a:p>
          <a:pPr marL="0" lvl="0" indent="0" algn="ctr" defTabSz="622300">
            <a:lnSpc>
              <a:spcPct val="90000"/>
            </a:lnSpc>
            <a:spcBef>
              <a:spcPct val="0"/>
            </a:spcBef>
            <a:spcAft>
              <a:spcPct val="35000"/>
            </a:spcAft>
            <a:buNone/>
          </a:pPr>
          <a:r>
            <a:rPr lang="en-GB" sz="1400" kern="1200" dirty="0">
              <a:latin typeface="+mj-lt"/>
            </a:rPr>
            <a:t>In 2012, the ECB announced the OMT program and explicitly pursued forward guidance by November 2013.</a:t>
          </a:r>
        </a:p>
      </dsp:txBody>
      <dsp:txXfrm>
        <a:off x="2657210" y="2407531"/>
        <a:ext cx="2154681" cy="1838826"/>
      </dsp:txXfrm>
    </dsp:sp>
    <dsp:sp modelId="{1E10592C-3B1B-5143-9915-20BDE7C62C95}">
      <dsp:nvSpPr>
        <dsp:cNvPr id="0" name=""/>
        <dsp:cNvSpPr/>
      </dsp:nvSpPr>
      <dsp:spPr>
        <a:xfrm>
          <a:off x="7460349" y="3281225"/>
          <a:ext cx="464976" cy="91440"/>
        </a:xfrm>
        <a:custGeom>
          <a:avLst/>
          <a:gdLst/>
          <a:ahLst/>
          <a:cxnLst/>
          <a:rect l="0" t="0" r="0" b="0"/>
          <a:pathLst>
            <a:path>
              <a:moveTo>
                <a:pt x="0" y="45720"/>
              </a:moveTo>
              <a:lnTo>
                <a:pt x="464976" y="45720"/>
              </a:lnTo>
            </a:path>
          </a:pathLst>
        </a:custGeom>
        <a:noFill/>
        <a:ln w="6350" cap="flat" cmpd="sng" algn="ctr">
          <a:solidFill>
            <a:srgbClr val="797979"/>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7680448" y="3324464"/>
        <a:ext cx="24778" cy="4960"/>
      </dsp:txXfrm>
    </dsp:sp>
    <dsp:sp modelId="{6E3E8FD0-006F-8243-81E3-C95A3510110A}">
      <dsp:nvSpPr>
        <dsp:cNvPr id="0" name=""/>
        <dsp:cNvSpPr/>
      </dsp:nvSpPr>
      <dsp:spPr>
        <a:xfrm>
          <a:off x="5307468" y="2407531"/>
          <a:ext cx="2154681" cy="1838826"/>
        </a:xfrm>
        <a:prstGeom prst="rect">
          <a:avLst/>
        </a:prstGeom>
        <a:solidFill>
          <a:srgbClr val="94737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5581" tIns="110826" rIns="105581" bIns="110826" numCol="1" spcCol="1270" anchor="ctr" anchorCtr="0">
          <a:noAutofit/>
        </a:bodyPr>
        <a:lstStyle/>
        <a:p>
          <a:pPr marL="0" lvl="0" indent="0" algn="ctr" defTabSz="622300">
            <a:lnSpc>
              <a:spcPct val="90000"/>
            </a:lnSpc>
            <a:spcBef>
              <a:spcPct val="0"/>
            </a:spcBef>
            <a:spcAft>
              <a:spcPct val="35000"/>
            </a:spcAft>
            <a:buNone/>
          </a:pPr>
          <a:r>
            <a:rPr lang="en-GB" sz="1400" kern="1200" dirty="0">
              <a:latin typeface="+mj-lt"/>
            </a:rPr>
            <a:t>From 2015 onwards, the ECB implemented large scale asset purchases and bought assets from across the euro area and thus flattening the yield curve.</a:t>
          </a:r>
          <a:endParaRPr lang="en-US" sz="1400" kern="1200" dirty="0">
            <a:latin typeface="+mj-lt"/>
          </a:endParaRPr>
        </a:p>
      </dsp:txBody>
      <dsp:txXfrm>
        <a:off x="5307468" y="2407531"/>
        <a:ext cx="2154681" cy="1838826"/>
      </dsp:txXfrm>
    </dsp:sp>
    <dsp:sp modelId="{FEC8C31A-957D-1D43-9F85-0EA4A768A514}">
      <dsp:nvSpPr>
        <dsp:cNvPr id="0" name=""/>
        <dsp:cNvSpPr/>
      </dsp:nvSpPr>
      <dsp:spPr>
        <a:xfrm>
          <a:off x="7957726" y="2418042"/>
          <a:ext cx="2154681" cy="1817805"/>
        </a:xfrm>
        <a:prstGeom prst="rect">
          <a:avLst/>
        </a:prstGeom>
        <a:solidFill>
          <a:srgbClr val="83838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5581" tIns="110826" rIns="105581" bIns="110826" numCol="1" spcCol="1270" anchor="ctr" anchorCtr="0">
          <a:noAutofit/>
        </a:bodyPr>
        <a:lstStyle/>
        <a:p>
          <a:pPr marL="0" lvl="0" indent="0" algn="ctr" defTabSz="622300">
            <a:lnSpc>
              <a:spcPct val="90000"/>
            </a:lnSpc>
            <a:spcBef>
              <a:spcPct val="0"/>
            </a:spcBef>
            <a:spcAft>
              <a:spcPct val="35000"/>
            </a:spcAft>
            <a:buNone/>
          </a:pPr>
          <a:r>
            <a:rPr lang="en-US" sz="1400" kern="1200" dirty="0">
              <a:latin typeface="+mj-lt"/>
            </a:rPr>
            <a:t>The ECB's balance sheet grew through the satiation of reserves from 1.2 trillion in 2007 to 4.5 trillion by 2017.</a:t>
          </a:r>
        </a:p>
      </dsp:txBody>
      <dsp:txXfrm>
        <a:off x="7957726" y="2418042"/>
        <a:ext cx="2154681" cy="1817805"/>
      </dsp:txXfrm>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16/7/layout/RepeatingBendingProcessNew">
  <dgm:title val="Repeating Bending Process New"/>
  <dgm:desc val=""/>
  <dgm:catLst>
    <dgm:cat type="process" pri="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 type="tMarg" refType="h" fact="0.243"/>
          <dgm:constr type="bMarg" refType="h" fact="0.243"/>
          <dgm:constr type="lMarg" refType="w" fact="0.1389"/>
          <dgm:constr type="rMarg" refType="w" fact="0.1389"/>
        </dgm:constrLst>
        <dgm:ruleLst>
          <dgm:rule type="primFontSz" val="12"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16/7/layout/RepeatingBendingProcessNew">
  <dgm:title val="Repeating Bending Process New"/>
  <dgm:desc val=""/>
  <dgm:catLst>
    <dgm:cat type="process" pri="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 type="tMarg" refType="h" fact="0.243"/>
          <dgm:constr type="bMarg" refType="h" fact="0.243"/>
          <dgm:constr type="lMarg" refType="w" fact="0.1389"/>
          <dgm:constr type="rMarg" refType="w" fact="0.1389"/>
        </dgm:constrLst>
        <dgm:ruleLst>
          <dgm:rule type="primFontSz" val="12"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5E45B7E-32E6-6644-8464-051E8FC8D533}" type="datetimeFigureOut">
              <a:rPr lang="en-US" smtClean="0"/>
              <a:t>6/10/23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8AE8F3-BECB-CF47-8667-F06C67E2F91A}" type="slidenum">
              <a:rPr lang="en-US" smtClean="0"/>
              <a:t>‹#›</a:t>
            </a:fld>
            <a:endParaRPr lang="en-US"/>
          </a:p>
        </p:txBody>
      </p:sp>
    </p:spTree>
    <p:extLst>
      <p:ext uri="{BB962C8B-B14F-4D97-AF65-F5344CB8AC3E}">
        <p14:creationId xmlns:p14="http://schemas.microsoft.com/office/powerpoint/2010/main" val="11778356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58AE8F3-BECB-CF47-8667-F06C67E2F91A}" type="slidenum">
              <a:rPr lang="en-US" smtClean="0"/>
              <a:t>9</a:t>
            </a:fld>
            <a:endParaRPr lang="en-US"/>
          </a:p>
        </p:txBody>
      </p:sp>
    </p:spTree>
    <p:extLst>
      <p:ext uri="{BB962C8B-B14F-4D97-AF65-F5344CB8AC3E}">
        <p14:creationId xmlns:p14="http://schemas.microsoft.com/office/powerpoint/2010/main" val="31059937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58AE8F3-BECB-CF47-8667-F06C67E2F91A}" type="slidenum">
              <a:rPr lang="en-US" smtClean="0"/>
              <a:t>11</a:t>
            </a:fld>
            <a:endParaRPr lang="en-US"/>
          </a:p>
        </p:txBody>
      </p:sp>
    </p:spTree>
    <p:extLst>
      <p:ext uri="{BB962C8B-B14F-4D97-AF65-F5344CB8AC3E}">
        <p14:creationId xmlns:p14="http://schemas.microsoft.com/office/powerpoint/2010/main" val="15547536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58AE8F3-BECB-CF47-8667-F06C67E2F91A}" type="slidenum">
              <a:rPr lang="en-US" smtClean="0"/>
              <a:t>14</a:t>
            </a:fld>
            <a:endParaRPr lang="en-US"/>
          </a:p>
        </p:txBody>
      </p:sp>
    </p:spTree>
    <p:extLst>
      <p:ext uri="{BB962C8B-B14F-4D97-AF65-F5344CB8AC3E}">
        <p14:creationId xmlns:p14="http://schemas.microsoft.com/office/powerpoint/2010/main" val="2442286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58AE8F3-BECB-CF47-8667-F06C67E2F91A}" type="slidenum">
              <a:rPr lang="en-US" smtClean="0"/>
              <a:t>17</a:t>
            </a:fld>
            <a:endParaRPr lang="en-US"/>
          </a:p>
        </p:txBody>
      </p:sp>
    </p:spTree>
    <p:extLst>
      <p:ext uri="{BB962C8B-B14F-4D97-AF65-F5344CB8AC3E}">
        <p14:creationId xmlns:p14="http://schemas.microsoft.com/office/powerpoint/2010/main" val="16980214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58AE8F3-BECB-CF47-8667-F06C67E2F91A}" type="slidenum">
              <a:rPr lang="en-US" smtClean="0"/>
              <a:t>18</a:t>
            </a:fld>
            <a:endParaRPr lang="en-US"/>
          </a:p>
        </p:txBody>
      </p:sp>
    </p:spTree>
    <p:extLst>
      <p:ext uri="{BB962C8B-B14F-4D97-AF65-F5344CB8AC3E}">
        <p14:creationId xmlns:p14="http://schemas.microsoft.com/office/powerpoint/2010/main" val="33597005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58AE8F3-BECB-CF47-8667-F06C67E2F91A}" type="slidenum">
              <a:rPr lang="en-US" smtClean="0"/>
              <a:t>20</a:t>
            </a:fld>
            <a:endParaRPr lang="en-US"/>
          </a:p>
        </p:txBody>
      </p:sp>
    </p:spTree>
    <p:extLst>
      <p:ext uri="{BB962C8B-B14F-4D97-AF65-F5344CB8AC3E}">
        <p14:creationId xmlns:p14="http://schemas.microsoft.com/office/powerpoint/2010/main" val="21909853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58AE8F3-BECB-CF47-8667-F06C67E2F91A}" type="slidenum">
              <a:rPr lang="en-US" smtClean="0"/>
              <a:t>21</a:t>
            </a:fld>
            <a:endParaRPr lang="en-US"/>
          </a:p>
        </p:txBody>
      </p:sp>
    </p:spTree>
    <p:extLst>
      <p:ext uri="{BB962C8B-B14F-4D97-AF65-F5344CB8AC3E}">
        <p14:creationId xmlns:p14="http://schemas.microsoft.com/office/powerpoint/2010/main" val="33491090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58AE8F3-BECB-CF47-8667-F06C67E2F91A}" type="slidenum">
              <a:rPr lang="en-US" smtClean="0"/>
              <a:t>24</a:t>
            </a:fld>
            <a:endParaRPr lang="en-US"/>
          </a:p>
        </p:txBody>
      </p:sp>
    </p:spTree>
    <p:extLst>
      <p:ext uri="{BB962C8B-B14F-4D97-AF65-F5344CB8AC3E}">
        <p14:creationId xmlns:p14="http://schemas.microsoft.com/office/powerpoint/2010/main" val="18266856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58AE8F3-BECB-CF47-8667-F06C67E2F91A}" type="slidenum">
              <a:rPr lang="en-US" smtClean="0"/>
              <a:t>25</a:t>
            </a:fld>
            <a:endParaRPr lang="en-US"/>
          </a:p>
        </p:txBody>
      </p:sp>
    </p:spTree>
    <p:extLst>
      <p:ext uri="{BB962C8B-B14F-4D97-AF65-F5344CB8AC3E}">
        <p14:creationId xmlns:p14="http://schemas.microsoft.com/office/powerpoint/2010/main" val="16685558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8DE6C8-AB1D-4204-BC9C-3366B0BF0435}"/>
              </a:ext>
            </a:extLst>
          </p:cNvPr>
          <p:cNvSpPr>
            <a:spLocks noGrp="1"/>
          </p:cNvSpPr>
          <p:nvPr>
            <p:ph type="ctrTitle"/>
          </p:nvPr>
        </p:nvSpPr>
        <p:spPr>
          <a:xfrm>
            <a:off x="678426" y="889820"/>
            <a:ext cx="9989574" cy="3598606"/>
          </a:xfrm>
        </p:spPr>
        <p:txBody>
          <a:bodyPr anchor="t">
            <a:normAutofit/>
          </a:bodyPr>
          <a:lstStyle>
            <a:lvl1pPr algn="l">
              <a:defRPr sz="5400"/>
            </a:lvl1pPr>
          </a:lstStyle>
          <a:p>
            <a:r>
              <a:rPr lang="en-US" dirty="0"/>
              <a:t>Click to edit Master title style</a:t>
            </a:r>
          </a:p>
        </p:txBody>
      </p:sp>
      <p:sp>
        <p:nvSpPr>
          <p:cNvPr id="3" name="Subtitle 2">
            <a:extLst>
              <a:ext uri="{FF2B5EF4-FFF2-40B4-BE49-F238E27FC236}">
                <a16:creationId xmlns:a16="http://schemas.microsoft.com/office/drawing/2014/main" id="{7A7B9009-EE50-4EE5-B6EB-CD6EC83D3FA3}"/>
              </a:ext>
            </a:extLst>
          </p:cNvPr>
          <p:cNvSpPr>
            <a:spLocks noGrp="1"/>
          </p:cNvSpPr>
          <p:nvPr>
            <p:ph type="subTitle" idx="1"/>
          </p:nvPr>
        </p:nvSpPr>
        <p:spPr>
          <a:xfrm>
            <a:off x="678426" y="4488426"/>
            <a:ext cx="6991776" cy="1302774"/>
          </a:xfrm>
        </p:spPr>
        <p:txBody>
          <a:bodyPr anchor="b">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99C8667E-058A-436F-B8EA-5B3A99D43D09}"/>
              </a:ext>
            </a:extLst>
          </p:cNvPr>
          <p:cNvSpPr>
            <a:spLocks noGrp="1"/>
          </p:cNvSpPr>
          <p:nvPr>
            <p:ph type="dt" sz="half" idx="10"/>
          </p:nvPr>
        </p:nvSpPr>
        <p:spPr/>
        <p:txBody>
          <a:bodyPr/>
          <a:lstStyle/>
          <a:p>
            <a:fld id="{2F3E8B1C-86EF-43CF-8304-249481088644}" type="datetimeFigureOut">
              <a:rPr lang="en-US" smtClean="0"/>
              <a:t>6/10/23</a:t>
            </a:fld>
            <a:endParaRPr lang="en-US"/>
          </a:p>
        </p:txBody>
      </p:sp>
      <p:sp>
        <p:nvSpPr>
          <p:cNvPr id="5" name="Footer Placeholder 4">
            <a:extLst>
              <a:ext uri="{FF2B5EF4-FFF2-40B4-BE49-F238E27FC236}">
                <a16:creationId xmlns:a16="http://schemas.microsoft.com/office/drawing/2014/main" id="{52680305-1AD7-482D-BFFD-6CDB83AB39A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E5762A1-52E9-402D-B65E-DF193E44CE83}"/>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25300283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6359C1-C098-4BF4-A55D-782F4E606B8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D343C7E-1E8B-4D38-9B81-1AA2A8978ED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8A70B00-53AE-4D3F-91BE-A8D789ED9864}"/>
              </a:ext>
            </a:extLst>
          </p:cNvPr>
          <p:cNvSpPr>
            <a:spLocks noGrp="1"/>
          </p:cNvSpPr>
          <p:nvPr>
            <p:ph type="dt" sz="half" idx="10"/>
          </p:nvPr>
        </p:nvSpPr>
        <p:spPr/>
        <p:txBody>
          <a:bodyPr/>
          <a:lstStyle/>
          <a:p>
            <a:fld id="{2F3E8B1C-86EF-43CF-8304-249481088644}" type="datetimeFigureOut">
              <a:rPr lang="en-US" smtClean="0"/>
              <a:t>6/10/23</a:t>
            </a:fld>
            <a:endParaRPr lang="en-US"/>
          </a:p>
        </p:txBody>
      </p:sp>
      <p:sp>
        <p:nvSpPr>
          <p:cNvPr id="5" name="Footer Placeholder 4">
            <a:extLst>
              <a:ext uri="{FF2B5EF4-FFF2-40B4-BE49-F238E27FC236}">
                <a16:creationId xmlns:a16="http://schemas.microsoft.com/office/drawing/2014/main" id="{06647FC7-8124-4F70-A849-B6BCC5189CC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47CEBE4-50DC-47DB-B699-CCC024336C9F}"/>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35968902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B418279-D3B8-4C6A-AB74-9DE377771270}"/>
              </a:ext>
            </a:extLst>
          </p:cNvPr>
          <p:cNvSpPr>
            <a:spLocks noGrp="1"/>
          </p:cNvSpPr>
          <p:nvPr>
            <p:ph type="title" orient="vert"/>
          </p:nvPr>
        </p:nvSpPr>
        <p:spPr>
          <a:xfrm>
            <a:off x="9242322" y="997974"/>
            <a:ext cx="2349043" cy="4984956"/>
          </a:xfrm>
        </p:spPr>
        <p:txBody>
          <a:bodyPr vert="eaVert"/>
          <a:lstStyle/>
          <a:p>
            <a:r>
              <a:rPr lang="en-US" dirty="0"/>
              <a:t>Click to edit Master title style</a:t>
            </a:r>
          </a:p>
        </p:txBody>
      </p:sp>
      <p:sp>
        <p:nvSpPr>
          <p:cNvPr id="3" name="Vertical Text Placeholder 2">
            <a:extLst>
              <a:ext uri="{FF2B5EF4-FFF2-40B4-BE49-F238E27FC236}">
                <a16:creationId xmlns:a16="http://schemas.microsoft.com/office/drawing/2014/main" id="{E28F733C-9309-4197-BACA-207CDC8935C9}"/>
              </a:ext>
            </a:extLst>
          </p:cNvPr>
          <p:cNvSpPr>
            <a:spLocks noGrp="1"/>
          </p:cNvSpPr>
          <p:nvPr>
            <p:ph type="body" orient="vert" idx="1"/>
          </p:nvPr>
        </p:nvSpPr>
        <p:spPr>
          <a:xfrm>
            <a:off x="838200" y="997973"/>
            <a:ext cx="8404122" cy="4984956"/>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56ACD4D0-5BE6-412D-B08B-5DFFD593513E}"/>
              </a:ext>
            </a:extLst>
          </p:cNvPr>
          <p:cNvSpPr>
            <a:spLocks noGrp="1"/>
          </p:cNvSpPr>
          <p:nvPr>
            <p:ph type="dt" sz="half" idx="10"/>
          </p:nvPr>
        </p:nvSpPr>
        <p:spPr/>
        <p:txBody>
          <a:bodyPr/>
          <a:lstStyle/>
          <a:p>
            <a:fld id="{2F3E8B1C-86EF-43CF-8304-249481088644}" type="datetimeFigureOut">
              <a:rPr lang="en-US" smtClean="0"/>
              <a:t>6/10/23</a:t>
            </a:fld>
            <a:endParaRPr lang="en-US"/>
          </a:p>
        </p:txBody>
      </p:sp>
      <p:sp>
        <p:nvSpPr>
          <p:cNvPr id="5" name="Footer Placeholder 4">
            <a:extLst>
              <a:ext uri="{FF2B5EF4-FFF2-40B4-BE49-F238E27FC236}">
                <a16:creationId xmlns:a16="http://schemas.microsoft.com/office/drawing/2014/main" id="{55021651-B786-4A39-A10F-F5231D0A2C5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4504D2D-9379-40DE-9F45-3004BE54F16B}"/>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20349721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87CA6-BFD9-4CB1-8892-F6B062E8244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0CDA8C3-9C0C-4E52-9A62-E4DB159E6B0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CC3EC35-E02F-41FF-9232-F90692A902FC}"/>
              </a:ext>
            </a:extLst>
          </p:cNvPr>
          <p:cNvSpPr>
            <a:spLocks noGrp="1"/>
          </p:cNvSpPr>
          <p:nvPr>
            <p:ph type="dt" sz="half" idx="10"/>
          </p:nvPr>
        </p:nvSpPr>
        <p:spPr/>
        <p:txBody>
          <a:bodyPr/>
          <a:lstStyle/>
          <a:p>
            <a:fld id="{2F3E8B1C-86EF-43CF-8304-249481088644}" type="datetimeFigureOut">
              <a:rPr lang="en-US" smtClean="0"/>
              <a:t>6/10/23</a:t>
            </a:fld>
            <a:endParaRPr lang="en-US"/>
          </a:p>
        </p:txBody>
      </p:sp>
      <p:sp>
        <p:nvSpPr>
          <p:cNvPr id="5" name="Footer Placeholder 4">
            <a:extLst>
              <a:ext uri="{FF2B5EF4-FFF2-40B4-BE49-F238E27FC236}">
                <a16:creationId xmlns:a16="http://schemas.microsoft.com/office/drawing/2014/main" id="{39D13D38-5DF1-443B-8A12-71E834FDC6A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5E644A-4A37-4757-9809-5B035E2874E6}"/>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6472692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E6578B-CD85-4BF1-A729-E8E8079B595F}"/>
              </a:ext>
            </a:extLst>
          </p:cNvPr>
          <p:cNvSpPr>
            <a:spLocks noGrp="1"/>
          </p:cNvSpPr>
          <p:nvPr>
            <p:ph type="title"/>
          </p:nvPr>
        </p:nvSpPr>
        <p:spPr>
          <a:xfrm>
            <a:off x="715383" y="1709738"/>
            <a:ext cx="10632067" cy="2852737"/>
          </a:xfrm>
        </p:spPr>
        <p:txBody>
          <a:bodyPr anchor="b"/>
          <a:lstStyle>
            <a:lvl1pPr>
              <a:defRPr sz="6000"/>
            </a:lvl1pPr>
          </a:lstStyle>
          <a:p>
            <a:r>
              <a:rPr lang="en-US" dirty="0"/>
              <a:t>Click to edit Master title style</a:t>
            </a:r>
          </a:p>
        </p:txBody>
      </p:sp>
      <p:sp>
        <p:nvSpPr>
          <p:cNvPr id="3" name="Text Placeholder 2">
            <a:extLst>
              <a:ext uri="{FF2B5EF4-FFF2-40B4-BE49-F238E27FC236}">
                <a16:creationId xmlns:a16="http://schemas.microsoft.com/office/drawing/2014/main" id="{A58448C1-C13F-4826-8347-EEB00A6643D6}"/>
              </a:ext>
            </a:extLst>
          </p:cNvPr>
          <p:cNvSpPr>
            <a:spLocks noGrp="1"/>
          </p:cNvSpPr>
          <p:nvPr>
            <p:ph type="body" idx="1"/>
          </p:nvPr>
        </p:nvSpPr>
        <p:spPr>
          <a:xfrm>
            <a:off x="715383" y="4589463"/>
            <a:ext cx="10632067"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806546A-957F-4C4D-9744-1177AD258E10}"/>
              </a:ext>
            </a:extLst>
          </p:cNvPr>
          <p:cNvSpPr>
            <a:spLocks noGrp="1"/>
          </p:cNvSpPr>
          <p:nvPr>
            <p:ph type="dt" sz="half" idx="10"/>
          </p:nvPr>
        </p:nvSpPr>
        <p:spPr/>
        <p:txBody>
          <a:bodyPr/>
          <a:lstStyle/>
          <a:p>
            <a:fld id="{2F3E8B1C-86EF-43CF-8304-249481088644}" type="datetimeFigureOut">
              <a:rPr lang="en-US" smtClean="0"/>
              <a:t>6/10/23</a:t>
            </a:fld>
            <a:endParaRPr lang="en-US"/>
          </a:p>
        </p:txBody>
      </p:sp>
      <p:sp>
        <p:nvSpPr>
          <p:cNvPr id="5" name="Footer Placeholder 4">
            <a:extLst>
              <a:ext uri="{FF2B5EF4-FFF2-40B4-BE49-F238E27FC236}">
                <a16:creationId xmlns:a16="http://schemas.microsoft.com/office/drawing/2014/main" id="{B1DB149C-CC63-4E3A-A83D-EF637EB5197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DB94775-7982-41EC-B584-D51224D38F77}"/>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27446234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CE4BD8-507D-48E4-A624-F16A741C3609}"/>
              </a:ext>
            </a:extLst>
          </p:cNvPr>
          <p:cNvSpPr>
            <a:spLocks noGrp="1"/>
          </p:cNvSpPr>
          <p:nvPr>
            <p:ph type="title"/>
          </p:nvPr>
        </p:nvSpPr>
        <p:spPr>
          <a:xfrm>
            <a:off x="700635" y="922096"/>
            <a:ext cx="10691265" cy="1127930"/>
          </a:xfrm>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810A07E4-3A39-457C-A059-7DFB6039D947}"/>
              </a:ext>
            </a:extLst>
          </p:cNvPr>
          <p:cNvSpPr>
            <a:spLocks noGrp="1"/>
          </p:cNvSpPr>
          <p:nvPr>
            <p:ph sz="half" idx="1"/>
          </p:nvPr>
        </p:nvSpPr>
        <p:spPr>
          <a:xfrm>
            <a:off x="715383" y="2128684"/>
            <a:ext cx="5304417" cy="3844414"/>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7B141E17-47CE-4A78-B0FA-0E9786DA67C5}"/>
              </a:ext>
            </a:extLst>
          </p:cNvPr>
          <p:cNvSpPr>
            <a:spLocks noGrp="1"/>
          </p:cNvSpPr>
          <p:nvPr>
            <p:ph sz="half" idx="2"/>
          </p:nvPr>
        </p:nvSpPr>
        <p:spPr>
          <a:xfrm>
            <a:off x="6172200" y="2128684"/>
            <a:ext cx="5219700" cy="3844414"/>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89F02C13-D3ED-4044-9716-F29D79A184C9}"/>
              </a:ext>
            </a:extLst>
          </p:cNvPr>
          <p:cNvSpPr>
            <a:spLocks noGrp="1"/>
          </p:cNvSpPr>
          <p:nvPr>
            <p:ph type="dt" sz="half" idx="10"/>
          </p:nvPr>
        </p:nvSpPr>
        <p:spPr/>
        <p:txBody>
          <a:bodyPr/>
          <a:lstStyle/>
          <a:p>
            <a:fld id="{2F3E8B1C-86EF-43CF-8304-249481088644}" type="datetimeFigureOut">
              <a:rPr lang="en-US" smtClean="0"/>
              <a:t>6/10/23</a:t>
            </a:fld>
            <a:endParaRPr lang="en-US"/>
          </a:p>
        </p:txBody>
      </p:sp>
      <p:sp>
        <p:nvSpPr>
          <p:cNvPr id="6" name="Footer Placeholder 5">
            <a:extLst>
              <a:ext uri="{FF2B5EF4-FFF2-40B4-BE49-F238E27FC236}">
                <a16:creationId xmlns:a16="http://schemas.microsoft.com/office/drawing/2014/main" id="{8AF334AD-FB29-4355-B5CF-85E61B4F340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A5AA154-790C-4774-9C21-8C543E733F26}"/>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24176705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07DD35-7673-4F88-86B0-634883B5E345}"/>
              </a:ext>
            </a:extLst>
          </p:cNvPr>
          <p:cNvSpPr>
            <a:spLocks noGrp="1"/>
          </p:cNvSpPr>
          <p:nvPr>
            <p:ph type="title"/>
          </p:nvPr>
        </p:nvSpPr>
        <p:spPr>
          <a:xfrm>
            <a:off x="685887" y="929148"/>
            <a:ext cx="10640005" cy="761540"/>
          </a:xfrm>
        </p:spPr>
        <p:txBody>
          <a:bodyPr/>
          <a:lstStyle/>
          <a:p>
            <a:r>
              <a:rPr lang="en-US" dirty="0"/>
              <a:t>Click to edit Master title style</a:t>
            </a:r>
          </a:p>
        </p:txBody>
      </p:sp>
      <p:sp>
        <p:nvSpPr>
          <p:cNvPr id="3" name="Text Placeholder 2">
            <a:extLst>
              <a:ext uri="{FF2B5EF4-FFF2-40B4-BE49-F238E27FC236}">
                <a16:creationId xmlns:a16="http://schemas.microsoft.com/office/drawing/2014/main" id="{5EC820D7-3E0B-47C6-A583-C4C839C5AF03}"/>
              </a:ext>
            </a:extLst>
          </p:cNvPr>
          <p:cNvSpPr>
            <a:spLocks noGrp="1"/>
          </p:cNvSpPr>
          <p:nvPr>
            <p:ph type="body" idx="1"/>
          </p:nvPr>
        </p:nvSpPr>
        <p:spPr>
          <a:xfrm>
            <a:off x="715384" y="1681163"/>
            <a:ext cx="5282192" cy="657225"/>
          </a:xfrm>
        </p:spPr>
        <p:txBody>
          <a:bodyPr anchor="b">
            <a:normAutofit/>
          </a:bodyPr>
          <a:lstStyle>
            <a:lvl1pPr marL="0" indent="0">
              <a:buNone/>
              <a:defRPr sz="16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6A839A7B-97D5-400F-B802-A0FF28FE9F15}"/>
              </a:ext>
            </a:extLst>
          </p:cNvPr>
          <p:cNvSpPr>
            <a:spLocks noGrp="1"/>
          </p:cNvSpPr>
          <p:nvPr>
            <p:ph sz="half" idx="2"/>
          </p:nvPr>
        </p:nvSpPr>
        <p:spPr>
          <a:xfrm>
            <a:off x="715384" y="2505075"/>
            <a:ext cx="5282192" cy="342377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C2E0ECA2-DBF1-4681-9DFA-93AFD1B371DB}"/>
              </a:ext>
            </a:extLst>
          </p:cNvPr>
          <p:cNvSpPr>
            <a:spLocks noGrp="1"/>
          </p:cNvSpPr>
          <p:nvPr>
            <p:ph type="body" sz="quarter" idx="3"/>
          </p:nvPr>
        </p:nvSpPr>
        <p:spPr>
          <a:xfrm>
            <a:off x="6172200" y="1681163"/>
            <a:ext cx="5183188" cy="657225"/>
          </a:xfrm>
        </p:spPr>
        <p:txBody>
          <a:bodyPr anchor="b">
            <a:normAutofit/>
          </a:bodyPr>
          <a:lstStyle>
            <a:lvl1pPr marL="0" indent="0">
              <a:buNone/>
              <a:defRPr sz="16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390EBBBB-517F-4ED7-9E51-CF0F7590B4D4}"/>
              </a:ext>
            </a:extLst>
          </p:cNvPr>
          <p:cNvSpPr>
            <a:spLocks noGrp="1"/>
          </p:cNvSpPr>
          <p:nvPr>
            <p:ph sz="quarter" idx="4"/>
          </p:nvPr>
        </p:nvSpPr>
        <p:spPr>
          <a:xfrm>
            <a:off x="6172200" y="2505075"/>
            <a:ext cx="5183188" cy="342377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511B5C7-1E37-478F-B4B0-C7202FFE41B9}"/>
              </a:ext>
            </a:extLst>
          </p:cNvPr>
          <p:cNvSpPr>
            <a:spLocks noGrp="1"/>
          </p:cNvSpPr>
          <p:nvPr>
            <p:ph type="dt" sz="half" idx="10"/>
          </p:nvPr>
        </p:nvSpPr>
        <p:spPr/>
        <p:txBody>
          <a:bodyPr/>
          <a:lstStyle/>
          <a:p>
            <a:fld id="{2F3E8B1C-86EF-43CF-8304-249481088644}" type="datetimeFigureOut">
              <a:rPr lang="en-US" smtClean="0"/>
              <a:t>6/10/23</a:t>
            </a:fld>
            <a:endParaRPr lang="en-US"/>
          </a:p>
        </p:txBody>
      </p:sp>
      <p:sp>
        <p:nvSpPr>
          <p:cNvPr id="8" name="Footer Placeholder 7">
            <a:extLst>
              <a:ext uri="{FF2B5EF4-FFF2-40B4-BE49-F238E27FC236}">
                <a16:creationId xmlns:a16="http://schemas.microsoft.com/office/drawing/2014/main" id="{9153F7EF-507C-4CB3-86C5-8B34FFFC1D8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8E3DEA6-E4EB-4C2A-8B4F-55EC965B6219}"/>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6867370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032964-A933-4B98-A141-A4B316DAFA9F}"/>
              </a:ext>
            </a:extLst>
          </p:cNvPr>
          <p:cNvSpPr>
            <a:spLocks noGrp="1"/>
          </p:cNvSpPr>
          <p:nvPr>
            <p:ph type="title"/>
          </p:nvPr>
        </p:nvSpPr>
        <p:spPr/>
        <p:txBody>
          <a:bodyPr/>
          <a:lstStyle/>
          <a:p>
            <a:r>
              <a:rPr lang="en-US" dirty="0"/>
              <a:t>Click to edit Master title style</a:t>
            </a:r>
          </a:p>
        </p:txBody>
      </p:sp>
      <p:sp>
        <p:nvSpPr>
          <p:cNvPr id="3" name="Date Placeholder 2">
            <a:extLst>
              <a:ext uri="{FF2B5EF4-FFF2-40B4-BE49-F238E27FC236}">
                <a16:creationId xmlns:a16="http://schemas.microsoft.com/office/drawing/2014/main" id="{5D684C9D-23DA-42B0-9DD3-7592F72E8DC9}"/>
              </a:ext>
            </a:extLst>
          </p:cNvPr>
          <p:cNvSpPr>
            <a:spLocks noGrp="1"/>
          </p:cNvSpPr>
          <p:nvPr>
            <p:ph type="dt" sz="half" idx="10"/>
          </p:nvPr>
        </p:nvSpPr>
        <p:spPr/>
        <p:txBody>
          <a:bodyPr/>
          <a:lstStyle/>
          <a:p>
            <a:fld id="{2F3E8B1C-86EF-43CF-8304-249481088644}" type="datetimeFigureOut">
              <a:rPr lang="en-US" smtClean="0"/>
              <a:t>6/10/23</a:t>
            </a:fld>
            <a:endParaRPr lang="en-US"/>
          </a:p>
        </p:txBody>
      </p:sp>
      <p:sp>
        <p:nvSpPr>
          <p:cNvPr id="4" name="Footer Placeholder 3">
            <a:extLst>
              <a:ext uri="{FF2B5EF4-FFF2-40B4-BE49-F238E27FC236}">
                <a16:creationId xmlns:a16="http://schemas.microsoft.com/office/drawing/2014/main" id="{68BF8F05-876F-49D8-AE30-5BB2A91ECD5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53D20DA-9260-4577-BB51-789570A243AF}"/>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29917068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D2C1F24-E0A1-45A7-8EF5-92CD9799341C}"/>
              </a:ext>
            </a:extLst>
          </p:cNvPr>
          <p:cNvSpPr>
            <a:spLocks noGrp="1"/>
          </p:cNvSpPr>
          <p:nvPr>
            <p:ph type="dt" sz="half" idx="10"/>
          </p:nvPr>
        </p:nvSpPr>
        <p:spPr/>
        <p:txBody>
          <a:bodyPr/>
          <a:lstStyle/>
          <a:p>
            <a:fld id="{2F3E8B1C-86EF-43CF-8304-249481088644}" type="datetimeFigureOut">
              <a:rPr lang="en-US" smtClean="0"/>
              <a:t>6/10/23</a:t>
            </a:fld>
            <a:endParaRPr lang="en-US"/>
          </a:p>
        </p:txBody>
      </p:sp>
      <p:sp>
        <p:nvSpPr>
          <p:cNvPr id="3" name="Footer Placeholder 2">
            <a:extLst>
              <a:ext uri="{FF2B5EF4-FFF2-40B4-BE49-F238E27FC236}">
                <a16:creationId xmlns:a16="http://schemas.microsoft.com/office/drawing/2014/main" id="{3E021C19-210E-46B0-9036-5D8AECC9260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A880FEF-487E-44DF-8615-DF2210419602}"/>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4857843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A568EE-74C8-43A6-90BC-2DDD965CF64A}"/>
              </a:ext>
            </a:extLst>
          </p:cNvPr>
          <p:cNvSpPr>
            <a:spLocks noGrp="1"/>
          </p:cNvSpPr>
          <p:nvPr>
            <p:ph type="title"/>
          </p:nvPr>
        </p:nvSpPr>
        <p:spPr>
          <a:xfrm>
            <a:off x="678426" y="781665"/>
            <a:ext cx="4093599" cy="1223452"/>
          </a:xfrm>
        </p:spPr>
        <p:txBody>
          <a:bodyPr anchor="b"/>
          <a:lstStyle>
            <a:lvl1pPr>
              <a:defRPr sz="3200"/>
            </a:lvl1pPr>
          </a:lstStyle>
          <a:p>
            <a:r>
              <a:rPr lang="en-US" dirty="0"/>
              <a:t>Click to edit Master title style</a:t>
            </a:r>
          </a:p>
        </p:txBody>
      </p:sp>
      <p:sp>
        <p:nvSpPr>
          <p:cNvPr id="3" name="Content Placeholder 2">
            <a:extLst>
              <a:ext uri="{FF2B5EF4-FFF2-40B4-BE49-F238E27FC236}">
                <a16:creationId xmlns:a16="http://schemas.microsoft.com/office/drawing/2014/main" id="{971C35AC-CAE3-48CF-A3E4-A075C9FDD71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2D9D03EA-5FAD-4609-A2B8-624E426847E3}"/>
              </a:ext>
            </a:extLst>
          </p:cNvPr>
          <p:cNvSpPr>
            <a:spLocks noGrp="1"/>
          </p:cNvSpPr>
          <p:nvPr>
            <p:ph type="body" sz="half" idx="2"/>
          </p:nvPr>
        </p:nvSpPr>
        <p:spPr>
          <a:xfrm>
            <a:off x="688258" y="2315497"/>
            <a:ext cx="4093599" cy="35534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0B58D2EA-2191-4216-B64D-067BDFE12375}"/>
              </a:ext>
            </a:extLst>
          </p:cNvPr>
          <p:cNvSpPr>
            <a:spLocks noGrp="1"/>
          </p:cNvSpPr>
          <p:nvPr>
            <p:ph type="dt" sz="half" idx="10"/>
          </p:nvPr>
        </p:nvSpPr>
        <p:spPr/>
        <p:txBody>
          <a:bodyPr/>
          <a:lstStyle/>
          <a:p>
            <a:fld id="{2F3E8B1C-86EF-43CF-8304-249481088644}" type="datetimeFigureOut">
              <a:rPr lang="en-US" smtClean="0"/>
              <a:t>6/10/23</a:t>
            </a:fld>
            <a:endParaRPr lang="en-US"/>
          </a:p>
        </p:txBody>
      </p:sp>
      <p:sp>
        <p:nvSpPr>
          <p:cNvPr id="6" name="Footer Placeholder 5">
            <a:extLst>
              <a:ext uri="{FF2B5EF4-FFF2-40B4-BE49-F238E27FC236}">
                <a16:creationId xmlns:a16="http://schemas.microsoft.com/office/drawing/2014/main" id="{78042128-DAB4-481C-BEE6-3523E8E88BA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E50E382-C500-4A4C-A7C6-43860383AB91}"/>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9782256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9FE98B-EACF-4251-A8AF-0D9EDD17C664}"/>
              </a:ext>
            </a:extLst>
          </p:cNvPr>
          <p:cNvSpPr>
            <a:spLocks noGrp="1"/>
          </p:cNvSpPr>
          <p:nvPr>
            <p:ph type="title"/>
          </p:nvPr>
        </p:nvSpPr>
        <p:spPr>
          <a:xfrm>
            <a:off x="683342" y="1066800"/>
            <a:ext cx="4103431" cy="1317523"/>
          </a:xfrm>
        </p:spPr>
        <p:txBody>
          <a:bodyPr anchor="b"/>
          <a:lstStyle>
            <a:lvl1pPr>
              <a:defRPr sz="3200"/>
            </a:lvl1pPr>
          </a:lstStyle>
          <a:p>
            <a:r>
              <a:rPr lang="en-US" dirty="0"/>
              <a:t>Click to edit Master title style</a:t>
            </a:r>
          </a:p>
        </p:txBody>
      </p:sp>
      <p:sp>
        <p:nvSpPr>
          <p:cNvPr id="3" name="Picture Placeholder 2">
            <a:extLst>
              <a:ext uri="{FF2B5EF4-FFF2-40B4-BE49-F238E27FC236}">
                <a16:creationId xmlns:a16="http://schemas.microsoft.com/office/drawing/2014/main" id="{3905F473-761A-4002-AF70-9FF878D0139E}"/>
              </a:ext>
            </a:extLst>
          </p:cNvPr>
          <p:cNvSpPr>
            <a:spLocks noGrp="1"/>
          </p:cNvSpPr>
          <p:nvPr>
            <p:ph type="pic" idx="1"/>
          </p:nvPr>
        </p:nvSpPr>
        <p:spPr>
          <a:xfrm>
            <a:off x="5183188" y="1066800"/>
            <a:ext cx="6172200" cy="4794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FA0C2E6A-F834-4540-BB00-E13CB45DC362}"/>
              </a:ext>
            </a:extLst>
          </p:cNvPr>
          <p:cNvSpPr>
            <a:spLocks noGrp="1"/>
          </p:cNvSpPr>
          <p:nvPr>
            <p:ph type="body" sz="half" idx="2"/>
          </p:nvPr>
        </p:nvSpPr>
        <p:spPr>
          <a:xfrm>
            <a:off x="683342" y="2552700"/>
            <a:ext cx="4103431" cy="33162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F0C38EAB-AD63-415C-B263-BA1D8FBE3CB0}"/>
              </a:ext>
            </a:extLst>
          </p:cNvPr>
          <p:cNvSpPr>
            <a:spLocks noGrp="1"/>
          </p:cNvSpPr>
          <p:nvPr>
            <p:ph type="dt" sz="half" idx="10"/>
          </p:nvPr>
        </p:nvSpPr>
        <p:spPr/>
        <p:txBody>
          <a:bodyPr/>
          <a:lstStyle/>
          <a:p>
            <a:fld id="{2F3E8B1C-86EF-43CF-8304-249481088644}" type="datetimeFigureOut">
              <a:rPr lang="en-US" smtClean="0"/>
              <a:t>6/10/23</a:t>
            </a:fld>
            <a:endParaRPr lang="en-US"/>
          </a:p>
        </p:txBody>
      </p:sp>
      <p:sp>
        <p:nvSpPr>
          <p:cNvPr id="6" name="Footer Placeholder 5">
            <a:extLst>
              <a:ext uri="{FF2B5EF4-FFF2-40B4-BE49-F238E27FC236}">
                <a16:creationId xmlns:a16="http://schemas.microsoft.com/office/drawing/2014/main" id="{422E5541-B6DE-45E8-BCFE-0DFC4F57407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BB78D45-289B-46AF-8CB9-E6150BEA17ED}"/>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13203904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7A362AC-B59F-4AC7-B279-57DDD5336BCA}"/>
              </a:ext>
            </a:extLst>
          </p:cNvPr>
          <p:cNvSpPr>
            <a:spLocks noGrp="1"/>
          </p:cNvSpPr>
          <p:nvPr>
            <p:ph type="title"/>
          </p:nvPr>
        </p:nvSpPr>
        <p:spPr>
          <a:xfrm>
            <a:off x="700635" y="922096"/>
            <a:ext cx="10691265" cy="1371030"/>
          </a:xfrm>
          <a:prstGeom prst="rect">
            <a:avLst/>
          </a:prstGeom>
        </p:spPr>
        <p:txBody>
          <a:bodyPr vert="horz" lIns="91440" tIns="45720" rIns="91440" bIns="45720" rtlCol="0" anchor="t">
            <a:normAutofit/>
          </a:bodyPr>
          <a:lstStyle/>
          <a:p>
            <a:r>
              <a:rPr lang="en-US" dirty="0"/>
              <a:t>Click to edit Master title style</a:t>
            </a:r>
          </a:p>
        </p:txBody>
      </p:sp>
      <p:sp>
        <p:nvSpPr>
          <p:cNvPr id="3" name="Text Placeholder 2">
            <a:extLst>
              <a:ext uri="{FF2B5EF4-FFF2-40B4-BE49-F238E27FC236}">
                <a16:creationId xmlns:a16="http://schemas.microsoft.com/office/drawing/2014/main" id="{0E6042DB-75BD-4EC1-B6D9-8A72EF940CAA}"/>
              </a:ext>
            </a:extLst>
          </p:cNvPr>
          <p:cNvSpPr>
            <a:spLocks noGrp="1"/>
          </p:cNvSpPr>
          <p:nvPr>
            <p:ph type="body" idx="1"/>
          </p:nvPr>
        </p:nvSpPr>
        <p:spPr>
          <a:xfrm>
            <a:off x="700635" y="2293126"/>
            <a:ext cx="10691265" cy="363608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21DD1378-7C96-4079-B44C-3D86B4657596}"/>
              </a:ext>
            </a:extLst>
          </p:cNvPr>
          <p:cNvSpPr>
            <a:spLocks noGrp="1"/>
          </p:cNvSpPr>
          <p:nvPr>
            <p:ph type="dt" sz="half" idx="2"/>
          </p:nvPr>
        </p:nvSpPr>
        <p:spPr>
          <a:xfrm>
            <a:off x="8369448" y="6356350"/>
            <a:ext cx="2592594" cy="365125"/>
          </a:xfrm>
          <a:prstGeom prst="rect">
            <a:avLst/>
          </a:prstGeom>
        </p:spPr>
        <p:txBody>
          <a:bodyPr vert="horz" lIns="91440" tIns="45720" rIns="91440" bIns="45720" rtlCol="0" anchor="ctr"/>
          <a:lstStyle>
            <a:lvl1pPr algn="r">
              <a:defRPr sz="1050">
                <a:solidFill>
                  <a:schemeClr val="tx1"/>
                </a:solidFill>
                <a:latin typeface="+mj-lt"/>
              </a:defRPr>
            </a:lvl1pPr>
          </a:lstStyle>
          <a:p>
            <a:fld id="{2F3E8B1C-86EF-43CF-8304-249481088644}" type="datetimeFigureOut">
              <a:rPr lang="en-US" smtClean="0"/>
              <a:pPr/>
              <a:t>6/10/23</a:t>
            </a:fld>
            <a:endParaRPr lang="en-US" dirty="0"/>
          </a:p>
        </p:txBody>
      </p:sp>
      <p:sp>
        <p:nvSpPr>
          <p:cNvPr id="5" name="Footer Placeholder 4">
            <a:extLst>
              <a:ext uri="{FF2B5EF4-FFF2-40B4-BE49-F238E27FC236}">
                <a16:creationId xmlns:a16="http://schemas.microsoft.com/office/drawing/2014/main" id="{D19B6B78-577F-43F5-BAEE-BF72484C9850}"/>
              </a:ext>
            </a:extLst>
          </p:cNvPr>
          <p:cNvSpPr>
            <a:spLocks noGrp="1"/>
          </p:cNvSpPr>
          <p:nvPr>
            <p:ph type="ftr" sz="quarter" idx="3"/>
          </p:nvPr>
        </p:nvSpPr>
        <p:spPr>
          <a:xfrm>
            <a:off x="715383" y="6356350"/>
            <a:ext cx="4539727" cy="365125"/>
          </a:xfrm>
          <a:prstGeom prst="rect">
            <a:avLst/>
          </a:prstGeom>
        </p:spPr>
        <p:txBody>
          <a:bodyPr vert="horz" lIns="91440" tIns="45720" rIns="91440" bIns="45720" rtlCol="0" anchor="ctr"/>
          <a:lstStyle>
            <a:lvl1pPr algn="l">
              <a:defRPr sz="1050">
                <a:solidFill>
                  <a:schemeClr val="tx1"/>
                </a:solidFill>
                <a:latin typeface="+mj-lt"/>
              </a:defRPr>
            </a:lvl1pPr>
          </a:lstStyle>
          <a:p>
            <a:endParaRPr lang="en-US" dirty="0"/>
          </a:p>
        </p:txBody>
      </p:sp>
      <p:sp>
        <p:nvSpPr>
          <p:cNvPr id="6" name="Slide Number Placeholder 5">
            <a:extLst>
              <a:ext uri="{FF2B5EF4-FFF2-40B4-BE49-F238E27FC236}">
                <a16:creationId xmlns:a16="http://schemas.microsoft.com/office/drawing/2014/main" id="{A8CC75B8-AF8F-4D8A-9B3D-D1951A64BADB}"/>
              </a:ext>
            </a:extLst>
          </p:cNvPr>
          <p:cNvSpPr>
            <a:spLocks noGrp="1"/>
          </p:cNvSpPr>
          <p:nvPr>
            <p:ph type="sldNum" sz="quarter" idx="4"/>
          </p:nvPr>
        </p:nvSpPr>
        <p:spPr>
          <a:xfrm>
            <a:off x="10919012" y="6356350"/>
            <a:ext cx="672354" cy="365125"/>
          </a:xfrm>
          <a:prstGeom prst="rect">
            <a:avLst/>
          </a:prstGeom>
        </p:spPr>
        <p:txBody>
          <a:bodyPr vert="horz" lIns="91440" tIns="45720" rIns="91440" bIns="45720" rtlCol="0" anchor="ctr"/>
          <a:lstStyle>
            <a:lvl1pPr algn="r">
              <a:defRPr sz="1800">
                <a:solidFill>
                  <a:schemeClr val="tx1"/>
                </a:solidFill>
              </a:defRPr>
            </a:lvl1pPr>
          </a:lstStyle>
          <a:p>
            <a:fld id="{C3DB2ADC-AF19-4574-8C10-79B5B04FCA27}" type="slidenum">
              <a:rPr lang="en-US" smtClean="0"/>
              <a:pPr/>
              <a:t>‹#›</a:t>
            </a:fld>
            <a:endParaRPr lang="en-US" dirty="0"/>
          </a:p>
        </p:txBody>
      </p:sp>
      <p:cxnSp>
        <p:nvCxnSpPr>
          <p:cNvPr id="7" name="Straight Connector 6">
            <a:extLst>
              <a:ext uri="{FF2B5EF4-FFF2-40B4-BE49-F238E27FC236}">
                <a16:creationId xmlns:a16="http://schemas.microsoft.com/office/drawing/2014/main" id="{F64F9B95-9045-48D2-B9F3-2927E98F54AA}"/>
              </a:ext>
            </a:extLst>
          </p:cNvPr>
          <p:cNvCxnSpPr>
            <a:cxnSpLocks/>
          </p:cNvCxnSpPr>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085AA86F-6A4D-4BCB-A045-D992CDC2959B}"/>
              </a:ext>
            </a:extLst>
          </p:cNvPr>
          <p:cNvCxnSpPr>
            <a:cxnSpLocks/>
          </p:cNvCxnSpPr>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65504668"/>
      </p:ext>
    </p:extLst>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27" r:id="rId5"/>
    <p:sldLayoutId id="2147483728" r:id="rId6"/>
    <p:sldLayoutId id="2147483729" r:id="rId7"/>
    <p:sldLayoutId id="2147483730" r:id="rId8"/>
    <p:sldLayoutId id="2147483731" r:id="rId9"/>
    <p:sldLayoutId id="2147483732" r:id="rId10"/>
    <p:sldLayoutId id="2147483733" r:id="rId11"/>
  </p:sldLayoutIdLst>
  <p:txStyles>
    <p:titleStyle>
      <a:lvl1pPr algn="l" defTabSz="914400" rtl="0" eaLnBrk="1" latinLnBrk="0" hangingPunct="1">
        <a:lnSpc>
          <a:spcPct val="100000"/>
        </a:lnSpc>
        <a:spcBef>
          <a:spcPct val="0"/>
        </a:spcBef>
        <a:buNone/>
        <a:defRPr sz="4000" kern="1200" cap="all" spc="30"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0.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20.png"/></Relationships>
</file>

<file path=ppt/slides/_rels/slide1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3.svg"/><Relationship Id="rId13" Type="http://schemas.openxmlformats.org/officeDocument/2006/relationships/image" Target="../media/image8.png"/><Relationship Id="rId3" Type="http://schemas.openxmlformats.org/officeDocument/2006/relationships/diagramLayout" Target="../diagrams/layout1.xml"/><Relationship Id="rId7" Type="http://schemas.openxmlformats.org/officeDocument/2006/relationships/image" Target="../media/image2.png"/><Relationship Id="rId12" Type="http://schemas.openxmlformats.org/officeDocument/2006/relationships/image" Target="../media/image7.sv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openxmlformats.org/officeDocument/2006/relationships/image" Target="../media/image6.png"/><Relationship Id="rId5" Type="http://schemas.openxmlformats.org/officeDocument/2006/relationships/diagramColors" Target="../diagrams/colors1.xml"/><Relationship Id="rId10" Type="http://schemas.openxmlformats.org/officeDocument/2006/relationships/image" Target="../media/image5.svg"/><Relationship Id="rId4" Type="http://schemas.openxmlformats.org/officeDocument/2006/relationships/diagramQuickStyle" Target="../diagrams/quickStyle1.xml"/><Relationship Id="rId9" Type="http://schemas.openxmlformats.org/officeDocument/2006/relationships/image" Target="../media/image4.png"/><Relationship Id="rId14" Type="http://schemas.openxmlformats.org/officeDocument/2006/relationships/image" Target="../media/image9.svg"/></Relationships>
</file>

<file path=ppt/slides/_rels/slide30.x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60.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7" Type="http://schemas.openxmlformats.org/officeDocument/2006/relationships/image" Target="../media/image14.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80.png"/><Relationship Id="rId4" Type="http://schemas.openxmlformats.org/officeDocument/2006/relationships/image" Target="../media/image60.png"/></Relationships>
</file>

<file path=ppt/slides/_rels/slide9.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5.png"/><Relationship Id="rId7" Type="http://schemas.openxmlformats.org/officeDocument/2006/relationships/image" Target="../media/image18.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60.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33E93247-6229-44AB-A550-739E971E69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669803F-9160-B0D0-81A3-FA367D0F8BC5}"/>
              </a:ext>
            </a:extLst>
          </p:cNvPr>
          <p:cNvSpPr>
            <a:spLocks noGrp="1"/>
          </p:cNvSpPr>
          <p:nvPr>
            <p:ph type="ctrTitle"/>
          </p:nvPr>
        </p:nvSpPr>
        <p:spPr>
          <a:xfrm>
            <a:off x="647699" y="871758"/>
            <a:ext cx="6725867" cy="3871143"/>
          </a:xfrm>
        </p:spPr>
        <p:txBody>
          <a:bodyPr>
            <a:normAutofit fontScale="90000"/>
          </a:bodyPr>
          <a:lstStyle/>
          <a:p>
            <a:pPr>
              <a:spcBef>
                <a:spcPts val="1800"/>
              </a:spcBef>
            </a:pPr>
            <a:r>
              <a:rPr lang="en-US" u="sng" dirty="0"/>
              <a:t>Chapter 10</a:t>
            </a:r>
            <a:br>
              <a:rPr lang="en-US" dirty="0"/>
            </a:br>
            <a:br>
              <a:rPr lang="en-US" sz="3600" dirty="0"/>
            </a:br>
            <a:r>
              <a:rPr lang="en-US" dirty="0"/>
              <a:t>The New conventional monetary policy</a:t>
            </a:r>
          </a:p>
        </p:txBody>
      </p:sp>
      <p:sp>
        <p:nvSpPr>
          <p:cNvPr id="3" name="Subtitle 2">
            <a:extLst>
              <a:ext uri="{FF2B5EF4-FFF2-40B4-BE49-F238E27FC236}">
                <a16:creationId xmlns:a16="http://schemas.microsoft.com/office/drawing/2014/main" id="{20DC3FB8-8940-E258-9623-26CCC3857493}"/>
              </a:ext>
            </a:extLst>
          </p:cNvPr>
          <p:cNvSpPr>
            <a:spLocks noGrp="1"/>
          </p:cNvSpPr>
          <p:nvPr>
            <p:ph type="subTitle" idx="1"/>
          </p:nvPr>
        </p:nvSpPr>
        <p:spPr>
          <a:xfrm>
            <a:off x="695325" y="4620991"/>
            <a:ext cx="5724930" cy="1365246"/>
          </a:xfrm>
        </p:spPr>
        <p:txBody>
          <a:bodyPr>
            <a:normAutofit/>
          </a:bodyPr>
          <a:lstStyle/>
          <a:p>
            <a:pPr>
              <a:spcBef>
                <a:spcPts val="400"/>
              </a:spcBef>
            </a:pPr>
            <a:r>
              <a:rPr lang="en-US" dirty="0"/>
              <a:t>Reserve Satiation and Quantitative Easing</a:t>
            </a:r>
          </a:p>
          <a:p>
            <a:pPr>
              <a:spcBef>
                <a:spcPts val="400"/>
              </a:spcBef>
            </a:pPr>
            <a:r>
              <a:rPr lang="en-US" dirty="0"/>
              <a:t>The Bank of Japan’s Innovations Since 1998</a:t>
            </a:r>
          </a:p>
          <a:p>
            <a:pPr>
              <a:spcBef>
                <a:spcPts val="400"/>
              </a:spcBef>
            </a:pPr>
            <a:r>
              <a:rPr lang="en-US" dirty="0"/>
              <a:t>The Euro Area Yield Curve During A Crisis</a:t>
            </a:r>
          </a:p>
        </p:txBody>
      </p:sp>
      <p:cxnSp>
        <p:nvCxnSpPr>
          <p:cNvPr id="11" name="Straight Connector 10">
            <a:extLst>
              <a:ext uri="{FF2B5EF4-FFF2-40B4-BE49-F238E27FC236}">
                <a16:creationId xmlns:a16="http://schemas.microsoft.com/office/drawing/2014/main" id="{EE2E603F-4A95-4FE8-BB06-211DFD75DBE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723900"/>
            <a:ext cx="49149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7CC41EB-2D81-4303-9171-6401B388BA3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6134100"/>
            <a:ext cx="49149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92CA24B2-B130-964F-2E4A-323006035E90}"/>
              </a:ext>
            </a:extLst>
          </p:cNvPr>
          <p:cNvPicPr>
            <a:picLocks noChangeAspect="1"/>
          </p:cNvPicPr>
          <p:nvPr/>
        </p:nvPicPr>
        <p:blipFill>
          <a:blip r:embed="rId2"/>
          <a:stretch>
            <a:fillRect/>
          </a:stretch>
        </p:blipFill>
        <p:spPr>
          <a:xfrm>
            <a:off x="7631380" y="723913"/>
            <a:ext cx="3580906" cy="5410187"/>
          </a:xfrm>
          <a:prstGeom prst="rect">
            <a:avLst/>
          </a:prstGeom>
        </p:spPr>
      </p:pic>
    </p:spTree>
    <p:extLst>
      <p:ext uri="{BB962C8B-B14F-4D97-AF65-F5344CB8AC3E}">
        <p14:creationId xmlns:p14="http://schemas.microsoft.com/office/powerpoint/2010/main" val="17086106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FF6D2-86A2-5B29-F2D0-683263110103}"/>
              </a:ext>
            </a:extLst>
          </p:cNvPr>
          <p:cNvSpPr>
            <a:spLocks noGrp="1"/>
          </p:cNvSpPr>
          <p:nvPr>
            <p:ph type="title"/>
          </p:nvPr>
        </p:nvSpPr>
        <p:spPr>
          <a:xfrm>
            <a:off x="700636" y="824167"/>
            <a:ext cx="10691265" cy="511849"/>
          </a:xfrm>
        </p:spPr>
        <p:txBody>
          <a:bodyPr>
            <a:noAutofit/>
          </a:bodyPr>
          <a:lstStyle/>
          <a:p>
            <a:r>
              <a:rPr lang="en-US" sz="3200" dirty="0"/>
              <a:t>Reserve satiation</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EDAE96A7-4DC5-7339-D6E8-A9D129D9789C}"/>
                  </a:ext>
                </a:extLst>
              </p:cNvPr>
              <p:cNvSpPr>
                <a:spLocks noGrp="1"/>
              </p:cNvSpPr>
              <p:nvPr>
                <p:ph idx="1"/>
              </p:nvPr>
            </p:nvSpPr>
            <p:spPr>
              <a:xfrm>
                <a:off x="700636" y="1587620"/>
                <a:ext cx="4941177" cy="4581076"/>
              </a:xfrm>
            </p:spPr>
            <p:txBody>
              <a:bodyPr>
                <a:noAutofit/>
              </a:bodyPr>
              <a:lstStyle/>
              <a:p>
                <a:pPr marL="224026" indent="-224026" defTabSz="896111">
                  <a:lnSpc>
                    <a:spcPct val="100000"/>
                  </a:lnSpc>
                  <a:spcBef>
                    <a:spcPts val="1200"/>
                  </a:spcBef>
                  <a:spcAft>
                    <a:spcPts val="600"/>
                  </a:spcAft>
                  <a:defRPr sz="2000"/>
                </a:pPr>
                <a:r>
                  <a:rPr lang="en-US" dirty="0">
                    <a:latin typeface="+mj-lt"/>
                  </a:rPr>
                  <a:t>In crisis, need to supply many reserves as the financial sector needs them.</a:t>
                </a:r>
              </a:p>
              <a:p>
                <a:pPr marL="224026" indent="-224026" defTabSz="896111">
                  <a:lnSpc>
                    <a:spcPct val="100000"/>
                  </a:lnSpc>
                  <a:spcBef>
                    <a:spcPts val="1200"/>
                  </a:spcBef>
                  <a:spcAft>
                    <a:spcPts val="600"/>
                  </a:spcAft>
                  <a:defRPr sz="2000"/>
                </a:pPr>
                <a:r>
                  <a:rPr lang="en-US" sz="2000" dirty="0">
                    <a:latin typeface="+mj-lt"/>
                  </a:rPr>
                  <a:t>Drive </a:t>
                </a:r>
                <a14:m>
                  <m:oMath xmlns:m="http://schemas.openxmlformats.org/officeDocument/2006/math">
                    <m:sSup>
                      <m:sSupPr>
                        <m:ctrlPr>
                          <a:rPr lang="en-US" sz="2000" i="1" smtClean="0">
                            <a:solidFill>
                              <a:srgbClr val="000000"/>
                            </a:solidFill>
                            <a:latin typeface="Cambria Math" panose="02040503050406030204" pitchFamily="18" charset="0"/>
                          </a:rPr>
                        </m:ctrlPr>
                      </m:sSupPr>
                      <m:e>
                        <m:r>
                          <a:rPr lang="en-US" sz="2000" i="1">
                            <a:solidFill>
                              <a:srgbClr val="000000"/>
                            </a:solidFill>
                            <a:latin typeface="Cambria Math" panose="02040503050406030204" pitchFamily="18" charset="0"/>
                          </a:rPr>
                          <m:t>𝑖</m:t>
                        </m:r>
                        <m:r>
                          <a:rPr lang="en-US" sz="2000" i="1">
                            <a:solidFill>
                              <a:srgbClr val="000000"/>
                            </a:solidFill>
                            <a:latin typeface="Cambria Math" panose="02040503050406030204" pitchFamily="18" charset="0"/>
                          </a:rPr>
                          <m:t>−</m:t>
                        </m:r>
                        <m:r>
                          <a:rPr lang="en-GB" sz="2000" i="1">
                            <a:solidFill>
                              <a:srgbClr val="000000"/>
                            </a:solidFill>
                            <a:latin typeface="Cambria Math" panose="02040503050406030204" pitchFamily="18" charset="0"/>
                          </a:rPr>
                          <m:t>𝑖</m:t>
                        </m:r>
                      </m:e>
                      <m:sup>
                        <m:r>
                          <a:rPr lang="en-GB" sz="2000" i="1">
                            <a:solidFill>
                              <a:srgbClr val="000000"/>
                            </a:solidFill>
                            <a:latin typeface="Cambria Math" panose="02040503050406030204" pitchFamily="18" charset="0"/>
                          </a:rPr>
                          <m:t>𝑣</m:t>
                        </m:r>
                      </m:sup>
                    </m:sSup>
                  </m:oMath>
                </a14:m>
                <a:r>
                  <a:rPr lang="en-US" sz="2000" dirty="0">
                    <a:latin typeface="+mj-lt"/>
                  </a:rPr>
                  <a:t> to zero</a:t>
                </a:r>
              </a:p>
              <a:p>
                <a:pPr marL="224026" indent="-224026" defTabSz="896111">
                  <a:lnSpc>
                    <a:spcPct val="100000"/>
                  </a:lnSpc>
                  <a:spcBef>
                    <a:spcPts val="1200"/>
                  </a:spcBef>
                  <a:spcAft>
                    <a:spcPts val="600"/>
                  </a:spcAft>
                  <a:defRPr sz="2000"/>
                </a:pPr>
                <a:r>
                  <a:rPr lang="en-US" b="1" dirty="0">
                    <a:latin typeface="+mj-lt"/>
                  </a:rPr>
                  <a:t>No opportunity cost of reserves, banks satiated in their demand for reserves.</a:t>
                </a:r>
                <a:endParaRPr lang="en-US" sz="2000" b="1" dirty="0">
                  <a:latin typeface="+mj-lt"/>
                </a:endParaRPr>
              </a:p>
              <a:p>
                <a:pPr marL="224026" indent="-224026" defTabSz="896111">
                  <a:lnSpc>
                    <a:spcPct val="100000"/>
                  </a:lnSpc>
                  <a:spcBef>
                    <a:spcPts val="1200"/>
                  </a:spcBef>
                  <a:spcAft>
                    <a:spcPts val="600"/>
                  </a:spcAft>
                  <a:defRPr sz="2000"/>
                </a:pPr>
                <a:r>
                  <a:rPr lang="en-US" dirty="0">
                    <a:latin typeface="+mj-lt"/>
                  </a:rPr>
                  <a:t>Creating reserves costs the central bank nothing, so their opportunity cost should be zero. </a:t>
                </a:r>
                <a:r>
                  <a:rPr lang="en-US" b="1" dirty="0">
                    <a:latin typeface="+mj-lt"/>
                  </a:rPr>
                  <a:t>Setting </a:t>
                </a:r>
                <a14:m>
                  <m:oMath xmlns:m="http://schemas.openxmlformats.org/officeDocument/2006/math">
                    <m:sSup>
                      <m:sSupPr>
                        <m:ctrlPr>
                          <a:rPr lang="en-US" sz="2000" b="1" i="1" smtClean="0">
                            <a:solidFill>
                              <a:srgbClr val="000000"/>
                            </a:solidFill>
                            <a:latin typeface="Cambria Math" panose="02040503050406030204" pitchFamily="18" charset="0"/>
                          </a:rPr>
                        </m:ctrlPr>
                      </m:sSupPr>
                      <m:e>
                        <m:r>
                          <a:rPr lang="en-GB" sz="2000" b="1" i="1">
                            <a:solidFill>
                              <a:srgbClr val="000000"/>
                            </a:solidFill>
                            <a:latin typeface="Cambria Math" panose="02040503050406030204" pitchFamily="18" charset="0"/>
                          </a:rPr>
                          <m:t>𝒊</m:t>
                        </m:r>
                      </m:e>
                      <m:sup>
                        <m:r>
                          <a:rPr lang="en-GB" sz="2000" b="1" i="1">
                            <a:solidFill>
                              <a:srgbClr val="000000"/>
                            </a:solidFill>
                            <a:latin typeface="Cambria Math" panose="02040503050406030204" pitchFamily="18" charset="0"/>
                          </a:rPr>
                          <m:t>𝒗</m:t>
                        </m:r>
                      </m:sup>
                    </m:sSup>
                    <m:r>
                      <a:rPr lang="en-GB" sz="2000" b="1" i="1">
                        <a:solidFill>
                          <a:srgbClr val="000000"/>
                        </a:solidFill>
                        <a:latin typeface="Cambria Math" panose="02040503050406030204" pitchFamily="18" charset="0"/>
                      </a:rPr>
                      <m:t>=</m:t>
                    </m:r>
                    <m:r>
                      <a:rPr lang="en-GB" sz="2000" b="1" i="1">
                        <a:solidFill>
                          <a:srgbClr val="000000"/>
                        </a:solidFill>
                        <a:latin typeface="Cambria Math" panose="02040503050406030204" pitchFamily="18" charset="0"/>
                      </a:rPr>
                      <m:t>𝒊</m:t>
                    </m:r>
                  </m:oMath>
                </a14:m>
                <a:r>
                  <a:rPr lang="en-US" b="1" dirty="0">
                    <a:latin typeface="+mj-lt"/>
                  </a:rPr>
                  <a:t> is sometimes known as the </a:t>
                </a:r>
                <a:r>
                  <a:rPr lang="en-US" b="1" i="1" dirty="0">
                    <a:solidFill>
                      <a:srgbClr val="EC6D0B"/>
                    </a:solidFill>
                    <a:latin typeface="+mj-lt"/>
                  </a:rPr>
                  <a:t>Friedman Rule</a:t>
                </a:r>
              </a:p>
              <a:p>
                <a:pPr marL="224026" indent="-224026" defTabSz="896111">
                  <a:lnSpc>
                    <a:spcPct val="100000"/>
                  </a:lnSpc>
                  <a:spcBef>
                    <a:spcPts val="1200"/>
                  </a:spcBef>
                  <a:spcAft>
                    <a:spcPts val="600"/>
                  </a:spcAft>
                  <a:defRPr sz="2000"/>
                </a:pPr>
                <a:r>
                  <a:rPr lang="en-US" dirty="0">
                    <a:solidFill>
                      <a:schemeClr val="tx1"/>
                    </a:solidFill>
                    <a:latin typeface="+mj-lt"/>
                  </a:rPr>
                  <a:t>Now, </a:t>
                </a:r>
                <a:r>
                  <a:rPr lang="en-GB" dirty="0">
                    <a:solidFill>
                      <a:schemeClr val="tx1"/>
                    </a:solidFill>
                    <a:latin typeface="+mj-lt"/>
                  </a:rPr>
                  <a:t>changing </a:t>
                </a:r>
                <a14:m>
                  <m:oMath xmlns:m="http://schemas.openxmlformats.org/officeDocument/2006/math">
                    <m:sSup>
                      <m:sSupPr>
                        <m:ctrlPr>
                          <a:rPr lang="en-US" sz="1800" i="1" smtClean="0">
                            <a:solidFill>
                              <a:schemeClr val="tx1"/>
                            </a:solidFill>
                            <a:latin typeface="Cambria Math" panose="02040503050406030204" pitchFamily="18" charset="0"/>
                          </a:rPr>
                        </m:ctrlPr>
                      </m:sSupPr>
                      <m:e>
                        <m:r>
                          <a:rPr lang="en-GB" sz="1800" i="1">
                            <a:solidFill>
                              <a:schemeClr val="tx1"/>
                            </a:solidFill>
                            <a:latin typeface="Cambria Math" panose="02040503050406030204" pitchFamily="18" charset="0"/>
                          </a:rPr>
                          <m:t>𝑖</m:t>
                        </m:r>
                      </m:e>
                      <m:sup>
                        <m:r>
                          <a:rPr lang="en-GB" sz="1800" i="1">
                            <a:solidFill>
                              <a:schemeClr val="tx1"/>
                            </a:solidFill>
                            <a:latin typeface="Cambria Math" panose="02040503050406030204" pitchFamily="18" charset="0"/>
                          </a:rPr>
                          <m:t>𝑣</m:t>
                        </m:r>
                      </m:sup>
                    </m:sSup>
                  </m:oMath>
                </a14:m>
                <a:r>
                  <a:rPr lang="en-GB" dirty="0">
                    <a:solidFill>
                      <a:schemeClr val="tx1"/>
                    </a:solidFill>
                    <a:latin typeface="+mj-lt"/>
                  </a:rPr>
                  <a:t> </a:t>
                </a:r>
                <a:r>
                  <a:rPr lang="en-US" dirty="0">
                    <a:latin typeface="+mj-lt"/>
                  </a:rPr>
                  <a:t>is sole driver of </a:t>
                </a:r>
                <a:r>
                  <a:rPr lang="en-US" i="1" dirty="0" err="1">
                    <a:latin typeface="+mj-lt"/>
                  </a:rPr>
                  <a:t>i</a:t>
                </a:r>
                <a:endParaRPr lang="en-US" i="1" dirty="0">
                  <a:solidFill>
                    <a:schemeClr val="tx1"/>
                  </a:solidFill>
                  <a:latin typeface="+mj-lt"/>
                </a:endParaRPr>
              </a:p>
            </p:txBody>
          </p:sp>
        </mc:Choice>
        <mc:Fallback xmlns="">
          <p:sp>
            <p:nvSpPr>
              <p:cNvPr id="3" name="Content Placeholder 2">
                <a:extLst>
                  <a:ext uri="{FF2B5EF4-FFF2-40B4-BE49-F238E27FC236}">
                    <a16:creationId xmlns:a16="http://schemas.microsoft.com/office/drawing/2014/main" id="{EDAE96A7-4DC5-7339-D6E8-A9D129D9789C}"/>
                  </a:ext>
                </a:extLst>
              </p:cNvPr>
              <p:cNvSpPr>
                <a:spLocks noGrp="1" noRot="1" noChangeAspect="1" noMove="1" noResize="1" noEditPoints="1" noAdjustHandles="1" noChangeArrowheads="1" noChangeShapeType="1" noTextEdit="1"/>
              </p:cNvSpPr>
              <p:nvPr>
                <p:ph idx="1"/>
              </p:nvPr>
            </p:nvSpPr>
            <p:spPr>
              <a:xfrm>
                <a:off x="700636" y="1587620"/>
                <a:ext cx="4941177" cy="4581076"/>
              </a:xfrm>
              <a:blipFill>
                <a:blip r:embed="rId2"/>
                <a:stretch>
                  <a:fillRect l="-1026" t="-552" r="-769"/>
                </a:stretch>
              </a:blipFill>
            </p:spPr>
            <p:txBody>
              <a:bodyPr/>
              <a:lstStyle/>
              <a:p>
                <a:r>
                  <a:rPr lang="en-US">
                    <a:noFill/>
                  </a:rPr>
                  <a:t> </a:t>
                </a:r>
              </a:p>
            </p:txBody>
          </p:sp>
        </mc:Fallback>
      </mc:AlternateContent>
      <p:grpSp>
        <p:nvGrpSpPr>
          <p:cNvPr id="8" name="Group 7">
            <a:extLst>
              <a:ext uri="{FF2B5EF4-FFF2-40B4-BE49-F238E27FC236}">
                <a16:creationId xmlns:a16="http://schemas.microsoft.com/office/drawing/2014/main" id="{2DB29AE5-C933-0F0B-4D92-C4EBFCB40A5B}"/>
              </a:ext>
            </a:extLst>
          </p:cNvPr>
          <p:cNvGrpSpPr/>
          <p:nvPr/>
        </p:nvGrpSpPr>
        <p:grpSpPr>
          <a:xfrm>
            <a:off x="5679584" y="935466"/>
            <a:ext cx="6557975" cy="5535834"/>
            <a:chOff x="4576013" y="2824998"/>
            <a:chExt cx="9278257" cy="7066894"/>
          </a:xfrm>
        </p:grpSpPr>
        <p:cxnSp>
          <p:nvCxnSpPr>
            <p:cNvPr id="12" name="Straight Arrow Connector 11">
              <a:extLst>
                <a:ext uri="{FF2B5EF4-FFF2-40B4-BE49-F238E27FC236}">
                  <a16:creationId xmlns:a16="http://schemas.microsoft.com/office/drawing/2014/main" id="{DCF23167-122C-FA34-6258-0E3CE5B512FD}"/>
                </a:ext>
              </a:extLst>
            </p:cNvPr>
            <p:cNvCxnSpPr>
              <a:cxnSpLocks/>
            </p:cNvCxnSpPr>
            <p:nvPr/>
          </p:nvCxnSpPr>
          <p:spPr>
            <a:xfrm flipV="1">
              <a:off x="5134695" y="8921602"/>
              <a:ext cx="7254529" cy="19826"/>
            </a:xfrm>
            <a:prstGeom prst="straightConnector1">
              <a:avLst/>
            </a:prstGeom>
            <a:ln w="28575">
              <a:tailEnd type="triangle"/>
            </a:ln>
          </p:spPr>
          <p:style>
            <a:lnRef idx="3">
              <a:schemeClr val="dk1"/>
            </a:lnRef>
            <a:fillRef idx="0">
              <a:schemeClr val="dk1"/>
            </a:fillRef>
            <a:effectRef idx="2">
              <a:schemeClr val="dk1"/>
            </a:effectRef>
            <a:fontRef idx="minor">
              <a:schemeClr val="tx1"/>
            </a:fontRef>
          </p:style>
        </p:cxnSp>
        <p:cxnSp>
          <p:nvCxnSpPr>
            <p:cNvPr id="13" name="Straight Arrow Connector 12">
              <a:extLst>
                <a:ext uri="{FF2B5EF4-FFF2-40B4-BE49-F238E27FC236}">
                  <a16:creationId xmlns:a16="http://schemas.microsoft.com/office/drawing/2014/main" id="{1726B0E0-9B73-9FE2-81FC-BA4000DBADBF}"/>
                </a:ext>
              </a:extLst>
            </p:cNvPr>
            <p:cNvCxnSpPr>
              <a:cxnSpLocks/>
            </p:cNvCxnSpPr>
            <p:nvPr/>
          </p:nvCxnSpPr>
          <p:spPr>
            <a:xfrm flipH="1" flipV="1">
              <a:off x="5135650" y="2824998"/>
              <a:ext cx="1" cy="6096604"/>
            </a:xfrm>
            <a:prstGeom prst="straightConnector1">
              <a:avLst/>
            </a:prstGeom>
            <a:ln w="28575">
              <a:tailEnd type="triangle"/>
            </a:ln>
          </p:spPr>
          <p:style>
            <a:lnRef idx="3">
              <a:schemeClr val="dk1"/>
            </a:lnRef>
            <a:fillRef idx="0">
              <a:schemeClr val="dk1"/>
            </a:fillRef>
            <a:effectRef idx="2">
              <a:schemeClr val="dk1"/>
            </a:effectRef>
            <a:fontRef idx="minor">
              <a:schemeClr val="tx1"/>
            </a:fontRef>
          </p:style>
        </p:cxn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C27499D7-E36D-EEEA-199A-3169720BEA4A}"/>
                    </a:ext>
                  </a:extLst>
                </p:cNvPr>
                <p:cNvSpPr txBox="1"/>
                <p:nvPr/>
              </p:nvSpPr>
              <p:spPr>
                <a:xfrm>
                  <a:off x="4576013" y="2824998"/>
                  <a:ext cx="338682" cy="453137"/>
                </a:xfrm>
                <a:prstGeom prst="rect">
                  <a:avLst/>
                </a:prstGeom>
                <a:noFill/>
              </p:spPr>
              <p:txBody>
                <a:bodyPr wrap="none" rtlCol="0">
                  <a:spAutoFit/>
                </a:bodyPr>
                <a:lstStyle/>
                <a:p>
                  <a:pPr algn="ctr"/>
                  <a14:m>
                    <m:oMathPara xmlns:m="http://schemas.openxmlformats.org/officeDocument/2006/math">
                      <m:oMathParaPr>
                        <m:jc m:val="centerGroup"/>
                      </m:oMathParaPr>
                      <m:oMath xmlns:m="http://schemas.openxmlformats.org/officeDocument/2006/math">
                        <m:r>
                          <a:rPr lang="en-US" sz="2400" i="1" dirty="0">
                            <a:latin typeface="Cambria Math" panose="02040503050406030204" pitchFamily="18" charset="0"/>
                          </a:rPr>
                          <m:t>𝑖</m:t>
                        </m:r>
                      </m:oMath>
                    </m:oMathPara>
                  </a14:m>
                  <a:endParaRPr lang="en-US" sz="2400" baseline="30000" dirty="0"/>
                </a:p>
              </p:txBody>
            </p:sp>
          </mc:Choice>
          <mc:Fallback xmlns="">
            <p:sp>
              <p:nvSpPr>
                <p:cNvPr id="66" name="TextBox 65"/>
                <p:cNvSpPr txBox="1">
                  <a:spLocks noRot="1" noChangeAspect="1" noMove="1" noResize="1" noEditPoints="1" noAdjustHandles="1" noChangeArrowheads="1" noChangeShapeType="1" noTextEdit="1"/>
                </p:cNvSpPr>
                <p:nvPr/>
              </p:nvSpPr>
              <p:spPr>
                <a:xfrm>
                  <a:off x="4576013" y="2824998"/>
                  <a:ext cx="338682" cy="453137"/>
                </a:xfrm>
                <a:prstGeom prst="rect">
                  <a:avLst/>
                </a:prstGeom>
                <a:blipFill>
                  <a:blip r:embed="rId3"/>
                  <a:stretch>
                    <a:fillRect l="-3704"/>
                  </a:stretch>
                </a:blipFill>
              </p:spPr>
              <p:txBody>
                <a:bodyPr/>
                <a:lstStyle/>
                <a:p>
                  <a:r>
                    <a:rPr lang="en-US">
                      <a:noFill/>
                    </a:rPr>
                    <a:t> </a:t>
                  </a:r>
                </a:p>
              </p:txBody>
            </p:sp>
          </mc:Fallback>
        </mc:AlternateContent>
        <p:sp>
          <p:nvSpPr>
            <p:cNvPr id="24" name="TextBox 23">
              <a:extLst>
                <a:ext uri="{FF2B5EF4-FFF2-40B4-BE49-F238E27FC236}">
                  <a16:creationId xmlns:a16="http://schemas.microsoft.com/office/drawing/2014/main" id="{65159B43-BB2C-995E-4AE7-4478844C8F5B}"/>
                </a:ext>
              </a:extLst>
            </p:cNvPr>
            <p:cNvSpPr txBox="1"/>
            <p:nvPr/>
          </p:nvSpPr>
          <p:spPr>
            <a:xfrm>
              <a:off x="10349009" y="7146301"/>
              <a:ext cx="351378" cy="461665"/>
            </a:xfrm>
            <a:prstGeom prst="rect">
              <a:avLst/>
            </a:prstGeom>
            <a:noFill/>
          </p:spPr>
          <p:txBody>
            <a:bodyPr wrap="none" rtlCol="0">
              <a:spAutoFit/>
            </a:bodyPr>
            <a:lstStyle/>
            <a:p>
              <a:pPr algn="ctr"/>
              <a:r>
                <a:rPr lang="en-US" sz="2400" dirty="0"/>
                <a:t>B</a:t>
              </a:r>
            </a:p>
          </p:txBody>
        </p:sp>
        <p:sp>
          <p:nvSpPr>
            <p:cNvPr id="25" name="TextBox 24">
              <a:extLst>
                <a:ext uri="{FF2B5EF4-FFF2-40B4-BE49-F238E27FC236}">
                  <a16:creationId xmlns:a16="http://schemas.microsoft.com/office/drawing/2014/main" id="{0C7554D6-3776-5296-46D3-E48A8B536A3A}"/>
                </a:ext>
              </a:extLst>
            </p:cNvPr>
            <p:cNvSpPr txBox="1"/>
            <p:nvPr/>
          </p:nvSpPr>
          <p:spPr>
            <a:xfrm>
              <a:off x="9965160" y="8992179"/>
              <a:ext cx="3889110" cy="471479"/>
            </a:xfrm>
            <a:prstGeom prst="rect">
              <a:avLst/>
            </a:prstGeom>
            <a:noFill/>
          </p:spPr>
          <p:txBody>
            <a:bodyPr wrap="square" rtlCol="0">
              <a:spAutoFit/>
            </a:bodyPr>
            <a:lstStyle/>
            <a:p>
              <a:pPr algn="ctr"/>
              <a:r>
                <a:rPr lang="en-US" dirty="0">
                  <a:latin typeface="+mj-lt"/>
                </a:rPr>
                <a:t>Quantity of reserves</a:t>
              </a:r>
            </a:p>
          </p:txBody>
        </p:sp>
        <p:cxnSp>
          <p:nvCxnSpPr>
            <p:cNvPr id="26" name="Straight Connector 25">
              <a:extLst>
                <a:ext uri="{FF2B5EF4-FFF2-40B4-BE49-F238E27FC236}">
                  <a16:creationId xmlns:a16="http://schemas.microsoft.com/office/drawing/2014/main" id="{514F71E1-EED8-79CF-4148-E2E111F9357A}"/>
                </a:ext>
              </a:extLst>
            </p:cNvPr>
            <p:cNvCxnSpPr>
              <a:cxnSpLocks/>
              <a:endCxn id="29" idx="2"/>
            </p:cNvCxnSpPr>
            <p:nvPr/>
          </p:nvCxnSpPr>
          <p:spPr>
            <a:xfrm flipV="1">
              <a:off x="5134695" y="7718480"/>
              <a:ext cx="4278243" cy="3"/>
            </a:xfrm>
            <a:prstGeom prst="line">
              <a:avLst/>
            </a:prstGeom>
            <a:ln w="38100">
              <a:solidFill>
                <a:srgbClr val="FF0000"/>
              </a:solidFill>
              <a:prstDash val="sysDot"/>
            </a:ln>
          </p:spPr>
          <p:style>
            <a:lnRef idx="3">
              <a:schemeClr val="dk1"/>
            </a:lnRef>
            <a:fillRef idx="0">
              <a:schemeClr val="dk1"/>
            </a:fillRef>
            <a:effectRef idx="2">
              <a:schemeClr val="dk1"/>
            </a:effectRef>
            <a:fontRef idx="minor">
              <a:schemeClr val="tx1"/>
            </a:fontRef>
          </p:style>
        </p:cxnSp>
        <p:sp>
          <p:nvSpPr>
            <p:cNvPr id="27" name="TextBox 26">
              <a:extLst>
                <a:ext uri="{FF2B5EF4-FFF2-40B4-BE49-F238E27FC236}">
                  <a16:creationId xmlns:a16="http://schemas.microsoft.com/office/drawing/2014/main" id="{3FD747EA-E037-343B-DF93-868AECEB3F6F}"/>
                </a:ext>
              </a:extLst>
            </p:cNvPr>
            <p:cNvSpPr txBox="1"/>
            <p:nvPr/>
          </p:nvSpPr>
          <p:spPr>
            <a:xfrm>
              <a:off x="6164100" y="4305685"/>
              <a:ext cx="362600" cy="461665"/>
            </a:xfrm>
            <a:prstGeom prst="rect">
              <a:avLst/>
            </a:prstGeom>
            <a:noFill/>
          </p:spPr>
          <p:txBody>
            <a:bodyPr wrap="none" rtlCol="0">
              <a:spAutoFit/>
            </a:bodyPr>
            <a:lstStyle/>
            <a:p>
              <a:pPr algn="ctr"/>
              <a:r>
                <a:rPr lang="en-US" sz="2400" dirty="0"/>
                <a:t>A</a:t>
              </a:r>
            </a:p>
          </p:txBody>
        </p:sp>
        <p:sp>
          <p:nvSpPr>
            <p:cNvPr id="28" name="TextBox 27">
              <a:extLst>
                <a:ext uri="{FF2B5EF4-FFF2-40B4-BE49-F238E27FC236}">
                  <a16:creationId xmlns:a16="http://schemas.microsoft.com/office/drawing/2014/main" id="{94399A06-C21C-6DC0-EAB7-BC570ECB9E2E}"/>
                </a:ext>
              </a:extLst>
            </p:cNvPr>
            <p:cNvSpPr txBox="1"/>
            <p:nvPr/>
          </p:nvSpPr>
          <p:spPr>
            <a:xfrm>
              <a:off x="6014656" y="3317690"/>
              <a:ext cx="1984264" cy="825089"/>
            </a:xfrm>
            <a:prstGeom prst="rect">
              <a:avLst/>
            </a:prstGeom>
            <a:noFill/>
          </p:spPr>
          <p:txBody>
            <a:bodyPr wrap="none" rtlCol="0">
              <a:spAutoFit/>
            </a:bodyPr>
            <a:lstStyle/>
            <a:p>
              <a:pPr algn="ctr"/>
              <a:r>
                <a:rPr lang="en-US" dirty="0">
                  <a:solidFill>
                    <a:srgbClr val="0070C0"/>
                  </a:solidFill>
                  <a:latin typeface="+mj-lt"/>
                </a:rPr>
                <a:t>Conventional</a:t>
              </a:r>
            </a:p>
            <a:p>
              <a:pPr algn="ctr"/>
              <a:r>
                <a:rPr lang="en-US" dirty="0">
                  <a:solidFill>
                    <a:srgbClr val="0070C0"/>
                  </a:solidFill>
                  <a:latin typeface="+mj-lt"/>
                </a:rPr>
                <a:t>supply</a:t>
              </a:r>
            </a:p>
          </p:txBody>
        </p:sp>
        <p:sp>
          <p:nvSpPr>
            <p:cNvPr id="29" name="Freeform 28">
              <a:extLst>
                <a:ext uri="{FF2B5EF4-FFF2-40B4-BE49-F238E27FC236}">
                  <a16:creationId xmlns:a16="http://schemas.microsoft.com/office/drawing/2014/main" id="{7BCBF818-C249-71CF-81BD-02E9F727F74F}"/>
                </a:ext>
              </a:extLst>
            </p:cNvPr>
            <p:cNvSpPr/>
            <p:nvPr/>
          </p:nvSpPr>
          <p:spPr>
            <a:xfrm rot="6364269">
              <a:off x="5897891" y="3055098"/>
              <a:ext cx="3089394" cy="5087368"/>
            </a:xfrm>
            <a:custGeom>
              <a:avLst/>
              <a:gdLst>
                <a:gd name="connsiteX0" fmla="*/ 0 w 2761129"/>
                <a:gd name="connsiteY0" fmla="*/ 4715436 h 4715436"/>
                <a:gd name="connsiteX1" fmla="*/ 2026023 w 2761129"/>
                <a:gd name="connsiteY1" fmla="*/ 2779059 h 4715436"/>
                <a:gd name="connsiteX2" fmla="*/ 2761129 w 2761129"/>
                <a:gd name="connsiteY2" fmla="*/ 0 h 4715436"/>
              </a:gdLst>
              <a:ahLst/>
              <a:cxnLst>
                <a:cxn ang="0">
                  <a:pos x="connsiteX0" y="connsiteY0"/>
                </a:cxn>
                <a:cxn ang="0">
                  <a:pos x="connsiteX1" y="connsiteY1"/>
                </a:cxn>
                <a:cxn ang="0">
                  <a:pos x="connsiteX2" y="connsiteY2"/>
                </a:cxn>
              </a:cxnLst>
              <a:rect l="l" t="t" r="r" b="b"/>
              <a:pathLst>
                <a:path w="2761129" h="4715436">
                  <a:moveTo>
                    <a:pt x="0" y="4715436"/>
                  </a:moveTo>
                  <a:cubicBezTo>
                    <a:pt x="782917" y="4140200"/>
                    <a:pt x="1565835" y="3564965"/>
                    <a:pt x="2026023" y="2779059"/>
                  </a:cubicBezTo>
                  <a:cubicBezTo>
                    <a:pt x="2486211" y="1993153"/>
                    <a:pt x="2623670" y="996576"/>
                    <a:pt x="2761129" y="0"/>
                  </a:cubicBezTo>
                </a:path>
              </a:pathLst>
            </a:cu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8CC72D40-239A-19B5-FEC1-4B39D91AF2BF}"/>
                </a:ext>
              </a:extLst>
            </p:cNvPr>
            <p:cNvSpPr txBox="1"/>
            <p:nvPr/>
          </p:nvSpPr>
          <p:spPr>
            <a:xfrm>
              <a:off x="10775562" y="6539857"/>
              <a:ext cx="1811085" cy="1178698"/>
            </a:xfrm>
            <a:prstGeom prst="rect">
              <a:avLst/>
            </a:prstGeom>
            <a:noFill/>
          </p:spPr>
          <p:txBody>
            <a:bodyPr wrap="none" rtlCol="0">
              <a:spAutoFit/>
            </a:bodyPr>
            <a:lstStyle/>
            <a:p>
              <a:pPr algn="ctr"/>
              <a:r>
                <a:rPr lang="en-US" dirty="0">
                  <a:solidFill>
                    <a:srgbClr val="FF0000"/>
                  </a:solidFill>
                  <a:latin typeface="+mj-lt"/>
                </a:rPr>
                <a:t>Demand </a:t>
              </a:r>
            </a:p>
            <a:p>
              <a:pPr algn="ctr"/>
              <a:r>
                <a:rPr lang="en-US" dirty="0">
                  <a:solidFill>
                    <a:srgbClr val="FF0000"/>
                  </a:solidFill>
                  <a:latin typeface="+mj-lt"/>
                </a:rPr>
                <a:t>for reserves</a:t>
              </a:r>
            </a:p>
            <a:p>
              <a:pPr algn="ctr"/>
              <a:r>
                <a:rPr lang="en-US" dirty="0">
                  <a:solidFill>
                    <a:srgbClr val="FF0000"/>
                  </a:solidFill>
                  <a:latin typeface="+mj-lt"/>
                </a:rPr>
                <a:t> by banks</a:t>
              </a:r>
            </a:p>
          </p:txBody>
        </p:sp>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25C6C94A-F77A-4562-44AE-B080ACEAA860}"/>
                    </a:ext>
                  </a:extLst>
                </p:cNvPr>
                <p:cNvSpPr txBox="1"/>
                <p:nvPr/>
              </p:nvSpPr>
              <p:spPr>
                <a:xfrm>
                  <a:off x="4597749" y="7439211"/>
                  <a:ext cx="450187" cy="453137"/>
                </a:xfrm>
                <a:prstGeom prst="rect">
                  <a:avLst/>
                </a:prstGeom>
                <a:noFill/>
              </p:spPr>
              <p:txBody>
                <a:bodyPr wrap="none" rtlCol="0">
                  <a:spAutoFit/>
                </a:bodyPr>
                <a:lstStyle/>
                <a:p>
                  <a:pPr algn="ctr"/>
                  <a14:m>
                    <m:oMathPara xmlns:m="http://schemas.openxmlformats.org/officeDocument/2006/math">
                      <m:oMathParaPr>
                        <m:jc m:val="centerGroup"/>
                      </m:oMathParaPr>
                      <m:oMath xmlns:m="http://schemas.openxmlformats.org/officeDocument/2006/math">
                        <m:r>
                          <a:rPr lang="en-US" sz="2400" i="1" dirty="0">
                            <a:solidFill>
                              <a:srgbClr val="FF0000"/>
                            </a:solidFill>
                            <a:latin typeface="Cambria Math" panose="02040503050406030204" pitchFamily="18" charset="0"/>
                          </a:rPr>
                          <m:t>𝑖</m:t>
                        </m:r>
                        <m:r>
                          <a:rPr lang="en-US" sz="2400" i="1" baseline="30000" dirty="0">
                            <a:solidFill>
                              <a:srgbClr val="FF0000"/>
                            </a:solidFill>
                            <a:latin typeface="Cambria Math" panose="02040503050406030204" pitchFamily="18" charset="0"/>
                          </a:rPr>
                          <m:t>𝑣</m:t>
                        </m:r>
                      </m:oMath>
                    </m:oMathPara>
                  </a14:m>
                  <a:endParaRPr lang="en-US" sz="2400" baseline="30000" dirty="0">
                    <a:solidFill>
                      <a:srgbClr val="FF0000"/>
                    </a:solidFill>
                  </a:endParaRPr>
                </a:p>
              </p:txBody>
            </p:sp>
          </mc:Choice>
          <mc:Fallback xmlns="">
            <p:sp>
              <p:nvSpPr>
                <p:cNvPr id="31" name="TextBox 30">
                  <a:extLst>
                    <a:ext uri="{FF2B5EF4-FFF2-40B4-BE49-F238E27FC236}">
                      <a16:creationId xmlns:a16="http://schemas.microsoft.com/office/drawing/2014/main" id="{25C6C94A-F77A-4562-44AE-B080ACEAA860}"/>
                    </a:ext>
                  </a:extLst>
                </p:cNvPr>
                <p:cNvSpPr txBox="1">
                  <a:spLocks noRot="1" noChangeAspect="1" noMove="1" noResize="1" noEditPoints="1" noAdjustHandles="1" noChangeArrowheads="1" noChangeShapeType="1" noTextEdit="1"/>
                </p:cNvSpPr>
                <p:nvPr/>
              </p:nvSpPr>
              <p:spPr>
                <a:xfrm>
                  <a:off x="4597749" y="7439211"/>
                  <a:ext cx="450187" cy="453137"/>
                </a:xfrm>
                <a:prstGeom prst="rect">
                  <a:avLst/>
                </a:prstGeom>
                <a:blipFill>
                  <a:blip r:embed="rId4"/>
                  <a:stretch>
                    <a:fillRect l="-23077" b="-24138"/>
                  </a:stretch>
                </a:blipFill>
              </p:spPr>
              <p:txBody>
                <a:bodyPr/>
                <a:lstStyle/>
                <a:p>
                  <a:r>
                    <a:rPr lang="en-US">
                      <a:noFill/>
                    </a:rPr>
                    <a:t> </a:t>
                  </a:r>
                </a:p>
              </p:txBody>
            </p:sp>
          </mc:Fallback>
        </mc:AlternateContent>
        <p:cxnSp>
          <p:nvCxnSpPr>
            <p:cNvPr id="32" name="Straight Connector 31">
              <a:extLst>
                <a:ext uri="{FF2B5EF4-FFF2-40B4-BE49-F238E27FC236}">
                  <a16:creationId xmlns:a16="http://schemas.microsoft.com/office/drawing/2014/main" id="{8F20393E-D0D4-B6C5-70D1-08277A4CC557}"/>
                </a:ext>
              </a:extLst>
            </p:cNvPr>
            <p:cNvCxnSpPr>
              <a:cxnSpLocks/>
            </p:cNvCxnSpPr>
            <p:nvPr/>
          </p:nvCxnSpPr>
          <p:spPr>
            <a:xfrm flipV="1">
              <a:off x="9412940" y="7718481"/>
              <a:ext cx="2823185" cy="1"/>
            </a:xfrm>
            <a:prstGeom prst="line">
              <a:avLst/>
            </a:prstGeom>
            <a:ln w="38100">
              <a:solidFill>
                <a:srgbClr val="FF0000"/>
              </a:solidFill>
              <a:prstDash val="solid"/>
            </a:ln>
          </p:spPr>
          <p:style>
            <a:lnRef idx="3">
              <a:schemeClr val="dk1"/>
            </a:lnRef>
            <a:fillRef idx="0">
              <a:schemeClr val="dk1"/>
            </a:fillRef>
            <a:effectRef idx="2">
              <a:schemeClr val="dk1"/>
            </a:effectRef>
            <a:fontRef idx="minor">
              <a:schemeClr val="tx1"/>
            </a:fontRef>
          </p:style>
        </p:cxnSp>
        <p:cxnSp>
          <p:nvCxnSpPr>
            <p:cNvPr id="33" name="Straight Connector 32">
              <a:extLst>
                <a:ext uri="{FF2B5EF4-FFF2-40B4-BE49-F238E27FC236}">
                  <a16:creationId xmlns:a16="http://schemas.microsoft.com/office/drawing/2014/main" id="{18F8F7FF-A42D-71AE-0D69-A9AC4A6EF944}"/>
                </a:ext>
              </a:extLst>
            </p:cNvPr>
            <p:cNvCxnSpPr>
              <a:cxnSpLocks/>
            </p:cNvCxnSpPr>
            <p:nvPr/>
          </p:nvCxnSpPr>
          <p:spPr>
            <a:xfrm>
              <a:off x="9391197" y="7749604"/>
              <a:ext cx="0" cy="1181911"/>
            </a:xfrm>
            <a:prstGeom prst="line">
              <a:avLst/>
            </a:prstGeom>
            <a:ln w="38100">
              <a:solidFill>
                <a:srgbClr val="0070C0"/>
              </a:solidFill>
              <a:prstDash val="sysDot"/>
            </a:ln>
          </p:spPr>
          <p:style>
            <a:lnRef idx="3">
              <a:schemeClr val="dk1"/>
            </a:lnRef>
            <a:fillRef idx="0">
              <a:schemeClr val="dk1"/>
            </a:fillRef>
            <a:effectRef idx="2">
              <a:schemeClr val="dk1"/>
            </a:effectRef>
            <a:fontRef idx="minor">
              <a:schemeClr val="tx1"/>
            </a:fontRef>
          </p:style>
        </p:cxnSp>
        <p:cxnSp>
          <p:nvCxnSpPr>
            <p:cNvPr id="34" name="Straight Connector 33">
              <a:extLst>
                <a:ext uri="{FF2B5EF4-FFF2-40B4-BE49-F238E27FC236}">
                  <a16:creationId xmlns:a16="http://schemas.microsoft.com/office/drawing/2014/main" id="{81DA0ADA-E24A-94C1-B1F5-619BA26C9FFE}"/>
                </a:ext>
              </a:extLst>
            </p:cNvPr>
            <p:cNvCxnSpPr>
              <a:cxnSpLocks/>
            </p:cNvCxnSpPr>
            <p:nvPr/>
          </p:nvCxnSpPr>
          <p:spPr>
            <a:xfrm flipV="1">
              <a:off x="5977378" y="3409773"/>
              <a:ext cx="0" cy="5531655"/>
            </a:xfrm>
            <a:prstGeom prst="line">
              <a:avLst/>
            </a:prstGeom>
            <a:ln w="38100">
              <a:solidFill>
                <a:srgbClr val="0070C0"/>
              </a:solidFill>
              <a:prstDash val="solid"/>
            </a:ln>
          </p:spPr>
          <p:style>
            <a:lnRef idx="3">
              <a:schemeClr val="dk1"/>
            </a:lnRef>
            <a:fillRef idx="0">
              <a:schemeClr val="dk1"/>
            </a:fillRef>
            <a:effectRef idx="2">
              <a:schemeClr val="dk1"/>
            </a:effectRef>
            <a:fontRef idx="minor">
              <a:schemeClr val="tx1"/>
            </a:fontRef>
          </p:style>
        </p:cxnSp>
        <p:sp>
          <p:nvSpPr>
            <p:cNvPr id="35" name="Oval 34">
              <a:extLst>
                <a:ext uri="{FF2B5EF4-FFF2-40B4-BE49-F238E27FC236}">
                  <a16:creationId xmlns:a16="http://schemas.microsoft.com/office/drawing/2014/main" id="{B9684F53-D517-59B5-D986-5BEA3C18F8D4}"/>
                </a:ext>
              </a:extLst>
            </p:cNvPr>
            <p:cNvSpPr/>
            <p:nvPr/>
          </p:nvSpPr>
          <p:spPr>
            <a:xfrm>
              <a:off x="5824573" y="4664210"/>
              <a:ext cx="238713" cy="22026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cxnSp>
          <p:nvCxnSpPr>
            <p:cNvPr id="36" name="Straight Connector 35">
              <a:extLst>
                <a:ext uri="{FF2B5EF4-FFF2-40B4-BE49-F238E27FC236}">
                  <a16:creationId xmlns:a16="http://schemas.microsoft.com/office/drawing/2014/main" id="{CA16A819-FF4C-F501-5AF9-940BF7157E09}"/>
                </a:ext>
              </a:extLst>
            </p:cNvPr>
            <p:cNvCxnSpPr>
              <a:cxnSpLocks/>
            </p:cNvCxnSpPr>
            <p:nvPr/>
          </p:nvCxnSpPr>
          <p:spPr>
            <a:xfrm flipV="1">
              <a:off x="10253257" y="3389947"/>
              <a:ext cx="0" cy="5531655"/>
            </a:xfrm>
            <a:prstGeom prst="line">
              <a:avLst/>
            </a:prstGeom>
            <a:ln w="38100">
              <a:solidFill>
                <a:srgbClr val="0070C0"/>
              </a:solidFill>
              <a:prstDash val="solid"/>
            </a:ln>
          </p:spPr>
          <p:style>
            <a:lnRef idx="3">
              <a:schemeClr val="dk1"/>
            </a:lnRef>
            <a:fillRef idx="0">
              <a:schemeClr val="dk1"/>
            </a:fillRef>
            <a:effectRef idx="2">
              <a:schemeClr val="dk1"/>
            </a:effectRef>
            <a:fontRef idx="minor">
              <a:schemeClr val="tx1"/>
            </a:fontRef>
          </p:style>
        </p:cxnSp>
        <p:sp>
          <p:nvSpPr>
            <p:cNvPr id="37" name="TextBox 36">
              <a:extLst>
                <a:ext uri="{FF2B5EF4-FFF2-40B4-BE49-F238E27FC236}">
                  <a16:creationId xmlns:a16="http://schemas.microsoft.com/office/drawing/2014/main" id="{09E60A3B-ADB7-C092-4F34-38237DF8A387}"/>
                </a:ext>
              </a:extLst>
            </p:cNvPr>
            <p:cNvSpPr txBox="1"/>
            <p:nvPr/>
          </p:nvSpPr>
          <p:spPr>
            <a:xfrm>
              <a:off x="10242790" y="3412958"/>
              <a:ext cx="1549456" cy="1178698"/>
            </a:xfrm>
            <a:prstGeom prst="rect">
              <a:avLst/>
            </a:prstGeom>
            <a:noFill/>
          </p:spPr>
          <p:txBody>
            <a:bodyPr wrap="none" rtlCol="0">
              <a:spAutoFit/>
            </a:bodyPr>
            <a:lstStyle/>
            <a:p>
              <a:pPr algn="ctr"/>
              <a:r>
                <a:rPr lang="en-US" dirty="0">
                  <a:solidFill>
                    <a:srgbClr val="0070C0"/>
                  </a:solidFill>
                  <a:latin typeface="+mj-lt"/>
                </a:rPr>
                <a:t>Supply in </a:t>
              </a:r>
            </a:p>
            <a:p>
              <a:pPr algn="ctr"/>
              <a:r>
                <a:rPr lang="en-US" dirty="0">
                  <a:solidFill>
                    <a:srgbClr val="0070C0"/>
                  </a:solidFill>
                  <a:latin typeface="+mj-lt"/>
                </a:rPr>
                <a:t>response </a:t>
              </a:r>
            </a:p>
            <a:p>
              <a:pPr algn="ctr"/>
              <a:r>
                <a:rPr lang="en-US" dirty="0">
                  <a:solidFill>
                    <a:srgbClr val="0070C0"/>
                  </a:solidFill>
                  <a:latin typeface="+mj-lt"/>
                </a:rPr>
                <a:t>to crisis</a:t>
              </a:r>
            </a:p>
          </p:txBody>
        </p:sp>
        <p:sp>
          <p:nvSpPr>
            <p:cNvPr id="38" name="Oval 37">
              <a:extLst>
                <a:ext uri="{FF2B5EF4-FFF2-40B4-BE49-F238E27FC236}">
                  <a16:creationId xmlns:a16="http://schemas.microsoft.com/office/drawing/2014/main" id="{71FE1C86-7207-0465-3B1D-12B7FB8CF7DA}"/>
                </a:ext>
              </a:extLst>
            </p:cNvPr>
            <p:cNvSpPr/>
            <p:nvPr/>
          </p:nvSpPr>
          <p:spPr>
            <a:xfrm>
              <a:off x="10133901" y="7618261"/>
              <a:ext cx="238713" cy="22026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9" name="TextBox 38">
              <a:extLst>
                <a:ext uri="{FF2B5EF4-FFF2-40B4-BE49-F238E27FC236}">
                  <a16:creationId xmlns:a16="http://schemas.microsoft.com/office/drawing/2014/main" id="{79AAC4CB-2E21-FF2A-FAC7-160217DF5C39}"/>
                </a:ext>
              </a:extLst>
            </p:cNvPr>
            <p:cNvSpPr txBox="1"/>
            <p:nvPr/>
          </p:nvSpPr>
          <p:spPr>
            <a:xfrm>
              <a:off x="8441030" y="8988224"/>
              <a:ext cx="1943818" cy="903668"/>
            </a:xfrm>
            <a:prstGeom prst="rect">
              <a:avLst/>
            </a:prstGeom>
            <a:noFill/>
            <a:ln>
              <a:noFill/>
            </a:ln>
          </p:spPr>
          <p:txBody>
            <a:bodyPr wrap="square" rtlCol="0">
              <a:spAutoFit/>
            </a:bodyPr>
            <a:lstStyle/>
            <a:p>
              <a:pPr algn="ctr"/>
              <a:r>
                <a:rPr lang="en-US" sz="2000" dirty="0">
                  <a:latin typeface="+mj-lt"/>
                </a:rPr>
                <a:t>Satiation point</a:t>
              </a:r>
              <a:endParaRPr lang="en-US" sz="2000" dirty="0"/>
            </a:p>
          </p:txBody>
        </p:sp>
      </p:grpSp>
    </p:spTree>
    <p:extLst>
      <p:ext uri="{BB962C8B-B14F-4D97-AF65-F5344CB8AC3E}">
        <p14:creationId xmlns:p14="http://schemas.microsoft.com/office/powerpoint/2010/main" val="38468214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FF6D2-86A2-5B29-F2D0-683263110103}"/>
              </a:ext>
            </a:extLst>
          </p:cNvPr>
          <p:cNvSpPr>
            <a:spLocks noGrp="1"/>
          </p:cNvSpPr>
          <p:nvPr>
            <p:ph type="title"/>
          </p:nvPr>
        </p:nvSpPr>
        <p:spPr>
          <a:xfrm>
            <a:off x="700635" y="922096"/>
            <a:ext cx="10691265" cy="511849"/>
          </a:xfrm>
        </p:spPr>
        <p:txBody>
          <a:bodyPr>
            <a:noAutofit/>
          </a:bodyPr>
          <a:lstStyle/>
          <a:p>
            <a:r>
              <a:rPr lang="en-US" sz="3200" dirty="0"/>
              <a:t>Targeting long-term interest rates</a:t>
            </a:r>
          </a:p>
        </p:txBody>
      </p:sp>
      <p:sp>
        <p:nvSpPr>
          <p:cNvPr id="3" name="Content Placeholder 2">
            <a:extLst>
              <a:ext uri="{FF2B5EF4-FFF2-40B4-BE49-F238E27FC236}">
                <a16:creationId xmlns:a16="http://schemas.microsoft.com/office/drawing/2014/main" id="{EDAE96A7-4DC5-7339-D6E8-A9D129D9789C}"/>
              </a:ext>
            </a:extLst>
          </p:cNvPr>
          <p:cNvSpPr>
            <a:spLocks noGrp="1"/>
          </p:cNvSpPr>
          <p:nvPr>
            <p:ph idx="1"/>
          </p:nvPr>
        </p:nvSpPr>
        <p:spPr>
          <a:xfrm>
            <a:off x="700634" y="1703671"/>
            <a:ext cx="10691265" cy="4369869"/>
          </a:xfrm>
        </p:spPr>
        <p:txBody>
          <a:bodyPr>
            <a:normAutofit/>
          </a:bodyPr>
          <a:lstStyle/>
          <a:p>
            <a:pPr>
              <a:lnSpc>
                <a:spcPct val="100000"/>
              </a:lnSpc>
              <a:spcBef>
                <a:spcPts val="1200"/>
              </a:spcBef>
              <a:spcAft>
                <a:spcPts val="600"/>
              </a:spcAft>
              <a:defRPr sz="2400"/>
            </a:pPr>
            <a:r>
              <a:rPr lang="en-US" sz="2100" dirty="0">
                <a:latin typeface="+mj-lt"/>
              </a:rPr>
              <a:t>The interest on reserves is an </a:t>
            </a:r>
            <a:r>
              <a:rPr lang="en-US" sz="2100" dirty="0">
                <a:solidFill>
                  <a:srgbClr val="EC6D0C"/>
                </a:solidFill>
                <a:latin typeface="+mj-lt"/>
              </a:rPr>
              <a:t>overnight rate.</a:t>
            </a:r>
          </a:p>
          <a:p>
            <a:pPr marL="212597" indent="-212597" defTabSz="850391">
              <a:lnSpc>
                <a:spcPct val="100000"/>
              </a:lnSpc>
              <a:spcBef>
                <a:spcPts val="1200"/>
              </a:spcBef>
              <a:spcAft>
                <a:spcPts val="600"/>
              </a:spcAft>
              <a:defRPr sz="2200"/>
            </a:pPr>
            <a:r>
              <a:rPr lang="en-US" sz="2100" dirty="0">
                <a:latin typeface="+mj-lt"/>
              </a:rPr>
              <a:t>During financial crises, it </a:t>
            </a:r>
            <a:r>
              <a:rPr lang="en-US" sz="2100" b="1" dirty="0">
                <a:latin typeface="+mj-lt"/>
              </a:rPr>
              <a:t>may not be enough </a:t>
            </a:r>
            <a:r>
              <a:rPr lang="en-US" sz="2100" dirty="0">
                <a:latin typeface="+mj-lt"/>
              </a:rPr>
              <a:t>to stimulate inflation and real activity by lowering the overnight rate to zero.</a:t>
            </a:r>
          </a:p>
          <a:p>
            <a:pPr marL="212597" indent="-212597" defTabSz="850391">
              <a:lnSpc>
                <a:spcPct val="100000"/>
              </a:lnSpc>
              <a:spcBef>
                <a:spcPts val="1200"/>
              </a:spcBef>
              <a:spcAft>
                <a:spcPts val="600"/>
              </a:spcAft>
              <a:defRPr sz="2200"/>
            </a:pPr>
            <a:r>
              <a:rPr lang="en-US" sz="2100" dirty="0">
                <a:latin typeface="+mj-lt"/>
              </a:rPr>
              <a:t>For many investments and savings decisions, the relevant rates are those in months and years.</a:t>
            </a:r>
          </a:p>
          <a:p>
            <a:pPr marL="212597" indent="-212597" defTabSz="850391">
              <a:lnSpc>
                <a:spcPct val="100000"/>
              </a:lnSpc>
              <a:spcBef>
                <a:spcPts val="1200"/>
              </a:spcBef>
              <a:spcAft>
                <a:spcPts val="600"/>
              </a:spcAft>
              <a:defRPr sz="2200"/>
            </a:pPr>
            <a:r>
              <a:rPr lang="en-US" sz="2100" dirty="0">
                <a:latin typeface="+mj-lt"/>
              </a:rPr>
              <a:t>Hence, central banks want to </a:t>
            </a:r>
            <a:r>
              <a:rPr lang="en-US" sz="2100" b="1" dirty="0">
                <a:latin typeface="+mj-lt"/>
              </a:rPr>
              <a:t>lower these long-term maturity interest rates </a:t>
            </a:r>
            <a:r>
              <a:rPr lang="en-US" sz="2100" dirty="0">
                <a:latin typeface="+mj-lt"/>
              </a:rPr>
              <a:t>in order to </a:t>
            </a:r>
            <a:r>
              <a:rPr lang="en-US" sz="2100" dirty="0" err="1">
                <a:solidFill>
                  <a:srgbClr val="EC6D0C"/>
                </a:solidFill>
                <a:latin typeface="+mj-lt"/>
              </a:rPr>
              <a:t>maximise</a:t>
            </a:r>
            <a:r>
              <a:rPr lang="en-US" sz="2100" dirty="0">
                <a:solidFill>
                  <a:srgbClr val="EC6D0C"/>
                </a:solidFill>
                <a:latin typeface="+mj-lt"/>
              </a:rPr>
              <a:t> stimulus.</a:t>
            </a:r>
          </a:p>
          <a:p>
            <a:pPr marL="212597" indent="-212597" defTabSz="850391">
              <a:lnSpc>
                <a:spcPct val="100000"/>
              </a:lnSpc>
              <a:spcBef>
                <a:spcPts val="1200"/>
              </a:spcBef>
              <a:spcAft>
                <a:spcPts val="600"/>
              </a:spcAft>
              <a:defRPr sz="2200"/>
            </a:pPr>
            <a:r>
              <a:rPr lang="en-US" sz="2100" dirty="0">
                <a:latin typeface="+mj-lt"/>
              </a:rPr>
              <a:t>Unconventional monetary policy: </a:t>
            </a:r>
            <a:r>
              <a:rPr lang="en-US" sz="2100" b="1" i="1" dirty="0">
                <a:solidFill>
                  <a:srgbClr val="EC6D0C"/>
                </a:solidFill>
                <a:latin typeface="+mj-lt"/>
              </a:rPr>
              <a:t>going long.</a:t>
            </a:r>
          </a:p>
          <a:p>
            <a:pPr marL="212597" indent="-212597" defTabSz="850391">
              <a:lnSpc>
                <a:spcPct val="100000"/>
              </a:lnSpc>
              <a:spcBef>
                <a:spcPts val="1200"/>
              </a:spcBef>
              <a:spcAft>
                <a:spcPts val="600"/>
              </a:spcAft>
              <a:defRPr sz="2200"/>
            </a:pPr>
            <a:r>
              <a:rPr lang="en-US" sz="2100" dirty="0">
                <a:latin typeface="+mj-lt"/>
              </a:rPr>
              <a:t>A model to understand this…</a:t>
            </a:r>
          </a:p>
          <a:p>
            <a:pPr marL="0" indent="0" defTabSz="850391">
              <a:lnSpc>
                <a:spcPct val="100000"/>
              </a:lnSpc>
              <a:spcBef>
                <a:spcPts val="1200"/>
              </a:spcBef>
              <a:spcAft>
                <a:spcPts val="600"/>
              </a:spcAft>
              <a:buNone/>
              <a:defRPr sz="2200"/>
            </a:pPr>
            <a:endParaRPr lang="en-US" sz="2100" dirty="0">
              <a:latin typeface="+mj-lt"/>
            </a:endParaRPr>
          </a:p>
        </p:txBody>
      </p:sp>
    </p:spTree>
    <p:extLst>
      <p:ext uri="{BB962C8B-B14F-4D97-AF65-F5344CB8AC3E}">
        <p14:creationId xmlns:p14="http://schemas.microsoft.com/office/powerpoint/2010/main" val="72620043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FF6D2-86A2-5B29-F2D0-683263110103}"/>
              </a:ext>
            </a:extLst>
          </p:cNvPr>
          <p:cNvSpPr>
            <a:spLocks noGrp="1"/>
          </p:cNvSpPr>
          <p:nvPr>
            <p:ph type="title"/>
          </p:nvPr>
        </p:nvSpPr>
        <p:spPr>
          <a:xfrm>
            <a:off x="700636" y="824167"/>
            <a:ext cx="10691265" cy="511849"/>
          </a:xfrm>
        </p:spPr>
        <p:txBody>
          <a:bodyPr>
            <a:noAutofit/>
          </a:bodyPr>
          <a:lstStyle/>
          <a:p>
            <a:r>
              <a:rPr lang="en-US" sz="3200" dirty="0"/>
              <a:t>Model of savings and investment in long-term</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EDAE96A7-4DC5-7339-D6E8-A9D129D9789C}"/>
                  </a:ext>
                </a:extLst>
              </p:cNvPr>
              <p:cNvSpPr>
                <a:spLocks noGrp="1"/>
              </p:cNvSpPr>
              <p:nvPr>
                <p:ph idx="1"/>
              </p:nvPr>
            </p:nvSpPr>
            <p:spPr>
              <a:xfrm>
                <a:off x="700636" y="1530626"/>
                <a:ext cx="4941177" cy="4291912"/>
              </a:xfrm>
            </p:spPr>
            <p:txBody>
              <a:bodyPr>
                <a:noAutofit/>
              </a:bodyPr>
              <a:lstStyle/>
              <a:p>
                <a:pPr marL="224026" indent="-224026" defTabSz="896111">
                  <a:lnSpc>
                    <a:spcPct val="100000"/>
                  </a:lnSpc>
                  <a:spcBef>
                    <a:spcPts val="1200"/>
                  </a:spcBef>
                  <a:spcAft>
                    <a:spcPts val="600"/>
                  </a:spcAft>
                  <a:defRPr sz="2000"/>
                </a:pPr>
                <a:r>
                  <a:rPr lang="en-US" dirty="0">
                    <a:latin typeface="+mj-lt"/>
                  </a:rPr>
                  <a:t>A saver can either invest for two periods or roll over two successive one-period investments.</a:t>
                </a:r>
              </a:p>
              <a:p>
                <a:pPr marL="224026" indent="-224026" defTabSz="896111">
                  <a:lnSpc>
                    <a:spcPct val="100000"/>
                  </a:lnSpc>
                  <a:spcBef>
                    <a:spcPts val="1200"/>
                  </a:spcBef>
                  <a:spcAft>
                    <a:spcPts val="600"/>
                  </a:spcAft>
                  <a:defRPr sz="2000"/>
                </a:pPr>
                <a:r>
                  <a:rPr lang="en-GB" sz="2000" dirty="0">
                    <a:latin typeface="+mj-lt"/>
                  </a:rPr>
                  <a:t>Next period’s interest rate is not known. </a:t>
                </a:r>
              </a:p>
              <a:p>
                <a:pPr marL="0" indent="0" algn="ctr" defTabSz="896111">
                  <a:lnSpc>
                    <a:spcPct val="100000"/>
                  </a:lnSpc>
                  <a:spcBef>
                    <a:spcPts val="1200"/>
                  </a:spcBef>
                  <a:spcAft>
                    <a:spcPts val="600"/>
                  </a:spcAft>
                  <a:buNone/>
                  <a:defRPr sz="2000"/>
                </a:pPr>
                <a:r>
                  <a:rPr lang="en-GB" sz="2000" b="1" dirty="0">
                    <a:solidFill>
                      <a:schemeClr val="tx1"/>
                    </a:solidFill>
                    <a:latin typeface="+mj-lt"/>
                  </a:rPr>
                  <a:t>Forms expectation: </a:t>
                </a:r>
                <a14:m>
                  <m:oMath xmlns:m="http://schemas.openxmlformats.org/officeDocument/2006/math">
                    <m:r>
                      <a:rPr lang="el-GR" sz="2000" b="1" i="1" smtClean="0">
                        <a:solidFill>
                          <a:schemeClr val="tx1"/>
                        </a:solidFill>
                        <a:latin typeface="Cambria Math" panose="02040503050406030204" pitchFamily="18" charset="0"/>
                        <a:ea typeface="Cambria Math" panose="02040503050406030204" pitchFamily="18" charset="0"/>
                      </a:rPr>
                      <m:t>𝜠</m:t>
                    </m:r>
                    <m:r>
                      <a:rPr lang="en-GB" sz="2000" b="1" i="1">
                        <a:solidFill>
                          <a:schemeClr val="tx1"/>
                        </a:solidFill>
                        <a:latin typeface="Cambria Math" panose="02040503050406030204" pitchFamily="18" charset="0"/>
                        <a:ea typeface="Cambria Math" panose="02040503050406030204" pitchFamily="18" charset="0"/>
                      </a:rPr>
                      <m:t>[</m:t>
                    </m:r>
                    <m:sSub>
                      <m:sSubPr>
                        <m:ctrlPr>
                          <a:rPr lang="en-US" sz="2000" b="1" i="1">
                            <a:solidFill>
                              <a:schemeClr val="tx1"/>
                            </a:solidFill>
                            <a:latin typeface="Cambria Math" panose="02040503050406030204" pitchFamily="18" charset="0"/>
                          </a:rPr>
                        </m:ctrlPr>
                      </m:sSubPr>
                      <m:e>
                        <m:r>
                          <a:rPr lang="en-GB" sz="2000" b="1" i="1">
                            <a:solidFill>
                              <a:schemeClr val="tx1"/>
                            </a:solidFill>
                            <a:latin typeface="Cambria Math" panose="02040503050406030204" pitchFamily="18" charset="0"/>
                          </a:rPr>
                          <m:t>𝒊</m:t>
                        </m:r>
                      </m:e>
                      <m:sub>
                        <m:r>
                          <a:rPr lang="en-GB" sz="2000" b="1" i="1">
                            <a:solidFill>
                              <a:schemeClr val="tx1"/>
                            </a:solidFill>
                            <a:latin typeface="Cambria Math" panose="02040503050406030204" pitchFamily="18" charset="0"/>
                          </a:rPr>
                          <m:t>𝒕</m:t>
                        </m:r>
                        <m:r>
                          <a:rPr lang="en-GB" sz="2000" b="1" i="1">
                            <a:solidFill>
                              <a:schemeClr val="tx1"/>
                            </a:solidFill>
                            <a:latin typeface="Cambria Math" panose="02040503050406030204" pitchFamily="18" charset="0"/>
                          </a:rPr>
                          <m:t>+</m:t>
                        </m:r>
                        <m:r>
                          <a:rPr lang="en-GB" sz="2000" b="1" i="1">
                            <a:solidFill>
                              <a:schemeClr val="tx1"/>
                            </a:solidFill>
                            <a:latin typeface="Cambria Math" panose="02040503050406030204" pitchFamily="18" charset="0"/>
                          </a:rPr>
                          <m:t>𝟏</m:t>
                        </m:r>
                      </m:sub>
                    </m:sSub>
                    <m:r>
                      <a:rPr lang="en-GB" sz="2000" b="1" i="1">
                        <a:solidFill>
                          <a:schemeClr val="tx1"/>
                        </a:solidFill>
                        <a:latin typeface="Cambria Math" panose="02040503050406030204" pitchFamily="18" charset="0"/>
                      </a:rPr>
                      <m:t>]</m:t>
                    </m:r>
                  </m:oMath>
                </a14:m>
                <a:endParaRPr lang="en-US" sz="2000" b="1" dirty="0">
                  <a:solidFill>
                    <a:schemeClr val="tx1"/>
                  </a:solidFill>
                </a:endParaRPr>
              </a:p>
              <a:p>
                <a:pPr marL="224026" indent="-224026" defTabSz="896111">
                  <a:lnSpc>
                    <a:spcPct val="100000"/>
                  </a:lnSpc>
                  <a:spcBef>
                    <a:spcPts val="1200"/>
                  </a:spcBef>
                  <a:spcAft>
                    <a:spcPts val="600"/>
                  </a:spcAft>
                  <a:defRPr sz="2000"/>
                </a:pPr>
                <a:r>
                  <a:rPr lang="en-US" sz="2000" dirty="0">
                    <a:latin typeface="+mj-lt"/>
                  </a:rPr>
                  <a:t>Under </a:t>
                </a:r>
                <a:r>
                  <a:rPr lang="en-US" sz="2000" dirty="0">
                    <a:solidFill>
                      <a:srgbClr val="EC6D0C"/>
                    </a:solidFill>
                    <a:latin typeface="+mj-lt"/>
                  </a:rPr>
                  <a:t>efficient </a:t>
                </a:r>
                <a:r>
                  <a:rPr lang="en-US" dirty="0">
                    <a:solidFill>
                      <a:srgbClr val="EC6D0C"/>
                    </a:solidFill>
                    <a:latin typeface="+mj-lt"/>
                  </a:rPr>
                  <a:t>financial markets</a:t>
                </a:r>
                <a:r>
                  <a:rPr lang="en-US" dirty="0">
                    <a:latin typeface="+mj-lt"/>
                  </a:rPr>
                  <a:t>, risk from this roll over strategy can be </a:t>
                </a:r>
                <a:r>
                  <a:rPr lang="en-US" dirty="0">
                    <a:solidFill>
                      <a:srgbClr val="EC6D0C"/>
                    </a:solidFill>
                    <a:latin typeface="+mj-lt"/>
                  </a:rPr>
                  <a:t>diversified</a:t>
                </a:r>
                <a:r>
                  <a:rPr lang="en-US" dirty="0">
                    <a:latin typeface="+mj-lt"/>
                  </a:rPr>
                  <a:t> </a:t>
                </a:r>
                <a:r>
                  <a:rPr lang="en-US" dirty="0">
                    <a:solidFill>
                      <a:srgbClr val="EC6D0C"/>
                    </a:solidFill>
                    <a:latin typeface="+mj-lt"/>
                  </a:rPr>
                  <a:t>away</a:t>
                </a:r>
                <a:r>
                  <a:rPr lang="en-US" dirty="0">
                    <a:latin typeface="+mj-lt"/>
                  </a:rPr>
                  <a:t>, so supply of two-period savings is the horizontal line at </a:t>
                </a:r>
                <a14:m>
                  <m:oMath xmlns:m="http://schemas.openxmlformats.org/officeDocument/2006/math">
                    <m:sSub>
                      <m:sSubPr>
                        <m:ctrlPr>
                          <a:rPr lang="en-US" sz="2000" b="1" i="1" smtClean="0">
                            <a:solidFill>
                              <a:schemeClr val="tx1"/>
                            </a:solidFill>
                            <a:latin typeface="Cambria Math" panose="02040503050406030204" pitchFamily="18" charset="0"/>
                          </a:rPr>
                        </m:ctrlPr>
                      </m:sSubPr>
                      <m:e>
                        <m:r>
                          <a:rPr lang="en-GB" sz="2000" b="1" i="1">
                            <a:solidFill>
                              <a:schemeClr val="tx1"/>
                            </a:solidFill>
                            <a:latin typeface="Cambria Math" panose="02040503050406030204" pitchFamily="18" charset="0"/>
                          </a:rPr>
                          <m:t>𝒊</m:t>
                        </m:r>
                      </m:e>
                      <m:sub>
                        <m:r>
                          <a:rPr lang="en-GB" sz="2000" b="1" i="1">
                            <a:solidFill>
                              <a:schemeClr val="tx1"/>
                            </a:solidFill>
                            <a:latin typeface="Cambria Math" panose="02040503050406030204" pitchFamily="18" charset="0"/>
                          </a:rPr>
                          <m:t>𝒕</m:t>
                        </m:r>
                      </m:sub>
                    </m:sSub>
                    <m:r>
                      <a:rPr lang="en-GB" sz="2000" b="1" i="1">
                        <a:solidFill>
                          <a:schemeClr val="tx1"/>
                        </a:solidFill>
                        <a:latin typeface="Cambria Math" panose="02040503050406030204" pitchFamily="18" charset="0"/>
                      </a:rPr>
                      <m:t>+</m:t>
                    </m:r>
                    <m:r>
                      <a:rPr lang="el-GR" sz="2000" b="1" i="1">
                        <a:solidFill>
                          <a:schemeClr val="tx1"/>
                        </a:solidFill>
                        <a:latin typeface="Cambria Math" panose="02040503050406030204" pitchFamily="18" charset="0"/>
                        <a:ea typeface="Cambria Math" panose="02040503050406030204" pitchFamily="18" charset="0"/>
                      </a:rPr>
                      <m:t>𝜠</m:t>
                    </m:r>
                    <m:r>
                      <a:rPr lang="en-GB" sz="2000" b="1" i="1">
                        <a:solidFill>
                          <a:schemeClr val="tx1"/>
                        </a:solidFill>
                        <a:latin typeface="Cambria Math" panose="02040503050406030204" pitchFamily="18" charset="0"/>
                        <a:ea typeface="Cambria Math" panose="02040503050406030204" pitchFamily="18" charset="0"/>
                      </a:rPr>
                      <m:t>[</m:t>
                    </m:r>
                    <m:sSub>
                      <m:sSubPr>
                        <m:ctrlPr>
                          <a:rPr lang="en-US" sz="2000" b="1" i="1">
                            <a:solidFill>
                              <a:schemeClr val="tx1"/>
                            </a:solidFill>
                            <a:latin typeface="Cambria Math" panose="02040503050406030204" pitchFamily="18" charset="0"/>
                          </a:rPr>
                        </m:ctrlPr>
                      </m:sSubPr>
                      <m:e>
                        <m:r>
                          <a:rPr lang="en-GB" sz="2000" b="1" i="1">
                            <a:solidFill>
                              <a:schemeClr val="tx1"/>
                            </a:solidFill>
                            <a:latin typeface="Cambria Math" panose="02040503050406030204" pitchFamily="18" charset="0"/>
                          </a:rPr>
                          <m:t>𝒊</m:t>
                        </m:r>
                      </m:e>
                      <m:sub>
                        <m:r>
                          <a:rPr lang="en-GB" sz="2000" b="1" i="1">
                            <a:solidFill>
                              <a:schemeClr val="tx1"/>
                            </a:solidFill>
                            <a:latin typeface="Cambria Math" panose="02040503050406030204" pitchFamily="18" charset="0"/>
                          </a:rPr>
                          <m:t>𝒕</m:t>
                        </m:r>
                        <m:r>
                          <a:rPr lang="en-GB" sz="2000" b="1" i="1">
                            <a:solidFill>
                              <a:schemeClr val="tx1"/>
                            </a:solidFill>
                            <a:latin typeface="Cambria Math" panose="02040503050406030204" pitchFamily="18" charset="0"/>
                          </a:rPr>
                          <m:t>+</m:t>
                        </m:r>
                        <m:r>
                          <a:rPr lang="en-GB" sz="2000" b="1" i="1">
                            <a:solidFill>
                              <a:schemeClr val="tx1"/>
                            </a:solidFill>
                            <a:latin typeface="Cambria Math" panose="02040503050406030204" pitchFamily="18" charset="0"/>
                          </a:rPr>
                          <m:t>𝟏</m:t>
                        </m:r>
                      </m:sub>
                    </m:sSub>
                    <m:r>
                      <a:rPr lang="en-GB" sz="2000" b="1" i="1">
                        <a:solidFill>
                          <a:schemeClr val="tx1"/>
                        </a:solidFill>
                        <a:latin typeface="Cambria Math" panose="02040503050406030204" pitchFamily="18" charset="0"/>
                      </a:rPr>
                      <m:t>]</m:t>
                    </m:r>
                  </m:oMath>
                </a14:m>
                <a:r>
                  <a:rPr lang="en-US" sz="2000" b="1" dirty="0">
                    <a:solidFill>
                      <a:schemeClr val="tx1"/>
                    </a:solidFill>
                    <a:latin typeface="+mj-lt"/>
                  </a:rPr>
                  <a:t>.</a:t>
                </a:r>
              </a:p>
              <a:p>
                <a:pPr marL="224026" indent="-224026" defTabSz="896111">
                  <a:lnSpc>
                    <a:spcPct val="100000"/>
                  </a:lnSpc>
                  <a:spcBef>
                    <a:spcPts val="1200"/>
                  </a:spcBef>
                  <a:spcAft>
                    <a:spcPts val="600"/>
                  </a:spcAft>
                  <a:defRPr sz="2000"/>
                </a:pPr>
                <a:r>
                  <a:rPr lang="en-US" dirty="0">
                    <a:solidFill>
                      <a:srgbClr val="EC6D0C"/>
                    </a:solidFill>
                    <a:latin typeface="+mj-lt"/>
                  </a:rPr>
                  <a:t>Downward sloping demand </a:t>
                </a:r>
                <a:r>
                  <a:rPr lang="en-US" dirty="0">
                    <a:latin typeface="+mj-lt"/>
                  </a:rPr>
                  <a:t>for funds for real investment.</a:t>
                </a:r>
                <a:endParaRPr lang="en-US" sz="2000" dirty="0">
                  <a:latin typeface="+mj-lt"/>
                </a:endParaRPr>
              </a:p>
            </p:txBody>
          </p:sp>
        </mc:Choice>
        <mc:Fallback xmlns="">
          <p:sp>
            <p:nvSpPr>
              <p:cNvPr id="3" name="Content Placeholder 2">
                <a:extLst>
                  <a:ext uri="{FF2B5EF4-FFF2-40B4-BE49-F238E27FC236}">
                    <a16:creationId xmlns:a16="http://schemas.microsoft.com/office/drawing/2014/main" id="{EDAE96A7-4DC5-7339-D6E8-A9D129D9789C}"/>
                  </a:ext>
                </a:extLst>
              </p:cNvPr>
              <p:cNvSpPr>
                <a:spLocks noGrp="1" noRot="1" noChangeAspect="1" noMove="1" noResize="1" noEditPoints="1" noAdjustHandles="1" noChangeArrowheads="1" noChangeShapeType="1" noTextEdit="1"/>
              </p:cNvSpPr>
              <p:nvPr>
                <p:ph idx="1"/>
              </p:nvPr>
            </p:nvSpPr>
            <p:spPr>
              <a:xfrm>
                <a:off x="700636" y="1530626"/>
                <a:ext cx="4941177" cy="4291912"/>
              </a:xfrm>
              <a:blipFill>
                <a:blip r:embed="rId2"/>
                <a:stretch>
                  <a:fillRect l="-1026" t="-590" r="-1538" b="-4130"/>
                </a:stretch>
              </a:blipFill>
            </p:spPr>
            <p:txBody>
              <a:bodyPr/>
              <a:lstStyle/>
              <a:p>
                <a:r>
                  <a:rPr lang="en-US">
                    <a:noFill/>
                  </a:rPr>
                  <a:t> </a:t>
                </a:r>
              </a:p>
            </p:txBody>
          </p:sp>
        </mc:Fallback>
      </mc:AlternateContent>
      <p:grpSp>
        <p:nvGrpSpPr>
          <p:cNvPr id="4" name="Group 3">
            <a:extLst>
              <a:ext uri="{FF2B5EF4-FFF2-40B4-BE49-F238E27FC236}">
                <a16:creationId xmlns:a16="http://schemas.microsoft.com/office/drawing/2014/main" id="{B1929887-50AE-3A8F-9F5E-462DA78ACAFB}"/>
              </a:ext>
            </a:extLst>
          </p:cNvPr>
          <p:cNvGrpSpPr/>
          <p:nvPr/>
        </p:nvGrpSpPr>
        <p:grpSpPr>
          <a:xfrm>
            <a:off x="5735729" y="1530625"/>
            <a:ext cx="6171346" cy="4914074"/>
            <a:chOff x="3799757" y="2755443"/>
            <a:chExt cx="9496986" cy="7258051"/>
          </a:xfrm>
        </p:grpSpPr>
        <p:cxnSp>
          <p:nvCxnSpPr>
            <p:cNvPr id="5" name="Straight Connector 4">
              <a:extLst>
                <a:ext uri="{FF2B5EF4-FFF2-40B4-BE49-F238E27FC236}">
                  <a16:creationId xmlns:a16="http://schemas.microsoft.com/office/drawing/2014/main" id="{B28BECAD-D2A8-47CF-AE70-1D1C0942A1BF}"/>
                </a:ext>
              </a:extLst>
            </p:cNvPr>
            <p:cNvCxnSpPr>
              <a:cxnSpLocks/>
            </p:cNvCxnSpPr>
            <p:nvPr/>
          </p:nvCxnSpPr>
          <p:spPr>
            <a:xfrm>
              <a:off x="5710275" y="3208580"/>
              <a:ext cx="5754560" cy="5505114"/>
            </a:xfrm>
            <a:prstGeom prst="line">
              <a:avLst/>
            </a:prstGeom>
            <a:ln w="38100">
              <a:solidFill>
                <a:srgbClr val="00B050"/>
              </a:solidFill>
              <a:prstDash val="solid"/>
            </a:ln>
          </p:spPr>
          <p:style>
            <a:lnRef idx="3">
              <a:schemeClr val="dk1"/>
            </a:lnRef>
            <a:fillRef idx="0">
              <a:schemeClr val="dk1"/>
            </a:fillRef>
            <a:effectRef idx="2">
              <a:schemeClr val="dk1"/>
            </a:effectRef>
            <a:fontRef idx="minor">
              <a:schemeClr val="tx1"/>
            </a:fontRef>
          </p:style>
        </p:cxnSp>
        <p:cxnSp>
          <p:nvCxnSpPr>
            <p:cNvPr id="6" name="Straight Arrow Connector 5">
              <a:extLst>
                <a:ext uri="{FF2B5EF4-FFF2-40B4-BE49-F238E27FC236}">
                  <a16:creationId xmlns:a16="http://schemas.microsoft.com/office/drawing/2014/main" id="{9F16FE07-DF98-381F-1DF8-32C4CF6ABC40}"/>
                </a:ext>
              </a:extLst>
            </p:cNvPr>
            <p:cNvCxnSpPr>
              <a:cxnSpLocks/>
            </p:cNvCxnSpPr>
            <p:nvPr/>
          </p:nvCxnSpPr>
          <p:spPr>
            <a:xfrm flipV="1">
              <a:off x="5310755" y="8921602"/>
              <a:ext cx="7081701" cy="19826"/>
            </a:xfrm>
            <a:prstGeom prst="straightConnector1">
              <a:avLst/>
            </a:prstGeom>
            <a:ln w="28575">
              <a:tailEnd type="triangle"/>
            </a:ln>
          </p:spPr>
          <p:style>
            <a:lnRef idx="3">
              <a:schemeClr val="dk1"/>
            </a:lnRef>
            <a:fillRef idx="0">
              <a:schemeClr val="dk1"/>
            </a:fillRef>
            <a:effectRef idx="2">
              <a:schemeClr val="dk1"/>
            </a:effectRef>
            <a:fontRef idx="minor">
              <a:schemeClr val="tx1"/>
            </a:fontRef>
          </p:style>
        </p:cxnSp>
        <p:cxnSp>
          <p:nvCxnSpPr>
            <p:cNvPr id="7" name="Straight Arrow Connector 6">
              <a:extLst>
                <a:ext uri="{FF2B5EF4-FFF2-40B4-BE49-F238E27FC236}">
                  <a16:creationId xmlns:a16="http://schemas.microsoft.com/office/drawing/2014/main" id="{C5292F44-783B-ADFE-2760-9D86E493573D}"/>
                </a:ext>
              </a:extLst>
            </p:cNvPr>
            <p:cNvCxnSpPr>
              <a:cxnSpLocks/>
            </p:cNvCxnSpPr>
            <p:nvPr/>
          </p:nvCxnSpPr>
          <p:spPr>
            <a:xfrm flipH="1" flipV="1">
              <a:off x="5311688" y="2824998"/>
              <a:ext cx="2" cy="6096605"/>
            </a:xfrm>
            <a:prstGeom prst="straightConnector1">
              <a:avLst/>
            </a:prstGeom>
            <a:ln w="28575">
              <a:tailEnd type="triangle"/>
            </a:ln>
          </p:spPr>
          <p:style>
            <a:lnRef idx="3">
              <a:schemeClr val="dk1"/>
            </a:lnRef>
            <a:fillRef idx="0">
              <a:schemeClr val="dk1"/>
            </a:fillRef>
            <a:effectRef idx="2">
              <a:schemeClr val="dk1"/>
            </a:effectRef>
            <a:fontRef idx="minor">
              <a:schemeClr val="tx1"/>
            </a:fontRef>
          </p:style>
        </p:cxnSp>
        <p:sp>
          <p:nvSpPr>
            <p:cNvPr id="9" name="TextBox 8">
              <a:extLst>
                <a:ext uri="{FF2B5EF4-FFF2-40B4-BE49-F238E27FC236}">
                  <a16:creationId xmlns:a16="http://schemas.microsoft.com/office/drawing/2014/main" id="{3799351C-3377-1C11-E023-3AD0E3EEB52C}"/>
                </a:ext>
              </a:extLst>
            </p:cNvPr>
            <p:cNvSpPr txBox="1"/>
            <p:nvPr/>
          </p:nvSpPr>
          <p:spPr>
            <a:xfrm>
              <a:off x="10054168" y="9058868"/>
              <a:ext cx="3242575" cy="954626"/>
            </a:xfrm>
            <a:prstGeom prst="rect">
              <a:avLst/>
            </a:prstGeom>
            <a:noFill/>
          </p:spPr>
          <p:txBody>
            <a:bodyPr wrap="square" rtlCol="0">
              <a:spAutoFit/>
            </a:bodyPr>
            <a:lstStyle/>
            <a:p>
              <a:pPr algn="ctr"/>
              <a:r>
                <a:rPr lang="en-US" dirty="0">
                  <a:latin typeface="+mj-lt"/>
                </a:rPr>
                <a:t>Quantity of long-term  investment</a:t>
              </a:r>
            </a:p>
          </p:txBody>
        </p:sp>
        <p:cxnSp>
          <p:nvCxnSpPr>
            <p:cNvPr id="10" name="Straight Connector 9">
              <a:extLst>
                <a:ext uri="{FF2B5EF4-FFF2-40B4-BE49-F238E27FC236}">
                  <a16:creationId xmlns:a16="http://schemas.microsoft.com/office/drawing/2014/main" id="{95435AEC-2CD1-80CC-0F0A-E2FF1C3B9C3D}"/>
                </a:ext>
              </a:extLst>
            </p:cNvPr>
            <p:cNvCxnSpPr>
              <a:cxnSpLocks/>
            </p:cNvCxnSpPr>
            <p:nvPr/>
          </p:nvCxnSpPr>
          <p:spPr>
            <a:xfrm>
              <a:off x="5334534" y="6074952"/>
              <a:ext cx="7057922" cy="21048"/>
            </a:xfrm>
            <a:prstGeom prst="line">
              <a:avLst/>
            </a:prstGeom>
            <a:ln w="38100">
              <a:solidFill>
                <a:srgbClr val="FF0000"/>
              </a:solidFill>
              <a:prstDash val="solid"/>
            </a:ln>
          </p:spPr>
          <p:style>
            <a:lnRef idx="3">
              <a:schemeClr val="dk1"/>
            </a:lnRef>
            <a:fillRef idx="0">
              <a:schemeClr val="dk1"/>
            </a:fillRef>
            <a:effectRef idx="2">
              <a:schemeClr val="dk1"/>
            </a:effectRef>
            <a:fontRef idx="minor">
              <a:schemeClr val="tx1"/>
            </a:fontRef>
          </p:style>
        </p:cxnSp>
        <p:sp>
          <p:nvSpPr>
            <p:cNvPr id="11" name="TextBox 10">
              <a:extLst>
                <a:ext uri="{FF2B5EF4-FFF2-40B4-BE49-F238E27FC236}">
                  <a16:creationId xmlns:a16="http://schemas.microsoft.com/office/drawing/2014/main" id="{6FC84468-9892-7C65-EC5E-F5DF2FBEEDDF}"/>
                </a:ext>
              </a:extLst>
            </p:cNvPr>
            <p:cNvSpPr txBox="1"/>
            <p:nvPr/>
          </p:nvSpPr>
          <p:spPr>
            <a:xfrm>
              <a:off x="8755385" y="5347577"/>
              <a:ext cx="362600" cy="461665"/>
            </a:xfrm>
            <a:prstGeom prst="rect">
              <a:avLst/>
            </a:prstGeom>
            <a:noFill/>
          </p:spPr>
          <p:txBody>
            <a:bodyPr wrap="none" rtlCol="0">
              <a:spAutoFit/>
            </a:bodyPr>
            <a:lstStyle/>
            <a:p>
              <a:pPr algn="ctr"/>
              <a:r>
                <a:rPr lang="en-US" sz="2400" dirty="0"/>
                <a:t>A</a:t>
              </a:r>
            </a:p>
          </p:txBody>
        </p:sp>
        <p:sp>
          <p:nvSpPr>
            <p:cNvPr id="15" name="TextBox 14">
              <a:extLst>
                <a:ext uri="{FF2B5EF4-FFF2-40B4-BE49-F238E27FC236}">
                  <a16:creationId xmlns:a16="http://schemas.microsoft.com/office/drawing/2014/main" id="{C513F113-260E-36E9-9B78-9B1BFA6B5508}"/>
                </a:ext>
              </a:extLst>
            </p:cNvPr>
            <p:cNvSpPr txBox="1"/>
            <p:nvPr/>
          </p:nvSpPr>
          <p:spPr>
            <a:xfrm>
              <a:off x="10630651" y="7486392"/>
              <a:ext cx="2035633" cy="590960"/>
            </a:xfrm>
            <a:prstGeom prst="rect">
              <a:avLst/>
            </a:prstGeom>
            <a:noFill/>
          </p:spPr>
          <p:txBody>
            <a:bodyPr wrap="none" rtlCol="0">
              <a:spAutoFit/>
            </a:bodyPr>
            <a:lstStyle/>
            <a:p>
              <a:pPr algn="ctr"/>
              <a:r>
                <a:rPr lang="en-US" sz="2000" dirty="0">
                  <a:solidFill>
                    <a:srgbClr val="00B050"/>
                  </a:solidFill>
                  <a:latin typeface="+mj-lt"/>
                </a:rPr>
                <a:t>Investment</a:t>
              </a:r>
            </a:p>
          </p:txBody>
        </p:sp>
        <p:sp>
          <p:nvSpPr>
            <p:cNvPr id="16" name="TextBox 15">
              <a:extLst>
                <a:ext uri="{FF2B5EF4-FFF2-40B4-BE49-F238E27FC236}">
                  <a16:creationId xmlns:a16="http://schemas.microsoft.com/office/drawing/2014/main" id="{8FEB3826-69BB-3083-846B-6F152EDD74D8}"/>
                </a:ext>
              </a:extLst>
            </p:cNvPr>
            <p:cNvSpPr txBox="1"/>
            <p:nvPr/>
          </p:nvSpPr>
          <p:spPr>
            <a:xfrm>
              <a:off x="6215982" y="5432739"/>
              <a:ext cx="1534866" cy="590960"/>
            </a:xfrm>
            <a:prstGeom prst="rect">
              <a:avLst/>
            </a:prstGeom>
            <a:noFill/>
          </p:spPr>
          <p:txBody>
            <a:bodyPr wrap="none" rtlCol="0">
              <a:spAutoFit/>
            </a:bodyPr>
            <a:lstStyle/>
            <a:p>
              <a:pPr algn="ctr"/>
              <a:r>
                <a:rPr lang="en-US" sz="2000" dirty="0">
                  <a:solidFill>
                    <a:srgbClr val="FF0000"/>
                  </a:solidFill>
                  <a:latin typeface="+mj-lt"/>
                </a:rPr>
                <a:t>Savings</a:t>
              </a:r>
            </a:p>
          </p:txBody>
        </p:sp>
        <p:sp>
          <p:nvSpPr>
            <p:cNvPr id="17" name="TextBox 16">
              <a:extLst>
                <a:ext uri="{FF2B5EF4-FFF2-40B4-BE49-F238E27FC236}">
                  <a16:creationId xmlns:a16="http://schemas.microsoft.com/office/drawing/2014/main" id="{3B546C52-375D-DB6D-BA8A-945463C20BFE}"/>
                </a:ext>
              </a:extLst>
            </p:cNvPr>
            <p:cNvSpPr txBox="1"/>
            <p:nvPr/>
          </p:nvSpPr>
          <p:spPr>
            <a:xfrm>
              <a:off x="3799757" y="5715326"/>
              <a:ext cx="1160896" cy="461665"/>
            </a:xfrm>
            <a:prstGeom prst="rect">
              <a:avLst/>
            </a:prstGeom>
            <a:noFill/>
          </p:spPr>
          <p:txBody>
            <a:bodyPr wrap="none" rtlCol="0">
              <a:spAutoFit/>
            </a:bodyPr>
            <a:lstStyle/>
            <a:p>
              <a:pPr algn="ctr"/>
              <a:r>
                <a:rPr lang="en-US" sz="2400" dirty="0" err="1">
                  <a:solidFill>
                    <a:srgbClr val="FF0000"/>
                  </a:solidFill>
                </a:rPr>
                <a:t>i</a:t>
              </a:r>
              <a:r>
                <a:rPr lang="en-US" sz="2400" baseline="-25000" dirty="0" err="1">
                  <a:solidFill>
                    <a:srgbClr val="FF0000"/>
                  </a:solidFill>
                </a:rPr>
                <a:t>t</a:t>
              </a:r>
              <a:r>
                <a:rPr lang="en-US" sz="2400" dirty="0" err="1">
                  <a:solidFill>
                    <a:srgbClr val="FF0000"/>
                  </a:solidFill>
                </a:rPr>
                <a:t>+E</a:t>
              </a:r>
              <a:r>
                <a:rPr lang="en-US" sz="2400" dirty="0">
                  <a:solidFill>
                    <a:srgbClr val="FF0000"/>
                  </a:solidFill>
                </a:rPr>
                <a:t>(i</a:t>
              </a:r>
              <a:r>
                <a:rPr lang="en-US" sz="2400" baseline="-25000" dirty="0">
                  <a:solidFill>
                    <a:srgbClr val="FF0000"/>
                  </a:solidFill>
                </a:rPr>
                <a:t>t+1</a:t>
              </a:r>
              <a:r>
                <a:rPr lang="en-US" sz="2400" dirty="0">
                  <a:solidFill>
                    <a:srgbClr val="FF0000"/>
                  </a:solidFill>
                </a:rPr>
                <a:t>)</a:t>
              </a:r>
              <a:endParaRPr lang="en-US" sz="2400" baseline="30000" dirty="0">
                <a:solidFill>
                  <a:srgbClr val="FF0000"/>
                </a:solidFill>
              </a:endParaRPr>
            </a:p>
          </p:txBody>
        </p:sp>
        <p:sp>
          <p:nvSpPr>
            <p:cNvPr id="18" name="Oval 17">
              <a:extLst>
                <a:ext uri="{FF2B5EF4-FFF2-40B4-BE49-F238E27FC236}">
                  <a16:creationId xmlns:a16="http://schemas.microsoft.com/office/drawing/2014/main" id="{BD79EF14-5C94-5DEF-B9A4-33BB5703E311}"/>
                </a:ext>
              </a:extLst>
            </p:cNvPr>
            <p:cNvSpPr/>
            <p:nvPr/>
          </p:nvSpPr>
          <p:spPr>
            <a:xfrm>
              <a:off x="8580479" y="5986083"/>
              <a:ext cx="233026" cy="22026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cxnSp>
          <p:nvCxnSpPr>
            <p:cNvPr id="19" name="Straight Connector 18">
              <a:extLst>
                <a:ext uri="{FF2B5EF4-FFF2-40B4-BE49-F238E27FC236}">
                  <a16:creationId xmlns:a16="http://schemas.microsoft.com/office/drawing/2014/main" id="{F1689D0E-5856-57A3-BA60-0506186AE738}"/>
                </a:ext>
              </a:extLst>
            </p:cNvPr>
            <p:cNvCxnSpPr>
              <a:cxnSpLocks/>
            </p:cNvCxnSpPr>
            <p:nvPr/>
          </p:nvCxnSpPr>
          <p:spPr>
            <a:xfrm flipH="1">
              <a:off x="8694207" y="6049747"/>
              <a:ext cx="1" cy="2871855"/>
            </a:xfrm>
            <a:prstGeom prst="line">
              <a:avLst/>
            </a:prstGeom>
            <a:ln w="19050">
              <a:solidFill>
                <a:schemeClr val="tx2"/>
              </a:solidFill>
              <a:prstDash val="dash"/>
            </a:ln>
          </p:spPr>
          <p:style>
            <a:lnRef idx="3">
              <a:schemeClr val="dk1"/>
            </a:lnRef>
            <a:fillRef idx="0">
              <a:schemeClr val="dk1"/>
            </a:fillRef>
            <a:effectRef idx="2">
              <a:schemeClr val="dk1"/>
            </a:effectRef>
            <a:fontRef idx="minor">
              <a:schemeClr val="tx1"/>
            </a:fontRef>
          </p:style>
        </p:cxnSp>
        <p:sp>
          <p:nvSpPr>
            <p:cNvPr id="20" name="TextBox 19">
              <a:extLst>
                <a:ext uri="{FF2B5EF4-FFF2-40B4-BE49-F238E27FC236}">
                  <a16:creationId xmlns:a16="http://schemas.microsoft.com/office/drawing/2014/main" id="{E1426F76-23E4-E657-FEAD-2104D647528E}"/>
                </a:ext>
              </a:extLst>
            </p:cNvPr>
            <p:cNvSpPr txBox="1"/>
            <p:nvPr/>
          </p:nvSpPr>
          <p:spPr>
            <a:xfrm>
              <a:off x="8316522" y="8863674"/>
              <a:ext cx="938912" cy="461665"/>
            </a:xfrm>
            <a:prstGeom prst="rect">
              <a:avLst/>
            </a:prstGeom>
            <a:noFill/>
          </p:spPr>
          <p:txBody>
            <a:bodyPr wrap="none" rtlCol="0">
              <a:spAutoFit/>
            </a:bodyPr>
            <a:lstStyle/>
            <a:p>
              <a:pPr algn="ctr"/>
              <a:r>
                <a:rPr lang="en-US" sz="2400" dirty="0" err="1">
                  <a:solidFill>
                    <a:srgbClr val="FF0000"/>
                  </a:solidFill>
                </a:rPr>
                <a:t>Q</a:t>
              </a:r>
              <a:r>
                <a:rPr lang="en-US" sz="2400" baseline="-25000" dirty="0" err="1">
                  <a:solidFill>
                    <a:srgbClr val="FF0000"/>
                  </a:solidFill>
                </a:rPr>
                <a:t>before</a:t>
              </a:r>
              <a:endParaRPr lang="en-US" sz="2400" baseline="-25000" dirty="0">
                <a:solidFill>
                  <a:srgbClr val="FF0000"/>
                </a:solidFill>
              </a:endParaRPr>
            </a:p>
          </p:txBody>
        </p: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FE92E186-15A9-7B5C-8921-FB90B65258E6}"/>
                    </a:ext>
                  </a:extLst>
                </p:cNvPr>
                <p:cNvSpPr txBox="1"/>
                <p:nvPr/>
              </p:nvSpPr>
              <p:spPr>
                <a:xfrm>
                  <a:off x="4625491" y="2755443"/>
                  <a:ext cx="600934" cy="453137"/>
                </a:xfrm>
                <a:prstGeom prst="rect">
                  <a:avLst/>
                </a:prstGeom>
                <a:noFill/>
              </p:spPr>
              <p:txBody>
                <a:bodyPr wrap="none" rtlCol="0">
                  <a:spAutoFit/>
                </a:bodyPr>
                <a:lstStyle/>
                <a:p>
                  <a:pPr algn="ctr"/>
                  <a14:m>
                    <m:oMath xmlns:m="http://schemas.openxmlformats.org/officeDocument/2006/math">
                      <m:r>
                        <a:rPr lang="en-US" sz="2400" i="1" dirty="0" smtClean="0">
                          <a:latin typeface="Cambria Math" panose="02040503050406030204" pitchFamily="18" charset="0"/>
                        </a:rPr>
                        <m:t>𝑖</m:t>
                      </m:r>
                      <m:r>
                        <a:rPr lang="en-US" sz="2400" b="0" i="1" baseline="-25000" dirty="0" smtClean="0">
                          <a:latin typeface="Cambria Math" panose="02040503050406030204" pitchFamily="18" charset="0"/>
                        </a:rPr>
                        <m:t>𝑡</m:t>
                      </m:r>
                    </m:oMath>
                  </a14:m>
                  <a:r>
                    <a:rPr lang="en-US" sz="2400" baseline="30000" dirty="0"/>
                    <a:t>(2)</a:t>
                  </a:r>
                </a:p>
              </p:txBody>
            </p:sp>
          </mc:Choice>
          <mc:Fallback xmlns="">
            <p:sp>
              <p:nvSpPr>
                <p:cNvPr id="21" name="TextBox 20">
                  <a:extLst>
                    <a:ext uri="{FF2B5EF4-FFF2-40B4-BE49-F238E27FC236}">
                      <a16:creationId xmlns:a16="http://schemas.microsoft.com/office/drawing/2014/main" id="{FE92E186-15A9-7B5C-8921-FB90B65258E6}"/>
                    </a:ext>
                  </a:extLst>
                </p:cNvPr>
                <p:cNvSpPr txBox="1">
                  <a:spLocks noRot="1" noChangeAspect="1" noMove="1" noResize="1" noEditPoints="1" noAdjustHandles="1" noChangeArrowheads="1" noChangeShapeType="1" noTextEdit="1"/>
                </p:cNvSpPr>
                <p:nvPr/>
              </p:nvSpPr>
              <p:spPr>
                <a:xfrm>
                  <a:off x="4625491" y="2755443"/>
                  <a:ext cx="600934" cy="453137"/>
                </a:xfrm>
                <a:prstGeom prst="rect">
                  <a:avLst/>
                </a:prstGeom>
                <a:blipFill>
                  <a:blip r:embed="rId3"/>
                  <a:stretch>
                    <a:fillRect l="-28125" r="-34375" b="-48000"/>
                  </a:stretch>
                </a:blipFill>
              </p:spPr>
              <p:txBody>
                <a:bodyPr/>
                <a:lstStyle/>
                <a:p>
                  <a:r>
                    <a:rPr lang="en-US">
                      <a:noFill/>
                    </a:rPr>
                    <a:t> </a:t>
                  </a:r>
                </a:p>
              </p:txBody>
            </p:sp>
          </mc:Fallback>
        </mc:AlternateContent>
      </p:grpSp>
    </p:spTree>
    <p:extLst>
      <p:ext uri="{BB962C8B-B14F-4D97-AF65-F5344CB8AC3E}">
        <p14:creationId xmlns:p14="http://schemas.microsoft.com/office/powerpoint/2010/main" val="13606298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FF6D2-86A2-5B29-F2D0-683263110103}"/>
              </a:ext>
            </a:extLst>
          </p:cNvPr>
          <p:cNvSpPr>
            <a:spLocks noGrp="1"/>
          </p:cNvSpPr>
          <p:nvPr>
            <p:ph type="title"/>
          </p:nvPr>
        </p:nvSpPr>
        <p:spPr>
          <a:xfrm>
            <a:off x="700636" y="824167"/>
            <a:ext cx="10691265" cy="511849"/>
          </a:xfrm>
        </p:spPr>
        <p:txBody>
          <a:bodyPr>
            <a:noAutofit/>
          </a:bodyPr>
          <a:lstStyle/>
          <a:p>
            <a:r>
              <a:rPr lang="en-US" sz="3200" dirty="0"/>
              <a:t>Forward guidance</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EDAE96A7-4DC5-7339-D6E8-A9D129D9789C}"/>
                  </a:ext>
                </a:extLst>
              </p:cNvPr>
              <p:cNvSpPr>
                <a:spLocks noGrp="1"/>
              </p:cNvSpPr>
              <p:nvPr>
                <p:ph idx="1"/>
              </p:nvPr>
            </p:nvSpPr>
            <p:spPr>
              <a:xfrm>
                <a:off x="720515" y="1651363"/>
                <a:ext cx="4307928" cy="4154905"/>
              </a:xfrm>
            </p:spPr>
            <p:txBody>
              <a:bodyPr>
                <a:noAutofit/>
              </a:bodyPr>
              <a:lstStyle/>
              <a:p>
                <a:pPr marL="224026" indent="-224026" defTabSz="896111">
                  <a:lnSpc>
                    <a:spcPct val="100000"/>
                  </a:lnSpc>
                  <a:spcBef>
                    <a:spcPts val="1200"/>
                  </a:spcBef>
                  <a:spcAft>
                    <a:spcPts val="600"/>
                  </a:spcAft>
                  <a:defRPr sz="2000"/>
                </a:pPr>
                <a:r>
                  <a:rPr lang="en-US" dirty="0">
                    <a:solidFill>
                      <a:srgbClr val="F69200"/>
                    </a:solidFill>
                    <a:latin typeface="+mj-lt"/>
                  </a:rPr>
                  <a:t>Making announcements on future policy interest rates and committing to them.</a:t>
                </a:r>
              </a:p>
              <a:p>
                <a:pPr marL="224026" indent="-224026" defTabSz="896111">
                  <a:lnSpc>
                    <a:spcPct val="100000"/>
                  </a:lnSpc>
                  <a:spcBef>
                    <a:spcPts val="1200"/>
                  </a:spcBef>
                  <a:spcAft>
                    <a:spcPts val="600"/>
                  </a:spcAft>
                  <a:defRPr sz="2000"/>
                </a:pPr>
                <a:r>
                  <a:rPr lang="en-GB" sz="2000" dirty="0">
                    <a:latin typeface="+mj-lt"/>
                  </a:rPr>
                  <a:t>This lowers the </a:t>
                </a:r>
                <a14:m>
                  <m:oMath xmlns:m="http://schemas.openxmlformats.org/officeDocument/2006/math">
                    <m:r>
                      <m:rPr>
                        <m:sty m:val="p"/>
                      </m:rPr>
                      <a:rPr lang="el-GR" sz="2000" i="1" smtClean="0">
                        <a:solidFill>
                          <a:srgbClr val="EC6D0C"/>
                        </a:solidFill>
                        <a:latin typeface="Cambria Math" panose="02040503050406030204" pitchFamily="18" charset="0"/>
                        <a:ea typeface="Cambria Math" panose="02040503050406030204" pitchFamily="18" charset="0"/>
                      </a:rPr>
                      <m:t>Ε</m:t>
                    </m:r>
                    <m:r>
                      <a:rPr lang="en-GB" sz="2000" i="1">
                        <a:solidFill>
                          <a:srgbClr val="EC6D0C"/>
                        </a:solidFill>
                        <a:latin typeface="Cambria Math" panose="02040503050406030204" pitchFamily="18" charset="0"/>
                        <a:ea typeface="Cambria Math" panose="02040503050406030204" pitchFamily="18" charset="0"/>
                      </a:rPr>
                      <m:t>[</m:t>
                    </m:r>
                    <m:sSub>
                      <m:sSubPr>
                        <m:ctrlPr>
                          <a:rPr lang="en-US" sz="2000" i="1">
                            <a:solidFill>
                              <a:srgbClr val="EC6D0C"/>
                            </a:solidFill>
                            <a:latin typeface="Cambria Math" panose="02040503050406030204" pitchFamily="18" charset="0"/>
                          </a:rPr>
                        </m:ctrlPr>
                      </m:sSubPr>
                      <m:e>
                        <m:r>
                          <a:rPr lang="en-GB" sz="2000" i="1">
                            <a:solidFill>
                              <a:srgbClr val="EC6D0C"/>
                            </a:solidFill>
                            <a:latin typeface="Cambria Math" panose="02040503050406030204" pitchFamily="18" charset="0"/>
                          </a:rPr>
                          <m:t>𝑖</m:t>
                        </m:r>
                      </m:e>
                      <m:sub>
                        <m:r>
                          <a:rPr lang="en-GB" sz="2000" i="1">
                            <a:solidFill>
                              <a:srgbClr val="EC6D0C"/>
                            </a:solidFill>
                            <a:latin typeface="Cambria Math" panose="02040503050406030204" pitchFamily="18" charset="0"/>
                          </a:rPr>
                          <m:t>𝑡</m:t>
                        </m:r>
                        <m:r>
                          <a:rPr lang="en-GB" sz="2000" i="1">
                            <a:solidFill>
                              <a:srgbClr val="EC6D0C"/>
                            </a:solidFill>
                            <a:latin typeface="Cambria Math" panose="02040503050406030204" pitchFamily="18" charset="0"/>
                          </a:rPr>
                          <m:t>+1</m:t>
                        </m:r>
                      </m:sub>
                    </m:sSub>
                    <m:r>
                      <a:rPr lang="en-GB" sz="2000" i="1">
                        <a:solidFill>
                          <a:srgbClr val="EC6D0C"/>
                        </a:solidFill>
                        <a:latin typeface="Cambria Math" panose="02040503050406030204" pitchFamily="18" charset="0"/>
                      </a:rPr>
                      <m:t>]</m:t>
                    </m:r>
                  </m:oMath>
                </a14:m>
                <a:r>
                  <a:rPr lang="en-US" sz="2000" dirty="0">
                    <a:solidFill>
                      <a:srgbClr val="EC6D0C"/>
                    </a:solidFill>
                    <a:latin typeface="+mj-lt"/>
                  </a:rPr>
                  <a:t> </a:t>
                </a:r>
                <a:r>
                  <a:rPr lang="en-US" sz="2000" dirty="0">
                    <a:latin typeface="+mj-lt"/>
                  </a:rPr>
                  <a:t>perceived by investors.</a:t>
                </a:r>
              </a:p>
              <a:p>
                <a:pPr marL="224026" indent="-224026" defTabSz="896111">
                  <a:lnSpc>
                    <a:spcPct val="100000"/>
                  </a:lnSpc>
                  <a:spcBef>
                    <a:spcPts val="1200"/>
                  </a:spcBef>
                  <a:spcAft>
                    <a:spcPts val="600"/>
                  </a:spcAft>
                  <a:defRPr sz="2000"/>
                </a:pPr>
                <a:r>
                  <a:rPr lang="en-US" dirty="0">
                    <a:latin typeface="+mj-lt"/>
                  </a:rPr>
                  <a:t>Shifts the demand curve vertically downwards.</a:t>
                </a:r>
              </a:p>
              <a:p>
                <a:pPr marL="224026" indent="-224026" defTabSz="896111">
                  <a:lnSpc>
                    <a:spcPct val="100000"/>
                  </a:lnSpc>
                  <a:spcBef>
                    <a:spcPts val="1200"/>
                  </a:spcBef>
                  <a:spcAft>
                    <a:spcPts val="600"/>
                  </a:spcAft>
                  <a:defRPr sz="2000"/>
                </a:pPr>
                <a:r>
                  <a:rPr lang="en-US" dirty="0">
                    <a:latin typeface="+mj-lt"/>
                  </a:rPr>
                  <a:t>Increases investment, stimulates economy.</a:t>
                </a:r>
              </a:p>
            </p:txBody>
          </p:sp>
        </mc:Choice>
        <mc:Fallback xmlns="">
          <p:sp>
            <p:nvSpPr>
              <p:cNvPr id="3" name="Content Placeholder 2">
                <a:extLst>
                  <a:ext uri="{FF2B5EF4-FFF2-40B4-BE49-F238E27FC236}">
                    <a16:creationId xmlns:a16="http://schemas.microsoft.com/office/drawing/2014/main" id="{EDAE96A7-4DC5-7339-D6E8-A9D129D9789C}"/>
                  </a:ext>
                </a:extLst>
              </p:cNvPr>
              <p:cNvSpPr>
                <a:spLocks noGrp="1" noRot="1" noChangeAspect="1" noMove="1" noResize="1" noEditPoints="1" noAdjustHandles="1" noChangeArrowheads="1" noChangeShapeType="1" noTextEdit="1"/>
              </p:cNvSpPr>
              <p:nvPr>
                <p:ph idx="1"/>
              </p:nvPr>
            </p:nvSpPr>
            <p:spPr>
              <a:xfrm>
                <a:off x="720515" y="1651363"/>
                <a:ext cx="4307928" cy="4154905"/>
              </a:xfrm>
              <a:blipFill>
                <a:blip r:embed="rId2"/>
                <a:stretch>
                  <a:fillRect l="-1176" t="-917" r="-2941"/>
                </a:stretch>
              </a:blipFill>
            </p:spPr>
            <p:txBody>
              <a:bodyPr/>
              <a:lstStyle/>
              <a:p>
                <a:r>
                  <a:rPr lang="en-US">
                    <a:noFill/>
                  </a:rPr>
                  <a:t> </a:t>
                </a:r>
              </a:p>
            </p:txBody>
          </p:sp>
        </mc:Fallback>
      </mc:AlternateContent>
      <p:grpSp>
        <p:nvGrpSpPr>
          <p:cNvPr id="4" name="Group 3">
            <a:extLst>
              <a:ext uri="{FF2B5EF4-FFF2-40B4-BE49-F238E27FC236}">
                <a16:creationId xmlns:a16="http://schemas.microsoft.com/office/drawing/2014/main" id="{2619095A-1546-710A-E610-47B9024E5733}"/>
              </a:ext>
            </a:extLst>
          </p:cNvPr>
          <p:cNvGrpSpPr/>
          <p:nvPr/>
        </p:nvGrpSpPr>
        <p:grpSpPr>
          <a:xfrm>
            <a:off x="5047775" y="923556"/>
            <a:ext cx="6481713" cy="5224657"/>
            <a:chOff x="3420520" y="2755443"/>
            <a:chExt cx="9555334" cy="6874420"/>
          </a:xfrm>
        </p:grpSpPr>
        <p:cxnSp>
          <p:nvCxnSpPr>
            <p:cNvPr id="5" name="Straight Connector 4">
              <a:extLst>
                <a:ext uri="{FF2B5EF4-FFF2-40B4-BE49-F238E27FC236}">
                  <a16:creationId xmlns:a16="http://schemas.microsoft.com/office/drawing/2014/main" id="{8F25C113-864A-5D3B-F600-46151334D895}"/>
                </a:ext>
              </a:extLst>
            </p:cNvPr>
            <p:cNvCxnSpPr>
              <a:cxnSpLocks/>
            </p:cNvCxnSpPr>
            <p:nvPr/>
          </p:nvCxnSpPr>
          <p:spPr>
            <a:xfrm>
              <a:off x="5710275" y="3208580"/>
              <a:ext cx="5754560" cy="5505114"/>
            </a:xfrm>
            <a:prstGeom prst="line">
              <a:avLst/>
            </a:prstGeom>
            <a:ln w="38100">
              <a:solidFill>
                <a:srgbClr val="00B050"/>
              </a:solidFill>
              <a:prstDash val="solid"/>
            </a:ln>
          </p:spPr>
          <p:style>
            <a:lnRef idx="3">
              <a:schemeClr val="dk1"/>
            </a:lnRef>
            <a:fillRef idx="0">
              <a:schemeClr val="dk1"/>
            </a:fillRef>
            <a:effectRef idx="2">
              <a:schemeClr val="dk1"/>
            </a:effectRef>
            <a:fontRef idx="minor">
              <a:schemeClr val="tx1"/>
            </a:fontRef>
          </p:style>
        </p:cxnSp>
        <p:cxnSp>
          <p:nvCxnSpPr>
            <p:cNvPr id="6" name="Straight Arrow Connector 5">
              <a:extLst>
                <a:ext uri="{FF2B5EF4-FFF2-40B4-BE49-F238E27FC236}">
                  <a16:creationId xmlns:a16="http://schemas.microsoft.com/office/drawing/2014/main" id="{C442554A-074D-5B34-A217-6BB5EB525AC3}"/>
                </a:ext>
              </a:extLst>
            </p:cNvPr>
            <p:cNvCxnSpPr>
              <a:cxnSpLocks/>
            </p:cNvCxnSpPr>
            <p:nvPr/>
          </p:nvCxnSpPr>
          <p:spPr>
            <a:xfrm flipV="1">
              <a:off x="5310755" y="8921602"/>
              <a:ext cx="7081701" cy="19826"/>
            </a:xfrm>
            <a:prstGeom prst="straightConnector1">
              <a:avLst/>
            </a:prstGeom>
            <a:ln w="28575">
              <a:tailEnd type="triangle"/>
            </a:ln>
          </p:spPr>
          <p:style>
            <a:lnRef idx="3">
              <a:schemeClr val="dk1"/>
            </a:lnRef>
            <a:fillRef idx="0">
              <a:schemeClr val="dk1"/>
            </a:fillRef>
            <a:effectRef idx="2">
              <a:schemeClr val="dk1"/>
            </a:effectRef>
            <a:fontRef idx="minor">
              <a:schemeClr val="tx1"/>
            </a:fontRef>
          </p:style>
        </p:cxnSp>
        <p:cxnSp>
          <p:nvCxnSpPr>
            <p:cNvPr id="7" name="Straight Arrow Connector 6">
              <a:extLst>
                <a:ext uri="{FF2B5EF4-FFF2-40B4-BE49-F238E27FC236}">
                  <a16:creationId xmlns:a16="http://schemas.microsoft.com/office/drawing/2014/main" id="{D0F80AFF-232F-275A-9D31-7A9520F052F5}"/>
                </a:ext>
              </a:extLst>
            </p:cNvPr>
            <p:cNvCxnSpPr>
              <a:cxnSpLocks/>
            </p:cNvCxnSpPr>
            <p:nvPr/>
          </p:nvCxnSpPr>
          <p:spPr>
            <a:xfrm flipH="1" flipV="1">
              <a:off x="5311688" y="2824998"/>
              <a:ext cx="1" cy="6096604"/>
            </a:xfrm>
            <a:prstGeom prst="straightConnector1">
              <a:avLst/>
            </a:prstGeom>
            <a:ln w="28575">
              <a:tailEnd type="triangle"/>
            </a:ln>
          </p:spPr>
          <p:style>
            <a:lnRef idx="3">
              <a:schemeClr val="dk1"/>
            </a:lnRef>
            <a:fillRef idx="0">
              <a:schemeClr val="dk1"/>
            </a:fillRef>
            <a:effectRef idx="2">
              <a:schemeClr val="dk1"/>
            </a:effectRef>
            <a:fontRef idx="minor">
              <a:schemeClr val="tx1"/>
            </a:fontRef>
          </p:style>
        </p:cxnSp>
        <p:sp>
          <p:nvSpPr>
            <p:cNvPr id="9" name="TextBox 8">
              <a:extLst>
                <a:ext uri="{FF2B5EF4-FFF2-40B4-BE49-F238E27FC236}">
                  <a16:creationId xmlns:a16="http://schemas.microsoft.com/office/drawing/2014/main" id="{DB851921-B05D-2FB3-A969-44F023E1804D}"/>
                </a:ext>
              </a:extLst>
            </p:cNvPr>
            <p:cNvSpPr txBox="1"/>
            <p:nvPr/>
          </p:nvSpPr>
          <p:spPr>
            <a:xfrm>
              <a:off x="9764222" y="6479881"/>
              <a:ext cx="351378" cy="461665"/>
            </a:xfrm>
            <a:prstGeom prst="rect">
              <a:avLst/>
            </a:prstGeom>
            <a:noFill/>
          </p:spPr>
          <p:txBody>
            <a:bodyPr wrap="none" rtlCol="0">
              <a:spAutoFit/>
            </a:bodyPr>
            <a:lstStyle/>
            <a:p>
              <a:pPr algn="ctr"/>
              <a:r>
                <a:rPr lang="en-US" sz="2400" dirty="0"/>
                <a:t>B</a:t>
              </a:r>
            </a:p>
          </p:txBody>
        </p:sp>
        <p:sp>
          <p:nvSpPr>
            <p:cNvPr id="10" name="TextBox 9">
              <a:extLst>
                <a:ext uri="{FF2B5EF4-FFF2-40B4-BE49-F238E27FC236}">
                  <a16:creationId xmlns:a16="http://schemas.microsoft.com/office/drawing/2014/main" id="{FF94CEDA-15BA-669F-BE1E-A19DAB46C5FA}"/>
                </a:ext>
              </a:extLst>
            </p:cNvPr>
            <p:cNvSpPr txBox="1"/>
            <p:nvPr/>
          </p:nvSpPr>
          <p:spPr>
            <a:xfrm>
              <a:off x="10795144" y="8941429"/>
              <a:ext cx="2107127" cy="688434"/>
            </a:xfrm>
            <a:prstGeom prst="rect">
              <a:avLst/>
            </a:prstGeom>
            <a:noFill/>
          </p:spPr>
          <p:txBody>
            <a:bodyPr wrap="square" rtlCol="0">
              <a:spAutoFit/>
            </a:bodyPr>
            <a:lstStyle/>
            <a:p>
              <a:pPr algn="ctr"/>
              <a:r>
                <a:rPr lang="en-US" sz="1400" dirty="0">
                  <a:latin typeface="+mj-lt"/>
                </a:rPr>
                <a:t>Quantity of long-term investment</a:t>
              </a:r>
            </a:p>
          </p:txBody>
        </p:sp>
        <p:cxnSp>
          <p:nvCxnSpPr>
            <p:cNvPr id="11" name="Straight Connector 10">
              <a:extLst>
                <a:ext uri="{FF2B5EF4-FFF2-40B4-BE49-F238E27FC236}">
                  <a16:creationId xmlns:a16="http://schemas.microsoft.com/office/drawing/2014/main" id="{99D73ED9-99C3-DD44-91C0-5D9F69D7C276}"/>
                </a:ext>
              </a:extLst>
            </p:cNvPr>
            <p:cNvCxnSpPr>
              <a:cxnSpLocks/>
            </p:cNvCxnSpPr>
            <p:nvPr/>
          </p:nvCxnSpPr>
          <p:spPr>
            <a:xfrm>
              <a:off x="5334534" y="6074952"/>
              <a:ext cx="7057922" cy="21048"/>
            </a:xfrm>
            <a:prstGeom prst="line">
              <a:avLst/>
            </a:prstGeom>
            <a:ln w="38100">
              <a:solidFill>
                <a:srgbClr val="FF0000"/>
              </a:solidFill>
              <a:prstDash val="sysDot"/>
            </a:ln>
          </p:spPr>
          <p:style>
            <a:lnRef idx="3">
              <a:schemeClr val="dk1"/>
            </a:lnRef>
            <a:fillRef idx="0">
              <a:schemeClr val="dk1"/>
            </a:fillRef>
            <a:effectRef idx="2">
              <a:schemeClr val="dk1"/>
            </a:effectRef>
            <a:fontRef idx="minor">
              <a:schemeClr val="tx1"/>
            </a:fontRef>
          </p:style>
        </p:cxnSp>
        <p:sp>
          <p:nvSpPr>
            <p:cNvPr id="15" name="TextBox 14">
              <a:extLst>
                <a:ext uri="{FF2B5EF4-FFF2-40B4-BE49-F238E27FC236}">
                  <a16:creationId xmlns:a16="http://schemas.microsoft.com/office/drawing/2014/main" id="{356861B2-FCC8-168D-1C5A-ABE9D212E7CC}"/>
                </a:ext>
              </a:extLst>
            </p:cNvPr>
            <p:cNvSpPr txBox="1"/>
            <p:nvPr/>
          </p:nvSpPr>
          <p:spPr>
            <a:xfrm>
              <a:off x="8723510" y="5445273"/>
              <a:ext cx="362600" cy="461665"/>
            </a:xfrm>
            <a:prstGeom prst="rect">
              <a:avLst/>
            </a:prstGeom>
            <a:noFill/>
          </p:spPr>
          <p:txBody>
            <a:bodyPr wrap="none" rtlCol="0">
              <a:spAutoFit/>
            </a:bodyPr>
            <a:lstStyle/>
            <a:p>
              <a:pPr algn="ctr"/>
              <a:r>
                <a:rPr lang="en-US" sz="2400" dirty="0"/>
                <a:t>A</a:t>
              </a:r>
            </a:p>
          </p:txBody>
        </p:sp>
        <p:sp>
          <p:nvSpPr>
            <p:cNvPr id="16" name="TextBox 15">
              <a:extLst>
                <a:ext uri="{FF2B5EF4-FFF2-40B4-BE49-F238E27FC236}">
                  <a16:creationId xmlns:a16="http://schemas.microsoft.com/office/drawing/2014/main" id="{80D3AD0C-5022-95CD-9B02-CBB67AF4999D}"/>
                </a:ext>
              </a:extLst>
            </p:cNvPr>
            <p:cNvSpPr txBox="1"/>
            <p:nvPr/>
          </p:nvSpPr>
          <p:spPr>
            <a:xfrm>
              <a:off x="10923648" y="7830552"/>
              <a:ext cx="1950067" cy="526451"/>
            </a:xfrm>
            <a:prstGeom prst="rect">
              <a:avLst/>
            </a:prstGeom>
            <a:noFill/>
          </p:spPr>
          <p:txBody>
            <a:bodyPr wrap="none" rtlCol="0">
              <a:spAutoFit/>
            </a:bodyPr>
            <a:lstStyle/>
            <a:p>
              <a:pPr algn="ctr"/>
              <a:r>
                <a:rPr lang="en-US" sz="2000" dirty="0">
                  <a:solidFill>
                    <a:srgbClr val="00B050"/>
                  </a:solidFill>
                  <a:latin typeface="+mj-lt"/>
                </a:rPr>
                <a:t>Investment</a:t>
              </a:r>
            </a:p>
          </p:txBody>
        </p:sp>
        <p:cxnSp>
          <p:nvCxnSpPr>
            <p:cNvPr id="17" name="Straight Connector 16">
              <a:extLst>
                <a:ext uri="{FF2B5EF4-FFF2-40B4-BE49-F238E27FC236}">
                  <a16:creationId xmlns:a16="http://schemas.microsoft.com/office/drawing/2014/main" id="{F30F6A5A-F99B-9566-00AA-22B183688ED0}"/>
                </a:ext>
              </a:extLst>
            </p:cNvPr>
            <p:cNvCxnSpPr>
              <a:cxnSpLocks/>
            </p:cNvCxnSpPr>
            <p:nvPr/>
          </p:nvCxnSpPr>
          <p:spPr>
            <a:xfrm>
              <a:off x="5334534" y="7071229"/>
              <a:ext cx="7057922" cy="15399"/>
            </a:xfrm>
            <a:prstGeom prst="line">
              <a:avLst/>
            </a:prstGeom>
            <a:ln w="38100">
              <a:solidFill>
                <a:srgbClr val="0070C0"/>
              </a:solidFill>
              <a:prstDash val="sysDot"/>
            </a:ln>
          </p:spPr>
          <p:style>
            <a:lnRef idx="3">
              <a:schemeClr val="dk1"/>
            </a:lnRef>
            <a:fillRef idx="0">
              <a:schemeClr val="dk1"/>
            </a:fillRef>
            <a:effectRef idx="2">
              <a:schemeClr val="dk1"/>
            </a:effectRef>
            <a:fontRef idx="minor">
              <a:schemeClr val="tx1"/>
            </a:fontRef>
          </p:style>
        </p:cxnSp>
        <p:sp>
          <p:nvSpPr>
            <p:cNvPr id="18" name="TextBox 17">
              <a:extLst>
                <a:ext uri="{FF2B5EF4-FFF2-40B4-BE49-F238E27FC236}">
                  <a16:creationId xmlns:a16="http://schemas.microsoft.com/office/drawing/2014/main" id="{8A386741-28B3-8AB3-BCBC-10F8F0177B52}"/>
                </a:ext>
              </a:extLst>
            </p:cNvPr>
            <p:cNvSpPr txBox="1"/>
            <p:nvPr/>
          </p:nvSpPr>
          <p:spPr>
            <a:xfrm>
              <a:off x="6062772" y="5565768"/>
              <a:ext cx="1470350" cy="526451"/>
            </a:xfrm>
            <a:prstGeom prst="rect">
              <a:avLst/>
            </a:prstGeom>
            <a:noFill/>
          </p:spPr>
          <p:txBody>
            <a:bodyPr wrap="none" rtlCol="0">
              <a:spAutoFit/>
            </a:bodyPr>
            <a:lstStyle/>
            <a:p>
              <a:pPr algn="ctr"/>
              <a:r>
                <a:rPr lang="en-US" sz="2000" dirty="0">
                  <a:solidFill>
                    <a:srgbClr val="FF0000"/>
                  </a:solidFill>
                  <a:latin typeface="+mj-lt"/>
                </a:rPr>
                <a:t>Savings</a:t>
              </a:r>
            </a:p>
          </p:txBody>
        </p:sp>
        <p:sp>
          <p:nvSpPr>
            <p:cNvPr id="19" name="TextBox 18">
              <a:extLst>
                <a:ext uri="{FF2B5EF4-FFF2-40B4-BE49-F238E27FC236}">
                  <a16:creationId xmlns:a16="http://schemas.microsoft.com/office/drawing/2014/main" id="{A845CE4C-0C77-ECCC-4049-CA0D5DFED851}"/>
                </a:ext>
              </a:extLst>
            </p:cNvPr>
            <p:cNvSpPr txBox="1"/>
            <p:nvPr/>
          </p:nvSpPr>
          <p:spPr>
            <a:xfrm>
              <a:off x="5814365" y="7125655"/>
              <a:ext cx="1973699" cy="931412"/>
            </a:xfrm>
            <a:prstGeom prst="rect">
              <a:avLst/>
            </a:prstGeom>
            <a:noFill/>
            <a:ln>
              <a:noFill/>
            </a:ln>
          </p:spPr>
          <p:txBody>
            <a:bodyPr wrap="none" rtlCol="0">
              <a:spAutoFit/>
            </a:bodyPr>
            <a:lstStyle/>
            <a:p>
              <a:pPr algn="ctr"/>
              <a:r>
                <a:rPr lang="en-US" sz="2000" dirty="0">
                  <a:solidFill>
                    <a:srgbClr val="0070C0"/>
                  </a:solidFill>
                  <a:latin typeface="+mj-lt"/>
                </a:rPr>
                <a:t>Savings</a:t>
              </a:r>
            </a:p>
            <a:p>
              <a:pPr algn="ctr"/>
              <a:r>
                <a:rPr lang="en-US" sz="2000" dirty="0">
                  <a:solidFill>
                    <a:srgbClr val="0070C0"/>
                  </a:solidFill>
                  <a:latin typeface="+mj-lt"/>
                </a:rPr>
                <a:t>after policy</a:t>
              </a:r>
            </a:p>
          </p:txBody>
        </p:sp>
        <p:sp>
          <p:nvSpPr>
            <p:cNvPr id="20" name="TextBox 19">
              <a:extLst>
                <a:ext uri="{FF2B5EF4-FFF2-40B4-BE49-F238E27FC236}">
                  <a16:creationId xmlns:a16="http://schemas.microsoft.com/office/drawing/2014/main" id="{50FBEB16-8B31-A487-7F93-6CD07B05C6B6}"/>
                </a:ext>
              </a:extLst>
            </p:cNvPr>
            <p:cNvSpPr txBox="1"/>
            <p:nvPr/>
          </p:nvSpPr>
          <p:spPr>
            <a:xfrm>
              <a:off x="3790604" y="5750024"/>
              <a:ext cx="1160893" cy="461665"/>
            </a:xfrm>
            <a:prstGeom prst="rect">
              <a:avLst/>
            </a:prstGeom>
            <a:noFill/>
          </p:spPr>
          <p:txBody>
            <a:bodyPr wrap="none" rtlCol="0">
              <a:spAutoFit/>
            </a:bodyPr>
            <a:lstStyle/>
            <a:p>
              <a:pPr algn="ctr"/>
              <a:r>
                <a:rPr lang="en-US" sz="2400" dirty="0" err="1">
                  <a:solidFill>
                    <a:srgbClr val="FF0000"/>
                  </a:solidFill>
                </a:rPr>
                <a:t>i</a:t>
              </a:r>
              <a:r>
                <a:rPr lang="en-US" sz="2400" baseline="-25000" dirty="0" err="1">
                  <a:solidFill>
                    <a:srgbClr val="FF0000"/>
                  </a:solidFill>
                </a:rPr>
                <a:t>t</a:t>
              </a:r>
              <a:r>
                <a:rPr lang="en-US" sz="2400" dirty="0" err="1">
                  <a:solidFill>
                    <a:srgbClr val="FF0000"/>
                  </a:solidFill>
                </a:rPr>
                <a:t>+E</a:t>
              </a:r>
              <a:r>
                <a:rPr lang="en-US" sz="2400" dirty="0">
                  <a:solidFill>
                    <a:srgbClr val="FF0000"/>
                  </a:solidFill>
                </a:rPr>
                <a:t>(i</a:t>
              </a:r>
              <a:r>
                <a:rPr lang="en-US" sz="2400" baseline="-25000" dirty="0">
                  <a:solidFill>
                    <a:srgbClr val="FF0000"/>
                  </a:solidFill>
                </a:rPr>
                <a:t>t+1</a:t>
              </a:r>
              <a:r>
                <a:rPr lang="en-US" sz="2400" dirty="0">
                  <a:solidFill>
                    <a:srgbClr val="FF0000"/>
                  </a:solidFill>
                </a:rPr>
                <a:t>)</a:t>
              </a:r>
              <a:endParaRPr lang="en-US" sz="2400" baseline="30000" dirty="0">
                <a:solidFill>
                  <a:srgbClr val="FF0000"/>
                </a:solidFill>
              </a:endParaRPr>
            </a:p>
          </p:txBody>
        </p:sp>
        <p:sp>
          <p:nvSpPr>
            <p:cNvPr id="21" name="TextBox 20">
              <a:extLst>
                <a:ext uri="{FF2B5EF4-FFF2-40B4-BE49-F238E27FC236}">
                  <a16:creationId xmlns:a16="http://schemas.microsoft.com/office/drawing/2014/main" id="{AD404589-6F78-19F2-BB59-384DC8071EF7}"/>
                </a:ext>
              </a:extLst>
            </p:cNvPr>
            <p:cNvSpPr txBox="1"/>
            <p:nvPr/>
          </p:nvSpPr>
          <p:spPr>
            <a:xfrm>
              <a:off x="3420520" y="6810368"/>
              <a:ext cx="1964246" cy="607443"/>
            </a:xfrm>
            <a:prstGeom prst="rect">
              <a:avLst/>
            </a:prstGeom>
            <a:noFill/>
          </p:spPr>
          <p:txBody>
            <a:bodyPr wrap="none" rtlCol="0">
              <a:spAutoFit/>
            </a:bodyPr>
            <a:lstStyle/>
            <a:p>
              <a:pPr algn="ctr"/>
              <a:r>
                <a:rPr lang="en-US" sz="2400" dirty="0" err="1">
                  <a:solidFill>
                    <a:srgbClr val="FF0000"/>
                  </a:solidFill>
                </a:rPr>
                <a:t>i</a:t>
              </a:r>
              <a:r>
                <a:rPr lang="en-US" sz="2400" baseline="-25000" dirty="0" err="1">
                  <a:solidFill>
                    <a:srgbClr val="FF0000"/>
                  </a:solidFill>
                </a:rPr>
                <a:t>t</a:t>
              </a:r>
              <a:r>
                <a:rPr lang="en-US" sz="2400" dirty="0" err="1">
                  <a:solidFill>
                    <a:srgbClr val="FF0000"/>
                  </a:solidFill>
                </a:rPr>
                <a:t>+</a:t>
              </a:r>
              <a:r>
                <a:rPr lang="en-US" sz="2400" dirty="0" err="1">
                  <a:solidFill>
                    <a:srgbClr val="0070C0"/>
                  </a:solidFill>
                </a:rPr>
                <a:t>E</a:t>
              </a:r>
              <a:r>
                <a:rPr lang="en-US" sz="2400" dirty="0">
                  <a:solidFill>
                    <a:srgbClr val="0070C0"/>
                  </a:solidFill>
                </a:rPr>
                <a:t>(i</a:t>
              </a:r>
              <a:r>
                <a:rPr lang="en-US" sz="2400" baseline="-25000" dirty="0">
                  <a:solidFill>
                    <a:srgbClr val="0070C0"/>
                  </a:solidFill>
                </a:rPr>
                <a:t>t+1</a:t>
              </a:r>
              <a:r>
                <a:rPr lang="en-US" sz="2400" dirty="0">
                  <a:solidFill>
                    <a:srgbClr val="0070C0"/>
                  </a:solidFill>
                </a:rPr>
                <a:t>)</a:t>
              </a:r>
              <a:endParaRPr lang="en-US" sz="2400" baseline="30000" dirty="0">
                <a:solidFill>
                  <a:srgbClr val="0070C0"/>
                </a:solidFill>
              </a:endParaRPr>
            </a:p>
          </p:txBody>
        </p:sp>
        <p:sp>
          <p:nvSpPr>
            <p:cNvPr id="22" name="Oval 21">
              <a:extLst>
                <a:ext uri="{FF2B5EF4-FFF2-40B4-BE49-F238E27FC236}">
                  <a16:creationId xmlns:a16="http://schemas.microsoft.com/office/drawing/2014/main" id="{32010E34-2349-CC55-796F-FFE4651283BB}"/>
                </a:ext>
              </a:extLst>
            </p:cNvPr>
            <p:cNvSpPr/>
            <p:nvPr/>
          </p:nvSpPr>
          <p:spPr>
            <a:xfrm>
              <a:off x="8580479" y="5986083"/>
              <a:ext cx="233026" cy="22026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23" name="Oval 22">
              <a:extLst>
                <a:ext uri="{FF2B5EF4-FFF2-40B4-BE49-F238E27FC236}">
                  <a16:creationId xmlns:a16="http://schemas.microsoft.com/office/drawing/2014/main" id="{B6C75DB2-34E1-D1A9-8CFA-8C7D30FA0D4E}"/>
                </a:ext>
              </a:extLst>
            </p:cNvPr>
            <p:cNvSpPr/>
            <p:nvPr/>
          </p:nvSpPr>
          <p:spPr>
            <a:xfrm>
              <a:off x="9615573" y="6968794"/>
              <a:ext cx="233026" cy="22026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cxnSp>
          <p:nvCxnSpPr>
            <p:cNvPr id="40" name="Straight Connector 39">
              <a:extLst>
                <a:ext uri="{FF2B5EF4-FFF2-40B4-BE49-F238E27FC236}">
                  <a16:creationId xmlns:a16="http://schemas.microsoft.com/office/drawing/2014/main" id="{2DC311A1-F3C6-6660-745F-39415A148268}"/>
                </a:ext>
              </a:extLst>
            </p:cNvPr>
            <p:cNvCxnSpPr>
              <a:cxnSpLocks/>
            </p:cNvCxnSpPr>
            <p:nvPr/>
          </p:nvCxnSpPr>
          <p:spPr>
            <a:xfrm flipH="1">
              <a:off x="8694207" y="6049747"/>
              <a:ext cx="1" cy="2871855"/>
            </a:xfrm>
            <a:prstGeom prst="line">
              <a:avLst/>
            </a:prstGeom>
            <a:ln w="19050">
              <a:solidFill>
                <a:schemeClr val="tx2"/>
              </a:solidFill>
              <a:prstDash val="dash"/>
            </a:ln>
          </p:spPr>
          <p:style>
            <a:lnRef idx="3">
              <a:schemeClr val="dk1"/>
            </a:lnRef>
            <a:fillRef idx="0">
              <a:schemeClr val="dk1"/>
            </a:fillRef>
            <a:effectRef idx="2">
              <a:schemeClr val="dk1"/>
            </a:effectRef>
            <a:fontRef idx="minor">
              <a:schemeClr val="tx1"/>
            </a:fontRef>
          </p:style>
        </p:cxnSp>
        <p:cxnSp>
          <p:nvCxnSpPr>
            <p:cNvPr id="41" name="Straight Connector 40">
              <a:extLst>
                <a:ext uri="{FF2B5EF4-FFF2-40B4-BE49-F238E27FC236}">
                  <a16:creationId xmlns:a16="http://schemas.microsoft.com/office/drawing/2014/main" id="{F28FB539-3C93-68BB-192B-D12675E5E2AD}"/>
                </a:ext>
              </a:extLst>
            </p:cNvPr>
            <p:cNvCxnSpPr>
              <a:cxnSpLocks/>
            </p:cNvCxnSpPr>
            <p:nvPr/>
          </p:nvCxnSpPr>
          <p:spPr>
            <a:xfrm flipH="1">
              <a:off x="9732086" y="7119666"/>
              <a:ext cx="15181" cy="1842706"/>
            </a:xfrm>
            <a:prstGeom prst="line">
              <a:avLst/>
            </a:prstGeom>
            <a:ln w="19050">
              <a:solidFill>
                <a:schemeClr val="tx2"/>
              </a:solidFill>
              <a:prstDash val="dash"/>
            </a:ln>
          </p:spPr>
          <p:style>
            <a:lnRef idx="3">
              <a:schemeClr val="dk1"/>
            </a:lnRef>
            <a:fillRef idx="0">
              <a:schemeClr val="dk1"/>
            </a:fillRef>
            <a:effectRef idx="2">
              <a:schemeClr val="dk1"/>
            </a:effectRef>
            <a:fontRef idx="minor">
              <a:schemeClr val="tx1"/>
            </a:fontRef>
          </p:style>
        </p:cxnSp>
        <p:sp>
          <p:nvSpPr>
            <p:cNvPr id="42" name="TextBox 41">
              <a:extLst>
                <a:ext uri="{FF2B5EF4-FFF2-40B4-BE49-F238E27FC236}">
                  <a16:creationId xmlns:a16="http://schemas.microsoft.com/office/drawing/2014/main" id="{9D8BCA02-A2A2-6493-B2FE-623BE4241CEB}"/>
                </a:ext>
              </a:extLst>
            </p:cNvPr>
            <p:cNvSpPr txBox="1"/>
            <p:nvPr/>
          </p:nvSpPr>
          <p:spPr>
            <a:xfrm>
              <a:off x="8195447" y="8905852"/>
              <a:ext cx="938911" cy="461665"/>
            </a:xfrm>
            <a:prstGeom prst="rect">
              <a:avLst/>
            </a:prstGeom>
            <a:noFill/>
          </p:spPr>
          <p:txBody>
            <a:bodyPr wrap="none" rtlCol="0">
              <a:spAutoFit/>
            </a:bodyPr>
            <a:lstStyle/>
            <a:p>
              <a:pPr algn="ctr"/>
              <a:r>
                <a:rPr lang="en-US" sz="2400" dirty="0" err="1">
                  <a:solidFill>
                    <a:srgbClr val="FF0000"/>
                  </a:solidFill>
                </a:rPr>
                <a:t>Q</a:t>
              </a:r>
              <a:r>
                <a:rPr lang="en-US" sz="2400" baseline="-25000" dirty="0" err="1">
                  <a:solidFill>
                    <a:srgbClr val="FF0000"/>
                  </a:solidFill>
                </a:rPr>
                <a:t>before</a:t>
              </a:r>
              <a:endParaRPr lang="en-US" sz="2400" baseline="-25000" dirty="0">
                <a:solidFill>
                  <a:srgbClr val="FF0000"/>
                </a:solidFill>
              </a:endParaRPr>
            </a:p>
          </p:txBody>
        </p:sp>
        <p:sp>
          <p:nvSpPr>
            <p:cNvPr id="43" name="TextBox 42">
              <a:extLst>
                <a:ext uri="{FF2B5EF4-FFF2-40B4-BE49-F238E27FC236}">
                  <a16:creationId xmlns:a16="http://schemas.microsoft.com/office/drawing/2014/main" id="{369AD582-B533-E46D-FB0C-3E4BC26BD993}"/>
                </a:ext>
              </a:extLst>
            </p:cNvPr>
            <p:cNvSpPr txBox="1"/>
            <p:nvPr/>
          </p:nvSpPr>
          <p:spPr>
            <a:xfrm>
              <a:off x="9302004" y="8925299"/>
              <a:ext cx="1210404" cy="607443"/>
            </a:xfrm>
            <a:prstGeom prst="rect">
              <a:avLst/>
            </a:prstGeom>
            <a:noFill/>
          </p:spPr>
          <p:txBody>
            <a:bodyPr wrap="none" rtlCol="0">
              <a:spAutoFit/>
            </a:bodyPr>
            <a:lstStyle/>
            <a:p>
              <a:pPr algn="ctr"/>
              <a:r>
                <a:rPr lang="en-US" sz="2400" dirty="0" err="1">
                  <a:solidFill>
                    <a:srgbClr val="0070C0"/>
                  </a:solidFill>
                </a:rPr>
                <a:t>Q</a:t>
              </a:r>
              <a:r>
                <a:rPr lang="en-US" sz="2400" baseline="-25000" dirty="0" err="1">
                  <a:solidFill>
                    <a:srgbClr val="0070C0"/>
                  </a:solidFill>
                </a:rPr>
                <a:t>after</a:t>
              </a:r>
              <a:endParaRPr lang="en-US" sz="2400" baseline="-25000" dirty="0">
                <a:solidFill>
                  <a:srgbClr val="0070C0"/>
                </a:solidFill>
              </a:endParaRPr>
            </a:p>
          </p:txBody>
        </p:sp>
        <p:cxnSp>
          <p:nvCxnSpPr>
            <p:cNvPr id="44" name="Straight Connector 43">
              <a:extLst>
                <a:ext uri="{FF2B5EF4-FFF2-40B4-BE49-F238E27FC236}">
                  <a16:creationId xmlns:a16="http://schemas.microsoft.com/office/drawing/2014/main" id="{110302E2-6CD1-7876-C832-584593499EF4}"/>
                </a:ext>
              </a:extLst>
            </p:cNvPr>
            <p:cNvCxnSpPr>
              <a:cxnSpLocks/>
            </p:cNvCxnSpPr>
            <p:nvPr/>
          </p:nvCxnSpPr>
          <p:spPr>
            <a:xfrm>
              <a:off x="11464836" y="6075596"/>
              <a:ext cx="0" cy="1011032"/>
            </a:xfrm>
            <a:prstGeom prst="line">
              <a:avLst/>
            </a:prstGeom>
            <a:ln w="19050">
              <a:solidFill>
                <a:schemeClr val="tx2"/>
              </a:solidFill>
              <a:prstDash val="solid"/>
              <a:headEnd type="none" w="med" len="med"/>
              <a:tailEnd type="arrow" w="med" len="med"/>
            </a:ln>
          </p:spPr>
          <p:style>
            <a:lnRef idx="3">
              <a:schemeClr val="dk1"/>
            </a:lnRef>
            <a:fillRef idx="0">
              <a:schemeClr val="dk1"/>
            </a:fillRef>
            <a:effectRef idx="2">
              <a:schemeClr val="dk1"/>
            </a:effectRef>
            <a:fontRef idx="minor">
              <a:schemeClr val="tx1"/>
            </a:fontRef>
          </p:style>
        </p:cxnSp>
        <p:sp>
          <p:nvSpPr>
            <p:cNvPr id="45" name="TextBox 44">
              <a:extLst>
                <a:ext uri="{FF2B5EF4-FFF2-40B4-BE49-F238E27FC236}">
                  <a16:creationId xmlns:a16="http://schemas.microsoft.com/office/drawing/2014/main" id="{D889FC0F-98F6-854B-938D-C1EAD24997F2}"/>
                </a:ext>
              </a:extLst>
            </p:cNvPr>
            <p:cNvSpPr txBox="1"/>
            <p:nvPr/>
          </p:nvSpPr>
          <p:spPr>
            <a:xfrm>
              <a:off x="11436973" y="6135959"/>
              <a:ext cx="1538881" cy="850420"/>
            </a:xfrm>
            <a:prstGeom prst="rect">
              <a:avLst/>
            </a:prstGeom>
            <a:noFill/>
          </p:spPr>
          <p:txBody>
            <a:bodyPr wrap="none" rtlCol="0">
              <a:spAutoFit/>
            </a:bodyPr>
            <a:lstStyle/>
            <a:p>
              <a:pPr algn="ctr"/>
              <a:r>
                <a:rPr lang="en-US" i="1" dirty="0">
                  <a:latin typeface="+mj-lt"/>
                </a:rPr>
                <a:t>Forward </a:t>
              </a:r>
            </a:p>
            <a:p>
              <a:pPr algn="ctr"/>
              <a:r>
                <a:rPr lang="en-US" i="1" dirty="0">
                  <a:latin typeface="+mj-lt"/>
                </a:rPr>
                <a:t>guidance</a:t>
              </a:r>
              <a:endParaRPr lang="en-US" i="1" baseline="-25000" dirty="0">
                <a:latin typeface="+mj-lt"/>
              </a:endParaRPr>
            </a:p>
          </p:txBody>
        </p:sp>
        <mc:AlternateContent xmlns:mc="http://schemas.openxmlformats.org/markup-compatibility/2006" xmlns:a14="http://schemas.microsoft.com/office/drawing/2010/main">
          <mc:Choice Requires="a14">
            <p:sp>
              <p:nvSpPr>
                <p:cNvPr id="46" name="TextBox 45">
                  <a:extLst>
                    <a:ext uri="{FF2B5EF4-FFF2-40B4-BE49-F238E27FC236}">
                      <a16:creationId xmlns:a16="http://schemas.microsoft.com/office/drawing/2014/main" id="{309435B8-58FD-3238-D3C9-2EEEC7CD9DED}"/>
                    </a:ext>
                  </a:extLst>
                </p:cNvPr>
                <p:cNvSpPr txBox="1"/>
                <p:nvPr/>
              </p:nvSpPr>
              <p:spPr>
                <a:xfrm>
                  <a:off x="4625491" y="2755443"/>
                  <a:ext cx="600934" cy="453137"/>
                </a:xfrm>
                <a:prstGeom prst="rect">
                  <a:avLst/>
                </a:prstGeom>
                <a:noFill/>
              </p:spPr>
              <p:txBody>
                <a:bodyPr wrap="none" rtlCol="0">
                  <a:spAutoFit/>
                </a:bodyPr>
                <a:lstStyle/>
                <a:p>
                  <a:pPr algn="ctr"/>
                  <a14:m>
                    <m:oMath xmlns:m="http://schemas.openxmlformats.org/officeDocument/2006/math">
                      <m:r>
                        <a:rPr lang="en-US" sz="2400" i="1" dirty="0" smtClean="0">
                          <a:latin typeface="Cambria Math" panose="02040503050406030204" pitchFamily="18" charset="0"/>
                        </a:rPr>
                        <m:t>𝑖</m:t>
                      </m:r>
                      <m:r>
                        <a:rPr lang="en-US" sz="2400" b="0" i="1" baseline="-25000" dirty="0" smtClean="0">
                          <a:latin typeface="Cambria Math" panose="02040503050406030204" pitchFamily="18" charset="0"/>
                        </a:rPr>
                        <m:t>𝑡</m:t>
                      </m:r>
                    </m:oMath>
                  </a14:m>
                  <a:r>
                    <a:rPr lang="en-US" sz="2400" baseline="30000" dirty="0"/>
                    <a:t>(2)</a:t>
                  </a:r>
                </a:p>
              </p:txBody>
            </p:sp>
          </mc:Choice>
          <mc:Fallback xmlns="">
            <p:sp>
              <p:nvSpPr>
                <p:cNvPr id="27" name="TextBox 26">
                  <a:extLst>
                    <a:ext uri="{FF2B5EF4-FFF2-40B4-BE49-F238E27FC236}">
                      <a16:creationId xmlns:a16="http://schemas.microsoft.com/office/drawing/2014/main" id="{FD1A9C28-E311-5D43-BA40-FF1C55F9506B}"/>
                    </a:ext>
                  </a:extLst>
                </p:cNvPr>
                <p:cNvSpPr txBox="1">
                  <a:spLocks noRot="1" noChangeAspect="1" noMove="1" noResize="1" noEditPoints="1" noAdjustHandles="1" noChangeArrowheads="1" noChangeShapeType="1" noTextEdit="1"/>
                </p:cNvSpPr>
                <p:nvPr/>
              </p:nvSpPr>
              <p:spPr>
                <a:xfrm>
                  <a:off x="4625491" y="2755443"/>
                  <a:ext cx="600934" cy="453137"/>
                </a:xfrm>
                <a:prstGeom prst="rect">
                  <a:avLst/>
                </a:prstGeom>
                <a:blipFill>
                  <a:blip r:embed="rId3"/>
                  <a:stretch>
                    <a:fillRect l="-16667" r="-22222" b="-23333"/>
                  </a:stretch>
                </a:blipFill>
              </p:spPr>
              <p:txBody>
                <a:bodyPr/>
                <a:lstStyle/>
                <a:p>
                  <a:r>
                    <a:rPr lang="en-US">
                      <a:noFill/>
                    </a:rPr>
                    <a:t> </a:t>
                  </a:r>
                </a:p>
              </p:txBody>
            </p:sp>
          </mc:Fallback>
        </mc:AlternateContent>
      </p:grpSp>
    </p:spTree>
    <p:extLst>
      <p:ext uri="{BB962C8B-B14F-4D97-AF65-F5344CB8AC3E}">
        <p14:creationId xmlns:p14="http://schemas.microsoft.com/office/powerpoint/2010/main" val="5319245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FF6D2-86A2-5B29-F2D0-683263110103}"/>
              </a:ext>
            </a:extLst>
          </p:cNvPr>
          <p:cNvSpPr>
            <a:spLocks noGrp="1"/>
          </p:cNvSpPr>
          <p:nvPr>
            <p:ph type="title"/>
          </p:nvPr>
        </p:nvSpPr>
        <p:spPr>
          <a:xfrm>
            <a:off x="700636" y="824167"/>
            <a:ext cx="10691265" cy="511849"/>
          </a:xfrm>
        </p:spPr>
        <p:txBody>
          <a:bodyPr>
            <a:noAutofit/>
          </a:bodyPr>
          <a:lstStyle/>
          <a:p>
            <a:r>
              <a:rPr lang="en-US" sz="3200" dirty="0"/>
              <a:t>Imperfect financial markets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EDAE96A7-4DC5-7339-D6E8-A9D129D9789C}"/>
                  </a:ext>
                </a:extLst>
              </p:cNvPr>
              <p:cNvSpPr>
                <a:spLocks noGrp="1"/>
              </p:cNvSpPr>
              <p:nvPr>
                <p:ph idx="1"/>
              </p:nvPr>
            </p:nvSpPr>
            <p:spPr>
              <a:xfrm>
                <a:off x="819905" y="1520792"/>
                <a:ext cx="3998072" cy="4048024"/>
              </a:xfrm>
            </p:spPr>
            <p:txBody>
              <a:bodyPr>
                <a:noAutofit/>
              </a:bodyPr>
              <a:lstStyle/>
              <a:p>
                <a:pPr marL="224026" indent="-224026" defTabSz="896111">
                  <a:lnSpc>
                    <a:spcPct val="100000"/>
                  </a:lnSpc>
                  <a:spcBef>
                    <a:spcPts val="1200"/>
                  </a:spcBef>
                  <a:spcAft>
                    <a:spcPts val="600"/>
                  </a:spcAft>
                  <a:defRPr sz="2000"/>
                </a:pPr>
                <a:r>
                  <a:rPr lang="en-US" dirty="0">
                    <a:latin typeface="+mj-lt"/>
                  </a:rPr>
                  <a:t>Investors require </a:t>
                </a:r>
                <a:r>
                  <a:rPr lang="en-US" b="1" dirty="0">
                    <a:solidFill>
                      <a:schemeClr val="tx1"/>
                    </a:solidFill>
                    <a:latin typeface="+mj-lt"/>
                  </a:rPr>
                  <a:t>term premium </a:t>
                </a:r>
                <a14:m>
                  <m:oMath xmlns:m="http://schemas.openxmlformats.org/officeDocument/2006/math">
                    <m:sSub>
                      <m:sSubPr>
                        <m:ctrlPr>
                          <a:rPr lang="en-US" sz="2000" b="1" i="1" smtClean="0">
                            <a:solidFill>
                              <a:schemeClr val="tx1"/>
                            </a:solidFill>
                            <a:latin typeface="Cambria Math" panose="02040503050406030204" pitchFamily="18" charset="0"/>
                          </a:rPr>
                        </m:ctrlPr>
                      </m:sSubPr>
                      <m:e>
                        <m:r>
                          <a:rPr lang="en-GB" sz="2000" b="1" i="1">
                            <a:solidFill>
                              <a:schemeClr val="tx1"/>
                            </a:solidFill>
                            <a:latin typeface="Cambria Math" panose="02040503050406030204" pitchFamily="18" charset="0"/>
                          </a:rPr>
                          <m:t>𝒕𝒑</m:t>
                        </m:r>
                      </m:e>
                      <m:sub>
                        <m:r>
                          <a:rPr lang="en-GB" sz="2000" b="1" i="1">
                            <a:solidFill>
                              <a:schemeClr val="tx1"/>
                            </a:solidFill>
                            <a:latin typeface="Cambria Math" panose="02040503050406030204" pitchFamily="18" charset="0"/>
                          </a:rPr>
                          <m:t>𝒕</m:t>
                        </m:r>
                      </m:sub>
                    </m:sSub>
                  </m:oMath>
                </a14:m>
                <a:r>
                  <a:rPr lang="en-US" b="1" dirty="0">
                    <a:solidFill>
                      <a:schemeClr val="tx1"/>
                    </a:solidFill>
                    <a:latin typeface="+mj-lt"/>
                  </a:rPr>
                  <a:t> </a:t>
                </a:r>
                <a:r>
                  <a:rPr lang="en-US" dirty="0">
                    <a:latin typeface="+mj-lt"/>
                  </a:rPr>
                  <a:t>to </a:t>
                </a:r>
                <a:r>
                  <a:rPr lang="en-US" dirty="0">
                    <a:solidFill>
                      <a:srgbClr val="EC6D0C"/>
                    </a:solidFill>
                    <a:latin typeface="+mj-lt"/>
                  </a:rPr>
                  <a:t>compensate for the risk </a:t>
                </a:r>
                <a:r>
                  <a:rPr lang="en-US" dirty="0">
                    <a:latin typeface="+mj-lt"/>
                  </a:rPr>
                  <a:t>of holding two-period bonds.</a:t>
                </a:r>
              </a:p>
              <a:p>
                <a:pPr marL="224026" indent="-224026" defTabSz="896111">
                  <a:lnSpc>
                    <a:spcPct val="100000"/>
                  </a:lnSpc>
                  <a:spcBef>
                    <a:spcPts val="1200"/>
                  </a:spcBef>
                  <a:spcAft>
                    <a:spcPts val="600"/>
                  </a:spcAft>
                  <a:defRPr sz="2000"/>
                </a:pPr>
                <a:endParaRPr lang="en-US" dirty="0">
                  <a:latin typeface="+mj-lt"/>
                </a:endParaRPr>
              </a:p>
              <a:p>
                <a:pPr marL="224026" indent="-224026" defTabSz="896111">
                  <a:lnSpc>
                    <a:spcPct val="100000"/>
                  </a:lnSpc>
                  <a:spcBef>
                    <a:spcPts val="1200"/>
                  </a:spcBef>
                  <a:spcAft>
                    <a:spcPts val="600"/>
                  </a:spcAft>
                  <a:defRPr sz="2000"/>
                </a:pPr>
                <a:endParaRPr lang="en-US" dirty="0">
                  <a:latin typeface="+mj-lt"/>
                </a:endParaRPr>
              </a:p>
              <a:p>
                <a:pPr marL="224026" indent="-224026" defTabSz="896111">
                  <a:lnSpc>
                    <a:spcPct val="100000"/>
                  </a:lnSpc>
                  <a:spcBef>
                    <a:spcPts val="1200"/>
                  </a:spcBef>
                  <a:spcAft>
                    <a:spcPts val="600"/>
                  </a:spcAft>
                  <a:defRPr sz="2000"/>
                </a:pPr>
                <a:r>
                  <a:rPr lang="en-GB" sz="2000" dirty="0">
                    <a:latin typeface="+mj-lt"/>
                  </a:rPr>
                  <a:t>This is shown as the red </a:t>
                </a:r>
                <a:r>
                  <a:rPr lang="en-GB" dirty="0">
                    <a:latin typeface="+mj-lt"/>
                  </a:rPr>
                  <a:t>upwards sloping savings curve.</a:t>
                </a:r>
                <a:endParaRPr lang="en-US" sz="2000" dirty="0">
                  <a:latin typeface="+mj-lt"/>
                </a:endParaRPr>
              </a:p>
              <a:p>
                <a:pPr marL="224026" indent="-224026" defTabSz="896111">
                  <a:lnSpc>
                    <a:spcPct val="100000"/>
                  </a:lnSpc>
                  <a:spcBef>
                    <a:spcPts val="1200"/>
                  </a:spcBef>
                  <a:spcAft>
                    <a:spcPts val="600"/>
                  </a:spcAft>
                  <a:defRPr sz="2000"/>
                </a:pPr>
                <a:r>
                  <a:rPr lang="en-US" dirty="0">
                    <a:latin typeface="+mj-lt"/>
                  </a:rPr>
                  <a:t>At point A now, less investment</a:t>
                </a:r>
              </a:p>
            </p:txBody>
          </p:sp>
        </mc:Choice>
        <mc:Fallback xmlns="">
          <p:sp>
            <p:nvSpPr>
              <p:cNvPr id="3" name="Content Placeholder 2">
                <a:extLst>
                  <a:ext uri="{FF2B5EF4-FFF2-40B4-BE49-F238E27FC236}">
                    <a16:creationId xmlns:a16="http://schemas.microsoft.com/office/drawing/2014/main" id="{EDAE96A7-4DC5-7339-D6E8-A9D129D9789C}"/>
                  </a:ext>
                </a:extLst>
              </p:cNvPr>
              <p:cNvSpPr>
                <a:spLocks noGrp="1" noRot="1" noChangeAspect="1" noMove="1" noResize="1" noEditPoints="1" noAdjustHandles="1" noChangeArrowheads="1" noChangeShapeType="1" noTextEdit="1"/>
              </p:cNvSpPr>
              <p:nvPr>
                <p:ph idx="1"/>
              </p:nvPr>
            </p:nvSpPr>
            <p:spPr>
              <a:xfrm>
                <a:off x="819905" y="1520792"/>
                <a:ext cx="3998072" cy="4048024"/>
              </a:xfrm>
              <a:blipFill>
                <a:blip r:embed="rId3"/>
                <a:stretch>
                  <a:fillRect l="-1266" t="-625"/>
                </a:stretch>
              </a:blipFill>
            </p:spPr>
            <p:txBody>
              <a:bodyPr/>
              <a:lstStyle/>
              <a:p>
                <a:r>
                  <a:rPr lang="en-US">
                    <a:noFill/>
                  </a:rPr>
                  <a:t> </a:t>
                </a:r>
              </a:p>
            </p:txBody>
          </p:sp>
        </mc:Fallback>
      </mc:AlternateContent>
      <p:grpSp>
        <p:nvGrpSpPr>
          <p:cNvPr id="8" name="Group 7">
            <a:extLst>
              <a:ext uri="{FF2B5EF4-FFF2-40B4-BE49-F238E27FC236}">
                <a16:creationId xmlns:a16="http://schemas.microsoft.com/office/drawing/2014/main" id="{D40A7E33-A3AE-E448-0331-F1258B6063F2}"/>
              </a:ext>
            </a:extLst>
          </p:cNvPr>
          <p:cNvGrpSpPr/>
          <p:nvPr/>
        </p:nvGrpSpPr>
        <p:grpSpPr>
          <a:xfrm>
            <a:off x="5332048" y="1313622"/>
            <a:ext cx="5714020" cy="4816755"/>
            <a:chOff x="3792884" y="2737540"/>
            <a:chExt cx="8864921" cy="6959908"/>
          </a:xfrm>
        </p:grpSpPr>
        <p:cxnSp>
          <p:nvCxnSpPr>
            <p:cNvPr id="12" name="Straight Connector 11">
              <a:extLst>
                <a:ext uri="{FF2B5EF4-FFF2-40B4-BE49-F238E27FC236}">
                  <a16:creationId xmlns:a16="http://schemas.microsoft.com/office/drawing/2014/main" id="{95CA91D5-62E5-04DA-4820-E3445E2B8142}"/>
                </a:ext>
              </a:extLst>
            </p:cNvPr>
            <p:cNvCxnSpPr>
              <a:cxnSpLocks/>
            </p:cNvCxnSpPr>
            <p:nvPr/>
          </p:nvCxnSpPr>
          <p:spPr>
            <a:xfrm>
              <a:off x="5710275" y="3208580"/>
              <a:ext cx="5754560" cy="5505114"/>
            </a:xfrm>
            <a:prstGeom prst="line">
              <a:avLst/>
            </a:prstGeom>
            <a:ln w="38100">
              <a:solidFill>
                <a:srgbClr val="00B050"/>
              </a:solidFill>
              <a:prstDash val="solid"/>
            </a:ln>
          </p:spPr>
          <p:style>
            <a:lnRef idx="3">
              <a:schemeClr val="dk1"/>
            </a:lnRef>
            <a:fillRef idx="0">
              <a:schemeClr val="dk1"/>
            </a:fillRef>
            <a:effectRef idx="2">
              <a:schemeClr val="dk1"/>
            </a:effectRef>
            <a:fontRef idx="minor">
              <a:schemeClr val="tx1"/>
            </a:fontRef>
          </p:style>
        </p:cxnSp>
        <p:cxnSp>
          <p:nvCxnSpPr>
            <p:cNvPr id="13" name="Straight Arrow Connector 12">
              <a:extLst>
                <a:ext uri="{FF2B5EF4-FFF2-40B4-BE49-F238E27FC236}">
                  <a16:creationId xmlns:a16="http://schemas.microsoft.com/office/drawing/2014/main" id="{C3D9D757-F2E4-9A76-FFEF-15D601F5E8CF}"/>
                </a:ext>
              </a:extLst>
            </p:cNvPr>
            <p:cNvCxnSpPr>
              <a:cxnSpLocks/>
            </p:cNvCxnSpPr>
            <p:nvPr/>
          </p:nvCxnSpPr>
          <p:spPr>
            <a:xfrm flipV="1">
              <a:off x="5310755" y="8921602"/>
              <a:ext cx="7081701" cy="19826"/>
            </a:xfrm>
            <a:prstGeom prst="straightConnector1">
              <a:avLst/>
            </a:prstGeom>
            <a:ln w="28575">
              <a:tailEnd type="triangle"/>
            </a:ln>
          </p:spPr>
          <p:style>
            <a:lnRef idx="3">
              <a:schemeClr val="dk1"/>
            </a:lnRef>
            <a:fillRef idx="0">
              <a:schemeClr val="dk1"/>
            </a:fillRef>
            <a:effectRef idx="2">
              <a:schemeClr val="dk1"/>
            </a:effectRef>
            <a:fontRef idx="minor">
              <a:schemeClr val="tx1"/>
            </a:fontRef>
          </p:style>
        </p:cxnSp>
        <p:cxnSp>
          <p:nvCxnSpPr>
            <p:cNvPr id="14" name="Straight Arrow Connector 13">
              <a:extLst>
                <a:ext uri="{FF2B5EF4-FFF2-40B4-BE49-F238E27FC236}">
                  <a16:creationId xmlns:a16="http://schemas.microsoft.com/office/drawing/2014/main" id="{824862BD-ACA7-CCF4-C7B5-1B981CAF077D}"/>
                </a:ext>
              </a:extLst>
            </p:cNvPr>
            <p:cNvCxnSpPr>
              <a:cxnSpLocks/>
            </p:cNvCxnSpPr>
            <p:nvPr/>
          </p:nvCxnSpPr>
          <p:spPr>
            <a:xfrm flipH="1" flipV="1">
              <a:off x="5311688" y="2824998"/>
              <a:ext cx="1" cy="6096604"/>
            </a:xfrm>
            <a:prstGeom prst="straightConnector1">
              <a:avLst/>
            </a:prstGeom>
            <a:ln w="28575">
              <a:tailEnd type="triangle"/>
            </a:ln>
          </p:spPr>
          <p:style>
            <a:lnRef idx="3">
              <a:schemeClr val="dk1"/>
            </a:lnRef>
            <a:fillRef idx="0">
              <a:schemeClr val="dk1"/>
            </a:fillRef>
            <a:effectRef idx="2">
              <a:schemeClr val="dk1"/>
            </a:effectRef>
            <a:fontRef idx="minor">
              <a:schemeClr val="tx1"/>
            </a:fontRef>
          </p:style>
        </p:cxnSp>
        <p:sp>
          <p:nvSpPr>
            <p:cNvPr id="24" name="TextBox 23">
              <a:extLst>
                <a:ext uri="{FF2B5EF4-FFF2-40B4-BE49-F238E27FC236}">
                  <a16:creationId xmlns:a16="http://schemas.microsoft.com/office/drawing/2014/main" id="{89254D6A-9D0C-C04D-2EB5-905E0E6DE899}"/>
                </a:ext>
              </a:extLst>
            </p:cNvPr>
            <p:cNvSpPr txBox="1"/>
            <p:nvPr/>
          </p:nvSpPr>
          <p:spPr>
            <a:xfrm>
              <a:off x="10095675" y="8941428"/>
              <a:ext cx="2562130" cy="756020"/>
            </a:xfrm>
            <a:prstGeom prst="rect">
              <a:avLst/>
            </a:prstGeom>
            <a:noFill/>
          </p:spPr>
          <p:txBody>
            <a:bodyPr wrap="square" rtlCol="0">
              <a:spAutoFit/>
            </a:bodyPr>
            <a:lstStyle/>
            <a:p>
              <a:pPr algn="ctr"/>
              <a:r>
                <a:rPr lang="en-US" sz="1400" dirty="0">
                  <a:latin typeface="+mj-lt"/>
                </a:rPr>
                <a:t>Quantity of long-term investment</a:t>
              </a:r>
            </a:p>
          </p:txBody>
        </p:sp>
        <p:cxnSp>
          <p:nvCxnSpPr>
            <p:cNvPr id="25" name="Straight Connector 24">
              <a:extLst>
                <a:ext uri="{FF2B5EF4-FFF2-40B4-BE49-F238E27FC236}">
                  <a16:creationId xmlns:a16="http://schemas.microsoft.com/office/drawing/2014/main" id="{4D327175-D8E9-6394-8682-1D03553B79D2}"/>
                </a:ext>
              </a:extLst>
            </p:cNvPr>
            <p:cNvCxnSpPr>
              <a:cxnSpLocks/>
            </p:cNvCxnSpPr>
            <p:nvPr/>
          </p:nvCxnSpPr>
          <p:spPr>
            <a:xfrm>
              <a:off x="5334534" y="6074952"/>
              <a:ext cx="7057922" cy="21048"/>
            </a:xfrm>
            <a:prstGeom prst="line">
              <a:avLst/>
            </a:prstGeom>
            <a:ln w="38100">
              <a:solidFill>
                <a:srgbClr val="FF0000"/>
              </a:solidFill>
              <a:prstDash val="sysDot"/>
            </a:ln>
          </p:spPr>
          <p:style>
            <a:lnRef idx="3">
              <a:schemeClr val="dk1"/>
            </a:lnRef>
            <a:fillRef idx="0">
              <a:schemeClr val="dk1"/>
            </a:fillRef>
            <a:effectRef idx="2">
              <a:schemeClr val="dk1"/>
            </a:effectRef>
            <a:fontRef idx="minor">
              <a:schemeClr val="tx1"/>
            </a:fontRef>
          </p:style>
        </p:cxnSp>
        <p:sp>
          <p:nvSpPr>
            <p:cNvPr id="26" name="TextBox 25">
              <a:extLst>
                <a:ext uri="{FF2B5EF4-FFF2-40B4-BE49-F238E27FC236}">
                  <a16:creationId xmlns:a16="http://schemas.microsoft.com/office/drawing/2014/main" id="{1F7879FB-AD2E-62AA-04B1-C6CEC1BAB0E3}"/>
                </a:ext>
              </a:extLst>
            </p:cNvPr>
            <p:cNvSpPr txBox="1"/>
            <p:nvPr/>
          </p:nvSpPr>
          <p:spPr>
            <a:xfrm>
              <a:off x="7843737" y="4534692"/>
              <a:ext cx="362599" cy="461665"/>
            </a:xfrm>
            <a:prstGeom prst="rect">
              <a:avLst/>
            </a:prstGeom>
            <a:noFill/>
          </p:spPr>
          <p:txBody>
            <a:bodyPr wrap="none" rtlCol="0">
              <a:spAutoFit/>
            </a:bodyPr>
            <a:lstStyle/>
            <a:p>
              <a:pPr algn="ctr"/>
              <a:r>
                <a:rPr lang="en-US" sz="2400" dirty="0"/>
                <a:t>A</a:t>
              </a:r>
            </a:p>
          </p:txBody>
        </p:sp>
        <p:sp>
          <p:nvSpPr>
            <p:cNvPr id="27" name="TextBox 26">
              <a:extLst>
                <a:ext uri="{FF2B5EF4-FFF2-40B4-BE49-F238E27FC236}">
                  <a16:creationId xmlns:a16="http://schemas.microsoft.com/office/drawing/2014/main" id="{814BCFA0-5EF1-F156-6C6C-E58D3976C277}"/>
                </a:ext>
              </a:extLst>
            </p:cNvPr>
            <p:cNvSpPr txBox="1"/>
            <p:nvPr/>
          </p:nvSpPr>
          <p:spPr>
            <a:xfrm>
              <a:off x="10438718" y="7245969"/>
              <a:ext cx="2052233" cy="578134"/>
            </a:xfrm>
            <a:prstGeom prst="rect">
              <a:avLst/>
            </a:prstGeom>
            <a:noFill/>
          </p:spPr>
          <p:txBody>
            <a:bodyPr wrap="none" rtlCol="0">
              <a:spAutoFit/>
            </a:bodyPr>
            <a:lstStyle/>
            <a:p>
              <a:pPr algn="ctr"/>
              <a:r>
                <a:rPr lang="en-US" sz="2000" dirty="0">
                  <a:solidFill>
                    <a:srgbClr val="00B050"/>
                  </a:solidFill>
                  <a:latin typeface="+mj-lt"/>
                </a:rPr>
                <a:t>Investment</a:t>
              </a:r>
            </a:p>
          </p:txBody>
        </p:sp>
        <p:sp>
          <p:nvSpPr>
            <p:cNvPr id="28" name="Freeform 27">
              <a:extLst>
                <a:ext uri="{FF2B5EF4-FFF2-40B4-BE49-F238E27FC236}">
                  <a16:creationId xmlns:a16="http://schemas.microsoft.com/office/drawing/2014/main" id="{264ED99B-CDFB-D779-BB02-5068DA10A7B4}"/>
                </a:ext>
              </a:extLst>
            </p:cNvPr>
            <p:cNvSpPr/>
            <p:nvPr/>
          </p:nvSpPr>
          <p:spPr>
            <a:xfrm rot="2305718">
              <a:off x="6534534" y="2737540"/>
              <a:ext cx="2123325" cy="4307980"/>
            </a:xfrm>
            <a:custGeom>
              <a:avLst/>
              <a:gdLst>
                <a:gd name="connsiteX0" fmla="*/ 0 w 2761129"/>
                <a:gd name="connsiteY0" fmla="*/ 4715436 h 4715436"/>
                <a:gd name="connsiteX1" fmla="*/ 2026023 w 2761129"/>
                <a:gd name="connsiteY1" fmla="*/ 2779059 h 4715436"/>
                <a:gd name="connsiteX2" fmla="*/ 2761129 w 2761129"/>
                <a:gd name="connsiteY2" fmla="*/ 0 h 4715436"/>
              </a:gdLst>
              <a:ahLst/>
              <a:cxnLst>
                <a:cxn ang="0">
                  <a:pos x="connsiteX0" y="connsiteY0"/>
                </a:cxn>
                <a:cxn ang="0">
                  <a:pos x="connsiteX1" y="connsiteY1"/>
                </a:cxn>
                <a:cxn ang="0">
                  <a:pos x="connsiteX2" y="connsiteY2"/>
                </a:cxn>
              </a:cxnLst>
              <a:rect l="l" t="t" r="r" b="b"/>
              <a:pathLst>
                <a:path w="2761129" h="4715436">
                  <a:moveTo>
                    <a:pt x="0" y="4715436"/>
                  </a:moveTo>
                  <a:cubicBezTo>
                    <a:pt x="782917" y="4140200"/>
                    <a:pt x="1565835" y="3564965"/>
                    <a:pt x="2026023" y="2779059"/>
                  </a:cubicBezTo>
                  <a:cubicBezTo>
                    <a:pt x="2486211" y="1993153"/>
                    <a:pt x="2623670" y="996576"/>
                    <a:pt x="2761129" y="0"/>
                  </a:cubicBezTo>
                </a:path>
              </a:pathLst>
            </a:cu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9AB07119-E8E1-9A71-C1C0-46CAE3D13A49}"/>
                </a:ext>
              </a:extLst>
            </p:cNvPr>
            <p:cNvSpPr txBox="1"/>
            <p:nvPr/>
          </p:nvSpPr>
          <p:spPr>
            <a:xfrm>
              <a:off x="7909775" y="3575257"/>
              <a:ext cx="1547383" cy="578134"/>
            </a:xfrm>
            <a:prstGeom prst="rect">
              <a:avLst/>
            </a:prstGeom>
            <a:noFill/>
          </p:spPr>
          <p:txBody>
            <a:bodyPr wrap="none" rtlCol="0">
              <a:spAutoFit/>
            </a:bodyPr>
            <a:lstStyle/>
            <a:p>
              <a:pPr algn="ctr"/>
              <a:r>
                <a:rPr lang="en-US" sz="2000" dirty="0">
                  <a:solidFill>
                    <a:srgbClr val="FF0000"/>
                  </a:solidFill>
                  <a:latin typeface="+mj-lt"/>
                </a:rPr>
                <a:t>Savings</a:t>
              </a:r>
            </a:p>
          </p:txBody>
        </p:sp>
        <p:sp>
          <p:nvSpPr>
            <p:cNvPr id="30" name="TextBox 29">
              <a:extLst>
                <a:ext uri="{FF2B5EF4-FFF2-40B4-BE49-F238E27FC236}">
                  <a16:creationId xmlns:a16="http://schemas.microsoft.com/office/drawing/2014/main" id="{36EAC4DA-58ED-67A2-C308-CA458F0AC1F4}"/>
                </a:ext>
              </a:extLst>
            </p:cNvPr>
            <p:cNvSpPr txBox="1"/>
            <p:nvPr/>
          </p:nvSpPr>
          <p:spPr>
            <a:xfrm>
              <a:off x="3792884" y="5873300"/>
              <a:ext cx="1160894" cy="461665"/>
            </a:xfrm>
            <a:prstGeom prst="rect">
              <a:avLst/>
            </a:prstGeom>
            <a:noFill/>
          </p:spPr>
          <p:txBody>
            <a:bodyPr wrap="none" rtlCol="0">
              <a:spAutoFit/>
            </a:bodyPr>
            <a:lstStyle/>
            <a:p>
              <a:pPr algn="ctr"/>
              <a:r>
                <a:rPr lang="en-US" sz="2400" dirty="0" err="1">
                  <a:solidFill>
                    <a:srgbClr val="FF0000"/>
                  </a:solidFill>
                </a:rPr>
                <a:t>i</a:t>
              </a:r>
              <a:r>
                <a:rPr lang="en-US" sz="2400" baseline="-25000" dirty="0" err="1">
                  <a:solidFill>
                    <a:srgbClr val="FF0000"/>
                  </a:solidFill>
                </a:rPr>
                <a:t>t</a:t>
              </a:r>
              <a:r>
                <a:rPr lang="en-US" sz="2400" dirty="0" err="1">
                  <a:solidFill>
                    <a:srgbClr val="FF0000"/>
                  </a:solidFill>
                </a:rPr>
                <a:t>+E</a:t>
              </a:r>
              <a:r>
                <a:rPr lang="en-US" sz="2400" dirty="0">
                  <a:solidFill>
                    <a:srgbClr val="FF0000"/>
                  </a:solidFill>
                </a:rPr>
                <a:t>(i</a:t>
              </a:r>
              <a:r>
                <a:rPr lang="en-US" sz="2400" baseline="-25000" dirty="0">
                  <a:solidFill>
                    <a:srgbClr val="FF0000"/>
                  </a:solidFill>
                </a:rPr>
                <a:t>t+1</a:t>
              </a:r>
              <a:r>
                <a:rPr lang="en-US" sz="2400" dirty="0">
                  <a:solidFill>
                    <a:srgbClr val="FF0000"/>
                  </a:solidFill>
                </a:rPr>
                <a:t>)</a:t>
              </a:r>
              <a:endParaRPr lang="en-US" sz="2400" baseline="30000" dirty="0">
                <a:solidFill>
                  <a:srgbClr val="FF0000"/>
                </a:solidFill>
              </a:endParaRPr>
            </a:p>
          </p:txBody>
        </p:sp>
        <p:sp>
          <p:nvSpPr>
            <p:cNvPr id="31" name="Oval 30">
              <a:extLst>
                <a:ext uri="{FF2B5EF4-FFF2-40B4-BE49-F238E27FC236}">
                  <a16:creationId xmlns:a16="http://schemas.microsoft.com/office/drawing/2014/main" id="{0A99EBAE-FB59-AB91-23D1-832821896DF1}"/>
                </a:ext>
              </a:extLst>
            </p:cNvPr>
            <p:cNvSpPr/>
            <p:nvPr/>
          </p:nvSpPr>
          <p:spPr>
            <a:xfrm>
              <a:off x="7836526" y="5273810"/>
              <a:ext cx="233026" cy="22026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cxnSp>
          <p:nvCxnSpPr>
            <p:cNvPr id="32" name="Straight Connector 31">
              <a:extLst>
                <a:ext uri="{FF2B5EF4-FFF2-40B4-BE49-F238E27FC236}">
                  <a16:creationId xmlns:a16="http://schemas.microsoft.com/office/drawing/2014/main" id="{7E659868-A5CA-6937-0DE6-524E424A6E95}"/>
                </a:ext>
              </a:extLst>
            </p:cNvPr>
            <p:cNvCxnSpPr>
              <a:cxnSpLocks/>
            </p:cNvCxnSpPr>
            <p:nvPr/>
          </p:nvCxnSpPr>
          <p:spPr>
            <a:xfrm flipH="1">
              <a:off x="7963793" y="5514762"/>
              <a:ext cx="1" cy="3433796"/>
            </a:xfrm>
            <a:prstGeom prst="line">
              <a:avLst/>
            </a:prstGeom>
            <a:ln w="19050">
              <a:solidFill>
                <a:schemeClr val="tx2"/>
              </a:solidFill>
              <a:prstDash val="dash"/>
            </a:ln>
          </p:spPr>
          <p:style>
            <a:lnRef idx="3">
              <a:schemeClr val="dk1"/>
            </a:lnRef>
            <a:fillRef idx="0">
              <a:schemeClr val="dk1"/>
            </a:fillRef>
            <a:effectRef idx="2">
              <a:schemeClr val="dk1"/>
            </a:effectRef>
            <a:fontRef idx="minor">
              <a:schemeClr val="tx1"/>
            </a:fontRef>
          </p:style>
        </p:cxnSp>
        <p:sp>
          <p:nvSpPr>
            <p:cNvPr id="33" name="TextBox 32">
              <a:extLst>
                <a:ext uri="{FF2B5EF4-FFF2-40B4-BE49-F238E27FC236}">
                  <a16:creationId xmlns:a16="http://schemas.microsoft.com/office/drawing/2014/main" id="{C290EDCB-05EF-5AB4-CA32-23BEAE8CBFC5}"/>
                </a:ext>
              </a:extLst>
            </p:cNvPr>
            <p:cNvSpPr txBox="1"/>
            <p:nvPr/>
          </p:nvSpPr>
          <p:spPr>
            <a:xfrm>
              <a:off x="7555583" y="8931515"/>
              <a:ext cx="938911" cy="461665"/>
            </a:xfrm>
            <a:prstGeom prst="rect">
              <a:avLst/>
            </a:prstGeom>
            <a:noFill/>
          </p:spPr>
          <p:txBody>
            <a:bodyPr wrap="none" rtlCol="0">
              <a:spAutoFit/>
            </a:bodyPr>
            <a:lstStyle/>
            <a:p>
              <a:pPr algn="ctr"/>
              <a:r>
                <a:rPr lang="en-US" sz="2400" dirty="0" err="1">
                  <a:solidFill>
                    <a:srgbClr val="FF0000"/>
                  </a:solidFill>
                </a:rPr>
                <a:t>Q</a:t>
              </a:r>
              <a:r>
                <a:rPr lang="en-US" sz="2400" baseline="-25000" dirty="0" err="1">
                  <a:solidFill>
                    <a:srgbClr val="FF0000"/>
                  </a:solidFill>
                </a:rPr>
                <a:t>before</a:t>
              </a:r>
              <a:endParaRPr lang="en-US" sz="2400" baseline="-25000" dirty="0">
                <a:solidFill>
                  <a:srgbClr val="FF0000"/>
                </a:solidFill>
              </a:endParaRPr>
            </a:p>
          </p:txBody>
        </p:sp>
        <p:cxnSp>
          <p:nvCxnSpPr>
            <p:cNvPr id="34" name="Straight Connector 33">
              <a:extLst>
                <a:ext uri="{FF2B5EF4-FFF2-40B4-BE49-F238E27FC236}">
                  <a16:creationId xmlns:a16="http://schemas.microsoft.com/office/drawing/2014/main" id="{B71F1622-C659-AFFE-906C-553FF0C3EC95}"/>
                </a:ext>
              </a:extLst>
            </p:cNvPr>
            <p:cNvCxnSpPr>
              <a:cxnSpLocks/>
            </p:cNvCxnSpPr>
            <p:nvPr/>
          </p:nvCxnSpPr>
          <p:spPr>
            <a:xfrm flipH="1">
              <a:off x="5353091" y="5383944"/>
              <a:ext cx="2543970" cy="0"/>
            </a:xfrm>
            <a:prstGeom prst="line">
              <a:avLst/>
            </a:prstGeom>
            <a:ln w="19050">
              <a:solidFill>
                <a:schemeClr val="tx2"/>
              </a:solidFill>
              <a:prstDash val="dash"/>
            </a:ln>
          </p:spPr>
          <p:style>
            <a:lnRef idx="3">
              <a:schemeClr val="dk1"/>
            </a:lnRef>
            <a:fillRef idx="0">
              <a:schemeClr val="dk1"/>
            </a:fillRef>
            <a:effectRef idx="2">
              <a:schemeClr val="dk1"/>
            </a:effectRef>
            <a:fontRef idx="minor">
              <a:schemeClr val="tx1"/>
            </a:fontRef>
          </p:style>
        </p:cxnSp>
        <mc:AlternateContent xmlns:mc="http://schemas.openxmlformats.org/markup-compatibility/2006" xmlns:a14="http://schemas.microsoft.com/office/drawing/2010/main">
          <mc:Choice Requires="a14">
            <p:sp>
              <p:nvSpPr>
                <p:cNvPr id="35" name="TextBox 34">
                  <a:extLst>
                    <a:ext uri="{FF2B5EF4-FFF2-40B4-BE49-F238E27FC236}">
                      <a16:creationId xmlns:a16="http://schemas.microsoft.com/office/drawing/2014/main" id="{A14B1C0B-2CC5-DAF7-D083-F073ED80F92A}"/>
                    </a:ext>
                  </a:extLst>
                </p:cNvPr>
                <p:cNvSpPr txBox="1"/>
                <p:nvPr/>
              </p:nvSpPr>
              <p:spPr>
                <a:xfrm>
                  <a:off x="4625491" y="2755443"/>
                  <a:ext cx="600934" cy="453137"/>
                </a:xfrm>
                <a:prstGeom prst="rect">
                  <a:avLst/>
                </a:prstGeom>
                <a:noFill/>
              </p:spPr>
              <p:txBody>
                <a:bodyPr wrap="none" rtlCol="0">
                  <a:spAutoFit/>
                </a:bodyPr>
                <a:lstStyle/>
                <a:p>
                  <a:pPr algn="ctr"/>
                  <a14:m>
                    <m:oMath xmlns:m="http://schemas.openxmlformats.org/officeDocument/2006/math">
                      <m:r>
                        <a:rPr lang="en-US" sz="2400" i="1" dirty="0" smtClean="0">
                          <a:latin typeface="Cambria Math" panose="02040503050406030204" pitchFamily="18" charset="0"/>
                        </a:rPr>
                        <m:t>𝑖</m:t>
                      </m:r>
                      <m:r>
                        <a:rPr lang="en-US" sz="2400" b="0" i="1" baseline="-25000" dirty="0" smtClean="0">
                          <a:latin typeface="Cambria Math" panose="02040503050406030204" pitchFamily="18" charset="0"/>
                        </a:rPr>
                        <m:t>𝑡</m:t>
                      </m:r>
                    </m:oMath>
                  </a14:m>
                  <a:r>
                    <a:rPr lang="en-US" sz="2400" baseline="30000" dirty="0"/>
                    <a:t>(2)</a:t>
                  </a:r>
                </a:p>
              </p:txBody>
            </p:sp>
          </mc:Choice>
          <mc:Fallback xmlns="">
            <p:sp>
              <p:nvSpPr>
                <p:cNvPr id="20" name="TextBox 19">
                  <a:extLst>
                    <a:ext uri="{FF2B5EF4-FFF2-40B4-BE49-F238E27FC236}">
                      <a16:creationId xmlns:a16="http://schemas.microsoft.com/office/drawing/2014/main" id="{12FF740E-6313-D349-879E-BCC462B6E9E0}"/>
                    </a:ext>
                  </a:extLst>
                </p:cNvPr>
                <p:cNvSpPr txBox="1">
                  <a:spLocks noRot="1" noChangeAspect="1" noMove="1" noResize="1" noEditPoints="1" noAdjustHandles="1" noChangeArrowheads="1" noChangeShapeType="1" noTextEdit="1"/>
                </p:cNvSpPr>
                <p:nvPr/>
              </p:nvSpPr>
              <p:spPr>
                <a:xfrm>
                  <a:off x="4625491" y="2755443"/>
                  <a:ext cx="600934" cy="453137"/>
                </a:xfrm>
                <a:prstGeom prst="rect">
                  <a:avLst/>
                </a:prstGeom>
                <a:blipFill>
                  <a:blip r:embed="rId4"/>
                  <a:stretch>
                    <a:fillRect l="-25000" r="-31250" b="-42308"/>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36" name="Rounded Rectangle 4">
                <a:extLst>
                  <a:ext uri="{FF2B5EF4-FFF2-40B4-BE49-F238E27FC236}">
                    <a16:creationId xmlns:a16="http://schemas.microsoft.com/office/drawing/2014/main" id="{F946836A-595F-1CF6-B4DE-A60B007FC024}"/>
                  </a:ext>
                </a:extLst>
              </p:cNvPr>
              <p:cNvSpPr txBox="1"/>
              <p:nvPr/>
            </p:nvSpPr>
            <p:spPr>
              <a:xfrm>
                <a:off x="1161365" y="2815056"/>
                <a:ext cx="3356202" cy="584545"/>
              </a:xfrm>
              <a:prstGeom prst="rect">
                <a:avLst/>
              </a:prstGeom>
              <a:solidFill>
                <a:srgbClr val="F69200"/>
              </a:solidFill>
            </p:spPr>
            <p:style>
              <a:lnRef idx="0">
                <a:scrgbClr r="0" g="0" b="0"/>
              </a:lnRef>
              <a:fillRef idx="0">
                <a:scrgbClr r="0" g="0" b="0"/>
              </a:fillRef>
              <a:effectRef idx="0">
                <a:scrgbClr r="0" g="0" b="0"/>
              </a:effectRef>
              <a:fontRef idx="minor">
                <a:schemeClr val="lt1"/>
              </a:fontRef>
            </p:style>
            <p:txBody>
              <a:bodyPr spcFirstLastPara="0" vert="horz" wrap="square" lIns="269617" tIns="0" rIns="269617" bIns="0" numCol="1" spcCol="1270" anchor="b" anchorCtr="0">
                <a:noAutofit/>
              </a:bodyPr>
              <a:lstStyle/>
              <a:p>
                <a:pPr marL="0" lvl="0" indent="0" algn="l" defTabSz="889000">
                  <a:lnSpc>
                    <a:spcPct val="90000"/>
                  </a:lnSpc>
                  <a:spcBef>
                    <a:spcPct val="0"/>
                  </a:spcBef>
                  <a:spcAft>
                    <a:spcPct val="35000"/>
                  </a:spcAft>
                  <a:buNone/>
                </a:pPr>
                <a14:m>
                  <m:oMathPara xmlns:m="http://schemas.openxmlformats.org/officeDocument/2006/math">
                    <m:oMathParaPr>
                      <m:jc m:val="center"/>
                    </m:oMathParaPr>
                    <m:oMath xmlns:m="http://schemas.openxmlformats.org/officeDocument/2006/math">
                      <m:sSub>
                        <m:sSubPr>
                          <m:ctrlPr>
                            <a:rPr lang="en-US" sz="2000" b="1" i="1" smtClean="0">
                              <a:latin typeface="Cambria Math" panose="02040503050406030204" pitchFamily="18" charset="0"/>
                            </a:rPr>
                          </m:ctrlPr>
                        </m:sSubPr>
                        <m:e>
                          <m:sSubSup>
                            <m:sSubSupPr>
                              <m:ctrlPr>
                                <a:rPr lang="en-US" sz="2000" b="1" i="1">
                                  <a:latin typeface="Cambria Math" panose="02040503050406030204" pitchFamily="18" charset="0"/>
                                </a:rPr>
                              </m:ctrlPr>
                            </m:sSubSupPr>
                            <m:e>
                              <m:r>
                                <a:rPr lang="en-GB" sz="2000" b="1" i="1">
                                  <a:latin typeface="Cambria Math" panose="02040503050406030204" pitchFamily="18" charset="0"/>
                                </a:rPr>
                                <m:t>𝒊</m:t>
                              </m:r>
                            </m:e>
                            <m:sub>
                              <m:r>
                                <a:rPr lang="en-GB" sz="2000" b="1" i="1">
                                  <a:latin typeface="Cambria Math" panose="02040503050406030204" pitchFamily="18" charset="0"/>
                                </a:rPr>
                                <m:t>𝒕</m:t>
                              </m:r>
                            </m:sub>
                            <m:sup>
                              <m:r>
                                <a:rPr lang="en-GB" sz="2000" b="1" i="1">
                                  <a:latin typeface="Cambria Math" panose="02040503050406030204" pitchFamily="18" charset="0"/>
                                </a:rPr>
                                <m:t>(</m:t>
                              </m:r>
                              <m:r>
                                <a:rPr lang="en-GB" sz="2000" b="1" i="1">
                                  <a:latin typeface="Cambria Math" panose="02040503050406030204" pitchFamily="18" charset="0"/>
                                </a:rPr>
                                <m:t>𝟐</m:t>
                              </m:r>
                              <m:r>
                                <a:rPr lang="en-GB" sz="2000" b="1" i="1">
                                  <a:latin typeface="Cambria Math" panose="02040503050406030204" pitchFamily="18" charset="0"/>
                                </a:rPr>
                                <m:t>)</m:t>
                              </m:r>
                            </m:sup>
                          </m:sSubSup>
                          <m:r>
                            <a:rPr lang="en-GB" sz="2000" b="1" i="1">
                              <a:latin typeface="Cambria Math" panose="02040503050406030204" pitchFamily="18" charset="0"/>
                            </a:rPr>
                            <m:t>=</m:t>
                          </m:r>
                          <m:r>
                            <a:rPr lang="en-GB" sz="2000" b="1" i="1">
                              <a:latin typeface="Cambria Math" panose="02040503050406030204" pitchFamily="18" charset="0"/>
                            </a:rPr>
                            <m:t>𝒊</m:t>
                          </m:r>
                        </m:e>
                        <m:sub>
                          <m:r>
                            <a:rPr lang="en-GB" sz="2000" b="1" i="1">
                              <a:latin typeface="Cambria Math" panose="02040503050406030204" pitchFamily="18" charset="0"/>
                            </a:rPr>
                            <m:t>𝒕</m:t>
                          </m:r>
                        </m:sub>
                      </m:sSub>
                      <m:r>
                        <a:rPr lang="en-GB" sz="2000" b="1" i="1">
                          <a:latin typeface="Cambria Math" panose="02040503050406030204" pitchFamily="18" charset="0"/>
                        </a:rPr>
                        <m:t>+</m:t>
                      </m:r>
                      <m:r>
                        <a:rPr lang="el-GR" sz="2000" b="1" i="1">
                          <a:latin typeface="Cambria Math" panose="02040503050406030204" pitchFamily="18" charset="0"/>
                          <a:ea typeface="Cambria Math" panose="02040503050406030204" pitchFamily="18" charset="0"/>
                        </a:rPr>
                        <m:t>𝜠</m:t>
                      </m:r>
                      <m:d>
                        <m:dPr>
                          <m:begChr m:val="["/>
                          <m:endChr m:val="]"/>
                          <m:ctrlPr>
                            <a:rPr lang="en-GB" sz="2000" b="1" i="1">
                              <a:latin typeface="Cambria Math" panose="02040503050406030204" pitchFamily="18" charset="0"/>
                              <a:ea typeface="Cambria Math" panose="02040503050406030204" pitchFamily="18" charset="0"/>
                            </a:rPr>
                          </m:ctrlPr>
                        </m:dPr>
                        <m:e>
                          <m:sSub>
                            <m:sSubPr>
                              <m:ctrlPr>
                                <a:rPr lang="en-US" sz="2000" b="1" i="1">
                                  <a:latin typeface="Cambria Math" panose="02040503050406030204" pitchFamily="18" charset="0"/>
                                </a:rPr>
                              </m:ctrlPr>
                            </m:sSubPr>
                            <m:e>
                              <m:r>
                                <a:rPr lang="en-GB" sz="2000" b="1" i="1">
                                  <a:latin typeface="Cambria Math" panose="02040503050406030204" pitchFamily="18" charset="0"/>
                                </a:rPr>
                                <m:t>𝒊</m:t>
                              </m:r>
                            </m:e>
                            <m:sub>
                              <m:r>
                                <a:rPr lang="en-GB" sz="2000" b="1" i="1">
                                  <a:latin typeface="Cambria Math" panose="02040503050406030204" pitchFamily="18" charset="0"/>
                                </a:rPr>
                                <m:t>𝒕</m:t>
                              </m:r>
                              <m:r>
                                <a:rPr lang="en-GB" sz="2000" b="1" i="1">
                                  <a:latin typeface="Cambria Math" panose="02040503050406030204" pitchFamily="18" charset="0"/>
                                </a:rPr>
                                <m:t>+</m:t>
                              </m:r>
                              <m:r>
                                <a:rPr lang="en-GB" sz="2000" b="1" i="1">
                                  <a:latin typeface="Cambria Math" panose="02040503050406030204" pitchFamily="18" charset="0"/>
                                </a:rPr>
                                <m:t>𝟏</m:t>
                              </m:r>
                            </m:sub>
                          </m:sSub>
                        </m:e>
                      </m:d>
                      <m:r>
                        <a:rPr lang="en-GB" sz="2000" b="1" i="1">
                          <a:latin typeface="Cambria Math" panose="02040503050406030204" pitchFamily="18" charset="0"/>
                        </a:rPr>
                        <m:t>+</m:t>
                      </m:r>
                      <m:sSub>
                        <m:sSubPr>
                          <m:ctrlPr>
                            <a:rPr lang="en-US" sz="2000" b="1" i="1">
                              <a:latin typeface="Cambria Math" panose="02040503050406030204" pitchFamily="18" charset="0"/>
                            </a:rPr>
                          </m:ctrlPr>
                        </m:sSubPr>
                        <m:e>
                          <m:r>
                            <a:rPr lang="en-GB" sz="2000" b="1" i="1">
                              <a:latin typeface="Cambria Math" panose="02040503050406030204" pitchFamily="18" charset="0"/>
                            </a:rPr>
                            <m:t>𝒕𝒑</m:t>
                          </m:r>
                        </m:e>
                        <m:sub>
                          <m:r>
                            <a:rPr lang="en-GB" sz="2000" b="1" i="1">
                              <a:latin typeface="Cambria Math" panose="02040503050406030204" pitchFamily="18" charset="0"/>
                            </a:rPr>
                            <m:t>𝒕</m:t>
                          </m:r>
                        </m:sub>
                      </m:sSub>
                    </m:oMath>
                  </m:oMathPara>
                </a14:m>
                <a:endParaRPr lang="en-US" sz="2000" b="1" kern="1200" dirty="0">
                  <a:latin typeface="+mj-lt"/>
                </a:endParaRPr>
              </a:p>
            </p:txBody>
          </p:sp>
        </mc:Choice>
        <mc:Fallback xmlns="">
          <p:sp>
            <p:nvSpPr>
              <p:cNvPr id="36" name="Rounded Rectangle 4">
                <a:extLst>
                  <a:ext uri="{FF2B5EF4-FFF2-40B4-BE49-F238E27FC236}">
                    <a16:creationId xmlns:a16="http://schemas.microsoft.com/office/drawing/2014/main" id="{F946836A-595F-1CF6-B4DE-A60B007FC024}"/>
                  </a:ext>
                </a:extLst>
              </p:cNvPr>
              <p:cNvSpPr txBox="1">
                <a:spLocks noRot="1" noChangeAspect="1" noMove="1" noResize="1" noEditPoints="1" noAdjustHandles="1" noChangeArrowheads="1" noChangeShapeType="1" noTextEdit="1"/>
              </p:cNvSpPr>
              <p:nvPr/>
            </p:nvSpPr>
            <p:spPr>
              <a:xfrm>
                <a:off x="1161365" y="2815056"/>
                <a:ext cx="3356202" cy="584545"/>
              </a:xfrm>
              <a:prstGeom prst="rect">
                <a:avLst/>
              </a:prstGeom>
              <a:blipFill>
                <a:blip r:embed="rId5"/>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7276553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FF6D2-86A2-5B29-F2D0-683263110103}"/>
              </a:ext>
            </a:extLst>
          </p:cNvPr>
          <p:cNvSpPr>
            <a:spLocks noGrp="1"/>
          </p:cNvSpPr>
          <p:nvPr>
            <p:ph type="title"/>
          </p:nvPr>
        </p:nvSpPr>
        <p:spPr>
          <a:xfrm>
            <a:off x="700636" y="824167"/>
            <a:ext cx="10691265" cy="511849"/>
          </a:xfrm>
        </p:spPr>
        <p:txBody>
          <a:bodyPr>
            <a:noAutofit/>
          </a:bodyPr>
          <a:lstStyle/>
          <a:p>
            <a:r>
              <a:rPr lang="en-US" sz="3200" dirty="0"/>
              <a:t>Quantitative easing</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EDAE96A7-4DC5-7339-D6E8-A9D129D9789C}"/>
                  </a:ext>
                </a:extLst>
              </p:cNvPr>
              <p:cNvSpPr>
                <a:spLocks noGrp="1"/>
              </p:cNvSpPr>
              <p:nvPr>
                <p:ph idx="1"/>
              </p:nvPr>
            </p:nvSpPr>
            <p:spPr>
              <a:xfrm>
                <a:off x="684202" y="1609524"/>
                <a:ext cx="4407383" cy="3859491"/>
              </a:xfrm>
            </p:spPr>
            <p:txBody>
              <a:bodyPr>
                <a:noAutofit/>
              </a:bodyPr>
              <a:lstStyle/>
              <a:p>
                <a:pPr marL="224026" indent="-224026" defTabSz="896111">
                  <a:lnSpc>
                    <a:spcPct val="100000"/>
                  </a:lnSpc>
                  <a:spcBef>
                    <a:spcPts val="1200"/>
                  </a:spcBef>
                  <a:spcAft>
                    <a:spcPts val="600"/>
                  </a:spcAft>
                  <a:defRPr sz="2000"/>
                </a:pPr>
                <a:r>
                  <a:rPr lang="en-US" b="1" i="1" dirty="0">
                    <a:latin typeface="+mj-lt"/>
                  </a:rPr>
                  <a:t>Use newly issued reserves to buy government bonds of longer maturities</a:t>
                </a:r>
              </a:p>
              <a:p>
                <a:pPr marL="224026" indent="-224026" defTabSz="896111">
                  <a:lnSpc>
                    <a:spcPct val="100000"/>
                  </a:lnSpc>
                  <a:spcBef>
                    <a:spcPts val="1200"/>
                  </a:spcBef>
                  <a:spcAft>
                    <a:spcPts val="600"/>
                  </a:spcAft>
                  <a:defRPr sz="2000"/>
                </a:pPr>
                <a:r>
                  <a:rPr lang="en-GB" sz="2000" dirty="0">
                    <a:latin typeface="+mj-lt"/>
                  </a:rPr>
                  <a:t>Increasing the demand for longer-term maturity bonds.</a:t>
                </a:r>
                <a:endParaRPr lang="en-US" sz="2000" b="1" dirty="0">
                  <a:solidFill>
                    <a:schemeClr val="tx1"/>
                  </a:solidFill>
                </a:endParaRPr>
              </a:p>
              <a:p>
                <a:pPr marL="224026" indent="-224026" defTabSz="896111">
                  <a:lnSpc>
                    <a:spcPct val="100000"/>
                  </a:lnSpc>
                  <a:spcBef>
                    <a:spcPts val="1200"/>
                  </a:spcBef>
                  <a:spcAft>
                    <a:spcPts val="600"/>
                  </a:spcAft>
                  <a:defRPr sz="2000"/>
                </a:pPr>
                <a:r>
                  <a:rPr lang="en-GB" sz="2000" dirty="0">
                    <a:latin typeface="+mj-lt"/>
                  </a:rPr>
                  <a:t>Raises their price and </a:t>
                </a:r>
                <a:r>
                  <a:rPr lang="en-GB" sz="2000" dirty="0">
                    <a:solidFill>
                      <a:srgbClr val="EC6D0C"/>
                    </a:solidFill>
                    <a:latin typeface="+mj-lt"/>
                  </a:rPr>
                  <a:t>lowers the compensation for liquidity or risk </a:t>
                </a:r>
                <a:r>
                  <a:rPr lang="en-GB" sz="2000" dirty="0">
                    <a:latin typeface="+mj-lt"/>
                  </a:rPr>
                  <a:t>and thus reduces</a:t>
                </a:r>
                <a14:m>
                  <m:oMath xmlns:m="http://schemas.openxmlformats.org/officeDocument/2006/math">
                    <m:sSub>
                      <m:sSubPr>
                        <m:ctrlPr>
                          <a:rPr lang="en-US" sz="2000" b="1" i="1" smtClean="0">
                            <a:latin typeface="Cambria Math" panose="02040503050406030204" pitchFamily="18" charset="0"/>
                          </a:rPr>
                        </m:ctrlPr>
                      </m:sSubPr>
                      <m:e>
                        <m:r>
                          <a:rPr lang="en-GB" sz="2000" b="1" i="1" smtClean="0">
                            <a:latin typeface="Cambria Math" panose="02040503050406030204" pitchFamily="18" charset="0"/>
                          </a:rPr>
                          <m:t> </m:t>
                        </m:r>
                        <m:r>
                          <a:rPr lang="en-GB" sz="2000" b="1" i="1">
                            <a:latin typeface="Cambria Math" panose="02040503050406030204" pitchFamily="18" charset="0"/>
                          </a:rPr>
                          <m:t>𝒕𝒑</m:t>
                        </m:r>
                      </m:e>
                      <m:sub>
                        <m:r>
                          <a:rPr lang="en-GB" sz="2000" b="1" i="1">
                            <a:latin typeface="Cambria Math" panose="02040503050406030204" pitchFamily="18" charset="0"/>
                          </a:rPr>
                          <m:t>𝒕</m:t>
                        </m:r>
                      </m:sub>
                    </m:sSub>
                  </m:oMath>
                </a14:m>
                <a:endParaRPr lang="en-US" sz="2000" b="1" dirty="0"/>
              </a:p>
              <a:p>
                <a:pPr marL="224026" indent="-224026" defTabSz="896111">
                  <a:lnSpc>
                    <a:spcPct val="100000"/>
                  </a:lnSpc>
                  <a:spcBef>
                    <a:spcPts val="1200"/>
                  </a:spcBef>
                  <a:spcAft>
                    <a:spcPts val="600"/>
                  </a:spcAft>
                  <a:defRPr sz="2000"/>
                </a:pPr>
                <a:r>
                  <a:rPr lang="en-US" dirty="0">
                    <a:latin typeface="+mj-lt"/>
                  </a:rPr>
                  <a:t>This shifts the demand curve horizontally to the right.</a:t>
                </a:r>
                <a:endParaRPr lang="en-US" sz="2000" dirty="0">
                  <a:solidFill>
                    <a:schemeClr val="tx1"/>
                  </a:solidFill>
                  <a:latin typeface="+mj-lt"/>
                </a:endParaRPr>
              </a:p>
              <a:p>
                <a:pPr marL="224026" indent="-224026" defTabSz="896111">
                  <a:lnSpc>
                    <a:spcPct val="100000"/>
                  </a:lnSpc>
                  <a:spcBef>
                    <a:spcPts val="1200"/>
                  </a:spcBef>
                  <a:spcAft>
                    <a:spcPts val="600"/>
                  </a:spcAft>
                  <a:defRPr sz="2000"/>
                </a:pPr>
                <a:r>
                  <a:rPr lang="en-US" dirty="0">
                    <a:solidFill>
                      <a:srgbClr val="EC6D0C"/>
                    </a:solidFill>
                    <a:latin typeface="+mj-lt"/>
                  </a:rPr>
                  <a:t>Combined with forward guidance, go to point B.</a:t>
                </a:r>
                <a:endParaRPr lang="en-US" sz="2000" dirty="0">
                  <a:latin typeface="+mj-lt"/>
                </a:endParaRPr>
              </a:p>
            </p:txBody>
          </p:sp>
        </mc:Choice>
        <mc:Fallback xmlns="">
          <p:sp>
            <p:nvSpPr>
              <p:cNvPr id="3" name="Content Placeholder 2">
                <a:extLst>
                  <a:ext uri="{FF2B5EF4-FFF2-40B4-BE49-F238E27FC236}">
                    <a16:creationId xmlns:a16="http://schemas.microsoft.com/office/drawing/2014/main" id="{EDAE96A7-4DC5-7339-D6E8-A9D129D9789C}"/>
                  </a:ext>
                </a:extLst>
              </p:cNvPr>
              <p:cNvSpPr>
                <a:spLocks noGrp="1" noRot="1" noChangeAspect="1" noMove="1" noResize="1" noEditPoints="1" noAdjustHandles="1" noChangeArrowheads="1" noChangeShapeType="1" noTextEdit="1"/>
              </p:cNvSpPr>
              <p:nvPr>
                <p:ph idx="1"/>
              </p:nvPr>
            </p:nvSpPr>
            <p:spPr>
              <a:xfrm>
                <a:off x="684202" y="1609524"/>
                <a:ext cx="4407383" cy="3859491"/>
              </a:xfrm>
              <a:blipFill>
                <a:blip r:embed="rId2"/>
                <a:stretch>
                  <a:fillRect l="-1149" t="-656" r="-2874" b="-15738"/>
                </a:stretch>
              </a:blipFill>
            </p:spPr>
            <p:txBody>
              <a:bodyPr/>
              <a:lstStyle/>
              <a:p>
                <a:r>
                  <a:rPr lang="en-US">
                    <a:noFill/>
                  </a:rPr>
                  <a:t> </a:t>
                </a:r>
              </a:p>
            </p:txBody>
          </p:sp>
        </mc:Fallback>
      </mc:AlternateContent>
      <p:grpSp>
        <p:nvGrpSpPr>
          <p:cNvPr id="8" name="Group 7">
            <a:extLst>
              <a:ext uri="{FF2B5EF4-FFF2-40B4-BE49-F238E27FC236}">
                <a16:creationId xmlns:a16="http://schemas.microsoft.com/office/drawing/2014/main" id="{72E3D0D3-F7CE-65CF-34FE-94912A4265E0}"/>
              </a:ext>
            </a:extLst>
          </p:cNvPr>
          <p:cNvGrpSpPr/>
          <p:nvPr/>
        </p:nvGrpSpPr>
        <p:grpSpPr>
          <a:xfrm>
            <a:off x="4882404" y="912054"/>
            <a:ext cx="6956747" cy="5198386"/>
            <a:chOff x="1474224" y="2749633"/>
            <a:chExt cx="11564370" cy="6926800"/>
          </a:xfrm>
        </p:grpSpPr>
        <p:sp>
          <p:nvSpPr>
            <p:cNvPr id="12" name="Freeform 11">
              <a:extLst>
                <a:ext uri="{FF2B5EF4-FFF2-40B4-BE49-F238E27FC236}">
                  <a16:creationId xmlns:a16="http://schemas.microsoft.com/office/drawing/2014/main" id="{73999A77-1C13-5554-53A0-72B4422CE2ED}"/>
                </a:ext>
              </a:extLst>
            </p:cNvPr>
            <p:cNvSpPr/>
            <p:nvPr/>
          </p:nvSpPr>
          <p:spPr>
            <a:xfrm rot="2305718">
              <a:off x="8845144" y="3853745"/>
              <a:ext cx="2323935" cy="4278578"/>
            </a:xfrm>
            <a:custGeom>
              <a:avLst/>
              <a:gdLst>
                <a:gd name="connsiteX0" fmla="*/ 0 w 2761129"/>
                <a:gd name="connsiteY0" fmla="*/ 4715436 h 4715436"/>
                <a:gd name="connsiteX1" fmla="*/ 2026023 w 2761129"/>
                <a:gd name="connsiteY1" fmla="*/ 2779059 h 4715436"/>
                <a:gd name="connsiteX2" fmla="*/ 2761129 w 2761129"/>
                <a:gd name="connsiteY2" fmla="*/ 0 h 4715436"/>
              </a:gdLst>
              <a:ahLst/>
              <a:cxnLst>
                <a:cxn ang="0">
                  <a:pos x="connsiteX0" y="connsiteY0"/>
                </a:cxn>
                <a:cxn ang="0">
                  <a:pos x="connsiteX1" y="connsiteY1"/>
                </a:cxn>
                <a:cxn ang="0">
                  <a:pos x="connsiteX2" y="connsiteY2"/>
                </a:cxn>
              </a:cxnLst>
              <a:rect l="l" t="t" r="r" b="b"/>
              <a:pathLst>
                <a:path w="2761129" h="4715436">
                  <a:moveTo>
                    <a:pt x="0" y="4715436"/>
                  </a:moveTo>
                  <a:cubicBezTo>
                    <a:pt x="782917" y="4140200"/>
                    <a:pt x="1565835" y="3564965"/>
                    <a:pt x="2026023" y="2779059"/>
                  </a:cubicBezTo>
                  <a:cubicBezTo>
                    <a:pt x="2486211" y="1993153"/>
                    <a:pt x="2623670" y="996576"/>
                    <a:pt x="2761129" y="0"/>
                  </a:cubicBezTo>
                </a:path>
              </a:pathLst>
            </a:cu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Straight Connector 12">
              <a:extLst>
                <a:ext uri="{FF2B5EF4-FFF2-40B4-BE49-F238E27FC236}">
                  <a16:creationId xmlns:a16="http://schemas.microsoft.com/office/drawing/2014/main" id="{DFA627B4-3487-1A03-DF3D-8835E9FCC8AF}"/>
                </a:ext>
              </a:extLst>
            </p:cNvPr>
            <p:cNvCxnSpPr>
              <a:cxnSpLocks/>
            </p:cNvCxnSpPr>
            <p:nvPr/>
          </p:nvCxnSpPr>
          <p:spPr>
            <a:xfrm>
              <a:off x="5543965" y="3208580"/>
              <a:ext cx="5895000" cy="5505114"/>
            </a:xfrm>
            <a:prstGeom prst="line">
              <a:avLst/>
            </a:prstGeom>
            <a:ln w="38100">
              <a:solidFill>
                <a:srgbClr val="00B050"/>
              </a:solidFill>
              <a:prstDash val="solid"/>
            </a:ln>
          </p:spPr>
          <p:style>
            <a:lnRef idx="3">
              <a:schemeClr val="dk1"/>
            </a:lnRef>
            <a:fillRef idx="0">
              <a:schemeClr val="dk1"/>
            </a:fillRef>
            <a:effectRef idx="2">
              <a:schemeClr val="dk1"/>
            </a:effectRef>
            <a:fontRef idx="minor">
              <a:schemeClr val="tx1"/>
            </a:fontRef>
          </p:style>
        </p:cxnSp>
        <p:cxnSp>
          <p:nvCxnSpPr>
            <p:cNvPr id="14" name="Straight Arrow Connector 13">
              <a:extLst>
                <a:ext uri="{FF2B5EF4-FFF2-40B4-BE49-F238E27FC236}">
                  <a16:creationId xmlns:a16="http://schemas.microsoft.com/office/drawing/2014/main" id="{6AB244F9-4E87-B9D9-100D-EE43436536A0}"/>
                </a:ext>
              </a:extLst>
            </p:cNvPr>
            <p:cNvCxnSpPr>
              <a:cxnSpLocks/>
            </p:cNvCxnSpPr>
            <p:nvPr/>
          </p:nvCxnSpPr>
          <p:spPr>
            <a:xfrm flipV="1">
              <a:off x="5134695" y="8921602"/>
              <a:ext cx="7254529" cy="19826"/>
            </a:xfrm>
            <a:prstGeom prst="straightConnector1">
              <a:avLst/>
            </a:prstGeom>
            <a:ln w="28575">
              <a:tailEnd type="triangle"/>
            </a:ln>
          </p:spPr>
          <p:style>
            <a:lnRef idx="3">
              <a:schemeClr val="dk1"/>
            </a:lnRef>
            <a:fillRef idx="0">
              <a:schemeClr val="dk1"/>
            </a:fillRef>
            <a:effectRef idx="2">
              <a:schemeClr val="dk1"/>
            </a:effectRef>
            <a:fontRef idx="minor">
              <a:schemeClr val="tx1"/>
            </a:fontRef>
          </p:style>
        </p:cxnSp>
        <p:cxnSp>
          <p:nvCxnSpPr>
            <p:cNvPr id="22" name="Straight Arrow Connector 21">
              <a:extLst>
                <a:ext uri="{FF2B5EF4-FFF2-40B4-BE49-F238E27FC236}">
                  <a16:creationId xmlns:a16="http://schemas.microsoft.com/office/drawing/2014/main" id="{701FF796-13D9-3350-73D9-DF3E6D69A0F9}"/>
                </a:ext>
              </a:extLst>
            </p:cNvPr>
            <p:cNvCxnSpPr>
              <a:cxnSpLocks/>
            </p:cNvCxnSpPr>
            <p:nvPr/>
          </p:nvCxnSpPr>
          <p:spPr>
            <a:xfrm flipH="1" flipV="1">
              <a:off x="5135650" y="2824998"/>
              <a:ext cx="1" cy="6096604"/>
            </a:xfrm>
            <a:prstGeom prst="straightConnector1">
              <a:avLst/>
            </a:prstGeom>
            <a:ln w="28575">
              <a:tailEnd type="triangle"/>
            </a:ln>
          </p:spPr>
          <p:style>
            <a:lnRef idx="3">
              <a:schemeClr val="dk1"/>
            </a:lnRef>
            <a:fillRef idx="0">
              <a:schemeClr val="dk1"/>
            </a:fillRef>
            <a:effectRef idx="2">
              <a:schemeClr val="dk1"/>
            </a:effectRef>
            <a:fontRef idx="minor">
              <a:schemeClr val="tx1"/>
            </a:fontRef>
          </p:style>
        </p:cxnSp>
        <p:sp>
          <p:nvSpPr>
            <p:cNvPr id="23" name="TextBox 22">
              <a:extLst>
                <a:ext uri="{FF2B5EF4-FFF2-40B4-BE49-F238E27FC236}">
                  <a16:creationId xmlns:a16="http://schemas.microsoft.com/office/drawing/2014/main" id="{0EAA32E2-66CE-0CD7-A23D-7909FC1E7AF7}"/>
                </a:ext>
              </a:extLst>
            </p:cNvPr>
            <p:cNvSpPr txBox="1"/>
            <p:nvPr/>
          </p:nvSpPr>
          <p:spPr>
            <a:xfrm>
              <a:off x="9359503" y="6140244"/>
              <a:ext cx="359953" cy="461664"/>
            </a:xfrm>
            <a:prstGeom prst="rect">
              <a:avLst/>
            </a:prstGeom>
            <a:noFill/>
          </p:spPr>
          <p:txBody>
            <a:bodyPr wrap="none" rtlCol="0">
              <a:spAutoFit/>
            </a:bodyPr>
            <a:lstStyle/>
            <a:p>
              <a:pPr algn="ctr"/>
              <a:r>
                <a:rPr lang="en-US" sz="2400" dirty="0"/>
                <a:t>B</a:t>
              </a:r>
            </a:p>
          </p:txBody>
        </p:sp>
        <p:sp>
          <p:nvSpPr>
            <p:cNvPr id="24" name="TextBox 23">
              <a:extLst>
                <a:ext uri="{FF2B5EF4-FFF2-40B4-BE49-F238E27FC236}">
                  <a16:creationId xmlns:a16="http://schemas.microsoft.com/office/drawing/2014/main" id="{4534FB8D-6DC1-F2C3-0FA0-01FD8C5695C8}"/>
                </a:ext>
              </a:extLst>
            </p:cNvPr>
            <p:cNvSpPr txBox="1"/>
            <p:nvPr/>
          </p:nvSpPr>
          <p:spPr>
            <a:xfrm>
              <a:off x="10131329" y="8979247"/>
              <a:ext cx="2620563" cy="697186"/>
            </a:xfrm>
            <a:prstGeom prst="rect">
              <a:avLst/>
            </a:prstGeom>
            <a:noFill/>
          </p:spPr>
          <p:txBody>
            <a:bodyPr wrap="square" rtlCol="0">
              <a:spAutoFit/>
            </a:bodyPr>
            <a:lstStyle/>
            <a:p>
              <a:pPr algn="ctr"/>
              <a:r>
                <a:rPr lang="en-US" sz="1400" dirty="0">
                  <a:latin typeface="+mj-lt"/>
                </a:rPr>
                <a:t>Quantity of long-term investment</a:t>
              </a:r>
            </a:p>
          </p:txBody>
        </p:sp>
        <p:cxnSp>
          <p:nvCxnSpPr>
            <p:cNvPr id="25" name="Straight Connector 24">
              <a:extLst>
                <a:ext uri="{FF2B5EF4-FFF2-40B4-BE49-F238E27FC236}">
                  <a16:creationId xmlns:a16="http://schemas.microsoft.com/office/drawing/2014/main" id="{2894403F-93AB-3ED8-A704-413B0462378A}"/>
                </a:ext>
              </a:extLst>
            </p:cNvPr>
            <p:cNvCxnSpPr>
              <a:cxnSpLocks/>
            </p:cNvCxnSpPr>
            <p:nvPr/>
          </p:nvCxnSpPr>
          <p:spPr>
            <a:xfrm>
              <a:off x="5159054" y="6074952"/>
              <a:ext cx="7230170" cy="21048"/>
            </a:xfrm>
            <a:prstGeom prst="line">
              <a:avLst/>
            </a:prstGeom>
            <a:ln w="38100">
              <a:solidFill>
                <a:srgbClr val="FF0000"/>
              </a:solidFill>
              <a:prstDash val="sysDot"/>
            </a:ln>
          </p:spPr>
          <p:style>
            <a:lnRef idx="3">
              <a:schemeClr val="dk1"/>
            </a:lnRef>
            <a:fillRef idx="0">
              <a:schemeClr val="dk1"/>
            </a:fillRef>
            <a:effectRef idx="2">
              <a:schemeClr val="dk1"/>
            </a:effectRef>
            <a:fontRef idx="minor">
              <a:schemeClr val="tx1"/>
            </a:fontRef>
          </p:style>
        </p:cxnSp>
        <p:sp>
          <p:nvSpPr>
            <p:cNvPr id="26" name="TextBox 25">
              <a:extLst>
                <a:ext uri="{FF2B5EF4-FFF2-40B4-BE49-F238E27FC236}">
                  <a16:creationId xmlns:a16="http://schemas.microsoft.com/office/drawing/2014/main" id="{C48CD00B-40D5-A1A0-D2D7-1DD37D3AEAB0}"/>
                </a:ext>
              </a:extLst>
            </p:cNvPr>
            <p:cNvSpPr txBox="1"/>
            <p:nvPr/>
          </p:nvSpPr>
          <p:spPr>
            <a:xfrm>
              <a:off x="7762539" y="4610051"/>
              <a:ext cx="371450" cy="461664"/>
            </a:xfrm>
            <a:prstGeom prst="rect">
              <a:avLst/>
            </a:prstGeom>
            <a:noFill/>
          </p:spPr>
          <p:txBody>
            <a:bodyPr wrap="none" rtlCol="0">
              <a:spAutoFit/>
            </a:bodyPr>
            <a:lstStyle/>
            <a:p>
              <a:pPr algn="ctr"/>
              <a:r>
                <a:rPr lang="en-US" sz="2400" dirty="0"/>
                <a:t>A</a:t>
              </a:r>
            </a:p>
          </p:txBody>
        </p:sp>
        <p:sp>
          <p:nvSpPr>
            <p:cNvPr id="27" name="TextBox 26">
              <a:extLst>
                <a:ext uri="{FF2B5EF4-FFF2-40B4-BE49-F238E27FC236}">
                  <a16:creationId xmlns:a16="http://schemas.microsoft.com/office/drawing/2014/main" id="{AD04CA79-3CEA-FD8D-C973-3286DFC74841}"/>
                </a:ext>
              </a:extLst>
            </p:cNvPr>
            <p:cNvSpPr txBox="1"/>
            <p:nvPr/>
          </p:nvSpPr>
          <p:spPr>
            <a:xfrm>
              <a:off x="10752805" y="7672503"/>
              <a:ext cx="2285789" cy="533143"/>
            </a:xfrm>
            <a:prstGeom prst="rect">
              <a:avLst/>
            </a:prstGeom>
            <a:noFill/>
          </p:spPr>
          <p:txBody>
            <a:bodyPr wrap="none" rtlCol="0">
              <a:spAutoFit/>
            </a:bodyPr>
            <a:lstStyle/>
            <a:p>
              <a:pPr algn="ctr"/>
              <a:r>
                <a:rPr lang="en-US" sz="2000" dirty="0">
                  <a:solidFill>
                    <a:srgbClr val="00B050"/>
                  </a:solidFill>
                  <a:latin typeface="+mj-lt"/>
                </a:rPr>
                <a:t>Investment</a:t>
              </a:r>
            </a:p>
          </p:txBody>
        </p:sp>
        <p:sp>
          <p:nvSpPr>
            <p:cNvPr id="28" name="Freeform 27">
              <a:extLst>
                <a:ext uri="{FF2B5EF4-FFF2-40B4-BE49-F238E27FC236}">
                  <a16:creationId xmlns:a16="http://schemas.microsoft.com/office/drawing/2014/main" id="{BCE62EC7-CD1F-209F-6C0D-2614DA9A5F8C}"/>
                </a:ext>
              </a:extLst>
            </p:cNvPr>
            <p:cNvSpPr/>
            <p:nvPr/>
          </p:nvSpPr>
          <p:spPr>
            <a:xfrm rot="2305718">
              <a:off x="6543977" y="2749633"/>
              <a:ext cx="2175144" cy="4307980"/>
            </a:xfrm>
            <a:custGeom>
              <a:avLst/>
              <a:gdLst>
                <a:gd name="connsiteX0" fmla="*/ 0 w 2761129"/>
                <a:gd name="connsiteY0" fmla="*/ 4715436 h 4715436"/>
                <a:gd name="connsiteX1" fmla="*/ 2026023 w 2761129"/>
                <a:gd name="connsiteY1" fmla="*/ 2779059 h 4715436"/>
                <a:gd name="connsiteX2" fmla="*/ 2761129 w 2761129"/>
                <a:gd name="connsiteY2" fmla="*/ 0 h 4715436"/>
              </a:gdLst>
              <a:ahLst/>
              <a:cxnLst>
                <a:cxn ang="0">
                  <a:pos x="connsiteX0" y="connsiteY0"/>
                </a:cxn>
                <a:cxn ang="0">
                  <a:pos x="connsiteX1" y="connsiteY1"/>
                </a:cxn>
                <a:cxn ang="0">
                  <a:pos x="connsiteX2" y="connsiteY2"/>
                </a:cxn>
              </a:cxnLst>
              <a:rect l="l" t="t" r="r" b="b"/>
              <a:pathLst>
                <a:path w="2761129" h="4715436">
                  <a:moveTo>
                    <a:pt x="0" y="4715436"/>
                  </a:moveTo>
                  <a:cubicBezTo>
                    <a:pt x="782917" y="4140200"/>
                    <a:pt x="1565835" y="3564965"/>
                    <a:pt x="2026023" y="2779059"/>
                  </a:cubicBezTo>
                  <a:cubicBezTo>
                    <a:pt x="2486211" y="1993153"/>
                    <a:pt x="2623670" y="996576"/>
                    <a:pt x="2761129" y="0"/>
                  </a:cubicBezTo>
                </a:path>
              </a:pathLst>
            </a:cu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9" name="Straight Connector 28">
              <a:extLst>
                <a:ext uri="{FF2B5EF4-FFF2-40B4-BE49-F238E27FC236}">
                  <a16:creationId xmlns:a16="http://schemas.microsoft.com/office/drawing/2014/main" id="{2FF6C0CC-69CE-7360-8A94-1B740DCF03DC}"/>
                </a:ext>
              </a:extLst>
            </p:cNvPr>
            <p:cNvCxnSpPr>
              <a:cxnSpLocks/>
            </p:cNvCxnSpPr>
            <p:nvPr/>
          </p:nvCxnSpPr>
          <p:spPr>
            <a:xfrm>
              <a:off x="5159054" y="7071229"/>
              <a:ext cx="7230170" cy="15399"/>
            </a:xfrm>
            <a:prstGeom prst="line">
              <a:avLst/>
            </a:prstGeom>
            <a:ln w="38100">
              <a:solidFill>
                <a:srgbClr val="0070C0"/>
              </a:solidFill>
              <a:prstDash val="sysDot"/>
            </a:ln>
          </p:spPr>
          <p:style>
            <a:lnRef idx="3">
              <a:schemeClr val="dk1"/>
            </a:lnRef>
            <a:fillRef idx="0">
              <a:schemeClr val="dk1"/>
            </a:fillRef>
            <a:effectRef idx="2">
              <a:schemeClr val="dk1"/>
            </a:effectRef>
            <a:fontRef idx="minor">
              <a:schemeClr val="tx1"/>
            </a:fontRef>
          </p:style>
        </p:cxnSp>
        <p:sp>
          <p:nvSpPr>
            <p:cNvPr id="30" name="TextBox 29">
              <a:extLst>
                <a:ext uri="{FF2B5EF4-FFF2-40B4-BE49-F238E27FC236}">
                  <a16:creationId xmlns:a16="http://schemas.microsoft.com/office/drawing/2014/main" id="{11F4D3D6-F3DB-55AA-8E04-B1DBA9ADB41E}"/>
                </a:ext>
              </a:extLst>
            </p:cNvPr>
            <p:cNvSpPr txBox="1"/>
            <p:nvPr/>
          </p:nvSpPr>
          <p:spPr>
            <a:xfrm>
              <a:off x="8072079" y="3711654"/>
              <a:ext cx="1671201" cy="533143"/>
            </a:xfrm>
            <a:prstGeom prst="rect">
              <a:avLst/>
            </a:prstGeom>
            <a:noFill/>
          </p:spPr>
          <p:txBody>
            <a:bodyPr wrap="none" rtlCol="0">
              <a:spAutoFit/>
            </a:bodyPr>
            <a:lstStyle/>
            <a:p>
              <a:pPr algn="ctr"/>
              <a:r>
                <a:rPr lang="en-US" sz="2000" dirty="0">
                  <a:solidFill>
                    <a:srgbClr val="FF0000"/>
                  </a:solidFill>
                  <a:latin typeface="+mj-lt"/>
                </a:rPr>
                <a:t>Savings</a:t>
              </a:r>
            </a:p>
          </p:txBody>
        </p:sp>
        <p:sp>
          <p:nvSpPr>
            <p:cNvPr id="31" name="TextBox 30">
              <a:extLst>
                <a:ext uri="{FF2B5EF4-FFF2-40B4-BE49-F238E27FC236}">
                  <a16:creationId xmlns:a16="http://schemas.microsoft.com/office/drawing/2014/main" id="{F9DFAE7F-F41E-4825-8F0A-FA684394D511}"/>
                </a:ext>
              </a:extLst>
            </p:cNvPr>
            <p:cNvSpPr txBox="1"/>
            <p:nvPr/>
          </p:nvSpPr>
          <p:spPr>
            <a:xfrm>
              <a:off x="9838606" y="4517019"/>
              <a:ext cx="2225566" cy="943251"/>
            </a:xfrm>
            <a:prstGeom prst="rect">
              <a:avLst/>
            </a:prstGeom>
            <a:noFill/>
            <a:ln>
              <a:noFill/>
            </a:ln>
          </p:spPr>
          <p:txBody>
            <a:bodyPr wrap="none" rtlCol="0">
              <a:spAutoFit/>
            </a:bodyPr>
            <a:lstStyle/>
            <a:p>
              <a:pPr algn="ctr"/>
              <a:r>
                <a:rPr lang="en-US" sz="2000" dirty="0">
                  <a:solidFill>
                    <a:srgbClr val="0070C0"/>
                  </a:solidFill>
                  <a:latin typeface="+mj-lt"/>
                </a:rPr>
                <a:t>Savings</a:t>
              </a:r>
            </a:p>
            <a:p>
              <a:pPr algn="ctr"/>
              <a:r>
                <a:rPr lang="en-US" sz="2000" dirty="0">
                  <a:solidFill>
                    <a:srgbClr val="0070C0"/>
                  </a:solidFill>
                  <a:latin typeface="+mj-lt"/>
                </a:rPr>
                <a:t>after policy</a:t>
              </a:r>
            </a:p>
          </p:txBody>
        </p:sp>
        <p:sp>
          <p:nvSpPr>
            <p:cNvPr id="32" name="TextBox 31">
              <a:extLst>
                <a:ext uri="{FF2B5EF4-FFF2-40B4-BE49-F238E27FC236}">
                  <a16:creationId xmlns:a16="http://schemas.microsoft.com/office/drawing/2014/main" id="{C95ABF8E-1231-275D-2F4E-56E4D060249E}"/>
                </a:ext>
              </a:extLst>
            </p:cNvPr>
            <p:cNvSpPr txBox="1"/>
            <p:nvPr/>
          </p:nvSpPr>
          <p:spPr>
            <a:xfrm>
              <a:off x="3434285" y="5791145"/>
              <a:ext cx="1737925" cy="492131"/>
            </a:xfrm>
            <a:prstGeom prst="rect">
              <a:avLst/>
            </a:prstGeom>
            <a:noFill/>
          </p:spPr>
          <p:txBody>
            <a:bodyPr wrap="none" rtlCol="0">
              <a:spAutoFit/>
            </a:bodyPr>
            <a:lstStyle/>
            <a:p>
              <a:pPr algn="ctr"/>
              <a:r>
                <a:rPr lang="en-US" dirty="0" err="1">
                  <a:solidFill>
                    <a:srgbClr val="FF0000"/>
                  </a:solidFill>
                </a:rPr>
                <a:t>i</a:t>
              </a:r>
              <a:r>
                <a:rPr lang="en-US" baseline="-25000" dirty="0" err="1">
                  <a:solidFill>
                    <a:srgbClr val="FF0000"/>
                  </a:solidFill>
                </a:rPr>
                <a:t>t</a:t>
              </a:r>
              <a:r>
                <a:rPr lang="en-US" dirty="0" err="1">
                  <a:solidFill>
                    <a:srgbClr val="FF0000"/>
                  </a:solidFill>
                </a:rPr>
                <a:t>+E</a:t>
              </a:r>
              <a:r>
                <a:rPr lang="en-US" dirty="0">
                  <a:solidFill>
                    <a:srgbClr val="FF0000"/>
                  </a:solidFill>
                </a:rPr>
                <a:t>(i</a:t>
              </a:r>
              <a:r>
                <a:rPr lang="en-US" baseline="-25000" dirty="0">
                  <a:solidFill>
                    <a:srgbClr val="FF0000"/>
                  </a:solidFill>
                </a:rPr>
                <a:t>t+1</a:t>
              </a:r>
              <a:r>
                <a:rPr lang="en-US" dirty="0">
                  <a:solidFill>
                    <a:srgbClr val="FF0000"/>
                  </a:solidFill>
                </a:rPr>
                <a:t>)</a:t>
              </a:r>
              <a:endParaRPr lang="en-US" baseline="30000" dirty="0">
                <a:solidFill>
                  <a:srgbClr val="FF0000"/>
                </a:solidFill>
              </a:endParaRPr>
            </a:p>
          </p:txBody>
        </p:sp>
        <p:sp>
          <p:nvSpPr>
            <p:cNvPr id="33" name="TextBox 32">
              <a:extLst>
                <a:ext uri="{FF2B5EF4-FFF2-40B4-BE49-F238E27FC236}">
                  <a16:creationId xmlns:a16="http://schemas.microsoft.com/office/drawing/2014/main" id="{9008FCB9-9976-BEBA-A6EF-D36554EBB051}"/>
                </a:ext>
              </a:extLst>
            </p:cNvPr>
            <p:cNvSpPr txBox="1"/>
            <p:nvPr/>
          </p:nvSpPr>
          <p:spPr>
            <a:xfrm>
              <a:off x="3434900" y="6851561"/>
              <a:ext cx="1737925" cy="492131"/>
            </a:xfrm>
            <a:prstGeom prst="rect">
              <a:avLst/>
            </a:prstGeom>
            <a:noFill/>
          </p:spPr>
          <p:txBody>
            <a:bodyPr wrap="none" rtlCol="0">
              <a:spAutoFit/>
            </a:bodyPr>
            <a:lstStyle/>
            <a:p>
              <a:pPr algn="ctr"/>
              <a:r>
                <a:rPr lang="en-US" dirty="0" err="1">
                  <a:solidFill>
                    <a:srgbClr val="FF0000"/>
                  </a:solidFill>
                </a:rPr>
                <a:t>i</a:t>
              </a:r>
              <a:r>
                <a:rPr lang="en-US" baseline="-25000" dirty="0" err="1">
                  <a:solidFill>
                    <a:srgbClr val="FF0000"/>
                  </a:solidFill>
                </a:rPr>
                <a:t>t</a:t>
              </a:r>
              <a:r>
                <a:rPr lang="en-US" dirty="0" err="1">
                  <a:solidFill>
                    <a:srgbClr val="FF0000"/>
                  </a:solidFill>
                </a:rPr>
                <a:t>+</a:t>
              </a:r>
              <a:r>
                <a:rPr lang="en-US" dirty="0" err="1">
                  <a:solidFill>
                    <a:srgbClr val="0070C0"/>
                  </a:solidFill>
                </a:rPr>
                <a:t>E</a:t>
              </a:r>
              <a:r>
                <a:rPr lang="en-US" dirty="0">
                  <a:solidFill>
                    <a:srgbClr val="0070C0"/>
                  </a:solidFill>
                </a:rPr>
                <a:t>(i</a:t>
              </a:r>
              <a:r>
                <a:rPr lang="en-US" baseline="-25000" dirty="0">
                  <a:solidFill>
                    <a:srgbClr val="0070C0"/>
                  </a:solidFill>
                </a:rPr>
                <a:t>t+1</a:t>
              </a:r>
              <a:r>
                <a:rPr lang="en-US" dirty="0">
                  <a:solidFill>
                    <a:srgbClr val="0070C0"/>
                  </a:solidFill>
                </a:rPr>
                <a:t>)</a:t>
              </a:r>
              <a:endParaRPr lang="en-US" baseline="30000" dirty="0">
                <a:solidFill>
                  <a:srgbClr val="0070C0"/>
                </a:solidFill>
              </a:endParaRPr>
            </a:p>
          </p:txBody>
        </p:sp>
        <p:sp>
          <p:nvSpPr>
            <p:cNvPr id="34" name="Oval 33">
              <a:extLst>
                <a:ext uri="{FF2B5EF4-FFF2-40B4-BE49-F238E27FC236}">
                  <a16:creationId xmlns:a16="http://schemas.microsoft.com/office/drawing/2014/main" id="{E4FD3C75-0AAF-FBF4-7310-68FE4D2938F9}"/>
                </a:ext>
              </a:extLst>
            </p:cNvPr>
            <p:cNvSpPr/>
            <p:nvPr/>
          </p:nvSpPr>
          <p:spPr>
            <a:xfrm>
              <a:off x="7722107" y="5273810"/>
              <a:ext cx="238713" cy="22026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5" name="Oval 34">
              <a:extLst>
                <a:ext uri="{FF2B5EF4-FFF2-40B4-BE49-F238E27FC236}">
                  <a16:creationId xmlns:a16="http://schemas.microsoft.com/office/drawing/2014/main" id="{F19E1E20-6E57-BEE7-F794-5041B6FAEB5A}"/>
                </a:ext>
              </a:extLst>
            </p:cNvPr>
            <p:cNvSpPr/>
            <p:nvPr/>
          </p:nvSpPr>
          <p:spPr>
            <a:xfrm>
              <a:off x="9272547" y="6737834"/>
              <a:ext cx="238713" cy="22026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cxnSp>
          <p:nvCxnSpPr>
            <p:cNvPr id="36" name="Straight Connector 35">
              <a:extLst>
                <a:ext uri="{FF2B5EF4-FFF2-40B4-BE49-F238E27FC236}">
                  <a16:creationId xmlns:a16="http://schemas.microsoft.com/office/drawing/2014/main" id="{5D375A7E-B8E3-9065-49B2-BD2DEAD5A281}"/>
                </a:ext>
              </a:extLst>
            </p:cNvPr>
            <p:cNvCxnSpPr>
              <a:cxnSpLocks/>
            </p:cNvCxnSpPr>
            <p:nvPr/>
          </p:nvCxnSpPr>
          <p:spPr>
            <a:xfrm flipH="1">
              <a:off x="7852480" y="5514762"/>
              <a:ext cx="1" cy="3433796"/>
            </a:xfrm>
            <a:prstGeom prst="line">
              <a:avLst/>
            </a:prstGeom>
            <a:ln w="19050">
              <a:solidFill>
                <a:schemeClr val="tx2"/>
              </a:solidFill>
              <a:prstDash val="dash"/>
            </a:ln>
          </p:spPr>
          <p:style>
            <a:lnRef idx="3">
              <a:schemeClr val="dk1"/>
            </a:lnRef>
            <a:fillRef idx="0">
              <a:schemeClr val="dk1"/>
            </a:fillRef>
            <a:effectRef idx="2">
              <a:schemeClr val="dk1"/>
            </a:effectRef>
            <a:fontRef idx="minor">
              <a:schemeClr val="tx1"/>
            </a:fontRef>
          </p:style>
        </p:cxnSp>
        <p:cxnSp>
          <p:nvCxnSpPr>
            <p:cNvPr id="37" name="Straight Connector 36">
              <a:extLst>
                <a:ext uri="{FF2B5EF4-FFF2-40B4-BE49-F238E27FC236}">
                  <a16:creationId xmlns:a16="http://schemas.microsoft.com/office/drawing/2014/main" id="{72823D05-F49C-06C6-5EEA-C64ABDC21025}"/>
                </a:ext>
              </a:extLst>
            </p:cNvPr>
            <p:cNvCxnSpPr>
              <a:cxnSpLocks/>
            </p:cNvCxnSpPr>
            <p:nvPr/>
          </p:nvCxnSpPr>
          <p:spPr>
            <a:xfrm flipH="1">
              <a:off x="9374300" y="6950919"/>
              <a:ext cx="2" cy="1970683"/>
            </a:xfrm>
            <a:prstGeom prst="line">
              <a:avLst/>
            </a:prstGeom>
            <a:ln w="19050">
              <a:solidFill>
                <a:schemeClr val="tx2"/>
              </a:solidFill>
              <a:prstDash val="dash"/>
            </a:ln>
          </p:spPr>
          <p:style>
            <a:lnRef idx="3">
              <a:schemeClr val="dk1"/>
            </a:lnRef>
            <a:fillRef idx="0">
              <a:schemeClr val="dk1"/>
            </a:fillRef>
            <a:effectRef idx="2">
              <a:schemeClr val="dk1"/>
            </a:effectRef>
            <a:fontRef idx="minor">
              <a:schemeClr val="tx1"/>
            </a:fontRef>
          </p:style>
        </p:cxnSp>
        <p:sp>
          <p:nvSpPr>
            <p:cNvPr id="38" name="TextBox 37">
              <a:extLst>
                <a:ext uri="{FF2B5EF4-FFF2-40B4-BE49-F238E27FC236}">
                  <a16:creationId xmlns:a16="http://schemas.microsoft.com/office/drawing/2014/main" id="{C21FC553-7444-EE98-0B11-85529C3C3FAF}"/>
                </a:ext>
              </a:extLst>
            </p:cNvPr>
            <p:cNvSpPr txBox="1"/>
            <p:nvPr/>
          </p:nvSpPr>
          <p:spPr>
            <a:xfrm>
              <a:off x="7434308" y="8931515"/>
              <a:ext cx="961825" cy="461665"/>
            </a:xfrm>
            <a:prstGeom prst="rect">
              <a:avLst/>
            </a:prstGeom>
            <a:noFill/>
          </p:spPr>
          <p:txBody>
            <a:bodyPr wrap="none" rtlCol="0">
              <a:spAutoFit/>
            </a:bodyPr>
            <a:lstStyle/>
            <a:p>
              <a:pPr algn="ctr"/>
              <a:r>
                <a:rPr lang="en-US" sz="2400" dirty="0" err="1">
                  <a:solidFill>
                    <a:srgbClr val="FF0000"/>
                  </a:solidFill>
                </a:rPr>
                <a:t>Q</a:t>
              </a:r>
              <a:r>
                <a:rPr lang="en-US" sz="2400" baseline="-25000" dirty="0" err="1">
                  <a:solidFill>
                    <a:srgbClr val="FF0000"/>
                  </a:solidFill>
                </a:rPr>
                <a:t>before</a:t>
              </a:r>
              <a:endParaRPr lang="en-US" sz="2400" baseline="-25000" dirty="0">
                <a:solidFill>
                  <a:srgbClr val="FF0000"/>
                </a:solidFill>
              </a:endParaRPr>
            </a:p>
          </p:txBody>
        </p:sp>
        <p:cxnSp>
          <p:nvCxnSpPr>
            <p:cNvPr id="39" name="Straight Connector 38">
              <a:extLst>
                <a:ext uri="{FF2B5EF4-FFF2-40B4-BE49-F238E27FC236}">
                  <a16:creationId xmlns:a16="http://schemas.microsoft.com/office/drawing/2014/main" id="{BBBBBB4B-F5BF-200C-B380-26B5B7A86D87}"/>
                </a:ext>
              </a:extLst>
            </p:cNvPr>
            <p:cNvCxnSpPr>
              <a:cxnSpLocks/>
            </p:cNvCxnSpPr>
            <p:nvPr/>
          </p:nvCxnSpPr>
          <p:spPr>
            <a:xfrm flipH="1" flipV="1">
              <a:off x="3366425" y="5353228"/>
              <a:ext cx="4417692" cy="30717"/>
            </a:xfrm>
            <a:prstGeom prst="line">
              <a:avLst/>
            </a:prstGeom>
            <a:ln w="19050">
              <a:solidFill>
                <a:schemeClr val="tx2"/>
              </a:solidFill>
              <a:prstDash val="dash"/>
            </a:ln>
          </p:spPr>
          <p:style>
            <a:lnRef idx="3">
              <a:schemeClr val="dk1"/>
            </a:lnRef>
            <a:fillRef idx="0">
              <a:schemeClr val="dk1"/>
            </a:fillRef>
            <a:effectRef idx="2">
              <a:schemeClr val="dk1"/>
            </a:effectRef>
            <a:fontRef idx="minor">
              <a:schemeClr val="tx1"/>
            </a:fontRef>
          </p:style>
        </p:cxnSp>
        <p:sp>
          <p:nvSpPr>
            <p:cNvPr id="40" name="TextBox 39">
              <a:extLst>
                <a:ext uri="{FF2B5EF4-FFF2-40B4-BE49-F238E27FC236}">
                  <a16:creationId xmlns:a16="http://schemas.microsoft.com/office/drawing/2014/main" id="{2418B674-795B-4F32-A388-95453F4E1F0E}"/>
                </a:ext>
              </a:extLst>
            </p:cNvPr>
            <p:cNvSpPr txBox="1"/>
            <p:nvPr/>
          </p:nvSpPr>
          <p:spPr>
            <a:xfrm>
              <a:off x="8691868" y="8931515"/>
              <a:ext cx="1364867" cy="615164"/>
            </a:xfrm>
            <a:prstGeom prst="rect">
              <a:avLst/>
            </a:prstGeom>
            <a:noFill/>
          </p:spPr>
          <p:txBody>
            <a:bodyPr wrap="none" rtlCol="0">
              <a:spAutoFit/>
            </a:bodyPr>
            <a:lstStyle/>
            <a:p>
              <a:pPr algn="ctr"/>
              <a:r>
                <a:rPr lang="en-US" sz="2400" dirty="0" err="1">
                  <a:solidFill>
                    <a:srgbClr val="0070C0"/>
                  </a:solidFill>
                </a:rPr>
                <a:t>Q</a:t>
              </a:r>
              <a:r>
                <a:rPr lang="en-US" sz="2400" baseline="-25000" dirty="0" err="1">
                  <a:solidFill>
                    <a:srgbClr val="0070C0"/>
                  </a:solidFill>
                </a:rPr>
                <a:t>after</a:t>
              </a:r>
              <a:endParaRPr lang="en-US" sz="2400" baseline="-25000" dirty="0">
                <a:solidFill>
                  <a:srgbClr val="0070C0"/>
                </a:solidFill>
              </a:endParaRPr>
            </a:p>
          </p:txBody>
        </p:sp>
        <p:cxnSp>
          <p:nvCxnSpPr>
            <p:cNvPr id="41" name="Straight Connector 40">
              <a:extLst>
                <a:ext uri="{FF2B5EF4-FFF2-40B4-BE49-F238E27FC236}">
                  <a16:creationId xmlns:a16="http://schemas.microsoft.com/office/drawing/2014/main" id="{DBCE911B-4E7F-5D88-D307-AF85A09D0570}"/>
                </a:ext>
              </a:extLst>
            </p:cNvPr>
            <p:cNvCxnSpPr>
              <a:cxnSpLocks/>
            </p:cNvCxnSpPr>
            <p:nvPr/>
          </p:nvCxnSpPr>
          <p:spPr>
            <a:xfrm flipH="1" flipV="1">
              <a:off x="3366425" y="6860450"/>
              <a:ext cx="5899557" cy="17600"/>
            </a:xfrm>
            <a:prstGeom prst="line">
              <a:avLst/>
            </a:prstGeom>
            <a:ln w="19050">
              <a:solidFill>
                <a:schemeClr val="tx2"/>
              </a:solidFill>
              <a:prstDash val="dash"/>
            </a:ln>
          </p:spPr>
          <p:style>
            <a:lnRef idx="3">
              <a:schemeClr val="dk1"/>
            </a:lnRef>
            <a:fillRef idx="0">
              <a:schemeClr val="dk1"/>
            </a:fillRef>
            <a:effectRef idx="2">
              <a:schemeClr val="dk1"/>
            </a:effectRef>
            <a:fontRef idx="minor">
              <a:schemeClr val="tx1"/>
            </a:fontRef>
          </p:style>
        </p:cxnSp>
        <p:cxnSp>
          <p:nvCxnSpPr>
            <p:cNvPr id="42" name="Straight Connector 41">
              <a:extLst>
                <a:ext uri="{FF2B5EF4-FFF2-40B4-BE49-F238E27FC236}">
                  <a16:creationId xmlns:a16="http://schemas.microsoft.com/office/drawing/2014/main" id="{2A58E14D-2449-098C-BC5D-9A08A620086F}"/>
                </a:ext>
              </a:extLst>
            </p:cNvPr>
            <p:cNvCxnSpPr>
              <a:cxnSpLocks/>
            </p:cNvCxnSpPr>
            <p:nvPr/>
          </p:nvCxnSpPr>
          <p:spPr>
            <a:xfrm>
              <a:off x="11438965" y="6075596"/>
              <a:ext cx="0" cy="1011032"/>
            </a:xfrm>
            <a:prstGeom prst="line">
              <a:avLst/>
            </a:prstGeom>
            <a:ln w="19050">
              <a:solidFill>
                <a:schemeClr val="tx2"/>
              </a:solidFill>
              <a:prstDash val="solid"/>
              <a:headEnd type="none" w="med" len="med"/>
              <a:tailEnd type="arrow" w="med" len="med"/>
            </a:ln>
          </p:spPr>
          <p:style>
            <a:lnRef idx="3">
              <a:schemeClr val="dk1"/>
            </a:lnRef>
            <a:fillRef idx="0">
              <a:schemeClr val="dk1"/>
            </a:fillRef>
            <a:effectRef idx="2">
              <a:schemeClr val="dk1"/>
            </a:effectRef>
            <a:fontRef idx="minor">
              <a:schemeClr val="tx1"/>
            </a:fontRef>
          </p:style>
        </p:cxnSp>
        <p:sp>
          <p:nvSpPr>
            <p:cNvPr id="43" name="TextBox 42">
              <a:extLst>
                <a:ext uri="{FF2B5EF4-FFF2-40B4-BE49-F238E27FC236}">
                  <a16:creationId xmlns:a16="http://schemas.microsoft.com/office/drawing/2014/main" id="{155B5716-6D16-303C-6D35-8759C9C69B58}"/>
                </a:ext>
              </a:extLst>
            </p:cNvPr>
            <p:cNvSpPr txBox="1"/>
            <p:nvPr/>
          </p:nvSpPr>
          <p:spPr>
            <a:xfrm>
              <a:off x="11433566" y="6193990"/>
              <a:ext cx="1575376" cy="779207"/>
            </a:xfrm>
            <a:prstGeom prst="rect">
              <a:avLst/>
            </a:prstGeom>
            <a:noFill/>
          </p:spPr>
          <p:txBody>
            <a:bodyPr wrap="none" rtlCol="0">
              <a:spAutoFit/>
            </a:bodyPr>
            <a:lstStyle/>
            <a:p>
              <a:pPr algn="ctr"/>
              <a:r>
                <a:rPr lang="en-US" sz="1600" i="1" dirty="0">
                  <a:latin typeface="+mj-lt"/>
                </a:rPr>
                <a:t>Forward </a:t>
              </a:r>
            </a:p>
            <a:p>
              <a:pPr algn="ctr"/>
              <a:r>
                <a:rPr lang="en-US" sz="1600" i="1" dirty="0">
                  <a:latin typeface="+mj-lt"/>
                </a:rPr>
                <a:t>guidance</a:t>
              </a:r>
              <a:endParaRPr lang="en-US" sz="1600" i="1" baseline="-25000" dirty="0">
                <a:latin typeface="+mj-lt"/>
              </a:endParaRPr>
            </a:p>
          </p:txBody>
        </p:sp>
        <p:cxnSp>
          <p:nvCxnSpPr>
            <p:cNvPr id="44" name="Straight Connector 43">
              <a:extLst>
                <a:ext uri="{FF2B5EF4-FFF2-40B4-BE49-F238E27FC236}">
                  <a16:creationId xmlns:a16="http://schemas.microsoft.com/office/drawing/2014/main" id="{024374AC-39C4-66A1-5273-1B4808319F5D}"/>
                </a:ext>
              </a:extLst>
            </p:cNvPr>
            <p:cNvCxnSpPr>
              <a:cxnSpLocks/>
            </p:cNvCxnSpPr>
            <p:nvPr/>
          </p:nvCxnSpPr>
          <p:spPr>
            <a:xfrm>
              <a:off x="3366427" y="5366800"/>
              <a:ext cx="5077" cy="1473523"/>
            </a:xfrm>
            <a:prstGeom prst="line">
              <a:avLst/>
            </a:prstGeom>
            <a:ln w="19050">
              <a:solidFill>
                <a:schemeClr val="tx2"/>
              </a:solidFill>
              <a:prstDash val="solid"/>
              <a:headEnd type="none" w="med" len="med"/>
              <a:tailEnd type="arrow" w="med" len="med"/>
            </a:ln>
          </p:spPr>
          <p:style>
            <a:lnRef idx="3">
              <a:schemeClr val="dk1"/>
            </a:lnRef>
            <a:fillRef idx="0">
              <a:schemeClr val="dk1"/>
            </a:fillRef>
            <a:effectRef idx="2">
              <a:schemeClr val="dk1"/>
            </a:effectRef>
            <a:fontRef idx="minor">
              <a:schemeClr val="tx1"/>
            </a:fontRef>
          </p:style>
        </p:cxnSp>
        <p:sp>
          <p:nvSpPr>
            <p:cNvPr id="45" name="TextBox 44">
              <a:extLst>
                <a:ext uri="{FF2B5EF4-FFF2-40B4-BE49-F238E27FC236}">
                  <a16:creationId xmlns:a16="http://schemas.microsoft.com/office/drawing/2014/main" id="{65738459-F926-2EED-1B39-4A4A08D61AE5}"/>
                </a:ext>
              </a:extLst>
            </p:cNvPr>
            <p:cNvSpPr txBox="1"/>
            <p:nvPr/>
          </p:nvSpPr>
          <p:spPr>
            <a:xfrm>
              <a:off x="1474224" y="5230340"/>
              <a:ext cx="1956431" cy="1804481"/>
            </a:xfrm>
            <a:prstGeom prst="rect">
              <a:avLst/>
            </a:prstGeom>
            <a:noFill/>
          </p:spPr>
          <p:txBody>
            <a:bodyPr wrap="none" rtlCol="0">
              <a:spAutoFit/>
            </a:bodyPr>
            <a:lstStyle/>
            <a:p>
              <a:pPr algn="ctr"/>
              <a:r>
                <a:rPr lang="en-US" sz="1600" i="1" dirty="0">
                  <a:latin typeface="+mj-lt"/>
                </a:rPr>
                <a:t>Forward </a:t>
              </a:r>
            </a:p>
            <a:p>
              <a:pPr algn="ctr"/>
              <a:r>
                <a:rPr lang="en-US" sz="1600" i="1" dirty="0">
                  <a:latin typeface="+mj-lt"/>
                </a:rPr>
                <a:t>guidance</a:t>
              </a:r>
            </a:p>
            <a:p>
              <a:pPr algn="ctr"/>
              <a:r>
                <a:rPr lang="en-US" sz="1600" i="1" dirty="0">
                  <a:latin typeface="+mj-lt"/>
                </a:rPr>
                <a:t>+</a:t>
              </a:r>
            </a:p>
            <a:p>
              <a:pPr algn="ctr"/>
              <a:r>
                <a:rPr lang="en-US" sz="1600" i="1" dirty="0">
                  <a:latin typeface="+mj-lt"/>
                </a:rPr>
                <a:t>Quantitative</a:t>
              </a:r>
            </a:p>
            <a:p>
              <a:pPr algn="ctr"/>
              <a:r>
                <a:rPr lang="en-US" sz="1600" i="1" dirty="0">
                  <a:latin typeface="+mj-lt"/>
                </a:rPr>
                <a:t>easing</a:t>
              </a:r>
            </a:p>
          </p:txBody>
        </p:sp>
      </p:grpSp>
    </p:spTree>
    <p:extLst>
      <p:ext uri="{BB962C8B-B14F-4D97-AF65-F5344CB8AC3E}">
        <p14:creationId xmlns:p14="http://schemas.microsoft.com/office/powerpoint/2010/main" val="14281290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FF6D2-86A2-5B29-F2D0-683263110103}"/>
              </a:ext>
            </a:extLst>
          </p:cNvPr>
          <p:cNvSpPr>
            <a:spLocks noGrp="1"/>
          </p:cNvSpPr>
          <p:nvPr>
            <p:ph type="title"/>
          </p:nvPr>
        </p:nvSpPr>
        <p:spPr>
          <a:xfrm>
            <a:off x="700636" y="832787"/>
            <a:ext cx="10691265" cy="511849"/>
          </a:xfrm>
        </p:spPr>
        <p:txBody>
          <a:bodyPr>
            <a:noAutofit/>
          </a:bodyPr>
          <a:lstStyle/>
          <a:p>
            <a:r>
              <a:rPr lang="en-US" sz="3200" dirty="0"/>
              <a:t>Consequence of unconventional policy</a:t>
            </a:r>
            <a:br>
              <a:rPr lang="en-US" sz="3200" dirty="0"/>
            </a:br>
            <a:endParaRPr lang="en-US" sz="3200" dirty="0"/>
          </a:p>
        </p:txBody>
      </p:sp>
      <p:sp>
        <p:nvSpPr>
          <p:cNvPr id="3" name="Content Placeholder 2">
            <a:extLst>
              <a:ext uri="{FF2B5EF4-FFF2-40B4-BE49-F238E27FC236}">
                <a16:creationId xmlns:a16="http://schemas.microsoft.com/office/drawing/2014/main" id="{EDAE96A7-4DC5-7339-D6E8-A9D129D9789C}"/>
              </a:ext>
            </a:extLst>
          </p:cNvPr>
          <p:cNvSpPr>
            <a:spLocks noGrp="1"/>
          </p:cNvSpPr>
          <p:nvPr>
            <p:ph idx="1"/>
          </p:nvPr>
        </p:nvSpPr>
        <p:spPr>
          <a:xfrm>
            <a:off x="866273" y="1567542"/>
            <a:ext cx="4360245" cy="4101738"/>
          </a:xfrm>
        </p:spPr>
        <p:txBody>
          <a:bodyPr>
            <a:noAutofit/>
          </a:bodyPr>
          <a:lstStyle/>
          <a:p>
            <a:pPr marL="0" indent="0" algn="ctr" defTabSz="869227">
              <a:lnSpc>
                <a:spcPct val="100000"/>
              </a:lnSpc>
              <a:spcBef>
                <a:spcPts val="1800"/>
              </a:spcBef>
              <a:spcAft>
                <a:spcPts val="600"/>
              </a:spcAft>
              <a:buNone/>
              <a:defRPr sz="2037"/>
            </a:pPr>
            <a:r>
              <a:rPr lang="en-US" sz="2400" b="1" dirty="0">
                <a:solidFill>
                  <a:srgbClr val="EC6D0C"/>
                </a:solidFill>
                <a:latin typeface="+mj-lt"/>
              </a:rPr>
              <a:t>Balance sheet of a central bank looks different.</a:t>
            </a:r>
          </a:p>
          <a:p>
            <a:pPr marL="217306" indent="-217306" defTabSz="869227">
              <a:lnSpc>
                <a:spcPct val="100000"/>
              </a:lnSpc>
              <a:spcBef>
                <a:spcPts val="1800"/>
              </a:spcBef>
              <a:spcAft>
                <a:spcPts val="600"/>
              </a:spcAft>
              <a:defRPr sz="2037"/>
            </a:pPr>
            <a:r>
              <a:rPr lang="en-US" sz="2100" dirty="0">
                <a:solidFill>
                  <a:srgbClr val="EC6D0B"/>
                </a:solidFill>
                <a:latin typeface="+mj-lt"/>
              </a:rPr>
              <a:t>Reserve satiation </a:t>
            </a:r>
            <a:r>
              <a:rPr lang="en-US" sz="2100" dirty="0">
                <a:latin typeface="+mj-lt"/>
              </a:rPr>
              <a:t>requires </a:t>
            </a:r>
            <a:r>
              <a:rPr lang="en-US" sz="2100" b="1" dirty="0">
                <a:latin typeface="+mj-lt"/>
              </a:rPr>
              <a:t>larger</a:t>
            </a:r>
            <a:r>
              <a:rPr lang="en-US" sz="2100" dirty="0">
                <a:latin typeface="+mj-lt"/>
              </a:rPr>
              <a:t> balance sheet since </a:t>
            </a:r>
            <a:r>
              <a:rPr lang="en-US" sz="2100" b="1" dirty="0">
                <a:latin typeface="+mj-lt"/>
              </a:rPr>
              <a:t>reserves are liabilities </a:t>
            </a:r>
            <a:r>
              <a:rPr lang="en-US" sz="2100" dirty="0">
                <a:latin typeface="+mj-lt"/>
              </a:rPr>
              <a:t>of central banks.</a:t>
            </a:r>
          </a:p>
          <a:p>
            <a:pPr marL="217306" indent="-217306" defTabSz="869227">
              <a:lnSpc>
                <a:spcPct val="100000"/>
              </a:lnSpc>
              <a:spcBef>
                <a:spcPts val="1800"/>
              </a:spcBef>
              <a:spcAft>
                <a:spcPts val="600"/>
              </a:spcAft>
              <a:defRPr sz="2037"/>
            </a:pPr>
            <a:r>
              <a:rPr lang="en-US" sz="2100" dirty="0">
                <a:solidFill>
                  <a:srgbClr val="EC6D0B"/>
                </a:solidFill>
                <a:latin typeface="+mj-lt"/>
              </a:rPr>
              <a:t>Quantitative easing </a:t>
            </a:r>
            <a:r>
              <a:rPr lang="en-US" sz="2100" dirty="0">
                <a:latin typeface="+mj-lt"/>
              </a:rPr>
              <a:t>requires a </a:t>
            </a:r>
            <a:r>
              <a:rPr lang="en-US" sz="2100" b="1" dirty="0">
                <a:latin typeface="+mj-lt"/>
              </a:rPr>
              <a:t>maturity mismatch </a:t>
            </a:r>
            <a:r>
              <a:rPr lang="en-US" sz="2100" dirty="0">
                <a:latin typeface="+mj-lt"/>
              </a:rPr>
              <a:t>between overnight reserves in the liabilities side and the long-term bonds in the asset side of the balance sheet.</a:t>
            </a:r>
          </a:p>
        </p:txBody>
      </p:sp>
      <mc:AlternateContent xmlns:mc="http://schemas.openxmlformats.org/markup-compatibility/2006" xmlns:a14="http://schemas.microsoft.com/office/drawing/2010/main">
        <mc:Choice Requires="a14">
          <p:sp>
            <p:nvSpPr>
              <p:cNvPr id="4" name="Content Placeholder 2">
                <a:extLst>
                  <a:ext uri="{FF2B5EF4-FFF2-40B4-BE49-F238E27FC236}">
                    <a16:creationId xmlns:a16="http://schemas.microsoft.com/office/drawing/2014/main" id="{E3237588-E5B5-9C0D-5B43-3A011F58B7BD}"/>
                  </a:ext>
                </a:extLst>
              </p:cNvPr>
              <p:cNvSpPr txBox="1">
                <a:spLocks/>
              </p:cNvSpPr>
              <p:nvPr/>
            </p:nvSpPr>
            <p:spPr>
              <a:xfrm>
                <a:off x="6096000" y="1567542"/>
                <a:ext cx="4867175" cy="4361672"/>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defRPr sz="2200"/>
                </a:pPr>
                <a:r>
                  <a:rPr lang="en-GB" sz="2600" dirty="0">
                    <a:solidFill>
                      <a:srgbClr val="0070C0"/>
                    </a:solidFill>
                    <a:latin typeface="+mj-lt"/>
                  </a:rPr>
                  <a:t>One side effect:</a:t>
                </a:r>
              </a:p>
              <a:p>
                <a:pPr>
                  <a:defRPr sz="2200"/>
                </a:pPr>
                <a:endParaRPr lang="en-GB" sz="1600" dirty="0"/>
              </a:p>
              <a:p>
                <a:pPr>
                  <a:spcBef>
                    <a:spcPts val="0"/>
                  </a:spcBef>
                  <a:spcAft>
                    <a:spcPts val="600"/>
                  </a:spcAft>
                  <a:defRPr sz="2200"/>
                </a:pPr>
                <a:r>
                  <a:rPr lang="en-GB" sz="2300" dirty="0">
                    <a:latin typeface="+mj-lt"/>
                  </a:rPr>
                  <a:t>Changes in </a:t>
                </a:r>
                <a14:m>
                  <m:oMath xmlns:m="http://schemas.openxmlformats.org/officeDocument/2006/math">
                    <m:sSup>
                      <m:sSupPr>
                        <m:ctrlPr>
                          <a:rPr lang="en-US" sz="2300" i="1" smtClean="0">
                            <a:latin typeface="Cambria Math" panose="02040503050406030204" pitchFamily="18" charset="0"/>
                          </a:rPr>
                        </m:ctrlPr>
                      </m:sSupPr>
                      <m:e>
                        <m:r>
                          <a:rPr lang="en-GB" sz="2300" b="0" i="1">
                            <a:latin typeface="Cambria Math" panose="02040503050406030204" pitchFamily="18" charset="0"/>
                          </a:rPr>
                          <m:t>𝑖</m:t>
                        </m:r>
                      </m:e>
                      <m:sup>
                        <m:r>
                          <a:rPr lang="en-GB" sz="2300" b="0" i="1">
                            <a:latin typeface="Cambria Math" panose="02040503050406030204" pitchFamily="18" charset="0"/>
                          </a:rPr>
                          <m:t>(2)</m:t>
                        </m:r>
                      </m:sup>
                    </m:sSup>
                    <m:r>
                      <a:rPr lang="en-US" sz="2300" i="1" smtClean="0">
                        <a:latin typeface="Cambria Math" panose="02040503050406030204" pitchFamily="18" charset="0"/>
                      </a:rPr>
                      <m:t>−</m:t>
                    </m:r>
                    <m:r>
                      <a:rPr lang="en-US" sz="2300" i="1" smtClean="0">
                        <a:latin typeface="Cambria Math" panose="02040503050406030204" pitchFamily="18" charset="0"/>
                      </a:rPr>
                      <m:t>𝑖</m:t>
                    </m:r>
                  </m:oMath>
                </a14:m>
                <a:r>
                  <a:rPr lang="en-GB" sz="2300" dirty="0">
                    <a:latin typeface="+mj-lt"/>
                  </a:rPr>
                  <a:t> now affect the </a:t>
                </a:r>
                <a:r>
                  <a:rPr lang="en-GB" sz="2300" dirty="0">
                    <a:solidFill>
                      <a:srgbClr val="0070C0"/>
                    </a:solidFill>
                    <a:latin typeface="+mj-lt"/>
                  </a:rPr>
                  <a:t>net income flow</a:t>
                </a:r>
                <a:r>
                  <a:rPr lang="en-GB" sz="2300" dirty="0">
                    <a:latin typeface="+mj-lt"/>
                  </a:rPr>
                  <a:t> earned by the central bank.</a:t>
                </a:r>
              </a:p>
              <a:p>
                <a:pPr>
                  <a:spcBef>
                    <a:spcPts val="0"/>
                  </a:spcBef>
                  <a:spcAft>
                    <a:spcPts val="600"/>
                  </a:spcAft>
                  <a:defRPr sz="2200"/>
                </a:pPr>
                <a:r>
                  <a:rPr lang="en-GB" sz="2300" dirty="0">
                    <a:latin typeface="+mj-lt"/>
                  </a:rPr>
                  <a:t>Central bank generates or loses significant resources in the conduct of its monetary policy.</a:t>
                </a:r>
              </a:p>
              <a:p>
                <a:pPr>
                  <a:spcBef>
                    <a:spcPts val="0"/>
                  </a:spcBef>
                  <a:spcAft>
                    <a:spcPts val="600"/>
                  </a:spcAft>
                  <a:defRPr sz="2200"/>
                </a:pPr>
                <a:r>
                  <a:rPr lang="en-GB" sz="2300" dirty="0">
                    <a:solidFill>
                      <a:srgbClr val="0070C0"/>
                    </a:solidFill>
                    <a:latin typeface="+mj-lt"/>
                  </a:rPr>
                  <a:t>Fiscal support </a:t>
                </a:r>
                <a:r>
                  <a:rPr lang="en-GB" sz="2300" dirty="0">
                    <a:latin typeface="+mj-lt"/>
                  </a:rPr>
                  <a:t>becomes more relevant, putting strains on the </a:t>
                </a:r>
                <a:r>
                  <a:rPr lang="en-GB" sz="2300" dirty="0">
                    <a:solidFill>
                      <a:srgbClr val="0070C0"/>
                    </a:solidFill>
                    <a:latin typeface="+mj-lt"/>
                  </a:rPr>
                  <a:t>independence of the central bank.</a:t>
                </a:r>
              </a:p>
            </p:txBody>
          </p:sp>
        </mc:Choice>
        <mc:Fallback xmlns="">
          <p:sp>
            <p:nvSpPr>
              <p:cNvPr id="4" name="Content Placeholder 2">
                <a:extLst>
                  <a:ext uri="{FF2B5EF4-FFF2-40B4-BE49-F238E27FC236}">
                    <a16:creationId xmlns:a16="http://schemas.microsoft.com/office/drawing/2014/main" id="{E3237588-E5B5-9C0D-5B43-3A011F58B7BD}"/>
                  </a:ext>
                </a:extLst>
              </p:cNvPr>
              <p:cNvSpPr txBox="1">
                <a:spLocks noRot="1" noChangeAspect="1" noMove="1" noResize="1" noEditPoints="1" noAdjustHandles="1" noChangeArrowheads="1" noChangeShapeType="1" noTextEdit="1"/>
              </p:cNvSpPr>
              <p:nvPr/>
            </p:nvSpPr>
            <p:spPr>
              <a:xfrm>
                <a:off x="6096000" y="1567542"/>
                <a:ext cx="4867175" cy="4361672"/>
              </a:xfrm>
              <a:prstGeom prst="rect">
                <a:avLst/>
              </a:prstGeom>
              <a:blipFill>
                <a:blip r:embed="rId2"/>
                <a:stretch>
                  <a:fillRect l="-1302" t="-290" r="-1823"/>
                </a:stretch>
              </a:blipFill>
            </p:spPr>
            <p:txBody>
              <a:bodyPr/>
              <a:lstStyle/>
              <a:p>
                <a:r>
                  <a:rPr lang="en-US">
                    <a:noFill/>
                  </a:rPr>
                  <a:t> </a:t>
                </a:r>
              </a:p>
            </p:txBody>
          </p:sp>
        </mc:Fallback>
      </mc:AlternateContent>
    </p:spTree>
    <p:extLst>
      <p:ext uri="{BB962C8B-B14F-4D97-AF65-F5344CB8AC3E}">
        <p14:creationId xmlns:p14="http://schemas.microsoft.com/office/powerpoint/2010/main" val="34434297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5E25D351-92EC-4992-A1F5-3764322A2663}"/>
              </a:ext>
            </a:extLst>
          </p:cNvPr>
          <p:cNvSpPr/>
          <p:nvPr/>
        </p:nvSpPr>
        <p:spPr>
          <a:xfrm>
            <a:off x="1122744" y="922096"/>
            <a:ext cx="9965803" cy="1606402"/>
          </a:xfrm>
          <a:prstGeom prst="rect">
            <a:avLst/>
          </a:prstGeom>
          <a:solidFill>
            <a:srgbClr val="424242"/>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rgbClr val="FF2600"/>
              </a:solidFill>
            </a:endParaRPr>
          </a:p>
        </p:txBody>
      </p:sp>
      <p:sp>
        <p:nvSpPr>
          <p:cNvPr id="26" name="Title 25">
            <a:extLst>
              <a:ext uri="{FF2B5EF4-FFF2-40B4-BE49-F238E27FC236}">
                <a16:creationId xmlns:a16="http://schemas.microsoft.com/office/drawing/2014/main" id="{C75D7D53-C50F-676E-C20F-4D2DDF35A50F}"/>
              </a:ext>
            </a:extLst>
          </p:cNvPr>
          <p:cNvSpPr>
            <a:spLocks noGrp="1"/>
          </p:cNvSpPr>
          <p:nvPr>
            <p:ph type="title"/>
          </p:nvPr>
        </p:nvSpPr>
        <p:spPr>
          <a:xfrm>
            <a:off x="1605269" y="1039782"/>
            <a:ext cx="8981462" cy="1371030"/>
          </a:xfrm>
        </p:spPr>
        <p:txBody>
          <a:bodyPr anchor="ctr">
            <a:normAutofit fontScale="90000"/>
          </a:bodyPr>
          <a:lstStyle/>
          <a:p>
            <a:pPr algn="ctr"/>
            <a:r>
              <a:rPr lang="en-US" sz="4800" cap="none" dirty="0">
                <a:solidFill>
                  <a:srgbClr val="EC6D0B"/>
                </a:solidFill>
              </a:rPr>
              <a:t>THE BANK OF JAPAN’S INNOVATIONS SINCE 1998</a:t>
            </a:r>
          </a:p>
        </p:txBody>
      </p:sp>
    </p:spTree>
    <p:extLst>
      <p:ext uri="{BB962C8B-B14F-4D97-AF65-F5344CB8AC3E}">
        <p14:creationId xmlns:p14="http://schemas.microsoft.com/office/powerpoint/2010/main" val="30625734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3">
            <a:extLst>
              <a:ext uri="{FF2B5EF4-FFF2-40B4-BE49-F238E27FC236}">
                <a16:creationId xmlns:a16="http://schemas.microsoft.com/office/drawing/2014/main" id="{2943C0F7-84CD-BFF8-C4BA-205DB21F2C12}"/>
              </a:ext>
            </a:extLst>
          </p:cNvPr>
          <p:cNvGraphicFramePr>
            <a:graphicFrameLocks/>
          </p:cNvGraphicFramePr>
          <p:nvPr>
            <p:extLst>
              <p:ext uri="{D42A27DB-BD31-4B8C-83A1-F6EECF244321}">
                <p14:modId xmlns:p14="http://schemas.microsoft.com/office/powerpoint/2010/main" val="4189942532"/>
              </p:ext>
            </p:extLst>
          </p:nvPr>
        </p:nvGraphicFramePr>
        <p:xfrm>
          <a:off x="1036168" y="1327727"/>
          <a:ext cx="10119360" cy="46014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itle 1">
            <a:extLst>
              <a:ext uri="{FF2B5EF4-FFF2-40B4-BE49-F238E27FC236}">
                <a16:creationId xmlns:a16="http://schemas.microsoft.com/office/drawing/2014/main" id="{024B901B-21E6-5210-EE7F-03556E6EE572}"/>
              </a:ext>
            </a:extLst>
          </p:cNvPr>
          <p:cNvSpPr txBox="1">
            <a:spLocks/>
          </p:cNvSpPr>
          <p:nvPr/>
        </p:nvSpPr>
        <p:spPr>
          <a:xfrm>
            <a:off x="700636" y="815877"/>
            <a:ext cx="10691265" cy="511849"/>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4000" kern="1200" cap="all" spc="30" baseline="0">
                <a:solidFill>
                  <a:schemeClr val="tx1"/>
                </a:solidFill>
                <a:latin typeface="+mj-lt"/>
                <a:ea typeface="+mj-ea"/>
                <a:cs typeface="+mj-cs"/>
              </a:defRPr>
            </a:lvl1pPr>
          </a:lstStyle>
          <a:p>
            <a:r>
              <a:rPr lang="en-US" sz="3200" dirty="0"/>
              <a:t>Sequence of events</a:t>
            </a:r>
          </a:p>
        </p:txBody>
      </p:sp>
    </p:spTree>
    <p:extLst>
      <p:ext uri="{BB962C8B-B14F-4D97-AF65-F5344CB8AC3E}">
        <p14:creationId xmlns:p14="http://schemas.microsoft.com/office/powerpoint/2010/main" val="24095289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FF6D2-86A2-5B29-F2D0-683263110103}"/>
              </a:ext>
            </a:extLst>
          </p:cNvPr>
          <p:cNvSpPr>
            <a:spLocks noGrp="1"/>
          </p:cNvSpPr>
          <p:nvPr>
            <p:ph type="title"/>
          </p:nvPr>
        </p:nvSpPr>
        <p:spPr>
          <a:xfrm>
            <a:off x="700636" y="815877"/>
            <a:ext cx="10691265" cy="511849"/>
          </a:xfrm>
        </p:spPr>
        <p:txBody>
          <a:bodyPr>
            <a:noAutofit/>
          </a:bodyPr>
          <a:lstStyle/>
          <a:p>
            <a:r>
              <a:rPr lang="en-US" sz="3200" dirty="0"/>
              <a:t>The balance sheet of the Bank of Japan</a:t>
            </a:r>
          </a:p>
        </p:txBody>
      </p:sp>
      <p:sp>
        <p:nvSpPr>
          <p:cNvPr id="6" name="TextBox 5">
            <a:extLst>
              <a:ext uri="{FF2B5EF4-FFF2-40B4-BE49-F238E27FC236}">
                <a16:creationId xmlns:a16="http://schemas.microsoft.com/office/drawing/2014/main" id="{E20B651F-6809-55F9-89DD-CA845AC0131B}"/>
              </a:ext>
            </a:extLst>
          </p:cNvPr>
          <p:cNvSpPr txBox="1"/>
          <p:nvPr/>
        </p:nvSpPr>
        <p:spPr>
          <a:xfrm>
            <a:off x="700636" y="1519269"/>
            <a:ext cx="3642764" cy="4247317"/>
          </a:xfrm>
          <a:prstGeom prst="rect">
            <a:avLst/>
          </a:prstGeom>
          <a:noFill/>
        </p:spPr>
        <p:txBody>
          <a:bodyPr wrap="square">
            <a:spAutoFit/>
          </a:bodyPr>
          <a:lstStyle/>
          <a:p>
            <a:pPr marL="285750" indent="-285750">
              <a:lnSpc>
                <a:spcPct val="100000"/>
              </a:lnSpc>
              <a:spcBef>
                <a:spcPts val="1200"/>
              </a:spcBef>
              <a:spcAft>
                <a:spcPts val="600"/>
              </a:spcAft>
              <a:buFont typeface="Arial" panose="020B0604020202020204" pitchFamily="34" charset="0"/>
              <a:buChar char="•"/>
              <a:defRPr sz="2200"/>
            </a:pPr>
            <a:r>
              <a:rPr lang="en-US" sz="2100" dirty="0">
                <a:latin typeface="+mj-lt"/>
              </a:rPr>
              <a:t>Consequences of actions: growing balance sheet</a:t>
            </a:r>
          </a:p>
          <a:p>
            <a:pPr>
              <a:lnSpc>
                <a:spcPct val="100000"/>
              </a:lnSpc>
              <a:spcBef>
                <a:spcPts val="1200"/>
              </a:spcBef>
              <a:spcAft>
                <a:spcPts val="600"/>
              </a:spcAft>
              <a:defRPr sz="2200"/>
            </a:pPr>
            <a:endParaRPr lang="en-US" sz="2100" dirty="0">
              <a:latin typeface="+mj-lt"/>
            </a:endParaRPr>
          </a:p>
          <a:p>
            <a:pPr marL="285750" indent="-285750">
              <a:lnSpc>
                <a:spcPct val="100000"/>
              </a:lnSpc>
              <a:spcBef>
                <a:spcPts val="1200"/>
              </a:spcBef>
              <a:spcAft>
                <a:spcPts val="600"/>
              </a:spcAft>
              <a:buFont typeface="Arial" panose="020B0604020202020204" pitchFamily="34" charset="0"/>
              <a:buChar char="•"/>
              <a:defRPr sz="2200"/>
            </a:pPr>
            <a:r>
              <a:rPr lang="en-US" sz="2100" dirty="0">
                <a:latin typeface="+mj-lt"/>
              </a:rPr>
              <a:t>On liabilities side: reserves increase, satiation of reserves.</a:t>
            </a:r>
          </a:p>
          <a:p>
            <a:pPr marL="285750" indent="-285750">
              <a:lnSpc>
                <a:spcPct val="100000"/>
              </a:lnSpc>
              <a:spcBef>
                <a:spcPts val="1200"/>
              </a:spcBef>
              <a:spcAft>
                <a:spcPts val="600"/>
              </a:spcAft>
              <a:buFont typeface="Arial" panose="020B0604020202020204" pitchFamily="34" charset="0"/>
              <a:buChar char="•"/>
              <a:defRPr sz="2200"/>
            </a:pPr>
            <a:endParaRPr lang="en-US" sz="2100" dirty="0">
              <a:latin typeface="+mj-lt"/>
            </a:endParaRPr>
          </a:p>
          <a:p>
            <a:pPr marL="285750" indent="-285750">
              <a:lnSpc>
                <a:spcPct val="100000"/>
              </a:lnSpc>
              <a:spcBef>
                <a:spcPts val="1200"/>
              </a:spcBef>
              <a:spcAft>
                <a:spcPts val="600"/>
              </a:spcAft>
              <a:buFont typeface="Arial" panose="020B0604020202020204" pitchFamily="34" charset="0"/>
              <a:buChar char="•"/>
              <a:defRPr sz="2200"/>
            </a:pPr>
            <a:r>
              <a:rPr lang="en-US" sz="2100" dirty="0">
                <a:latin typeface="+mj-lt"/>
              </a:rPr>
              <a:t>On asset side: long-term government bonds, as targeting long-term rate.</a:t>
            </a:r>
          </a:p>
        </p:txBody>
      </p:sp>
      <p:pic>
        <p:nvPicPr>
          <p:cNvPr id="7" name="Content Placeholder 4">
            <a:extLst>
              <a:ext uri="{FF2B5EF4-FFF2-40B4-BE49-F238E27FC236}">
                <a16:creationId xmlns:a16="http://schemas.microsoft.com/office/drawing/2014/main" id="{DDAEBFFF-F685-7E66-0E63-FA9C554D990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490122" y="1409966"/>
            <a:ext cx="6901779" cy="4632157"/>
          </a:xfrm>
        </p:spPr>
      </p:pic>
    </p:spTree>
    <p:extLst>
      <p:ext uri="{BB962C8B-B14F-4D97-AF65-F5344CB8AC3E}">
        <p14:creationId xmlns:p14="http://schemas.microsoft.com/office/powerpoint/2010/main" val="22838239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C5AA4D-419C-F242-A614-A98131F9008B}"/>
              </a:ext>
            </a:extLst>
          </p:cNvPr>
          <p:cNvSpPr>
            <a:spLocks noGrp="1"/>
          </p:cNvSpPr>
          <p:nvPr>
            <p:ph type="title"/>
          </p:nvPr>
        </p:nvSpPr>
        <p:spPr/>
        <p:txBody>
          <a:bodyPr>
            <a:normAutofit/>
          </a:bodyPr>
          <a:lstStyle/>
          <a:p>
            <a:r>
              <a:rPr lang="en-US" sz="3200" dirty="0">
                <a:solidFill>
                  <a:srgbClr val="000000"/>
                </a:solidFill>
              </a:rPr>
              <a:t>Old conventional: a central bank can help attenuate a crisis in 3 ways</a:t>
            </a:r>
            <a:endParaRPr lang="en-US" sz="3200" dirty="0"/>
          </a:p>
        </p:txBody>
      </p:sp>
      <p:sp>
        <p:nvSpPr>
          <p:cNvPr id="25" name="Rectangle">
            <a:extLst>
              <a:ext uri="{FF2B5EF4-FFF2-40B4-BE49-F238E27FC236}">
                <a16:creationId xmlns:a16="http://schemas.microsoft.com/office/drawing/2014/main" id="{45D00A6E-B02B-F27A-53A8-7BFD10887FCA}"/>
              </a:ext>
            </a:extLst>
          </p:cNvPr>
          <p:cNvSpPr/>
          <p:nvPr/>
        </p:nvSpPr>
        <p:spPr>
          <a:xfrm>
            <a:off x="1741538" y="3047999"/>
            <a:ext cx="2492532" cy="2322787"/>
          </a:xfrm>
          <a:prstGeom prst="rect">
            <a:avLst/>
          </a:prstGeom>
          <a:solidFill>
            <a:srgbClr val="F69200"/>
          </a:solidFill>
          <a:ln w="19050" cap="flat">
            <a:solidFill>
              <a:srgbClr val="FFFFFF"/>
            </a:solidFill>
            <a:prstDash val="solid"/>
            <a:miter lim="800000"/>
          </a:ln>
          <a:effectLst/>
        </p:spPr>
        <p:txBody>
          <a:bodyPr wrap="square" lIns="45718" tIns="45718" rIns="45718" bIns="45718" numCol="1" anchor="t">
            <a:noAutofit/>
          </a:bodyPr>
          <a:lstStyle/>
          <a:p>
            <a:pPr algn="ctr">
              <a:defRPr>
                <a:solidFill>
                  <a:srgbClr val="FFFFFF"/>
                </a:solidFill>
                <a:latin typeface="+mj-lt"/>
                <a:ea typeface="+mj-ea"/>
                <a:cs typeface="+mj-cs"/>
                <a:sym typeface="Calibri"/>
              </a:defRPr>
            </a:pPr>
            <a:endParaRPr lang="en-GB" sz="2000" dirty="0"/>
          </a:p>
          <a:p>
            <a:pPr algn="ctr">
              <a:defRPr>
                <a:solidFill>
                  <a:srgbClr val="FFFFFF"/>
                </a:solidFill>
                <a:latin typeface="+mj-lt"/>
                <a:ea typeface="+mj-ea"/>
                <a:cs typeface="+mj-cs"/>
                <a:sym typeface="Calibri"/>
              </a:defRPr>
            </a:pPr>
            <a:r>
              <a:rPr lang="en-GB" sz="2000" dirty="0"/>
              <a:t>Lending to banks to replace missing funding from wholesale interbank markets.</a:t>
            </a:r>
            <a:endParaRPr sz="2000" dirty="0"/>
          </a:p>
        </p:txBody>
      </p:sp>
      <p:sp>
        <p:nvSpPr>
          <p:cNvPr id="26" name="Rectangle">
            <a:extLst>
              <a:ext uri="{FF2B5EF4-FFF2-40B4-BE49-F238E27FC236}">
                <a16:creationId xmlns:a16="http://schemas.microsoft.com/office/drawing/2014/main" id="{59573E4F-5C4F-0732-11D0-95D5939D714E}"/>
              </a:ext>
            </a:extLst>
          </p:cNvPr>
          <p:cNvSpPr/>
          <p:nvPr/>
        </p:nvSpPr>
        <p:spPr>
          <a:xfrm>
            <a:off x="4849734" y="3047999"/>
            <a:ext cx="2492532" cy="2322787"/>
          </a:xfrm>
          <a:prstGeom prst="rect">
            <a:avLst/>
          </a:prstGeom>
          <a:solidFill>
            <a:srgbClr val="D77024"/>
          </a:solidFill>
          <a:ln w="19050" cap="flat">
            <a:solidFill>
              <a:srgbClr val="FFFFFF"/>
            </a:solidFill>
            <a:prstDash val="solid"/>
            <a:miter lim="800000"/>
          </a:ln>
          <a:effectLst/>
        </p:spPr>
        <p:txBody>
          <a:bodyPr wrap="square" lIns="45718" tIns="45718" rIns="45718" bIns="45718" numCol="1" anchor="t">
            <a:noAutofit/>
          </a:bodyPr>
          <a:lstStyle/>
          <a:p>
            <a:pPr algn="ctr">
              <a:defRPr>
                <a:solidFill>
                  <a:srgbClr val="FFFFFF"/>
                </a:solidFill>
                <a:latin typeface="+mj-lt"/>
                <a:ea typeface="+mj-ea"/>
                <a:cs typeface="+mj-cs"/>
                <a:sym typeface="Calibri"/>
              </a:defRPr>
            </a:pPr>
            <a:endParaRPr lang="en-GB" sz="2000" dirty="0"/>
          </a:p>
          <a:p>
            <a:pPr algn="ctr">
              <a:defRPr>
                <a:solidFill>
                  <a:srgbClr val="FFFFFF"/>
                </a:solidFill>
                <a:latin typeface="+mj-lt"/>
                <a:ea typeface="+mj-ea"/>
                <a:cs typeface="+mj-cs"/>
                <a:sym typeface="Calibri"/>
              </a:defRPr>
            </a:pPr>
            <a:endParaRPr lang="en-GB" sz="2000" dirty="0"/>
          </a:p>
          <a:p>
            <a:pPr algn="ctr">
              <a:defRPr>
                <a:solidFill>
                  <a:srgbClr val="FFFFFF"/>
                </a:solidFill>
                <a:latin typeface="+mj-lt"/>
                <a:ea typeface="+mj-ea"/>
                <a:cs typeface="+mj-cs"/>
                <a:sym typeface="Calibri"/>
              </a:defRPr>
            </a:pPr>
            <a:r>
              <a:rPr lang="en-GB" sz="2000" dirty="0"/>
              <a:t>Buying government bonds to shift beliefs and fight liquidity crises.</a:t>
            </a:r>
            <a:endParaRPr sz="2000" dirty="0"/>
          </a:p>
        </p:txBody>
      </p:sp>
      <p:sp>
        <p:nvSpPr>
          <p:cNvPr id="27" name="Rectangle">
            <a:extLst>
              <a:ext uri="{FF2B5EF4-FFF2-40B4-BE49-F238E27FC236}">
                <a16:creationId xmlns:a16="http://schemas.microsoft.com/office/drawing/2014/main" id="{8AC6D0FD-5B74-1FDF-1F78-0AC8F668C06E}"/>
              </a:ext>
            </a:extLst>
          </p:cNvPr>
          <p:cNvSpPr/>
          <p:nvPr/>
        </p:nvSpPr>
        <p:spPr>
          <a:xfrm>
            <a:off x="7957930" y="3047999"/>
            <a:ext cx="2492532" cy="2322787"/>
          </a:xfrm>
          <a:prstGeom prst="rect">
            <a:avLst/>
          </a:prstGeom>
          <a:solidFill>
            <a:srgbClr val="EC6D0C"/>
          </a:solidFill>
          <a:ln w="19050" cap="flat">
            <a:solidFill>
              <a:srgbClr val="FFFFFF"/>
            </a:solidFill>
            <a:prstDash val="solid"/>
            <a:miter lim="800000"/>
          </a:ln>
          <a:effectLst/>
        </p:spPr>
        <p:txBody>
          <a:bodyPr wrap="square" lIns="45718" tIns="45718" rIns="45718" bIns="45718" numCol="1" anchor="t">
            <a:noAutofit/>
          </a:bodyPr>
          <a:lstStyle/>
          <a:p>
            <a:pPr>
              <a:defRPr>
                <a:solidFill>
                  <a:srgbClr val="FFFFFF"/>
                </a:solidFill>
                <a:latin typeface="+mj-lt"/>
                <a:ea typeface="+mj-ea"/>
                <a:cs typeface="+mj-cs"/>
                <a:sym typeface="Calibri"/>
              </a:defRPr>
            </a:pPr>
            <a:endParaRPr lang="en-GB" sz="2000" dirty="0"/>
          </a:p>
          <a:p>
            <a:pPr>
              <a:defRPr>
                <a:solidFill>
                  <a:srgbClr val="FFFFFF"/>
                </a:solidFill>
                <a:latin typeface="+mj-lt"/>
                <a:ea typeface="+mj-ea"/>
                <a:cs typeface="+mj-cs"/>
                <a:sym typeface="Calibri"/>
              </a:defRPr>
            </a:pPr>
            <a:endParaRPr lang="en-GB" sz="2000" dirty="0"/>
          </a:p>
          <a:p>
            <a:pPr algn="ctr">
              <a:defRPr>
                <a:solidFill>
                  <a:srgbClr val="FFFFFF"/>
                </a:solidFill>
                <a:latin typeface="+mj-lt"/>
                <a:ea typeface="+mj-ea"/>
                <a:cs typeface="+mj-cs"/>
                <a:sym typeface="Calibri"/>
              </a:defRPr>
            </a:pPr>
            <a:r>
              <a:rPr lang="en-GB" sz="2000" dirty="0"/>
              <a:t>Reverting capital flows across regions using its balance sheet.</a:t>
            </a:r>
            <a:endParaRPr sz="2000" dirty="0"/>
          </a:p>
        </p:txBody>
      </p:sp>
    </p:spTree>
    <p:extLst>
      <p:ext uri="{BB962C8B-B14F-4D97-AF65-F5344CB8AC3E}">
        <p14:creationId xmlns:p14="http://schemas.microsoft.com/office/powerpoint/2010/main" val="31206982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5E25D351-92EC-4992-A1F5-3764322A2663}"/>
              </a:ext>
            </a:extLst>
          </p:cNvPr>
          <p:cNvSpPr/>
          <p:nvPr/>
        </p:nvSpPr>
        <p:spPr>
          <a:xfrm>
            <a:off x="1122744" y="922096"/>
            <a:ext cx="9965803" cy="1606402"/>
          </a:xfrm>
          <a:prstGeom prst="rect">
            <a:avLst/>
          </a:prstGeom>
          <a:solidFill>
            <a:srgbClr val="424242"/>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rgbClr val="FF2600"/>
              </a:solidFill>
            </a:endParaRPr>
          </a:p>
        </p:txBody>
      </p:sp>
      <p:sp>
        <p:nvSpPr>
          <p:cNvPr id="26" name="Title 25">
            <a:extLst>
              <a:ext uri="{FF2B5EF4-FFF2-40B4-BE49-F238E27FC236}">
                <a16:creationId xmlns:a16="http://schemas.microsoft.com/office/drawing/2014/main" id="{C75D7D53-C50F-676E-C20F-4D2DDF35A50F}"/>
              </a:ext>
            </a:extLst>
          </p:cNvPr>
          <p:cNvSpPr>
            <a:spLocks noGrp="1"/>
          </p:cNvSpPr>
          <p:nvPr>
            <p:ph type="title"/>
          </p:nvPr>
        </p:nvSpPr>
        <p:spPr>
          <a:xfrm>
            <a:off x="1605269" y="1039782"/>
            <a:ext cx="8981462" cy="1371030"/>
          </a:xfrm>
        </p:spPr>
        <p:txBody>
          <a:bodyPr anchor="ctr">
            <a:normAutofit fontScale="90000"/>
          </a:bodyPr>
          <a:lstStyle/>
          <a:p>
            <a:pPr algn="ctr"/>
            <a:r>
              <a:rPr lang="en-US" sz="4800" cap="none" dirty="0">
                <a:solidFill>
                  <a:srgbClr val="EC6D0B"/>
                </a:solidFill>
              </a:rPr>
              <a:t>THE EURO AREA YIELD CURVE DURING THE CRISIS</a:t>
            </a:r>
          </a:p>
        </p:txBody>
      </p:sp>
    </p:spTree>
    <p:extLst>
      <p:ext uri="{BB962C8B-B14F-4D97-AF65-F5344CB8AC3E}">
        <p14:creationId xmlns:p14="http://schemas.microsoft.com/office/powerpoint/2010/main" val="10221817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3">
            <a:extLst>
              <a:ext uri="{FF2B5EF4-FFF2-40B4-BE49-F238E27FC236}">
                <a16:creationId xmlns:a16="http://schemas.microsoft.com/office/drawing/2014/main" id="{2943C0F7-84CD-BFF8-C4BA-205DB21F2C12}"/>
              </a:ext>
            </a:extLst>
          </p:cNvPr>
          <p:cNvGraphicFramePr>
            <a:graphicFrameLocks/>
          </p:cNvGraphicFramePr>
          <p:nvPr>
            <p:extLst>
              <p:ext uri="{D42A27DB-BD31-4B8C-83A1-F6EECF244321}">
                <p14:modId xmlns:p14="http://schemas.microsoft.com/office/powerpoint/2010/main" val="3962722594"/>
              </p:ext>
            </p:extLst>
          </p:nvPr>
        </p:nvGraphicFramePr>
        <p:xfrm>
          <a:off x="1036168" y="1607419"/>
          <a:ext cx="10119360" cy="43313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itle 1">
            <a:extLst>
              <a:ext uri="{FF2B5EF4-FFF2-40B4-BE49-F238E27FC236}">
                <a16:creationId xmlns:a16="http://schemas.microsoft.com/office/drawing/2014/main" id="{48FEE306-0DB6-B574-F5E1-4BCDC8F13ECD}"/>
              </a:ext>
            </a:extLst>
          </p:cNvPr>
          <p:cNvSpPr txBox="1">
            <a:spLocks/>
          </p:cNvSpPr>
          <p:nvPr/>
        </p:nvSpPr>
        <p:spPr>
          <a:xfrm>
            <a:off x="700636" y="815877"/>
            <a:ext cx="10691265" cy="511849"/>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4000" kern="1200" cap="all" spc="30" baseline="0">
                <a:solidFill>
                  <a:schemeClr val="tx1"/>
                </a:solidFill>
                <a:latin typeface="+mj-lt"/>
                <a:ea typeface="+mj-ea"/>
                <a:cs typeface="+mj-cs"/>
              </a:defRPr>
            </a:lvl1pPr>
          </a:lstStyle>
          <a:p>
            <a:r>
              <a:rPr lang="en-US" sz="3200" dirty="0"/>
              <a:t>Sequence of events</a:t>
            </a:r>
          </a:p>
        </p:txBody>
      </p:sp>
    </p:spTree>
    <p:extLst>
      <p:ext uri="{BB962C8B-B14F-4D97-AF65-F5344CB8AC3E}">
        <p14:creationId xmlns:p14="http://schemas.microsoft.com/office/powerpoint/2010/main" val="8246416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FF6D2-86A2-5B29-F2D0-683263110103}"/>
              </a:ext>
            </a:extLst>
          </p:cNvPr>
          <p:cNvSpPr>
            <a:spLocks noGrp="1"/>
          </p:cNvSpPr>
          <p:nvPr>
            <p:ph type="title"/>
          </p:nvPr>
        </p:nvSpPr>
        <p:spPr>
          <a:xfrm>
            <a:off x="700636" y="815877"/>
            <a:ext cx="10691265" cy="511849"/>
          </a:xfrm>
        </p:spPr>
        <p:txBody>
          <a:bodyPr>
            <a:noAutofit/>
          </a:bodyPr>
          <a:lstStyle/>
          <a:p>
            <a:r>
              <a:rPr lang="en-US" sz="3200" dirty="0"/>
              <a:t>The euro area yield curve</a:t>
            </a: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E20B651F-6809-55F9-89DD-CA845AC0131B}"/>
                  </a:ext>
                </a:extLst>
              </p:cNvPr>
              <p:cNvSpPr txBox="1"/>
              <p:nvPr/>
            </p:nvSpPr>
            <p:spPr>
              <a:xfrm>
                <a:off x="1201149" y="1625081"/>
                <a:ext cx="3642764" cy="3875420"/>
              </a:xfrm>
              <a:prstGeom prst="rect">
                <a:avLst/>
              </a:prstGeom>
              <a:noFill/>
            </p:spPr>
            <p:txBody>
              <a:bodyPr wrap="square">
                <a:spAutoFit/>
              </a:bodyPr>
              <a:lstStyle/>
              <a:p>
                <a:pPr marL="285750" indent="-285750">
                  <a:lnSpc>
                    <a:spcPct val="100000"/>
                  </a:lnSpc>
                  <a:spcBef>
                    <a:spcPts val="1200"/>
                  </a:spcBef>
                  <a:spcAft>
                    <a:spcPts val="600"/>
                  </a:spcAft>
                  <a:buFont typeface="Arial" panose="020B0604020202020204" pitchFamily="34" charset="0"/>
                  <a:buChar char="•"/>
                  <a:defRPr sz="2200"/>
                </a:pPr>
                <a:r>
                  <a:rPr lang="en-US" sz="2000" dirty="0">
                    <a:latin typeface="+mj-lt"/>
                  </a:rPr>
                  <a:t>Plots the interest rate (or yield) of government bonds by maturity.</a:t>
                </a:r>
              </a:p>
              <a:p>
                <a:pPr marL="285750" indent="-285750">
                  <a:lnSpc>
                    <a:spcPct val="100000"/>
                  </a:lnSpc>
                  <a:spcBef>
                    <a:spcPts val="1200"/>
                  </a:spcBef>
                  <a:spcAft>
                    <a:spcPts val="600"/>
                  </a:spcAft>
                  <a:buFont typeface="Arial" panose="020B0604020202020204" pitchFamily="34" charset="0"/>
                  <a:buChar char="•"/>
                  <a:defRPr sz="2200"/>
                </a:pPr>
                <a:r>
                  <a:rPr lang="en-US" sz="2000" dirty="0">
                    <a:latin typeface="+mj-lt"/>
                  </a:rPr>
                  <a:t>In figure 7 days, 3 months, 6, month, 9 months, 1 years, 2 years, 5 years and 10 years</a:t>
                </a:r>
              </a:p>
              <a:p>
                <a:pPr marL="285750" indent="-285750">
                  <a:lnSpc>
                    <a:spcPct val="100000"/>
                  </a:lnSpc>
                  <a:spcBef>
                    <a:spcPts val="1200"/>
                  </a:spcBef>
                  <a:spcAft>
                    <a:spcPts val="600"/>
                  </a:spcAft>
                  <a:buFont typeface="Arial" panose="020B0604020202020204" pitchFamily="34" charset="0"/>
                  <a:buChar char="•"/>
                  <a:defRPr sz="2200"/>
                </a:pPr>
                <a:r>
                  <a:rPr lang="en-GB" sz="2000" dirty="0">
                    <a:latin typeface="+mj-lt"/>
                  </a:rPr>
                  <a:t>These are </a:t>
                </a:r>
                <a14:m>
                  <m:oMath xmlns:m="http://schemas.openxmlformats.org/officeDocument/2006/math">
                    <m:r>
                      <a:rPr lang="en-US" sz="2000" i="1" smtClean="0">
                        <a:latin typeface="Cambria Math" panose="02040503050406030204" pitchFamily="18" charset="0"/>
                      </a:rPr>
                      <m:t>𝑖</m:t>
                    </m:r>
                  </m:oMath>
                </a14:m>
                <a:r>
                  <a:rPr lang="en-GB" sz="2000" dirty="0">
                    <a:latin typeface="+mj-lt"/>
                  </a:rPr>
                  <a:t> and </a:t>
                </a:r>
                <a:r>
                  <a:rPr lang="en-GB" sz="2000" dirty="0"/>
                  <a:t>in </a:t>
                </a:r>
                <a14:m>
                  <m:oMath xmlns:m="http://schemas.openxmlformats.org/officeDocument/2006/math">
                    <m:sSup>
                      <m:sSupPr>
                        <m:ctrlPr>
                          <a:rPr lang="en-US" sz="2000" i="1">
                            <a:latin typeface="Cambria Math" panose="02040503050406030204" pitchFamily="18" charset="0"/>
                          </a:rPr>
                        </m:ctrlPr>
                      </m:sSupPr>
                      <m:e>
                        <m:r>
                          <a:rPr lang="en-GB" sz="2000" i="1">
                            <a:latin typeface="Cambria Math" panose="02040503050406030204" pitchFamily="18" charset="0"/>
                          </a:rPr>
                          <m:t>𝑖</m:t>
                        </m:r>
                      </m:e>
                      <m:sup>
                        <m:r>
                          <a:rPr lang="en-GB" sz="2000" i="1">
                            <a:latin typeface="Cambria Math" panose="02040503050406030204" pitchFamily="18" charset="0"/>
                          </a:rPr>
                          <m:t>(2)</m:t>
                        </m:r>
                      </m:sup>
                    </m:sSup>
                  </m:oMath>
                </a14:m>
                <a:r>
                  <a:rPr lang="en-GB" sz="2000" dirty="0">
                    <a:latin typeface="+mj-lt"/>
                  </a:rPr>
                  <a:t> and in between</a:t>
                </a:r>
                <a:endParaRPr lang="en-US" sz="2000" dirty="0">
                  <a:latin typeface="+mj-lt"/>
                </a:endParaRPr>
              </a:p>
              <a:p>
                <a:pPr marL="285750" indent="-285750">
                  <a:lnSpc>
                    <a:spcPct val="100000"/>
                  </a:lnSpc>
                  <a:spcBef>
                    <a:spcPts val="1200"/>
                  </a:spcBef>
                  <a:spcAft>
                    <a:spcPts val="600"/>
                  </a:spcAft>
                  <a:buFont typeface="Arial" panose="020B0604020202020204" pitchFamily="34" charset="0"/>
                  <a:buChar char="•"/>
                  <a:defRPr sz="2200"/>
                </a:pPr>
                <a:r>
                  <a:rPr lang="en-US" sz="2000" dirty="0">
                    <a:latin typeface="+mj-lt"/>
                  </a:rPr>
                  <a:t>Slopes upward as term premium rises with maturity</a:t>
                </a:r>
              </a:p>
            </p:txBody>
          </p:sp>
        </mc:Choice>
        <mc:Fallback xmlns="">
          <p:sp>
            <p:nvSpPr>
              <p:cNvPr id="6" name="TextBox 5">
                <a:extLst>
                  <a:ext uri="{FF2B5EF4-FFF2-40B4-BE49-F238E27FC236}">
                    <a16:creationId xmlns:a16="http://schemas.microsoft.com/office/drawing/2014/main" id="{E20B651F-6809-55F9-89DD-CA845AC0131B}"/>
                  </a:ext>
                </a:extLst>
              </p:cNvPr>
              <p:cNvSpPr txBox="1">
                <a:spLocks noRot="1" noChangeAspect="1" noMove="1" noResize="1" noEditPoints="1" noAdjustHandles="1" noChangeArrowheads="1" noChangeShapeType="1" noTextEdit="1"/>
              </p:cNvSpPr>
              <p:nvPr/>
            </p:nvSpPr>
            <p:spPr>
              <a:xfrm>
                <a:off x="1201149" y="1625081"/>
                <a:ext cx="3642764" cy="3875420"/>
              </a:xfrm>
              <a:prstGeom prst="rect">
                <a:avLst/>
              </a:prstGeom>
              <a:blipFill>
                <a:blip r:embed="rId2"/>
                <a:stretch>
                  <a:fillRect l="-1389" t="-984" r="-2083" b="-1967"/>
                </a:stretch>
              </a:blipFill>
            </p:spPr>
            <p:txBody>
              <a:bodyPr/>
              <a:lstStyle/>
              <a:p>
                <a:r>
                  <a:rPr lang="en-US">
                    <a:noFill/>
                  </a:rPr>
                  <a:t> </a:t>
                </a:r>
              </a:p>
            </p:txBody>
          </p:sp>
        </mc:Fallback>
      </mc:AlternateContent>
      <p:pic>
        <p:nvPicPr>
          <p:cNvPr id="3" name="Picture 2">
            <a:extLst>
              <a:ext uri="{FF2B5EF4-FFF2-40B4-BE49-F238E27FC236}">
                <a16:creationId xmlns:a16="http://schemas.microsoft.com/office/drawing/2014/main" id="{46E9F47D-1E4A-CFA7-3285-D3B5D82EAD2C}"/>
              </a:ext>
            </a:extLst>
          </p:cNvPr>
          <p:cNvPicPr>
            <a:picLocks noChangeAspect="1"/>
          </p:cNvPicPr>
          <p:nvPr/>
        </p:nvPicPr>
        <p:blipFill>
          <a:blip r:embed="rId3"/>
          <a:stretch>
            <a:fillRect/>
          </a:stretch>
        </p:blipFill>
        <p:spPr>
          <a:xfrm>
            <a:off x="5611528" y="1327726"/>
            <a:ext cx="5526899" cy="4735964"/>
          </a:xfrm>
          <a:prstGeom prst="rect">
            <a:avLst/>
          </a:prstGeom>
        </p:spPr>
      </p:pic>
    </p:spTree>
    <p:extLst>
      <p:ext uri="{BB962C8B-B14F-4D97-AF65-F5344CB8AC3E}">
        <p14:creationId xmlns:p14="http://schemas.microsoft.com/office/powerpoint/2010/main" val="24649164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FF6D2-86A2-5B29-F2D0-683263110103}"/>
              </a:ext>
            </a:extLst>
          </p:cNvPr>
          <p:cNvSpPr>
            <a:spLocks noGrp="1"/>
          </p:cNvSpPr>
          <p:nvPr>
            <p:ph type="title"/>
          </p:nvPr>
        </p:nvSpPr>
        <p:spPr>
          <a:xfrm>
            <a:off x="700636" y="815877"/>
            <a:ext cx="10691265" cy="511849"/>
          </a:xfrm>
        </p:spPr>
        <p:txBody>
          <a:bodyPr>
            <a:noAutofit/>
          </a:bodyPr>
          <a:lstStyle/>
          <a:p>
            <a:r>
              <a:rPr lang="en-US" sz="3200" dirty="0"/>
              <a:t>response to US financial crisis</a:t>
            </a:r>
          </a:p>
        </p:txBody>
      </p:sp>
      <p:sp>
        <p:nvSpPr>
          <p:cNvPr id="6" name="TextBox 5">
            <a:extLst>
              <a:ext uri="{FF2B5EF4-FFF2-40B4-BE49-F238E27FC236}">
                <a16:creationId xmlns:a16="http://schemas.microsoft.com/office/drawing/2014/main" id="{E20B651F-6809-55F9-89DD-CA845AC0131B}"/>
              </a:ext>
            </a:extLst>
          </p:cNvPr>
          <p:cNvSpPr txBox="1"/>
          <p:nvPr/>
        </p:nvSpPr>
        <p:spPr>
          <a:xfrm>
            <a:off x="1039528" y="2183412"/>
            <a:ext cx="3303872" cy="3247043"/>
          </a:xfrm>
          <a:prstGeom prst="rect">
            <a:avLst/>
          </a:prstGeom>
          <a:noFill/>
        </p:spPr>
        <p:txBody>
          <a:bodyPr wrap="square">
            <a:spAutoFit/>
          </a:bodyPr>
          <a:lstStyle/>
          <a:p>
            <a:pPr marL="285750" indent="-285750">
              <a:lnSpc>
                <a:spcPct val="100000"/>
              </a:lnSpc>
              <a:spcBef>
                <a:spcPts val="1200"/>
              </a:spcBef>
              <a:spcAft>
                <a:spcPts val="600"/>
              </a:spcAft>
              <a:buFont typeface="Arial" panose="020B0604020202020204" pitchFamily="34" charset="0"/>
              <a:buChar char="•"/>
              <a:defRPr sz="2200"/>
            </a:pPr>
            <a:r>
              <a:rPr lang="en-US" sz="2000" dirty="0">
                <a:solidFill>
                  <a:srgbClr val="EC6D0C"/>
                </a:solidFill>
                <a:latin typeface="+mj-lt"/>
              </a:rPr>
              <a:t>ECB raised the deposit rate</a:t>
            </a:r>
            <a:r>
              <a:rPr lang="en-US" sz="2000" dirty="0">
                <a:latin typeface="+mj-lt"/>
              </a:rPr>
              <a:t>.</a:t>
            </a:r>
          </a:p>
          <a:p>
            <a:pPr marL="285750" indent="-285750">
              <a:lnSpc>
                <a:spcPct val="100000"/>
              </a:lnSpc>
              <a:spcBef>
                <a:spcPts val="1200"/>
              </a:spcBef>
              <a:spcAft>
                <a:spcPts val="600"/>
              </a:spcAft>
              <a:buFont typeface="Arial" panose="020B0604020202020204" pitchFamily="34" charset="0"/>
              <a:buChar char="•"/>
              <a:defRPr sz="2200"/>
            </a:pPr>
            <a:r>
              <a:rPr lang="en-US" sz="2000" dirty="0">
                <a:latin typeface="+mj-lt"/>
              </a:rPr>
              <a:t>Vertical intercept shifts upwards from 1% to 3%</a:t>
            </a:r>
          </a:p>
          <a:p>
            <a:pPr marL="285750" indent="-285750">
              <a:lnSpc>
                <a:spcPct val="100000"/>
              </a:lnSpc>
              <a:spcBef>
                <a:spcPts val="1200"/>
              </a:spcBef>
              <a:spcAft>
                <a:spcPts val="600"/>
              </a:spcAft>
              <a:buFont typeface="Arial" panose="020B0604020202020204" pitchFamily="34" charset="0"/>
              <a:buChar char="•"/>
              <a:defRPr sz="2200"/>
            </a:pPr>
            <a:r>
              <a:rPr lang="en-US" sz="2000" dirty="0">
                <a:latin typeface="+mj-lt"/>
              </a:rPr>
              <a:t>Partly temporary, so smaller increase at longer maturities. </a:t>
            </a:r>
          </a:p>
          <a:p>
            <a:pPr marL="285750" indent="-285750">
              <a:lnSpc>
                <a:spcPct val="100000"/>
              </a:lnSpc>
              <a:spcBef>
                <a:spcPts val="1200"/>
              </a:spcBef>
              <a:spcAft>
                <a:spcPts val="600"/>
              </a:spcAft>
              <a:buFont typeface="Arial" panose="020B0604020202020204" pitchFamily="34" charset="0"/>
              <a:buChar char="•"/>
              <a:defRPr sz="2200"/>
            </a:pPr>
            <a:r>
              <a:rPr lang="en-US" sz="2000" dirty="0">
                <a:latin typeface="+mj-lt"/>
              </a:rPr>
              <a:t>The yield curve shifted up and became a little flatter</a:t>
            </a:r>
          </a:p>
        </p:txBody>
      </p:sp>
      <p:pic>
        <p:nvPicPr>
          <p:cNvPr id="10" name="Picture 9">
            <a:extLst>
              <a:ext uri="{FF2B5EF4-FFF2-40B4-BE49-F238E27FC236}">
                <a16:creationId xmlns:a16="http://schemas.microsoft.com/office/drawing/2014/main" id="{F035DF8C-8E27-3163-913E-A2517996A7B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51331" y="1412156"/>
            <a:ext cx="6994542" cy="4557919"/>
          </a:xfrm>
          <a:prstGeom prst="rect">
            <a:avLst/>
          </a:prstGeom>
        </p:spPr>
      </p:pic>
    </p:spTree>
    <p:extLst>
      <p:ext uri="{BB962C8B-B14F-4D97-AF65-F5344CB8AC3E}">
        <p14:creationId xmlns:p14="http://schemas.microsoft.com/office/powerpoint/2010/main" val="33147710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FF6D2-86A2-5B29-F2D0-683263110103}"/>
              </a:ext>
            </a:extLst>
          </p:cNvPr>
          <p:cNvSpPr>
            <a:spLocks noGrp="1"/>
          </p:cNvSpPr>
          <p:nvPr>
            <p:ph type="title"/>
          </p:nvPr>
        </p:nvSpPr>
        <p:spPr>
          <a:xfrm>
            <a:off x="700636" y="815877"/>
            <a:ext cx="10691265" cy="511849"/>
          </a:xfrm>
        </p:spPr>
        <p:txBody>
          <a:bodyPr>
            <a:noAutofit/>
          </a:bodyPr>
          <a:lstStyle/>
          <a:p>
            <a:r>
              <a:rPr lang="en-US" sz="3200" dirty="0"/>
              <a:t>Response to EA crisis</a:t>
            </a:r>
          </a:p>
        </p:txBody>
      </p:sp>
      <p:sp>
        <p:nvSpPr>
          <p:cNvPr id="6" name="TextBox 5">
            <a:extLst>
              <a:ext uri="{FF2B5EF4-FFF2-40B4-BE49-F238E27FC236}">
                <a16:creationId xmlns:a16="http://schemas.microsoft.com/office/drawing/2014/main" id="{E20B651F-6809-55F9-89DD-CA845AC0131B}"/>
              </a:ext>
            </a:extLst>
          </p:cNvPr>
          <p:cNvSpPr txBox="1"/>
          <p:nvPr/>
        </p:nvSpPr>
        <p:spPr>
          <a:xfrm>
            <a:off x="972152" y="1911647"/>
            <a:ext cx="3818823" cy="3170099"/>
          </a:xfrm>
          <a:prstGeom prst="rect">
            <a:avLst/>
          </a:prstGeom>
          <a:noFill/>
        </p:spPr>
        <p:txBody>
          <a:bodyPr wrap="square">
            <a:spAutoFit/>
          </a:bodyPr>
          <a:lstStyle/>
          <a:p>
            <a:pPr marL="285750" indent="-285750">
              <a:lnSpc>
                <a:spcPct val="100000"/>
              </a:lnSpc>
              <a:spcBef>
                <a:spcPts val="1200"/>
              </a:spcBef>
              <a:spcAft>
                <a:spcPts val="600"/>
              </a:spcAft>
              <a:buFont typeface="Arial" panose="020B0604020202020204" pitchFamily="34" charset="0"/>
              <a:buChar char="•"/>
              <a:defRPr sz="2200"/>
            </a:pPr>
            <a:r>
              <a:rPr lang="en-US" sz="2000" dirty="0">
                <a:latin typeface="+mj-lt"/>
              </a:rPr>
              <a:t>Between 2008 and 2010 EA economy is in a recession</a:t>
            </a:r>
          </a:p>
          <a:p>
            <a:pPr marL="285750" indent="-285750">
              <a:lnSpc>
                <a:spcPct val="100000"/>
              </a:lnSpc>
              <a:spcBef>
                <a:spcPts val="1200"/>
              </a:spcBef>
              <a:spcAft>
                <a:spcPts val="600"/>
              </a:spcAft>
              <a:buFont typeface="Arial" panose="020B0604020202020204" pitchFamily="34" charset="0"/>
              <a:buChar char="•"/>
              <a:defRPr sz="2200"/>
            </a:pPr>
            <a:r>
              <a:rPr lang="en-US" sz="2000" dirty="0">
                <a:latin typeface="+mj-lt"/>
              </a:rPr>
              <a:t>Conventional monetary policy: ECB </a:t>
            </a:r>
            <a:r>
              <a:rPr lang="en-US" sz="2000" dirty="0">
                <a:solidFill>
                  <a:srgbClr val="EC6D0B"/>
                </a:solidFill>
                <a:latin typeface="+mj-lt"/>
              </a:rPr>
              <a:t>cut short-term rates</a:t>
            </a:r>
            <a:r>
              <a:rPr lang="en-US" sz="2000" dirty="0">
                <a:latin typeface="+mj-lt"/>
              </a:rPr>
              <a:t> </a:t>
            </a:r>
          </a:p>
          <a:p>
            <a:pPr marL="285750" indent="-285750">
              <a:lnSpc>
                <a:spcPct val="100000"/>
              </a:lnSpc>
              <a:spcBef>
                <a:spcPts val="1200"/>
              </a:spcBef>
              <a:spcAft>
                <a:spcPts val="600"/>
              </a:spcAft>
              <a:buFont typeface="Arial" panose="020B0604020202020204" pitchFamily="34" charset="0"/>
              <a:buChar char="•"/>
              <a:defRPr sz="2200"/>
            </a:pPr>
            <a:r>
              <a:rPr lang="en-US" sz="2000" dirty="0">
                <a:latin typeface="+mj-lt"/>
              </a:rPr>
              <a:t>To boost economy</a:t>
            </a:r>
          </a:p>
          <a:p>
            <a:pPr marL="285750" indent="-285750">
              <a:lnSpc>
                <a:spcPct val="100000"/>
              </a:lnSpc>
              <a:spcBef>
                <a:spcPts val="1200"/>
              </a:spcBef>
              <a:spcAft>
                <a:spcPts val="600"/>
              </a:spcAft>
              <a:buFont typeface="Arial" panose="020B0604020202020204" pitchFamily="34" charset="0"/>
              <a:buChar char="•"/>
              <a:defRPr sz="2200"/>
            </a:pPr>
            <a:r>
              <a:rPr lang="en-US" sz="2000" dirty="0">
                <a:latin typeface="+mj-lt"/>
              </a:rPr>
              <a:t>The yield curve steepened.</a:t>
            </a:r>
          </a:p>
          <a:p>
            <a:pPr marL="285750" indent="-285750">
              <a:lnSpc>
                <a:spcPct val="100000"/>
              </a:lnSpc>
              <a:spcBef>
                <a:spcPts val="1200"/>
              </a:spcBef>
              <a:spcAft>
                <a:spcPts val="600"/>
              </a:spcAft>
              <a:buFont typeface="Arial" panose="020B0604020202020204" pitchFamily="34" charset="0"/>
              <a:buChar char="•"/>
              <a:defRPr sz="2200"/>
            </a:pPr>
            <a:endParaRPr lang="en-US" sz="2000" dirty="0">
              <a:latin typeface="+mj-lt"/>
            </a:endParaRPr>
          </a:p>
        </p:txBody>
      </p:sp>
      <p:pic>
        <p:nvPicPr>
          <p:cNvPr id="7" name="Picture 6">
            <a:extLst>
              <a:ext uri="{FF2B5EF4-FFF2-40B4-BE49-F238E27FC236}">
                <a16:creationId xmlns:a16="http://schemas.microsoft.com/office/drawing/2014/main" id="{163762B2-2453-382B-9890-AFB4F14F95A0}"/>
              </a:ext>
            </a:extLst>
          </p:cNvPr>
          <p:cNvPicPr>
            <a:picLocks noChangeAspect="1"/>
          </p:cNvPicPr>
          <p:nvPr/>
        </p:nvPicPr>
        <p:blipFill>
          <a:blip r:embed="rId3"/>
          <a:stretch>
            <a:fillRect/>
          </a:stretch>
        </p:blipFill>
        <p:spPr>
          <a:xfrm>
            <a:off x="5669280" y="1202966"/>
            <a:ext cx="5722621" cy="4744395"/>
          </a:xfrm>
          <a:prstGeom prst="rect">
            <a:avLst/>
          </a:prstGeom>
        </p:spPr>
      </p:pic>
    </p:spTree>
    <p:extLst>
      <p:ext uri="{BB962C8B-B14F-4D97-AF65-F5344CB8AC3E}">
        <p14:creationId xmlns:p14="http://schemas.microsoft.com/office/powerpoint/2010/main" val="7906277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FF6D2-86A2-5B29-F2D0-683263110103}"/>
              </a:ext>
            </a:extLst>
          </p:cNvPr>
          <p:cNvSpPr>
            <a:spLocks noGrp="1"/>
          </p:cNvSpPr>
          <p:nvPr>
            <p:ph type="title"/>
          </p:nvPr>
        </p:nvSpPr>
        <p:spPr>
          <a:xfrm>
            <a:off x="700636" y="815877"/>
            <a:ext cx="10691265" cy="511849"/>
          </a:xfrm>
        </p:spPr>
        <p:txBody>
          <a:bodyPr>
            <a:noAutofit/>
          </a:bodyPr>
          <a:lstStyle/>
          <a:p>
            <a:r>
              <a:rPr lang="en-US" sz="3200" dirty="0"/>
              <a:t>Response to EA financial crisis</a:t>
            </a:r>
          </a:p>
        </p:txBody>
      </p:sp>
      <p:sp>
        <p:nvSpPr>
          <p:cNvPr id="6" name="TextBox 5">
            <a:extLst>
              <a:ext uri="{FF2B5EF4-FFF2-40B4-BE49-F238E27FC236}">
                <a16:creationId xmlns:a16="http://schemas.microsoft.com/office/drawing/2014/main" id="{E20B651F-6809-55F9-89DD-CA845AC0131B}"/>
              </a:ext>
            </a:extLst>
          </p:cNvPr>
          <p:cNvSpPr txBox="1"/>
          <p:nvPr/>
        </p:nvSpPr>
        <p:spPr>
          <a:xfrm>
            <a:off x="875899" y="1690266"/>
            <a:ext cx="3924701" cy="3785652"/>
          </a:xfrm>
          <a:prstGeom prst="rect">
            <a:avLst/>
          </a:prstGeom>
          <a:noFill/>
        </p:spPr>
        <p:txBody>
          <a:bodyPr wrap="square">
            <a:spAutoFit/>
          </a:bodyPr>
          <a:lstStyle/>
          <a:p>
            <a:pPr marL="342900" indent="-342900">
              <a:lnSpc>
                <a:spcPct val="100000"/>
              </a:lnSpc>
              <a:spcBef>
                <a:spcPts val="1200"/>
              </a:spcBef>
              <a:spcAft>
                <a:spcPts val="600"/>
              </a:spcAft>
              <a:buFont typeface="Arial" panose="020B0604020202020204" pitchFamily="34" charset="0"/>
              <a:buChar char="•"/>
              <a:defRPr sz="2200"/>
            </a:pPr>
            <a:r>
              <a:rPr lang="en-US" sz="2000" dirty="0">
                <a:latin typeface="+mj-lt"/>
              </a:rPr>
              <a:t>Unconventional policy</a:t>
            </a:r>
          </a:p>
          <a:p>
            <a:pPr marL="342900" indent="-342900">
              <a:lnSpc>
                <a:spcPct val="100000"/>
              </a:lnSpc>
              <a:spcBef>
                <a:spcPts val="1200"/>
              </a:spcBef>
              <a:spcAft>
                <a:spcPts val="600"/>
              </a:spcAft>
              <a:buFont typeface="Arial" panose="020B0604020202020204" pitchFamily="34" charset="0"/>
              <a:buChar char="•"/>
              <a:defRPr sz="2200"/>
            </a:pPr>
            <a:r>
              <a:rPr lang="en-US" sz="2000" dirty="0">
                <a:latin typeface="+mj-lt"/>
              </a:rPr>
              <a:t>ECB created the </a:t>
            </a:r>
            <a:r>
              <a:rPr lang="en-US" sz="2000" dirty="0">
                <a:solidFill>
                  <a:srgbClr val="EC6D0C"/>
                </a:solidFill>
                <a:latin typeface="+mj-lt"/>
              </a:rPr>
              <a:t>LTRO</a:t>
            </a:r>
            <a:r>
              <a:rPr lang="en-US" sz="2000" dirty="0">
                <a:latin typeface="+mj-lt"/>
              </a:rPr>
              <a:t>, </a:t>
            </a:r>
            <a:r>
              <a:rPr lang="en-US" sz="2000" dirty="0" err="1">
                <a:latin typeface="+mj-lt"/>
              </a:rPr>
              <a:t>signalled</a:t>
            </a:r>
            <a:r>
              <a:rPr lang="en-US" sz="2000" dirty="0">
                <a:latin typeface="+mj-lt"/>
              </a:rPr>
              <a:t> that further interest rates would remain low.</a:t>
            </a:r>
          </a:p>
          <a:p>
            <a:pPr marL="285750" indent="-285750">
              <a:lnSpc>
                <a:spcPct val="100000"/>
              </a:lnSpc>
              <a:spcBef>
                <a:spcPts val="1200"/>
              </a:spcBef>
              <a:spcAft>
                <a:spcPts val="600"/>
              </a:spcAft>
              <a:buFont typeface="Arial" panose="020B0604020202020204" pitchFamily="34" charset="0"/>
              <a:buChar char="•"/>
              <a:defRPr sz="2200"/>
            </a:pPr>
            <a:r>
              <a:rPr lang="en-US" sz="2000" dirty="0">
                <a:latin typeface="+mj-lt"/>
              </a:rPr>
              <a:t>Causing a shift downwards in 2012.</a:t>
            </a:r>
          </a:p>
          <a:p>
            <a:pPr marL="285750" indent="-285750">
              <a:lnSpc>
                <a:spcPct val="100000"/>
              </a:lnSpc>
              <a:spcBef>
                <a:spcPts val="1200"/>
              </a:spcBef>
              <a:spcAft>
                <a:spcPts val="600"/>
              </a:spcAft>
              <a:buFont typeface="Arial" panose="020B0604020202020204" pitchFamily="34" charset="0"/>
              <a:buChar char="•"/>
              <a:defRPr sz="2200"/>
            </a:pPr>
            <a:r>
              <a:rPr lang="en-US" sz="2000" dirty="0">
                <a:latin typeface="+mj-lt"/>
              </a:rPr>
              <a:t>In 2012, ECB announced the </a:t>
            </a:r>
            <a:r>
              <a:rPr lang="en-US" sz="2000" dirty="0">
                <a:solidFill>
                  <a:srgbClr val="EC6D0C"/>
                </a:solidFill>
                <a:latin typeface="+mj-lt"/>
              </a:rPr>
              <a:t>OMT</a:t>
            </a:r>
            <a:r>
              <a:rPr lang="en-US" sz="2000" dirty="0">
                <a:latin typeface="+mj-lt"/>
              </a:rPr>
              <a:t>, pursued </a:t>
            </a:r>
            <a:r>
              <a:rPr lang="en-US" sz="2000" dirty="0">
                <a:solidFill>
                  <a:srgbClr val="EC6D0B"/>
                </a:solidFill>
                <a:latin typeface="+mj-lt"/>
              </a:rPr>
              <a:t>forward guidance</a:t>
            </a:r>
            <a:r>
              <a:rPr lang="en-US" sz="2000" dirty="0">
                <a:latin typeface="+mj-lt"/>
              </a:rPr>
              <a:t>.</a:t>
            </a:r>
          </a:p>
          <a:p>
            <a:pPr marL="285750" indent="-285750">
              <a:lnSpc>
                <a:spcPct val="100000"/>
              </a:lnSpc>
              <a:spcBef>
                <a:spcPts val="1200"/>
              </a:spcBef>
              <a:spcAft>
                <a:spcPts val="600"/>
              </a:spcAft>
              <a:buFont typeface="Arial" panose="020B0604020202020204" pitchFamily="34" charset="0"/>
              <a:buChar char="•"/>
              <a:defRPr sz="2200"/>
            </a:pPr>
            <a:r>
              <a:rPr lang="en-US" sz="2000" dirty="0">
                <a:latin typeface="+mj-lt"/>
              </a:rPr>
              <a:t>Further downward shift in 2013.</a:t>
            </a:r>
          </a:p>
        </p:txBody>
      </p:sp>
      <p:pic>
        <p:nvPicPr>
          <p:cNvPr id="3" name="Picture 2">
            <a:extLst>
              <a:ext uri="{FF2B5EF4-FFF2-40B4-BE49-F238E27FC236}">
                <a16:creationId xmlns:a16="http://schemas.microsoft.com/office/drawing/2014/main" id="{2E668E04-1A45-4C8D-8CD5-5F9FE80A2B56}"/>
              </a:ext>
            </a:extLst>
          </p:cNvPr>
          <p:cNvPicPr>
            <a:picLocks noChangeAspect="1"/>
          </p:cNvPicPr>
          <p:nvPr/>
        </p:nvPicPr>
        <p:blipFill rotWithShape="1">
          <a:blip r:embed="rId3">
            <a:extLst>
              <a:ext uri="{28A0092B-C50C-407E-A947-70E740481C1C}">
                <a14:useLocalDpi xmlns:a14="http://schemas.microsoft.com/office/drawing/2010/main" val="0"/>
              </a:ext>
            </a:extLst>
          </a:blip>
          <a:srcRect l="6696"/>
          <a:stretch/>
        </p:blipFill>
        <p:spPr>
          <a:xfrm>
            <a:off x="4800600" y="1339650"/>
            <a:ext cx="6762749" cy="4723123"/>
          </a:xfrm>
          <a:prstGeom prst="rect">
            <a:avLst/>
          </a:prstGeom>
        </p:spPr>
      </p:pic>
    </p:spTree>
    <p:extLst>
      <p:ext uri="{BB962C8B-B14F-4D97-AF65-F5344CB8AC3E}">
        <p14:creationId xmlns:p14="http://schemas.microsoft.com/office/powerpoint/2010/main" val="33837720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FF6D2-86A2-5B29-F2D0-683263110103}"/>
              </a:ext>
            </a:extLst>
          </p:cNvPr>
          <p:cNvSpPr>
            <a:spLocks noGrp="1"/>
          </p:cNvSpPr>
          <p:nvPr>
            <p:ph type="title"/>
          </p:nvPr>
        </p:nvSpPr>
        <p:spPr>
          <a:xfrm>
            <a:off x="700636" y="815877"/>
            <a:ext cx="10691265" cy="511849"/>
          </a:xfrm>
        </p:spPr>
        <p:txBody>
          <a:bodyPr>
            <a:noAutofit/>
          </a:bodyPr>
          <a:lstStyle/>
          <a:p>
            <a:r>
              <a:rPr lang="en-US" sz="3200" dirty="0"/>
              <a:t>The euro area yield curve</a:t>
            </a:r>
          </a:p>
        </p:txBody>
      </p:sp>
      <p:sp>
        <p:nvSpPr>
          <p:cNvPr id="6" name="TextBox 5">
            <a:extLst>
              <a:ext uri="{FF2B5EF4-FFF2-40B4-BE49-F238E27FC236}">
                <a16:creationId xmlns:a16="http://schemas.microsoft.com/office/drawing/2014/main" id="{E20B651F-6809-55F9-89DD-CA845AC0131B}"/>
              </a:ext>
            </a:extLst>
          </p:cNvPr>
          <p:cNvSpPr txBox="1"/>
          <p:nvPr/>
        </p:nvSpPr>
        <p:spPr>
          <a:xfrm>
            <a:off x="978074" y="1716643"/>
            <a:ext cx="3115750" cy="2939266"/>
          </a:xfrm>
          <a:prstGeom prst="rect">
            <a:avLst/>
          </a:prstGeom>
          <a:noFill/>
        </p:spPr>
        <p:txBody>
          <a:bodyPr wrap="square">
            <a:spAutoFit/>
          </a:bodyPr>
          <a:lstStyle/>
          <a:p>
            <a:pPr marL="285750" indent="-285750">
              <a:lnSpc>
                <a:spcPct val="100000"/>
              </a:lnSpc>
              <a:spcBef>
                <a:spcPts val="1200"/>
              </a:spcBef>
              <a:spcAft>
                <a:spcPts val="600"/>
              </a:spcAft>
              <a:buFont typeface="Arial" panose="020B0604020202020204" pitchFamily="34" charset="0"/>
              <a:buChar char="•"/>
              <a:defRPr sz="2200"/>
            </a:pPr>
            <a:r>
              <a:rPr lang="en-US" sz="2000" dirty="0">
                <a:latin typeface="+mj-lt"/>
              </a:rPr>
              <a:t>After crisis, still inflation stayed low.</a:t>
            </a:r>
          </a:p>
          <a:p>
            <a:pPr marL="285750" indent="-285750">
              <a:lnSpc>
                <a:spcPct val="100000"/>
              </a:lnSpc>
              <a:spcBef>
                <a:spcPts val="1200"/>
              </a:spcBef>
              <a:spcAft>
                <a:spcPts val="600"/>
              </a:spcAft>
              <a:buFont typeface="Arial" panose="020B0604020202020204" pitchFamily="34" charset="0"/>
              <a:buChar char="•"/>
              <a:defRPr sz="2200"/>
            </a:pPr>
            <a:r>
              <a:rPr lang="en-US" sz="2000" dirty="0">
                <a:latin typeface="+mj-lt"/>
              </a:rPr>
              <a:t>Wanted  further stimulus</a:t>
            </a:r>
          </a:p>
          <a:p>
            <a:pPr marL="285750" indent="-285750">
              <a:lnSpc>
                <a:spcPct val="100000"/>
              </a:lnSpc>
              <a:spcBef>
                <a:spcPts val="1200"/>
              </a:spcBef>
              <a:spcAft>
                <a:spcPts val="600"/>
              </a:spcAft>
              <a:buFont typeface="Arial" panose="020B0604020202020204" pitchFamily="34" charset="0"/>
              <a:buChar char="•"/>
              <a:defRPr sz="2200"/>
            </a:pPr>
            <a:r>
              <a:rPr lang="en-US" sz="2000" dirty="0">
                <a:latin typeface="+mj-lt"/>
              </a:rPr>
              <a:t>From 2015 onwards, ECB implemented </a:t>
            </a:r>
            <a:r>
              <a:rPr lang="en-US" sz="2000" dirty="0">
                <a:solidFill>
                  <a:srgbClr val="EC6D0B"/>
                </a:solidFill>
                <a:latin typeface="+mj-lt"/>
              </a:rPr>
              <a:t>large-scale asset purchases</a:t>
            </a:r>
          </a:p>
          <a:p>
            <a:pPr marL="285750" indent="-285750">
              <a:lnSpc>
                <a:spcPct val="100000"/>
              </a:lnSpc>
              <a:spcBef>
                <a:spcPts val="1200"/>
              </a:spcBef>
              <a:spcAft>
                <a:spcPts val="600"/>
              </a:spcAft>
              <a:buFont typeface="Arial" panose="020B0604020202020204" pitchFamily="34" charset="0"/>
              <a:buChar char="•"/>
              <a:defRPr sz="2200"/>
            </a:pPr>
            <a:r>
              <a:rPr lang="en-US" sz="2000" dirty="0">
                <a:latin typeface="+mj-lt"/>
              </a:rPr>
              <a:t>Flattening the yield curve.</a:t>
            </a:r>
          </a:p>
        </p:txBody>
      </p:sp>
      <p:pic>
        <p:nvPicPr>
          <p:cNvPr id="3" name="Picture 2">
            <a:extLst>
              <a:ext uri="{FF2B5EF4-FFF2-40B4-BE49-F238E27FC236}">
                <a16:creationId xmlns:a16="http://schemas.microsoft.com/office/drawing/2014/main" id="{8E3575D8-A3C8-9781-5F18-6A624E83909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93824" y="1327726"/>
            <a:ext cx="7298077" cy="4755714"/>
          </a:xfrm>
          <a:prstGeom prst="rect">
            <a:avLst/>
          </a:prstGeom>
        </p:spPr>
      </p:pic>
    </p:spTree>
    <p:extLst>
      <p:ext uri="{BB962C8B-B14F-4D97-AF65-F5344CB8AC3E}">
        <p14:creationId xmlns:p14="http://schemas.microsoft.com/office/powerpoint/2010/main" val="7727240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FF6D2-86A2-5B29-F2D0-683263110103}"/>
              </a:ext>
            </a:extLst>
          </p:cNvPr>
          <p:cNvSpPr>
            <a:spLocks noGrp="1"/>
          </p:cNvSpPr>
          <p:nvPr>
            <p:ph type="title"/>
          </p:nvPr>
        </p:nvSpPr>
        <p:spPr>
          <a:xfrm>
            <a:off x="700636" y="815877"/>
            <a:ext cx="10691265" cy="511849"/>
          </a:xfrm>
        </p:spPr>
        <p:txBody>
          <a:bodyPr>
            <a:noAutofit/>
          </a:bodyPr>
          <a:lstStyle/>
          <a:p>
            <a:r>
              <a:rPr lang="en-US" sz="3200" dirty="0"/>
              <a:t>All together</a:t>
            </a:r>
          </a:p>
        </p:txBody>
      </p:sp>
      <p:pic>
        <p:nvPicPr>
          <p:cNvPr id="4" name="Content Placeholder 4">
            <a:extLst>
              <a:ext uri="{FF2B5EF4-FFF2-40B4-BE49-F238E27FC236}">
                <a16:creationId xmlns:a16="http://schemas.microsoft.com/office/drawing/2014/main" id="{1C1F3E16-22C4-6B24-BEF1-A224C4334A18}"/>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6593"/>
          <a:stretch/>
        </p:blipFill>
        <p:spPr>
          <a:xfrm>
            <a:off x="2775358" y="1327726"/>
            <a:ext cx="8716006" cy="4809040"/>
          </a:xfrm>
        </p:spPr>
      </p:pic>
      <p:sp>
        <p:nvSpPr>
          <p:cNvPr id="6" name="TextBox 5">
            <a:extLst>
              <a:ext uri="{FF2B5EF4-FFF2-40B4-BE49-F238E27FC236}">
                <a16:creationId xmlns:a16="http://schemas.microsoft.com/office/drawing/2014/main" id="{E20B651F-6809-55F9-89DD-CA845AC0131B}"/>
              </a:ext>
            </a:extLst>
          </p:cNvPr>
          <p:cNvSpPr txBox="1"/>
          <p:nvPr/>
        </p:nvSpPr>
        <p:spPr>
          <a:xfrm>
            <a:off x="939177" y="2197893"/>
            <a:ext cx="2266036" cy="2554545"/>
          </a:xfrm>
          <a:prstGeom prst="rect">
            <a:avLst/>
          </a:prstGeom>
          <a:noFill/>
        </p:spPr>
        <p:txBody>
          <a:bodyPr wrap="square">
            <a:spAutoFit/>
          </a:bodyPr>
          <a:lstStyle/>
          <a:p>
            <a:pPr algn="ctr">
              <a:lnSpc>
                <a:spcPct val="100000"/>
              </a:lnSpc>
              <a:spcAft>
                <a:spcPts val="600"/>
              </a:spcAft>
              <a:defRPr sz="2200"/>
            </a:pPr>
            <a:r>
              <a:rPr lang="en-US" sz="2000" dirty="0">
                <a:latin typeface="+mj-lt"/>
              </a:rPr>
              <a:t>Opportunity costs of reserves </a:t>
            </a:r>
          </a:p>
          <a:p>
            <a:pPr algn="ctr">
              <a:lnSpc>
                <a:spcPct val="100000"/>
              </a:lnSpc>
              <a:spcBef>
                <a:spcPts val="600"/>
              </a:spcBef>
              <a:spcAft>
                <a:spcPts val="600"/>
              </a:spcAft>
              <a:defRPr sz="2200"/>
            </a:pPr>
            <a:r>
              <a:rPr lang="en-US" sz="2000" dirty="0">
                <a:latin typeface="+mj-lt"/>
              </a:rPr>
              <a:t>and </a:t>
            </a:r>
          </a:p>
          <a:p>
            <a:pPr algn="ctr">
              <a:lnSpc>
                <a:spcPct val="100000"/>
              </a:lnSpc>
              <a:spcBef>
                <a:spcPts val="600"/>
              </a:spcBef>
              <a:spcAft>
                <a:spcPts val="600"/>
              </a:spcAft>
              <a:defRPr sz="2200"/>
            </a:pPr>
            <a:r>
              <a:rPr lang="en-US" sz="2000" dirty="0">
                <a:latin typeface="+mj-lt"/>
              </a:rPr>
              <a:t>Yield curve fluctuations from 2005 to 2019 combined</a:t>
            </a:r>
          </a:p>
        </p:txBody>
      </p:sp>
    </p:spTree>
    <p:extLst>
      <p:ext uri="{BB962C8B-B14F-4D97-AF65-F5344CB8AC3E}">
        <p14:creationId xmlns:p14="http://schemas.microsoft.com/office/powerpoint/2010/main" val="32595645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FF6D2-86A2-5B29-F2D0-683263110103}"/>
              </a:ext>
            </a:extLst>
          </p:cNvPr>
          <p:cNvSpPr>
            <a:spLocks noGrp="1"/>
          </p:cNvSpPr>
          <p:nvPr>
            <p:ph type="title"/>
          </p:nvPr>
        </p:nvSpPr>
        <p:spPr>
          <a:xfrm>
            <a:off x="700635" y="922096"/>
            <a:ext cx="5052465" cy="698886"/>
          </a:xfrm>
        </p:spPr>
        <p:txBody>
          <a:bodyPr>
            <a:noAutofit/>
          </a:bodyPr>
          <a:lstStyle/>
          <a:p>
            <a:r>
              <a:rPr lang="en-US" sz="3200" dirty="0"/>
              <a:t>Summary</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EDAE96A7-4DC5-7339-D6E8-A9D129D9789C}"/>
                  </a:ext>
                </a:extLst>
              </p:cNvPr>
              <p:cNvSpPr>
                <a:spLocks noGrp="1"/>
              </p:cNvSpPr>
              <p:nvPr>
                <p:ph idx="1"/>
              </p:nvPr>
            </p:nvSpPr>
            <p:spPr>
              <a:xfrm>
                <a:off x="700635" y="1562176"/>
                <a:ext cx="7719465" cy="4308232"/>
              </a:xfrm>
            </p:spPr>
            <p:txBody>
              <a:bodyPr>
                <a:noAutofit/>
              </a:bodyPr>
              <a:lstStyle/>
              <a:p>
                <a:pPr marL="342900" indent="-342900">
                  <a:lnSpc>
                    <a:spcPct val="100000"/>
                  </a:lnSpc>
                  <a:spcBef>
                    <a:spcPts val="600"/>
                  </a:spcBef>
                  <a:spcAft>
                    <a:spcPts val="600"/>
                  </a:spcAft>
                  <a:buSzPct val="100000"/>
                  <a:buFont typeface="Arial"/>
                  <a:buChar char="•"/>
                  <a:defRPr sz="2000">
                    <a:latin typeface="+mj-lt"/>
                    <a:ea typeface="+mj-ea"/>
                    <a:cs typeface="+mj-cs"/>
                    <a:sym typeface="Calibri"/>
                  </a:defRPr>
                </a:pPr>
                <a:r>
                  <a:rPr lang="en-GB" sz="2100" dirty="0"/>
                  <a:t>Central banks can set the interest rate on reserves to reach </a:t>
                </a:r>
                <a:r>
                  <a:rPr lang="en-GB" sz="2100" dirty="0">
                    <a:solidFill>
                      <a:srgbClr val="EC6D0C"/>
                    </a:solidFill>
                  </a:rPr>
                  <a:t>reserve</a:t>
                </a:r>
                <a:r>
                  <a:rPr lang="en-GB" sz="2100" dirty="0">
                    <a:solidFill>
                      <a:srgbClr val="F69200"/>
                    </a:solidFill>
                  </a:rPr>
                  <a:t> </a:t>
                </a:r>
                <a:r>
                  <a:rPr lang="en-GB" sz="2100" dirty="0">
                    <a:solidFill>
                      <a:srgbClr val="EC6D0C"/>
                    </a:solidFill>
                  </a:rPr>
                  <a:t>satiation </a:t>
                </a:r>
                <a:r>
                  <a:rPr lang="en-GB" sz="2100" dirty="0"/>
                  <a:t>by setting </a:t>
                </a:r>
                <a14:m>
                  <m:oMath xmlns:m="http://schemas.openxmlformats.org/officeDocument/2006/math">
                    <m:sSup>
                      <m:sSupPr>
                        <m:ctrlPr>
                          <a:rPr lang="en-US" sz="2100" i="1" smtClean="0">
                            <a:solidFill>
                              <a:srgbClr val="000000"/>
                            </a:solidFill>
                            <a:latin typeface="Cambria Math" panose="02040503050406030204" pitchFamily="18" charset="0"/>
                          </a:rPr>
                        </m:ctrlPr>
                      </m:sSupPr>
                      <m:e>
                        <m:r>
                          <a:rPr lang="en-GB" sz="2100" i="1">
                            <a:solidFill>
                              <a:srgbClr val="000000"/>
                            </a:solidFill>
                            <a:latin typeface="Cambria Math" panose="02040503050406030204" pitchFamily="18" charset="0"/>
                          </a:rPr>
                          <m:t>𝑖</m:t>
                        </m:r>
                      </m:e>
                      <m:sup>
                        <m:r>
                          <a:rPr lang="en-GB" sz="2100" i="1">
                            <a:solidFill>
                              <a:srgbClr val="000000"/>
                            </a:solidFill>
                            <a:latin typeface="Cambria Math" panose="02040503050406030204" pitchFamily="18" charset="0"/>
                          </a:rPr>
                          <m:t>𝑣</m:t>
                        </m:r>
                      </m:sup>
                    </m:sSup>
                    <m:r>
                      <a:rPr lang="en-GB" sz="2100" i="1">
                        <a:solidFill>
                          <a:srgbClr val="000000"/>
                        </a:solidFill>
                        <a:latin typeface="Cambria Math" panose="02040503050406030204" pitchFamily="18" charset="0"/>
                      </a:rPr>
                      <m:t>=</m:t>
                    </m:r>
                    <m:r>
                      <a:rPr lang="en-GB" sz="2100" i="1">
                        <a:solidFill>
                          <a:srgbClr val="000000"/>
                        </a:solidFill>
                        <a:latin typeface="Cambria Math" panose="02040503050406030204" pitchFamily="18" charset="0"/>
                      </a:rPr>
                      <m:t>𝑖</m:t>
                    </m:r>
                  </m:oMath>
                </a14:m>
                <a:r>
                  <a:rPr lang="en-GB" sz="2100" dirty="0"/>
                  <a:t> to eliminate the opportunity cost of reserves.</a:t>
                </a:r>
              </a:p>
              <a:p>
                <a:pPr marL="342900" indent="-342900">
                  <a:lnSpc>
                    <a:spcPct val="100000"/>
                  </a:lnSpc>
                  <a:spcBef>
                    <a:spcPts val="600"/>
                  </a:spcBef>
                  <a:spcAft>
                    <a:spcPts val="600"/>
                  </a:spcAft>
                  <a:buSzPct val="100000"/>
                  <a:buFont typeface="Arial"/>
                  <a:buChar char="•"/>
                  <a:defRPr sz="2000">
                    <a:latin typeface="+mj-lt"/>
                    <a:ea typeface="+mj-ea"/>
                    <a:cs typeface="+mj-cs"/>
                    <a:sym typeface="Calibri"/>
                  </a:defRPr>
                </a:pPr>
                <a:r>
                  <a:rPr lang="en-GB" sz="2100" dirty="0"/>
                  <a:t>To stimulate the real economy, central banks use unconventional tools such as </a:t>
                </a:r>
                <a:r>
                  <a:rPr lang="en-GB" sz="2100" dirty="0">
                    <a:solidFill>
                      <a:srgbClr val="EC6D0C"/>
                    </a:solidFill>
                  </a:rPr>
                  <a:t>forward guidance </a:t>
                </a:r>
                <a:r>
                  <a:rPr lang="en-GB" sz="2100" dirty="0"/>
                  <a:t>and </a:t>
                </a:r>
                <a:r>
                  <a:rPr lang="en-GB" sz="2100" dirty="0">
                    <a:solidFill>
                      <a:srgbClr val="EC6D0C"/>
                    </a:solidFill>
                  </a:rPr>
                  <a:t>quantitative easing</a:t>
                </a:r>
                <a:r>
                  <a:rPr lang="en-GB" sz="2100" dirty="0"/>
                  <a:t>.</a:t>
                </a:r>
                <a:endParaRPr lang="en-GB" sz="2100" dirty="0">
                  <a:solidFill>
                    <a:srgbClr val="EC6D0B"/>
                  </a:solidFill>
                </a:endParaRPr>
              </a:p>
              <a:p>
                <a:pPr marL="342900" indent="-342900">
                  <a:lnSpc>
                    <a:spcPct val="100000"/>
                  </a:lnSpc>
                  <a:spcBef>
                    <a:spcPts val="600"/>
                  </a:spcBef>
                  <a:spcAft>
                    <a:spcPts val="600"/>
                  </a:spcAft>
                  <a:buSzPct val="100000"/>
                  <a:buFont typeface="Arial"/>
                  <a:buChar char="•"/>
                  <a:defRPr sz="2000">
                    <a:latin typeface="+mj-lt"/>
                    <a:ea typeface="+mj-ea"/>
                    <a:cs typeface="+mj-cs"/>
                    <a:sym typeface="Calibri"/>
                  </a:defRPr>
                </a:pPr>
                <a:r>
                  <a:rPr lang="en-GB" sz="2100" dirty="0"/>
                  <a:t>This raises the demand for longer-maturity bonds, pushes up their prices and lowers their term premium, thus </a:t>
                </a:r>
                <a:r>
                  <a:rPr lang="en-GB" sz="2100" dirty="0">
                    <a:solidFill>
                      <a:srgbClr val="EC6D0C"/>
                    </a:solidFill>
                  </a:rPr>
                  <a:t>flattening the yield curve. </a:t>
                </a:r>
                <a:r>
                  <a:rPr lang="en-GB" sz="2100" dirty="0"/>
                  <a:t>It also means a larger, mismatched balance sheet</a:t>
                </a:r>
              </a:p>
              <a:p>
                <a:pPr marL="342900" indent="-342900">
                  <a:lnSpc>
                    <a:spcPct val="100000"/>
                  </a:lnSpc>
                  <a:spcBef>
                    <a:spcPts val="600"/>
                  </a:spcBef>
                  <a:spcAft>
                    <a:spcPts val="600"/>
                  </a:spcAft>
                  <a:buSzPct val="100000"/>
                  <a:buFont typeface="Arial"/>
                  <a:buChar char="•"/>
                  <a:defRPr sz="2000">
                    <a:latin typeface="+mj-lt"/>
                    <a:ea typeface="+mj-ea"/>
                    <a:cs typeface="+mj-cs"/>
                    <a:sym typeface="Calibri"/>
                  </a:defRPr>
                </a:pPr>
                <a:r>
                  <a:rPr lang="en-GB" sz="2100" dirty="0">
                    <a:uFillTx/>
                  </a:rPr>
                  <a:t>The Bank of Japan’s balance sheet reflects those changes</a:t>
                </a:r>
              </a:p>
              <a:p>
                <a:pPr marL="342900" indent="-342900">
                  <a:lnSpc>
                    <a:spcPct val="100000"/>
                  </a:lnSpc>
                  <a:spcBef>
                    <a:spcPts val="600"/>
                  </a:spcBef>
                  <a:spcAft>
                    <a:spcPts val="600"/>
                  </a:spcAft>
                  <a:buSzPct val="100000"/>
                  <a:buFont typeface="Arial"/>
                  <a:buChar char="•"/>
                  <a:defRPr sz="2000">
                    <a:latin typeface="+mj-lt"/>
                    <a:ea typeface="+mj-ea"/>
                    <a:cs typeface="+mj-cs"/>
                    <a:sym typeface="Calibri"/>
                  </a:defRPr>
                </a:pPr>
                <a:r>
                  <a:rPr lang="en-GB" sz="2100" dirty="0">
                    <a:uFillTx/>
                  </a:rPr>
                  <a:t>The euro area yield curve during the US and euro crises shows the gradual move from conventional to unconventional strategies.</a:t>
                </a:r>
              </a:p>
            </p:txBody>
          </p:sp>
        </mc:Choice>
        <mc:Fallback xmlns="">
          <p:sp>
            <p:nvSpPr>
              <p:cNvPr id="3" name="Content Placeholder 2">
                <a:extLst>
                  <a:ext uri="{FF2B5EF4-FFF2-40B4-BE49-F238E27FC236}">
                    <a16:creationId xmlns:a16="http://schemas.microsoft.com/office/drawing/2014/main" id="{EDAE96A7-4DC5-7339-D6E8-A9D129D9789C}"/>
                  </a:ext>
                </a:extLst>
              </p:cNvPr>
              <p:cNvSpPr>
                <a:spLocks noGrp="1" noRot="1" noChangeAspect="1" noMove="1" noResize="1" noEditPoints="1" noAdjustHandles="1" noChangeArrowheads="1" noChangeShapeType="1" noTextEdit="1"/>
              </p:cNvSpPr>
              <p:nvPr>
                <p:ph idx="1"/>
              </p:nvPr>
            </p:nvSpPr>
            <p:spPr>
              <a:xfrm>
                <a:off x="700635" y="1562176"/>
                <a:ext cx="7719465" cy="4308232"/>
              </a:xfrm>
              <a:blipFill>
                <a:blip r:embed="rId2"/>
                <a:stretch>
                  <a:fillRect l="-822" t="-587" r="-658" b="-587"/>
                </a:stretch>
              </a:blipFill>
            </p:spPr>
            <p:txBody>
              <a:bodyPr/>
              <a:lstStyle/>
              <a:p>
                <a:r>
                  <a:rPr lang="en-US">
                    <a:noFill/>
                  </a:rPr>
                  <a:t> </a:t>
                </a:r>
              </a:p>
            </p:txBody>
          </p:sp>
        </mc:Fallback>
      </mc:AlternateContent>
      <p:pic>
        <p:nvPicPr>
          <p:cNvPr id="4" name="Picture 3">
            <a:extLst>
              <a:ext uri="{FF2B5EF4-FFF2-40B4-BE49-F238E27FC236}">
                <a16:creationId xmlns:a16="http://schemas.microsoft.com/office/drawing/2014/main" id="{9294776A-795F-918C-AF27-B3A56FC3387E}"/>
              </a:ext>
            </a:extLst>
          </p:cNvPr>
          <p:cNvPicPr>
            <a:picLocks noChangeAspect="1"/>
          </p:cNvPicPr>
          <p:nvPr/>
        </p:nvPicPr>
        <p:blipFill>
          <a:blip r:embed="rId3"/>
          <a:stretch>
            <a:fillRect/>
          </a:stretch>
        </p:blipFill>
        <p:spPr>
          <a:xfrm>
            <a:off x="8654939" y="1689009"/>
            <a:ext cx="2761489" cy="4172177"/>
          </a:xfrm>
          <a:prstGeom prst="rect">
            <a:avLst/>
          </a:prstGeom>
        </p:spPr>
      </p:pic>
    </p:spTree>
    <p:extLst>
      <p:ext uri="{BB962C8B-B14F-4D97-AF65-F5344CB8AC3E}">
        <p14:creationId xmlns:p14="http://schemas.microsoft.com/office/powerpoint/2010/main" val="42904414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454A7A3-06B1-120C-5D9D-7141F193924E}"/>
              </a:ext>
            </a:extLst>
          </p:cNvPr>
          <p:cNvSpPr/>
          <p:nvPr/>
        </p:nvSpPr>
        <p:spPr>
          <a:xfrm>
            <a:off x="1122744" y="1157468"/>
            <a:ext cx="9965803" cy="925975"/>
          </a:xfrm>
          <a:prstGeom prst="rect">
            <a:avLst/>
          </a:prstGeom>
          <a:solidFill>
            <a:srgbClr val="424242"/>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rgbClr val="FF2600"/>
              </a:solidFill>
            </a:endParaRPr>
          </a:p>
        </p:txBody>
      </p:sp>
      <p:sp>
        <p:nvSpPr>
          <p:cNvPr id="8" name="Title 25">
            <a:extLst>
              <a:ext uri="{FF2B5EF4-FFF2-40B4-BE49-F238E27FC236}">
                <a16:creationId xmlns:a16="http://schemas.microsoft.com/office/drawing/2014/main" id="{1D61DBDE-B8D3-F78F-8EAC-2B9A53501886}"/>
              </a:ext>
            </a:extLst>
          </p:cNvPr>
          <p:cNvSpPr>
            <a:spLocks noGrp="1"/>
          </p:cNvSpPr>
          <p:nvPr>
            <p:ph type="title"/>
          </p:nvPr>
        </p:nvSpPr>
        <p:spPr>
          <a:xfrm>
            <a:off x="700635" y="922096"/>
            <a:ext cx="10691265" cy="1371030"/>
          </a:xfrm>
        </p:spPr>
        <p:txBody>
          <a:bodyPr anchor="ctr">
            <a:normAutofit/>
          </a:bodyPr>
          <a:lstStyle/>
          <a:p>
            <a:pPr algn="ctr"/>
            <a:r>
              <a:rPr lang="en-US" sz="4800" cap="none" dirty="0">
                <a:solidFill>
                  <a:srgbClr val="EC6D0B"/>
                </a:solidFill>
              </a:rPr>
              <a:t>MORE EURO AREA DATA</a:t>
            </a:r>
          </a:p>
        </p:txBody>
      </p:sp>
    </p:spTree>
    <p:extLst>
      <p:ext uri="{BB962C8B-B14F-4D97-AF65-F5344CB8AC3E}">
        <p14:creationId xmlns:p14="http://schemas.microsoft.com/office/powerpoint/2010/main" val="13839572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FF6D2-86A2-5B29-F2D0-683263110103}"/>
              </a:ext>
            </a:extLst>
          </p:cNvPr>
          <p:cNvSpPr>
            <a:spLocks noGrp="1"/>
          </p:cNvSpPr>
          <p:nvPr>
            <p:ph type="title"/>
          </p:nvPr>
        </p:nvSpPr>
        <p:spPr>
          <a:xfrm>
            <a:off x="700635" y="922096"/>
            <a:ext cx="10691265" cy="511849"/>
          </a:xfrm>
        </p:spPr>
        <p:txBody>
          <a:bodyPr>
            <a:noAutofit/>
          </a:bodyPr>
          <a:lstStyle/>
          <a:p>
            <a:r>
              <a:rPr lang="en-US" sz="3200" dirty="0"/>
              <a:t>Conventional central banking</a:t>
            </a:r>
          </a:p>
        </p:txBody>
      </p:sp>
      <p:graphicFrame>
        <p:nvGraphicFramePr>
          <p:cNvPr id="6" name="Content Placeholder 11">
            <a:extLst>
              <a:ext uri="{FF2B5EF4-FFF2-40B4-BE49-F238E27FC236}">
                <a16:creationId xmlns:a16="http://schemas.microsoft.com/office/drawing/2014/main" id="{F0A9108A-3C0B-E0AB-2BAA-E95E56E2EDF6}"/>
              </a:ext>
            </a:extLst>
          </p:cNvPr>
          <p:cNvGraphicFramePr>
            <a:graphicFrameLocks noGrp="1"/>
          </p:cNvGraphicFramePr>
          <p:nvPr>
            <p:ph idx="1"/>
            <p:extLst>
              <p:ext uri="{D42A27DB-BD31-4B8C-83A1-F6EECF244321}">
                <p14:modId xmlns:p14="http://schemas.microsoft.com/office/powerpoint/2010/main" val="2353307536"/>
              </p:ext>
            </p:extLst>
          </p:nvPr>
        </p:nvGraphicFramePr>
        <p:xfrm>
          <a:off x="838200" y="170635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Graphic 3" descr="Spinning Plates outline">
            <a:extLst>
              <a:ext uri="{FF2B5EF4-FFF2-40B4-BE49-F238E27FC236}">
                <a16:creationId xmlns:a16="http://schemas.microsoft.com/office/drawing/2014/main" id="{FC4AEC61-8CD3-F754-080B-C15472E9761D}"/>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77349" y="2047461"/>
            <a:ext cx="709190" cy="709190"/>
          </a:xfrm>
          <a:prstGeom prst="rect">
            <a:avLst/>
          </a:prstGeom>
        </p:spPr>
      </p:pic>
      <p:pic>
        <p:nvPicPr>
          <p:cNvPr id="5" name="Graphic 4" descr="Bank outline">
            <a:extLst>
              <a:ext uri="{FF2B5EF4-FFF2-40B4-BE49-F238E27FC236}">
                <a16:creationId xmlns:a16="http://schemas.microsoft.com/office/drawing/2014/main" id="{BFDFBD68-0520-20E6-F0D6-E20310A02399}"/>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1353923" y="2976489"/>
            <a:ext cx="733294" cy="733294"/>
          </a:xfrm>
          <a:prstGeom prst="rect">
            <a:avLst/>
          </a:prstGeom>
        </p:spPr>
      </p:pic>
      <p:pic>
        <p:nvPicPr>
          <p:cNvPr id="7" name="Graphic 6" descr="Coins outline">
            <a:extLst>
              <a:ext uri="{FF2B5EF4-FFF2-40B4-BE49-F238E27FC236}">
                <a16:creationId xmlns:a16="http://schemas.microsoft.com/office/drawing/2014/main" id="{3C9DB6B7-6A5E-FEBA-E3C3-23A966206A73}"/>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1380622" y="4026785"/>
            <a:ext cx="706595" cy="706595"/>
          </a:xfrm>
          <a:prstGeom prst="rect">
            <a:avLst/>
          </a:prstGeom>
        </p:spPr>
      </p:pic>
      <p:pic>
        <p:nvPicPr>
          <p:cNvPr id="8" name="Graphic 7" descr="Wrench outline">
            <a:extLst>
              <a:ext uri="{FF2B5EF4-FFF2-40B4-BE49-F238E27FC236}">
                <a16:creationId xmlns:a16="http://schemas.microsoft.com/office/drawing/2014/main" id="{3EBE0C32-58E8-98A3-BD24-F5CD880E22ED}"/>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1020596" y="5084189"/>
            <a:ext cx="622695" cy="622695"/>
          </a:xfrm>
          <a:prstGeom prst="rect">
            <a:avLst/>
          </a:prstGeom>
        </p:spPr>
      </p:pic>
    </p:spTree>
    <p:extLst>
      <p:ext uri="{BB962C8B-B14F-4D97-AF65-F5344CB8AC3E}">
        <p14:creationId xmlns:p14="http://schemas.microsoft.com/office/powerpoint/2010/main" val="204338189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FF6D2-86A2-5B29-F2D0-683263110103}"/>
              </a:ext>
            </a:extLst>
          </p:cNvPr>
          <p:cNvSpPr>
            <a:spLocks noGrp="1"/>
          </p:cNvSpPr>
          <p:nvPr>
            <p:ph type="title"/>
          </p:nvPr>
        </p:nvSpPr>
        <p:spPr>
          <a:xfrm>
            <a:off x="700635" y="922096"/>
            <a:ext cx="10691265" cy="511849"/>
          </a:xfrm>
        </p:spPr>
        <p:txBody>
          <a:bodyPr>
            <a:noAutofit/>
          </a:bodyPr>
          <a:lstStyle/>
          <a:p>
            <a:r>
              <a:rPr lang="en-US" sz="3200" dirty="0" err="1"/>
              <a:t>Eurosystem’s</a:t>
            </a:r>
            <a:r>
              <a:rPr lang="en-US" sz="3200" dirty="0"/>
              <a:t> balance sheet</a:t>
            </a:r>
          </a:p>
        </p:txBody>
      </p:sp>
      <p:pic>
        <p:nvPicPr>
          <p:cNvPr id="3" name="Picture 2">
            <a:extLst>
              <a:ext uri="{FF2B5EF4-FFF2-40B4-BE49-F238E27FC236}">
                <a16:creationId xmlns:a16="http://schemas.microsoft.com/office/drawing/2014/main" id="{C729DCC7-723E-F53A-C3F2-40DB636376BC}"/>
              </a:ext>
            </a:extLst>
          </p:cNvPr>
          <p:cNvPicPr>
            <a:picLocks noChangeAspect="1"/>
          </p:cNvPicPr>
          <p:nvPr/>
        </p:nvPicPr>
        <p:blipFill rotWithShape="1">
          <a:blip r:embed="rId2"/>
          <a:srcRect/>
          <a:stretch/>
        </p:blipFill>
        <p:spPr>
          <a:xfrm>
            <a:off x="2393511" y="1433945"/>
            <a:ext cx="7404978" cy="4677996"/>
          </a:xfrm>
          <a:prstGeom prst="rect">
            <a:avLst/>
          </a:prstGeom>
        </p:spPr>
      </p:pic>
      <p:sp>
        <p:nvSpPr>
          <p:cNvPr id="4" name="TextBox 3">
            <a:extLst>
              <a:ext uri="{FF2B5EF4-FFF2-40B4-BE49-F238E27FC236}">
                <a16:creationId xmlns:a16="http://schemas.microsoft.com/office/drawing/2014/main" id="{97C64392-BAA4-F9BE-B8AC-8E398FE6C309}"/>
              </a:ext>
            </a:extLst>
          </p:cNvPr>
          <p:cNvSpPr txBox="1"/>
          <p:nvPr/>
        </p:nvSpPr>
        <p:spPr>
          <a:xfrm>
            <a:off x="7668297" y="6492875"/>
            <a:ext cx="4430444" cy="276999"/>
          </a:xfrm>
          <a:prstGeom prst="rect">
            <a:avLst/>
          </a:prstGeom>
          <a:noFill/>
        </p:spPr>
        <p:txBody>
          <a:bodyPr wrap="none" rtlCol="0">
            <a:spAutoFit/>
          </a:bodyPr>
          <a:lstStyle/>
          <a:p>
            <a:r>
              <a:rPr lang="en-US" sz="1200" i="1" dirty="0"/>
              <a:t>Source: Reis (2015) “Funding Quantitative Easing to Target Inflation”</a:t>
            </a:r>
          </a:p>
        </p:txBody>
      </p:sp>
    </p:spTree>
    <p:extLst>
      <p:ext uri="{BB962C8B-B14F-4D97-AF65-F5344CB8AC3E}">
        <p14:creationId xmlns:p14="http://schemas.microsoft.com/office/powerpoint/2010/main" val="157047807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FF6D2-86A2-5B29-F2D0-683263110103}"/>
              </a:ext>
            </a:extLst>
          </p:cNvPr>
          <p:cNvSpPr>
            <a:spLocks noGrp="1"/>
          </p:cNvSpPr>
          <p:nvPr>
            <p:ph type="title"/>
          </p:nvPr>
        </p:nvSpPr>
        <p:spPr>
          <a:xfrm>
            <a:off x="700635" y="922096"/>
            <a:ext cx="10691265" cy="511849"/>
          </a:xfrm>
        </p:spPr>
        <p:txBody>
          <a:bodyPr>
            <a:noAutofit/>
          </a:bodyPr>
          <a:lstStyle/>
          <a:p>
            <a:r>
              <a:rPr lang="en-US" sz="3200" dirty="0"/>
              <a:t>Growth in reserves at the ECB</a:t>
            </a:r>
          </a:p>
        </p:txBody>
      </p:sp>
      <p:pic>
        <p:nvPicPr>
          <p:cNvPr id="4" name="Picture 3">
            <a:extLst>
              <a:ext uri="{FF2B5EF4-FFF2-40B4-BE49-F238E27FC236}">
                <a16:creationId xmlns:a16="http://schemas.microsoft.com/office/drawing/2014/main" id="{45475BC0-A3A1-195B-6F35-962BF51092C6}"/>
              </a:ext>
            </a:extLst>
          </p:cNvPr>
          <p:cNvPicPr>
            <a:picLocks noChangeAspect="1"/>
          </p:cNvPicPr>
          <p:nvPr/>
        </p:nvPicPr>
        <p:blipFill>
          <a:blip r:embed="rId2"/>
          <a:stretch>
            <a:fillRect/>
          </a:stretch>
        </p:blipFill>
        <p:spPr>
          <a:xfrm>
            <a:off x="700635" y="1654639"/>
            <a:ext cx="5097980" cy="4433026"/>
          </a:xfrm>
          <a:prstGeom prst="rect">
            <a:avLst/>
          </a:prstGeom>
        </p:spPr>
      </p:pic>
      <p:pic>
        <p:nvPicPr>
          <p:cNvPr id="5" name="Picture 4">
            <a:extLst>
              <a:ext uri="{FF2B5EF4-FFF2-40B4-BE49-F238E27FC236}">
                <a16:creationId xmlns:a16="http://schemas.microsoft.com/office/drawing/2014/main" id="{AEE7741E-2522-AD3B-DD1C-A32E95A34F83}"/>
              </a:ext>
            </a:extLst>
          </p:cNvPr>
          <p:cNvPicPr>
            <a:picLocks noChangeAspect="1"/>
          </p:cNvPicPr>
          <p:nvPr/>
        </p:nvPicPr>
        <p:blipFill>
          <a:blip r:embed="rId3"/>
          <a:stretch>
            <a:fillRect/>
          </a:stretch>
        </p:blipFill>
        <p:spPr>
          <a:xfrm>
            <a:off x="6007102" y="1690688"/>
            <a:ext cx="5384798" cy="4360928"/>
          </a:xfrm>
          <a:prstGeom prst="rect">
            <a:avLst/>
          </a:prstGeom>
        </p:spPr>
      </p:pic>
      <p:sp>
        <p:nvSpPr>
          <p:cNvPr id="6" name="TextBox 5">
            <a:extLst>
              <a:ext uri="{FF2B5EF4-FFF2-40B4-BE49-F238E27FC236}">
                <a16:creationId xmlns:a16="http://schemas.microsoft.com/office/drawing/2014/main" id="{38C32115-2226-1848-C2A4-94CC5E4A727B}"/>
              </a:ext>
            </a:extLst>
          </p:cNvPr>
          <p:cNvSpPr txBox="1"/>
          <p:nvPr/>
        </p:nvSpPr>
        <p:spPr>
          <a:xfrm>
            <a:off x="10524513" y="6492875"/>
            <a:ext cx="1494961" cy="276999"/>
          </a:xfrm>
          <a:prstGeom prst="rect">
            <a:avLst/>
          </a:prstGeom>
          <a:noFill/>
        </p:spPr>
        <p:txBody>
          <a:bodyPr wrap="none" rtlCol="0">
            <a:spAutoFit/>
          </a:bodyPr>
          <a:lstStyle/>
          <a:p>
            <a:r>
              <a:rPr lang="en-US" sz="1200" i="1" dirty="0"/>
              <a:t>Source: </a:t>
            </a:r>
            <a:r>
              <a:rPr lang="en-US" sz="1200" i="1" dirty="0" err="1"/>
              <a:t>www.ecb.int</a:t>
            </a:r>
            <a:r>
              <a:rPr lang="en-US" sz="1200" i="1" dirty="0"/>
              <a:t> </a:t>
            </a:r>
          </a:p>
        </p:txBody>
      </p:sp>
    </p:spTree>
    <p:extLst>
      <p:ext uri="{BB962C8B-B14F-4D97-AF65-F5344CB8AC3E}">
        <p14:creationId xmlns:p14="http://schemas.microsoft.com/office/powerpoint/2010/main" val="386163807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FF6D2-86A2-5B29-F2D0-683263110103}"/>
              </a:ext>
            </a:extLst>
          </p:cNvPr>
          <p:cNvSpPr>
            <a:spLocks noGrp="1"/>
          </p:cNvSpPr>
          <p:nvPr>
            <p:ph type="title"/>
          </p:nvPr>
        </p:nvSpPr>
        <p:spPr>
          <a:xfrm>
            <a:off x="700635" y="922096"/>
            <a:ext cx="10691265" cy="511849"/>
          </a:xfrm>
        </p:spPr>
        <p:txBody>
          <a:bodyPr>
            <a:noAutofit/>
          </a:bodyPr>
          <a:lstStyle/>
          <a:p>
            <a:r>
              <a:rPr lang="en-US" sz="3200" dirty="0"/>
              <a:t>Satiation of reserves in euro area</a:t>
            </a:r>
          </a:p>
        </p:txBody>
      </p:sp>
      <p:pic>
        <p:nvPicPr>
          <p:cNvPr id="5" name="Picture 4">
            <a:extLst>
              <a:ext uri="{FF2B5EF4-FFF2-40B4-BE49-F238E27FC236}">
                <a16:creationId xmlns:a16="http://schemas.microsoft.com/office/drawing/2014/main" id="{5CFC96FD-DCC3-C441-7303-C069287F9C38}"/>
              </a:ext>
            </a:extLst>
          </p:cNvPr>
          <p:cNvPicPr>
            <a:picLocks noChangeAspect="1"/>
          </p:cNvPicPr>
          <p:nvPr/>
        </p:nvPicPr>
        <p:blipFill>
          <a:blip r:embed="rId2"/>
          <a:stretch>
            <a:fillRect/>
          </a:stretch>
        </p:blipFill>
        <p:spPr>
          <a:xfrm>
            <a:off x="2558565" y="1556494"/>
            <a:ext cx="6975403" cy="4553076"/>
          </a:xfrm>
          <a:prstGeom prst="rect">
            <a:avLst/>
          </a:prstGeom>
        </p:spPr>
      </p:pic>
      <p:sp>
        <p:nvSpPr>
          <p:cNvPr id="6" name="TextBox 5">
            <a:extLst>
              <a:ext uri="{FF2B5EF4-FFF2-40B4-BE49-F238E27FC236}">
                <a16:creationId xmlns:a16="http://schemas.microsoft.com/office/drawing/2014/main" id="{87A08E7B-09C4-6B98-885A-2A0EC6E9394C}"/>
              </a:ext>
            </a:extLst>
          </p:cNvPr>
          <p:cNvSpPr txBox="1"/>
          <p:nvPr/>
        </p:nvSpPr>
        <p:spPr>
          <a:xfrm>
            <a:off x="10524513" y="6492875"/>
            <a:ext cx="1494961" cy="276999"/>
          </a:xfrm>
          <a:prstGeom prst="rect">
            <a:avLst/>
          </a:prstGeom>
          <a:noFill/>
        </p:spPr>
        <p:txBody>
          <a:bodyPr wrap="none" rtlCol="0">
            <a:spAutoFit/>
          </a:bodyPr>
          <a:lstStyle/>
          <a:p>
            <a:r>
              <a:rPr lang="en-US" sz="1200" i="1" dirty="0"/>
              <a:t>Source: </a:t>
            </a:r>
            <a:r>
              <a:rPr lang="en-US" sz="1200" i="1" dirty="0" err="1"/>
              <a:t>www.ecb.int</a:t>
            </a:r>
            <a:r>
              <a:rPr lang="en-US" sz="1200" i="1" dirty="0"/>
              <a:t> </a:t>
            </a:r>
          </a:p>
        </p:txBody>
      </p:sp>
    </p:spTree>
    <p:extLst>
      <p:ext uri="{BB962C8B-B14F-4D97-AF65-F5344CB8AC3E}">
        <p14:creationId xmlns:p14="http://schemas.microsoft.com/office/powerpoint/2010/main" val="30563381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FF6D2-86A2-5B29-F2D0-683263110103}"/>
              </a:ext>
            </a:extLst>
          </p:cNvPr>
          <p:cNvSpPr>
            <a:spLocks noGrp="1"/>
          </p:cNvSpPr>
          <p:nvPr>
            <p:ph type="title"/>
          </p:nvPr>
        </p:nvSpPr>
        <p:spPr>
          <a:xfrm>
            <a:off x="700635" y="922096"/>
            <a:ext cx="10691265" cy="511849"/>
          </a:xfrm>
        </p:spPr>
        <p:txBody>
          <a:bodyPr>
            <a:noAutofit/>
          </a:bodyPr>
          <a:lstStyle/>
          <a:p>
            <a:r>
              <a:rPr lang="en-US" sz="3200" dirty="0"/>
              <a:t>New central banking: reserve satiation and quantitative easing</a:t>
            </a:r>
          </a:p>
        </p:txBody>
      </p:sp>
      <p:sp>
        <p:nvSpPr>
          <p:cNvPr id="6" name="Content Placeholder 2">
            <a:extLst>
              <a:ext uri="{FF2B5EF4-FFF2-40B4-BE49-F238E27FC236}">
                <a16:creationId xmlns:a16="http://schemas.microsoft.com/office/drawing/2014/main" id="{9862C431-3ADE-5E37-17E6-3747915F2A06}"/>
              </a:ext>
            </a:extLst>
          </p:cNvPr>
          <p:cNvSpPr>
            <a:spLocks noGrp="1"/>
          </p:cNvSpPr>
          <p:nvPr>
            <p:ph idx="1"/>
          </p:nvPr>
        </p:nvSpPr>
        <p:spPr>
          <a:xfrm>
            <a:off x="700635" y="2312276"/>
            <a:ext cx="10827750" cy="3716327"/>
          </a:xfrm>
        </p:spPr>
        <p:txBody>
          <a:bodyPr>
            <a:noAutofit/>
          </a:bodyPr>
          <a:lstStyle/>
          <a:p>
            <a:pPr>
              <a:lnSpc>
                <a:spcPct val="100000"/>
              </a:lnSpc>
              <a:spcBef>
                <a:spcPts val="1800"/>
              </a:spcBef>
              <a:spcAft>
                <a:spcPts val="600"/>
              </a:spcAft>
              <a:defRPr sz="2400"/>
            </a:pPr>
            <a:r>
              <a:rPr lang="en-US" dirty="0">
                <a:latin typeface="+mj-lt"/>
              </a:rPr>
              <a:t>Following 2010, central banks started acting very differently from what they had done in previous decades.</a:t>
            </a:r>
          </a:p>
          <a:p>
            <a:pPr>
              <a:lnSpc>
                <a:spcPct val="100000"/>
              </a:lnSpc>
              <a:spcBef>
                <a:spcPts val="1800"/>
              </a:spcBef>
              <a:spcAft>
                <a:spcPts val="600"/>
              </a:spcAft>
              <a:defRPr sz="2400"/>
            </a:pPr>
            <a:r>
              <a:rPr lang="en-US" dirty="0">
                <a:latin typeface="+mj-lt"/>
              </a:rPr>
              <a:t>Their balance sheets grew to become very large as a result of two fundamental changes in the conduct of monetary policy. </a:t>
            </a:r>
          </a:p>
          <a:p>
            <a:pPr marL="0" indent="0">
              <a:lnSpc>
                <a:spcPct val="100000"/>
              </a:lnSpc>
              <a:spcBef>
                <a:spcPts val="1800"/>
              </a:spcBef>
              <a:spcAft>
                <a:spcPts val="600"/>
              </a:spcAft>
              <a:buNone/>
              <a:defRPr sz="2400"/>
            </a:pPr>
            <a:r>
              <a:rPr lang="en-US" dirty="0">
                <a:solidFill>
                  <a:schemeClr val="bg1"/>
                </a:solidFill>
                <a:latin typeface="+mj-lt"/>
              </a:rPr>
              <a:t>/</a:t>
            </a:r>
          </a:p>
          <a:p>
            <a:pPr marL="0" indent="0">
              <a:lnSpc>
                <a:spcPct val="100000"/>
              </a:lnSpc>
              <a:spcBef>
                <a:spcPts val="1800"/>
              </a:spcBef>
              <a:spcAft>
                <a:spcPts val="600"/>
              </a:spcAft>
              <a:buNone/>
              <a:defRPr sz="2400"/>
            </a:pPr>
            <a:r>
              <a:rPr lang="en-US" b="1" dirty="0">
                <a:solidFill>
                  <a:srgbClr val="EC6D0B"/>
                </a:solidFill>
                <a:latin typeface="+mj-lt"/>
              </a:rPr>
              <a:t>		Reserve satiation		Targeting long-term interest rates</a:t>
            </a:r>
            <a:endParaRPr lang="en-US" dirty="0">
              <a:latin typeface="+mj-lt"/>
            </a:endParaRPr>
          </a:p>
        </p:txBody>
      </p:sp>
    </p:spTree>
    <p:extLst>
      <p:ext uri="{BB962C8B-B14F-4D97-AF65-F5344CB8AC3E}">
        <p14:creationId xmlns:p14="http://schemas.microsoft.com/office/powerpoint/2010/main" val="41991702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5E25D351-92EC-4992-A1F5-3764322A2663}"/>
              </a:ext>
            </a:extLst>
          </p:cNvPr>
          <p:cNvSpPr/>
          <p:nvPr/>
        </p:nvSpPr>
        <p:spPr>
          <a:xfrm>
            <a:off x="1122744" y="1157468"/>
            <a:ext cx="9965803" cy="1977618"/>
          </a:xfrm>
          <a:prstGeom prst="rect">
            <a:avLst/>
          </a:prstGeom>
          <a:solidFill>
            <a:srgbClr val="424242"/>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rgbClr val="FF2600"/>
              </a:solidFill>
            </a:endParaRPr>
          </a:p>
        </p:txBody>
      </p:sp>
      <p:sp>
        <p:nvSpPr>
          <p:cNvPr id="26" name="Title 25">
            <a:extLst>
              <a:ext uri="{FF2B5EF4-FFF2-40B4-BE49-F238E27FC236}">
                <a16:creationId xmlns:a16="http://schemas.microsoft.com/office/drawing/2014/main" id="{C75D7D53-C50F-676E-C20F-4D2DDF35A50F}"/>
              </a:ext>
            </a:extLst>
          </p:cNvPr>
          <p:cNvSpPr>
            <a:spLocks noGrp="1"/>
          </p:cNvSpPr>
          <p:nvPr>
            <p:ph type="title"/>
          </p:nvPr>
        </p:nvSpPr>
        <p:spPr>
          <a:xfrm>
            <a:off x="700635" y="922096"/>
            <a:ext cx="10691265" cy="2506904"/>
          </a:xfrm>
        </p:spPr>
        <p:txBody>
          <a:bodyPr anchor="ctr">
            <a:normAutofit/>
          </a:bodyPr>
          <a:lstStyle/>
          <a:p>
            <a:pPr algn="ctr"/>
            <a:r>
              <a:rPr lang="en-US" sz="4800" dirty="0">
                <a:solidFill>
                  <a:srgbClr val="EC6D0B"/>
                </a:solidFill>
              </a:rPr>
              <a:t>Reserve satiation and quantitative easing</a:t>
            </a:r>
          </a:p>
        </p:txBody>
      </p:sp>
    </p:spTree>
    <p:extLst>
      <p:ext uri="{BB962C8B-B14F-4D97-AF65-F5344CB8AC3E}">
        <p14:creationId xmlns:p14="http://schemas.microsoft.com/office/powerpoint/2010/main" val="8976281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FF6D2-86A2-5B29-F2D0-683263110103}"/>
              </a:ext>
            </a:extLst>
          </p:cNvPr>
          <p:cNvSpPr>
            <a:spLocks noGrp="1"/>
          </p:cNvSpPr>
          <p:nvPr>
            <p:ph type="title"/>
          </p:nvPr>
        </p:nvSpPr>
        <p:spPr>
          <a:xfrm>
            <a:off x="700636" y="832787"/>
            <a:ext cx="10691265" cy="511849"/>
          </a:xfrm>
        </p:spPr>
        <p:txBody>
          <a:bodyPr>
            <a:noAutofit/>
          </a:bodyPr>
          <a:lstStyle/>
          <a:p>
            <a:r>
              <a:rPr lang="en-US" sz="3200" dirty="0"/>
              <a:t>The market for reserves</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EDAE96A7-4DC5-7339-D6E8-A9D129D9789C}"/>
                  </a:ext>
                </a:extLst>
              </p:cNvPr>
              <p:cNvSpPr>
                <a:spLocks noGrp="1"/>
              </p:cNvSpPr>
              <p:nvPr>
                <p:ph idx="1"/>
              </p:nvPr>
            </p:nvSpPr>
            <p:spPr>
              <a:xfrm>
                <a:off x="700635" y="1421843"/>
                <a:ext cx="5537157" cy="4696793"/>
              </a:xfrm>
            </p:spPr>
            <p:txBody>
              <a:bodyPr>
                <a:noAutofit/>
              </a:bodyPr>
              <a:lstStyle/>
              <a:p>
                <a:pPr marL="0" indent="0" defTabSz="896111">
                  <a:lnSpc>
                    <a:spcPct val="100000"/>
                  </a:lnSpc>
                  <a:spcBef>
                    <a:spcPts val="600"/>
                  </a:spcBef>
                  <a:spcAft>
                    <a:spcPts val="600"/>
                  </a:spcAft>
                  <a:buNone/>
                  <a:defRPr sz="2100"/>
                </a:pPr>
                <a:r>
                  <a:rPr lang="en-GB" u="sng" dirty="0">
                    <a:latin typeface="+mj-lt"/>
                  </a:rPr>
                  <a:t>What are reserves?</a:t>
                </a:r>
              </a:p>
              <a:p>
                <a:pPr marL="224026" indent="-224026" defTabSz="896111">
                  <a:lnSpc>
                    <a:spcPct val="100000"/>
                  </a:lnSpc>
                  <a:spcBef>
                    <a:spcPts val="600"/>
                  </a:spcBef>
                  <a:spcAft>
                    <a:spcPts val="600"/>
                  </a:spcAft>
                  <a:defRPr sz="2100"/>
                </a:pPr>
                <a:r>
                  <a:rPr lang="en-GB" dirty="0">
                    <a:latin typeface="+mj-lt"/>
                  </a:rPr>
                  <a:t>Deposits by banks at the central bank</a:t>
                </a:r>
              </a:p>
              <a:p>
                <a:pPr marL="224026" indent="-224026" defTabSz="896111">
                  <a:lnSpc>
                    <a:spcPct val="100000"/>
                  </a:lnSpc>
                  <a:spcBef>
                    <a:spcPts val="600"/>
                  </a:spcBef>
                  <a:spcAft>
                    <a:spcPts val="600"/>
                  </a:spcAft>
                  <a:defRPr sz="2100"/>
                </a:pPr>
                <a:r>
                  <a:rPr lang="en-GB" dirty="0">
                    <a:latin typeface="+mj-lt"/>
                  </a:rPr>
                  <a:t>The unit of account that is used by banks to settle transactions.</a:t>
                </a:r>
              </a:p>
              <a:p>
                <a:pPr marL="224026" indent="-224026" defTabSz="896111">
                  <a:lnSpc>
                    <a:spcPct val="100000"/>
                  </a:lnSpc>
                  <a:spcBef>
                    <a:spcPts val="600"/>
                  </a:spcBef>
                  <a:spcAft>
                    <a:spcPts val="600"/>
                  </a:spcAft>
                  <a:defRPr sz="2100"/>
                </a:pPr>
                <a:r>
                  <a:rPr lang="en-GB" dirty="0">
                    <a:latin typeface="+mj-lt"/>
                  </a:rPr>
                  <a:t>Pay interest rate </a:t>
                </a:r>
                <a14:m>
                  <m:oMath xmlns:m="http://schemas.openxmlformats.org/officeDocument/2006/math">
                    <m:sSup>
                      <m:sSupPr>
                        <m:ctrlPr>
                          <a:rPr lang="en-US" sz="2000" i="1" smtClean="0">
                            <a:solidFill>
                              <a:srgbClr val="000000"/>
                            </a:solidFill>
                            <a:latin typeface="Cambria Math" panose="02040503050406030204" pitchFamily="18" charset="0"/>
                          </a:rPr>
                        </m:ctrlPr>
                      </m:sSupPr>
                      <m:e>
                        <m:r>
                          <a:rPr lang="en-GB" sz="2000" i="1">
                            <a:solidFill>
                              <a:srgbClr val="000000"/>
                            </a:solidFill>
                            <a:latin typeface="Cambria Math" panose="02040503050406030204" pitchFamily="18" charset="0"/>
                          </a:rPr>
                          <m:t>𝑖</m:t>
                        </m:r>
                      </m:e>
                      <m:sup>
                        <m:r>
                          <a:rPr lang="en-GB" sz="2000" i="1">
                            <a:solidFill>
                              <a:srgbClr val="000000"/>
                            </a:solidFill>
                            <a:latin typeface="Cambria Math" panose="02040503050406030204" pitchFamily="18" charset="0"/>
                          </a:rPr>
                          <m:t>𝑣</m:t>
                        </m:r>
                      </m:sup>
                    </m:sSup>
                  </m:oMath>
                </a14:m>
                <a:endParaRPr lang="en-GB" dirty="0">
                  <a:latin typeface="+mj-lt"/>
                </a:endParaRPr>
              </a:p>
              <a:p>
                <a:pPr marL="0" indent="0" defTabSz="896111">
                  <a:lnSpc>
                    <a:spcPct val="100000"/>
                  </a:lnSpc>
                  <a:spcBef>
                    <a:spcPts val="600"/>
                  </a:spcBef>
                  <a:spcAft>
                    <a:spcPts val="600"/>
                  </a:spcAft>
                  <a:buNone/>
                  <a:defRPr sz="2100"/>
                </a:pPr>
                <a:r>
                  <a:rPr lang="en-GB" u="sng" dirty="0">
                    <a:latin typeface="+mj-lt"/>
                  </a:rPr>
                  <a:t>Demand for reserves</a:t>
                </a:r>
              </a:p>
              <a:p>
                <a:pPr marL="224026" indent="-224026" defTabSz="896111">
                  <a:lnSpc>
                    <a:spcPct val="100000"/>
                  </a:lnSpc>
                  <a:spcBef>
                    <a:spcPts val="600"/>
                  </a:spcBef>
                  <a:spcAft>
                    <a:spcPts val="600"/>
                  </a:spcAft>
                  <a:defRPr sz="2100"/>
                </a:pPr>
                <a:r>
                  <a:rPr lang="en-GB" dirty="0">
                    <a:latin typeface="+mj-lt"/>
                  </a:rPr>
                  <a:t>Banks borrowing in interbank credit as an imperfect substitute for reserves.</a:t>
                </a:r>
              </a:p>
              <a:p>
                <a:pPr marL="224026" indent="-224026" defTabSz="896111">
                  <a:lnSpc>
                    <a:spcPct val="100000"/>
                  </a:lnSpc>
                  <a:spcBef>
                    <a:spcPts val="600"/>
                  </a:spcBef>
                  <a:spcAft>
                    <a:spcPts val="600"/>
                  </a:spcAft>
                  <a:defRPr sz="2100"/>
                </a:pPr>
                <a:r>
                  <a:rPr lang="en-GB" dirty="0">
                    <a:latin typeface="+mj-lt"/>
                  </a:rPr>
                  <a:t>Interbank rate minus rate on reserves is the </a:t>
                </a:r>
                <a:r>
                  <a:rPr lang="en-GB" b="1" dirty="0">
                    <a:solidFill>
                      <a:srgbClr val="EC6D0B"/>
                    </a:solidFill>
                    <a:latin typeface="+mj-lt"/>
                  </a:rPr>
                  <a:t>opportunity cost</a:t>
                </a:r>
                <a:r>
                  <a:rPr lang="en-GB" dirty="0">
                    <a:solidFill>
                      <a:srgbClr val="EC6D0B"/>
                    </a:solidFill>
                    <a:latin typeface="+mj-lt"/>
                  </a:rPr>
                  <a:t> </a:t>
                </a:r>
                <a:r>
                  <a:rPr lang="en-GB" dirty="0">
                    <a:latin typeface="+mj-lt"/>
                  </a:rPr>
                  <a:t>of reserves.</a:t>
                </a:r>
              </a:p>
              <a:p>
                <a:pPr marL="224026" indent="-224026" defTabSz="896111">
                  <a:lnSpc>
                    <a:spcPct val="100000"/>
                  </a:lnSpc>
                  <a:spcBef>
                    <a:spcPts val="600"/>
                  </a:spcBef>
                  <a:spcAft>
                    <a:spcPts val="600"/>
                  </a:spcAft>
                  <a:defRPr sz="2100"/>
                </a:pPr>
                <a:r>
                  <a:rPr lang="en-GB" dirty="0">
                    <a:latin typeface="+mj-lt"/>
                  </a:rPr>
                  <a:t>Demand for reserves rises with </a:t>
                </a:r>
                <a14:m>
                  <m:oMath xmlns:m="http://schemas.openxmlformats.org/officeDocument/2006/math">
                    <m:sSup>
                      <m:sSupPr>
                        <m:ctrlPr>
                          <a:rPr lang="en-US" sz="2000" i="1" smtClean="0">
                            <a:solidFill>
                              <a:srgbClr val="000000"/>
                            </a:solidFill>
                            <a:latin typeface="Cambria Math" panose="02040503050406030204" pitchFamily="18" charset="0"/>
                          </a:rPr>
                        </m:ctrlPr>
                      </m:sSupPr>
                      <m:e>
                        <m:r>
                          <a:rPr lang="en-US" sz="2000" b="0" i="1" smtClean="0">
                            <a:solidFill>
                              <a:srgbClr val="000000"/>
                            </a:solidFill>
                            <a:latin typeface="Cambria Math" panose="02040503050406030204" pitchFamily="18" charset="0"/>
                          </a:rPr>
                          <m:t>𝑖</m:t>
                        </m:r>
                        <m:r>
                          <a:rPr lang="en-US" sz="2000" b="0" i="1" smtClean="0">
                            <a:solidFill>
                              <a:srgbClr val="000000"/>
                            </a:solidFill>
                            <a:latin typeface="Cambria Math" panose="02040503050406030204" pitchFamily="18" charset="0"/>
                          </a:rPr>
                          <m:t>−</m:t>
                        </m:r>
                        <m:r>
                          <a:rPr lang="en-GB" sz="2000" i="1">
                            <a:solidFill>
                              <a:srgbClr val="000000"/>
                            </a:solidFill>
                            <a:latin typeface="Cambria Math" panose="02040503050406030204" pitchFamily="18" charset="0"/>
                          </a:rPr>
                          <m:t>𝑖</m:t>
                        </m:r>
                      </m:e>
                      <m:sup>
                        <m:r>
                          <a:rPr lang="en-GB" sz="2000" i="1">
                            <a:solidFill>
                              <a:srgbClr val="000000"/>
                            </a:solidFill>
                            <a:latin typeface="Cambria Math" panose="02040503050406030204" pitchFamily="18" charset="0"/>
                          </a:rPr>
                          <m:t>𝑣</m:t>
                        </m:r>
                      </m:sup>
                    </m:sSup>
                  </m:oMath>
                </a14:m>
                <a:endParaRPr lang="en-GB" dirty="0">
                  <a:latin typeface="+mj-lt"/>
                </a:endParaRPr>
              </a:p>
            </p:txBody>
          </p:sp>
        </mc:Choice>
        <mc:Fallback xmlns="">
          <p:sp>
            <p:nvSpPr>
              <p:cNvPr id="3" name="Content Placeholder 2">
                <a:extLst>
                  <a:ext uri="{FF2B5EF4-FFF2-40B4-BE49-F238E27FC236}">
                    <a16:creationId xmlns:a16="http://schemas.microsoft.com/office/drawing/2014/main" id="{EDAE96A7-4DC5-7339-D6E8-A9D129D9789C}"/>
                  </a:ext>
                </a:extLst>
              </p:cNvPr>
              <p:cNvSpPr>
                <a:spLocks noGrp="1" noRot="1" noChangeAspect="1" noMove="1" noResize="1" noEditPoints="1" noAdjustHandles="1" noChangeArrowheads="1" noChangeShapeType="1" noTextEdit="1"/>
              </p:cNvSpPr>
              <p:nvPr>
                <p:ph idx="1"/>
              </p:nvPr>
            </p:nvSpPr>
            <p:spPr>
              <a:xfrm>
                <a:off x="700635" y="1421843"/>
                <a:ext cx="5537157" cy="4696793"/>
              </a:xfrm>
              <a:blipFill>
                <a:blip r:embed="rId2"/>
                <a:stretch>
                  <a:fillRect l="-1373" t="-809" b="-2156"/>
                </a:stretch>
              </a:blipFill>
            </p:spPr>
            <p:txBody>
              <a:bodyPr/>
              <a:lstStyle/>
              <a:p>
                <a:r>
                  <a:rPr lang="en-US">
                    <a:noFill/>
                  </a:rPr>
                  <a:t> </a:t>
                </a:r>
              </a:p>
            </p:txBody>
          </p:sp>
        </mc:Fallback>
      </mc:AlternateContent>
      <p:grpSp>
        <p:nvGrpSpPr>
          <p:cNvPr id="6" name="Group 5">
            <a:extLst>
              <a:ext uri="{FF2B5EF4-FFF2-40B4-BE49-F238E27FC236}">
                <a16:creationId xmlns:a16="http://schemas.microsoft.com/office/drawing/2014/main" id="{A45C4AE2-D8BC-015C-A7C9-6AE7743D0EDC}"/>
              </a:ext>
            </a:extLst>
          </p:cNvPr>
          <p:cNvGrpSpPr/>
          <p:nvPr/>
        </p:nvGrpSpPr>
        <p:grpSpPr>
          <a:xfrm>
            <a:off x="6396604" y="1344636"/>
            <a:ext cx="4749734" cy="4532913"/>
            <a:chOff x="4045661" y="1014486"/>
            <a:chExt cx="7813211" cy="6947427"/>
          </a:xfrm>
        </p:grpSpPr>
        <p:cxnSp>
          <p:nvCxnSpPr>
            <p:cNvPr id="7" name="Straight Arrow Connector 6">
              <a:extLst>
                <a:ext uri="{FF2B5EF4-FFF2-40B4-BE49-F238E27FC236}">
                  <a16:creationId xmlns:a16="http://schemas.microsoft.com/office/drawing/2014/main" id="{CF8A0504-5BC2-6FD1-CD83-FEEB026ACE89}"/>
                </a:ext>
              </a:extLst>
            </p:cNvPr>
            <p:cNvCxnSpPr>
              <a:cxnSpLocks/>
            </p:cNvCxnSpPr>
            <p:nvPr/>
          </p:nvCxnSpPr>
          <p:spPr>
            <a:xfrm flipV="1">
              <a:off x="4604343" y="7111090"/>
              <a:ext cx="7254529" cy="19826"/>
            </a:xfrm>
            <a:prstGeom prst="straightConnector1">
              <a:avLst/>
            </a:prstGeom>
            <a:ln w="28575">
              <a:tailEnd type="triangle"/>
            </a:ln>
          </p:spPr>
          <p:style>
            <a:lnRef idx="3">
              <a:schemeClr val="dk1"/>
            </a:lnRef>
            <a:fillRef idx="0">
              <a:schemeClr val="dk1"/>
            </a:fillRef>
            <a:effectRef idx="2">
              <a:schemeClr val="dk1"/>
            </a:effectRef>
            <a:fontRef idx="minor">
              <a:schemeClr val="tx1"/>
            </a:fontRef>
          </p:style>
        </p:cxnSp>
        <p:cxnSp>
          <p:nvCxnSpPr>
            <p:cNvPr id="18" name="Straight Arrow Connector 17">
              <a:extLst>
                <a:ext uri="{FF2B5EF4-FFF2-40B4-BE49-F238E27FC236}">
                  <a16:creationId xmlns:a16="http://schemas.microsoft.com/office/drawing/2014/main" id="{C8F676E8-4E6D-7180-D63D-DBD631A3157A}"/>
                </a:ext>
              </a:extLst>
            </p:cNvPr>
            <p:cNvCxnSpPr>
              <a:cxnSpLocks/>
            </p:cNvCxnSpPr>
            <p:nvPr/>
          </p:nvCxnSpPr>
          <p:spPr>
            <a:xfrm flipH="1" flipV="1">
              <a:off x="4605298" y="1014486"/>
              <a:ext cx="1" cy="6096604"/>
            </a:xfrm>
            <a:prstGeom prst="straightConnector1">
              <a:avLst/>
            </a:prstGeom>
            <a:ln w="28575">
              <a:tailEnd type="triangle"/>
            </a:ln>
          </p:spPr>
          <p:style>
            <a:lnRef idx="3">
              <a:schemeClr val="dk1"/>
            </a:lnRef>
            <a:fillRef idx="0">
              <a:schemeClr val="dk1"/>
            </a:fillRef>
            <a:effectRef idx="2">
              <a:schemeClr val="dk1"/>
            </a:effectRef>
            <a:fontRef idx="minor">
              <a:schemeClr val="tx1"/>
            </a:fontRef>
          </p:style>
        </p:cxnSp>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7241B3AE-2C66-3933-BF52-3B693014FD4A}"/>
                    </a:ext>
                  </a:extLst>
                </p:cNvPr>
                <p:cNvSpPr txBox="1"/>
                <p:nvPr/>
              </p:nvSpPr>
              <p:spPr>
                <a:xfrm>
                  <a:off x="4045661" y="1014486"/>
                  <a:ext cx="338682" cy="453137"/>
                </a:xfrm>
                <a:prstGeom prst="rect">
                  <a:avLst/>
                </a:prstGeom>
                <a:noFill/>
              </p:spPr>
              <p:txBody>
                <a:bodyPr wrap="none" rtlCol="0">
                  <a:spAutoFit/>
                </a:bodyPr>
                <a:lstStyle/>
                <a:p>
                  <a:pPr algn="ctr"/>
                  <a14:m>
                    <m:oMathPara xmlns:m="http://schemas.openxmlformats.org/officeDocument/2006/math">
                      <m:oMathParaPr>
                        <m:jc m:val="centerGroup"/>
                      </m:oMathParaPr>
                      <m:oMath xmlns:m="http://schemas.openxmlformats.org/officeDocument/2006/math">
                        <m:r>
                          <a:rPr lang="en-US" sz="2400" i="1" dirty="0">
                            <a:latin typeface="Cambria Math" panose="02040503050406030204" pitchFamily="18" charset="0"/>
                          </a:rPr>
                          <m:t>𝑖</m:t>
                        </m:r>
                      </m:oMath>
                    </m:oMathPara>
                  </a14:m>
                  <a:endParaRPr lang="en-US" sz="2400" baseline="30000" dirty="0"/>
                </a:p>
              </p:txBody>
            </p:sp>
          </mc:Choice>
          <mc:Fallback xmlns="">
            <p:sp>
              <p:nvSpPr>
                <p:cNvPr id="27" name="TextBox 26">
                  <a:extLst>
                    <a:ext uri="{FF2B5EF4-FFF2-40B4-BE49-F238E27FC236}">
                      <a16:creationId xmlns:a16="http://schemas.microsoft.com/office/drawing/2014/main" id="{7F1F5944-CB4D-5445-82F1-51E080327D9A}"/>
                    </a:ext>
                  </a:extLst>
                </p:cNvPr>
                <p:cNvSpPr txBox="1">
                  <a:spLocks noRot="1" noChangeAspect="1" noMove="1" noResize="1" noEditPoints="1" noAdjustHandles="1" noChangeArrowheads="1" noChangeShapeType="1" noTextEdit="1"/>
                </p:cNvSpPr>
                <p:nvPr/>
              </p:nvSpPr>
              <p:spPr>
                <a:xfrm>
                  <a:off x="4045661" y="1014486"/>
                  <a:ext cx="338682" cy="453137"/>
                </a:xfrm>
                <a:prstGeom prst="rect">
                  <a:avLst/>
                </a:prstGeom>
                <a:blipFill>
                  <a:blip r:embed="rId3"/>
                  <a:stretch>
                    <a:fillRect l="-27778" r="-5556" b="-45833"/>
                  </a:stretch>
                </a:blipFill>
              </p:spPr>
              <p:txBody>
                <a:bodyPr/>
                <a:lstStyle/>
                <a:p>
                  <a:r>
                    <a:rPr lang="en-US">
                      <a:noFill/>
                    </a:rPr>
                    <a:t> </a:t>
                  </a:r>
                </a:p>
              </p:txBody>
            </p:sp>
          </mc:Fallback>
        </mc:AlternateContent>
        <p:sp>
          <p:nvSpPr>
            <p:cNvPr id="22" name="TextBox 21">
              <a:extLst>
                <a:ext uri="{FF2B5EF4-FFF2-40B4-BE49-F238E27FC236}">
                  <a16:creationId xmlns:a16="http://schemas.microsoft.com/office/drawing/2014/main" id="{D66E7CFC-2463-9E2B-6D88-2B4BAA9C1D2B}"/>
                </a:ext>
              </a:extLst>
            </p:cNvPr>
            <p:cNvSpPr txBox="1"/>
            <p:nvPr/>
          </p:nvSpPr>
          <p:spPr>
            <a:xfrm>
              <a:off x="10277030" y="7130916"/>
              <a:ext cx="1541127" cy="830997"/>
            </a:xfrm>
            <a:prstGeom prst="rect">
              <a:avLst/>
            </a:prstGeom>
            <a:noFill/>
          </p:spPr>
          <p:txBody>
            <a:bodyPr wrap="none" rtlCol="0">
              <a:spAutoFit/>
            </a:bodyPr>
            <a:lstStyle/>
            <a:p>
              <a:pPr algn="ctr"/>
              <a:r>
                <a:rPr lang="en-US" sz="2400" dirty="0">
                  <a:latin typeface="+mj-lt"/>
                </a:rPr>
                <a:t>Quantity</a:t>
              </a:r>
            </a:p>
            <a:p>
              <a:pPr algn="ctr"/>
              <a:r>
                <a:rPr lang="en-US" sz="2400" dirty="0">
                  <a:latin typeface="+mj-lt"/>
                </a:rPr>
                <a:t>of reserves</a:t>
              </a:r>
            </a:p>
          </p:txBody>
        </p:sp>
        <p:cxnSp>
          <p:nvCxnSpPr>
            <p:cNvPr id="23" name="Straight Connector 22">
              <a:extLst>
                <a:ext uri="{FF2B5EF4-FFF2-40B4-BE49-F238E27FC236}">
                  <a16:creationId xmlns:a16="http://schemas.microsoft.com/office/drawing/2014/main" id="{E4EFB3E9-C0D3-788A-9D31-EF0E070937C7}"/>
                </a:ext>
              </a:extLst>
            </p:cNvPr>
            <p:cNvCxnSpPr>
              <a:cxnSpLocks/>
              <a:endCxn id="24" idx="2"/>
            </p:cNvCxnSpPr>
            <p:nvPr/>
          </p:nvCxnSpPr>
          <p:spPr>
            <a:xfrm flipV="1">
              <a:off x="4604343" y="5907967"/>
              <a:ext cx="4278244" cy="3"/>
            </a:xfrm>
            <a:prstGeom prst="line">
              <a:avLst/>
            </a:prstGeom>
            <a:ln w="38100">
              <a:solidFill>
                <a:srgbClr val="FF0000"/>
              </a:solidFill>
              <a:prstDash val="sysDot"/>
            </a:ln>
          </p:spPr>
          <p:style>
            <a:lnRef idx="3">
              <a:schemeClr val="dk1"/>
            </a:lnRef>
            <a:fillRef idx="0">
              <a:schemeClr val="dk1"/>
            </a:fillRef>
            <a:effectRef idx="2">
              <a:schemeClr val="dk1"/>
            </a:effectRef>
            <a:fontRef idx="minor">
              <a:schemeClr val="tx1"/>
            </a:fontRef>
          </p:style>
        </p:cxnSp>
        <p:sp>
          <p:nvSpPr>
            <p:cNvPr id="24" name="Freeform 23">
              <a:extLst>
                <a:ext uri="{FF2B5EF4-FFF2-40B4-BE49-F238E27FC236}">
                  <a16:creationId xmlns:a16="http://schemas.microsoft.com/office/drawing/2014/main" id="{BA882501-786D-6A60-15ED-262A9B617CDD}"/>
                </a:ext>
              </a:extLst>
            </p:cNvPr>
            <p:cNvSpPr/>
            <p:nvPr/>
          </p:nvSpPr>
          <p:spPr>
            <a:xfrm rot="6364269">
              <a:off x="5368305" y="1244790"/>
              <a:ext cx="3073157" cy="5066500"/>
            </a:xfrm>
            <a:custGeom>
              <a:avLst/>
              <a:gdLst>
                <a:gd name="connsiteX0" fmla="*/ 0 w 2761129"/>
                <a:gd name="connsiteY0" fmla="*/ 4715436 h 4715436"/>
                <a:gd name="connsiteX1" fmla="*/ 2026023 w 2761129"/>
                <a:gd name="connsiteY1" fmla="*/ 2779059 h 4715436"/>
                <a:gd name="connsiteX2" fmla="*/ 2761129 w 2761129"/>
                <a:gd name="connsiteY2" fmla="*/ 0 h 4715436"/>
              </a:gdLst>
              <a:ahLst/>
              <a:cxnLst>
                <a:cxn ang="0">
                  <a:pos x="connsiteX0" y="connsiteY0"/>
                </a:cxn>
                <a:cxn ang="0">
                  <a:pos x="connsiteX1" y="connsiteY1"/>
                </a:cxn>
                <a:cxn ang="0">
                  <a:pos x="connsiteX2" y="connsiteY2"/>
                </a:cxn>
              </a:cxnLst>
              <a:rect l="l" t="t" r="r" b="b"/>
              <a:pathLst>
                <a:path w="2761129" h="4715436">
                  <a:moveTo>
                    <a:pt x="0" y="4715436"/>
                  </a:moveTo>
                  <a:cubicBezTo>
                    <a:pt x="782917" y="4140200"/>
                    <a:pt x="1565835" y="3564965"/>
                    <a:pt x="2026023" y="2779059"/>
                  </a:cubicBezTo>
                  <a:cubicBezTo>
                    <a:pt x="2486211" y="1993153"/>
                    <a:pt x="2623670" y="996576"/>
                    <a:pt x="2761129" y="0"/>
                  </a:cubicBezTo>
                </a:path>
              </a:pathLst>
            </a:cu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DCB712E6-6B11-AE37-C519-D9DA165C9486}"/>
                </a:ext>
              </a:extLst>
            </p:cNvPr>
            <p:cNvSpPr txBox="1"/>
            <p:nvPr/>
          </p:nvSpPr>
          <p:spPr>
            <a:xfrm>
              <a:off x="9704715" y="4104684"/>
              <a:ext cx="1639424" cy="1200329"/>
            </a:xfrm>
            <a:prstGeom prst="rect">
              <a:avLst/>
            </a:prstGeom>
            <a:noFill/>
          </p:spPr>
          <p:txBody>
            <a:bodyPr wrap="none" rtlCol="0">
              <a:spAutoFit/>
            </a:bodyPr>
            <a:lstStyle/>
            <a:p>
              <a:pPr algn="ctr"/>
              <a:r>
                <a:rPr lang="en-US" sz="2400" dirty="0">
                  <a:solidFill>
                    <a:srgbClr val="FF0000"/>
                  </a:solidFill>
                  <a:latin typeface="+mj-lt"/>
                </a:rPr>
                <a:t>Demand </a:t>
              </a:r>
            </a:p>
            <a:p>
              <a:pPr algn="ctr"/>
              <a:r>
                <a:rPr lang="en-US" sz="2400" dirty="0">
                  <a:solidFill>
                    <a:srgbClr val="FF0000"/>
                  </a:solidFill>
                  <a:latin typeface="+mj-lt"/>
                </a:rPr>
                <a:t>for reserves</a:t>
              </a:r>
            </a:p>
            <a:p>
              <a:pPr algn="ctr"/>
              <a:r>
                <a:rPr lang="en-US" sz="2400" dirty="0">
                  <a:solidFill>
                    <a:srgbClr val="FF0000"/>
                  </a:solidFill>
                  <a:latin typeface="+mj-lt"/>
                </a:rPr>
                <a:t> by banks</a:t>
              </a:r>
            </a:p>
          </p:txBody>
        </p:sp>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AF84E02E-6E64-DE2C-E633-558807B4AA1A}"/>
                    </a:ext>
                  </a:extLst>
                </p:cNvPr>
                <p:cNvSpPr txBox="1"/>
                <p:nvPr/>
              </p:nvSpPr>
              <p:spPr>
                <a:xfrm>
                  <a:off x="4067396" y="5684283"/>
                  <a:ext cx="450187" cy="453137"/>
                </a:xfrm>
                <a:prstGeom prst="rect">
                  <a:avLst/>
                </a:prstGeom>
                <a:noFill/>
              </p:spPr>
              <p:txBody>
                <a:bodyPr wrap="none" rtlCol="0">
                  <a:spAutoFit/>
                </a:bodyPr>
                <a:lstStyle/>
                <a:p>
                  <a:pPr algn="ctr"/>
                  <a14:m>
                    <m:oMathPara xmlns:m="http://schemas.openxmlformats.org/officeDocument/2006/math">
                      <m:oMathParaPr>
                        <m:jc m:val="centerGroup"/>
                      </m:oMathParaPr>
                      <m:oMath xmlns:m="http://schemas.openxmlformats.org/officeDocument/2006/math">
                        <m:r>
                          <a:rPr lang="en-US" sz="2400" i="1" dirty="0">
                            <a:solidFill>
                              <a:srgbClr val="FF0000"/>
                            </a:solidFill>
                            <a:latin typeface="Cambria Math" panose="02040503050406030204" pitchFamily="18" charset="0"/>
                          </a:rPr>
                          <m:t>𝑖</m:t>
                        </m:r>
                        <m:r>
                          <a:rPr lang="en-US" sz="2400" i="1" baseline="30000" dirty="0">
                            <a:solidFill>
                              <a:srgbClr val="FF0000"/>
                            </a:solidFill>
                            <a:latin typeface="Cambria Math" panose="02040503050406030204" pitchFamily="18" charset="0"/>
                          </a:rPr>
                          <m:t>𝑣</m:t>
                        </m:r>
                      </m:oMath>
                    </m:oMathPara>
                  </a14:m>
                  <a:endParaRPr lang="en-US" sz="2400" baseline="30000" dirty="0">
                    <a:solidFill>
                      <a:srgbClr val="FF0000"/>
                    </a:solidFill>
                  </a:endParaRPr>
                </a:p>
              </p:txBody>
            </p:sp>
          </mc:Choice>
          <mc:Fallback xmlns="">
            <p:sp>
              <p:nvSpPr>
                <p:cNvPr id="32" name="TextBox 31">
                  <a:extLst>
                    <a:ext uri="{FF2B5EF4-FFF2-40B4-BE49-F238E27FC236}">
                      <a16:creationId xmlns:a16="http://schemas.microsoft.com/office/drawing/2014/main" id="{0B67C583-E3C6-D840-A8E3-FE95E65B169C}"/>
                    </a:ext>
                  </a:extLst>
                </p:cNvPr>
                <p:cNvSpPr txBox="1">
                  <a:spLocks noRot="1" noChangeAspect="1" noMove="1" noResize="1" noEditPoints="1" noAdjustHandles="1" noChangeArrowheads="1" noChangeShapeType="1" noTextEdit="1"/>
                </p:cNvSpPr>
                <p:nvPr/>
              </p:nvSpPr>
              <p:spPr>
                <a:xfrm>
                  <a:off x="4067396" y="5684283"/>
                  <a:ext cx="450187" cy="453137"/>
                </a:xfrm>
                <a:prstGeom prst="rect">
                  <a:avLst/>
                </a:prstGeom>
                <a:blipFill>
                  <a:blip r:embed="rId4"/>
                  <a:stretch>
                    <a:fillRect l="-30435" b="-45833"/>
                  </a:stretch>
                </a:blipFill>
              </p:spPr>
              <p:txBody>
                <a:bodyPr/>
                <a:lstStyle/>
                <a:p>
                  <a:r>
                    <a:rPr lang="en-US">
                      <a:noFill/>
                    </a:rPr>
                    <a:t> </a:t>
                  </a:r>
                </a:p>
              </p:txBody>
            </p:sp>
          </mc:Fallback>
        </mc:AlternateContent>
        <p:cxnSp>
          <p:nvCxnSpPr>
            <p:cNvPr id="27" name="Straight Connector 26">
              <a:extLst>
                <a:ext uri="{FF2B5EF4-FFF2-40B4-BE49-F238E27FC236}">
                  <a16:creationId xmlns:a16="http://schemas.microsoft.com/office/drawing/2014/main" id="{C0970914-4974-886D-088A-64E7C29A70CC}"/>
                </a:ext>
              </a:extLst>
            </p:cNvPr>
            <p:cNvCxnSpPr>
              <a:cxnSpLocks/>
            </p:cNvCxnSpPr>
            <p:nvPr/>
          </p:nvCxnSpPr>
          <p:spPr>
            <a:xfrm flipV="1">
              <a:off x="8882588" y="5907969"/>
              <a:ext cx="2823185" cy="1"/>
            </a:xfrm>
            <a:prstGeom prst="line">
              <a:avLst/>
            </a:prstGeom>
            <a:ln w="38100">
              <a:solidFill>
                <a:srgbClr val="FF0000"/>
              </a:solidFill>
              <a:prstDash val="solid"/>
            </a:ln>
          </p:spPr>
          <p:style>
            <a:lnRef idx="3">
              <a:schemeClr val="dk1"/>
            </a:lnRef>
            <a:fillRef idx="0">
              <a:schemeClr val="dk1"/>
            </a:fillRef>
            <a:effectRef idx="2">
              <a:schemeClr val="dk1"/>
            </a:effectRef>
            <a:fontRef idx="minor">
              <a:schemeClr val="tx1"/>
            </a:fontRef>
          </p:style>
        </p:cxnSp>
      </p:grpSp>
    </p:spTree>
    <p:extLst>
      <p:ext uri="{BB962C8B-B14F-4D97-AF65-F5344CB8AC3E}">
        <p14:creationId xmlns:p14="http://schemas.microsoft.com/office/powerpoint/2010/main" val="32503702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FF6D2-86A2-5B29-F2D0-683263110103}"/>
              </a:ext>
            </a:extLst>
          </p:cNvPr>
          <p:cNvSpPr>
            <a:spLocks noGrp="1"/>
          </p:cNvSpPr>
          <p:nvPr>
            <p:ph type="title"/>
          </p:nvPr>
        </p:nvSpPr>
        <p:spPr>
          <a:xfrm>
            <a:off x="700636" y="824167"/>
            <a:ext cx="10691265" cy="511849"/>
          </a:xfrm>
        </p:spPr>
        <p:txBody>
          <a:bodyPr>
            <a:noAutofit/>
          </a:bodyPr>
          <a:lstStyle/>
          <a:p>
            <a:r>
              <a:rPr lang="en-US" sz="3200" dirty="0"/>
              <a:t>Controlling interest rates: Conventional</a:t>
            </a:r>
          </a:p>
        </p:txBody>
      </p:sp>
      <p:sp>
        <p:nvSpPr>
          <p:cNvPr id="3" name="Content Placeholder 2">
            <a:extLst>
              <a:ext uri="{FF2B5EF4-FFF2-40B4-BE49-F238E27FC236}">
                <a16:creationId xmlns:a16="http://schemas.microsoft.com/office/drawing/2014/main" id="{EDAE96A7-4DC5-7339-D6E8-A9D129D9789C}"/>
              </a:ext>
            </a:extLst>
          </p:cNvPr>
          <p:cNvSpPr>
            <a:spLocks noGrp="1"/>
          </p:cNvSpPr>
          <p:nvPr>
            <p:ph idx="1"/>
          </p:nvPr>
        </p:nvSpPr>
        <p:spPr>
          <a:xfrm>
            <a:off x="700636" y="1765140"/>
            <a:ext cx="5001886" cy="4164074"/>
          </a:xfrm>
        </p:spPr>
        <p:txBody>
          <a:bodyPr>
            <a:noAutofit/>
          </a:bodyPr>
          <a:lstStyle/>
          <a:p>
            <a:pPr marL="0" indent="0" algn="ctr" defTabSz="896111">
              <a:lnSpc>
                <a:spcPct val="100000"/>
              </a:lnSpc>
              <a:spcBef>
                <a:spcPts val="1200"/>
              </a:spcBef>
              <a:spcAft>
                <a:spcPts val="600"/>
              </a:spcAft>
              <a:buNone/>
              <a:defRPr sz="2000"/>
            </a:pPr>
            <a:r>
              <a:rPr lang="en-US" dirty="0">
                <a:solidFill>
                  <a:srgbClr val="EC6D0B"/>
                </a:solidFill>
                <a:latin typeface="+mj-lt"/>
              </a:rPr>
              <a:t>Supply of reserves</a:t>
            </a:r>
          </a:p>
          <a:p>
            <a:pPr defTabSz="896111">
              <a:lnSpc>
                <a:spcPct val="100000"/>
              </a:lnSpc>
              <a:spcBef>
                <a:spcPts val="1200"/>
              </a:spcBef>
              <a:spcAft>
                <a:spcPts val="600"/>
              </a:spcAft>
              <a:defRPr sz="2000"/>
            </a:pPr>
            <a:r>
              <a:rPr lang="en-US" dirty="0">
                <a:latin typeface="+mj-lt"/>
              </a:rPr>
              <a:t>Controlled by central bank.</a:t>
            </a:r>
          </a:p>
          <a:p>
            <a:pPr defTabSz="896111">
              <a:lnSpc>
                <a:spcPct val="100000"/>
              </a:lnSpc>
              <a:spcBef>
                <a:spcPts val="1200"/>
              </a:spcBef>
              <a:spcAft>
                <a:spcPts val="600"/>
              </a:spcAft>
              <a:defRPr sz="2000"/>
            </a:pPr>
            <a:r>
              <a:rPr lang="en-US" dirty="0">
                <a:latin typeface="+mj-lt"/>
              </a:rPr>
              <a:t>Vertical line</a:t>
            </a:r>
          </a:p>
          <a:p>
            <a:pPr defTabSz="896111">
              <a:lnSpc>
                <a:spcPct val="100000"/>
              </a:lnSpc>
              <a:spcBef>
                <a:spcPts val="1200"/>
              </a:spcBef>
              <a:spcAft>
                <a:spcPts val="600"/>
              </a:spcAft>
              <a:defRPr sz="2000"/>
            </a:pPr>
            <a:r>
              <a:rPr lang="en-US" dirty="0">
                <a:latin typeface="+mj-lt"/>
              </a:rPr>
              <a:t>Can shift to the right by choice of central bank.</a:t>
            </a:r>
          </a:p>
          <a:p>
            <a:pPr defTabSz="896111">
              <a:lnSpc>
                <a:spcPct val="100000"/>
              </a:lnSpc>
              <a:spcBef>
                <a:spcPts val="1200"/>
              </a:spcBef>
              <a:spcAft>
                <a:spcPts val="600"/>
              </a:spcAft>
              <a:defRPr sz="2000"/>
            </a:pPr>
            <a:r>
              <a:rPr lang="en-US" dirty="0">
                <a:latin typeface="+mj-lt"/>
              </a:rPr>
              <a:t>Does so by crediting the balances of reserves of banks (usually after buying some bonds from them, but could even do it for free– helicopter drop of money) </a:t>
            </a:r>
          </a:p>
        </p:txBody>
      </p:sp>
      <p:grpSp>
        <p:nvGrpSpPr>
          <p:cNvPr id="8" name="Group 7">
            <a:extLst>
              <a:ext uri="{FF2B5EF4-FFF2-40B4-BE49-F238E27FC236}">
                <a16:creationId xmlns:a16="http://schemas.microsoft.com/office/drawing/2014/main" id="{C22BAF35-A72D-12B3-71FF-AE37FFA49727}"/>
              </a:ext>
            </a:extLst>
          </p:cNvPr>
          <p:cNvGrpSpPr/>
          <p:nvPr/>
        </p:nvGrpSpPr>
        <p:grpSpPr>
          <a:xfrm>
            <a:off x="5702524" y="1336016"/>
            <a:ext cx="6723116" cy="4870256"/>
            <a:chOff x="2980247" y="1014486"/>
            <a:chExt cx="11073487" cy="6636791"/>
          </a:xfrm>
        </p:grpSpPr>
        <p:cxnSp>
          <p:nvCxnSpPr>
            <p:cNvPr id="12" name="Straight Connector 11">
              <a:extLst>
                <a:ext uri="{FF2B5EF4-FFF2-40B4-BE49-F238E27FC236}">
                  <a16:creationId xmlns:a16="http://schemas.microsoft.com/office/drawing/2014/main" id="{BC27DDC0-BA42-3730-49BD-FF482F4B8680}"/>
                </a:ext>
              </a:extLst>
            </p:cNvPr>
            <p:cNvCxnSpPr>
              <a:cxnSpLocks/>
            </p:cNvCxnSpPr>
            <p:nvPr/>
          </p:nvCxnSpPr>
          <p:spPr>
            <a:xfrm>
              <a:off x="4642065" y="2963832"/>
              <a:ext cx="804961" cy="0"/>
            </a:xfrm>
            <a:prstGeom prst="line">
              <a:avLst/>
            </a:prstGeom>
            <a:ln w="38100">
              <a:solidFill>
                <a:srgbClr val="0070C0"/>
              </a:solidFill>
              <a:prstDash val="sysDot"/>
            </a:ln>
          </p:spPr>
          <p:style>
            <a:lnRef idx="3">
              <a:schemeClr val="dk1"/>
            </a:lnRef>
            <a:fillRef idx="0">
              <a:schemeClr val="dk1"/>
            </a:fillRef>
            <a:effectRef idx="2">
              <a:schemeClr val="dk1"/>
            </a:effectRef>
            <a:fontRef idx="minor">
              <a:schemeClr val="tx1"/>
            </a:fontRef>
          </p:style>
        </p:cxnSp>
        <p:cxnSp>
          <p:nvCxnSpPr>
            <p:cNvPr id="13" name="Straight Arrow Connector 12">
              <a:extLst>
                <a:ext uri="{FF2B5EF4-FFF2-40B4-BE49-F238E27FC236}">
                  <a16:creationId xmlns:a16="http://schemas.microsoft.com/office/drawing/2014/main" id="{2B4C1809-53F6-4DD8-0882-F33B4DD7E1F9}"/>
                </a:ext>
              </a:extLst>
            </p:cNvPr>
            <p:cNvCxnSpPr>
              <a:cxnSpLocks/>
            </p:cNvCxnSpPr>
            <p:nvPr/>
          </p:nvCxnSpPr>
          <p:spPr>
            <a:xfrm flipV="1">
              <a:off x="4604343" y="7111090"/>
              <a:ext cx="7254529" cy="19826"/>
            </a:xfrm>
            <a:prstGeom prst="straightConnector1">
              <a:avLst/>
            </a:prstGeom>
            <a:ln w="28575">
              <a:tailEnd type="triangle"/>
            </a:ln>
          </p:spPr>
          <p:style>
            <a:lnRef idx="3">
              <a:schemeClr val="dk1"/>
            </a:lnRef>
            <a:fillRef idx="0">
              <a:schemeClr val="dk1"/>
            </a:fillRef>
            <a:effectRef idx="2">
              <a:schemeClr val="dk1"/>
            </a:effectRef>
            <a:fontRef idx="minor">
              <a:schemeClr val="tx1"/>
            </a:fontRef>
          </p:style>
        </p:cxnSp>
        <p:cxnSp>
          <p:nvCxnSpPr>
            <p:cNvPr id="14" name="Straight Arrow Connector 13">
              <a:extLst>
                <a:ext uri="{FF2B5EF4-FFF2-40B4-BE49-F238E27FC236}">
                  <a16:creationId xmlns:a16="http://schemas.microsoft.com/office/drawing/2014/main" id="{052B7640-47DD-B48B-E468-5DD8BC6F2989}"/>
                </a:ext>
              </a:extLst>
            </p:cNvPr>
            <p:cNvCxnSpPr>
              <a:cxnSpLocks/>
            </p:cNvCxnSpPr>
            <p:nvPr/>
          </p:nvCxnSpPr>
          <p:spPr>
            <a:xfrm flipH="1" flipV="1">
              <a:off x="4605298" y="1014486"/>
              <a:ext cx="1" cy="6096604"/>
            </a:xfrm>
            <a:prstGeom prst="straightConnector1">
              <a:avLst/>
            </a:prstGeom>
            <a:ln w="28575">
              <a:tailEnd type="triangle"/>
            </a:ln>
          </p:spPr>
          <p:style>
            <a:lnRef idx="3">
              <a:schemeClr val="dk1"/>
            </a:lnRef>
            <a:fillRef idx="0">
              <a:schemeClr val="dk1"/>
            </a:fillRef>
            <a:effectRef idx="2">
              <a:schemeClr val="dk1"/>
            </a:effectRef>
            <a:fontRef idx="minor">
              <a:schemeClr val="tx1"/>
            </a:fontRef>
          </p:style>
        </p:cxnSp>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246E71F7-678D-095C-B10A-2F8DADD020BE}"/>
                    </a:ext>
                  </a:extLst>
                </p:cNvPr>
                <p:cNvSpPr txBox="1"/>
                <p:nvPr/>
              </p:nvSpPr>
              <p:spPr>
                <a:xfrm>
                  <a:off x="4045661" y="1014486"/>
                  <a:ext cx="338682" cy="453137"/>
                </a:xfrm>
                <a:prstGeom prst="rect">
                  <a:avLst/>
                </a:prstGeom>
                <a:noFill/>
              </p:spPr>
              <p:txBody>
                <a:bodyPr wrap="none" rtlCol="0">
                  <a:spAutoFit/>
                </a:bodyPr>
                <a:lstStyle/>
                <a:p>
                  <a:pPr algn="ctr"/>
                  <a14:m>
                    <m:oMathPara xmlns:m="http://schemas.openxmlformats.org/officeDocument/2006/math">
                      <m:oMathParaPr>
                        <m:jc m:val="centerGroup"/>
                      </m:oMathParaPr>
                      <m:oMath xmlns:m="http://schemas.openxmlformats.org/officeDocument/2006/math">
                        <m:r>
                          <a:rPr lang="en-US" sz="2400" i="1" dirty="0">
                            <a:latin typeface="Cambria Math" panose="02040503050406030204" pitchFamily="18" charset="0"/>
                          </a:rPr>
                          <m:t>𝑖</m:t>
                        </m:r>
                      </m:oMath>
                    </m:oMathPara>
                  </a14:m>
                  <a:endParaRPr lang="en-US" sz="2400" baseline="30000" dirty="0"/>
                </a:p>
              </p:txBody>
            </p:sp>
          </mc:Choice>
          <mc:Fallback xmlns="">
            <p:sp>
              <p:nvSpPr>
                <p:cNvPr id="19" name="TextBox 18">
                  <a:extLst>
                    <a:ext uri="{FF2B5EF4-FFF2-40B4-BE49-F238E27FC236}">
                      <a16:creationId xmlns:a16="http://schemas.microsoft.com/office/drawing/2014/main" id="{F56FC9D5-2ADE-B548-875D-333CDBC6A09C}"/>
                    </a:ext>
                  </a:extLst>
                </p:cNvPr>
                <p:cNvSpPr txBox="1">
                  <a:spLocks noRot="1" noChangeAspect="1" noMove="1" noResize="1" noEditPoints="1" noAdjustHandles="1" noChangeArrowheads="1" noChangeShapeType="1" noTextEdit="1"/>
                </p:cNvSpPr>
                <p:nvPr/>
              </p:nvSpPr>
              <p:spPr>
                <a:xfrm>
                  <a:off x="4045661" y="1014486"/>
                  <a:ext cx="338682" cy="453137"/>
                </a:xfrm>
                <a:prstGeom prst="rect">
                  <a:avLst/>
                </a:prstGeom>
                <a:blipFill>
                  <a:blip r:embed="rId2"/>
                  <a:stretch>
                    <a:fillRect l="-27778" r="-5556" b="-20690"/>
                  </a:stretch>
                </a:blipFill>
              </p:spPr>
              <p:txBody>
                <a:bodyPr/>
                <a:lstStyle/>
                <a:p>
                  <a:r>
                    <a:rPr lang="en-US">
                      <a:noFill/>
                    </a:rPr>
                    <a:t> </a:t>
                  </a:r>
                </a:p>
              </p:txBody>
            </p:sp>
          </mc:Fallback>
        </mc:AlternateContent>
        <p:sp>
          <p:nvSpPr>
            <p:cNvPr id="25" name="TextBox 24">
              <a:extLst>
                <a:ext uri="{FF2B5EF4-FFF2-40B4-BE49-F238E27FC236}">
                  <a16:creationId xmlns:a16="http://schemas.microsoft.com/office/drawing/2014/main" id="{E53A3538-0AE7-2F20-8497-3A70A8D34EA0}"/>
                </a:ext>
              </a:extLst>
            </p:cNvPr>
            <p:cNvSpPr txBox="1"/>
            <p:nvPr/>
          </p:nvSpPr>
          <p:spPr>
            <a:xfrm>
              <a:off x="5520842" y="7021341"/>
              <a:ext cx="8532892" cy="629936"/>
            </a:xfrm>
            <a:prstGeom prst="rect">
              <a:avLst/>
            </a:prstGeom>
            <a:noFill/>
          </p:spPr>
          <p:txBody>
            <a:bodyPr wrap="square" rtlCol="0">
              <a:spAutoFit/>
            </a:bodyPr>
            <a:lstStyle/>
            <a:p>
              <a:pPr algn="ctr"/>
              <a:r>
                <a:rPr lang="en-US" sz="2400" dirty="0">
                  <a:latin typeface="+mj-lt"/>
                </a:rPr>
                <a:t>Quantity of reserves</a:t>
              </a:r>
            </a:p>
          </p:txBody>
        </p:sp>
        <p:cxnSp>
          <p:nvCxnSpPr>
            <p:cNvPr id="26" name="Straight Connector 25">
              <a:extLst>
                <a:ext uri="{FF2B5EF4-FFF2-40B4-BE49-F238E27FC236}">
                  <a16:creationId xmlns:a16="http://schemas.microsoft.com/office/drawing/2014/main" id="{4B49566B-E26D-A429-A01E-22EEB466DC29}"/>
                </a:ext>
              </a:extLst>
            </p:cNvPr>
            <p:cNvCxnSpPr>
              <a:cxnSpLocks/>
            </p:cNvCxnSpPr>
            <p:nvPr/>
          </p:nvCxnSpPr>
          <p:spPr>
            <a:xfrm flipV="1">
              <a:off x="4580441" y="5907969"/>
              <a:ext cx="4365006" cy="2883"/>
            </a:xfrm>
            <a:prstGeom prst="line">
              <a:avLst/>
            </a:prstGeom>
            <a:ln w="38100">
              <a:solidFill>
                <a:srgbClr val="FF0000"/>
              </a:solidFill>
              <a:prstDash val="sysDot"/>
            </a:ln>
          </p:spPr>
          <p:style>
            <a:lnRef idx="3">
              <a:schemeClr val="dk1"/>
            </a:lnRef>
            <a:fillRef idx="0">
              <a:schemeClr val="dk1"/>
            </a:fillRef>
            <a:effectRef idx="2">
              <a:schemeClr val="dk1"/>
            </a:effectRef>
            <a:fontRef idx="minor">
              <a:schemeClr val="tx1"/>
            </a:fontRef>
          </p:style>
        </p:cxnSp>
        <p:sp>
          <p:nvSpPr>
            <p:cNvPr id="27" name="TextBox 26">
              <a:extLst>
                <a:ext uri="{FF2B5EF4-FFF2-40B4-BE49-F238E27FC236}">
                  <a16:creationId xmlns:a16="http://schemas.microsoft.com/office/drawing/2014/main" id="{BD365465-5290-CBE8-591F-0329056673D9}"/>
                </a:ext>
              </a:extLst>
            </p:cNvPr>
            <p:cNvSpPr txBox="1"/>
            <p:nvPr/>
          </p:nvSpPr>
          <p:spPr>
            <a:xfrm>
              <a:off x="5699748" y="2448290"/>
              <a:ext cx="362600" cy="461665"/>
            </a:xfrm>
            <a:prstGeom prst="rect">
              <a:avLst/>
            </a:prstGeom>
            <a:noFill/>
          </p:spPr>
          <p:txBody>
            <a:bodyPr wrap="none" rtlCol="0">
              <a:spAutoFit/>
            </a:bodyPr>
            <a:lstStyle/>
            <a:p>
              <a:pPr algn="ctr"/>
              <a:r>
                <a:rPr lang="en-US" sz="2400" dirty="0"/>
                <a:t>A</a:t>
              </a:r>
            </a:p>
          </p:txBody>
        </p:sp>
        <p:sp>
          <p:nvSpPr>
            <p:cNvPr id="28" name="TextBox 27">
              <a:extLst>
                <a:ext uri="{FF2B5EF4-FFF2-40B4-BE49-F238E27FC236}">
                  <a16:creationId xmlns:a16="http://schemas.microsoft.com/office/drawing/2014/main" id="{CC9E7ACB-C22E-2105-38D8-A937E97842AE}"/>
                </a:ext>
              </a:extLst>
            </p:cNvPr>
            <p:cNvSpPr txBox="1"/>
            <p:nvPr/>
          </p:nvSpPr>
          <p:spPr>
            <a:xfrm>
              <a:off x="5398068" y="1451595"/>
              <a:ext cx="1848717" cy="713002"/>
            </a:xfrm>
            <a:prstGeom prst="rect">
              <a:avLst/>
            </a:prstGeom>
            <a:noFill/>
          </p:spPr>
          <p:txBody>
            <a:bodyPr wrap="none" rtlCol="0">
              <a:spAutoFit/>
            </a:bodyPr>
            <a:lstStyle/>
            <a:p>
              <a:pPr algn="ctr"/>
              <a:r>
                <a:rPr lang="en-US" sz="1400" dirty="0">
                  <a:solidFill>
                    <a:srgbClr val="0070C0"/>
                  </a:solidFill>
                  <a:latin typeface="+mj-lt"/>
                </a:rPr>
                <a:t>Conventional</a:t>
              </a:r>
            </a:p>
            <a:p>
              <a:pPr algn="ctr"/>
              <a:r>
                <a:rPr lang="en-US" sz="1400" dirty="0">
                  <a:solidFill>
                    <a:srgbClr val="0070C0"/>
                  </a:solidFill>
                  <a:latin typeface="+mj-lt"/>
                </a:rPr>
                <a:t>supply</a:t>
              </a:r>
            </a:p>
          </p:txBody>
        </p:sp>
        <p:sp>
          <p:nvSpPr>
            <p:cNvPr id="29" name="Freeform 28">
              <a:extLst>
                <a:ext uri="{FF2B5EF4-FFF2-40B4-BE49-F238E27FC236}">
                  <a16:creationId xmlns:a16="http://schemas.microsoft.com/office/drawing/2014/main" id="{ADDA158C-FAF3-448F-D7B6-C4D8B81186D1}"/>
                </a:ext>
              </a:extLst>
            </p:cNvPr>
            <p:cNvSpPr/>
            <p:nvPr/>
          </p:nvSpPr>
          <p:spPr>
            <a:xfrm rot="6364269">
              <a:off x="5368394" y="1239550"/>
              <a:ext cx="3137529" cy="5158093"/>
            </a:xfrm>
            <a:custGeom>
              <a:avLst/>
              <a:gdLst>
                <a:gd name="connsiteX0" fmla="*/ 0 w 2761129"/>
                <a:gd name="connsiteY0" fmla="*/ 4715436 h 4715436"/>
                <a:gd name="connsiteX1" fmla="*/ 2026023 w 2761129"/>
                <a:gd name="connsiteY1" fmla="*/ 2779059 h 4715436"/>
                <a:gd name="connsiteX2" fmla="*/ 2761129 w 2761129"/>
                <a:gd name="connsiteY2" fmla="*/ 0 h 4715436"/>
              </a:gdLst>
              <a:ahLst/>
              <a:cxnLst>
                <a:cxn ang="0">
                  <a:pos x="connsiteX0" y="connsiteY0"/>
                </a:cxn>
                <a:cxn ang="0">
                  <a:pos x="connsiteX1" y="connsiteY1"/>
                </a:cxn>
                <a:cxn ang="0">
                  <a:pos x="connsiteX2" y="connsiteY2"/>
                </a:cxn>
              </a:cxnLst>
              <a:rect l="l" t="t" r="r" b="b"/>
              <a:pathLst>
                <a:path w="2761129" h="4715436">
                  <a:moveTo>
                    <a:pt x="0" y="4715436"/>
                  </a:moveTo>
                  <a:cubicBezTo>
                    <a:pt x="782917" y="4140200"/>
                    <a:pt x="1565835" y="3564965"/>
                    <a:pt x="2026023" y="2779059"/>
                  </a:cubicBezTo>
                  <a:cubicBezTo>
                    <a:pt x="2486211" y="1993153"/>
                    <a:pt x="2623670" y="996576"/>
                    <a:pt x="2761129" y="0"/>
                  </a:cubicBezTo>
                </a:path>
              </a:pathLst>
            </a:cu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TextBox 29">
              <a:extLst>
                <a:ext uri="{FF2B5EF4-FFF2-40B4-BE49-F238E27FC236}">
                  <a16:creationId xmlns:a16="http://schemas.microsoft.com/office/drawing/2014/main" id="{F87A07E8-DF69-5C9C-CA29-4D42850628B7}"/>
                </a:ext>
              </a:extLst>
            </p:cNvPr>
            <p:cNvSpPr txBox="1"/>
            <p:nvPr/>
          </p:nvSpPr>
          <p:spPr>
            <a:xfrm>
              <a:off x="10057609" y="4729343"/>
              <a:ext cx="1631845" cy="951921"/>
            </a:xfrm>
            <a:prstGeom prst="rect">
              <a:avLst/>
            </a:prstGeom>
            <a:noFill/>
          </p:spPr>
          <p:txBody>
            <a:bodyPr wrap="none" rtlCol="0">
              <a:spAutoFit/>
            </a:bodyPr>
            <a:lstStyle/>
            <a:p>
              <a:pPr algn="ctr"/>
              <a:r>
                <a:rPr lang="en-US" sz="1400" dirty="0">
                  <a:solidFill>
                    <a:srgbClr val="FF0000"/>
                  </a:solidFill>
                  <a:latin typeface="+mj-lt"/>
                </a:rPr>
                <a:t>Demand </a:t>
              </a:r>
            </a:p>
            <a:p>
              <a:pPr algn="ctr"/>
              <a:r>
                <a:rPr lang="en-US" sz="1400" dirty="0">
                  <a:solidFill>
                    <a:srgbClr val="FF0000"/>
                  </a:solidFill>
                  <a:latin typeface="+mj-lt"/>
                </a:rPr>
                <a:t>for reserves</a:t>
              </a:r>
            </a:p>
            <a:p>
              <a:pPr algn="ctr"/>
              <a:r>
                <a:rPr lang="en-US" sz="1400" dirty="0">
                  <a:solidFill>
                    <a:srgbClr val="FF0000"/>
                  </a:solidFill>
                  <a:latin typeface="+mj-lt"/>
                </a:rPr>
                <a:t> by banks</a:t>
              </a:r>
            </a:p>
          </p:txBody>
        </p:sp>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78D31874-EC8A-CBD2-DB58-C6E32D8FCC31}"/>
                    </a:ext>
                  </a:extLst>
                </p:cNvPr>
                <p:cNvSpPr txBox="1"/>
                <p:nvPr/>
              </p:nvSpPr>
              <p:spPr>
                <a:xfrm>
                  <a:off x="4067396" y="5684283"/>
                  <a:ext cx="450187" cy="453137"/>
                </a:xfrm>
                <a:prstGeom prst="rect">
                  <a:avLst/>
                </a:prstGeom>
                <a:noFill/>
              </p:spPr>
              <p:txBody>
                <a:bodyPr wrap="none" rtlCol="0">
                  <a:spAutoFit/>
                </a:bodyPr>
                <a:lstStyle/>
                <a:p>
                  <a:pPr algn="ctr"/>
                  <a14:m>
                    <m:oMathPara xmlns:m="http://schemas.openxmlformats.org/officeDocument/2006/math">
                      <m:oMathParaPr>
                        <m:jc m:val="centerGroup"/>
                      </m:oMathParaPr>
                      <m:oMath xmlns:m="http://schemas.openxmlformats.org/officeDocument/2006/math">
                        <m:r>
                          <a:rPr lang="en-US" sz="2400" i="1" dirty="0">
                            <a:solidFill>
                              <a:srgbClr val="FF0000"/>
                            </a:solidFill>
                            <a:latin typeface="Cambria Math" panose="02040503050406030204" pitchFamily="18" charset="0"/>
                          </a:rPr>
                          <m:t>𝑖</m:t>
                        </m:r>
                        <m:r>
                          <a:rPr lang="en-US" sz="2400" i="1" baseline="30000" dirty="0">
                            <a:solidFill>
                              <a:srgbClr val="FF0000"/>
                            </a:solidFill>
                            <a:latin typeface="Cambria Math" panose="02040503050406030204" pitchFamily="18" charset="0"/>
                          </a:rPr>
                          <m:t>𝑣</m:t>
                        </m:r>
                      </m:oMath>
                    </m:oMathPara>
                  </a14:m>
                  <a:endParaRPr lang="en-US" sz="2400" baseline="30000" dirty="0">
                    <a:solidFill>
                      <a:srgbClr val="FF0000"/>
                    </a:solidFill>
                  </a:endParaRPr>
                </a:p>
              </p:txBody>
            </p:sp>
          </mc:Choice>
          <mc:Fallback xmlns="">
            <p:sp>
              <p:nvSpPr>
                <p:cNvPr id="36" name="TextBox 35">
                  <a:extLst>
                    <a:ext uri="{FF2B5EF4-FFF2-40B4-BE49-F238E27FC236}">
                      <a16:creationId xmlns:a16="http://schemas.microsoft.com/office/drawing/2014/main" id="{CBCD891F-F88E-8345-8B20-8A1A612EBAAF}"/>
                    </a:ext>
                  </a:extLst>
                </p:cNvPr>
                <p:cNvSpPr txBox="1">
                  <a:spLocks noRot="1" noChangeAspect="1" noMove="1" noResize="1" noEditPoints="1" noAdjustHandles="1" noChangeArrowheads="1" noChangeShapeType="1" noTextEdit="1"/>
                </p:cNvSpPr>
                <p:nvPr/>
              </p:nvSpPr>
              <p:spPr>
                <a:xfrm>
                  <a:off x="4067396" y="5684283"/>
                  <a:ext cx="450187" cy="453137"/>
                </a:xfrm>
                <a:prstGeom prst="rect">
                  <a:avLst/>
                </a:prstGeom>
                <a:blipFill>
                  <a:blip r:embed="rId3"/>
                  <a:stretch>
                    <a:fillRect l="-30435" b="-20690"/>
                  </a:stretch>
                </a:blipFill>
              </p:spPr>
              <p:txBody>
                <a:bodyPr/>
                <a:lstStyle/>
                <a:p>
                  <a:r>
                    <a:rPr lang="en-US">
                      <a:noFill/>
                    </a:rPr>
                    <a:t> </a:t>
                  </a:r>
                </a:p>
              </p:txBody>
            </p:sp>
          </mc:Fallback>
        </mc:AlternateContent>
        <p:cxnSp>
          <p:nvCxnSpPr>
            <p:cNvPr id="32" name="Straight Connector 31">
              <a:extLst>
                <a:ext uri="{FF2B5EF4-FFF2-40B4-BE49-F238E27FC236}">
                  <a16:creationId xmlns:a16="http://schemas.microsoft.com/office/drawing/2014/main" id="{843A7252-6980-5B81-65CC-035F02704714}"/>
                </a:ext>
              </a:extLst>
            </p:cNvPr>
            <p:cNvCxnSpPr>
              <a:cxnSpLocks/>
            </p:cNvCxnSpPr>
            <p:nvPr/>
          </p:nvCxnSpPr>
          <p:spPr>
            <a:xfrm flipV="1">
              <a:off x="8882588" y="5907969"/>
              <a:ext cx="2823185" cy="1"/>
            </a:xfrm>
            <a:prstGeom prst="line">
              <a:avLst/>
            </a:prstGeom>
            <a:ln w="38100">
              <a:solidFill>
                <a:srgbClr val="FF0000"/>
              </a:solidFill>
              <a:prstDash val="solid"/>
            </a:ln>
          </p:spPr>
          <p:style>
            <a:lnRef idx="3">
              <a:schemeClr val="dk1"/>
            </a:lnRef>
            <a:fillRef idx="0">
              <a:schemeClr val="dk1"/>
            </a:fillRef>
            <a:effectRef idx="2">
              <a:schemeClr val="dk1"/>
            </a:effectRef>
            <a:fontRef idx="minor">
              <a:schemeClr val="tx1"/>
            </a:fontRef>
          </p:style>
        </p:cxnSp>
        <p:cxnSp>
          <p:nvCxnSpPr>
            <p:cNvPr id="33" name="Straight Connector 32">
              <a:extLst>
                <a:ext uri="{FF2B5EF4-FFF2-40B4-BE49-F238E27FC236}">
                  <a16:creationId xmlns:a16="http://schemas.microsoft.com/office/drawing/2014/main" id="{CAE25BD7-94B4-FB90-766B-13038859FB07}"/>
                </a:ext>
              </a:extLst>
            </p:cNvPr>
            <p:cNvCxnSpPr>
              <a:cxnSpLocks/>
            </p:cNvCxnSpPr>
            <p:nvPr/>
          </p:nvCxnSpPr>
          <p:spPr>
            <a:xfrm flipV="1">
              <a:off x="5447026" y="1599261"/>
              <a:ext cx="0" cy="5531655"/>
            </a:xfrm>
            <a:prstGeom prst="line">
              <a:avLst/>
            </a:prstGeom>
            <a:ln w="38100">
              <a:solidFill>
                <a:srgbClr val="0070C0"/>
              </a:solidFill>
              <a:prstDash val="solid"/>
            </a:ln>
          </p:spPr>
          <p:style>
            <a:lnRef idx="3">
              <a:schemeClr val="dk1"/>
            </a:lnRef>
            <a:fillRef idx="0">
              <a:schemeClr val="dk1"/>
            </a:fillRef>
            <a:effectRef idx="2">
              <a:schemeClr val="dk1"/>
            </a:effectRef>
            <a:fontRef idx="minor">
              <a:schemeClr val="tx1"/>
            </a:fontRef>
          </p:style>
        </p:cxnSp>
        <p:sp>
          <p:nvSpPr>
            <p:cNvPr id="34" name="Oval 33">
              <a:extLst>
                <a:ext uri="{FF2B5EF4-FFF2-40B4-BE49-F238E27FC236}">
                  <a16:creationId xmlns:a16="http://schemas.microsoft.com/office/drawing/2014/main" id="{E6E5ECDF-4456-1A33-8B0A-A9D7CF147739}"/>
                </a:ext>
              </a:extLst>
            </p:cNvPr>
            <p:cNvSpPr/>
            <p:nvPr/>
          </p:nvSpPr>
          <p:spPr>
            <a:xfrm>
              <a:off x="5294221" y="2853698"/>
              <a:ext cx="238713" cy="22026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mc:AlternateContent xmlns:mc="http://schemas.openxmlformats.org/markup-compatibility/2006" xmlns:a14="http://schemas.microsoft.com/office/drawing/2010/main">
          <mc:Choice Requires="a14">
            <p:sp>
              <p:nvSpPr>
                <p:cNvPr id="35" name="TextBox 34">
                  <a:extLst>
                    <a:ext uri="{FF2B5EF4-FFF2-40B4-BE49-F238E27FC236}">
                      <a16:creationId xmlns:a16="http://schemas.microsoft.com/office/drawing/2014/main" id="{8D2EE628-CD35-153C-C608-AE34C6C69629}"/>
                    </a:ext>
                  </a:extLst>
                </p:cNvPr>
                <p:cNvSpPr txBox="1"/>
                <p:nvPr/>
              </p:nvSpPr>
              <p:spPr>
                <a:xfrm>
                  <a:off x="2980247" y="2718189"/>
                  <a:ext cx="1843963" cy="669488"/>
                </a:xfrm>
                <a:prstGeom prst="rect">
                  <a:avLst/>
                </a:prstGeom>
                <a:noFill/>
              </p:spPr>
              <p:txBody>
                <a:bodyPr wrap="none" rtlCol="0">
                  <a:spAutoFit/>
                </a:bodyPr>
                <a:lstStyle/>
                <a:p>
                  <a:pPr algn="ctr"/>
                  <a14:m>
                    <m:oMathPara xmlns:m="http://schemas.openxmlformats.org/officeDocument/2006/math">
                      <m:oMathParaPr>
                        <m:jc m:val="centerGroup"/>
                      </m:oMathParaPr>
                      <m:oMath xmlns:m="http://schemas.openxmlformats.org/officeDocument/2006/math">
                        <m:sSub>
                          <m:sSubPr>
                            <m:ctrlPr>
                              <a:rPr lang="en-US" sz="2400" b="0" i="1" dirty="0" smtClean="0">
                                <a:solidFill>
                                  <a:srgbClr val="0070C0"/>
                                </a:solidFill>
                                <a:latin typeface="Cambria Math" panose="02040503050406030204" pitchFamily="18" charset="0"/>
                              </a:rPr>
                            </m:ctrlPr>
                          </m:sSubPr>
                          <m:e>
                            <m:r>
                              <a:rPr lang="en-US" sz="2400" b="0" i="1" dirty="0" smtClean="0">
                                <a:solidFill>
                                  <a:srgbClr val="0070C0"/>
                                </a:solidFill>
                                <a:latin typeface="Cambria Math" panose="02040503050406030204" pitchFamily="18" charset="0"/>
                              </a:rPr>
                              <m:t>𝑖</m:t>
                            </m:r>
                          </m:e>
                          <m:sub>
                            <m:r>
                              <a:rPr lang="en-US" sz="2400" b="0" i="1" dirty="0" smtClean="0">
                                <a:solidFill>
                                  <a:srgbClr val="0070C0"/>
                                </a:solidFill>
                                <a:latin typeface="Cambria Math" panose="02040503050406030204" pitchFamily="18" charset="0"/>
                              </a:rPr>
                              <m:t>𝑏𝑒𝑓𝑜𝑟𝑒</m:t>
                            </m:r>
                          </m:sub>
                        </m:sSub>
                      </m:oMath>
                    </m:oMathPara>
                  </a14:m>
                  <a:endParaRPr lang="en-US" sz="2400" baseline="30000" dirty="0">
                    <a:solidFill>
                      <a:srgbClr val="0070C0"/>
                    </a:solidFill>
                  </a:endParaRPr>
                </a:p>
              </p:txBody>
            </p:sp>
          </mc:Choice>
          <mc:Fallback xmlns="">
            <p:sp>
              <p:nvSpPr>
                <p:cNvPr id="35" name="TextBox 34">
                  <a:extLst>
                    <a:ext uri="{FF2B5EF4-FFF2-40B4-BE49-F238E27FC236}">
                      <a16:creationId xmlns:a16="http://schemas.microsoft.com/office/drawing/2014/main" id="{8D2EE628-CD35-153C-C608-AE34C6C69629}"/>
                    </a:ext>
                  </a:extLst>
                </p:cNvPr>
                <p:cNvSpPr txBox="1">
                  <a:spLocks noRot="1" noChangeAspect="1" noMove="1" noResize="1" noEditPoints="1" noAdjustHandles="1" noChangeArrowheads="1" noChangeShapeType="1" noTextEdit="1"/>
                </p:cNvSpPr>
                <p:nvPr/>
              </p:nvSpPr>
              <p:spPr>
                <a:xfrm>
                  <a:off x="2980247" y="2718189"/>
                  <a:ext cx="1843963" cy="669488"/>
                </a:xfrm>
                <a:prstGeom prst="rect">
                  <a:avLst/>
                </a:prstGeom>
                <a:blipFill>
                  <a:blip r:embed="rId4"/>
                  <a:stretch>
                    <a:fillRect b="-12500"/>
                  </a:stretch>
                </a:blipFill>
              </p:spPr>
              <p:txBody>
                <a:bodyPr/>
                <a:lstStyle/>
                <a:p>
                  <a:r>
                    <a:rPr lang="en-US">
                      <a:noFill/>
                    </a:rPr>
                    <a:t> </a:t>
                  </a:r>
                </a:p>
              </p:txBody>
            </p:sp>
          </mc:Fallback>
        </mc:AlternateContent>
      </p:grpSp>
    </p:spTree>
    <p:extLst>
      <p:ext uri="{BB962C8B-B14F-4D97-AF65-F5344CB8AC3E}">
        <p14:creationId xmlns:p14="http://schemas.microsoft.com/office/powerpoint/2010/main" val="3902682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FF6D2-86A2-5B29-F2D0-683263110103}"/>
              </a:ext>
            </a:extLst>
          </p:cNvPr>
          <p:cNvSpPr>
            <a:spLocks noGrp="1"/>
          </p:cNvSpPr>
          <p:nvPr>
            <p:ph type="title"/>
          </p:nvPr>
        </p:nvSpPr>
        <p:spPr>
          <a:xfrm>
            <a:off x="700636" y="824167"/>
            <a:ext cx="10691265" cy="511849"/>
          </a:xfrm>
        </p:spPr>
        <p:txBody>
          <a:bodyPr>
            <a:noAutofit/>
          </a:bodyPr>
          <a:lstStyle/>
          <a:p>
            <a:r>
              <a:rPr lang="en-US" sz="3200" dirty="0"/>
              <a:t>Controlling interest rates: old style</a:t>
            </a:r>
          </a:p>
        </p:txBody>
      </p:sp>
      <mc:AlternateContent xmlns:mc="http://schemas.openxmlformats.org/markup-compatibility/2006" xmlns:a14="http://schemas.microsoft.com/office/drawing/2010/main">
        <mc:Choice Requires="a14">
          <p:sp>
            <p:nvSpPr>
              <p:cNvPr id="7" name="Content Placeholder 2">
                <a:extLst>
                  <a:ext uri="{FF2B5EF4-FFF2-40B4-BE49-F238E27FC236}">
                    <a16:creationId xmlns:a16="http://schemas.microsoft.com/office/drawing/2014/main" id="{90E41C33-4A27-2244-196B-3B32B5FF87B6}"/>
                  </a:ext>
                </a:extLst>
              </p:cNvPr>
              <p:cNvSpPr txBox="1">
                <a:spLocks/>
              </p:cNvSpPr>
              <p:nvPr/>
            </p:nvSpPr>
            <p:spPr>
              <a:xfrm>
                <a:off x="700636" y="1817990"/>
                <a:ext cx="4671655" cy="4111223"/>
              </a:xfrm>
              <a:prstGeom prst="rect">
                <a:avLst/>
              </a:prstGeom>
            </p:spPr>
            <p:txBody>
              <a:bodyPr vert="horz" lIns="91440" tIns="45720" rIns="91440" bIns="45720" rtlCol="0">
                <a:noAutofit/>
              </a:bodyPr>
              <a:lst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896111">
                  <a:lnSpc>
                    <a:spcPct val="100000"/>
                  </a:lnSpc>
                  <a:spcBef>
                    <a:spcPts val="1800"/>
                  </a:spcBef>
                  <a:spcAft>
                    <a:spcPts val="600"/>
                  </a:spcAft>
                  <a:buFont typeface="Arial" panose="020B0604020202020204" pitchFamily="34" charset="0"/>
                  <a:buNone/>
                  <a:defRPr sz="2000"/>
                </a:pPr>
                <a:r>
                  <a:rPr lang="en-US" dirty="0">
                    <a:solidFill>
                      <a:srgbClr val="EC6D0B"/>
                    </a:solidFill>
                    <a:latin typeface="+mj-lt"/>
                  </a:rPr>
                  <a:t>Central bank targets an </a:t>
                </a:r>
                <a:br>
                  <a:rPr lang="en-US" dirty="0">
                    <a:solidFill>
                      <a:srgbClr val="EC6D0B"/>
                    </a:solidFill>
                    <a:latin typeface="+mj-lt"/>
                  </a:rPr>
                </a:br>
                <a:r>
                  <a:rPr lang="en-US" dirty="0">
                    <a:solidFill>
                      <a:srgbClr val="EC6D0B"/>
                    </a:solidFill>
                    <a:latin typeface="+mj-lt"/>
                  </a:rPr>
                  <a:t>interbank rate </a:t>
                </a:r>
                <a14:m>
                  <m:oMath xmlns:m="http://schemas.openxmlformats.org/officeDocument/2006/math">
                    <m:r>
                      <a:rPr lang="en-GB" i="1" smtClean="0">
                        <a:solidFill>
                          <a:srgbClr val="EC6D0B"/>
                        </a:solidFill>
                        <a:latin typeface="Cambria Math" panose="02040503050406030204" pitchFamily="18" charset="0"/>
                      </a:rPr>
                      <m:t>𝑖</m:t>
                    </m:r>
                  </m:oMath>
                </a14:m>
                <a:endParaRPr lang="en-US" dirty="0">
                  <a:solidFill>
                    <a:srgbClr val="EC6D0B"/>
                  </a:solidFill>
                  <a:latin typeface="+mj-lt"/>
                </a:endParaRPr>
              </a:p>
              <a:p>
                <a:pPr defTabSz="896111">
                  <a:lnSpc>
                    <a:spcPct val="100000"/>
                  </a:lnSpc>
                  <a:spcBef>
                    <a:spcPts val="1800"/>
                  </a:spcBef>
                  <a:spcAft>
                    <a:spcPts val="600"/>
                  </a:spcAft>
                  <a:defRPr sz="2000"/>
                </a:pPr>
                <a:r>
                  <a:rPr lang="en-US" dirty="0">
                    <a:latin typeface="+mj-lt"/>
                  </a:rPr>
                  <a:t>If central bank wants to lower </a:t>
                </a:r>
                <a14:m>
                  <m:oMath xmlns:m="http://schemas.openxmlformats.org/officeDocument/2006/math">
                    <m:r>
                      <a:rPr lang="en-GB" i="1" smtClean="0">
                        <a:solidFill>
                          <a:srgbClr val="000000"/>
                        </a:solidFill>
                        <a:latin typeface="Cambria Math" panose="02040503050406030204" pitchFamily="18" charset="0"/>
                      </a:rPr>
                      <m:t>𝑖</m:t>
                    </m:r>
                  </m:oMath>
                </a14:m>
                <a:r>
                  <a:rPr lang="en-US" dirty="0">
                    <a:latin typeface="+mj-lt"/>
                  </a:rPr>
                  <a:t>:</a:t>
                </a:r>
              </a:p>
              <a:p>
                <a:pPr defTabSz="896111">
                  <a:lnSpc>
                    <a:spcPct val="100000"/>
                  </a:lnSpc>
                  <a:spcBef>
                    <a:spcPts val="1800"/>
                  </a:spcBef>
                  <a:spcAft>
                    <a:spcPts val="600"/>
                  </a:spcAft>
                  <a:defRPr sz="2000"/>
                </a:pPr>
                <a:r>
                  <a:rPr lang="en-US" dirty="0">
                    <a:latin typeface="+mj-lt"/>
                  </a:rPr>
                  <a:t>Increase supply of reserves.</a:t>
                </a:r>
              </a:p>
              <a:p>
                <a:pPr defTabSz="896111">
                  <a:lnSpc>
                    <a:spcPct val="100000"/>
                  </a:lnSpc>
                  <a:spcBef>
                    <a:spcPts val="1800"/>
                  </a:spcBef>
                  <a:spcAft>
                    <a:spcPts val="600"/>
                  </a:spcAft>
                  <a:defRPr sz="2000"/>
                </a:pPr>
                <a:r>
                  <a:rPr lang="en-US" dirty="0">
                    <a:latin typeface="+mj-lt"/>
                  </a:rPr>
                  <a:t>Interbank rate falls because banks have less demand for interbank loans now that they have more reserves.</a:t>
                </a:r>
              </a:p>
              <a:p>
                <a:pPr defTabSz="896111">
                  <a:lnSpc>
                    <a:spcPct val="100000"/>
                  </a:lnSpc>
                  <a:spcBef>
                    <a:spcPts val="1800"/>
                  </a:spcBef>
                  <a:spcAft>
                    <a:spcPts val="600"/>
                  </a:spcAft>
                  <a:defRPr sz="2000"/>
                </a:pPr>
                <a:r>
                  <a:rPr lang="en-US" dirty="0">
                    <a:latin typeface="+mj-lt"/>
                  </a:rPr>
                  <a:t>Fall in </a:t>
                </a:r>
                <a14:m>
                  <m:oMath xmlns:m="http://schemas.openxmlformats.org/officeDocument/2006/math">
                    <m:sSup>
                      <m:sSupPr>
                        <m:ctrlPr>
                          <a:rPr lang="en-US" i="1" smtClean="0">
                            <a:solidFill>
                              <a:srgbClr val="000000"/>
                            </a:solidFill>
                            <a:latin typeface="Cambria Math" panose="02040503050406030204" pitchFamily="18" charset="0"/>
                          </a:rPr>
                        </m:ctrlPr>
                      </m:sSupPr>
                      <m:e>
                        <m:r>
                          <a:rPr lang="en-US" i="1" smtClean="0">
                            <a:solidFill>
                              <a:srgbClr val="000000"/>
                            </a:solidFill>
                            <a:latin typeface="Cambria Math" panose="02040503050406030204" pitchFamily="18" charset="0"/>
                          </a:rPr>
                          <m:t>𝑖</m:t>
                        </m:r>
                        <m:r>
                          <a:rPr lang="en-US" i="1" smtClean="0">
                            <a:solidFill>
                              <a:srgbClr val="000000"/>
                            </a:solidFill>
                            <a:latin typeface="Cambria Math" panose="02040503050406030204" pitchFamily="18" charset="0"/>
                          </a:rPr>
                          <m:t>−</m:t>
                        </m:r>
                        <m:r>
                          <a:rPr lang="en-GB" i="1">
                            <a:solidFill>
                              <a:srgbClr val="000000"/>
                            </a:solidFill>
                            <a:latin typeface="Cambria Math" panose="02040503050406030204" pitchFamily="18" charset="0"/>
                          </a:rPr>
                          <m:t>𝑖</m:t>
                        </m:r>
                      </m:e>
                      <m:sup>
                        <m:r>
                          <a:rPr lang="en-GB" i="1">
                            <a:solidFill>
                              <a:srgbClr val="000000"/>
                            </a:solidFill>
                            <a:latin typeface="Cambria Math" panose="02040503050406030204" pitchFamily="18" charset="0"/>
                          </a:rPr>
                          <m:t>𝑣</m:t>
                        </m:r>
                      </m:sup>
                    </m:sSup>
                  </m:oMath>
                </a14:m>
                <a:r>
                  <a:rPr lang="en-US" dirty="0">
                    <a:latin typeface="+mj-lt"/>
                  </a:rPr>
                  <a:t> lowering </a:t>
                </a:r>
                <a14:m>
                  <m:oMath xmlns:m="http://schemas.openxmlformats.org/officeDocument/2006/math">
                    <m:r>
                      <a:rPr lang="en-GB" i="1">
                        <a:solidFill>
                          <a:srgbClr val="000000"/>
                        </a:solidFill>
                        <a:latin typeface="Cambria Math" panose="02040503050406030204" pitchFamily="18" charset="0"/>
                      </a:rPr>
                      <m:t>𝑖</m:t>
                    </m:r>
                  </m:oMath>
                </a14:m>
                <a:endParaRPr lang="en-US" dirty="0">
                  <a:latin typeface="+mj-lt"/>
                </a:endParaRPr>
              </a:p>
            </p:txBody>
          </p:sp>
        </mc:Choice>
        <mc:Fallback xmlns="">
          <p:sp>
            <p:nvSpPr>
              <p:cNvPr id="7" name="Content Placeholder 2">
                <a:extLst>
                  <a:ext uri="{FF2B5EF4-FFF2-40B4-BE49-F238E27FC236}">
                    <a16:creationId xmlns:a16="http://schemas.microsoft.com/office/drawing/2014/main" id="{90E41C33-4A27-2244-196B-3B32B5FF87B6}"/>
                  </a:ext>
                </a:extLst>
              </p:cNvPr>
              <p:cNvSpPr txBox="1">
                <a:spLocks noRot="1" noChangeAspect="1" noMove="1" noResize="1" noEditPoints="1" noAdjustHandles="1" noChangeArrowheads="1" noChangeShapeType="1" noTextEdit="1"/>
              </p:cNvSpPr>
              <p:nvPr/>
            </p:nvSpPr>
            <p:spPr>
              <a:xfrm>
                <a:off x="700636" y="1817990"/>
                <a:ext cx="4671655" cy="4111223"/>
              </a:xfrm>
              <a:prstGeom prst="rect">
                <a:avLst/>
              </a:prstGeom>
              <a:blipFill>
                <a:blip r:embed="rId2"/>
                <a:stretch>
                  <a:fillRect l="-1087" t="-923" r="-1359"/>
                </a:stretch>
              </a:blipFill>
            </p:spPr>
            <p:txBody>
              <a:bodyPr/>
              <a:lstStyle/>
              <a:p>
                <a:r>
                  <a:rPr lang="en-US">
                    <a:noFill/>
                  </a:rPr>
                  <a:t> </a:t>
                </a:r>
              </a:p>
            </p:txBody>
          </p:sp>
        </mc:Fallback>
      </mc:AlternateContent>
      <p:grpSp>
        <p:nvGrpSpPr>
          <p:cNvPr id="15" name="Group 14">
            <a:extLst>
              <a:ext uri="{FF2B5EF4-FFF2-40B4-BE49-F238E27FC236}">
                <a16:creationId xmlns:a16="http://schemas.microsoft.com/office/drawing/2014/main" id="{EE3CCCB2-BE28-3F51-2C28-C9A3978167F6}"/>
              </a:ext>
            </a:extLst>
          </p:cNvPr>
          <p:cNvGrpSpPr/>
          <p:nvPr/>
        </p:nvGrpSpPr>
        <p:grpSpPr>
          <a:xfrm>
            <a:off x="5706311" y="1362204"/>
            <a:ext cx="5643061" cy="4835411"/>
            <a:chOff x="3026049" y="1014486"/>
            <a:chExt cx="8832823" cy="6619308"/>
          </a:xfrm>
        </p:grpSpPr>
        <p:cxnSp>
          <p:nvCxnSpPr>
            <p:cNvPr id="16" name="Straight Connector 15">
              <a:extLst>
                <a:ext uri="{FF2B5EF4-FFF2-40B4-BE49-F238E27FC236}">
                  <a16:creationId xmlns:a16="http://schemas.microsoft.com/office/drawing/2014/main" id="{7E8FCBEB-250E-2628-93E8-D302046CBD67}"/>
                </a:ext>
              </a:extLst>
            </p:cNvPr>
            <p:cNvCxnSpPr>
              <a:cxnSpLocks/>
              <a:endCxn id="44" idx="6"/>
            </p:cNvCxnSpPr>
            <p:nvPr/>
          </p:nvCxnSpPr>
          <p:spPr>
            <a:xfrm>
              <a:off x="4591424" y="5030654"/>
              <a:ext cx="2753778" cy="13056"/>
            </a:xfrm>
            <a:prstGeom prst="line">
              <a:avLst/>
            </a:prstGeom>
            <a:ln w="38100">
              <a:solidFill>
                <a:srgbClr val="0070C0"/>
              </a:solidFill>
              <a:prstDash val="sysDot"/>
            </a:ln>
          </p:spPr>
          <p:style>
            <a:lnRef idx="3">
              <a:schemeClr val="dk1"/>
            </a:lnRef>
            <a:fillRef idx="0">
              <a:schemeClr val="dk1"/>
            </a:fillRef>
            <a:effectRef idx="2">
              <a:schemeClr val="dk1"/>
            </a:effectRef>
            <a:fontRef idx="minor">
              <a:schemeClr val="tx1"/>
            </a:fontRef>
          </p:style>
        </p:cxnSp>
        <p:cxnSp>
          <p:nvCxnSpPr>
            <p:cNvPr id="17" name="Straight Connector 16">
              <a:extLst>
                <a:ext uri="{FF2B5EF4-FFF2-40B4-BE49-F238E27FC236}">
                  <a16:creationId xmlns:a16="http://schemas.microsoft.com/office/drawing/2014/main" id="{056FE535-EC50-1909-87FD-6474283EED05}"/>
                </a:ext>
              </a:extLst>
            </p:cNvPr>
            <p:cNvCxnSpPr>
              <a:cxnSpLocks/>
            </p:cNvCxnSpPr>
            <p:nvPr/>
          </p:nvCxnSpPr>
          <p:spPr>
            <a:xfrm>
              <a:off x="4642065" y="2963832"/>
              <a:ext cx="804961" cy="0"/>
            </a:xfrm>
            <a:prstGeom prst="line">
              <a:avLst/>
            </a:prstGeom>
            <a:ln w="38100">
              <a:solidFill>
                <a:srgbClr val="0070C0"/>
              </a:solidFill>
              <a:prstDash val="sysDot"/>
            </a:ln>
          </p:spPr>
          <p:style>
            <a:lnRef idx="3">
              <a:schemeClr val="dk1"/>
            </a:lnRef>
            <a:fillRef idx="0">
              <a:schemeClr val="dk1"/>
            </a:fillRef>
            <a:effectRef idx="2">
              <a:schemeClr val="dk1"/>
            </a:effectRef>
            <a:fontRef idx="minor">
              <a:schemeClr val="tx1"/>
            </a:fontRef>
          </p:style>
        </p:cxnSp>
        <p:cxnSp>
          <p:nvCxnSpPr>
            <p:cNvPr id="18" name="Straight Arrow Connector 17">
              <a:extLst>
                <a:ext uri="{FF2B5EF4-FFF2-40B4-BE49-F238E27FC236}">
                  <a16:creationId xmlns:a16="http://schemas.microsoft.com/office/drawing/2014/main" id="{41BB5E8E-0C10-DE7A-B090-0DA9DA438EAF}"/>
                </a:ext>
              </a:extLst>
            </p:cNvPr>
            <p:cNvCxnSpPr>
              <a:cxnSpLocks/>
            </p:cNvCxnSpPr>
            <p:nvPr/>
          </p:nvCxnSpPr>
          <p:spPr>
            <a:xfrm flipV="1">
              <a:off x="4604343" y="7111090"/>
              <a:ext cx="7254529" cy="19826"/>
            </a:xfrm>
            <a:prstGeom prst="straightConnector1">
              <a:avLst/>
            </a:prstGeom>
            <a:ln w="28575">
              <a:tailEnd type="triangle"/>
            </a:ln>
          </p:spPr>
          <p:style>
            <a:lnRef idx="3">
              <a:schemeClr val="dk1"/>
            </a:lnRef>
            <a:fillRef idx="0">
              <a:schemeClr val="dk1"/>
            </a:fillRef>
            <a:effectRef idx="2">
              <a:schemeClr val="dk1"/>
            </a:effectRef>
            <a:fontRef idx="minor">
              <a:schemeClr val="tx1"/>
            </a:fontRef>
          </p:style>
        </p:cxnSp>
        <p:cxnSp>
          <p:nvCxnSpPr>
            <p:cNvPr id="19" name="Straight Arrow Connector 18">
              <a:extLst>
                <a:ext uri="{FF2B5EF4-FFF2-40B4-BE49-F238E27FC236}">
                  <a16:creationId xmlns:a16="http://schemas.microsoft.com/office/drawing/2014/main" id="{9A724B4B-A323-AB25-010F-B8CCE77D6DEB}"/>
                </a:ext>
              </a:extLst>
            </p:cNvPr>
            <p:cNvCxnSpPr>
              <a:cxnSpLocks/>
            </p:cNvCxnSpPr>
            <p:nvPr/>
          </p:nvCxnSpPr>
          <p:spPr>
            <a:xfrm flipH="1" flipV="1">
              <a:off x="4605298" y="1014486"/>
              <a:ext cx="1" cy="6096604"/>
            </a:xfrm>
            <a:prstGeom prst="straightConnector1">
              <a:avLst/>
            </a:prstGeom>
            <a:ln w="28575">
              <a:tailEnd type="triangle"/>
            </a:ln>
          </p:spPr>
          <p:style>
            <a:lnRef idx="3">
              <a:schemeClr val="dk1"/>
            </a:lnRef>
            <a:fillRef idx="0">
              <a:schemeClr val="dk1"/>
            </a:fillRef>
            <a:effectRef idx="2">
              <a:schemeClr val="dk1"/>
            </a:effectRef>
            <a:fontRef idx="minor">
              <a:schemeClr val="tx1"/>
            </a:fontRef>
          </p:style>
        </p:cxn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DED71E9A-6A1E-4B4C-06C2-1D4D5E763E9F}"/>
                    </a:ext>
                  </a:extLst>
                </p:cNvPr>
                <p:cNvSpPr txBox="1"/>
                <p:nvPr/>
              </p:nvSpPr>
              <p:spPr>
                <a:xfrm>
                  <a:off x="4045661" y="1014486"/>
                  <a:ext cx="338682" cy="453137"/>
                </a:xfrm>
                <a:prstGeom prst="rect">
                  <a:avLst/>
                </a:prstGeom>
                <a:noFill/>
              </p:spPr>
              <p:txBody>
                <a:bodyPr wrap="none" rtlCol="0">
                  <a:spAutoFit/>
                </a:bodyPr>
                <a:lstStyle/>
                <a:p>
                  <a:pPr algn="ctr"/>
                  <a14:m>
                    <m:oMathPara xmlns:m="http://schemas.openxmlformats.org/officeDocument/2006/math">
                      <m:oMathParaPr>
                        <m:jc m:val="centerGroup"/>
                      </m:oMathParaPr>
                      <m:oMath xmlns:m="http://schemas.openxmlformats.org/officeDocument/2006/math">
                        <m:r>
                          <a:rPr lang="en-US" sz="2400" i="1" dirty="0">
                            <a:latin typeface="Cambria Math" panose="02040503050406030204" pitchFamily="18" charset="0"/>
                          </a:rPr>
                          <m:t>𝑖</m:t>
                        </m:r>
                      </m:oMath>
                    </m:oMathPara>
                  </a14:m>
                  <a:endParaRPr lang="en-US" sz="2400" baseline="30000" dirty="0"/>
                </a:p>
              </p:txBody>
            </p:sp>
          </mc:Choice>
          <mc:Fallback xmlns="">
            <p:sp>
              <p:nvSpPr>
                <p:cNvPr id="19" name="TextBox 18">
                  <a:extLst>
                    <a:ext uri="{FF2B5EF4-FFF2-40B4-BE49-F238E27FC236}">
                      <a16:creationId xmlns:a16="http://schemas.microsoft.com/office/drawing/2014/main" id="{F56FC9D5-2ADE-B548-875D-333CDBC6A09C}"/>
                    </a:ext>
                  </a:extLst>
                </p:cNvPr>
                <p:cNvSpPr txBox="1">
                  <a:spLocks noRot="1" noChangeAspect="1" noMove="1" noResize="1" noEditPoints="1" noAdjustHandles="1" noChangeArrowheads="1" noChangeShapeType="1" noTextEdit="1"/>
                </p:cNvSpPr>
                <p:nvPr/>
              </p:nvSpPr>
              <p:spPr>
                <a:xfrm>
                  <a:off x="4045661" y="1014486"/>
                  <a:ext cx="338682" cy="453137"/>
                </a:xfrm>
                <a:prstGeom prst="rect">
                  <a:avLst/>
                </a:prstGeom>
                <a:blipFill>
                  <a:blip r:embed="rId4"/>
                  <a:stretch>
                    <a:fillRect l="-27778" r="-5556" b="-20690"/>
                  </a:stretch>
                </a:blipFill>
              </p:spPr>
              <p:txBody>
                <a:bodyPr/>
                <a:lstStyle/>
                <a:p>
                  <a:r>
                    <a:rPr lang="en-US">
                      <a:noFill/>
                    </a:rPr>
                    <a:t> </a:t>
                  </a:r>
                </a:p>
              </p:txBody>
            </p:sp>
          </mc:Fallback>
        </mc:AlternateContent>
        <p:sp>
          <p:nvSpPr>
            <p:cNvPr id="21" name="TextBox 20">
              <a:extLst>
                <a:ext uri="{FF2B5EF4-FFF2-40B4-BE49-F238E27FC236}">
                  <a16:creationId xmlns:a16="http://schemas.microsoft.com/office/drawing/2014/main" id="{BD33BE9E-AF55-169B-0CBD-8B3CDECF3EB5}"/>
                </a:ext>
              </a:extLst>
            </p:cNvPr>
            <p:cNvSpPr txBox="1"/>
            <p:nvPr/>
          </p:nvSpPr>
          <p:spPr>
            <a:xfrm>
              <a:off x="7651008" y="7038845"/>
              <a:ext cx="4207864" cy="594949"/>
            </a:xfrm>
            <a:prstGeom prst="rect">
              <a:avLst/>
            </a:prstGeom>
            <a:noFill/>
          </p:spPr>
          <p:txBody>
            <a:bodyPr wrap="none" rtlCol="0">
              <a:spAutoFit/>
            </a:bodyPr>
            <a:lstStyle/>
            <a:p>
              <a:pPr algn="ctr"/>
              <a:r>
                <a:rPr lang="en-US" sz="2400" dirty="0">
                  <a:latin typeface="+mj-lt"/>
                </a:rPr>
                <a:t>Quantity of reserves</a:t>
              </a:r>
            </a:p>
          </p:txBody>
        </p:sp>
        <p:cxnSp>
          <p:nvCxnSpPr>
            <p:cNvPr id="22" name="Straight Connector 21">
              <a:extLst>
                <a:ext uri="{FF2B5EF4-FFF2-40B4-BE49-F238E27FC236}">
                  <a16:creationId xmlns:a16="http://schemas.microsoft.com/office/drawing/2014/main" id="{66AB0BC7-AB77-510D-C078-B6CC4F5A421A}"/>
                </a:ext>
              </a:extLst>
            </p:cNvPr>
            <p:cNvCxnSpPr>
              <a:cxnSpLocks/>
              <a:endCxn id="37" idx="2"/>
            </p:cNvCxnSpPr>
            <p:nvPr/>
          </p:nvCxnSpPr>
          <p:spPr>
            <a:xfrm flipV="1">
              <a:off x="4604343" y="5907967"/>
              <a:ext cx="4278246" cy="4"/>
            </a:xfrm>
            <a:prstGeom prst="line">
              <a:avLst/>
            </a:prstGeom>
            <a:ln w="38100">
              <a:solidFill>
                <a:srgbClr val="FF0000"/>
              </a:solidFill>
              <a:prstDash val="sysDot"/>
            </a:ln>
          </p:spPr>
          <p:style>
            <a:lnRef idx="3">
              <a:schemeClr val="dk1"/>
            </a:lnRef>
            <a:fillRef idx="0">
              <a:schemeClr val="dk1"/>
            </a:fillRef>
            <a:effectRef idx="2">
              <a:schemeClr val="dk1"/>
            </a:effectRef>
            <a:fontRef idx="minor">
              <a:schemeClr val="tx1"/>
            </a:fontRef>
          </p:style>
        </p:cxnSp>
        <p:sp>
          <p:nvSpPr>
            <p:cNvPr id="23" name="TextBox 22">
              <a:extLst>
                <a:ext uri="{FF2B5EF4-FFF2-40B4-BE49-F238E27FC236}">
                  <a16:creationId xmlns:a16="http://schemas.microsoft.com/office/drawing/2014/main" id="{C631004E-3392-4AA8-980D-F8F37001D5C8}"/>
                </a:ext>
              </a:extLst>
            </p:cNvPr>
            <p:cNvSpPr txBox="1"/>
            <p:nvPr/>
          </p:nvSpPr>
          <p:spPr>
            <a:xfrm>
              <a:off x="5605459" y="2525140"/>
              <a:ext cx="362600" cy="461665"/>
            </a:xfrm>
            <a:prstGeom prst="rect">
              <a:avLst/>
            </a:prstGeom>
            <a:noFill/>
          </p:spPr>
          <p:txBody>
            <a:bodyPr wrap="none" rtlCol="0">
              <a:spAutoFit/>
            </a:bodyPr>
            <a:lstStyle/>
            <a:p>
              <a:pPr algn="ctr"/>
              <a:r>
                <a:rPr lang="en-US" sz="2400" dirty="0"/>
                <a:t>A</a:t>
              </a:r>
            </a:p>
          </p:txBody>
        </p:sp>
        <p:sp>
          <p:nvSpPr>
            <p:cNvPr id="36" name="TextBox 35">
              <a:extLst>
                <a:ext uri="{FF2B5EF4-FFF2-40B4-BE49-F238E27FC236}">
                  <a16:creationId xmlns:a16="http://schemas.microsoft.com/office/drawing/2014/main" id="{70681B22-2993-8E42-DD5D-7EB2544FE990}"/>
                </a:ext>
              </a:extLst>
            </p:cNvPr>
            <p:cNvSpPr txBox="1"/>
            <p:nvPr/>
          </p:nvSpPr>
          <p:spPr>
            <a:xfrm>
              <a:off x="5443987" y="1502828"/>
              <a:ext cx="1756875" cy="716248"/>
            </a:xfrm>
            <a:prstGeom prst="rect">
              <a:avLst/>
            </a:prstGeom>
            <a:noFill/>
          </p:spPr>
          <p:txBody>
            <a:bodyPr wrap="none" rtlCol="0">
              <a:spAutoFit/>
            </a:bodyPr>
            <a:lstStyle/>
            <a:p>
              <a:pPr algn="ctr"/>
              <a:r>
                <a:rPr lang="en-US" sz="1400" dirty="0">
                  <a:solidFill>
                    <a:srgbClr val="0070C0"/>
                  </a:solidFill>
                  <a:latin typeface="+mj-lt"/>
                </a:rPr>
                <a:t>Conventional</a:t>
              </a:r>
            </a:p>
            <a:p>
              <a:pPr algn="ctr"/>
              <a:r>
                <a:rPr lang="en-US" sz="1400" dirty="0">
                  <a:solidFill>
                    <a:srgbClr val="0070C0"/>
                  </a:solidFill>
                  <a:latin typeface="+mj-lt"/>
                </a:rPr>
                <a:t>supply</a:t>
              </a:r>
            </a:p>
          </p:txBody>
        </p:sp>
        <p:sp>
          <p:nvSpPr>
            <p:cNvPr id="37" name="Freeform 36">
              <a:extLst>
                <a:ext uri="{FF2B5EF4-FFF2-40B4-BE49-F238E27FC236}">
                  <a16:creationId xmlns:a16="http://schemas.microsoft.com/office/drawing/2014/main" id="{CF0AC598-8BF9-B041-2A83-58F7F3C5D89D}"/>
                </a:ext>
              </a:extLst>
            </p:cNvPr>
            <p:cNvSpPr/>
            <p:nvPr/>
          </p:nvSpPr>
          <p:spPr>
            <a:xfrm rot="6364269">
              <a:off x="5366292" y="1242448"/>
              <a:ext cx="3105476" cy="5109804"/>
            </a:xfrm>
            <a:custGeom>
              <a:avLst/>
              <a:gdLst>
                <a:gd name="connsiteX0" fmla="*/ 0 w 2761129"/>
                <a:gd name="connsiteY0" fmla="*/ 4715436 h 4715436"/>
                <a:gd name="connsiteX1" fmla="*/ 2026023 w 2761129"/>
                <a:gd name="connsiteY1" fmla="*/ 2779059 h 4715436"/>
                <a:gd name="connsiteX2" fmla="*/ 2761129 w 2761129"/>
                <a:gd name="connsiteY2" fmla="*/ 0 h 4715436"/>
              </a:gdLst>
              <a:ahLst/>
              <a:cxnLst>
                <a:cxn ang="0">
                  <a:pos x="connsiteX0" y="connsiteY0"/>
                </a:cxn>
                <a:cxn ang="0">
                  <a:pos x="connsiteX1" y="connsiteY1"/>
                </a:cxn>
                <a:cxn ang="0">
                  <a:pos x="connsiteX2" y="connsiteY2"/>
                </a:cxn>
              </a:cxnLst>
              <a:rect l="l" t="t" r="r" b="b"/>
              <a:pathLst>
                <a:path w="2761129" h="4715436">
                  <a:moveTo>
                    <a:pt x="0" y="4715436"/>
                  </a:moveTo>
                  <a:cubicBezTo>
                    <a:pt x="782917" y="4140200"/>
                    <a:pt x="1565835" y="3564965"/>
                    <a:pt x="2026023" y="2779059"/>
                  </a:cubicBezTo>
                  <a:cubicBezTo>
                    <a:pt x="2486211" y="1993153"/>
                    <a:pt x="2623670" y="996576"/>
                    <a:pt x="2761129" y="0"/>
                  </a:cubicBezTo>
                </a:path>
              </a:pathLst>
            </a:cu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6BC24571-F1E7-801C-C7EA-F473132CCB3B}"/>
                </a:ext>
              </a:extLst>
            </p:cNvPr>
            <p:cNvSpPr txBox="1"/>
            <p:nvPr/>
          </p:nvSpPr>
          <p:spPr>
            <a:xfrm>
              <a:off x="10089039" y="4908661"/>
              <a:ext cx="1631845" cy="951921"/>
            </a:xfrm>
            <a:prstGeom prst="rect">
              <a:avLst/>
            </a:prstGeom>
            <a:noFill/>
          </p:spPr>
          <p:txBody>
            <a:bodyPr wrap="none" rtlCol="0">
              <a:spAutoFit/>
            </a:bodyPr>
            <a:lstStyle/>
            <a:p>
              <a:pPr algn="ctr"/>
              <a:r>
                <a:rPr lang="en-US" sz="1400" dirty="0">
                  <a:solidFill>
                    <a:srgbClr val="FF0000"/>
                  </a:solidFill>
                  <a:latin typeface="+mj-lt"/>
                </a:rPr>
                <a:t>Demand </a:t>
              </a:r>
            </a:p>
            <a:p>
              <a:pPr algn="ctr"/>
              <a:r>
                <a:rPr lang="en-US" sz="1400" dirty="0">
                  <a:solidFill>
                    <a:srgbClr val="FF0000"/>
                  </a:solidFill>
                  <a:latin typeface="+mj-lt"/>
                </a:rPr>
                <a:t>for reserves</a:t>
              </a:r>
            </a:p>
            <a:p>
              <a:pPr algn="ctr"/>
              <a:r>
                <a:rPr lang="en-US" sz="1400" dirty="0">
                  <a:solidFill>
                    <a:srgbClr val="FF0000"/>
                  </a:solidFill>
                  <a:latin typeface="+mj-lt"/>
                </a:rPr>
                <a:t> by banks</a:t>
              </a:r>
            </a:p>
          </p:txBody>
        </p:sp>
        <mc:AlternateContent xmlns:mc="http://schemas.openxmlformats.org/markup-compatibility/2006" xmlns:a14="http://schemas.microsoft.com/office/drawing/2010/main">
          <mc:Choice Requires="a14">
            <p:sp>
              <p:nvSpPr>
                <p:cNvPr id="39" name="TextBox 38">
                  <a:extLst>
                    <a:ext uri="{FF2B5EF4-FFF2-40B4-BE49-F238E27FC236}">
                      <a16:creationId xmlns:a16="http://schemas.microsoft.com/office/drawing/2014/main" id="{C319625F-69FD-A527-562A-3C8C4FC0E5A7}"/>
                    </a:ext>
                  </a:extLst>
                </p:cNvPr>
                <p:cNvSpPr txBox="1"/>
                <p:nvPr/>
              </p:nvSpPr>
              <p:spPr>
                <a:xfrm>
                  <a:off x="4067396" y="5684283"/>
                  <a:ext cx="450187" cy="453137"/>
                </a:xfrm>
                <a:prstGeom prst="rect">
                  <a:avLst/>
                </a:prstGeom>
                <a:noFill/>
              </p:spPr>
              <p:txBody>
                <a:bodyPr wrap="none" rtlCol="0">
                  <a:spAutoFit/>
                </a:bodyPr>
                <a:lstStyle/>
                <a:p>
                  <a:pPr algn="ctr"/>
                  <a14:m>
                    <m:oMathPara xmlns:m="http://schemas.openxmlformats.org/officeDocument/2006/math">
                      <m:oMathParaPr>
                        <m:jc m:val="centerGroup"/>
                      </m:oMathParaPr>
                      <m:oMath xmlns:m="http://schemas.openxmlformats.org/officeDocument/2006/math">
                        <m:r>
                          <a:rPr lang="en-US" sz="2400" i="1" dirty="0">
                            <a:solidFill>
                              <a:srgbClr val="FF0000"/>
                            </a:solidFill>
                            <a:latin typeface="Cambria Math" panose="02040503050406030204" pitchFamily="18" charset="0"/>
                          </a:rPr>
                          <m:t>𝑖</m:t>
                        </m:r>
                        <m:r>
                          <a:rPr lang="en-US" sz="2400" i="1" baseline="30000" dirty="0">
                            <a:solidFill>
                              <a:srgbClr val="FF0000"/>
                            </a:solidFill>
                            <a:latin typeface="Cambria Math" panose="02040503050406030204" pitchFamily="18" charset="0"/>
                          </a:rPr>
                          <m:t>𝑣</m:t>
                        </m:r>
                      </m:oMath>
                    </m:oMathPara>
                  </a14:m>
                  <a:endParaRPr lang="en-US" sz="2400" baseline="30000" dirty="0">
                    <a:solidFill>
                      <a:srgbClr val="FF0000"/>
                    </a:solidFill>
                  </a:endParaRPr>
                </a:p>
              </p:txBody>
            </p:sp>
          </mc:Choice>
          <mc:Fallback xmlns="">
            <p:sp>
              <p:nvSpPr>
                <p:cNvPr id="36" name="TextBox 35">
                  <a:extLst>
                    <a:ext uri="{FF2B5EF4-FFF2-40B4-BE49-F238E27FC236}">
                      <a16:creationId xmlns:a16="http://schemas.microsoft.com/office/drawing/2014/main" id="{CBCD891F-F88E-8345-8B20-8A1A612EBAAF}"/>
                    </a:ext>
                  </a:extLst>
                </p:cNvPr>
                <p:cNvSpPr txBox="1">
                  <a:spLocks noRot="1" noChangeAspect="1" noMove="1" noResize="1" noEditPoints="1" noAdjustHandles="1" noChangeArrowheads="1" noChangeShapeType="1" noTextEdit="1"/>
                </p:cNvSpPr>
                <p:nvPr/>
              </p:nvSpPr>
              <p:spPr>
                <a:xfrm>
                  <a:off x="4067396" y="5684283"/>
                  <a:ext cx="450187" cy="453137"/>
                </a:xfrm>
                <a:prstGeom prst="rect">
                  <a:avLst/>
                </a:prstGeom>
                <a:blipFill>
                  <a:blip r:embed="rId5"/>
                  <a:stretch>
                    <a:fillRect l="-30435" b="-20690"/>
                  </a:stretch>
                </a:blipFill>
              </p:spPr>
              <p:txBody>
                <a:bodyPr/>
                <a:lstStyle/>
                <a:p>
                  <a:r>
                    <a:rPr lang="en-US">
                      <a:noFill/>
                    </a:rPr>
                    <a:t> </a:t>
                  </a:r>
                </a:p>
              </p:txBody>
            </p:sp>
          </mc:Fallback>
        </mc:AlternateContent>
        <p:cxnSp>
          <p:nvCxnSpPr>
            <p:cNvPr id="40" name="Straight Connector 39">
              <a:extLst>
                <a:ext uri="{FF2B5EF4-FFF2-40B4-BE49-F238E27FC236}">
                  <a16:creationId xmlns:a16="http://schemas.microsoft.com/office/drawing/2014/main" id="{412B72FA-C975-790C-40B9-1009583C80DD}"/>
                </a:ext>
              </a:extLst>
            </p:cNvPr>
            <p:cNvCxnSpPr>
              <a:cxnSpLocks/>
            </p:cNvCxnSpPr>
            <p:nvPr/>
          </p:nvCxnSpPr>
          <p:spPr>
            <a:xfrm flipV="1">
              <a:off x="8882588" y="5907969"/>
              <a:ext cx="2823185" cy="1"/>
            </a:xfrm>
            <a:prstGeom prst="line">
              <a:avLst/>
            </a:prstGeom>
            <a:ln w="38100">
              <a:solidFill>
                <a:srgbClr val="FF0000"/>
              </a:solidFill>
              <a:prstDash val="solid"/>
            </a:ln>
          </p:spPr>
          <p:style>
            <a:lnRef idx="3">
              <a:schemeClr val="dk1"/>
            </a:lnRef>
            <a:fillRef idx="0">
              <a:schemeClr val="dk1"/>
            </a:fillRef>
            <a:effectRef idx="2">
              <a:schemeClr val="dk1"/>
            </a:effectRef>
            <a:fontRef idx="minor">
              <a:schemeClr val="tx1"/>
            </a:fontRef>
          </p:style>
        </p:cxnSp>
        <p:cxnSp>
          <p:nvCxnSpPr>
            <p:cNvPr id="41" name="Straight Connector 40">
              <a:extLst>
                <a:ext uri="{FF2B5EF4-FFF2-40B4-BE49-F238E27FC236}">
                  <a16:creationId xmlns:a16="http://schemas.microsoft.com/office/drawing/2014/main" id="{EE520CCB-3FE2-7D56-79B1-1CE7200930CE}"/>
                </a:ext>
              </a:extLst>
            </p:cNvPr>
            <p:cNvCxnSpPr>
              <a:cxnSpLocks/>
            </p:cNvCxnSpPr>
            <p:nvPr/>
          </p:nvCxnSpPr>
          <p:spPr>
            <a:xfrm flipV="1">
              <a:off x="5447026" y="1599261"/>
              <a:ext cx="0" cy="5531655"/>
            </a:xfrm>
            <a:prstGeom prst="line">
              <a:avLst/>
            </a:prstGeom>
            <a:ln w="38100">
              <a:solidFill>
                <a:srgbClr val="0070C0"/>
              </a:solidFill>
              <a:prstDash val="solid"/>
            </a:ln>
          </p:spPr>
          <p:style>
            <a:lnRef idx="3">
              <a:schemeClr val="dk1"/>
            </a:lnRef>
            <a:fillRef idx="0">
              <a:schemeClr val="dk1"/>
            </a:fillRef>
            <a:effectRef idx="2">
              <a:schemeClr val="dk1"/>
            </a:effectRef>
            <a:fontRef idx="minor">
              <a:schemeClr val="tx1"/>
            </a:fontRef>
          </p:style>
        </p:cxnSp>
        <p:sp>
          <p:nvSpPr>
            <p:cNvPr id="42" name="Oval 41">
              <a:extLst>
                <a:ext uri="{FF2B5EF4-FFF2-40B4-BE49-F238E27FC236}">
                  <a16:creationId xmlns:a16="http://schemas.microsoft.com/office/drawing/2014/main" id="{0FD4577F-CA09-ECD2-9EF3-0D85E9DAD5AD}"/>
                </a:ext>
              </a:extLst>
            </p:cNvPr>
            <p:cNvSpPr/>
            <p:nvPr/>
          </p:nvSpPr>
          <p:spPr>
            <a:xfrm>
              <a:off x="5294221" y="2853698"/>
              <a:ext cx="238713" cy="22026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cxnSp>
          <p:nvCxnSpPr>
            <p:cNvPr id="43" name="Straight Connector 42">
              <a:extLst>
                <a:ext uri="{FF2B5EF4-FFF2-40B4-BE49-F238E27FC236}">
                  <a16:creationId xmlns:a16="http://schemas.microsoft.com/office/drawing/2014/main" id="{6BEC3DA9-E0A1-3B31-5143-2338B135F052}"/>
                </a:ext>
              </a:extLst>
            </p:cNvPr>
            <p:cNvCxnSpPr>
              <a:cxnSpLocks/>
            </p:cNvCxnSpPr>
            <p:nvPr/>
          </p:nvCxnSpPr>
          <p:spPr>
            <a:xfrm flipV="1">
              <a:off x="7225846" y="1599261"/>
              <a:ext cx="0" cy="5531655"/>
            </a:xfrm>
            <a:prstGeom prst="line">
              <a:avLst/>
            </a:prstGeom>
            <a:ln w="38100">
              <a:solidFill>
                <a:srgbClr val="0070C0"/>
              </a:solidFill>
              <a:prstDash val="solid"/>
            </a:ln>
          </p:spPr>
          <p:style>
            <a:lnRef idx="3">
              <a:schemeClr val="dk1"/>
            </a:lnRef>
            <a:fillRef idx="0">
              <a:schemeClr val="dk1"/>
            </a:fillRef>
            <a:effectRef idx="2">
              <a:schemeClr val="dk1"/>
            </a:effectRef>
            <a:fontRef idx="minor">
              <a:schemeClr val="tx1"/>
            </a:fontRef>
          </p:style>
        </p:cxnSp>
        <p:sp>
          <p:nvSpPr>
            <p:cNvPr id="44" name="Oval 43">
              <a:extLst>
                <a:ext uri="{FF2B5EF4-FFF2-40B4-BE49-F238E27FC236}">
                  <a16:creationId xmlns:a16="http://schemas.microsoft.com/office/drawing/2014/main" id="{76541EE0-0E9C-A7FF-A211-6A4082910D36}"/>
                </a:ext>
              </a:extLst>
            </p:cNvPr>
            <p:cNvSpPr/>
            <p:nvPr/>
          </p:nvSpPr>
          <p:spPr>
            <a:xfrm>
              <a:off x="7106489" y="4933576"/>
              <a:ext cx="238713" cy="22026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45" name="TextBox 44">
              <a:extLst>
                <a:ext uri="{FF2B5EF4-FFF2-40B4-BE49-F238E27FC236}">
                  <a16:creationId xmlns:a16="http://schemas.microsoft.com/office/drawing/2014/main" id="{80F28BC0-3E29-E998-12EC-6ED78C012375}"/>
                </a:ext>
              </a:extLst>
            </p:cNvPr>
            <p:cNvSpPr txBox="1"/>
            <p:nvPr/>
          </p:nvSpPr>
          <p:spPr>
            <a:xfrm>
              <a:off x="7470666" y="4584999"/>
              <a:ext cx="362600" cy="461665"/>
            </a:xfrm>
            <a:prstGeom prst="rect">
              <a:avLst/>
            </a:prstGeom>
            <a:noFill/>
          </p:spPr>
          <p:txBody>
            <a:bodyPr wrap="none" rtlCol="0">
              <a:spAutoFit/>
            </a:bodyPr>
            <a:lstStyle/>
            <a:p>
              <a:pPr algn="ctr"/>
              <a:r>
                <a:rPr lang="en-US" sz="2400" dirty="0"/>
                <a:t>B</a:t>
              </a:r>
            </a:p>
          </p:txBody>
        </p:sp>
        <p:cxnSp>
          <p:nvCxnSpPr>
            <p:cNvPr id="46" name="Straight Arrow Connector 45">
              <a:extLst>
                <a:ext uri="{FF2B5EF4-FFF2-40B4-BE49-F238E27FC236}">
                  <a16:creationId xmlns:a16="http://schemas.microsoft.com/office/drawing/2014/main" id="{731F6ACE-816C-A820-FA62-D96BBFD60391}"/>
                </a:ext>
              </a:extLst>
            </p:cNvPr>
            <p:cNvCxnSpPr>
              <a:cxnSpLocks/>
            </p:cNvCxnSpPr>
            <p:nvPr/>
          </p:nvCxnSpPr>
          <p:spPr>
            <a:xfrm>
              <a:off x="5612850" y="2282591"/>
              <a:ext cx="1493639" cy="0"/>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7" name="TextBox 46">
                  <a:extLst>
                    <a:ext uri="{FF2B5EF4-FFF2-40B4-BE49-F238E27FC236}">
                      <a16:creationId xmlns:a16="http://schemas.microsoft.com/office/drawing/2014/main" id="{2E09CE19-E563-8D34-4563-A8BC560DE076}"/>
                    </a:ext>
                  </a:extLst>
                </p:cNvPr>
                <p:cNvSpPr txBox="1"/>
                <p:nvPr/>
              </p:nvSpPr>
              <p:spPr>
                <a:xfrm>
                  <a:off x="3026049" y="2718189"/>
                  <a:ext cx="1752360" cy="672536"/>
                </a:xfrm>
                <a:prstGeom prst="rect">
                  <a:avLst/>
                </a:prstGeom>
                <a:noFill/>
              </p:spPr>
              <p:txBody>
                <a:bodyPr wrap="none" rtlCol="0">
                  <a:spAutoFit/>
                </a:bodyPr>
                <a:lstStyle/>
                <a:p>
                  <a:pPr algn="ctr"/>
                  <a14:m>
                    <m:oMathPara xmlns:m="http://schemas.openxmlformats.org/officeDocument/2006/math">
                      <m:oMathParaPr>
                        <m:jc m:val="centerGroup"/>
                      </m:oMathParaPr>
                      <m:oMath xmlns:m="http://schemas.openxmlformats.org/officeDocument/2006/math">
                        <m:sSub>
                          <m:sSubPr>
                            <m:ctrlPr>
                              <a:rPr lang="en-US" sz="2400" b="0" i="1" dirty="0" smtClean="0">
                                <a:solidFill>
                                  <a:srgbClr val="0070C0"/>
                                </a:solidFill>
                                <a:latin typeface="Cambria Math" panose="02040503050406030204" pitchFamily="18" charset="0"/>
                              </a:rPr>
                            </m:ctrlPr>
                          </m:sSubPr>
                          <m:e>
                            <m:r>
                              <a:rPr lang="en-US" sz="2400" b="0" i="1" dirty="0" smtClean="0">
                                <a:solidFill>
                                  <a:srgbClr val="0070C0"/>
                                </a:solidFill>
                                <a:latin typeface="Cambria Math" panose="02040503050406030204" pitchFamily="18" charset="0"/>
                              </a:rPr>
                              <m:t>𝑖</m:t>
                            </m:r>
                          </m:e>
                          <m:sub>
                            <m:r>
                              <a:rPr lang="en-US" sz="2400" b="0" i="1" dirty="0" smtClean="0">
                                <a:solidFill>
                                  <a:srgbClr val="0070C0"/>
                                </a:solidFill>
                                <a:latin typeface="Cambria Math" panose="02040503050406030204" pitchFamily="18" charset="0"/>
                              </a:rPr>
                              <m:t>𝑏𝑒𝑓𝑜𝑟𝑒</m:t>
                            </m:r>
                          </m:sub>
                        </m:sSub>
                      </m:oMath>
                    </m:oMathPara>
                  </a14:m>
                  <a:endParaRPr lang="en-US" sz="2400" baseline="30000" dirty="0">
                    <a:solidFill>
                      <a:srgbClr val="0070C0"/>
                    </a:solidFill>
                  </a:endParaRPr>
                </a:p>
              </p:txBody>
            </p:sp>
          </mc:Choice>
          <mc:Fallback xmlns="">
            <p:sp>
              <p:nvSpPr>
                <p:cNvPr id="47" name="TextBox 46">
                  <a:extLst>
                    <a:ext uri="{FF2B5EF4-FFF2-40B4-BE49-F238E27FC236}">
                      <a16:creationId xmlns:a16="http://schemas.microsoft.com/office/drawing/2014/main" id="{2E09CE19-E563-8D34-4563-A8BC560DE076}"/>
                    </a:ext>
                  </a:extLst>
                </p:cNvPr>
                <p:cNvSpPr txBox="1">
                  <a:spLocks noRot="1" noChangeAspect="1" noMove="1" noResize="1" noEditPoints="1" noAdjustHandles="1" noChangeArrowheads="1" noChangeShapeType="1" noTextEdit="1"/>
                </p:cNvSpPr>
                <p:nvPr/>
              </p:nvSpPr>
              <p:spPr>
                <a:xfrm>
                  <a:off x="3026049" y="2718189"/>
                  <a:ext cx="1752360" cy="672536"/>
                </a:xfrm>
                <a:prstGeom prst="rect">
                  <a:avLst/>
                </a:prstGeom>
                <a:blipFill>
                  <a:blip r:embed="rId6"/>
                  <a:stretch>
                    <a:fillRect l="-1124" b="-1538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8" name="TextBox 47">
                  <a:extLst>
                    <a:ext uri="{FF2B5EF4-FFF2-40B4-BE49-F238E27FC236}">
                      <a16:creationId xmlns:a16="http://schemas.microsoft.com/office/drawing/2014/main" id="{4894DC6E-739E-67F0-7C17-27121FE27986}"/>
                    </a:ext>
                  </a:extLst>
                </p:cNvPr>
                <p:cNvSpPr txBox="1"/>
                <p:nvPr/>
              </p:nvSpPr>
              <p:spPr>
                <a:xfrm>
                  <a:off x="3215366" y="4762421"/>
                  <a:ext cx="1519516" cy="672536"/>
                </a:xfrm>
                <a:prstGeom prst="rect">
                  <a:avLst/>
                </a:prstGeom>
                <a:noFill/>
              </p:spPr>
              <p:txBody>
                <a:bodyPr wrap="none" rtlCol="0">
                  <a:spAutoFit/>
                </a:bodyPr>
                <a:lstStyle/>
                <a:p>
                  <a:pPr algn="ctr"/>
                  <a14:m>
                    <m:oMathPara xmlns:m="http://schemas.openxmlformats.org/officeDocument/2006/math">
                      <m:oMathParaPr>
                        <m:jc m:val="centerGroup"/>
                      </m:oMathParaPr>
                      <m:oMath xmlns:m="http://schemas.openxmlformats.org/officeDocument/2006/math">
                        <m:sSub>
                          <m:sSubPr>
                            <m:ctrlPr>
                              <a:rPr lang="en-US" sz="2400" b="0" i="1" dirty="0" smtClean="0">
                                <a:solidFill>
                                  <a:srgbClr val="0070C0"/>
                                </a:solidFill>
                                <a:latin typeface="Cambria Math" panose="02040503050406030204" pitchFamily="18" charset="0"/>
                              </a:rPr>
                            </m:ctrlPr>
                          </m:sSubPr>
                          <m:e>
                            <m:r>
                              <a:rPr lang="en-US" sz="2400" b="0" i="1" dirty="0" smtClean="0">
                                <a:solidFill>
                                  <a:srgbClr val="0070C0"/>
                                </a:solidFill>
                                <a:latin typeface="Cambria Math" panose="02040503050406030204" pitchFamily="18" charset="0"/>
                              </a:rPr>
                              <m:t>𝑖</m:t>
                            </m:r>
                          </m:e>
                          <m:sub>
                            <m:r>
                              <a:rPr lang="en-US" sz="2400" b="0" i="1" dirty="0" smtClean="0">
                                <a:solidFill>
                                  <a:srgbClr val="0070C0"/>
                                </a:solidFill>
                                <a:latin typeface="Cambria Math" panose="02040503050406030204" pitchFamily="18" charset="0"/>
                              </a:rPr>
                              <m:t>𝑎𝑓𝑡𝑒𝑟</m:t>
                            </m:r>
                          </m:sub>
                        </m:sSub>
                      </m:oMath>
                    </m:oMathPara>
                  </a14:m>
                  <a:endParaRPr lang="en-US" sz="2400" baseline="30000" dirty="0">
                    <a:solidFill>
                      <a:srgbClr val="0070C0"/>
                    </a:solidFill>
                  </a:endParaRPr>
                </a:p>
              </p:txBody>
            </p:sp>
          </mc:Choice>
          <mc:Fallback xmlns="">
            <p:sp>
              <p:nvSpPr>
                <p:cNvPr id="48" name="TextBox 47">
                  <a:extLst>
                    <a:ext uri="{FF2B5EF4-FFF2-40B4-BE49-F238E27FC236}">
                      <a16:creationId xmlns:a16="http://schemas.microsoft.com/office/drawing/2014/main" id="{4894DC6E-739E-67F0-7C17-27121FE27986}"/>
                    </a:ext>
                  </a:extLst>
                </p:cNvPr>
                <p:cNvSpPr txBox="1">
                  <a:spLocks noRot="1" noChangeAspect="1" noMove="1" noResize="1" noEditPoints="1" noAdjustHandles="1" noChangeArrowheads="1" noChangeShapeType="1" noTextEdit="1"/>
                </p:cNvSpPr>
                <p:nvPr/>
              </p:nvSpPr>
              <p:spPr>
                <a:xfrm>
                  <a:off x="3215366" y="4762421"/>
                  <a:ext cx="1519516" cy="672536"/>
                </a:xfrm>
                <a:prstGeom prst="rect">
                  <a:avLst/>
                </a:prstGeom>
                <a:blipFill>
                  <a:blip r:embed="rId7"/>
                  <a:stretch>
                    <a:fillRect b="-12821"/>
                  </a:stretch>
                </a:blipFill>
              </p:spPr>
              <p:txBody>
                <a:bodyPr/>
                <a:lstStyle/>
                <a:p>
                  <a:r>
                    <a:rPr lang="en-US">
                      <a:noFill/>
                    </a:rPr>
                    <a:t> </a:t>
                  </a:r>
                </a:p>
              </p:txBody>
            </p:sp>
          </mc:Fallback>
        </mc:AlternateContent>
      </p:grpSp>
    </p:spTree>
    <p:extLst>
      <p:ext uri="{BB962C8B-B14F-4D97-AF65-F5344CB8AC3E}">
        <p14:creationId xmlns:p14="http://schemas.microsoft.com/office/powerpoint/2010/main" val="25369848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FF6D2-86A2-5B29-F2D0-683263110103}"/>
              </a:ext>
            </a:extLst>
          </p:cNvPr>
          <p:cNvSpPr>
            <a:spLocks noGrp="1"/>
          </p:cNvSpPr>
          <p:nvPr>
            <p:ph type="title"/>
          </p:nvPr>
        </p:nvSpPr>
        <p:spPr>
          <a:xfrm>
            <a:off x="700636" y="832787"/>
            <a:ext cx="10691265" cy="511849"/>
          </a:xfrm>
        </p:spPr>
        <p:txBody>
          <a:bodyPr>
            <a:noAutofit/>
          </a:bodyPr>
          <a:lstStyle/>
          <a:p>
            <a:r>
              <a:rPr lang="en-US" sz="3200" dirty="0"/>
              <a:t>Controlling interest rates: alternative</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EDAE96A7-4DC5-7339-D6E8-A9D129D9789C}"/>
                  </a:ext>
                </a:extLst>
              </p:cNvPr>
              <p:cNvSpPr>
                <a:spLocks noGrp="1"/>
              </p:cNvSpPr>
              <p:nvPr>
                <p:ph idx="1"/>
              </p:nvPr>
            </p:nvSpPr>
            <p:spPr>
              <a:xfrm>
                <a:off x="835024" y="1863387"/>
                <a:ext cx="4259905" cy="3954277"/>
              </a:xfrm>
            </p:spPr>
            <p:txBody>
              <a:bodyPr>
                <a:noAutofit/>
              </a:bodyPr>
              <a:lstStyle/>
              <a:p>
                <a:pPr marL="0" indent="0" algn="ctr" defTabSz="896111">
                  <a:lnSpc>
                    <a:spcPct val="100000"/>
                  </a:lnSpc>
                  <a:spcBef>
                    <a:spcPts val="1800"/>
                  </a:spcBef>
                  <a:spcAft>
                    <a:spcPts val="600"/>
                  </a:spcAft>
                  <a:buFont typeface="Arial" panose="020B0604020202020204" pitchFamily="34" charset="0"/>
                  <a:buNone/>
                  <a:defRPr sz="2000"/>
                </a:pPr>
                <a:r>
                  <a:rPr lang="en-US" dirty="0">
                    <a:solidFill>
                      <a:srgbClr val="EC6D0B"/>
                    </a:solidFill>
                    <a:latin typeface="+mj-lt"/>
                  </a:rPr>
                  <a:t>Central bank targets an </a:t>
                </a:r>
                <a:br>
                  <a:rPr lang="en-US" dirty="0">
                    <a:solidFill>
                      <a:srgbClr val="EC6D0B"/>
                    </a:solidFill>
                    <a:latin typeface="+mj-lt"/>
                  </a:rPr>
                </a:br>
                <a:r>
                  <a:rPr lang="en-US" dirty="0">
                    <a:solidFill>
                      <a:srgbClr val="EC6D0B"/>
                    </a:solidFill>
                    <a:latin typeface="+mj-lt"/>
                  </a:rPr>
                  <a:t>interbank rate </a:t>
                </a:r>
                <a14:m>
                  <m:oMath xmlns:m="http://schemas.openxmlformats.org/officeDocument/2006/math">
                    <m:r>
                      <a:rPr lang="en-GB" i="1" smtClean="0">
                        <a:solidFill>
                          <a:srgbClr val="EC6D0B"/>
                        </a:solidFill>
                        <a:latin typeface="Cambria Math" panose="02040503050406030204" pitchFamily="18" charset="0"/>
                      </a:rPr>
                      <m:t>𝑖</m:t>
                    </m:r>
                  </m:oMath>
                </a14:m>
                <a:endParaRPr lang="en-US" dirty="0">
                  <a:solidFill>
                    <a:srgbClr val="EC6D0B"/>
                  </a:solidFill>
                  <a:latin typeface="+mj-lt"/>
                </a:endParaRPr>
              </a:p>
              <a:p>
                <a:pPr defTabSz="896111">
                  <a:lnSpc>
                    <a:spcPct val="100000"/>
                  </a:lnSpc>
                  <a:spcBef>
                    <a:spcPts val="1800"/>
                  </a:spcBef>
                  <a:spcAft>
                    <a:spcPts val="600"/>
                  </a:spcAft>
                  <a:defRPr sz="2000"/>
                </a:pPr>
                <a:r>
                  <a:rPr lang="en-US" dirty="0">
                    <a:latin typeface="+mj-lt"/>
                  </a:rPr>
                  <a:t>If central bank wants to lower </a:t>
                </a:r>
                <a14:m>
                  <m:oMath xmlns:m="http://schemas.openxmlformats.org/officeDocument/2006/math">
                    <m:r>
                      <a:rPr lang="en-GB" i="1" smtClean="0">
                        <a:solidFill>
                          <a:srgbClr val="000000"/>
                        </a:solidFill>
                        <a:latin typeface="Cambria Math" panose="02040503050406030204" pitchFamily="18" charset="0"/>
                      </a:rPr>
                      <m:t>𝑖</m:t>
                    </m:r>
                  </m:oMath>
                </a14:m>
                <a:r>
                  <a:rPr lang="en-US" dirty="0">
                    <a:latin typeface="+mj-lt"/>
                  </a:rPr>
                  <a:t>:</a:t>
                </a:r>
                <a:endParaRPr lang="en-GB" dirty="0">
                  <a:latin typeface="+mj-lt"/>
                </a:endParaRPr>
              </a:p>
              <a:p>
                <a:pPr marL="224026" indent="-224026" defTabSz="896111">
                  <a:lnSpc>
                    <a:spcPct val="100000"/>
                  </a:lnSpc>
                  <a:spcBef>
                    <a:spcPts val="3000"/>
                  </a:spcBef>
                  <a:spcAft>
                    <a:spcPts val="600"/>
                  </a:spcAft>
                  <a:defRPr sz="2100"/>
                </a:pPr>
                <a:r>
                  <a:rPr lang="en-GB" dirty="0">
                    <a:latin typeface="+mj-lt"/>
                  </a:rPr>
                  <a:t>Instead, can lower </a:t>
                </a:r>
                <a14:m>
                  <m:oMath xmlns:m="http://schemas.openxmlformats.org/officeDocument/2006/math">
                    <m:sSup>
                      <m:sSupPr>
                        <m:ctrlPr>
                          <a:rPr lang="en-US" sz="2000" i="1" smtClean="0">
                            <a:solidFill>
                              <a:srgbClr val="000000"/>
                            </a:solidFill>
                            <a:latin typeface="Cambria Math" panose="02040503050406030204" pitchFamily="18" charset="0"/>
                          </a:rPr>
                        </m:ctrlPr>
                      </m:sSupPr>
                      <m:e>
                        <m:r>
                          <a:rPr lang="en-GB" sz="2000" i="1">
                            <a:solidFill>
                              <a:srgbClr val="000000"/>
                            </a:solidFill>
                            <a:latin typeface="Cambria Math" panose="02040503050406030204" pitchFamily="18" charset="0"/>
                          </a:rPr>
                          <m:t>𝑖</m:t>
                        </m:r>
                      </m:e>
                      <m:sup>
                        <m:r>
                          <a:rPr lang="en-GB" sz="2000" i="1">
                            <a:solidFill>
                              <a:srgbClr val="000000"/>
                            </a:solidFill>
                            <a:latin typeface="Cambria Math" panose="02040503050406030204" pitchFamily="18" charset="0"/>
                          </a:rPr>
                          <m:t>𝑣</m:t>
                        </m:r>
                      </m:sup>
                    </m:sSup>
                  </m:oMath>
                </a14:m>
                <a:endParaRPr lang="en-GB" dirty="0">
                  <a:solidFill>
                    <a:srgbClr val="EC6D0B"/>
                  </a:solidFill>
                  <a:latin typeface="+mj-lt"/>
                </a:endParaRPr>
              </a:p>
              <a:p>
                <a:pPr marL="224026" indent="-224026" defTabSz="896111">
                  <a:lnSpc>
                    <a:spcPct val="100000"/>
                  </a:lnSpc>
                  <a:spcBef>
                    <a:spcPts val="3000"/>
                  </a:spcBef>
                  <a:spcAft>
                    <a:spcPts val="600"/>
                  </a:spcAft>
                  <a:defRPr sz="2100"/>
                </a:pPr>
                <a:r>
                  <a:rPr lang="en-GB" dirty="0">
                    <a:latin typeface="+mj-lt"/>
                  </a:rPr>
                  <a:t>Interest on reserves as the effective policy tool</a:t>
                </a:r>
              </a:p>
              <a:p>
                <a:pPr marL="224026" indent="-224026" defTabSz="896111">
                  <a:lnSpc>
                    <a:spcPct val="100000"/>
                  </a:lnSpc>
                  <a:spcBef>
                    <a:spcPts val="3000"/>
                  </a:spcBef>
                  <a:spcAft>
                    <a:spcPts val="600"/>
                  </a:spcAft>
                  <a:defRPr sz="2100"/>
                </a:pPr>
                <a:endParaRPr lang="en-GB" dirty="0">
                  <a:latin typeface="+mj-lt"/>
                </a:endParaRPr>
              </a:p>
            </p:txBody>
          </p:sp>
        </mc:Choice>
        <mc:Fallback xmlns="">
          <p:sp>
            <p:nvSpPr>
              <p:cNvPr id="3" name="Content Placeholder 2">
                <a:extLst>
                  <a:ext uri="{FF2B5EF4-FFF2-40B4-BE49-F238E27FC236}">
                    <a16:creationId xmlns:a16="http://schemas.microsoft.com/office/drawing/2014/main" id="{EDAE96A7-4DC5-7339-D6E8-A9D129D9789C}"/>
                  </a:ext>
                </a:extLst>
              </p:cNvPr>
              <p:cNvSpPr>
                <a:spLocks noGrp="1" noRot="1" noChangeAspect="1" noMove="1" noResize="1" noEditPoints="1" noAdjustHandles="1" noChangeArrowheads="1" noChangeShapeType="1" noTextEdit="1"/>
              </p:cNvSpPr>
              <p:nvPr>
                <p:ph idx="1"/>
              </p:nvPr>
            </p:nvSpPr>
            <p:spPr>
              <a:xfrm>
                <a:off x="835024" y="1863387"/>
                <a:ext cx="4259905" cy="3954277"/>
              </a:xfrm>
              <a:blipFill>
                <a:blip r:embed="rId3"/>
                <a:stretch>
                  <a:fillRect l="-1187" t="-641"/>
                </a:stretch>
              </a:blipFill>
            </p:spPr>
            <p:txBody>
              <a:bodyPr/>
              <a:lstStyle/>
              <a:p>
                <a:r>
                  <a:rPr lang="en-US">
                    <a:noFill/>
                  </a:rPr>
                  <a:t> </a:t>
                </a:r>
              </a:p>
            </p:txBody>
          </p:sp>
        </mc:Fallback>
      </mc:AlternateContent>
      <p:grpSp>
        <p:nvGrpSpPr>
          <p:cNvPr id="21" name="Group 20">
            <a:extLst>
              <a:ext uri="{FF2B5EF4-FFF2-40B4-BE49-F238E27FC236}">
                <a16:creationId xmlns:a16="http://schemas.microsoft.com/office/drawing/2014/main" id="{8F1AACDC-3AF4-09CD-ACFF-C326E2E2BD7B}"/>
              </a:ext>
            </a:extLst>
          </p:cNvPr>
          <p:cNvGrpSpPr/>
          <p:nvPr/>
        </p:nvGrpSpPr>
        <p:grpSpPr>
          <a:xfrm>
            <a:off x="5170039" y="1344635"/>
            <a:ext cx="5877405" cy="4829038"/>
            <a:chOff x="3068922" y="1014486"/>
            <a:chExt cx="8789950" cy="6581834"/>
          </a:xfrm>
        </p:grpSpPr>
        <p:cxnSp>
          <p:nvCxnSpPr>
            <p:cNvPr id="22" name="Straight Connector 21">
              <a:extLst>
                <a:ext uri="{FF2B5EF4-FFF2-40B4-BE49-F238E27FC236}">
                  <a16:creationId xmlns:a16="http://schemas.microsoft.com/office/drawing/2014/main" id="{55C5B3C9-A9A6-273A-6C5D-5138941448B0}"/>
                </a:ext>
              </a:extLst>
            </p:cNvPr>
            <p:cNvCxnSpPr>
              <a:cxnSpLocks/>
              <a:endCxn id="43" idx="2"/>
            </p:cNvCxnSpPr>
            <p:nvPr/>
          </p:nvCxnSpPr>
          <p:spPr>
            <a:xfrm>
              <a:off x="4527844" y="5000365"/>
              <a:ext cx="827799" cy="0"/>
            </a:xfrm>
            <a:prstGeom prst="line">
              <a:avLst/>
            </a:prstGeom>
            <a:ln w="38100">
              <a:solidFill>
                <a:srgbClr val="0070C0"/>
              </a:solidFill>
              <a:prstDash val="sysDot"/>
            </a:ln>
          </p:spPr>
          <p:style>
            <a:lnRef idx="3">
              <a:schemeClr val="dk1"/>
            </a:lnRef>
            <a:fillRef idx="0">
              <a:schemeClr val="dk1"/>
            </a:fillRef>
            <a:effectRef idx="2">
              <a:schemeClr val="dk1"/>
            </a:effectRef>
            <a:fontRef idx="minor">
              <a:schemeClr val="tx1"/>
            </a:fontRef>
          </p:style>
        </p:cxnSp>
        <p:cxnSp>
          <p:nvCxnSpPr>
            <p:cNvPr id="23" name="Straight Connector 22">
              <a:extLst>
                <a:ext uri="{FF2B5EF4-FFF2-40B4-BE49-F238E27FC236}">
                  <a16:creationId xmlns:a16="http://schemas.microsoft.com/office/drawing/2014/main" id="{9850EE3C-A2E7-2F10-BBFB-FBA6D377A1B5}"/>
                </a:ext>
              </a:extLst>
            </p:cNvPr>
            <p:cNvCxnSpPr>
              <a:cxnSpLocks/>
            </p:cNvCxnSpPr>
            <p:nvPr/>
          </p:nvCxnSpPr>
          <p:spPr>
            <a:xfrm>
              <a:off x="4642065" y="2963832"/>
              <a:ext cx="804961" cy="0"/>
            </a:xfrm>
            <a:prstGeom prst="line">
              <a:avLst/>
            </a:prstGeom>
            <a:ln w="38100">
              <a:solidFill>
                <a:srgbClr val="0070C0"/>
              </a:solidFill>
              <a:prstDash val="sysDot"/>
            </a:ln>
          </p:spPr>
          <p:style>
            <a:lnRef idx="3">
              <a:schemeClr val="dk1"/>
            </a:lnRef>
            <a:fillRef idx="0">
              <a:schemeClr val="dk1"/>
            </a:fillRef>
            <a:effectRef idx="2">
              <a:schemeClr val="dk1"/>
            </a:effectRef>
            <a:fontRef idx="minor">
              <a:schemeClr val="tx1"/>
            </a:fontRef>
          </p:style>
        </p:cxnSp>
        <p:cxnSp>
          <p:nvCxnSpPr>
            <p:cNvPr id="24" name="Straight Arrow Connector 23">
              <a:extLst>
                <a:ext uri="{FF2B5EF4-FFF2-40B4-BE49-F238E27FC236}">
                  <a16:creationId xmlns:a16="http://schemas.microsoft.com/office/drawing/2014/main" id="{676AE74C-3F36-9687-4566-6DB5836A9729}"/>
                </a:ext>
              </a:extLst>
            </p:cNvPr>
            <p:cNvCxnSpPr>
              <a:cxnSpLocks/>
            </p:cNvCxnSpPr>
            <p:nvPr/>
          </p:nvCxnSpPr>
          <p:spPr>
            <a:xfrm flipV="1">
              <a:off x="4604343" y="7111090"/>
              <a:ext cx="7254529" cy="19826"/>
            </a:xfrm>
            <a:prstGeom prst="straightConnector1">
              <a:avLst/>
            </a:prstGeom>
            <a:ln w="28575">
              <a:tailEnd type="triangle"/>
            </a:ln>
          </p:spPr>
          <p:style>
            <a:lnRef idx="3">
              <a:schemeClr val="dk1"/>
            </a:lnRef>
            <a:fillRef idx="0">
              <a:schemeClr val="dk1"/>
            </a:fillRef>
            <a:effectRef idx="2">
              <a:schemeClr val="dk1"/>
            </a:effectRef>
            <a:fontRef idx="minor">
              <a:schemeClr val="tx1"/>
            </a:fontRef>
          </p:style>
        </p:cxnSp>
        <p:cxnSp>
          <p:nvCxnSpPr>
            <p:cNvPr id="25" name="Straight Arrow Connector 24">
              <a:extLst>
                <a:ext uri="{FF2B5EF4-FFF2-40B4-BE49-F238E27FC236}">
                  <a16:creationId xmlns:a16="http://schemas.microsoft.com/office/drawing/2014/main" id="{4E1ED39F-0B9B-86E6-5053-9F8A423973B2}"/>
                </a:ext>
              </a:extLst>
            </p:cNvPr>
            <p:cNvCxnSpPr>
              <a:cxnSpLocks/>
            </p:cNvCxnSpPr>
            <p:nvPr/>
          </p:nvCxnSpPr>
          <p:spPr>
            <a:xfrm flipH="1" flipV="1">
              <a:off x="4605298" y="1014486"/>
              <a:ext cx="1" cy="6096604"/>
            </a:xfrm>
            <a:prstGeom prst="straightConnector1">
              <a:avLst/>
            </a:prstGeom>
            <a:ln w="28575">
              <a:tailEnd type="triangle"/>
            </a:ln>
          </p:spPr>
          <p:style>
            <a:lnRef idx="3">
              <a:schemeClr val="dk1"/>
            </a:lnRef>
            <a:fillRef idx="0">
              <a:schemeClr val="dk1"/>
            </a:fillRef>
            <a:effectRef idx="2">
              <a:schemeClr val="dk1"/>
            </a:effectRef>
            <a:fontRef idx="minor">
              <a:schemeClr val="tx1"/>
            </a:fontRef>
          </p:style>
        </p:cxnSp>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82197891-163A-74B2-F0CB-C85F7EC5DC3B}"/>
                    </a:ext>
                  </a:extLst>
                </p:cNvPr>
                <p:cNvSpPr txBox="1"/>
                <p:nvPr/>
              </p:nvSpPr>
              <p:spPr>
                <a:xfrm>
                  <a:off x="4045661" y="1014486"/>
                  <a:ext cx="338682" cy="453137"/>
                </a:xfrm>
                <a:prstGeom prst="rect">
                  <a:avLst/>
                </a:prstGeom>
                <a:noFill/>
              </p:spPr>
              <p:txBody>
                <a:bodyPr wrap="none" rtlCol="0">
                  <a:spAutoFit/>
                </a:bodyPr>
                <a:lstStyle/>
                <a:p>
                  <a:pPr algn="ctr"/>
                  <a14:m>
                    <m:oMathPara xmlns:m="http://schemas.openxmlformats.org/officeDocument/2006/math">
                      <m:oMathParaPr>
                        <m:jc m:val="centerGroup"/>
                      </m:oMathParaPr>
                      <m:oMath xmlns:m="http://schemas.openxmlformats.org/officeDocument/2006/math">
                        <m:r>
                          <a:rPr lang="en-US" sz="2400" i="1" dirty="0">
                            <a:latin typeface="Cambria Math" panose="02040503050406030204" pitchFamily="18" charset="0"/>
                          </a:rPr>
                          <m:t>𝑖</m:t>
                        </m:r>
                      </m:oMath>
                    </m:oMathPara>
                  </a14:m>
                  <a:endParaRPr lang="en-US" sz="2400" baseline="30000" dirty="0"/>
                </a:p>
              </p:txBody>
            </p:sp>
          </mc:Choice>
          <mc:Fallback xmlns="">
            <p:sp>
              <p:nvSpPr>
                <p:cNvPr id="10" name="TextBox 9">
                  <a:extLst>
                    <a:ext uri="{FF2B5EF4-FFF2-40B4-BE49-F238E27FC236}">
                      <a16:creationId xmlns:a16="http://schemas.microsoft.com/office/drawing/2014/main" id="{705A4F58-A987-164F-BE6F-28237F623D30}"/>
                    </a:ext>
                  </a:extLst>
                </p:cNvPr>
                <p:cNvSpPr txBox="1">
                  <a:spLocks noRot="1" noChangeAspect="1" noMove="1" noResize="1" noEditPoints="1" noAdjustHandles="1" noChangeArrowheads="1" noChangeShapeType="1" noTextEdit="1"/>
                </p:cNvSpPr>
                <p:nvPr/>
              </p:nvSpPr>
              <p:spPr>
                <a:xfrm>
                  <a:off x="4045661" y="1014486"/>
                  <a:ext cx="338682" cy="453137"/>
                </a:xfrm>
                <a:prstGeom prst="rect">
                  <a:avLst/>
                </a:prstGeom>
                <a:blipFill>
                  <a:blip r:embed="rId4"/>
                  <a:stretch>
                    <a:fillRect l="-26316" b="-20690"/>
                  </a:stretch>
                </a:blipFill>
              </p:spPr>
              <p:txBody>
                <a:bodyPr/>
                <a:lstStyle/>
                <a:p>
                  <a:r>
                    <a:rPr lang="en-US">
                      <a:noFill/>
                    </a:rPr>
                    <a:t> </a:t>
                  </a:r>
                </a:p>
              </p:txBody>
            </p:sp>
          </mc:Fallback>
        </mc:AlternateContent>
        <p:sp>
          <p:nvSpPr>
            <p:cNvPr id="27" name="TextBox 26">
              <a:extLst>
                <a:ext uri="{FF2B5EF4-FFF2-40B4-BE49-F238E27FC236}">
                  <a16:creationId xmlns:a16="http://schemas.microsoft.com/office/drawing/2014/main" id="{839E7D2C-F58F-D1E4-3302-0DB88976D2BB}"/>
                </a:ext>
              </a:extLst>
            </p:cNvPr>
            <p:cNvSpPr txBox="1"/>
            <p:nvPr/>
          </p:nvSpPr>
          <p:spPr>
            <a:xfrm>
              <a:off x="8114353" y="7018785"/>
              <a:ext cx="3743112" cy="577535"/>
            </a:xfrm>
            <a:prstGeom prst="rect">
              <a:avLst/>
            </a:prstGeom>
            <a:noFill/>
          </p:spPr>
          <p:txBody>
            <a:bodyPr wrap="none" rtlCol="0">
              <a:spAutoFit/>
            </a:bodyPr>
            <a:lstStyle/>
            <a:p>
              <a:pPr algn="ctr"/>
              <a:r>
                <a:rPr lang="en-US" sz="2400" dirty="0">
                  <a:latin typeface="+mj-lt"/>
                </a:rPr>
                <a:t>Quantity of reserves</a:t>
              </a:r>
            </a:p>
          </p:txBody>
        </p:sp>
        <p:cxnSp>
          <p:nvCxnSpPr>
            <p:cNvPr id="28" name="Straight Connector 27">
              <a:extLst>
                <a:ext uri="{FF2B5EF4-FFF2-40B4-BE49-F238E27FC236}">
                  <a16:creationId xmlns:a16="http://schemas.microsoft.com/office/drawing/2014/main" id="{A0714733-8B42-692E-5700-2FB921DEBF26}"/>
                </a:ext>
              </a:extLst>
            </p:cNvPr>
            <p:cNvCxnSpPr>
              <a:cxnSpLocks/>
              <a:endCxn id="31" idx="2"/>
            </p:cNvCxnSpPr>
            <p:nvPr/>
          </p:nvCxnSpPr>
          <p:spPr>
            <a:xfrm flipV="1">
              <a:off x="4604342" y="5907968"/>
              <a:ext cx="4278244" cy="4"/>
            </a:xfrm>
            <a:prstGeom prst="line">
              <a:avLst/>
            </a:prstGeom>
            <a:ln w="38100">
              <a:solidFill>
                <a:srgbClr val="FF0000"/>
              </a:solidFill>
              <a:prstDash val="sysDot"/>
            </a:ln>
          </p:spPr>
          <p:style>
            <a:lnRef idx="3">
              <a:schemeClr val="dk1"/>
            </a:lnRef>
            <a:fillRef idx="0">
              <a:schemeClr val="dk1"/>
            </a:fillRef>
            <a:effectRef idx="2">
              <a:schemeClr val="dk1"/>
            </a:effectRef>
            <a:fontRef idx="minor">
              <a:schemeClr val="tx1"/>
            </a:fontRef>
          </p:style>
        </p:cxnSp>
        <p:sp>
          <p:nvSpPr>
            <p:cNvPr id="29" name="TextBox 28">
              <a:extLst>
                <a:ext uri="{FF2B5EF4-FFF2-40B4-BE49-F238E27FC236}">
                  <a16:creationId xmlns:a16="http://schemas.microsoft.com/office/drawing/2014/main" id="{0FD37A52-CFBA-6DCD-6BDA-F9310F341A5F}"/>
                </a:ext>
              </a:extLst>
            </p:cNvPr>
            <p:cNvSpPr txBox="1"/>
            <p:nvPr/>
          </p:nvSpPr>
          <p:spPr>
            <a:xfrm>
              <a:off x="5479740" y="2550757"/>
              <a:ext cx="362600" cy="461665"/>
            </a:xfrm>
            <a:prstGeom prst="rect">
              <a:avLst/>
            </a:prstGeom>
            <a:noFill/>
          </p:spPr>
          <p:txBody>
            <a:bodyPr wrap="none" rtlCol="0">
              <a:spAutoFit/>
            </a:bodyPr>
            <a:lstStyle/>
            <a:p>
              <a:pPr algn="ctr"/>
              <a:r>
                <a:rPr lang="en-US" sz="2400" dirty="0"/>
                <a:t>A</a:t>
              </a:r>
            </a:p>
          </p:txBody>
        </p:sp>
        <p:sp>
          <p:nvSpPr>
            <p:cNvPr id="30" name="TextBox 29">
              <a:extLst>
                <a:ext uri="{FF2B5EF4-FFF2-40B4-BE49-F238E27FC236}">
                  <a16:creationId xmlns:a16="http://schemas.microsoft.com/office/drawing/2014/main" id="{B7750847-2E31-CC00-1F9B-083D85CDE192}"/>
                </a:ext>
              </a:extLst>
            </p:cNvPr>
            <p:cNvSpPr txBox="1"/>
            <p:nvPr/>
          </p:nvSpPr>
          <p:spPr>
            <a:xfrm>
              <a:off x="5676651" y="1542817"/>
              <a:ext cx="2078999" cy="880930"/>
            </a:xfrm>
            <a:prstGeom prst="rect">
              <a:avLst/>
            </a:prstGeom>
            <a:noFill/>
          </p:spPr>
          <p:txBody>
            <a:bodyPr wrap="none" rtlCol="0">
              <a:spAutoFit/>
            </a:bodyPr>
            <a:lstStyle/>
            <a:p>
              <a:pPr algn="ctr"/>
              <a:r>
                <a:rPr lang="en-US" dirty="0">
                  <a:solidFill>
                    <a:srgbClr val="0070C0"/>
                  </a:solidFill>
                  <a:latin typeface="+mj-lt"/>
                </a:rPr>
                <a:t>Conventional</a:t>
              </a:r>
            </a:p>
            <a:p>
              <a:pPr algn="ctr"/>
              <a:r>
                <a:rPr lang="en-US" dirty="0">
                  <a:solidFill>
                    <a:srgbClr val="0070C0"/>
                  </a:solidFill>
                  <a:latin typeface="+mj-lt"/>
                </a:rPr>
                <a:t>supply</a:t>
              </a:r>
            </a:p>
          </p:txBody>
        </p:sp>
        <p:sp>
          <p:nvSpPr>
            <p:cNvPr id="31" name="Freeform 30">
              <a:extLst>
                <a:ext uri="{FF2B5EF4-FFF2-40B4-BE49-F238E27FC236}">
                  <a16:creationId xmlns:a16="http://schemas.microsoft.com/office/drawing/2014/main" id="{B7F23E0D-276E-94A2-B779-111A3353F396}"/>
                </a:ext>
              </a:extLst>
            </p:cNvPr>
            <p:cNvSpPr/>
            <p:nvPr/>
          </p:nvSpPr>
          <p:spPr>
            <a:xfrm rot="6364269">
              <a:off x="5367358" y="1244279"/>
              <a:ext cx="3096490" cy="5096922"/>
            </a:xfrm>
            <a:custGeom>
              <a:avLst/>
              <a:gdLst>
                <a:gd name="connsiteX0" fmla="*/ 0 w 2761129"/>
                <a:gd name="connsiteY0" fmla="*/ 4715436 h 4715436"/>
                <a:gd name="connsiteX1" fmla="*/ 2026023 w 2761129"/>
                <a:gd name="connsiteY1" fmla="*/ 2779059 h 4715436"/>
                <a:gd name="connsiteX2" fmla="*/ 2761129 w 2761129"/>
                <a:gd name="connsiteY2" fmla="*/ 0 h 4715436"/>
              </a:gdLst>
              <a:ahLst/>
              <a:cxnLst>
                <a:cxn ang="0">
                  <a:pos x="connsiteX0" y="connsiteY0"/>
                </a:cxn>
                <a:cxn ang="0">
                  <a:pos x="connsiteX1" y="connsiteY1"/>
                </a:cxn>
                <a:cxn ang="0">
                  <a:pos x="connsiteX2" y="connsiteY2"/>
                </a:cxn>
              </a:cxnLst>
              <a:rect l="l" t="t" r="r" b="b"/>
              <a:pathLst>
                <a:path w="2761129" h="4715436">
                  <a:moveTo>
                    <a:pt x="0" y="4715436"/>
                  </a:moveTo>
                  <a:cubicBezTo>
                    <a:pt x="782917" y="4140200"/>
                    <a:pt x="1565835" y="3564965"/>
                    <a:pt x="2026023" y="2779059"/>
                  </a:cubicBezTo>
                  <a:cubicBezTo>
                    <a:pt x="2486211" y="1993153"/>
                    <a:pt x="2623670" y="996576"/>
                    <a:pt x="2761129" y="0"/>
                  </a:cubicBezTo>
                </a:path>
              </a:pathLst>
            </a:cu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07779476-F0E7-0712-64F8-55EC4C91C92A}"/>
                </a:ext>
              </a:extLst>
            </p:cNvPr>
            <p:cNvSpPr txBox="1"/>
            <p:nvPr/>
          </p:nvSpPr>
          <p:spPr>
            <a:xfrm>
              <a:off x="9666759" y="4599847"/>
              <a:ext cx="1800445" cy="1155072"/>
            </a:xfrm>
            <a:prstGeom prst="rect">
              <a:avLst/>
            </a:prstGeom>
            <a:noFill/>
          </p:spPr>
          <p:txBody>
            <a:bodyPr wrap="none" rtlCol="0">
              <a:spAutoFit/>
            </a:bodyPr>
            <a:lstStyle/>
            <a:p>
              <a:pPr algn="ctr"/>
              <a:r>
                <a:rPr lang="en-US" dirty="0">
                  <a:solidFill>
                    <a:srgbClr val="FF0000"/>
                  </a:solidFill>
                  <a:latin typeface="+mj-lt"/>
                </a:rPr>
                <a:t>Demand </a:t>
              </a:r>
            </a:p>
            <a:p>
              <a:pPr algn="ctr"/>
              <a:r>
                <a:rPr lang="en-US" dirty="0">
                  <a:solidFill>
                    <a:srgbClr val="FF0000"/>
                  </a:solidFill>
                  <a:latin typeface="+mj-lt"/>
                </a:rPr>
                <a:t>for reserves</a:t>
              </a:r>
            </a:p>
            <a:p>
              <a:pPr algn="ctr"/>
              <a:r>
                <a:rPr lang="en-US" dirty="0">
                  <a:solidFill>
                    <a:srgbClr val="FF0000"/>
                  </a:solidFill>
                  <a:latin typeface="+mj-lt"/>
                </a:rPr>
                <a:t> by banks</a:t>
              </a:r>
            </a:p>
          </p:txBody>
        </p:sp>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FFAA8C38-8359-05A1-1608-77B5094EED13}"/>
                    </a:ext>
                  </a:extLst>
                </p:cNvPr>
                <p:cNvSpPr txBox="1"/>
                <p:nvPr/>
              </p:nvSpPr>
              <p:spPr>
                <a:xfrm>
                  <a:off x="3344140" y="5713965"/>
                  <a:ext cx="1113125" cy="503664"/>
                </a:xfrm>
                <a:prstGeom prst="rect">
                  <a:avLst/>
                </a:prstGeom>
                <a:noFill/>
              </p:spPr>
              <p:txBody>
                <a:bodyPr wrap="none" rtlCol="0">
                  <a:spAutoFit/>
                </a:bodyPr>
                <a:lstStyle/>
                <a:p>
                  <a:pPr algn="ctr"/>
                  <a14:m>
                    <m:oMathPara xmlns:m="http://schemas.openxmlformats.org/officeDocument/2006/math">
                      <m:oMathParaPr>
                        <m:jc m:val="centerGroup"/>
                      </m:oMathParaPr>
                      <m:oMath xmlns:m="http://schemas.openxmlformats.org/officeDocument/2006/math">
                        <m:sSubSup>
                          <m:sSubSupPr>
                            <m:ctrlPr>
                              <a:rPr lang="en-US" sz="2400" i="1" dirty="0" smtClean="0">
                                <a:solidFill>
                                  <a:srgbClr val="FF0000"/>
                                </a:solidFill>
                                <a:latin typeface="Cambria Math" panose="02040503050406030204" pitchFamily="18" charset="0"/>
                              </a:rPr>
                            </m:ctrlPr>
                          </m:sSubSupPr>
                          <m:e>
                            <m:r>
                              <a:rPr lang="en-US" sz="2400" b="0" i="1" dirty="0" smtClean="0">
                                <a:solidFill>
                                  <a:srgbClr val="FF0000"/>
                                </a:solidFill>
                                <a:latin typeface="Cambria Math" panose="02040503050406030204" pitchFamily="18" charset="0"/>
                              </a:rPr>
                              <m:t>𝑖</m:t>
                            </m:r>
                          </m:e>
                          <m:sub>
                            <m:r>
                              <a:rPr lang="en-US" sz="2400" b="0" i="1" dirty="0" smtClean="0">
                                <a:solidFill>
                                  <a:srgbClr val="FF0000"/>
                                </a:solidFill>
                                <a:latin typeface="Cambria Math" panose="02040503050406030204" pitchFamily="18" charset="0"/>
                              </a:rPr>
                              <m:t>𝑏𝑒𝑓𝑜𝑟𝑒</m:t>
                            </m:r>
                          </m:sub>
                          <m:sup>
                            <m:r>
                              <a:rPr lang="en-US" sz="2400" b="0" i="1" dirty="0" smtClean="0">
                                <a:solidFill>
                                  <a:srgbClr val="FF0000"/>
                                </a:solidFill>
                                <a:latin typeface="Cambria Math" panose="02040503050406030204" pitchFamily="18" charset="0"/>
                              </a:rPr>
                              <m:t>𝑣</m:t>
                            </m:r>
                          </m:sup>
                        </m:sSubSup>
                      </m:oMath>
                    </m:oMathPara>
                  </a14:m>
                  <a:endParaRPr lang="en-US" sz="2400" baseline="30000" dirty="0">
                    <a:solidFill>
                      <a:srgbClr val="FF0000"/>
                    </a:solidFill>
                  </a:endParaRPr>
                </a:p>
              </p:txBody>
            </p:sp>
          </mc:Choice>
          <mc:Fallback xmlns="">
            <p:sp>
              <p:nvSpPr>
                <p:cNvPr id="33" name="TextBox 32">
                  <a:extLst>
                    <a:ext uri="{FF2B5EF4-FFF2-40B4-BE49-F238E27FC236}">
                      <a16:creationId xmlns:a16="http://schemas.microsoft.com/office/drawing/2014/main" id="{FFAA8C38-8359-05A1-1608-77B5094EED13}"/>
                    </a:ext>
                  </a:extLst>
                </p:cNvPr>
                <p:cNvSpPr txBox="1">
                  <a:spLocks noRot="1" noChangeAspect="1" noMove="1" noResize="1" noEditPoints="1" noAdjustHandles="1" noChangeArrowheads="1" noChangeShapeType="1" noTextEdit="1"/>
                </p:cNvSpPr>
                <p:nvPr/>
              </p:nvSpPr>
              <p:spPr>
                <a:xfrm>
                  <a:off x="3344140" y="5713965"/>
                  <a:ext cx="1113125" cy="503664"/>
                </a:xfrm>
                <a:prstGeom prst="rect">
                  <a:avLst/>
                </a:prstGeom>
                <a:blipFill>
                  <a:blip r:embed="rId5"/>
                  <a:stretch>
                    <a:fillRect l="-25000" r="-16667" b="-50000"/>
                  </a:stretch>
                </a:blipFill>
              </p:spPr>
              <p:txBody>
                <a:bodyPr/>
                <a:lstStyle/>
                <a:p>
                  <a:r>
                    <a:rPr lang="en-US">
                      <a:noFill/>
                    </a:rPr>
                    <a:t> </a:t>
                  </a:r>
                </a:p>
              </p:txBody>
            </p:sp>
          </mc:Fallback>
        </mc:AlternateContent>
        <p:cxnSp>
          <p:nvCxnSpPr>
            <p:cNvPr id="34" name="Straight Connector 33">
              <a:extLst>
                <a:ext uri="{FF2B5EF4-FFF2-40B4-BE49-F238E27FC236}">
                  <a16:creationId xmlns:a16="http://schemas.microsoft.com/office/drawing/2014/main" id="{88A3DB83-3B26-B39C-F5CF-84752067D7E7}"/>
                </a:ext>
              </a:extLst>
            </p:cNvPr>
            <p:cNvCxnSpPr>
              <a:cxnSpLocks/>
            </p:cNvCxnSpPr>
            <p:nvPr/>
          </p:nvCxnSpPr>
          <p:spPr>
            <a:xfrm flipV="1">
              <a:off x="8882588" y="5907969"/>
              <a:ext cx="2823185" cy="1"/>
            </a:xfrm>
            <a:prstGeom prst="line">
              <a:avLst/>
            </a:prstGeom>
            <a:ln w="38100">
              <a:solidFill>
                <a:srgbClr val="FF0000"/>
              </a:solidFill>
              <a:prstDash val="solid"/>
            </a:ln>
          </p:spPr>
          <p:style>
            <a:lnRef idx="3">
              <a:schemeClr val="dk1"/>
            </a:lnRef>
            <a:fillRef idx="0">
              <a:schemeClr val="dk1"/>
            </a:fillRef>
            <a:effectRef idx="2">
              <a:schemeClr val="dk1"/>
            </a:effectRef>
            <a:fontRef idx="minor">
              <a:schemeClr val="tx1"/>
            </a:fontRef>
          </p:style>
        </p:cxnSp>
        <p:cxnSp>
          <p:nvCxnSpPr>
            <p:cNvPr id="35" name="Straight Connector 34">
              <a:extLst>
                <a:ext uri="{FF2B5EF4-FFF2-40B4-BE49-F238E27FC236}">
                  <a16:creationId xmlns:a16="http://schemas.microsoft.com/office/drawing/2014/main" id="{5EFF4F4F-A20C-22F7-667B-83D3F5C72450}"/>
                </a:ext>
              </a:extLst>
            </p:cNvPr>
            <p:cNvCxnSpPr>
              <a:cxnSpLocks/>
            </p:cNvCxnSpPr>
            <p:nvPr/>
          </p:nvCxnSpPr>
          <p:spPr>
            <a:xfrm flipH="1" flipV="1">
              <a:off x="5447027" y="1542817"/>
              <a:ext cx="32714" cy="5588099"/>
            </a:xfrm>
            <a:prstGeom prst="line">
              <a:avLst/>
            </a:prstGeom>
            <a:ln w="38100">
              <a:solidFill>
                <a:srgbClr val="0070C0"/>
              </a:solidFill>
              <a:prstDash val="solid"/>
            </a:ln>
          </p:spPr>
          <p:style>
            <a:lnRef idx="3">
              <a:schemeClr val="dk1"/>
            </a:lnRef>
            <a:fillRef idx="0">
              <a:schemeClr val="dk1"/>
            </a:fillRef>
            <a:effectRef idx="2">
              <a:schemeClr val="dk1"/>
            </a:effectRef>
            <a:fontRef idx="minor">
              <a:schemeClr val="tx1"/>
            </a:fontRef>
          </p:style>
        </p:cxnSp>
        <p:sp>
          <p:nvSpPr>
            <p:cNvPr id="36" name="Oval 35">
              <a:extLst>
                <a:ext uri="{FF2B5EF4-FFF2-40B4-BE49-F238E27FC236}">
                  <a16:creationId xmlns:a16="http://schemas.microsoft.com/office/drawing/2014/main" id="{B664CFBB-84BB-656F-D2F3-6F9776F86124}"/>
                </a:ext>
              </a:extLst>
            </p:cNvPr>
            <p:cNvSpPr/>
            <p:nvPr/>
          </p:nvSpPr>
          <p:spPr>
            <a:xfrm>
              <a:off x="5294221" y="2853698"/>
              <a:ext cx="238713" cy="22026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37" name="TextBox 36">
              <a:extLst>
                <a:ext uri="{FF2B5EF4-FFF2-40B4-BE49-F238E27FC236}">
                  <a16:creationId xmlns:a16="http://schemas.microsoft.com/office/drawing/2014/main" id="{D544A5AC-BE22-0D29-3DEC-28883B8E4DDB}"/>
                </a:ext>
              </a:extLst>
            </p:cNvPr>
            <p:cNvSpPr txBox="1"/>
            <p:nvPr/>
          </p:nvSpPr>
          <p:spPr>
            <a:xfrm>
              <a:off x="5596643" y="4722285"/>
              <a:ext cx="362600" cy="461665"/>
            </a:xfrm>
            <a:prstGeom prst="rect">
              <a:avLst/>
            </a:prstGeom>
            <a:noFill/>
          </p:spPr>
          <p:txBody>
            <a:bodyPr wrap="none" rtlCol="0">
              <a:spAutoFit/>
            </a:bodyPr>
            <a:lstStyle/>
            <a:p>
              <a:pPr algn="ctr"/>
              <a:r>
                <a:rPr lang="en-US" sz="2400" dirty="0"/>
                <a:t>B</a:t>
              </a:r>
            </a:p>
          </p:txBody>
        </p:sp>
        <mc:AlternateContent xmlns:mc="http://schemas.openxmlformats.org/markup-compatibility/2006" xmlns:a14="http://schemas.microsoft.com/office/drawing/2010/main">
          <mc:Choice Requires="a14">
            <p:sp>
              <p:nvSpPr>
                <p:cNvPr id="38" name="TextBox 37">
                  <a:extLst>
                    <a:ext uri="{FF2B5EF4-FFF2-40B4-BE49-F238E27FC236}">
                      <a16:creationId xmlns:a16="http://schemas.microsoft.com/office/drawing/2014/main" id="{2D373458-292B-EDD0-CE5A-0CBEDA05637C}"/>
                    </a:ext>
                  </a:extLst>
                </p:cNvPr>
                <p:cNvSpPr txBox="1"/>
                <p:nvPr/>
              </p:nvSpPr>
              <p:spPr>
                <a:xfrm>
                  <a:off x="3068922" y="2723432"/>
                  <a:ext cx="1674323" cy="669611"/>
                </a:xfrm>
                <a:prstGeom prst="rect">
                  <a:avLst/>
                </a:prstGeom>
                <a:noFill/>
              </p:spPr>
              <p:txBody>
                <a:bodyPr wrap="none" rtlCol="0">
                  <a:spAutoFit/>
                </a:bodyPr>
                <a:lstStyle/>
                <a:p>
                  <a:pPr algn="ctr"/>
                  <a14:m>
                    <m:oMathPara xmlns:m="http://schemas.openxmlformats.org/officeDocument/2006/math">
                      <m:oMathParaPr>
                        <m:jc m:val="centerGroup"/>
                      </m:oMathParaPr>
                      <m:oMath xmlns:m="http://schemas.openxmlformats.org/officeDocument/2006/math">
                        <m:sSub>
                          <m:sSubPr>
                            <m:ctrlPr>
                              <a:rPr lang="en-US" sz="2400" b="0" i="1" dirty="0" smtClean="0">
                                <a:solidFill>
                                  <a:srgbClr val="0070C0"/>
                                </a:solidFill>
                                <a:latin typeface="Cambria Math" panose="02040503050406030204" pitchFamily="18" charset="0"/>
                              </a:rPr>
                            </m:ctrlPr>
                          </m:sSubPr>
                          <m:e>
                            <m:r>
                              <a:rPr lang="en-US" sz="2400" b="0" i="1" dirty="0" smtClean="0">
                                <a:solidFill>
                                  <a:srgbClr val="0070C0"/>
                                </a:solidFill>
                                <a:latin typeface="Cambria Math" panose="02040503050406030204" pitchFamily="18" charset="0"/>
                              </a:rPr>
                              <m:t>𝑖</m:t>
                            </m:r>
                          </m:e>
                          <m:sub>
                            <m:r>
                              <a:rPr lang="en-US" sz="2400" b="0" i="1" dirty="0" smtClean="0">
                                <a:solidFill>
                                  <a:srgbClr val="0070C0"/>
                                </a:solidFill>
                                <a:latin typeface="Cambria Math" panose="02040503050406030204" pitchFamily="18" charset="0"/>
                              </a:rPr>
                              <m:t>𝑏𝑒𝑓𝑜𝑟𝑒</m:t>
                            </m:r>
                          </m:sub>
                        </m:sSub>
                      </m:oMath>
                    </m:oMathPara>
                  </a14:m>
                  <a:endParaRPr lang="en-US" sz="2400" baseline="30000" dirty="0">
                    <a:solidFill>
                      <a:srgbClr val="0070C0"/>
                    </a:solidFill>
                  </a:endParaRPr>
                </a:p>
              </p:txBody>
            </p:sp>
          </mc:Choice>
          <mc:Fallback xmlns="">
            <p:sp>
              <p:nvSpPr>
                <p:cNvPr id="38" name="TextBox 37">
                  <a:extLst>
                    <a:ext uri="{FF2B5EF4-FFF2-40B4-BE49-F238E27FC236}">
                      <a16:creationId xmlns:a16="http://schemas.microsoft.com/office/drawing/2014/main" id="{2D373458-292B-EDD0-CE5A-0CBEDA05637C}"/>
                    </a:ext>
                  </a:extLst>
                </p:cNvPr>
                <p:cNvSpPr txBox="1">
                  <a:spLocks noRot="1" noChangeAspect="1" noMove="1" noResize="1" noEditPoints="1" noAdjustHandles="1" noChangeArrowheads="1" noChangeShapeType="1" noTextEdit="1"/>
                </p:cNvSpPr>
                <p:nvPr/>
              </p:nvSpPr>
              <p:spPr>
                <a:xfrm>
                  <a:off x="3068922" y="2723432"/>
                  <a:ext cx="1674323" cy="669611"/>
                </a:xfrm>
                <a:prstGeom prst="rect">
                  <a:avLst/>
                </a:prstGeom>
                <a:blipFill>
                  <a:blip r:embed="rId6"/>
                  <a:stretch>
                    <a:fillRect l="-1124" b="-125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9" name="TextBox 38">
                  <a:extLst>
                    <a:ext uri="{FF2B5EF4-FFF2-40B4-BE49-F238E27FC236}">
                      <a16:creationId xmlns:a16="http://schemas.microsoft.com/office/drawing/2014/main" id="{D6C3D7B3-82C9-27EF-CA22-57F38E466906}"/>
                    </a:ext>
                  </a:extLst>
                </p:cNvPr>
                <p:cNvSpPr txBox="1"/>
                <p:nvPr/>
              </p:nvSpPr>
              <p:spPr>
                <a:xfrm>
                  <a:off x="3290181" y="4674777"/>
                  <a:ext cx="1451848" cy="669611"/>
                </a:xfrm>
                <a:prstGeom prst="rect">
                  <a:avLst/>
                </a:prstGeom>
                <a:noFill/>
              </p:spPr>
              <p:txBody>
                <a:bodyPr wrap="none" rtlCol="0">
                  <a:spAutoFit/>
                </a:bodyPr>
                <a:lstStyle/>
                <a:p>
                  <a:pPr algn="ctr"/>
                  <a14:m>
                    <m:oMathPara xmlns:m="http://schemas.openxmlformats.org/officeDocument/2006/math">
                      <m:oMathParaPr>
                        <m:jc m:val="centerGroup"/>
                      </m:oMathParaPr>
                      <m:oMath xmlns:m="http://schemas.openxmlformats.org/officeDocument/2006/math">
                        <m:sSub>
                          <m:sSubPr>
                            <m:ctrlPr>
                              <a:rPr lang="en-US" sz="2400" b="0" i="1" dirty="0" smtClean="0">
                                <a:solidFill>
                                  <a:srgbClr val="0070C0"/>
                                </a:solidFill>
                                <a:latin typeface="Cambria Math" panose="02040503050406030204" pitchFamily="18" charset="0"/>
                              </a:rPr>
                            </m:ctrlPr>
                          </m:sSubPr>
                          <m:e>
                            <m:r>
                              <a:rPr lang="en-US" sz="2400" b="0" i="1" dirty="0" smtClean="0">
                                <a:solidFill>
                                  <a:srgbClr val="0070C0"/>
                                </a:solidFill>
                                <a:latin typeface="Cambria Math" panose="02040503050406030204" pitchFamily="18" charset="0"/>
                              </a:rPr>
                              <m:t>𝑖</m:t>
                            </m:r>
                          </m:e>
                          <m:sub>
                            <m:r>
                              <a:rPr lang="en-US" sz="2400" b="0" i="1" dirty="0" smtClean="0">
                                <a:solidFill>
                                  <a:srgbClr val="0070C0"/>
                                </a:solidFill>
                                <a:latin typeface="Cambria Math" panose="02040503050406030204" pitchFamily="18" charset="0"/>
                              </a:rPr>
                              <m:t>𝑎𝑓𝑡𝑒𝑟</m:t>
                            </m:r>
                          </m:sub>
                        </m:sSub>
                      </m:oMath>
                    </m:oMathPara>
                  </a14:m>
                  <a:endParaRPr lang="en-US" sz="2400" baseline="30000" dirty="0">
                    <a:solidFill>
                      <a:srgbClr val="0070C0"/>
                    </a:solidFill>
                  </a:endParaRPr>
                </a:p>
              </p:txBody>
            </p:sp>
          </mc:Choice>
          <mc:Fallback xmlns="">
            <p:sp>
              <p:nvSpPr>
                <p:cNvPr id="39" name="TextBox 38">
                  <a:extLst>
                    <a:ext uri="{FF2B5EF4-FFF2-40B4-BE49-F238E27FC236}">
                      <a16:creationId xmlns:a16="http://schemas.microsoft.com/office/drawing/2014/main" id="{D6C3D7B3-82C9-27EF-CA22-57F38E466906}"/>
                    </a:ext>
                  </a:extLst>
                </p:cNvPr>
                <p:cNvSpPr txBox="1">
                  <a:spLocks noRot="1" noChangeAspect="1" noMove="1" noResize="1" noEditPoints="1" noAdjustHandles="1" noChangeArrowheads="1" noChangeShapeType="1" noTextEdit="1"/>
                </p:cNvSpPr>
                <p:nvPr/>
              </p:nvSpPr>
              <p:spPr>
                <a:xfrm>
                  <a:off x="3290181" y="4674777"/>
                  <a:ext cx="1451848" cy="669611"/>
                </a:xfrm>
                <a:prstGeom prst="rect">
                  <a:avLst/>
                </a:prstGeom>
                <a:blipFill>
                  <a:blip r:embed="rId7"/>
                  <a:stretch>
                    <a:fillRect b="-10000"/>
                  </a:stretch>
                </a:blipFill>
              </p:spPr>
              <p:txBody>
                <a:bodyPr/>
                <a:lstStyle/>
                <a:p>
                  <a:r>
                    <a:rPr lang="en-US">
                      <a:noFill/>
                    </a:rPr>
                    <a:t> </a:t>
                  </a:r>
                </a:p>
              </p:txBody>
            </p:sp>
          </mc:Fallback>
        </mc:AlternateContent>
        <p:cxnSp>
          <p:nvCxnSpPr>
            <p:cNvPr id="40" name="Straight Connector 39">
              <a:extLst>
                <a:ext uri="{FF2B5EF4-FFF2-40B4-BE49-F238E27FC236}">
                  <a16:creationId xmlns:a16="http://schemas.microsoft.com/office/drawing/2014/main" id="{FC01A149-E853-4130-8C90-DAACF5A9C948}"/>
                </a:ext>
              </a:extLst>
            </p:cNvPr>
            <p:cNvCxnSpPr>
              <a:cxnSpLocks/>
            </p:cNvCxnSpPr>
            <p:nvPr/>
          </p:nvCxnSpPr>
          <p:spPr>
            <a:xfrm flipV="1">
              <a:off x="4604343" y="6894313"/>
              <a:ext cx="4278245" cy="2"/>
            </a:xfrm>
            <a:prstGeom prst="line">
              <a:avLst/>
            </a:prstGeom>
            <a:ln w="38100">
              <a:solidFill>
                <a:srgbClr val="FF0000"/>
              </a:solidFill>
              <a:prstDash val="sysDot"/>
            </a:ln>
          </p:spPr>
          <p:style>
            <a:lnRef idx="3">
              <a:schemeClr val="dk1"/>
            </a:lnRef>
            <a:fillRef idx="0">
              <a:schemeClr val="dk1"/>
            </a:fillRef>
            <a:effectRef idx="2">
              <a:schemeClr val="dk1"/>
            </a:effectRef>
            <a:fontRef idx="minor">
              <a:schemeClr val="tx1"/>
            </a:fontRef>
          </p:style>
        </p:cxnSp>
        <p:cxnSp>
          <p:nvCxnSpPr>
            <p:cNvPr id="41" name="Straight Connector 40">
              <a:extLst>
                <a:ext uri="{FF2B5EF4-FFF2-40B4-BE49-F238E27FC236}">
                  <a16:creationId xmlns:a16="http://schemas.microsoft.com/office/drawing/2014/main" id="{C814C8A7-5EFB-2EAF-6B36-939831AC5EA1}"/>
                </a:ext>
              </a:extLst>
            </p:cNvPr>
            <p:cNvCxnSpPr>
              <a:cxnSpLocks/>
            </p:cNvCxnSpPr>
            <p:nvPr/>
          </p:nvCxnSpPr>
          <p:spPr>
            <a:xfrm flipV="1">
              <a:off x="8882588" y="6894313"/>
              <a:ext cx="2823185" cy="1"/>
            </a:xfrm>
            <a:prstGeom prst="line">
              <a:avLst/>
            </a:prstGeom>
            <a:ln w="38100">
              <a:solidFill>
                <a:srgbClr val="FF0000"/>
              </a:solidFill>
              <a:prstDash val="solid"/>
            </a:ln>
          </p:spPr>
          <p:style>
            <a:lnRef idx="3">
              <a:schemeClr val="dk1"/>
            </a:lnRef>
            <a:fillRef idx="0">
              <a:schemeClr val="dk1"/>
            </a:fillRef>
            <a:effectRef idx="2">
              <a:schemeClr val="dk1"/>
            </a:effectRef>
            <a:fontRef idx="minor">
              <a:schemeClr val="tx1"/>
            </a:fontRef>
          </p:style>
        </p:cxnSp>
        <p:sp>
          <p:nvSpPr>
            <p:cNvPr id="42" name="Freeform 41">
              <a:extLst>
                <a:ext uri="{FF2B5EF4-FFF2-40B4-BE49-F238E27FC236}">
                  <a16:creationId xmlns:a16="http://schemas.microsoft.com/office/drawing/2014/main" id="{FF40CE8C-F774-57DA-7A23-B35F438767D1}"/>
                </a:ext>
              </a:extLst>
            </p:cNvPr>
            <p:cNvSpPr/>
            <p:nvPr/>
          </p:nvSpPr>
          <p:spPr>
            <a:xfrm rot="6364269">
              <a:off x="6010174" y="3088786"/>
              <a:ext cx="1579953" cy="4833698"/>
            </a:xfrm>
            <a:custGeom>
              <a:avLst/>
              <a:gdLst>
                <a:gd name="connsiteX0" fmla="*/ 0 w 2761129"/>
                <a:gd name="connsiteY0" fmla="*/ 4715436 h 4715436"/>
                <a:gd name="connsiteX1" fmla="*/ 2026023 w 2761129"/>
                <a:gd name="connsiteY1" fmla="*/ 2779059 h 4715436"/>
                <a:gd name="connsiteX2" fmla="*/ 2761129 w 2761129"/>
                <a:gd name="connsiteY2" fmla="*/ 0 h 4715436"/>
              </a:gdLst>
              <a:ahLst/>
              <a:cxnLst>
                <a:cxn ang="0">
                  <a:pos x="connsiteX0" y="connsiteY0"/>
                </a:cxn>
                <a:cxn ang="0">
                  <a:pos x="connsiteX1" y="connsiteY1"/>
                </a:cxn>
                <a:cxn ang="0">
                  <a:pos x="connsiteX2" y="connsiteY2"/>
                </a:cxn>
              </a:cxnLst>
              <a:rect l="l" t="t" r="r" b="b"/>
              <a:pathLst>
                <a:path w="2761129" h="4715436">
                  <a:moveTo>
                    <a:pt x="0" y="4715436"/>
                  </a:moveTo>
                  <a:cubicBezTo>
                    <a:pt x="782917" y="4140200"/>
                    <a:pt x="1565835" y="3564965"/>
                    <a:pt x="2026023" y="2779059"/>
                  </a:cubicBezTo>
                  <a:cubicBezTo>
                    <a:pt x="2486211" y="1993153"/>
                    <a:pt x="2623670" y="996576"/>
                    <a:pt x="2761129" y="0"/>
                  </a:cubicBezTo>
                </a:path>
              </a:pathLst>
            </a:cu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a:extLst>
                <a:ext uri="{FF2B5EF4-FFF2-40B4-BE49-F238E27FC236}">
                  <a16:creationId xmlns:a16="http://schemas.microsoft.com/office/drawing/2014/main" id="{241C1551-C0C4-8A37-B4B9-EA5D69042BA4}"/>
                </a:ext>
              </a:extLst>
            </p:cNvPr>
            <p:cNvSpPr/>
            <p:nvPr/>
          </p:nvSpPr>
          <p:spPr>
            <a:xfrm>
              <a:off x="5355642" y="4890230"/>
              <a:ext cx="238713" cy="220268"/>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mc:AlternateContent xmlns:mc="http://schemas.openxmlformats.org/markup-compatibility/2006" xmlns:a14="http://schemas.microsoft.com/office/drawing/2010/main">
          <mc:Choice Requires="a14">
            <p:sp>
              <p:nvSpPr>
                <p:cNvPr id="44" name="TextBox 43">
                  <a:extLst>
                    <a:ext uri="{FF2B5EF4-FFF2-40B4-BE49-F238E27FC236}">
                      <a16:creationId xmlns:a16="http://schemas.microsoft.com/office/drawing/2014/main" id="{90E2237E-34CC-DAF5-01B0-A3677141CBE2}"/>
                    </a:ext>
                  </a:extLst>
                </p:cNvPr>
                <p:cNvSpPr txBox="1"/>
                <p:nvPr/>
              </p:nvSpPr>
              <p:spPr>
                <a:xfrm>
                  <a:off x="3563477" y="6568365"/>
                  <a:ext cx="964367" cy="503664"/>
                </a:xfrm>
                <a:prstGeom prst="rect">
                  <a:avLst/>
                </a:prstGeom>
                <a:noFill/>
              </p:spPr>
              <p:txBody>
                <a:bodyPr wrap="none" rtlCol="0">
                  <a:spAutoFit/>
                </a:bodyPr>
                <a:lstStyle/>
                <a:p>
                  <a:pPr algn="ctr"/>
                  <a14:m>
                    <m:oMathPara xmlns:m="http://schemas.openxmlformats.org/officeDocument/2006/math">
                      <m:oMathParaPr>
                        <m:jc m:val="centerGroup"/>
                      </m:oMathParaPr>
                      <m:oMath xmlns:m="http://schemas.openxmlformats.org/officeDocument/2006/math">
                        <m:sSubSup>
                          <m:sSubSupPr>
                            <m:ctrlPr>
                              <a:rPr lang="en-US" sz="2400" i="1" dirty="0" smtClean="0">
                                <a:solidFill>
                                  <a:srgbClr val="FF0000"/>
                                </a:solidFill>
                                <a:latin typeface="Cambria Math" panose="02040503050406030204" pitchFamily="18" charset="0"/>
                              </a:rPr>
                            </m:ctrlPr>
                          </m:sSubSupPr>
                          <m:e>
                            <m:r>
                              <a:rPr lang="en-US" sz="2400" b="0" i="1" dirty="0" smtClean="0">
                                <a:solidFill>
                                  <a:srgbClr val="FF0000"/>
                                </a:solidFill>
                                <a:latin typeface="Cambria Math" panose="02040503050406030204" pitchFamily="18" charset="0"/>
                              </a:rPr>
                              <m:t>𝑖</m:t>
                            </m:r>
                          </m:e>
                          <m:sub>
                            <m:r>
                              <a:rPr lang="en-US" sz="2400" b="0" i="1" dirty="0" smtClean="0">
                                <a:solidFill>
                                  <a:srgbClr val="FF0000"/>
                                </a:solidFill>
                                <a:latin typeface="Cambria Math" panose="02040503050406030204" pitchFamily="18" charset="0"/>
                              </a:rPr>
                              <m:t>𝑎𝑓𝑡𝑒𝑟</m:t>
                            </m:r>
                          </m:sub>
                          <m:sup>
                            <m:r>
                              <a:rPr lang="en-US" sz="2400" b="0" i="1" dirty="0" smtClean="0">
                                <a:solidFill>
                                  <a:srgbClr val="FF0000"/>
                                </a:solidFill>
                                <a:latin typeface="Cambria Math" panose="02040503050406030204" pitchFamily="18" charset="0"/>
                              </a:rPr>
                              <m:t>𝑣</m:t>
                            </m:r>
                          </m:sup>
                        </m:sSubSup>
                      </m:oMath>
                    </m:oMathPara>
                  </a14:m>
                  <a:endParaRPr lang="en-US" sz="2400" baseline="30000" dirty="0">
                    <a:solidFill>
                      <a:srgbClr val="FF0000"/>
                    </a:solidFill>
                  </a:endParaRPr>
                </a:p>
              </p:txBody>
            </p:sp>
          </mc:Choice>
          <mc:Fallback xmlns="">
            <p:sp>
              <p:nvSpPr>
                <p:cNvPr id="44" name="TextBox 43">
                  <a:extLst>
                    <a:ext uri="{FF2B5EF4-FFF2-40B4-BE49-F238E27FC236}">
                      <a16:creationId xmlns:a16="http://schemas.microsoft.com/office/drawing/2014/main" id="{90E2237E-34CC-DAF5-01B0-A3677141CBE2}"/>
                    </a:ext>
                  </a:extLst>
                </p:cNvPr>
                <p:cNvSpPr txBox="1">
                  <a:spLocks noRot="1" noChangeAspect="1" noMove="1" noResize="1" noEditPoints="1" noAdjustHandles="1" noChangeArrowheads="1" noChangeShapeType="1" noTextEdit="1"/>
                </p:cNvSpPr>
                <p:nvPr/>
              </p:nvSpPr>
              <p:spPr>
                <a:xfrm>
                  <a:off x="3563477" y="6568365"/>
                  <a:ext cx="964367" cy="503664"/>
                </a:xfrm>
                <a:prstGeom prst="rect">
                  <a:avLst/>
                </a:prstGeom>
                <a:blipFill>
                  <a:blip r:embed="rId8"/>
                  <a:stretch>
                    <a:fillRect l="-25000" r="-15385" b="-48387"/>
                  </a:stretch>
                </a:blipFill>
              </p:spPr>
              <p:txBody>
                <a:bodyPr/>
                <a:lstStyle/>
                <a:p>
                  <a:r>
                    <a:rPr lang="en-US">
                      <a:noFill/>
                    </a:rPr>
                    <a:t> </a:t>
                  </a:r>
                </a:p>
              </p:txBody>
            </p:sp>
          </mc:Fallback>
        </mc:AlternateContent>
        <p:cxnSp>
          <p:nvCxnSpPr>
            <p:cNvPr id="45" name="Straight Arrow Connector 44">
              <a:extLst>
                <a:ext uri="{FF2B5EF4-FFF2-40B4-BE49-F238E27FC236}">
                  <a16:creationId xmlns:a16="http://schemas.microsoft.com/office/drawing/2014/main" id="{40E8DFA2-C005-DDCD-7797-74B94BA1A543}"/>
                </a:ext>
              </a:extLst>
            </p:cNvPr>
            <p:cNvCxnSpPr>
              <a:cxnSpLocks/>
            </p:cNvCxnSpPr>
            <p:nvPr/>
          </p:nvCxnSpPr>
          <p:spPr>
            <a:xfrm>
              <a:off x="9187323" y="5929575"/>
              <a:ext cx="0" cy="96473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033279397"/>
      </p:ext>
    </p:extLst>
  </p:cSld>
  <p:clrMapOvr>
    <a:masterClrMapping/>
  </p:clrMapOvr>
</p:sld>
</file>

<file path=ppt/theme/theme1.xml><?xml version="1.0" encoding="utf-8"?>
<a:theme xmlns:a="http://schemas.openxmlformats.org/drawingml/2006/main" name="ChronicleVTI">
  <a:themeElements>
    <a:clrScheme name="AnalogousFromDarkSeedLeftStep">
      <a:dk1>
        <a:srgbClr val="000000"/>
      </a:dk1>
      <a:lt1>
        <a:srgbClr val="FFFFFF"/>
      </a:lt1>
      <a:dk2>
        <a:srgbClr val="1A1634"/>
      </a:dk2>
      <a:lt2>
        <a:srgbClr val="F0F3F3"/>
      </a:lt2>
      <a:accent1>
        <a:srgbClr val="E72950"/>
      </a:accent1>
      <a:accent2>
        <a:srgbClr val="D5178E"/>
      </a:accent2>
      <a:accent3>
        <a:srgbClr val="DF29E7"/>
      </a:accent3>
      <a:accent4>
        <a:srgbClr val="7E17D5"/>
      </a:accent4>
      <a:accent5>
        <a:srgbClr val="4129E7"/>
      </a:accent5>
      <a:accent6>
        <a:srgbClr val="174ED5"/>
      </a:accent6>
      <a:hlink>
        <a:srgbClr val="7351C5"/>
      </a:hlink>
      <a:folHlink>
        <a:srgbClr val="7F7F7F"/>
      </a:folHlink>
    </a:clrScheme>
    <a:fontScheme name="Univers Calisto">
      <a:majorFont>
        <a:latin typeface="Univers Condensed"/>
        <a:ea typeface=""/>
        <a:cs typeface=""/>
      </a:majorFont>
      <a:minorFont>
        <a:latin typeface="Calisto M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hronicleVTI" id="{508E4D90-5116-4BF0-876B-3F422DD1F65F}" vid="{AA21DC3D-92A8-43A4-8358-ED428371CD5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5527</TotalTime>
  <Words>1986</Words>
  <Application>Microsoft Macintosh PowerPoint</Application>
  <PresentationFormat>Widescreen</PresentationFormat>
  <Paragraphs>276</Paragraphs>
  <Slides>32</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32</vt:i4>
      </vt:variant>
    </vt:vector>
  </HeadingPairs>
  <TitlesOfParts>
    <vt:vector size="38" baseType="lpstr">
      <vt:lpstr>Arial</vt:lpstr>
      <vt:lpstr>Calibri</vt:lpstr>
      <vt:lpstr>Calisto MT</vt:lpstr>
      <vt:lpstr>Cambria Math</vt:lpstr>
      <vt:lpstr>Univers Condensed</vt:lpstr>
      <vt:lpstr>ChronicleVTI</vt:lpstr>
      <vt:lpstr>Chapter 10  The New conventional monetary policy</vt:lpstr>
      <vt:lpstr>Old conventional: a central bank can help attenuate a crisis in 3 ways</vt:lpstr>
      <vt:lpstr>Conventional central banking</vt:lpstr>
      <vt:lpstr>New central banking: reserve satiation and quantitative easing</vt:lpstr>
      <vt:lpstr>Reserve satiation and quantitative easing</vt:lpstr>
      <vt:lpstr>The market for reserves</vt:lpstr>
      <vt:lpstr>Controlling interest rates: Conventional</vt:lpstr>
      <vt:lpstr>Controlling interest rates: old style</vt:lpstr>
      <vt:lpstr>Controlling interest rates: alternative</vt:lpstr>
      <vt:lpstr>Reserve satiation</vt:lpstr>
      <vt:lpstr>Targeting long-term interest rates</vt:lpstr>
      <vt:lpstr>Model of savings and investment in long-term</vt:lpstr>
      <vt:lpstr>Forward guidance</vt:lpstr>
      <vt:lpstr>Imperfect financial markets</vt:lpstr>
      <vt:lpstr>Quantitative easing</vt:lpstr>
      <vt:lpstr>Consequence of unconventional policy </vt:lpstr>
      <vt:lpstr>THE BANK OF JAPAN’S INNOVATIONS SINCE 1998</vt:lpstr>
      <vt:lpstr>PowerPoint Presentation</vt:lpstr>
      <vt:lpstr>The balance sheet of the Bank of Japan</vt:lpstr>
      <vt:lpstr>THE EURO AREA YIELD CURVE DURING THE CRISIS</vt:lpstr>
      <vt:lpstr>PowerPoint Presentation</vt:lpstr>
      <vt:lpstr>The euro area yield curve</vt:lpstr>
      <vt:lpstr>response to US financial crisis</vt:lpstr>
      <vt:lpstr>Response to EA crisis</vt:lpstr>
      <vt:lpstr>Response to EA financial crisis</vt:lpstr>
      <vt:lpstr>The euro area yield curve</vt:lpstr>
      <vt:lpstr>All together</vt:lpstr>
      <vt:lpstr>Summary</vt:lpstr>
      <vt:lpstr>MORE EURO AREA DATA</vt:lpstr>
      <vt:lpstr>Eurosystem’s balance sheet</vt:lpstr>
      <vt:lpstr>Growth in reserves at the ECB</vt:lpstr>
      <vt:lpstr>Satiation of reserves in euro area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bubbles and beliefs</dc:title>
  <dc:creator>Reis,RA</dc:creator>
  <cp:lastModifiedBy>Reis,RA</cp:lastModifiedBy>
  <cp:revision>63</cp:revision>
  <dcterms:created xsi:type="dcterms:W3CDTF">2023-06-04T07:58:49Z</dcterms:created>
  <dcterms:modified xsi:type="dcterms:W3CDTF">2023-06-10T08:59:43Z</dcterms:modified>
</cp:coreProperties>
</file>