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6.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diagrams/data5.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9" r:id="rId4"/>
    <p:sldId id="260" r:id="rId5"/>
    <p:sldId id="321" r:id="rId6"/>
    <p:sldId id="269" r:id="rId7"/>
    <p:sldId id="263" r:id="rId8"/>
    <p:sldId id="319" r:id="rId9"/>
    <p:sldId id="320" r:id="rId10"/>
    <p:sldId id="306" r:id="rId11"/>
    <p:sldId id="323" r:id="rId12"/>
    <p:sldId id="324" r:id="rId13"/>
    <p:sldId id="325" r:id="rId14"/>
    <p:sldId id="326" r:id="rId15"/>
    <p:sldId id="327" r:id="rId16"/>
    <p:sldId id="328" r:id="rId17"/>
    <p:sldId id="329" r:id="rId18"/>
    <p:sldId id="330" r:id="rId19"/>
    <p:sldId id="331" r:id="rId20"/>
    <p:sldId id="332" r:id="rId21"/>
    <p:sldId id="333" r:id="rId22"/>
    <p:sldId id="314" r:id="rId23"/>
    <p:sldId id="315" r:id="rId24"/>
    <p:sldId id="316" r:id="rId25"/>
    <p:sldId id="334" r:id="rId26"/>
    <p:sldId id="317" r:id="rId27"/>
    <p:sldId id="318" r:id="rId28"/>
    <p:sldId id="336" r:id="rId29"/>
    <p:sldId id="335" r:id="rId30"/>
    <p:sldId id="27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29A41AE-5F7F-2D4B-8CBC-330E003FA48C}">
          <p14:sldIdLst>
            <p14:sldId id="256"/>
            <p14:sldId id="259"/>
            <p14:sldId id="260"/>
          </p14:sldIdLst>
        </p14:section>
        <p14:section name="A model of savings and investment" id="{13ED3385-1FA4-0A41-A644-130080D3080D}">
          <p14:sldIdLst>
            <p14:sldId id="321"/>
            <p14:sldId id="269"/>
            <p14:sldId id="263"/>
            <p14:sldId id="319"/>
            <p14:sldId id="320"/>
            <p14:sldId id="306"/>
            <p14:sldId id="323"/>
            <p14:sldId id="324"/>
            <p14:sldId id="325"/>
            <p14:sldId id="326"/>
            <p14:sldId id="327"/>
            <p14:sldId id="328"/>
            <p14:sldId id="329"/>
            <p14:sldId id="330"/>
            <p14:sldId id="331"/>
            <p14:sldId id="332"/>
            <p14:sldId id="333"/>
            <p14:sldId id="314"/>
            <p14:sldId id="315"/>
            <p14:sldId id="316"/>
            <p14:sldId id="334"/>
            <p14:sldId id="317"/>
            <p14:sldId id="318"/>
            <p14:sldId id="336"/>
            <p14:sldId id="335"/>
            <p14:sldId id="275"/>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yu,K (pgt)" initials="L(" lastIdx="1" clrIdx="0">
    <p:extLst>
      <p:ext uri="{19B8F6BF-5375-455C-9EA6-DF929625EA0E}">
        <p15:presenceInfo xmlns:p15="http://schemas.microsoft.com/office/powerpoint/2012/main" userId="S::K.Liang@lse.ac.uk::220f9ceb-4686-4139-bd70-ccacfb205272" providerId="AD"/>
      </p:ext>
    </p:extLst>
  </p:cmAuthor>
  <p:cmAuthor id="2" name="Kaman Liang" initials="KL" lastIdx="2" clrIdx="1">
    <p:extLst>
      <p:ext uri="{19B8F6BF-5375-455C-9EA6-DF929625EA0E}">
        <p15:presenceInfo xmlns:p15="http://schemas.microsoft.com/office/powerpoint/2012/main" userId="9d29889e1914782b" providerId="Windows Live"/>
      </p:ext>
    </p:extLst>
  </p:cmAuthor>
  <p:cmAuthor id="3" name="Kaman Lyu" initials="KL" lastIdx="3" clrIdx="2">
    <p:extLst>
      <p:ext uri="{19B8F6BF-5375-455C-9EA6-DF929625EA0E}">
        <p15:presenceInfo xmlns:p15="http://schemas.microsoft.com/office/powerpoint/2012/main" userId="Kaman Ly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DE660F"/>
    <a:srgbClr val="2915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68" autoAdjust="0"/>
    <p:restoredTop sz="94660"/>
  </p:normalViewPr>
  <p:slideViewPr>
    <p:cSldViewPr snapToGrid="0">
      <p:cViewPr varScale="1">
        <p:scale>
          <a:sx n="155" d="100"/>
          <a:sy n="155" d="100"/>
        </p:scale>
        <p:origin x="216" y="4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ata5.xml.rels><?xml version="1.0" encoding="UTF-8" standalone="yes"?>
<Relationships xmlns="http://schemas.openxmlformats.org/package/2006/relationships"><Relationship Id="rId1" Type="http://schemas.openxmlformats.org/officeDocument/2006/relationships/image" Target="../media/image260.pn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colors1.xml><?xml version="1.0" encoding="utf-8"?>
<dgm:colorsDef xmlns:dgm="http://schemas.openxmlformats.org/drawingml/2006/diagram" xmlns:a="http://schemas.openxmlformats.org/drawingml/2006/main" uniqueId="urn:microsoft.com/office/officeart/2018/5/colors/Iconchunking_neutralicon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dgm:fillClrLst>
    <dgm:linClrLst meth="repeat">
      <a:schemeClr val="lt1">
        <a:alpha val="0"/>
      </a:schemeClr>
    </dgm:linClrLst>
    <dgm:effectClrLst/>
    <dgm:txLinClrLst/>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5BB6E1-682F-425B-B25E-D07C198EB95D}" type="doc">
      <dgm:prSet loTypeId="urn:microsoft.com/office/officeart/2018/2/layout/IconCircleList" loCatId="icon" qsTypeId="urn:microsoft.com/office/officeart/2005/8/quickstyle/simple1" qsCatId="simple" csTypeId="urn:microsoft.com/office/officeart/2018/5/colors/Iconchunking_neutralicon_accent5_2" csCatId="accent5" phldr="1"/>
      <dgm:spPr/>
      <dgm:t>
        <a:bodyPr/>
        <a:lstStyle/>
        <a:p>
          <a:endParaRPr lang="en-US"/>
        </a:p>
      </dgm:t>
    </dgm:pt>
    <dgm:pt modelId="{32014763-AD3D-48DF-876C-D34CCA963497}">
      <dgm:prSet/>
      <dgm:spPr/>
      <dgm:t>
        <a:bodyPr/>
        <a:lstStyle/>
        <a:p>
          <a:r>
            <a:rPr lang="en-US" dirty="0">
              <a:latin typeface="+mj-lt"/>
            </a:rPr>
            <a:t>The Great Depression is the queen of financial crises. It led to the largest macroeconomic recession felt in many countries in the past century.</a:t>
          </a:r>
        </a:p>
      </dgm:t>
    </dgm:pt>
    <dgm:pt modelId="{E8A77213-F67B-4544-8EA2-E480DBA744DE}" type="parTrans" cxnId="{3C463063-ADD7-4466-837B-7D17BACBBFF8}">
      <dgm:prSet/>
      <dgm:spPr/>
      <dgm:t>
        <a:bodyPr/>
        <a:lstStyle/>
        <a:p>
          <a:endParaRPr lang="en-US"/>
        </a:p>
      </dgm:t>
    </dgm:pt>
    <dgm:pt modelId="{DB4D0772-CB47-48C9-A178-D61D06900FCF}" type="sibTrans" cxnId="{3C463063-ADD7-4466-837B-7D17BACBBFF8}">
      <dgm:prSet/>
      <dgm:spPr/>
      <dgm:t>
        <a:bodyPr/>
        <a:lstStyle/>
        <a:p>
          <a:endParaRPr lang="en-US"/>
        </a:p>
      </dgm:t>
    </dgm:pt>
    <dgm:pt modelId="{27F9B31E-F0F8-4EAA-94E2-2BF740087D3A}">
      <dgm:prSet/>
      <dgm:spPr/>
      <dgm:t>
        <a:bodyPr/>
        <a:lstStyle/>
        <a:p>
          <a:r>
            <a:rPr lang="en-GB" dirty="0">
              <a:latin typeface="Univers Condensed (Headings)"/>
            </a:rPr>
            <a:t>Fiscal policy played an important role in ending the Depression. </a:t>
          </a:r>
          <a:endParaRPr lang="en-US" dirty="0">
            <a:latin typeface="Univers Condensed (Headings)"/>
          </a:endParaRPr>
        </a:p>
      </dgm:t>
    </dgm:pt>
    <dgm:pt modelId="{5DEC187B-0F6D-4BD7-9AE7-E529BCAF1051}" type="parTrans" cxnId="{971E9397-3011-4B60-AD19-60711CA73BB5}">
      <dgm:prSet/>
      <dgm:spPr/>
      <dgm:t>
        <a:bodyPr/>
        <a:lstStyle/>
        <a:p>
          <a:endParaRPr lang="en-US"/>
        </a:p>
      </dgm:t>
    </dgm:pt>
    <dgm:pt modelId="{D3CEC7C8-4503-4C56-B37B-751D4DFFC97E}" type="sibTrans" cxnId="{971E9397-3011-4B60-AD19-60711CA73BB5}">
      <dgm:prSet/>
      <dgm:spPr/>
      <dgm:t>
        <a:bodyPr/>
        <a:lstStyle/>
        <a:p>
          <a:endParaRPr lang="en-US"/>
        </a:p>
      </dgm:t>
    </dgm:pt>
    <dgm:pt modelId="{07A81FF0-3D43-415E-819F-A214A4F601AE}">
      <dgm:prSet/>
      <dgm:spPr/>
      <dgm:t>
        <a:bodyPr/>
        <a:lstStyle/>
        <a:p>
          <a:r>
            <a:rPr lang="en-US" dirty="0">
              <a:latin typeface="+mj-lt"/>
            </a:rPr>
            <a:t>The effectiveness of fiscal policy in ending the Depression led to an understanding that public deficits should rise during recessions.</a:t>
          </a:r>
        </a:p>
      </dgm:t>
    </dgm:pt>
    <dgm:pt modelId="{EB344CCE-A6EA-4BC8-BA31-13B89AF3CAC4}" type="parTrans" cxnId="{01158EC3-25C1-45EC-868A-F62A09C475F2}">
      <dgm:prSet/>
      <dgm:spPr/>
      <dgm:t>
        <a:bodyPr/>
        <a:lstStyle/>
        <a:p>
          <a:endParaRPr lang="en-US"/>
        </a:p>
      </dgm:t>
    </dgm:pt>
    <dgm:pt modelId="{149234FB-1A3A-4C02-B3F8-0A819CF4E959}" type="sibTrans" cxnId="{01158EC3-25C1-45EC-868A-F62A09C475F2}">
      <dgm:prSet/>
      <dgm:spPr/>
      <dgm:t>
        <a:bodyPr/>
        <a:lstStyle/>
        <a:p>
          <a:endParaRPr lang="en-US"/>
        </a:p>
      </dgm:t>
    </dgm:pt>
    <dgm:pt modelId="{0A8F98A7-C96B-43D5-B9E3-624E5310DB57}">
      <dgm:prSet/>
      <dgm:spPr/>
      <dgm:t>
        <a:bodyPr/>
        <a:lstStyle/>
        <a:p>
          <a:r>
            <a:rPr lang="en-GB" dirty="0">
              <a:latin typeface="+mj-lt"/>
            </a:rPr>
            <a:t>There are two different bodies of arguments for why it should be so: neoclassical and Keynesian. </a:t>
          </a:r>
          <a:endParaRPr lang="en-US" dirty="0">
            <a:latin typeface="+mj-lt"/>
          </a:endParaRPr>
        </a:p>
      </dgm:t>
    </dgm:pt>
    <dgm:pt modelId="{DEE1807E-BFC1-4EB5-87FA-DF90F10E5FA9}" type="parTrans" cxnId="{15A590F4-C113-4119-9046-E3F14E654B51}">
      <dgm:prSet/>
      <dgm:spPr/>
      <dgm:t>
        <a:bodyPr/>
        <a:lstStyle/>
        <a:p>
          <a:endParaRPr lang="en-US"/>
        </a:p>
      </dgm:t>
    </dgm:pt>
    <dgm:pt modelId="{08216A5A-08E1-47FF-A687-E96EFDB65DD6}" type="sibTrans" cxnId="{15A590F4-C113-4119-9046-E3F14E654B51}">
      <dgm:prSet/>
      <dgm:spPr/>
      <dgm:t>
        <a:bodyPr/>
        <a:lstStyle/>
        <a:p>
          <a:endParaRPr lang="en-US"/>
        </a:p>
      </dgm:t>
    </dgm:pt>
    <dgm:pt modelId="{72E64409-5A7C-4F96-815A-37EFAB6B1124}" type="pres">
      <dgm:prSet presAssocID="{6F5BB6E1-682F-425B-B25E-D07C198EB95D}" presName="root" presStyleCnt="0">
        <dgm:presLayoutVars>
          <dgm:dir/>
          <dgm:resizeHandles val="exact"/>
        </dgm:presLayoutVars>
      </dgm:prSet>
      <dgm:spPr/>
    </dgm:pt>
    <dgm:pt modelId="{34B499B2-E8F9-4E2B-A745-FE856C7C7E69}" type="pres">
      <dgm:prSet presAssocID="{6F5BB6E1-682F-425B-B25E-D07C198EB95D}" presName="container" presStyleCnt="0">
        <dgm:presLayoutVars>
          <dgm:dir/>
          <dgm:resizeHandles val="exact"/>
        </dgm:presLayoutVars>
      </dgm:prSet>
      <dgm:spPr/>
    </dgm:pt>
    <dgm:pt modelId="{D5E893C4-AFC4-491D-88B0-E0B1B4323FFC}" type="pres">
      <dgm:prSet presAssocID="{32014763-AD3D-48DF-876C-D34CCA963497}" presName="compNode" presStyleCnt="0"/>
      <dgm:spPr/>
    </dgm:pt>
    <dgm:pt modelId="{E4E91383-F020-4FAC-8BCE-1C2071F805FB}" type="pres">
      <dgm:prSet presAssocID="{32014763-AD3D-48DF-876C-D34CCA963497}" presName="iconBgRect" presStyleLbl="bgShp" presStyleIdx="0" presStyleCnt="4"/>
      <dgm:spPr>
        <a:solidFill>
          <a:srgbClr val="FFC000"/>
        </a:solidFill>
      </dgm:spPr>
    </dgm:pt>
    <dgm:pt modelId="{34038C10-867B-48B8-A524-ED16C1F03DCE}" type="pres">
      <dgm:prSet presAssocID="{32014763-AD3D-48DF-876C-D34CCA963497}"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miling Face with No Fill"/>
        </a:ext>
      </dgm:extLst>
    </dgm:pt>
    <dgm:pt modelId="{8B8DDD8F-537E-4FE8-B250-51C09582FAD2}" type="pres">
      <dgm:prSet presAssocID="{32014763-AD3D-48DF-876C-D34CCA963497}" presName="spaceRect" presStyleCnt="0"/>
      <dgm:spPr/>
    </dgm:pt>
    <dgm:pt modelId="{4FC7C8EB-02E0-4459-A7D5-2B50667CED54}" type="pres">
      <dgm:prSet presAssocID="{32014763-AD3D-48DF-876C-D34CCA963497}" presName="textRect" presStyleLbl="revTx" presStyleIdx="0" presStyleCnt="4">
        <dgm:presLayoutVars>
          <dgm:chMax val="1"/>
          <dgm:chPref val="1"/>
        </dgm:presLayoutVars>
      </dgm:prSet>
      <dgm:spPr/>
    </dgm:pt>
    <dgm:pt modelId="{37FA3C15-2CA5-4C50-A014-B37798B2E0F2}" type="pres">
      <dgm:prSet presAssocID="{DB4D0772-CB47-48C9-A178-D61D06900FCF}" presName="sibTrans" presStyleLbl="sibTrans2D1" presStyleIdx="0" presStyleCnt="0"/>
      <dgm:spPr/>
    </dgm:pt>
    <dgm:pt modelId="{CE428491-1D80-4DA4-8E5B-844F5011CE44}" type="pres">
      <dgm:prSet presAssocID="{27F9B31E-F0F8-4EAA-94E2-2BF740087D3A}" presName="compNode" presStyleCnt="0"/>
      <dgm:spPr/>
    </dgm:pt>
    <dgm:pt modelId="{32D22C0D-F617-401B-9CD0-5A6E1A11C150}" type="pres">
      <dgm:prSet presAssocID="{27F9B31E-F0F8-4EAA-94E2-2BF740087D3A}" presName="iconBgRect" presStyleLbl="bgShp" presStyleIdx="1" presStyleCnt="4"/>
      <dgm:spPr>
        <a:solidFill>
          <a:srgbClr val="FFC000"/>
        </a:solidFill>
      </dgm:spPr>
    </dgm:pt>
    <dgm:pt modelId="{5D5F848D-CAEE-491D-ADA9-1EE1B9E10467}" type="pres">
      <dgm:prSet presAssocID="{27F9B31E-F0F8-4EAA-94E2-2BF740087D3A}"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itcoin"/>
        </a:ext>
      </dgm:extLst>
    </dgm:pt>
    <dgm:pt modelId="{2D9363FB-1773-4A6B-B040-D83178BEE9F2}" type="pres">
      <dgm:prSet presAssocID="{27F9B31E-F0F8-4EAA-94E2-2BF740087D3A}" presName="spaceRect" presStyleCnt="0"/>
      <dgm:spPr/>
    </dgm:pt>
    <dgm:pt modelId="{0975FAAE-9E32-4342-8FF6-D3840061A8ED}" type="pres">
      <dgm:prSet presAssocID="{27F9B31E-F0F8-4EAA-94E2-2BF740087D3A}" presName="textRect" presStyleLbl="revTx" presStyleIdx="1" presStyleCnt="4">
        <dgm:presLayoutVars>
          <dgm:chMax val="1"/>
          <dgm:chPref val="1"/>
        </dgm:presLayoutVars>
      </dgm:prSet>
      <dgm:spPr/>
    </dgm:pt>
    <dgm:pt modelId="{8252B9A9-6D02-4208-BA0B-82D9C6037B2A}" type="pres">
      <dgm:prSet presAssocID="{D3CEC7C8-4503-4C56-B37B-751D4DFFC97E}" presName="sibTrans" presStyleLbl="sibTrans2D1" presStyleIdx="0" presStyleCnt="0"/>
      <dgm:spPr/>
    </dgm:pt>
    <dgm:pt modelId="{7A646227-D48E-4E86-8172-D005FBAED6F4}" type="pres">
      <dgm:prSet presAssocID="{07A81FF0-3D43-415E-819F-A214A4F601AE}" presName="compNode" presStyleCnt="0"/>
      <dgm:spPr/>
    </dgm:pt>
    <dgm:pt modelId="{67D2F839-80A7-401D-A46C-CBDD5B9800C6}" type="pres">
      <dgm:prSet presAssocID="{07A81FF0-3D43-415E-819F-A214A4F601AE}" presName="iconBgRect" presStyleLbl="bgShp" presStyleIdx="2" presStyleCnt="4"/>
      <dgm:spPr>
        <a:solidFill>
          <a:srgbClr val="FFC000"/>
        </a:solidFill>
      </dgm:spPr>
    </dgm:pt>
    <dgm:pt modelId="{3811AEB5-BA56-42AE-AF38-5F18A0D9BCFC}" type="pres">
      <dgm:prSet presAssocID="{07A81FF0-3D43-415E-819F-A214A4F601AE}"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ity"/>
        </a:ext>
      </dgm:extLst>
    </dgm:pt>
    <dgm:pt modelId="{908AD0AF-6DF1-4751-8FE8-0A836ECC1177}" type="pres">
      <dgm:prSet presAssocID="{07A81FF0-3D43-415E-819F-A214A4F601AE}" presName="spaceRect" presStyleCnt="0"/>
      <dgm:spPr/>
    </dgm:pt>
    <dgm:pt modelId="{2CCA0745-F17B-4DA5-870A-6AE3775544CC}" type="pres">
      <dgm:prSet presAssocID="{07A81FF0-3D43-415E-819F-A214A4F601AE}" presName="textRect" presStyleLbl="revTx" presStyleIdx="2" presStyleCnt="4">
        <dgm:presLayoutVars>
          <dgm:chMax val="1"/>
          <dgm:chPref val="1"/>
        </dgm:presLayoutVars>
      </dgm:prSet>
      <dgm:spPr/>
    </dgm:pt>
    <dgm:pt modelId="{5E32B049-08DA-450C-9419-DB8962738D8A}" type="pres">
      <dgm:prSet presAssocID="{149234FB-1A3A-4C02-B3F8-0A819CF4E959}" presName="sibTrans" presStyleLbl="sibTrans2D1" presStyleIdx="0" presStyleCnt="0"/>
      <dgm:spPr/>
    </dgm:pt>
    <dgm:pt modelId="{D7B56BE3-0524-470D-8119-496F115967F5}" type="pres">
      <dgm:prSet presAssocID="{0A8F98A7-C96B-43D5-B9E3-624E5310DB57}" presName="compNode" presStyleCnt="0"/>
      <dgm:spPr/>
    </dgm:pt>
    <dgm:pt modelId="{73D1FED4-E52C-4DBC-94A0-8A4802CC848F}" type="pres">
      <dgm:prSet presAssocID="{0A8F98A7-C96B-43D5-B9E3-624E5310DB57}" presName="iconBgRect" presStyleLbl="bgShp" presStyleIdx="3" presStyleCnt="4"/>
      <dgm:spPr>
        <a:solidFill>
          <a:srgbClr val="FFC000"/>
        </a:solidFill>
      </dgm:spPr>
    </dgm:pt>
    <dgm:pt modelId="{1E48EED2-8AAD-45F7-93C1-E675A0B38C26}" type="pres">
      <dgm:prSet presAssocID="{0A8F98A7-C96B-43D5-B9E3-624E5310DB5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ollar"/>
        </a:ext>
      </dgm:extLst>
    </dgm:pt>
    <dgm:pt modelId="{CFF6B0FB-B866-45A1-B794-2EC78D0C66F4}" type="pres">
      <dgm:prSet presAssocID="{0A8F98A7-C96B-43D5-B9E3-624E5310DB57}" presName="spaceRect" presStyleCnt="0"/>
      <dgm:spPr/>
    </dgm:pt>
    <dgm:pt modelId="{FF0A1519-1918-4B1F-9D24-30015E5F0878}" type="pres">
      <dgm:prSet presAssocID="{0A8F98A7-C96B-43D5-B9E3-624E5310DB57}" presName="textRect" presStyleLbl="revTx" presStyleIdx="3" presStyleCnt="4">
        <dgm:presLayoutVars>
          <dgm:chMax val="1"/>
          <dgm:chPref val="1"/>
        </dgm:presLayoutVars>
      </dgm:prSet>
      <dgm:spPr/>
    </dgm:pt>
  </dgm:ptLst>
  <dgm:cxnLst>
    <dgm:cxn modelId="{3D7F1D06-6F23-4B1C-9BFB-3ECB5A1B62E3}" type="presOf" srcId="{149234FB-1A3A-4C02-B3F8-0A819CF4E959}" destId="{5E32B049-08DA-450C-9419-DB8962738D8A}" srcOrd="0" destOrd="0" presId="urn:microsoft.com/office/officeart/2018/2/layout/IconCircleList"/>
    <dgm:cxn modelId="{75A90624-7F5C-4516-A6F4-8D2D45C29B0A}" type="presOf" srcId="{07A81FF0-3D43-415E-819F-A214A4F601AE}" destId="{2CCA0745-F17B-4DA5-870A-6AE3775544CC}" srcOrd="0" destOrd="0" presId="urn:microsoft.com/office/officeart/2018/2/layout/IconCircleList"/>
    <dgm:cxn modelId="{3B819735-5E76-4F8C-9EDB-AF1EB32AAAF3}" type="presOf" srcId="{32014763-AD3D-48DF-876C-D34CCA963497}" destId="{4FC7C8EB-02E0-4459-A7D5-2B50667CED54}" srcOrd="0" destOrd="0" presId="urn:microsoft.com/office/officeart/2018/2/layout/IconCircleList"/>
    <dgm:cxn modelId="{426A6A37-AD7B-48E1-B86B-04D17E94AB6C}" type="presOf" srcId="{DB4D0772-CB47-48C9-A178-D61D06900FCF}" destId="{37FA3C15-2CA5-4C50-A014-B37798B2E0F2}" srcOrd="0" destOrd="0" presId="urn:microsoft.com/office/officeart/2018/2/layout/IconCircleList"/>
    <dgm:cxn modelId="{3C463063-ADD7-4466-837B-7D17BACBBFF8}" srcId="{6F5BB6E1-682F-425B-B25E-D07C198EB95D}" destId="{32014763-AD3D-48DF-876C-D34CCA963497}" srcOrd="0" destOrd="0" parTransId="{E8A77213-F67B-4544-8EA2-E480DBA744DE}" sibTransId="{DB4D0772-CB47-48C9-A178-D61D06900FCF}"/>
    <dgm:cxn modelId="{54454674-03D1-4CF3-AA72-B5959C49058E}" type="presOf" srcId="{D3CEC7C8-4503-4C56-B37B-751D4DFFC97E}" destId="{8252B9A9-6D02-4208-BA0B-82D9C6037B2A}" srcOrd="0" destOrd="0" presId="urn:microsoft.com/office/officeart/2018/2/layout/IconCircleList"/>
    <dgm:cxn modelId="{08128778-F3B3-46A1-B142-46BB466184D1}" type="presOf" srcId="{0A8F98A7-C96B-43D5-B9E3-624E5310DB57}" destId="{FF0A1519-1918-4B1F-9D24-30015E5F0878}" srcOrd="0" destOrd="0" presId="urn:microsoft.com/office/officeart/2018/2/layout/IconCircleList"/>
    <dgm:cxn modelId="{E7C4F78A-F279-4273-9597-8B25CF350C0A}" type="presOf" srcId="{27F9B31E-F0F8-4EAA-94E2-2BF740087D3A}" destId="{0975FAAE-9E32-4342-8FF6-D3840061A8ED}" srcOrd="0" destOrd="0" presId="urn:microsoft.com/office/officeart/2018/2/layout/IconCircleList"/>
    <dgm:cxn modelId="{971E9397-3011-4B60-AD19-60711CA73BB5}" srcId="{6F5BB6E1-682F-425B-B25E-D07C198EB95D}" destId="{27F9B31E-F0F8-4EAA-94E2-2BF740087D3A}" srcOrd="1" destOrd="0" parTransId="{5DEC187B-0F6D-4BD7-9AE7-E529BCAF1051}" sibTransId="{D3CEC7C8-4503-4C56-B37B-751D4DFFC97E}"/>
    <dgm:cxn modelId="{954246AC-9BB0-40AD-92D2-E8F53EB37A6F}" type="presOf" srcId="{6F5BB6E1-682F-425B-B25E-D07C198EB95D}" destId="{72E64409-5A7C-4F96-815A-37EFAB6B1124}" srcOrd="0" destOrd="0" presId="urn:microsoft.com/office/officeart/2018/2/layout/IconCircleList"/>
    <dgm:cxn modelId="{01158EC3-25C1-45EC-868A-F62A09C475F2}" srcId="{6F5BB6E1-682F-425B-B25E-D07C198EB95D}" destId="{07A81FF0-3D43-415E-819F-A214A4F601AE}" srcOrd="2" destOrd="0" parTransId="{EB344CCE-A6EA-4BC8-BA31-13B89AF3CAC4}" sibTransId="{149234FB-1A3A-4C02-B3F8-0A819CF4E959}"/>
    <dgm:cxn modelId="{15A590F4-C113-4119-9046-E3F14E654B51}" srcId="{6F5BB6E1-682F-425B-B25E-D07C198EB95D}" destId="{0A8F98A7-C96B-43D5-B9E3-624E5310DB57}" srcOrd="3" destOrd="0" parTransId="{DEE1807E-BFC1-4EB5-87FA-DF90F10E5FA9}" sibTransId="{08216A5A-08E1-47FF-A687-E96EFDB65DD6}"/>
    <dgm:cxn modelId="{BF7B9EC3-D018-4AEA-BADC-453700BF2109}" type="presParOf" srcId="{72E64409-5A7C-4F96-815A-37EFAB6B1124}" destId="{34B499B2-E8F9-4E2B-A745-FE856C7C7E69}" srcOrd="0" destOrd="0" presId="urn:microsoft.com/office/officeart/2018/2/layout/IconCircleList"/>
    <dgm:cxn modelId="{618FB5C5-43B0-4FDB-B194-DD32EEF5A5FD}" type="presParOf" srcId="{34B499B2-E8F9-4E2B-A745-FE856C7C7E69}" destId="{D5E893C4-AFC4-491D-88B0-E0B1B4323FFC}" srcOrd="0" destOrd="0" presId="urn:microsoft.com/office/officeart/2018/2/layout/IconCircleList"/>
    <dgm:cxn modelId="{4741BC00-D84F-4C66-A0AA-7CA667A4A0E7}" type="presParOf" srcId="{D5E893C4-AFC4-491D-88B0-E0B1B4323FFC}" destId="{E4E91383-F020-4FAC-8BCE-1C2071F805FB}" srcOrd="0" destOrd="0" presId="urn:microsoft.com/office/officeart/2018/2/layout/IconCircleList"/>
    <dgm:cxn modelId="{FCA5295E-810B-4269-A6E8-AE68A884BB76}" type="presParOf" srcId="{D5E893C4-AFC4-491D-88B0-E0B1B4323FFC}" destId="{34038C10-867B-48B8-A524-ED16C1F03DCE}" srcOrd="1" destOrd="0" presId="urn:microsoft.com/office/officeart/2018/2/layout/IconCircleList"/>
    <dgm:cxn modelId="{AAD3C524-2954-45CE-ADCB-DE6BA0FAA8C6}" type="presParOf" srcId="{D5E893C4-AFC4-491D-88B0-E0B1B4323FFC}" destId="{8B8DDD8F-537E-4FE8-B250-51C09582FAD2}" srcOrd="2" destOrd="0" presId="urn:microsoft.com/office/officeart/2018/2/layout/IconCircleList"/>
    <dgm:cxn modelId="{2CA96980-E4EB-471E-B0C6-CDC91D22EAC7}" type="presParOf" srcId="{D5E893C4-AFC4-491D-88B0-E0B1B4323FFC}" destId="{4FC7C8EB-02E0-4459-A7D5-2B50667CED54}" srcOrd="3" destOrd="0" presId="urn:microsoft.com/office/officeart/2018/2/layout/IconCircleList"/>
    <dgm:cxn modelId="{B9551D0C-7BF3-4C39-B970-534F6EF336B2}" type="presParOf" srcId="{34B499B2-E8F9-4E2B-A745-FE856C7C7E69}" destId="{37FA3C15-2CA5-4C50-A014-B37798B2E0F2}" srcOrd="1" destOrd="0" presId="urn:microsoft.com/office/officeart/2018/2/layout/IconCircleList"/>
    <dgm:cxn modelId="{FDA18DEE-0F5B-433D-BD1A-D3B6086570A4}" type="presParOf" srcId="{34B499B2-E8F9-4E2B-A745-FE856C7C7E69}" destId="{CE428491-1D80-4DA4-8E5B-844F5011CE44}" srcOrd="2" destOrd="0" presId="urn:microsoft.com/office/officeart/2018/2/layout/IconCircleList"/>
    <dgm:cxn modelId="{190B2A4F-C3E2-4335-9813-041D7BDF5131}" type="presParOf" srcId="{CE428491-1D80-4DA4-8E5B-844F5011CE44}" destId="{32D22C0D-F617-401B-9CD0-5A6E1A11C150}" srcOrd="0" destOrd="0" presId="urn:microsoft.com/office/officeart/2018/2/layout/IconCircleList"/>
    <dgm:cxn modelId="{302ED166-3834-4E4A-BC64-53C60BEB1160}" type="presParOf" srcId="{CE428491-1D80-4DA4-8E5B-844F5011CE44}" destId="{5D5F848D-CAEE-491D-ADA9-1EE1B9E10467}" srcOrd="1" destOrd="0" presId="urn:microsoft.com/office/officeart/2018/2/layout/IconCircleList"/>
    <dgm:cxn modelId="{7286CC0D-FCD3-4F49-A990-AEA45DF5C033}" type="presParOf" srcId="{CE428491-1D80-4DA4-8E5B-844F5011CE44}" destId="{2D9363FB-1773-4A6B-B040-D83178BEE9F2}" srcOrd="2" destOrd="0" presId="urn:microsoft.com/office/officeart/2018/2/layout/IconCircleList"/>
    <dgm:cxn modelId="{A7759C23-03FE-43C8-8A03-45E28A5A5893}" type="presParOf" srcId="{CE428491-1D80-4DA4-8E5B-844F5011CE44}" destId="{0975FAAE-9E32-4342-8FF6-D3840061A8ED}" srcOrd="3" destOrd="0" presId="urn:microsoft.com/office/officeart/2018/2/layout/IconCircleList"/>
    <dgm:cxn modelId="{CDFCDACD-EBDC-4236-8D12-485BE72E2E11}" type="presParOf" srcId="{34B499B2-E8F9-4E2B-A745-FE856C7C7E69}" destId="{8252B9A9-6D02-4208-BA0B-82D9C6037B2A}" srcOrd="3" destOrd="0" presId="urn:microsoft.com/office/officeart/2018/2/layout/IconCircleList"/>
    <dgm:cxn modelId="{DA1DE0D4-6BD2-43EF-A221-3222C1329BC6}" type="presParOf" srcId="{34B499B2-E8F9-4E2B-A745-FE856C7C7E69}" destId="{7A646227-D48E-4E86-8172-D005FBAED6F4}" srcOrd="4" destOrd="0" presId="urn:microsoft.com/office/officeart/2018/2/layout/IconCircleList"/>
    <dgm:cxn modelId="{3452F176-6874-4CD8-95BE-F9DAA5F411FC}" type="presParOf" srcId="{7A646227-D48E-4E86-8172-D005FBAED6F4}" destId="{67D2F839-80A7-401D-A46C-CBDD5B9800C6}" srcOrd="0" destOrd="0" presId="urn:microsoft.com/office/officeart/2018/2/layout/IconCircleList"/>
    <dgm:cxn modelId="{BBBA4001-085D-4EED-9645-814B2BEBE7F0}" type="presParOf" srcId="{7A646227-D48E-4E86-8172-D005FBAED6F4}" destId="{3811AEB5-BA56-42AE-AF38-5F18A0D9BCFC}" srcOrd="1" destOrd="0" presId="urn:microsoft.com/office/officeart/2018/2/layout/IconCircleList"/>
    <dgm:cxn modelId="{91053D82-1FEB-4E45-A09C-E4AAB7912777}" type="presParOf" srcId="{7A646227-D48E-4E86-8172-D005FBAED6F4}" destId="{908AD0AF-6DF1-4751-8FE8-0A836ECC1177}" srcOrd="2" destOrd="0" presId="urn:microsoft.com/office/officeart/2018/2/layout/IconCircleList"/>
    <dgm:cxn modelId="{71FEDB1D-6CEE-4A04-BC96-61067A7FB6B9}" type="presParOf" srcId="{7A646227-D48E-4E86-8172-D005FBAED6F4}" destId="{2CCA0745-F17B-4DA5-870A-6AE3775544CC}" srcOrd="3" destOrd="0" presId="urn:microsoft.com/office/officeart/2018/2/layout/IconCircleList"/>
    <dgm:cxn modelId="{9B018CB7-0484-4986-AE66-6C8570DD088B}" type="presParOf" srcId="{34B499B2-E8F9-4E2B-A745-FE856C7C7E69}" destId="{5E32B049-08DA-450C-9419-DB8962738D8A}" srcOrd="5" destOrd="0" presId="urn:microsoft.com/office/officeart/2018/2/layout/IconCircleList"/>
    <dgm:cxn modelId="{886A8C2A-D1A9-4A46-BB62-35F36D931127}" type="presParOf" srcId="{34B499B2-E8F9-4E2B-A745-FE856C7C7E69}" destId="{D7B56BE3-0524-470D-8119-496F115967F5}" srcOrd="6" destOrd="0" presId="urn:microsoft.com/office/officeart/2018/2/layout/IconCircleList"/>
    <dgm:cxn modelId="{DB894947-5804-469E-AF88-3C176CD37910}" type="presParOf" srcId="{D7B56BE3-0524-470D-8119-496F115967F5}" destId="{73D1FED4-E52C-4DBC-94A0-8A4802CC848F}" srcOrd="0" destOrd="0" presId="urn:microsoft.com/office/officeart/2018/2/layout/IconCircleList"/>
    <dgm:cxn modelId="{951F5222-0701-4861-82E7-414C6E1D1A9C}" type="presParOf" srcId="{D7B56BE3-0524-470D-8119-496F115967F5}" destId="{1E48EED2-8AAD-45F7-93C1-E675A0B38C26}" srcOrd="1" destOrd="0" presId="urn:microsoft.com/office/officeart/2018/2/layout/IconCircleList"/>
    <dgm:cxn modelId="{76FDCA5A-C302-407D-861E-FE4E6FC16C6E}" type="presParOf" srcId="{D7B56BE3-0524-470D-8119-496F115967F5}" destId="{CFF6B0FB-B866-45A1-B794-2EC78D0C66F4}" srcOrd="2" destOrd="0" presId="urn:microsoft.com/office/officeart/2018/2/layout/IconCircleList"/>
    <dgm:cxn modelId="{B68310AE-6274-40B7-936B-AFD70ED1A7CF}" type="presParOf" srcId="{D7B56BE3-0524-470D-8119-496F115967F5}" destId="{FF0A1519-1918-4B1F-9D24-30015E5F0878}"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7CE337-204B-4431-BF36-C70320A628D0}" type="doc">
      <dgm:prSet loTypeId="urn:microsoft.com/office/officeart/2005/8/layout/list1" loCatId="list" qsTypeId="urn:microsoft.com/office/officeart/2005/8/quickstyle/simple1" qsCatId="simple" csTypeId="urn:microsoft.com/office/officeart/2005/8/colors/accent6_2" csCatId="accent6" phldr="1"/>
      <dgm:spPr/>
      <dgm:t>
        <a:bodyPr/>
        <a:lstStyle/>
        <a:p>
          <a:endParaRPr lang="en-US"/>
        </a:p>
      </dgm:t>
    </dgm:pt>
    <dgm:pt modelId="{E613AD6D-B699-43D7-9C57-721E278B3402}">
      <dgm:prSet/>
      <dgm:spPr>
        <a:solidFill>
          <a:srgbClr val="92D050"/>
        </a:solidFill>
      </dgm:spPr>
      <dgm:t>
        <a:bodyPr/>
        <a:lstStyle/>
        <a:p>
          <a:r>
            <a:rPr lang="en-GB" i="0" dirty="0">
              <a:latin typeface="+mj-lt"/>
            </a:rPr>
            <a:t>Neoclassical</a:t>
          </a:r>
          <a:endParaRPr lang="en-US" i="0" dirty="0">
            <a:latin typeface="+mj-lt"/>
          </a:endParaRPr>
        </a:p>
      </dgm:t>
    </dgm:pt>
    <dgm:pt modelId="{7AD0AB92-3F7D-4184-A99B-4FFB3E87EEEE}" type="parTrans" cxnId="{40BA1574-2006-4F0E-AA8A-E446F014EC90}">
      <dgm:prSet/>
      <dgm:spPr/>
      <dgm:t>
        <a:bodyPr/>
        <a:lstStyle/>
        <a:p>
          <a:endParaRPr lang="en-US"/>
        </a:p>
      </dgm:t>
    </dgm:pt>
    <dgm:pt modelId="{ACB2DBD1-7D72-4994-A3C8-BD74F2DE46DC}" type="sibTrans" cxnId="{40BA1574-2006-4F0E-AA8A-E446F014EC90}">
      <dgm:prSet/>
      <dgm:spPr/>
      <dgm:t>
        <a:bodyPr/>
        <a:lstStyle/>
        <a:p>
          <a:endParaRPr lang="en-US"/>
        </a:p>
      </dgm:t>
    </dgm:pt>
    <dgm:pt modelId="{6EA059A9-4929-4EF4-8CA5-5C6A685EA67A}">
      <dgm:prSet/>
      <dgm:spPr/>
      <dgm:t>
        <a:bodyPr/>
        <a:lstStyle/>
        <a:p>
          <a:r>
            <a:rPr lang="en-GB" noProof="0" dirty="0">
              <a:latin typeface="+mj-lt"/>
            </a:rPr>
            <a:t>Most taxes and transfer programmes distort behaviour.</a:t>
          </a:r>
        </a:p>
      </dgm:t>
    </dgm:pt>
    <dgm:pt modelId="{240B00EC-93B2-4A6F-9AA6-EA533A7DE5CC}" type="parTrans" cxnId="{69C55560-DE49-4ECA-9902-B74D96A06356}">
      <dgm:prSet/>
      <dgm:spPr/>
      <dgm:t>
        <a:bodyPr/>
        <a:lstStyle/>
        <a:p>
          <a:endParaRPr lang="en-US"/>
        </a:p>
      </dgm:t>
    </dgm:pt>
    <dgm:pt modelId="{A7B92804-1218-4E2B-9AB7-17011C435536}" type="sibTrans" cxnId="{69C55560-DE49-4ECA-9902-B74D96A06356}">
      <dgm:prSet/>
      <dgm:spPr/>
      <dgm:t>
        <a:bodyPr/>
        <a:lstStyle/>
        <a:p>
          <a:endParaRPr lang="en-US"/>
        </a:p>
      </dgm:t>
    </dgm:pt>
    <dgm:pt modelId="{5DF5CC50-FC7C-C84E-8B5E-90EDAED2DA73}">
      <dgm:prSet/>
      <dgm:spPr>
        <a:solidFill>
          <a:srgbClr val="FFC000"/>
        </a:solidFill>
      </dgm:spPr>
      <dgm:t>
        <a:bodyPr/>
        <a:lstStyle/>
        <a:p>
          <a:r>
            <a:rPr lang="en-US" dirty="0">
              <a:latin typeface="+mj-lt"/>
            </a:rPr>
            <a:t>Keynesian</a:t>
          </a:r>
        </a:p>
      </dgm:t>
    </dgm:pt>
    <dgm:pt modelId="{E7A9A0FD-9E2C-DD41-8668-38E4AAB802D7}" type="parTrans" cxnId="{C573AA5A-140C-DA4E-A590-A52204826AE7}">
      <dgm:prSet/>
      <dgm:spPr/>
      <dgm:t>
        <a:bodyPr/>
        <a:lstStyle/>
        <a:p>
          <a:endParaRPr lang="en-US"/>
        </a:p>
      </dgm:t>
    </dgm:pt>
    <dgm:pt modelId="{66DF50D4-41E3-2346-BB08-9A32C419DCC4}" type="sibTrans" cxnId="{C573AA5A-140C-DA4E-A590-A52204826AE7}">
      <dgm:prSet/>
      <dgm:spPr/>
      <dgm:t>
        <a:bodyPr/>
        <a:lstStyle/>
        <a:p>
          <a:endParaRPr lang="en-US"/>
        </a:p>
      </dgm:t>
    </dgm:pt>
    <dgm:pt modelId="{9A3CC679-51D2-9849-A2DB-9CAFAC59BE8E}">
      <dgm:prSet/>
      <dgm:spPr/>
      <dgm:t>
        <a:bodyPr/>
        <a:lstStyle/>
        <a:p>
          <a:r>
            <a:rPr lang="en-GB" noProof="0" dirty="0">
              <a:latin typeface="+mj-lt"/>
            </a:rPr>
            <a:t>When economic activity falls in a recession, keeping tax rates and the generosity of social programmes unchanged implies that fiscal revenues fall and spending rises, resulting in public deficit.</a:t>
          </a:r>
        </a:p>
      </dgm:t>
    </dgm:pt>
    <dgm:pt modelId="{A4C493A6-258B-B84F-9752-672D04EDBC1C}" type="parTrans" cxnId="{888E82E8-428F-2D42-A292-9CACAF0DE7F6}">
      <dgm:prSet/>
      <dgm:spPr/>
      <dgm:t>
        <a:bodyPr/>
        <a:lstStyle/>
        <a:p>
          <a:endParaRPr lang="en-GB"/>
        </a:p>
      </dgm:t>
    </dgm:pt>
    <dgm:pt modelId="{F91036B1-B2D3-D143-8A2C-8749ED091E8B}" type="sibTrans" cxnId="{888E82E8-428F-2D42-A292-9CACAF0DE7F6}">
      <dgm:prSet/>
      <dgm:spPr/>
      <dgm:t>
        <a:bodyPr/>
        <a:lstStyle/>
        <a:p>
          <a:endParaRPr lang="en-GB"/>
        </a:p>
      </dgm:t>
    </dgm:pt>
    <dgm:pt modelId="{A78EC612-9148-DD4F-B831-D678883B0119}">
      <dgm:prSet/>
      <dgm:spPr/>
      <dgm:t>
        <a:bodyPr/>
        <a:lstStyle/>
        <a:p>
          <a:r>
            <a:rPr lang="en-GB" noProof="0" dirty="0">
              <a:latin typeface="+mj-lt"/>
            </a:rPr>
            <a:t>Raising taxes or cutting subsidies in a recession would discourage work, production and investment at a time when they are already depressed.</a:t>
          </a:r>
        </a:p>
      </dgm:t>
    </dgm:pt>
    <dgm:pt modelId="{1FD695EA-58E4-8B4A-9B97-62602C218A26}" type="parTrans" cxnId="{0AAE59B6-9861-1B4B-B276-71D0EE953969}">
      <dgm:prSet/>
      <dgm:spPr/>
      <dgm:t>
        <a:bodyPr/>
        <a:lstStyle/>
        <a:p>
          <a:endParaRPr lang="en-GB"/>
        </a:p>
      </dgm:t>
    </dgm:pt>
    <dgm:pt modelId="{D685015B-ADE4-FB43-909B-9312152E0F67}" type="sibTrans" cxnId="{0AAE59B6-9861-1B4B-B276-71D0EE953969}">
      <dgm:prSet/>
      <dgm:spPr/>
      <dgm:t>
        <a:bodyPr/>
        <a:lstStyle/>
        <a:p>
          <a:endParaRPr lang="en-GB"/>
        </a:p>
      </dgm:t>
    </dgm:pt>
    <dgm:pt modelId="{D849A0B3-EBA4-8840-A8DA-86E577D81C0F}">
      <dgm:prSet/>
      <dgm:spPr/>
      <dgm:t>
        <a:bodyPr/>
        <a:lstStyle/>
        <a:p>
          <a:r>
            <a:rPr lang="en-GB" noProof="0" dirty="0">
              <a:latin typeface="+mj-lt"/>
            </a:rPr>
            <a:t>Public deficit should be countercyclical, moving in the opposite direction of output.</a:t>
          </a:r>
        </a:p>
      </dgm:t>
    </dgm:pt>
    <dgm:pt modelId="{659D4A2C-9985-4046-BFF0-B0D037698AB6}" type="parTrans" cxnId="{24D601CB-28C9-0D4B-B7B1-D0C5B289FEBD}">
      <dgm:prSet/>
      <dgm:spPr/>
      <dgm:t>
        <a:bodyPr/>
        <a:lstStyle/>
        <a:p>
          <a:endParaRPr lang="en-GB"/>
        </a:p>
      </dgm:t>
    </dgm:pt>
    <dgm:pt modelId="{A19414C5-95D8-D74C-B0A2-BF18E7102AA1}" type="sibTrans" cxnId="{24D601CB-28C9-0D4B-B7B1-D0C5B289FEBD}">
      <dgm:prSet/>
      <dgm:spPr/>
      <dgm:t>
        <a:bodyPr/>
        <a:lstStyle/>
        <a:p>
          <a:endParaRPr lang="en-GB"/>
        </a:p>
      </dgm:t>
    </dgm:pt>
    <dgm:pt modelId="{81A29AEC-C4C5-684E-8F96-C4A56CAFF90C}">
      <dgm:prSet/>
      <dgm:spPr/>
      <dgm:t>
        <a:bodyPr/>
        <a:lstStyle/>
        <a:p>
          <a:r>
            <a:rPr lang="en-US" dirty="0">
              <a:latin typeface="+mj-lt"/>
            </a:rPr>
            <a:t>Recessions are times when private savings are too high, above what would be socially desirable.</a:t>
          </a:r>
        </a:p>
      </dgm:t>
    </dgm:pt>
    <dgm:pt modelId="{D27B95A7-03A7-E545-8E33-9C6BA2FB3D5C}" type="parTrans" cxnId="{1863E7EF-33F3-B14B-A58D-29364F3BC439}">
      <dgm:prSet/>
      <dgm:spPr/>
      <dgm:t>
        <a:bodyPr/>
        <a:lstStyle/>
        <a:p>
          <a:endParaRPr lang="en-GB"/>
        </a:p>
      </dgm:t>
    </dgm:pt>
    <dgm:pt modelId="{45A712E5-5B9F-0746-BE18-C5D67A768531}" type="sibTrans" cxnId="{1863E7EF-33F3-B14B-A58D-29364F3BC439}">
      <dgm:prSet/>
      <dgm:spPr/>
      <dgm:t>
        <a:bodyPr/>
        <a:lstStyle/>
        <a:p>
          <a:endParaRPr lang="en-GB"/>
        </a:p>
      </dgm:t>
    </dgm:pt>
    <dgm:pt modelId="{707A4F9D-4333-024A-83DB-B3DE5E7E1639}">
      <dgm:prSet/>
      <dgm:spPr/>
      <dgm:t>
        <a:bodyPr/>
        <a:lstStyle/>
        <a:p>
          <a:r>
            <a:rPr lang="en-US" dirty="0">
              <a:latin typeface="+mj-lt"/>
            </a:rPr>
            <a:t>Private spending, and so production, are too low.</a:t>
          </a:r>
        </a:p>
      </dgm:t>
    </dgm:pt>
    <dgm:pt modelId="{5A02007F-84EB-5D4C-8D33-F2FFCAF07BC6}" type="parTrans" cxnId="{E0B4F72D-BC1B-5645-9190-F6AC89E031B1}">
      <dgm:prSet/>
      <dgm:spPr/>
      <dgm:t>
        <a:bodyPr/>
        <a:lstStyle/>
        <a:p>
          <a:endParaRPr lang="en-GB"/>
        </a:p>
      </dgm:t>
    </dgm:pt>
    <dgm:pt modelId="{2D23A8FB-65BB-6F49-B7B0-35D02290D912}" type="sibTrans" cxnId="{E0B4F72D-BC1B-5645-9190-F6AC89E031B1}">
      <dgm:prSet/>
      <dgm:spPr/>
      <dgm:t>
        <a:bodyPr/>
        <a:lstStyle/>
        <a:p>
          <a:endParaRPr lang="en-GB"/>
        </a:p>
      </dgm:t>
    </dgm:pt>
    <dgm:pt modelId="{FDC98B24-51FD-A44E-82E0-5AE130C5FC5F}">
      <dgm:prSet/>
      <dgm:spPr/>
      <dgm:t>
        <a:bodyPr/>
        <a:lstStyle/>
        <a:p>
          <a:r>
            <a:rPr lang="en-US" dirty="0">
              <a:latin typeface="+mj-lt"/>
            </a:rPr>
            <a:t>If the government increases spending, or cut tax revenues, it decreases public savings and brings the economy closer to the desired point.</a:t>
          </a:r>
        </a:p>
      </dgm:t>
    </dgm:pt>
    <dgm:pt modelId="{DF2F5CED-036D-5A49-A505-9CBEEBA17119}" type="parTrans" cxnId="{7EF86F27-7D62-0A4E-8B4B-C8A16219FFEC}">
      <dgm:prSet/>
      <dgm:spPr/>
      <dgm:t>
        <a:bodyPr/>
        <a:lstStyle/>
        <a:p>
          <a:endParaRPr lang="en-GB"/>
        </a:p>
      </dgm:t>
    </dgm:pt>
    <dgm:pt modelId="{702818E0-ABAE-0948-BA76-01D458742831}" type="sibTrans" cxnId="{7EF86F27-7D62-0A4E-8B4B-C8A16219FFEC}">
      <dgm:prSet/>
      <dgm:spPr/>
      <dgm:t>
        <a:bodyPr/>
        <a:lstStyle/>
        <a:p>
          <a:endParaRPr lang="en-GB"/>
        </a:p>
      </dgm:t>
    </dgm:pt>
    <dgm:pt modelId="{38085D4F-E62B-B642-8823-EB42808244E6}">
      <dgm:prSet/>
      <dgm:spPr/>
      <dgm:t>
        <a:bodyPr/>
        <a:lstStyle/>
        <a:p>
          <a:r>
            <a:rPr lang="en-US" dirty="0">
              <a:latin typeface="+mj-lt"/>
            </a:rPr>
            <a:t>Extra government spending raises public demand for goods, and lower tax revenues raise private spending, both leading to more output being produced. </a:t>
          </a:r>
        </a:p>
      </dgm:t>
    </dgm:pt>
    <dgm:pt modelId="{CE3AF0CD-946F-2243-ADF8-883C43105832}" type="parTrans" cxnId="{371505EA-C70D-7244-AFF3-412887299134}">
      <dgm:prSet/>
      <dgm:spPr/>
      <dgm:t>
        <a:bodyPr/>
        <a:lstStyle/>
        <a:p>
          <a:endParaRPr lang="en-GB"/>
        </a:p>
      </dgm:t>
    </dgm:pt>
    <dgm:pt modelId="{2F5D19A2-F7F7-594B-B52C-1043EBE6325D}" type="sibTrans" cxnId="{371505EA-C70D-7244-AFF3-412887299134}">
      <dgm:prSet/>
      <dgm:spPr/>
      <dgm:t>
        <a:bodyPr/>
        <a:lstStyle/>
        <a:p>
          <a:endParaRPr lang="en-GB"/>
        </a:p>
      </dgm:t>
    </dgm:pt>
    <dgm:pt modelId="{F3D98952-5899-41E9-A566-5EBDFD17C6A1}" type="pres">
      <dgm:prSet presAssocID="{287CE337-204B-4431-BF36-C70320A628D0}" presName="linear" presStyleCnt="0">
        <dgm:presLayoutVars>
          <dgm:dir/>
          <dgm:animLvl val="lvl"/>
          <dgm:resizeHandles val="exact"/>
        </dgm:presLayoutVars>
      </dgm:prSet>
      <dgm:spPr/>
    </dgm:pt>
    <dgm:pt modelId="{D6095F2C-C2A7-460D-B478-E5DBE9790F45}" type="pres">
      <dgm:prSet presAssocID="{E613AD6D-B699-43D7-9C57-721E278B3402}" presName="parentLin" presStyleCnt="0"/>
      <dgm:spPr/>
    </dgm:pt>
    <dgm:pt modelId="{DDF1BEF9-F705-42B8-BF3C-F487C5054030}" type="pres">
      <dgm:prSet presAssocID="{E613AD6D-B699-43D7-9C57-721E278B3402}" presName="parentLeftMargin" presStyleLbl="node1" presStyleIdx="0" presStyleCnt="2"/>
      <dgm:spPr/>
    </dgm:pt>
    <dgm:pt modelId="{90C8F163-E4E3-4B56-A22B-D4E21B234F98}" type="pres">
      <dgm:prSet presAssocID="{E613AD6D-B699-43D7-9C57-721E278B3402}" presName="parentText" presStyleLbl="node1" presStyleIdx="0" presStyleCnt="2">
        <dgm:presLayoutVars>
          <dgm:chMax val="0"/>
          <dgm:bulletEnabled val="1"/>
        </dgm:presLayoutVars>
      </dgm:prSet>
      <dgm:spPr/>
    </dgm:pt>
    <dgm:pt modelId="{205EDA99-87D7-4E42-8E98-DABDBF1F596B}" type="pres">
      <dgm:prSet presAssocID="{E613AD6D-B699-43D7-9C57-721E278B3402}" presName="negativeSpace" presStyleCnt="0"/>
      <dgm:spPr/>
    </dgm:pt>
    <dgm:pt modelId="{226770BE-B08E-4A3B-B000-6048934A82AD}" type="pres">
      <dgm:prSet presAssocID="{E613AD6D-B699-43D7-9C57-721E278B3402}" presName="childText" presStyleLbl="conFgAcc1" presStyleIdx="0" presStyleCnt="2">
        <dgm:presLayoutVars>
          <dgm:bulletEnabled val="1"/>
        </dgm:presLayoutVars>
      </dgm:prSet>
      <dgm:spPr/>
    </dgm:pt>
    <dgm:pt modelId="{5FAF859B-63BD-A242-BA7F-FF791D75C35F}" type="pres">
      <dgm:prSet presAssocID="{ACB2DBD1-7D72-4994-A3C8-BD74F2DE46DC}" presName="spaceBetweenRectangles" presStyleCnt="0"/>
      <dgm:spPr/>
    </dgm:pt>
    <dgm:pt modelId="{B57AEEE8-0B66-EA4C-A31B-1C70F0E52F48}" type="pres">
      <dgm:prSet presAssocID="{5DF5CC50-FC7C-C84E-8B5E-90EDAED2DA73}" presName="parentLin" presStyleCnt="0"/>
      <dgm:spPr/>
    </dgm:pt>
    <dgm:pt modelId="{F6783044-3378-E748-9451-DCD25C1DAAD6}" type="pres">
      <dgm:prSet presAssocID="{5DF5CC50-FC7C-C84E-8B5E-90EDAED2DA73}" presName="parentLeftMargin" presStyleLbl="node1" presStyleIdx="0" presStyleCnt="2"/>
      <dgm:spPr/>
    </dgm:pt>
    <dgm:pt modelId="{49332747-39AC-DE4E-B569-65FADBB9A0E0}" type="pres">
      <dgm:prSet presAssocID="{5DF5CC50-FC7C-C84E-8B5E-90EDAED2DA73}" presName="parentText" presStyleLbl="node1" presStyleIdx="1" presStyleCnt="2">
        <dgm:presLayoutVars>
          <dgm:chMax val="0"/>
          <dgm:bulletEnabled val="1"/>
        </dgm:presLayoutVars>
      </dgm:prSet>
      <dgm:spPr/>
    </dgm:pt>
    <dgm:pt modelId="{C04001E6-1D90-5F4B-8530-817EC67B2255}" type="pres">
      <dgm:prSet presAssocID="{5DF5CC50-FC7C-C84E-8B5E-90EDAED2DA73}" presName="negativeSpace" presStyleCnt="0"/>
      <dgm:spPr/>
    </dgm:pt>
    <dgm:pt modelId="{7AC8AC0A-1290-C645-81C1-1073A4C2EC0D}" type="pres">
      <dgm:prSet presAssocID="{5DF5CC50-FC7C-C84E-8B5E-90EDAED2DA73}" presName="childText" presStyleLbl="conFgAcc1" presStyleIdx="1" presStyleCnt="2">
        <dgm:presLayoutVars>
          <dgm:bulletEnabled val="1"/>
        </dgm:presLayoutVars>
      </dgm:prSet>
      <dgm:spPr/>
    </dgm:pt>
  </dgm:ptLst>
  <dgm:cxnLst>
    <dgm:cxn modelId="{EE858E05-929A-5241-9FC4-0590107D3975}" type="presOf" srcId="{707A4F9D-4333-024A-83DB-B3DE5E7E1639}" destId="{7AC8AC0A-1290-C645-81C1-1073A4C2EC0D}" srcOrd="0" destOrd="1" presId="urn:microsoft.com/office/officeart/2005/8/layout/list1"/>
    <dgm:cxn modelId="{1E8B1711-10AD-2647-B6D2-F10E8603DCED}" type="presOf" srcId="{81A29AEC-C4C5-684E-8F96-C4A56CAFF90C}" destId="{7AC8AC0A-1290-C645-81C1-1073A4C2EC0D}" srcOrd="0" destOrd="0" presId="urn:microsoft.com/office/officeart/2005/8/layout/list1"/>
    <dgm:cxn modelId="{6BAC1026-1AE5-3442-A6E2-41C8FB4B7E75}" type="presOf" srcId="{5DF5CC50-FC7C-C84E-8B5E-90EDAED2DA73}" destId="{49332747-39AC-DE4E-B569-65FADBB9A0E0}" srcOrd="1" destOrd="0" presId="urn:microsoft.com/office/officeart/2005/8/layout/list1"/>
    <dgm:cxn modelId="{7EF86F27-7D62-0A4E-8B4B-C8A16219FFEC}" srcId="{5DF5CC50-FC7C-C84E-8B5E-90EDAED2DA73}" destId="{FDC98B24-51FD-A44E-82E0-5AE130C5FC5F}" srcOrd="2" destOrd="0" parTransId="{DF2F5CED-036D-5A49-A505-9CBEEBA17119}" sibTransId="{702818E0-ABAE-0948-BA76-01D458742831}"/>
    <dgm:cxn modelId="{9E508628-BE41-4E1B-84B5-882AA58F4CB6}" type="presOf" srcId="{6EA059A9-4929-4EF4-8CA5-5C6A685EA67A}" destId="{226770BE-B08E-4A3B-B000-6048934A82AD}" srcOrd="0" destOrd="0" presId="urn:microsoft.com/office/officeart/2005/8/layout/list1"/>
    <dgm:cxn modelId="{A590112B-1B5D-48A8-B410-45D199AEEEA6}" type="presOf" srcId="{E613AD6D-B699-43D7-9C57-721E278B3402}" destId="{DDF1BEF9-F705-42B8-BF3C-F487C5054030}" srcOrd="0" destOrd="0" presId="urn:microsoft.com/office/officeart/2005/8/layout/list1"/>
    <dgm:cxn modelId="{E0B4F72D-BC1B-5645-9190-F6AC89E031B1}" srcId="{5DF5CC50-FC7C-C84E-8B5E-90EDAED2DA73}" destId="{707A4F9D-4333-024A-83DB-B3DE5E7E1639}" srcOrd="1" destOrd="0" parTransId="{5A02007F-84EB-5D4C-8D33-F2FFCAF07BC6}" sibTransId="{2D23A8FB-65BB-6F49-B7B0-35D02290D912}"/>
    <dgm:cxn modelId="{E3034F3D-B632-5043-BDCF-8A8B176F10C7}" type="presOf" srcId="{5DF5CC50-FC7C-C84E-8B5E-90EDAED2DA73}" destId="{F6783044-3378-E748-9451-DCD25C1DAAD6}" srcOrd="0" destOrd="0" presId="urn:microsoft.com/office/officeart/2005/8/layout/list1"/>
    <dgm:cxn modelId="{C573AA5A-140C-DA4E-A590-A52204826AE7}" srcId="{287CE337-204B-4431-BF36-C70320A628D0}" destId="{5DF5CC50-FC7C-C84E-8B5E-90EDAED2DA73}" srcOrd="1" destOrd="0" parTransId="{E7A9A0FD-9E2C-DD41-8668-38E4AAB802D7}" sibTransId="{66DF50D4-41E3-2346-BB08-9A32C419DCC4}"/>
    <dgm:cxn modelId="{58C82C60-462A-4241-AE74-400007867BE8}" type="presOf" srcId="{38085D4F-E62B-B642-8823-EB42808244E6}" destId="{7AC8AC0A-1290-C645-81C1-1073A4C2EC0D}" srcOrd="0" destOrd="3" presId="urn:microsoft.com/office/officeart/2005/8/layout/list1"/>
    <dgm:cxn modelId="{69C55560-DE49-4ECA-9902-B74D96A06356}" srcId="{E613AD6D-B699-43D7-9C57-721E278B3402}" destId="{6EA059A9-4929-4EF4-8CA5-5C6A685EA67A}" srcOrd="0" destOrd="0" parTransId="{240B00EC-93B2-4A6F-9AA6-EA533A7DE5CC}" sibTransId="{A7B92804-1218-4E2B-9AB7-17011C435536}"/>
    <dgm:cxn modelId="{07777562-AE30-4DCF-A27C-508A9237980B}" type="presOf" srcId="{E613AD6D-B699-43D7-9C57-721E278B3402}" destId="{90C8F163-E4E3-4B56-A22B-D4E21B234F98}" srcOrd="1" destOrd="0" presId="urn:microsoft.com/office/officeart/2005/8/layout/list1"/>
    <dgm:cxn modelId="{40BA1574-2006-4F0E-AA8A-E446F014EC90}" srcId="{287CE337-204B-4431-BF36-C70320A628D0}" destId="{E613AD6D-B699-43D7-9C57-721E278B3402}" srcOrd="0" destOrd="0" parTransId="{7AD0AB92-3F7D-4184-A99B-4FFB3E87EEEE}" sibTransId="{ACB2DBD1-7D72-4994-A3C8-BD74F2DE46DC}"/>
    <dgm:cxn modelId="{F58FA387-E84B-E74D-B03B-523668A217A8}" type="presOf" srcId="{9A3CC679-51D2-9849-A2DB-9CAFAC59BE8E}" destId="{226770BE-B08E-4A3B-B000-6048934A82AD}" srcOrd="0" destOrd="1" presId="urn:microsoft.com/office/officeart/2005/8/layout/list1"/>
    <dgm:cxn modelId="{79370CA7-4C01-4541-8684-912E48458719}" type="presOf" srcId="{FDC98B24-51FD-A44E-82E0-5AE130C5FC5F}" destId="{7AC8AC0A-1290-C645-81C1-1073A4C2EC0D}" srcOrd="0" destOrd="2" presId="urn:microsoft.com/office/officeart/2005/8/layout/list1"/>
    <dgm:cxn modelId="{0AAE59B6-9861-1B4B-B276-71D0EE953969}" srcId="{E613AD6D-B699-43D7-9C57-721E278B3402}" destId="{A78EC612-9148-DD4F-B831-D678883B0119}" srcOrd="2" destOrd="0" parTransId="{1FD695EA-58E4-8B4A-9B97-62602C218A26}" sibTransId="{D685015B-ADE4-FB43-909B-9312152E0F67}"/>
    <dgm:cxn modelId="{93B994C8-8620-4D1E-B7E0-16AB2045ADF0}" type="presOf" srcId="{287CE337-204B-4431-BF36-C70320A628D0}" destId="{F3D98952-5899-41E9-A566-5EBDFD17C6A1}" srcOrd="0" destOrd="0" presId="urn:microsoft.com/office/officeart/2005/8/layout/list1"/>
    <dgm:cxn modelId="{24D601CB-28C9-0D4B-B7B1-D0C5B289FEBD}" srcId="{E613AD6D-B699-43D7-9C57-721E278B3402}" destId="{D849A0B3-EBA4-8840-A8DA-86E577D81C0F}" srcOrd="3" destOrd="0" parTransId="{659D4A2C-9985-4046-BFF0-B0D037698AB6}" sibTransId="{A19414C5-95D8-D74C-B0A2-BF18E7102AA1}"/>
    <dgm:cxn modelId="{888E82E8-428F-2D42-A292-9CACAF0DE7F6}" srcId="{E613AD6D-B699-43D7-9C57-721E278B3402}" destId="{9A3CC679-51D2-9849-A2DB-9CAFAC59BE8E}" srcOrd="1" destOrd="0" parTransId="{A4C493A6-258B-B84F-9752-672D04EDBC1C}" sibTransId="{F91036B1-B2D3-D143-8A2C-8749ED091E8B}"/>
    <dgm:cxn modelId="{371505EA-C70D-7244-AFF3-412887299134}" srcId="{5DF5CC50-FC7C-C84E-8B5E-90EDAED2DA73}" destId="{38085D4F-E62B-B642-8823-EB42808244E6}" srcOrd="3" destOrd="0" parTransId="{CE3AF0CD-946F-2243-ADF8-883C43105832}" sibTransId="{2F5D19A2-F7F7-594B-B52C-1043EBE6325D}"/>
    <dgm:cxn modelId="{1863E7EF-33F3-B14B-A58D-29364F3BC439}" srcId="{5DF5CC50-FC7C-C84E-8B5E-90EDAED2DA73}" destId="{81A29AEC-C4C5-684E-8F96-C4A56CAFF90C}" srcOrd="0" destOrd="0" parTransId="{D27B95A7-03A7-E545-8E33-9C6BA2FB3D5C}" sibTransId="{45A712E5-5B9F-0746-BE18-C5D67A768531}"/>
    <dgm:cxn modelId="{D0D287F5-3A93-8241-91F4-41051BFD053B}" type="presOf" srcId="{D849A0B3-EBA4-8840-A8DA-86E577D81C0F}" destId="{226770BE-B08E-4A3B-B000-6048934A82AD}" srcOrd="0" destOrd="3" presId="urn:microsoft.com/office/officeart/2005/8/layout/list1"/>
    <dgm:cxn modelId="{85086EFB-C0D4-E040-8CA2-6ADE761D87AD}" type="presOf" srcId="{A78EC612-9148-DD4F-B831-D678883B0119}" destId="{226770BE-B08E-4A3B-B000-6048934A82AD}" srcOrd="0" destOrd="2" presId="urn:microsoft.com/office/officeart/2005/8/layout/list1"/>
    <dgm:cxn modelId="{BF90FD62-F890-4D4F-ACDB-D74C1BC589DB}" type="presParOf" srcId="{F3D98952-5899-41E9-A566-5EBDFD17C6A1}" destId="{D6095F2C-C2A7-460D-B478-E5DBE9790F45}" srcOrd="0" destOrd="0" presId="urn:microsoft.com/office/officeart/2005/8/layout/list1"/>
    <dgm:cxn modelId="{A9BED498-94A1-4874-B3EB-EFC9C69726E5}" type="presParOf" srcId="{D6095F2C-C2A7-460D-B478-E5DBE9790F45}" destId="{DDF1BEF9-F705-42B8-BF3C-F487C5054030}" srcOrd="0" destOrd="0" presId="urn:microsoft.com/office/officeart/2005/8/layout/list1"/>
    <dgm:cxn modelId="{E7E1F537-CC9F-448A-90BE-ADEE170FA65B}" type="presParOf" srcId="{D6095F2C-C2A7-460D-B478-E5DBE9790F45}" destId="{90C8F163-E4E3-4B56-A22B-D4E21B234F98}" srcOrd="1" destOrd="0" presId="urn:microsoft.com/office/officeart/2005/8/layout/list1"/>
    <dgm:cxn modelId="{66AB7494-EF10-4CF9-AB78-F05CAB151EDB}" type="presParOf" srcId="{F3D98952-5899-41E9-A566-5EBDFD17C6A1}" destId="{205EDA99-87D7-4E42-8E98-DABDBF1F596B}" srcOrd="1" destOrd="0" presId="urn:microsoft.com/office/officeart/2005/8/layout/list1"/>
    <dgm:cxn modelId="{4C373E97-A047-4A9F-82C4-7E57EC05A6F7}" type="presParOf" srcId="{F3D98952-5899-41E9-A566-5EBDFD17C6A1}" destId="{226770BE-B08E-4A3B-B000-6048934A82AD}" srcOrd="2" destOrd="0" presId="urn:microsoft.com/office/officeart/2005/8/layout/list1"/>
    <dgm:cxn modelId="{67F7C4B0-D3CD-8046-BB06-D2FBF5ADA473}" type="presParOf" srcId="{F3D98952-5899-41E9-A566-5EBDFD17C6A1}" destId="{5FAF859B-63BD-A242-BA7F-FF791D75C35F}" srcOrd="3" destOrd="0" presId="urn:microsoft.com/office/officeart/2005/8/layout/list1"/>
    <dgm:cxn modelId="{361C7C9A-C9AF-6B4B-ADB7-6306E694960B}" type="presParOf" srcId="{F3D98952-5899-41E9-A566-5EBDFD17C6A1}" destId="{B57AEEE8-0B66-EA4C-A31B-1C70F0E52F48}" srcOrd="4" destOrd="0" presId="urn:microsoft.com/office/officeart/2005/8/layout/list1"/>
    <dgm:cxn modelId="{B250B6BC-8D1D-2743-8B7F-3A1A0BCFB233}" type="presParOf" srcId="{B57AEEE8-0B66-EA4C-A31B-1C70F0E52F48}" destId="{F6783044-3378-E748-9451-DCD25C1DAAD6}" srcOrd="0" destOrd="0" presId="urn:microsoft.com/office/officeart/2005/8/layout/list1"/>
    <dgm:cxn modelId="{14EA565C-3568-7B4F-B6E1-EB1D4FE63717}" type="presParOf" srcId="{B57AEEE8-0B66-EA4C-A31B-1C70F0E52F48}" destId="{49332747-39AC-DE4E-B569-65FADBB9A0E0}" srcOrd="1" destOrd="0" presId="urn:microsoft.com/office/officeart/2005/8/layout/list1"/>
    <dgm:cxn modelId="{E1B5A896-4EE5-464C-891B-FB1A6833FE72}" type="presParOf" srcId="{F3D98952-5899-41E9-A566-5EBDFD17C6A1}" destId="{C04001E6-1D90-5F4B-8530-817EC67B2255}" srcOrd="5" destOrd="0" presId="urn:microsoft.com/office/officeart/2005/8/layout/list1"/>
    <dgm:cxn modelId="{6E28B7F6-43C8-ED4F-A340-0751236C32D0}" type="presParOf" srcId="{F3D98952-5899-41E9-A566-5EBDFD17C6A1}" destId="{7AC8AC0A-1290-C645-81C1-1073A4C2EC0D}"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3477B3DF-18CE-4EE1-BE02-9280FA712CF9}" type="doc">
      <dgm:prSet loTypeId="urn:microsoft.com/office/officeart/2016/7/layout/RepeatingBendingProcessNew" loCatId="process" qsTypeId="urn:microsoft.com/office/officeart/2005/8/quickstyle/simple1" qsCatId="simple" csTypeId="urn:microsoft.com/office/officeart/2005/8/colors/colorful3" csCatId="colorful" phldr="1"/>
      <dgm:spPr/>
      <dgm:t>
        <a:bodyPr/>
        <a:lstStyle/>
        <a:p>
          <a:endParaRPr lang="en-GB"/>
        </a:p>
      </dgm:t>
    </dgm:pt>
    <dgm:pt modelId="{6357DB9B-21F5-4846-BAFF-5121ACDE7BFB}">
      <dgm:prSet phldrT="[Text]"/>
      <dgm:spPr>
        <a:solidFill>
          <a:srgbClr val="FF6600"/>
        </a:solidFill>
      </dgm:spPr>
      <dgm:t>
        <a:bodyPr/>
        <a:lstStyle/>
        <a:p>
          <a:r>
            <a:rPr lang="en-GB" dirty="0">
              <a:latin typeface="+mj-lt"/>
            </a:rPr>
            <a:t>From February and March of 2020, many Western advanced economies locked down their economies. This caused record-breaking single-quarter falls in GDP.</a:t>
          </a:r>
        </a:p>
      </dgm:t>
    </dgm:pt>
    <dgm:pt modelId="{A5AA68C5-CA6A-4C97-BAE8-3FE7B0723D72}" type="parTrans" cxnId="{F769F101-8CF4-4330-B9E7-777475F000CB}">
      <dgm:prSet/>
      <dgm:spPr/>
      <dgm:t>
        <a:bodyPr/>
        <a:lstStyle/>
        <a:p>
          <a:endParaRPr lang="en-GB"/>
        </a:p>
      </dgm:t>
    </dgm:pt>
    <dgm:pt modelId="{CBB4C442-0ACD-4350-8B7D-14C3A89A8154}" type="sibTrans" cxnId="{F769F101-8CF4-4330-B9E7-777475F000CB}">
      <dgm:prSet/>
      <dgm:spPr>
        <a:ln>
          <a:solidFill>
            <a:srgbClr val="0070C0"/>
          </a:solidFill>
        </a:ln>
      </dgm:spPr>
      <dgm:t>
        <a:bodyPr/>
        <a:lstStyle/>
        <a:p>
          <a:endParaRPr lang="en-GB"/>
        </a:p>
      </dgm:t>
    </dgm:pt>
    <dgm:pt modelId="{75FD1D38-8CE6-494A-ABC9-1043BF1C2DE1}">
      <dgm:prSet phldrT="[Text]"/>
      <dgm:spPr>
        <a:solidFill>
          <a:srgbClr val="FF6600"/>
        </a:solidFill>
      </dgm:spPr>
      <dgm:t>
        <a:bodyPr/>
        <a:lstStyle/>
        <a:p>
          <a:r>
            <a:rPr lang="en-GB" dirty="0">
              <a:latin typeface="Univers Condensed (Headings)"/>
            </a:rPr>
            <a:t>This recession affected economic sectors and people in disparate ways. Many kept their jobs, had little fall in income; many others were unable to stay afloat. </a:t>
          </a:r>
        </a:p>
      </dgm:t>
    </dgm:pt>
    <dgm:pt modelId="{11A21109-278A-499E-83C6-0C92BE39521B}" type="parTrans" cxnId="{6A3B5AF9-ED83-4784-BA49-7B8DF303B05D}">
      <dgm:prSet/>
      <dgm:spPr/>
      <dgm:t>
        <a:bodyPr/>
        <a:lstStyle/>
        <a:p>
          <a:endParaRPr lang="en-GB"/>
        </a:p>
      </dgm:t>
    </dgm:pt>
    <dgm:pt modelId="{53A99E4E-A03F-41BD-A875-AEC1DC42BDBD}" type="sibTrans" cxnId="{6A3B5AF9-ED83-4784-BA49-7B8DF303B05D}">
      <dgm:prSet/>
      <dgm:spPr>
        <a:ln>
          <a:solidFill>
            <a:srgbClr val="0070C0"/>
          </a:solidFill>
        </a:ln>
      </dgm:spPr>
      <dgm:t>
        <a:bodyPr/>
        <a:lstStyle/>
        <a:p>
          <a:endParaRPr lang="en-GB"/>
        </a:p>
      </dgm:t>
    </dgm:pt>
    <dgm:pt modelId="{E63A3B95-8562-4DAE-B3BB-32276F06540E}">
      <dgm:prSet phldrT="[Text]"/>
      <dgm:spPr>
        <a:solidFill>
          <a:srgbClr val="FF6600"/>
        </a:solidFill>
      </dgm:spPr>
      <dgm:t>
        <a:bodyPr/>
        <a:lstStyle/>
        <a:p>
          <a:r>
            <a:rPr lang="en-GB" dirty="0">
              <a:latin typeface="Univers Condensed (Headings)"/>
            </a:rPr>
            <a:t>Governments made large transfers to firms and households to prevent business failures and alleviate economic deprivation. </a:t>
          </a:r>
        </a:p>
      </dgm:t>
    </dgm:pt>
    <dgm:pt modelId="{188A5601-D856-4F92-B30D-3AFED4208E82}" type="parTrans" cxnId="{EAFF5113-4AFB-4B13-9D8E-234000E20D5F}">
      <dgm:prSet/>
      <dgm:spPr/>
      <dgm:t>
        <a:bodyPr/>
        <a:lstStyle/>
        <a:p>
          <a:endParaRPr lang="en-GB"/>
        </a:p>
      </dgm:t>
    </dgm:pt>
    <dgm:pt modelId="{412CBE0C-A95D-49FA-9A6A-5E40405AAD71}" type="sibTrans" cxnId="{EAFF5113-4AFB-4B13-9D8E-234000E20D5F}">
      <dgm:prSet/>
      <dgm:spPr>
        <a:ln>
          <a:solidFill>
            <a:srgbClr val="0070C0"/>
          </a:solidFill>
        </a:ln>
      </dgm:spPr>
      <dgm:t>
        <a:bodyPr/>
        <a:lstStyle/>
        <a:p>
          <a:endParaRPr lang="en-GB"/>
        </a:p>
      </dgm:t>
    </dgm:pt>
    <dgm:pt modelId="{F1A5217D-414F-42F7-84F1-431C9301E201}">
      <dgm:prSet/>
      <dgm:spPr>
        <a:solidFill>
          <a:srgbClr val="FF6600"/>
        </a:solidFill>
      </dgm:spPr>
      <dgm:t>
        <a:bodyPr/>
        <a:lstStyle/>
        <a:p>
          <a:r>
            <a:rPr lang="en-GB" dirty="0">
              <a:latin typeface="Univers Condensed (Headings)"/>
            </a:rPr>
            <a:t>In</a:t>
          </a:r>
          <a:r>
            <a:rPr lang="en-GB" baseline="0" dirty="0">
              <a:latin typeface="Univers Condensed (Headings)"/>
            </a:rPr>
            <a:t> the United States, these transfers were so large that disposable income of the private economy, rose by 8.0% between 2019:Q3 and 2020:Q3. </a:t>
          </a:r>
          <a:endParaRPr lang="en-GB" dirty="0">
            <a:latin typeface="Univers Condensed (Headings)"/>
          </a:endParaRPr>
        </a:p>
      </dgm:t>
    </dgm:pt>
    <dgm:pt modelId="{774C72B2-3EF4-468D-8770-19149A5E72EA}" type="parTrans" cxnId="{684DABC6-166F-409A-8BB8-F315AD04D999}">
      <dgm:prSet/>
      <dgm:spPr/>
      <dgm:t>
        <a:bodyPr/>
        <a:lstStyle/>
        <a:p>
          <a:endParaRPr lang="en-GB"/>
        </a:p>
      </dgm:t>
    </dgm:pt>
    <dgm:pt modelId="{25279D80-13DC-4AFE-A59F-6EB5F1CA6F58}" type="sibTrans" cxnId="{684DABC6-166F-409A-8BB8-F315AD04D999}">
      <dgm:prSet/>
      <dgm:spPr>
        <a:ln>
          <a:solidFill>
            <a:srgbClr val="0070C0"/>
          </a:solidFill>
        </a:ln>
      </dgm:spPr>
      <dgm:t>
        <a:bodyPr/>
        <a:lstStyle/>
        <a:p>
          <a:endParaRPr lang="en-GB"/>
        </a:p>
      </dgm:t>
    </dgm:pt>
    <dgm:pt modelId="{D4FC7EE8-3CF2-41BC-82D6-936B94320FF9}">
      <dgm:prSet/>
      <dgm:spPr>
        <a:solidFill>
          <a:srgbClr val="FF6600"/>
        </a:solidFill>
      </dgm:spPr>
      <dgm:t>
        <a:bodyPr/>
        <a:lstStyle/>
        <a:p>
          <a:r>
            <a:rPr lang="en-GB" dirty="0">
              <a:latin typeface="Univers Condensed (Headings)"/>
            </a:rPr>
            <a:t>In the European Union, where the fiscal support was smaller and the recession deeper, disposable income fell by 3.7%.</a:t>
          </a:r>
        </a:p>
      </dgm:t>
    </dgm:pt>
    <dgm:pt modelId="{DA30DA8A-65B5-45B3-BC07-D923D3BB0A9A}" type="parTrans" cxnId="{500C3DD4-CA14-4ADF-AF1B-BBEA32CB5AAF}">
      <dgm:prSet/>
      <dgm:spPr/>
      <dgm:t>
        <a:bodyPr/>
        <a:lstStyle/>
        <a:p>
          <a:endParaRPr lang="en-GB"/>
        </a:p>
      </dgm:t>
    </dgm:pt>
    <dgm:pt modelId="{74B745DB-8C8B-4986-9CA2-B5B1B73E04F3}" type="sibTrans" cxnId="{500C3DD4-CA14-4ADF-AF1B-BBEA32CB5AAF}">
      <dgm:prSet/>
      <dgm:spPr>
        <a:ln>
          <a:solidFill>
            <a:srgbClr val="0070C0"/>
          </a:solidFill>
        </a:ln>
      </dgm:spPr>
      <dgm:t>
        <a:bodyPr/>
        <a:lstStyle/>
        <a:p>
          <a:endParaRPr lang="en-GB"/>
        </a:p>
      </dgm:t>
    </dgm:pt>
    <dgm:pt modelId="{C75B39C2-4F96-471A-B038-AF8F7FE941E6}">
      <dgm:prSet phldrT="[Text]"/>
      <dgm:spPr>
        <a:solidFill>
          <a:srgbClr val="FF6600"/>
        </a:solidFill>
      </dgm:spPr>
      <dgm:t>
        <a:bodyPr/>
        <a:lstStyle/>
        <a:p>
          <a:r>
            <a:rPr lang="en-GB" dirty="0">
              <a:latin typeface="Univers Condensed (Headings)"/>
            </a:rPr>
            <a:t>The</a:t>
          </a:r>
          <a:r>
            <a:rPr lang="en-GB" baseline="0" dirty="0">
              <a:latin typeface="Univers Condensed (Headings)"/>
            </a:rPr>
            <a:t> United Kingdom was in between, with disposable income rising by 2.5%.</a:t>
          </a:r>
          <a:endParaRPr lang="en-GB" dirty="0">
            <a:latin typeface="Univers Condensed (Headings)"/>
          </a:endParaRPr>
        </a:p>
      </dgm:t>
    </dgm:pt>
    <dgm:pt modelId="{6F587C44-9AFE-471C-87B5-17838559DC80}" type="parTrans" cxnId="{2D894293-23FB-4030-971A-2BF831BDBFFA}">
      <dgm:prSet/>
      <dgm:spPr/>
      <dgm:t>
        <a:bodyPr/>
        <a:lstStyle/>
        <a:p>
          <a:endParaRPr lang="en-GB"/>
        </a:p>
      </dgm:t>
    </dgm:pt>
    <dgm:pt modelId="{2F2536CB-7B96-4484-8D2A-6C6B0061FD90}" type="sibTrans" cxnId="{2D894293-23FB-4030-971A-2BF831BDBFFA}">
      <dgm:prSet/>
      <dgm:spPr/>
      <dgm:t>
        <a:bodyPr/>
        <a:lstStyle/>
        <a:p>
          <a:endParaRPr lang="en-GB"/>
        </a:p>
      </dgm:t>
    </dgm:pt>
    <dgm:pt modelId="{6B901599-4AD8-40E1-A09B-4100108A192C}" type="pres">
      <dgm:prSet presAssocID="{3477B3DF-18CE-4EE1-BE02-9280FA712CF9}" presName="Name0" presStyleCnt="0">
        <dgm:presLayoutVars>
          <dgm:dir/>
          <dgm:resizeHandles val="exact"/>
        </dgm:presLayoutVars>
      </dgm:prSet>
      <dgm:spPr/>
    </dgm:pt>
    <dgm:pt modelId="{BED43A1C-AC64-4F5C-BD80-4B90F49799C2}" type="pres">
      <dgm:prSet presAssocID="{6357DB9B-21F5-4846-BAFF-5121ACDE7BFB}" presName="node" presStyleLbl="node1" presStyleIdx="0" presStyleCnt="6">
        <dgm:presLayoutVars>
          <dgm:bulletEnabled val="1"/>
        </dgm:presLayoutVars>
      </dgm:prSet>
      <dgm:spPr/>
    </dgm:pt>
    <dgm:pt modelId="{937868F6-3E76-4330-BC8B-5FF3195C7C35}" type="pres">
      <dgm:prSet presAssocID="{CBB4C442-0ACD-4350-8B7D-14C3A89A8154}" presName="sibTrans" presStyleLbl="sibTrans1D1" presStyleIdx="0" presStyleCnt="5"/>
      <dgm:spPr/>
    </dgm:pt>
    <dgm:pt modelId="{7AEB1017-0E41-465D-84BE-6D8149A39732}" type="pres">
      <dgm:prSet presAssocID="{CBB4C442-0ACD-4350-8B7D-14C3A89A8154}" presName="connectorText" presStyleLbl="sibTrans1D1" presStyleIdx="0" presStyleCnt="5"/>
      <dgm:spPr/>
    </dgm:pt>
    <dgm:pt modelId="{AB14C375-F678-4E0D-A643-B3ABDF65771F}" type="pres">
      <dgm:prSet presAssocID="{75FD1D38-8CE6-494A-ABC9-1043BF1C2DE1}" presName="node" presStyleLbl="node1" presStyleIdx="1" presStyleCnt="6">
        <dgm:presLayoutVars>
          <dgm:bulletEnabled val="1"/>
        </dgm:presLayoutVars>
      </dgm:prSet>
      <dgm:spPr/>
    </dgm:pt>
    <dgm:pt modelId="{2C522263-40A3-4529-B3F5-A32D01F0B7BF}" type="pres">
      <dgm:prSet presAssocID="{53A99E4E-A03F-41BD-A875-AEC1DC42BDBD}" presName="sibTrans" presStyleLbl="sibTrans1D1" presStyleIdx="1" presStyleCnt="5"/>
      <dgm:spPr/>
    </dgm:pt>
    <dgm:pt modelId="{163E1E2C-E624-44C6-8807-81968E214826}" type="pres">
      <dgm:prSet presAssocID="{53A99E4E-A03F-41BD-A875-AEC1DC42BDBD}" presName="connectorText" presStyleLbl="sibTrans1D1" presStyleIdx="1" presStyleCnt="5"/>
      <dgm:spPr/>
    </dgm:pt>
    <dgm:pt modelId="{B89D38E8-D1CE-4CC6-97B6-2F9314645068}" type="pres">
      <dgm:prSet presAssocID="{E63A3B95-8562-4DAE-B3BB-32276F06540E}" presName="node" presStyleLbl="node1" presStyleIdx="2" presStyleCnt="6">
        <dgm:presLayoutVars>
          <dgm:bulletEnabled val="1"/>
        </dgm:presLayoutVars>
      </dgm:prSet>
      <dgm:spPr/>
    </dgm:pt>
    <dgm:pt modelId="{E399B151-338F-4AD5-91DC-3C06A4421AE4}" type="pres">
      <dgm:prSet presAssocID="{412CBE0C-A95D-49FA-9A6A-5E40405AAD71}" presName="sibTrans" presStyleLbl="sibTrans1D1" presStyleIdx="2" presStyleCnt="5"/>
      <dgm:spPr/>
    </dgm:pt>
    <dgm:pt modelId="{3DA416D4-30C9-4002-AB83-DFFCA68A560D}" type="pres">
      <dgm:prSet presAssocID="{412CBE0C-A95D-49FA-9A6A-5E40405AAD71}" presName="connectorText" presStyleLbl="sibTrans1D1" presStyleIdx="2" presStyleCnt="5"/>
      <dgm:spPr/>
    </dgm:pt>
    <dgm:pt modelId="{5C3AFC43-218A-4006-9D1E-0BD1CA3FF38F}" type="pres">
      <dgm:prSet presAssocID="{F1A5217D-414F-42F7-84F1-431C9301E201}" presName="node" presStyleLbl="node1" presStyleIdx="3" presStyleCnt="6">
        <dgm:presLayoutVars>
          <dgm:bulletEnabled val="1"/>
        </dgm:presLayoutVars>
      </dgm:prSet>
      <dgm:spPr/>
    </dgm:pt>
    <dgm:pt modelId="{A621EE09-258B-48A7-8E58-A1DCB92F7A02}" type="pres">
      <dgm:prSet presAssocID="{25279D80-13DC-4AFE-A59F-6EB5F1CA6F58}" presName="sibTrans" presStyleLbl="sibTrans1D1" presStyleIdx="3" presStyleCnt="5"/>
      <dgm:spPr/>
    </dgm:pt>
    <dgm:pt modelId="{76429AC3-AC06-4828-9E3E-355789D0EF6F}" type="pres">
      <dgm:prSet presAssocID="{25279D80-13DC-4AFE-A59F-6EB5F1CA6F58}" presName="connectorText" presStyleLbl="sibTrans1D1" presStyleIdx="3" presStyleCnt="5"/>
      <dgm:spPr/>
    </dgm:pt>
    <dgm:pt modelId="{3757EF34-CC9A-46B7-B166-C857677C69AB}" type="pres">
      <dgm:prSet presAssocID="{D4FC7EE8-3CF2-41BC-82D6-936B94320FF9}" presName="node" presStyleLbl="node1" presStyleIdx="4" presStyleCnt="6">
        <dgm:presLayoutVars>
          <dgm:bulletEnabled val="1"/>
        </dgm:presLayoutVars>
      </dgm:prSet>
      <dgm:spPr/>
    </dgm:pt>
    <dgm:pt modelId="{B215EFA6-E1BC-485D-94A3-251DCDF3B3E2}" type="pres">
      <dgm:prSet presAssocID="{74B745DB-8C8B-4986-9CA2-B5B1B73E04F3}" presName="sibTrans" presStyleLbl="sibTrans1D1" presStyleIdx="4" presStyleCnt="5"/>
      <dgm:spPr/>
    </dgm:pt>
    <dgm:pt modelId="{6C67CD7E-8162-476B-9E5A-076218ADC8DC}" type="pres">
      <dgm:prSet presAssocID="{74B745DB-8C8B-4986-9CA2-B5B1B73E04F3}" presName="connectorText" presStyleLbl="sibTrans1D1" presStyleIdx="4" presStyleCnt="5"/>
      <dgm:spPr/>
    </dgm:pt>
    <dgm:pt modelId="{BC0EF048-B624-4E4F-A180-E75520428BFA}" type="pres">
      <dgm:prSet presAssocID="{C75B39C2-4F96-471A-B038-AF8F7FE941E6}" presName="node" presStyleLbl="node1" presStyleIdx="5" presStyleCnt="6">
        <dgm:presLayoutVars>
          <dgm:bulletEnabled val="1"/>
        </dgm:presLayoutVars>
      </dgm:prSet>
      <dgm:spPr/>
    </dgm:pt>
  </dgm:ptLst>
  <dgm:cxnLst>
    <dgm:cxn modelId="{F769F101-8CF4-4330-B9E7-777475F000CB}" srcId="{3477B3DF-18CE-4EE1-BE02-9280FA712CF9}" destId="{6357DB9B-21F5-4846-BAFF-5121ACDE7BFB}" srcOrd="0" destOrd="0" parTransId="{A5AA68C5-CA6A-4C97-BAE8-3FE7B0723D72}" sibTransId="{CBB4C442-0ACD-4350-8B7D-14C3A89A8154}"/>
    <dgm:cxn modelId="{51864E02-5015-4460-ABF7-A38449F4C57A}" type="presOf" srcId="{6357DB9B-21F5-4846-BAFF-5121ACDE7BFB}" destId="{BED43A1C-AC64-4F5C-BD80-4B90F49799C2}" srcOrd="0" destOrd="0" presId="urn:microsoft.com/office/officeart/2016/7/layout/RepeatingBendingProcessNew"/>
    <dgm:cxn modelId="{EAFF5113-4AFB-4B13-9D8E-234000E20D5F}" srcId="{3477B3DF-18CE-4EE1-BE02-9280FA712CF9}" destId="{E63A3B95-8562-4DAE-B3BB-32276F06540E}" srcOrd="2" destOrd="0" parTransId="{188A5601-D856-4F92-B30D-3AFED4208E82}" sibTransId="{412CBE0C-A95D-49FA-9A6A-5E40405AAD71}"/>
    <dgm:cxn modelId="{B2F48B21-5CC0-42B6-BEAA-2DA3F4CEFCCE}" type="presOf" srcId="{D4FC7EE8-3CF2-41BC-82D6-936B94320FF9}" destId="{3757EF34-CC9A-46B7-B166-C857677C69AB}" srcOrd="0" destOrd="0" presId="urn:microsoft.com/office/officeart/2016/7/layout/RepeatingBendingProcessNew"/>
    <dgm:cxn modelId="{11BB9124-6DD1-4287-AC27-4D472BEEFA22}" type="presOf" srcId="{412CBE0C-A95D-49FA-9A6A-5E40405AAD71}" destId="{E399B151-338F-4AD5-91DC-3C06A4421AE4}" srcOrd="0" destOrd="0" presId="urn:microsoft.com/office/officeart/2016/7/layout/RepeatingBendingProcessNew"/>
    <dgm:cxn modelId="{627ECD28-AF2E-4491-B0E7-1B100701BB1D}" type="presOf" srcId="{CBB4C442-0ACD-4350-8B7D-14C3A89A8154}" destId="{7AEB1017-0E41-465D-84BE-6D8149A39732}" srcOrd="1" destOrd="0" presId="urn:microsoft.com/office/officeart/2016/7/layout/RepeatingBendingProcessNew"/>
    <dgm:cxn modelId="{E8143851-1F39-4346-8051-35E661AF5116}" type="presOf" srcId="{25279D80-13DC-4AFE-A59F-6EB5F1CA6F58}" destId="{A621EE09-258B-48A7-8E58-A1DCB92F7A02}" srcOrd="0" destOrd="0" presId="urn:microsoft.com/office/officeart/2016/7/layout/RepeatingBendingProcessNew"/>
    <dgm:cxn modelId="{78ED3D5B-CE78-4319-B58E-FA0DD423D674}" type="presOf" srcId="{25279D80-13DC-4AFE-A59F-6EB5F1CA6F58}" destId="{76429AC3-AC06-4828-9E3E-355789D0EF6F}" srcOrd="1" destOrd="0" presId="urn:microsoft.com/office/officeart/2016/7/layout/RepeatingBendingProcessNew"/>
    <dgm:cxn modelId="{EEF5BD5E-929C-40E4-8648-DBE3753B818E}" type="presOf" srcId="{75FD1D38-8CE6-494A-ABC9-1043BF1C2DE1}" destId="{AB14C375-F678-4E0D-A643-B3ABDF65771F}" srcOrd="0" destOrd="0" presId="urn:microsoft.com/office/officeart/2016/7/layout/RepeatingBendingProcessNew"/>
    <dgm:cxn modelId="{ABE0835F-ACCF-47A1-BF87-1D84942455AF}" type="presOf" srcId="{53A99E4E-A03F-41BD-A875-AEC1DC42BDBD}" destId="{2C522263-40A3-4529-B3F5-A32D01F0B7BF}" srcOrd="0" destOrd="0" presId="urn:microsoft.com/office/officeart/2016/7/layout/RepeatingBendingProcessNew"/>
    <dgm:cxn modelId="{2F56AB80-773D-46B5-9F82-924688878DCA}" type="presOf" srcId="{3477B3DF-18CE-4EE1-BE02-9280FA712CF9}" destId="{6B901599-4AD8-40E1-A09B-4100108A192C}" srcOrd="0" destOrd="0" presId="urn:microsoft.com/office/officeart/2016/7/layout/RepeatingBendingProcessNew"/>
    <dgm:cxn modelId="{50F4AA83-E04D-404B-8740-BE835D3B07C0}" type="presOf" srcId="{F1A5217D-414F-42F7-84F1-431C9301E201}" destId="{5C3AFC43-218A-4006-9D1E-0BD1CA3FF38F}" srcOrd="0" destOrd="0" presId="urn:microsoft.com/office/officeart/2016/7/layout/RepeatingBendingProcessNew"/>
    <dgm:cxn modelId="{B937AC8F-13FF-47D5-B17E-7C32FC584886}" type="presOf" srcId="{74B745DB-8C8B-4986-9CA2-B5B1B73E04F3}" destId="{B215EFA6-E1BC-485D-94A3-251DCDF3B3E2}" srcOrd="0" destOrd="0" presId="urn:microsoft.com/office/officeart/2016/7/layout/RepeatingBendingProcessNew"/>
    <dgm:cxn modelId="{2D894293-23FB-4030-971A-2BF831BDBFFA}" srcId="{3477B3DF-18CE-4EE1-BE02-9280FA712CF9}" destId="{C75B39C2-4F96-471A-B038-AF8F7FE941E6}" srcOrd="5" destOrd="0" parTransId="{6F587C44-9AFE-471C-87B5-17838559DC80}" sibTransId="{2F2536CB-7B96-4484-8D2A-6C6B0061FD90}"/>
    <dgm:cxn modelId="{17BF9DAA-B087-4216-A0D2-84AC5FE444F0}" type="presOf" srcId="{C75B39C2-4F96-471A-B038-AF8F7FE941E6}" destId="{BC0EF048-B624-4E4F-A180-E75520428BFA}" srcOrd="0" destOrd="0" presId="urn:microsoft.com/office/officeart/2016/7/layout/RepeatingBendingProcessNew"/>
    <dgm:cxn modelId="{A81399B4-2AB6-4555-BDE9-903AD3285A82}" type="presOf" srcId="{74B745DB-8C8B-4986-9CA2-B5B1B73E04F3}" destId="{6C67CD7E-8162-476B-9E5A-076218ADC8DC}" srcOrd="1" destOrd="0" presId="urn:microsoft.com/office/officeart/2016/7/layout/RepeatingBendingProcessNew"/>
    <dgm:cxn modelId="{BF4CEDBE-5B3D-4390-BC2E-3D19DE73FF88}" type="presOf" srcId="{E63A3B95-8562-4DAE-B3BB-32276F06540E}" destId="{B89D38E8-D1CE-4CC6-97B6-2F9314645068}" srcOrd="0" destOrd="0" presId="urn:microsoft.com/office/officeart/2016/7/layout/RepeatingBendingProcessNew"/>
    <dgm:cxn modelId="{684DABC6-166F-409A-8BB8-F315AD04D999}" srcId="{3477B3DF-18CE-4EE1-BE02-9280FA712CF9}" destId="{F1A5217D-414F-42F7-84F1-431C9301E201}" srcOrd="3" destOrd="0" parTransId="{774C72B2-3EF4-468D-8770-19149A5E72EA}" sibTransId="{25279D80-13DC-4AFE-A59F-6EB5F1CA6F58}"/>
    <dgm:cxn modelId="{500C3DD4-CA14-4ADF-AF1B-BBEA32CB5AAF}" srcId="{3477B3DF-18CE-4EE1-BE02-9280FA712CF9}" destId="{D4FC7EE8-3CF2-41BC-82D6-936B94320FF9}" srcOrd="4" destOrd="0" parTransId="{DA30DA8A-65B5-45B3-BC07-D923D3BB0A9A}" sibTransId="{74B745DB-8C8B-4986-9CA2-B5B1B73E04F3}"/>
    <dgm:cxn modelId="{DA18DEDB-62D4-4DF1-AE39-475D118D224D}" type="presOf" srcId="{53A99E4E-A03F-41BD-A875-AEC1DC42BDBD}" destId="{163E1E2C-E624-44C6-8807-81968E214826}" srcOrd="1" destOrd="0" presId="urn:microsoft.com/office/officeart/2016/7/layout/RepeatingBendingProcessNew"/>
    <dgm:cxn modelId="{3E52F0E8-7547-46F7-BB7A-4719759A8463}" type="presOf" srcId="{CBB4C442-0ACD-4350-8B7D-14C3A89A8154}" destId="{937868F6-3E76-4330-BC8B-5FF3195C7C35}" srcOrd="0" destOrd="0" presId="urn:microsoft.com/office/officeart/2016/7/layout/RepeatingBendingProcessNew"/>
    <dgm:cxn modelId="{8BC2EDEF-0F9A-415E-ACAF-ADAE92037E10}" type="presOf" srcId="{412CBE0C-A95D-49FA-9A6A-5E40405AAD71}" destId="{3DA416D4-30C9-4002-AB83-DFFCA68A560D}" srcOrd="1" destOrd="0" presId="urn:microsoft.com/office/officeart/2016/7/layout/RepeatingBendingProcessNew"/>
    <dgm:cxn modelId="{6A3B5AF9-ED83-4784-BA49-7B8DF303B05D}" srcId="{3477B3DF-18CE-4EE1-BE02-9280FA712CF9}" destId="{75FD1D38-8CE6-494A-ABC9-1043BF1C2DE1}" srcOrd="1" destOrd="0" parTransId="{11A21109-278A-499E-83C6-0C92BE39521B}" sibTransId="{53A99E4E-A03F-41BD-A875-AEC1DC42BDBD}"/>
    <dgm:cxn modelId="{E5AA08C6-86A9-4044-A5DE-9CE922707F19}" type="presParOf" srcId="{6B901599-4AD8-40E1-A09B-4100108A192C}" destId="{BED43A1C-AC64-4F5C-BD80-4B90F49799C2}" srcOrd="0" destOrd="0" presId="urn:microsoft.com/office/officeart/2016/7/layout/RepeatingBendingProcessNew"/>
    <dgm:cxn modelId="{0ABCBFE3-58F3-4A96-80A1-A750C539E1D4}" type="presParOf" srcId="{6B901599-4AD8-40E1-A09B-4100108A192C}" destId="{937868F6-3E76-4330-BC8B-5FF3195C7C35}" srcOrd="1" destOrd="0" presId="urn:microsoft.com/office/officeart/2016/7/layout/RepeatingBendingProcessNew"/>
    <dgm:cxn modelId="{2B2CB0E5-14EC-4597-9BAE-59E2905F8162}" type="presParOf" srcId="{937868F6-3E76-4330-BC8B-5FF3195C7C35}" destId="{7AEB1017-0E41-465D-84BE-6D8149A39732}" srcOrd="0" destOrd="0" presId="urn:microsoft.com/office/officeart/2016/7/layout/RepeatingBendingProcessNew"/>
    <dgm:cxn modelId="{831E78FA-D661-4EE7-B7E1-8D1F0485A9CA}" type="presParOf" srcId="{6B901599-4AD8-40E1-A09B-4100108A192C}" destId="{AB14C375-F678-4E0D-A643-B3ABDF65771F}" srcOrd="2" destOrd="0" presId="urn:microsoft.com/office/officeart/2016/7/layout/RepeatingBendingProcessNew"/>
    <dgm:cxn modelId="{6871D0C1-7AB9-4BFF-94A7-C652F975EAEA}" type="presParOf" srcId="{6B901599-4AD8-40E1-A09B-4100108A192C}" destId="{2C522263-40A3-4529-B3F5-A32D01F0B7BF}" srcOrd="3" destOrd="0" presId="urn:microsoft.com/office/officeart/2016/7/layout/RepeatingBendingProcessNew"/>
    <dgm:cxn modelId="{EA064EFA-C58D-4673-B2BE-16649B7FBB6E}" type="presParOf" srcId="{2C522263-40A3-4529-B3F5-A32D01F0B7BF}" destId="{163E1E2C-E624-44C6-8807-81968E214826}" srcOrd="0" destOrd="0" presId="urn:microsoft.com/office/officeart/2016/7/layout/RepeatingBendingProcessNew"/>
    <dgm:cxn modelId="{01BAC4BA-2B3C-4D5B-80A9-8C109F3B9A0B}" type="presParOf" srcId="{6B901599-4AD8-40E1-A09B-4100108A192C}" destId="{B89D38E8-D1CE-4CC6-97B6-2F9314645068}" srcOrd="4" destOrd="0" presId="urn:microsoft.com/office/officeart/2016/7/layout/RepeatingBendingProcessNew"/>
    <dgm:cxn modelId="{DD2D8CBD-23E6-4FD3-9402-11C54B22CC30}" type="presParOf" srcId="{6B901599-4AD8-40E1-A09B-4100108A192C}" destId="{E399B151-338F-4AD5-91DC-3C06A4421AE4}" srcOrd="5" destOrd="0" presId="urn:microsoft.com/office/officeart/2016/7/layout/RepeatingBendingProcessNew"/>
    <dgm:cxn modelId="{B499B036-9732-47E9-A3C4-6064E0C79622}" type="presParOf" srcId="{E399B151-338F-4AD5-91DC-3C06A4421AE4}" destId="{3DA416D4-30C9-4002-AB83-DFFCA68A560D}" srcOrd="0" destOrd="0" presId="urn:microsoft.com/office/officeart/2016/7/layout/RepeatingBendingProcessNew"/>
    <dgm:cxn modelId="{1CA7D545-C0CD-48DD-8F7B-0D87EB1EFA7E}" type="presParOf" srcId="{6B901599-4AD8-40E1-A09B-4100108A192C}" destId="{5C3AFC43-218A-4006-9D1E-0BD1CA3FF38F}" srcOrd="6" destOrd="0" presId="urn:microsoft.com/office/officeart/2016/7/layout/RepeatingBendingProcessNew"/>
    <dgm:cxn modelId="{2C765CCD-8925-49C8-BC67-017898E1EB02}" type="presParOf" srcId="{6B901599-4AD8-40E1-A09B-4100108A192C}" destId="{A621EE09-258B-48A7-8E58-A1DCB92F7A02}" srcOrd="7" destOrd="0" presId="urn:microsoft.com/office/officeart/2016/7/layout/RepeatingBendingProcessNew"/>
    <dgm:cxn modelId="{5C9435FE-3F3B-4A92-BEDA-15DA8D99F425}" type="presParOf" srcId="{A621EE09-258B-48A7-8E58-A1DCB92F7A02}" destId="{76429AC3-AC06-4828-9E3E-355789D0EF6F}" srcOrd="0" destOrd="0" presId="urn:microsoft.com/office/officeart/2016/7/layout/RepeatingBendingProcessNew"/>
    <dgm:cxn modelId="{AB63076B-AC89-4D55-B3C8-157D89871E95}" type="presParOf" srcId="{6B901599-4AD8-40E1-A09B-4100108A192C}" destId="{3757EF34-CC9A-46B7-B166-C857677C69AB}" srcOrd="8" destOrd="0" presId="urn:microsoft.com/office/officeart/2016/7/layout/RepeatingBendingProcessNew"/>
    <dgm:cxn modelId="{FD90F357-E03F-444F-A51D-4F945ADA805A}" type="presParOf" srcId="{6B901599-4AD8-40E1-A09B-4100108A192C}" destId="{B215EFA6-E1BC-485D-94A3-251DCDF3B3E2}" srcOrd="9" destOrd="0" presId="urn:microsoft.com/office/officeart/2016/7/layout/RepeatingBendingProcessNew"/>
    <dgm:cxn modelId="{7CB9CCF3-7D02-42F5-8A9C-3EA17C978134}" type="presParOf" srcId="{B215EFA6-E1BC-485D-94A3-251DCDF3B3E2}" destId="{6C67CD7E-8162-476B-9E5A-076218ADC8DC}" srcOrd="0" destOrd="0" presId="urn:microsoft.com/office/officeart/2016/7/layout/RepeatingBendingProcessNew"/>
    <dgm:cxn modelId="{1A68FFF4-B501-4F9B-96D9-022885003794}" type="presParOf" srcId="{6B901599-4AD8-40E1-A09B-4100108A192C}" destId="{BC0EF048-B624-4E4F-A180-E75520428BFA}" srcOrd="10"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9AE5B8-DA30-6D4B-8B5A-D74685A37354}" type="doc">
      <dgm:prSet loTypeId="urn:microsoft.com/office/officeart/2005/8/layout/vList2" loCatId="" qsTypeId="urn:microsoft.com/office/officeart/2005/8/quickstyle/simple1" qsCatId="simple" csTypeId="urn:microsoft.com/office/officeart/2005/8/colors/colorful2" csCatId="colorful" phldr="1"/>
      <dgm:spPr/>
      <dgm:t>
        <a:bodyPr/>
        <a:lstStyle/>
        <a:p>
          <a:endParaRPr lang="en-US"/>
        </a:p>
      </dgm:t>
    </dgm:pt>
    <dgm:pt modelId="{B1B2E7E4-99EF-7346-AB8A-C099F5C229E5}">
      <dgm:prSet phldrT="[Text]"/>
      <dgm:spPr>
        <a:solidFill>
          <a:srgbClr val="92D050"/>
        </a:solidFill>
      </dgm:spPr>
      <dgm:t>
        <a:bodyPr/>
        <a:lstStyle/>
        <a:p>
          <a:r>
            <a:rPr lang="en-US" dirty="0">
              <a:latin typeface="+mj-lt"/>
            </a:rPr>
            <a:t>Compulsory savings </a:t>
          </a:r>
        </a:p>
      </dgm:t>
    </dgm:pt>
    <dgm:pt modelId="{643F9653-5FA1-C045-AD6E-CE4072B02C5F}" type="parTrans" cxnId="{3E733D03-F615-4745-A421-F2BDDD4B8287}">
      <dgm:prSet/>
      <dgm:spPr/>
      <dgm:t>
        <a:bodyPr/>
        <a:lstStyle/>
        <a:p>
          <a:endParaRPr lang="en-US"/>
        </a:p>
      </dgm:t>
    </dgm:pt>
    <dgm:pt modelId="{42382F7C-F6FC-D249-BC49-0B4B56221581}" type="sibTrans" cxnId="{3E733D03-F615-4745-A421-F2BDDD4B8287}">
      <dgm:prSet/>
      <dgm:spPr/>
      <dgm:t>
        <a:bodyPr/>
        <a:lstStyle/>
        <a:p>
          <a:endParaRPr lang="en-US"/>
        </a:p>
      </dgm:t>
    </dgm:pt>
    <dgm:pt modelId="{697D1D00-DB6E-5844-9F32-10DEC2A96342}">
      <dgm:prSet phldrT="[Text]"/>
      <dgm:spPr>
        <a:solidFill>
          <a:srgbClr val="FFC000"/>
        </a:solidFill>
      </dgm:spPr>
      <dgm:t>
        <a:bodyPr/>
        <a:lstStyle/>
        <a:p>
          <a:r>
            <a:rPr lang="en-US" dirty="0">
              <a:latin typeface="+mj-lt"/>
            </a:rPr>
            <a:t>Precautionary savings </a:t>
          </a:r>
        </a:p>
      </dgm:t>
    </dgm:pt>
    <dgm:pt modelId="{B4F7D25F-4061-B843-B75F-01A5DBCCFA30}" type="parTrans" cxnId="{55DAA836-6430-A844-A5A1-288979F369B6}">
      <dgm:prSet/>
      <dgm:spPr/>
      <dgm:t>
        <a:bodyPr/>
        <a:lstStyle/>
        <a:p>
          <a:endParaRPr lang="en-US"/>
        </a:p>
      </dgm:t>
    </dgm:pt>
    <dgm:pt modelId="{5B1B351F-8446-F546-BDAD-145B7EF67E5E}" type="sibTrans" cxnId="{55DAA836-6430-A844-A5A1-288979F369B6}">
      <dgm:prSet/>
      <dgm:spPr/>
      <dgm:t>
        <a:bodyPr/>
        <a:lstStyle/>
        <a:p>
          <a:endParaRPr lang="en-US"/>
        </a:p>
      </dgm:t>
    </dgm:pt>
    <dgm:pt modelId="{779D7783-5AC9-49E4-B4EF-1BC335A044AF}">
      <dgm:prSet/>
      <dgm:spPr/>
      <dgm:t>
        <a:bodyPr/>
        <a:lstStyle/>
        <a:p>
          <a:pPr>
            <a:buFont typeface="Arial" panose="020B0604020202020204" pitchFamily="34" charset="0"/>
            <a:buChar char="•"/>
          </a:pPr>
          <a:r>
            <a:rPr lang="en-US" dirty="0">
              <a:latin typeface="+mj-lt"/>
            </a:rPr>
            <a:t>If so, savings </a:t>
          </a:r>
          <a:r>
            <a:rPr lang="en-US" dirty="0" err="1">
              <a:latin typeface="+mj-lt"/>
            </a:rPr>
            <a:t>sould</a:t>
          </a:r>
          <a:r>
            <a:rPr lang="en-US" dirty="0">
              <a:latin typeface="+mj-lt"/>
            </a:rPr>
            <a:t> fall and overshoot relative to their usual values as the pandemic is over and economic activity re-opens</a:t>
          </a:r>
        </a:p>
      </dgm:t>
    </dgm:pt>
    <dgm:pt modelId="{D433B5B9-7A7A-441D-B0BB-95D458E8D643}" type="parTrans" cxnId="{977B9DB6-E831-4985-AC0A-58146758011F}">
      <dgm:prSet/>
      <dgm:spPr/>
      <dgm:t>
        <a:bodyPr/>
        <a:lstStyle/>
        <a:p>
          <a:endParaRPr lang="en-GB"/>
        </a:p>
      </dgm:t>
    </dgm:pt>
    <dgm:pt modelId="{D332B66E-ECE4-4253-B9CF-A4EDA14A24C3}" type="sibTrans" cxnId="{977B9DB6-E831-4985-AC0A-58146758011F}">
      <dgm:prSet/>
      <dgm:spPr/>
      <dgm:t>
        <a:bodyPr/>
        <a:lstStyle/>
        <a:p>
          <a:endParaRPr lang="en-GB"/>
        </a:p>
      </dgm:t>
    </dgm:pt>
    <dgm:pt modelId="{B07F525F-3CDF-41C6-9D54-56D9701E7C7D}">
      <dgm:prSet/>
      <dgm:spPr/>
      <dgm:t>
        <a:bodyPr/>
        <a:lstStyle/>
        <a:p>
          <a:pPr>
            <a:buFont typeface="Arial" panose="020B0604020202020204" pitchFamily="34" charset="0"/>
            <a:buChar char="•"/>
          </a:pPr>
          <a:r>
            <a:rPr lang="en-US" dirty="0">
              <a:latin typeface="+mj-lt"/>
            </a:rPr>
            <a:t>Having over-saved during 2020, households eager to adjust their stock of savings back to a desired level</a:t>
          </a:r>
        </a:p>
      </dgm:t>
    </dgm:pt>
    <dgm:pt modelId="{3E536579-7111-4632-B555-12B0A5D172B1}" type="parTrans" cxnId="{C48939B6-C319-4D78-BB38-141A15B3FCDF}">
      <dgm:prSet/>
      <dgm:spPr/>
      <dgm:t>
        <a:bodyPr/>
        <a:lstStyle/>
        <a:p>
          <a:endParaRPr lang="en-GB"/>
        </a:p>
      </dgm:t>
    </dgm:pt>
    <dgm:pt modelId="{E9F30D85-2764-4A37-8EBC-30607F0945CB}" type="sibTrans" cxnId="{C48939B6-C319-4D78-BB38-141A15B3FCDF}">
      <dgm:prSet/>
      <dgm:spPr/>
      <dgm:t>
        <a:bodyPr/>
        <a:lstStyle/>
        <a:p>
          <a:endParaRPr lang="en-GB"/>
        </a:p>
      </dgm:t>
    </dgm:pt>
    <dgm:pt modelId="{75ECC321-12EF-41E2-9597-A504FAA79F78}">
      <dgm:prSet/>
      <dgm:spPr/>
      <dgm:t>
        <a:bodyPr/>
        <a:lstStyle/>
        <a:p>
          <a:pPr>
            <a:buFont typeface="Arial" panose="020B0604020202020204" pitchFamily="34" charset="0"/>
            <a:buChar char="•"/>
          </a:pPr>
          <a:r>
            <a:rPr lang="en-US" dirty="0">
              <a:latin typeface="+mj-lt"/>
            </a:rPr>
            <a:t>This pushes economic activity to recover swiftly from the recession.</a:t>
          </a:r>
        </a:p>
      </dgm:t>
    </dgm:pt>
    <dgm:pt modelId="{9ED92A9D-71B2-4DA4-95CE-FAFB74D5E583}" type="parTrans" cxnId="{5E5E410B-F2BC-42D8-8D54-E0B1EA4791AD}">
      <dgm:prSet/>
      <dgm:spPr/>
      <dgm:t>
        <a:bodyPr/>
        <a:lstStyle/>
        <a:p>
          <a:endParaRPr lang="en-GB"/>
        </a:p>
      </dgm:t>
    </dgm:pt>
    <dgm:pt modelId="{EBE59F5E-DFF2-4EE9-BDAC-FDCCF076875B}" type="sibTrans" cxnId="{5E5E410B-F2BC-42D8-8D54-E0B1EA4791AD}">
      <dgm:prSet/>
      <dgm:spPr/>
      <dgm:t>
        <a:bodyPr/>
        <a:lstStyle/>
        <a:p>
          <a:endParaRPr lang="en-GB"/>
        </a:p>
      </dgm:t>
    </dgm:pt>
    <dgm:pt modelId="{F7A33868-19E3-4CFE-9DC1-327D2F15649D}">
      <dgm:prSet/>
      <dgm:spPr/>
      <dgm:t>
        <a:bodyPr/>
        <a:lstStyle/>
        <a:p>
          <a:pPr>
            <a:buFont typeface="Arial" panose="020B0604020202020204" pitchFamily="34" charset="0"/>
            <a:buChar char="•"/>
          </a:pPr>
          <a:r>
            <a:rPr lang="en-US" dirty="0">
              <a:latin typeface="+mj-lt"/>
            </a:rPr>
            <a:t>Further government deficits would be unnecessary, and fiscal policy might want to turn to paying off the public debt accumulated during 2020 instead.</a:t>
          </a:r>
        </a:p>
      </dgm:t>
    </dgm:pt>
    <dgm:pt modelId="{79A41A4B-C3C6-44F9-9A38-0B8D52CF63D0}" type="parTrans" cxnId="{465C375A-CD4C-4269-A32D-DBDC719E8173}">
      <dgm:prSet/>
      <dgm:spPr/>
      <dgm:t>
        <a:bodyPr/>
        <a:lstStyle/>
        <a:p>
          <a:endParaRPr lang="en-GB"/>
        </a:p>
      </dgm:t>
    </dgm:pt>
    <dgm:pt modelId="{1D650BFB-A37A-4040-8F61-B78C5B0A7873}" type="sibTrans" cxnId="{465C375A-CD4C-4269-A32D-DBDC719E8173}">
      <dgm:prSet/>
      <dgm:spPr/>
      <dgm:t>
        <a:bodyPr/>
        <a:lstStyle/>
        <a:p>
          <a:endParaRPr lang="en-GB"/>
        </a:p>
      </dgm:t>
    </dgm:pt>
    <dgm:pt modelId="{E236ED58-FED2-4A86-9A60-402C7FA079B9}">
      <dgm:prSet/>
      <dgm:spPr/>
      <dgm:t>
        <a:bodyPr/>
        <a:lstStyle/>
        <a:p>
          <a:pPr>
            <a:buFont typeface="Arial" panose="020B0604020202020204" pitchFamily="34" charset="0"/>
            <a:buChar char="•"/>
          </a:pPr>
          <a:r>
            <a:rPr lang="en-US" dirty="0">
              <a:latin typeface="+mj-lt"/>
            </a:rPr>
            <a:t>If so the high stock of savings may persist into the future. One would still see a spending boom in 2021 and 2022, as the flow of savings adjust, but it would not be as extreme. </a:t>
          </a:r>
        </a:p>
      </dgm:t>
    </dgm:pt>
    <dgm:pt modelId="{C6082EAD-760B-412F-B4A3-94908592E2F2}" type="parTrans" cxnId="{41AFC6A5-8BEF-4C2C-AB96-3C66681762DB}">
      <dgm:prSet/>
      <dgm:spPr/>
      <dgm:t>
        <a:bodyPr/>
        <a:lstStyle/>
        <a:p>
          <a:endParaRPr lang="en-GB"/>
        </a:p>
      </dgm:t>
    </dgm:pt>
    <dgm:pt modelId="{6CE04154-3C9F-45AD-B619-E886C7E735E4}" type="sibTrans" cxnId="{41AFC6A5-8BEF-4C2C-AB96-3C66681762DB}">
      <dgm:prSet/>
      <dgm:spPr/>
      <dgm:t>
        <a:bodyPr/>
        <a:lstStyle/>
        <a:p>
          <a:endParaRPr lang="en-GB"/>
        </a:p>
      </dgm:t>
    </dgm:pt>
    <mc:AlternateContent xmlns:mc="http://schemas.openxmlformats.org/markup-compatibility/2006" xmlns:a14="http://schemas.microsoft.com/office/drawing/2010/main">
      <mc:Choice Requires="a14">
        <dgm:pt modelId="{4325C079-2882-4661-B8D1-C57ED5156BBF}">
          <dgm:prSet/>
          <dgm:spPr/>
          <dgm:t>
            <a:bodyPr/>
            <a:lstStyle/>
            <a:p>
              <a:pPr>
                <a:buFont typeface="Arial" panose="020B0604020202020204" pitchFamily="34" charset="0"/>
                <a:buChar char="•"/>
              </a:pPr>
              <a:r>
                <a:rPr lang="en-US" dirty="0">
                  <a:latin typeface="+mj-lt"/>
                </a:rPr>
                <a:t>This might keep the economy for many years in the situation where </a:t>
              </a:r>
              <a14:m>
                <m:oMath xmlns:m="http://schemas.openxmlformats.org/officeDocument/2006/math">
                  <m:sSup>
                    <m:sSupPr>
                      <m:ctrlPr>
                        <a:rPr lang="en-US" i="1" smtClean="0">
                          <a:latin typeface="Cambria Math" panose="02040503050406030204" pitchFamily="18" charset="0"/>
                        </a:rPr>
                      </m:ctrlPr>
                    </m:sSupPr>
                    <m:e>
                      <m:r>
                        <a:rPr lang="en-GB" b="0" i="1" smtClean="0">
                          <a:latin typeface="Cambria Math" panose="02040503050406030204" pitchFamily="18" charset="0"/>
                        </a:rPr>
                        <m:t>𝑟</m:t>
                      </m:r>
                    </m:e>
                    <m:sup>
                      <m:r>
                        <a:rPr lang="en-GB" b="0" i="1" smtClean="0">
                          <a:latin typeface="Cambria Math" panose="02040503050406030204" pitchFamily="18" charset="0"/>
                        </a:rPr>
                        <m:t>∗</m:t>
                      </m:r>
                    </m:sup>
                  </m:sSup>
                </m:oMath>
              </a14:m>
              <a:r>
                <a:rPr lang="en-US" dirty="0">
                  <a:latin typeface="+mj-lt"/>
                </a:rPr>
                <a:t> has fallen so much that the economy operates with spare capacity. Public deficits potentially sill justified.</a:t>
              </a:r>
            </a:p>
          </dgm:t>
        </dgm:pt>
      </mc:Choice>
      <mc:Fallback xmlns="">
        <dgm:pt modelId="{4325C079-2882-4661-B8D1-C57ED5156BBF}">
          <dgm:prSet/>
          <dgm:spPr/>
          <dgm:t>
            <a:bodyPr/>
            <a:lstStyle/>
            <a:p>
              <a:pPr>
                <a:buFont typeface="Arial" panose="020B0604020202020204" pitchFamily="34" charset="0"/>
                <a:buChar char="•"/>
              </a:pPr>
              <a:r>
                <a:rPr lang="en-US" dirty="0">
                  <a:latin typeface="+mj-lt"/>
                </a:rPr>
                <a:t>This might keep the economy for many years in the situation where </a:t>
              </a:r>
              <a:r>
                <a:rPr lang="en-GB" b="0" i="0">
                  <a:latin typeface="Cambria Math" panose="02040503050406030204" pitchFamily="18" charset="0"/>
                </a:rPr>
                <a:t>𝑟</a:t>
              </a:r>
              <a:r>
                <a:rPr lang="en-US" b="0" i="0">
                  <a:latin typeface="Cambria Math" panose="02040503050406030204" pitchFamily="18" charset="0"/>
                </a:rPr>
                <a:t>^</a:t>
              </a:r>
              <a:r>
                <a:rPr lang="en-GB" b="0" i="0">
                  <a:latin typeface="Cambria Math" panose="02040503050406030204" pitchFamily="18" charset="0"/>
                </a:rPr>
                <a:t>∗</a:t>
              </a:r>
              <a:r>
                <a:rPr lang="en-US" dirty="0">
                  <a:latin typeface="+mj-lt"/>
                </a:rPr>
                <a:t> has fallen so much that the economy operates with spare capacity. Public deficits potentially sill justified.</a:t>
              </a:r>
            </a:p>
          </dgm:t>
        </dgm:pt>
      </mc:Fallback>
    </mc:AlternateContent>
    <dgm:pt modelId="{95FD9700-440D-4973-9702-84FBE75F81DE}" type="parTrans" cxnId="{EA71D9A1-690C-448B-80B1-CEC3F9ACAB0C}">
      <dgm:prSet/>
      <dgm:spPr/>
      <dgm:t>
        <a:bodyPr/>
        <a:lstStyle/>
        <a:p>
          <a:endParaRPr lang="en-GB"/>
        </a:p>
      </dgm:t>
    </dgm:pt>
    <dgm:pt modelId="{E8E96175-B1F3-42AD-AA1F-DFC03B838F38}" type="sibTrans" cxnId="{EA71D9A1-690C-448B-80B1-CEC3F9ACAB0C}">
      <dgm:prSet/>
      <dgm:spPr/>
      <dgm:t>
        <a:bodyPr/>
        <a:lstStyle/>
        <a:p>
          <a:endParaRPr lang="en-GB"/>
        </a:p>
      </dgm:t>
    </dgm:pt>
    <dgm:pt modelId="{CFFE0276-AAC4-4388-883D-FD9AA5043589}">
      <dgm:prSet phldrT="[Text]"/>
      <dgm:spPr/>
      <dgm:t>
        <a:bodyPr/>
        <a:lstStyle/>
        <a:p>
          <a:r>
            <a:rPr lang="en-US" dirty="0">
              <a:latin typeface="+mj-lt"/>
            </a:rPr>
            <a:t>The increase in savings because households that are worried about their health and economic well-being, were saving more because their perceived individual risk is higher.</a:t>
          </a:r>
        </a:p>
      </dgm:t>
    </dgm:pt>
    <dgm:pt modelId="{8A806503-C057-4401-AF4D-6FDBBD568284}" type="parTrans" cxnId="{AEDCFE55-FC2F-4C7A-B1A9-776EAD8F6855}">
      <dgm:prSet/>
      <dgm:spPr/>
      <dgm:t>
        <a:bodyPr/>
        <a:lstStyle/>
        <a:p>
          <a:endParaRPr lang="en-GB"/>
        </a:p>
      </dgm:t>
    </dgm:pt>
    <dgm:pt modelId="{CC67D793-8987-442A-8B3B-DF8E58D0AB69}" type="sibTrans" cxnId="{AEDCFE55-FC2F-4C7A-B1A9-776EAD8F6855}">
      <dgm:prSet/>
      <dgm:spPr/>
      <dgm:t>
        <a:bodyPr/>
        <a:lstStyle/>
        <a:p>
          <a:endParaRPr lang="en-GB"/>
        </a:p>
      </dgm:t>
    </dgm:pt>
    <dgm:pt modelId="{A478D8B6-4CCD-4C1B-AEB9-8D143DB1413A}">
      <dgm:prSet phldrT="[Text]"/>
      <dgm:spPr/>
      <dgm:t>
        <a:bodyPr/>
        <a:lstStyle/>
        <a:p>
          <a:r>
            <a:rPr lang="en-US" dirty="0">
              <a:latin typeface="+mj-lt"/>
            </a:rPr>
            <a:t>Consumption fell during 2020 as people could not have access to many of their usual consumption goods and services.</a:t>
          </a:r>
        </a:p>
      </dgm:t>
    </dgm:pt>
    <dgm:pt modelId="{3534A956-9D04-487C-A5C9-40DF0EAB88DD}" type="parTrans" cxnId="{1B31C948-1E92-490F-9DF9-A130402BFE8F}">
      <dgm:prSet/>
      <dgm:spPr/>
      <dgm:t>
        <a:bodyPr/>
        <a:lstStyle/>
        <a:p>
          <a:endParaRPr lang="en-GB"/>
        </a:p>
      </dgm:t>
    </dgm:pt>
    <dgm:pt modelId="{5B138A66-E53B-42CE-8E9E-52629C25ACF5}" type="sibTrans" cxnId="{1B31C948-1E92-490F-9DF9-A130402BFE8F}">
      <dgm:prSet/>
      <dgm:spPr/>
      <dgm:t>
        <a:bodyPr/>
        <a:lstStyle/>
        <a:p>
          <a:endParaRPr lang="en-GB"/>
        </a:p>
      </dgm:t>
    </dgm:pt>
    <dgm:pt modelId="{530FCAF4-F0D6-4D4E-B03D-FF9F5F32BF3A}" type="pres">
      <dgm:prSet presAssocID="{B39AE5B8-DA30-6D4B-8B5A-D74685A37354}" presName="linear" presStyleCnt="0">
        <dgm:presLayoutVars>
          <dgm:animLvl val="lvl"/>
          <dgm:resizeHandles val="exact"/>
        </dgm:presLayoutVars>
      </dgm:prSet>
      <dgm:spPr/>
    </dgm:pt>
    <dgm:pt modelId="{6FBDBFEE-256F-264D-B66A-836CE77F3B78}" type="pres">
      <dgm:prSet presAssocID="{B1B2E7E4-99EF-7346-AB8A-C099F5C229E5}" presName="parentText" presStyleLbl="node1" presStyleIdx="0" presStyleCnt="2" custLinFactNeighborX="-640" custLinFactNeighborY="-4746">
        <dgm:presLayoutVars>
          <dgm:chMax val="0"/>
          <dgm:bulletEnabled val="1"/>
        </dgm:presLayoutVars>
      </dgm:prSet>
      <dgm:spPr/>
    </dgm:pt>
    <dgm:pt modelId="{1B6D2164-644A-474A-9BEA-64DDCD8903D0}" type="pres">
      <dgm:prSet presAssocID="{B1B2E7E4-99EF-7346-AB8A-C099F5C229E5}" presName="childText" presStyleLbl="revTx" presStyleIdx="0" presStyleCnt="2">
        <dgm:presLayoutVars>
          <dgm:bulletEnabled val="1"/>
        </dgm:presLayoutVars>
      </dgm:prSet>
      <dgm:spPr/>
    </dgm:pt>
    <dgm:pt modelId="{3C47ED28-141F-EC49-9DEE-60ABC6BE44F0}" type="pres">
      <dgm:prSet presAssocID="{697D1D00-DB6E-5844-9F32-10DEC2A96342}" presName="parentText" presStyleLbl="node1" presStyleIdx="1" presStyleCnt="2">
        <dgm:presLayoutVars>
          <dgm:chMax val="0"/>
          <dgm:bulletEnabled val="1"/>
        </dgm:presLayoutVars>
      </dgm:prSet>
      <dgm:spPr/>
    </dgm:pt>
    <dgm:pt modelId="{A163A748-BC7F-3A4B-833C-9AA0833ED9C9}" type="pres">
      <dgm:prSet presAssocID="{697D1D00-DB6E-5844-9F32-10DEC2A96342}" presName="childText" presStyleLbl="revTx" presStyleIdx="1" presStyleCnt="2" custLinFactNeighborX="-78" custLinFactNeighborY="20865">
        <dgm:presLayoutVars>
          <dgm:bulletEnabled val="1"/>
        </dgm:presLayoutVars>
      </dgm:prSet>
      <dgm:spPr/>
    </dgm:pt>
  </dgm:ptLst>
  <dgm:cxnLst>
    <dgm:cxn modelId="{3E733D03-F615-4745-A421-F2BDDD4B8287}" srcId="{B39AE5B8-DA30-6D4B-8B5A-D74685A37354}" destId="{B1B2E7E4-99EF-7346-AB8A-C099F5C229E5}" srcOrd="0" destOrd="0" parTransId="{643F9653-5FA1-C045-AD6E-CE4072B02C5F}" sibTransId="{42382F7C-F6FC-D249-BC49-0B4B56221581}"/>
    <dgm:cxn modelId="{5E5E410B-F2BC-42D8-8D54-E0B1EA4791AD}" srcId="{B1B2E7E4-99EF-7346-AB8A-C099F5C229E5}" destId="{75ECC321-12EF-41E2-9597-A504FAA79F78}" srcOrd="3" destOrd="0" parTransId="{9ED92A9D-71B2-4DA4-95CE-FAFB74D5E583}" sibTransId="{EBE59F5E-DFF2-4EE9-BDAC-FDCCF076875B}"/>
    <dgm:cxn modelId="{7E6F071B-83E0-4930-89B1-98B02052D970}" type="presOf" srcId="{B07F525F-3CDF-41C6-9D54-56D9701E7C7D}" destId="{1B6D2164-644A-474A-9BEA-64DDCD8903D0}" srcOrd="0" destOrd="2" presId="urn:microsoft.com/office/officeart/2005/8/layout/vList2"/>
    <dgm:cxn modelId="{55DAA836-6430-A844-A5A1-288979F369B6}" srcId="{B39AE5B8-DA30-6D4B-8B5A-D74685A37354}" destId="{697D1D00-DB6E-5844-9F32-10DEC2A96342}" srcOrd="1" destOrd="0" parTransId="{B4F7D25F-4061-B843-B75F-01A5DBCCFA30}" sibTransId="{5B1B351F-8446-F546-BDAD-145B7EF67E5E}"/>
    <dgm:cxn modelId="{BEC5573C-C9FC-4783-BE78-BF7483107A45}" type="presOf" srcId="{A478D8B6-4CCD-4C1B-AEB9-8D143DB1413A}" destId="{1B6D2164-644A-474A-9BEA-64DDCD8903D0}" srcOrd="0" destOrd="0" presId="urn:microsoft.com/office/officeart/2005/8/layout/vList2"/>
    <dgm:cxn modelId="{1B31C948-1E92-490F-9DF9-A130402BFE8F}" srcId="{B1B2E7E4-99EF-7346-AB8A-C099F5C229E5}" destId="{A478D8B6-4CCD-4C1B-AEB9-8D143DB1413A}" srcOrd="0" destOrd="0" parTransId="{3534A956-9D04-487C-A5C9-40DF0EAB88DD}" sibTransId="{5B138A66-E53B-42CE-8E9E-52629C25ACF5}"/>
    <dgm:cxn modelId="{8371A653-9C97-044C-A02C-A1192EC6D1AD}" type="presOf" srcId="{B39AE5B8-DA30-6D4B-8B5A-D74685A37354}" destId="{530FCAF4-F0D6-4D4E-B03D-FF9F5F32BF3A}" srcOrd="0" destOrd="0" presId="urn:microsoft.com/office/officeart/2005/8/layout/vList2"/>
    <dgm:cxn modelId="{AEDCFE55-FC2F-4C7A-B1A9-776EAD8F6855}" srcId="{697D1D00-DB6E-5844-9F32-10DEC2A96342}" destId="{CFFE0276-AAC4-4388-883D-FD9AA5043589}" srcOrd="0" destOrd="0" parTransId="{8A806503-C057-4401-AF4D-6FDBBD568284}" sibTransId="{CC67D793-8987-442A-8B3B-DF8E58D0AB69}"/>
    <dgm:cxn modelId="{465C375A-CD4C-4269-A32D-DBDC719E8173}" srcId="{B1B2E7E4-99EF-7346-AB8A-C099F5C229E5}" destId="{F7A33868-19E3-4CFE-9DC1-327D2F15649D}" srcOrd="4" destOrd="0" parTransId="{79A41A4B-C3C6-44F9-9A38-0B8D52CF63D0}" sibTransId="{1D650BFB-A37A-4040-8F61-B78C5B0A7873}"/>
    <dgm:cxn modelId="{468AE57A-A944-F24B-85CA-9CB0E14D52EA}" type="presOf" srcId="{B1B2E7E4-99EF-7346-AB8A-C099F5C229E5}" destId="{6FBDBFEE-256F-264D-B66A-836CE77F3B78}" srcOrd="0" destOrd="0" presId="urn:microsoft.com/office/officeart/2005/8/layout/vList2"/>
    <dgm:cxn modelId="{1E927590-5ECE-4519-AA6B-E97015B9967E}" type="presOf" srcId="{E236ED58-FED2-4A86-9A60-402C7FA079B9}" destId="{A163A748-BC7F-3A4B-833C-9AA0833ED9C9}" srcOrd="0" destOrd="1" presId="urn:microsoft.com/office/officeart/2005/8/layout/vList2"/>
    <dgm:cxn modelId="{E906ED91-E3C5-45DD-8A41-7CB63B53A4C0}" type="presOf" srcId="{4325C079-2882-4661-B8D1-C57ED5156BBF}" destId="{A163A748-BC7F-3A4B-833C-9AA0833ED9C9}" srcOrd="0" destOrd="2" presId="urn:microsoft.com/office/officeart/2005/8/layout/vList2"/>
    <dgm:cxn modelId="{EA71D9A1-690C-448B-80B1-CEC3F9ACAB0C}" srcId="{697D1D00-DB6E-5844-9F32-10DEC2A96342}" destId="{4325C079-2882-4661-B8D1-C57ED5156BBF}" srcOrd="2" destOrd="0" parTransId="{95FD9700-440D-4973-9702-84FBE75F81DE}" sibTransId="{E8E96175-B1F3-42AD-AA1F-DFC03B838F38}"/>
    <dgm:cxn modelId="{41AFC6A5-8BEF-4C2C-AB96-3C66681762DB}" srcId="{697D1D00-DB6E-5844-9F32-10DEC2A96342}" destId="{E236ED58-FED2-4A86-9A60-402C7FA079B9}" srcOrd="1" destOrd="0" parTransId="{C6082EAD-760B-412F-B4A3-94908592E2F2}" sibTransId="{6CE04154-3C9F-45AD-B619-E886C7E735E4}"/>
    <dgm:cxn modelId="{E39F44A9-2F3E-47DB-B172-91C028943463}" type="presOf" srcId="{779D7783-5AC9-49E4-B4EF-1BC335A044AF}" destId="{1B6D2164-644A-474A-9BEA-64DDCD8903D0}" srcOrd="0" destOrd="1" presId="urn:microsoft.com/office/officeart/2005/8/layout/vList2"/>
    <dgm:cxn modelId="{F1B6BAA9-7943-4BF3-B81A-F27175C9D152}" type="presOf" srcId="{CFFE0276-AAC4-4388-883D-FD9AA5043589}" destId="{A163A748-BC7F-3A4B-833C-9AA0833ED9C9}" srcOrd="0" destOrd="0" presId="urn:microsoft.com/office/officeart/2005/8/layout/vList2"/>
    <dgm:cxn modelId="{1F1E25AE-58E8-5C40-906D-CF44E6906FAF}" type="presOf" srcId="{697D1D00-DB6E-5844-9F32-10DEC2A96342}" destId="{3C47ED28-141F-EC49-9DEE-60ABC6BE44F0}" srcOrd="0" destOrd="0" presId="urn:microsoft.com/office/officeart/2005/8/layout/vList2"/>
    <dgm:cxn modelId="{C48939B6-C319-4D78-BB38-141A15B3FCDF}" srcId="{B1B2E7E4-99EF-7346-AB8A-C099F5C229E5}" destId="{B07F525F-3CDF-41C6-9D54-56D9701E7C7D}" srcOrd="2" destOrd="0" parTransId="{3E536579-7111-4632-B555-12B0A5D172B1}" sibTransId="{E9F30D85-2764-4A37-8EBC-30607F0945CB}"/>
    <dgm:cxn modelId="{977B9DB6-E831-4985-AC0A-58146758011F}" srcId="{B1B2E7E4-99EF-7346-AB8A-C099F5C229E5}" destId="{779D7783-5AC9-49E4-B4EF-1BC335A044AF}" srcOrd="1" destOrd="0" parTransId="{D433B5B9-7A7A-441D-B0BB-95D458E8D643}" sibTransId="{D332B66E-ECE4-4253-B9CF-A4EDA14A24C3}"/>
    <dgm:cxn modelId="{AB07FED1-FFBA-4395-8F8E-294DBD9DCBD8}" type="presOf" srcId="{F7A33868-19E3-4CFE-9DC1-327D2F15649D}" destId="{1B6D2164-644A-474A-9BEA-64DDCD8903D0}" srcOrd="0" destOrd="4" presId="urn:microsoft.com/office/officeart/2005/8/layout/vList2"/>
    <dgm:cxn modelId="{B7F078D5-2FA7-4E55-ADFE-08DF9DE12281}" type="presOf" srcId="{75ECC321-12EF-41E2-9597-A504FAA79F78}" destId="{1B6D2164-644A-474A-9BEA-64DDCD8903D0}" srcOrd="0" destOrd="3" presId="urn:microsoft.com/office/officeart/2005/8/layout/vList2"/>
    <dgm:cxn modelId="{6E679A6B-0359-434F-A56E-5043EDD60CC1}" type="presParOf" srcId="{530FCAF4-F0D6-4D4E-B03D-FF9F5F32BF3A}" destId="{6FBDBFEE-256F-264D-B66A-836CE77F3B78}" srcOrd="0" destOrd="0" presId="urn:microsoft.com/office/officeart/2005/8/layout/vList2"/>
    <dgm:cxn modelId="{D89B1F22-3B2A-614E-9DF4-DDADA1CF8931}" type="presParOf" srcId="{530FCAF4-F0D6-4D4E-B03D-FF9F5F32BF3A}" destId="{1B6D2164-644A-474A-9BEA-64DDCD8903D0}" srcOrd="1" destOrd="0" presId="urn:microsoft.com/office/officeart/2005/8/layout/vList2"/>
    <dgm:cxn modelId="{1C337110-296C-FA43-9281-F5D300BDC1B9}" type="presParOf" srcId="{530FCAF4-F0D6-4D4E-B03D-FF9F5F32BF3A}" destId="{3C47ED28-141F-EC49-9DEE-60ABC6BE44F0}" srcOrd="2" destOrd="0" presId="urn:microsoft.com/office/officeart/2005/8/layout/vList2"/>
    <dgm:cxn modelId="{1759251D-3172-BD4B-8C98-63563C5C2B42}" type="presParOf" srcId="{530FCAF4-F0D6-4D4E-B03D-FF9F5F32BF3A}" destId="{A163A748-BC7F-3A4B-833C-9AA0833ED9C9}"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9AE5B8-DA30-6D4B-8B5A-D74685A37354}" type="doc">
      <dgm:prSet loTypeId="urn:microsoft.com/office/officeart/2005/8/layout/vList2" loCatId="" qsTypeId="urn:microsoft.com/office/officeart/2005/8/quickstyle/simple1" qsCatId="simple" csTypeId="urn:microsoft.com/office/officeart/2005/8/colors/colorful2" csCatId="colorful" phldr="1"/>
      <dgm:spPr/>
      <dgm:t>
        <a:bodyPr/>
        <a:lstStyle/>
        <a:p>
          <a:endParaRPr lang="en-US"/>
        </a:p>
      </dgm:t>
    </dgm:pt>
    <dgm:pt modelId="{B1B2E7E4-99EF-7346-AB8A-C099F5C229E5}">
      <dgm:prSet phldrT="[Text]"/>
      <dgm:spPr>
        <a:solidFill>
          <a:srgbClr val="92D050"/>
        </a:solidFill>
      </dgm:spPr>
      <dgm:t>
        <a:bodyPr/>
        <a:lstStyle/>
        <a:p>
          <a:r>
            <a:rPr lang="en-US" dirty="0">
              <a:latin typeface="+mj-lt"/>
            </a:rPr>
            <a:t>Compulsory savings </a:t>
          </a:r>
        </a:p>
      </dgm:t>
    </dgm:pt>
    <dgm:pt modelId="{643F9653-5FA1-C045-AD6E-CE4072B02C5F}" type="parTrans" cxnId="{3E733D03-F615-4745-A421-F2BDDD4B8287}">
      <dgm:prSet/>
      <dgm:spPr/>
      <dgm:t>
        <a:bodyPr/>
        <a:lstStyle/>
        <a:p>
          <a:endParaRPr lang="en-US"/>
        </a:p>
      </dgm:t>
    </dgm:pt>
    <dgm:pt modelId="{42382F7C-F6FC-D249-BC49-0B4B56221581}" type="sibTrans" cxnId="{3E733D03-F615-4745-A421-F2BDDD4B8287}">
      <dgm:prSet/>
      <dgm:spPr/>
      <dgm:t>
        <a:bodyPr/>
        <a:lstStyle/>
        <a:p>
          <a:endParaRPr lang="en-US"/>
        </a:p>
      </dgm:t>
    </dgm:pt>
    <dgm:pt modelId="{697D1D00-DB6E-5844-9F32-10DEC2A96342}">
      <dgm:prSet phldrT="[Text]"/>
      <dgm:spPr>
        <a:solidFill>
          <a:srgbClr val="FFC000"/>
        </a:solidFill>
      </dgm:spPr>
      <dgm:t>
        <a:bodyPr/>
        <a:lstStyle/>
        <a:p>
          <a:r>
            <a:rPr lang="en-US" dirty="0">
              <a:latin typeface="+mj-lt"/>
            </a:rPr>
            <a:t>Precautionary savings </a:t>
          </a:r>
        </a:p>
      </dgm:t>
    </dgm:pt>
    <dgm:pt modelId="{B4F7D25F-4061-B843-B75F-01A5DBCCFA30}" type="parTrans" cxnId="{55DAA836-6430-A844-A5A1-288979F369B6}">
      <dgm:prSet/>
      <dgm:spPr/>
      <dgm:t>
        <a:bodyPr/>
        <a:lstStyle/>
        <a:p>
          <a:endParaRPr lang="en-US"/>
        </a:p>
      </dgm:t>
    </dgm:pt>
    <dgm:pt modelId="{5B1B351F-8446-F546-BDAD-145B7EF67E5E}" type="sibTrans" cxnId="{55DAA836-6430-A844-A5A1-288979F369B6}">
      <dgm:prSet/>
      <dgm:spPr/>
      <dgm:t>
        <a:bodyPr/>
        <a:lstStyle/>
        <a:p>
          <a:endParaRPr lang="en-US"/>
        </a:p>
      </dgm:t>
    </dgm:pt>
    <dgm:pt modelId="{779D7783-5AC9-49E4-B4EF-1BC335A044AF}">
      <dgm:prSet/>
      <dgm:spPr/>
      <dgm:t>
        <a:bodyPr/>
        <a:lstStyle/>
        <a:p>
          <a:pPr>
            <a:buFont typeface="Arial" panose="020B0604020202020204" pitchFamily="34" charset="0"/>
            <a:buChar char="•"/>
          </a:pPr>
          <a:r>
            <a:rPr lang="en-US" dirty="0">
              <a:latin typeface="+mj-lt"/>
            </a:rPr>
            <a:t>If so, savings </a:t>
          </a:r>
          <a:r>
            <a:rPr lang="en-US" dirty="0" err="1">
              <a:latin typeface="+mj-lt"/>
            </a:rPr>
            <a:t>sould</a:t>
          </a:r>
          <a:r>
            <a:rPr lang="en-US" dirty="0">
              <a:latin typeface="+mj-lt"/>
            </a:rPr>
            <a:t> fall and overshoot relative to their usual values as the pandemic is over and economic activity re-opens</a:t>
          </a:r>
        </a:p>
      </dgm:t>
    </dgm:pt>
    <dgm:pt modelId="{D433B5B9-7A7A-441D-B0BB-95D458E8D643}" type="parTrans" cxnId="{977B9DB6-E831-4985-AC0A-58146758011F}">
      <dgm:prSet/>
      <dgm:spPr/>
      <dgm:t>
        <a:bodyPr/>
        <a:lstStyle/>
        <a:p>
          <a:endParaRPr lang="en-GB"/>
        </a:p>
      </dgm:t>
    </dgm:pt>
    <dgm:pt modelId="{D332B66E-ECE4-4253-B9CF-A4EDA14A24C3}" type="sibTrans" cxnId="{977B9DB6-E831-4985-AC0A-58146758011F}">
      <dgm:prSet/>
      <dgm:spPr/>
      <dgm:t>
        <a:bodyPr/>
        <a:lstStyle/>
        <a:p>
          <a:endParaRPr lang="en-GB"/>
        </a:p>
      </dgm:t>
    </dgm:pt>
    <dgm:pt modelId="{B07F525F-3CDF-41C6-9D54-56D9701E7C7D}">
      <dgm:prSet/>
      <dgm:spPr/>
      <dgm:t>
        <a:bodyPr/>
        <a:lstStyle/>
        <a:p>
          <a:pPr>
            <a:buFont typeface="Arial" panose="020B0604020202020204" pitchFamily="34" charset="0"/>
            <a:buChar char="•"/>
          </a:pPr>
          <a:r>
            <a:rPr lang="en-US" dirty="0">
              <a:latin typeface="+mj-lt"/>
            </a:rPr>
            <a:t>Having over-saved during 2020, households eager to adjust their stock of savings back to a desired level</a:t>
          </a:r>
        </a:p>
      </dgm:t>
    </dgm:pt>
    <dgm:pt modelId="{3E536579-7111-4632-B555-12B0A5D172B1}" type="parTrans" cxnId="{C48939B6-C319-4D78-BB38-141A15B3FCDF}">
      <dgm:prSet/>
      <dgm:spPr/>
      <dgm:t>
        <a:bodyPr/>
        <a:lstStyle/>
        <a:p>
          <a:endParaRPr lang="en-GB"/>
        </a:p>
      </dgm:t>
    </dgm:pt>
    <dgm:pt modelId="{E9F30D85-2764-4A37-8EBC-30607F0945CB}" type="sibTrans" cxnId="{C48939B6-C319-4D78-BB38-141A15B3FCDF}">
      <dgm:prSet/>
      <dgm:spPr/>
      <dgm:t>
        <a:bodyPr/>
        <a:lstStyle/>
        <a:p>
          <a:endParaRPr lang="en-GB"/>
        </a:p>
      </dgm:t>
    </dgm:pt>
    <dgm:pt modelId="{75ECC321-12EF-41E2-9597-A504FAA79F78}">
      <dgm:prSet/>
      <dgm:spPr/>
      <dgm:t>
        <a:bodyPr/>
        <a:lstStyle/>
        <a:p>
          <a:pPr>
            <a:buFont typeface="Arial" panose="020B0604020202020204" pitchFamily="34" charset="0"/>
            <a:buChar char="•"/>
          </a:pPr>
          <a:r>
            <a:rPr lang="en-US" dirty="0">
              <a:latin typeface="+mj-lt"/>
            </a:rPr>
            <a:t>This pushes economic activity to recover swiftly from the recession.</a:t>
          </a:r>
        </a:p>
      </dgm:t>
    </dgm:pt>
    <dgm:pt modelId="{9ED92A9D-71B2-4DA4-95CE-FAFB74D5E583}" type="parTrans" cxnId="{5E5E410B-F2BC-42D8-8D54-E0B1EA4791AD}">
      <dgm:prSet/>
      <dgm:spPr/>
      <dgm:t>
        <a:bodyPr/>
        <a:lstStyle/>
        <a:p>
          <a:endParaRPr lang="en-GB"/>
        </a:p>
      </dgm:t>
    </dgm:pt>
    <dgm:pt modelId="{EBE59F5E-DFF2-4EE9-BDAC-FDCCF076875B}" type="sibTrans" cxnId="{5E5E410B-F2BC-42D8-8D54-E0B1EA4791AD}">
      <dgm:prSet/>
      <dgm:spPr/>
      <dgm:t>
        <a:bodyPr/>
        <a:lstStyle/>
        <a:p>
          <a:endParaRPr lang="en-GB"/>
        </a:p>
      </dgm:t>
    </dgm:pt>
    <dgm:pt modelId="{F7A33868-19E3-4CFE-9DC1-327D2F15649D}">
      <dgm:prSet/>
      <dgm:spPr/>
      <dgm:t>
        <a:bodyPr/>
        <a:lstStyle/>
        <a:p>
          <a:pPr>
            <a:buFont typeface="Arial" panose="020B0604020202020204" pitchFamily="34" charset="0"/>
            <a:buChar char="•"/>
          </a:pPr>
          <a:r>
            <a:rPr lang="en-US" dirty="0">
              <a:latin typeface="+mj-lt"/>
            </a:rPr>
            <a:t>Further government deficits would be unnecessary, and fiscal policy might want to turn to paying off the public debt accumulated during 2020 instead.</a:t>
          </a:r>
        </a:p>
      </dgm:t>
    </dgm:pt>
    <dgm:pt modelId="{79A41A4B-C3C6-44F9-9A38-0B8D52CF63D0}" type="parTrans" cxnId="{465C375A-CD4C-4269-A32D-DBDC719E8173}">
      <dgm:prSet/>
      <dgm:spPr/>
      <dgm:t>
        <a:bodyPr/>
        <a:lstStyle/>
        <a:p>
          <a:endParaRPr lang="en-GB"/>
        </a:p>
      </dgm:t>
    </dgm:pt>
    <dgm:pt modelId="{1D650BFB-A37A-4040-8F61-B78C5B0A7873}" type="sibTrans" cxnId="{465C375A-CD4C-4269-A32D-DBDC719E8173}">
      <dgm:prSet/>
      <dgm:spPr/>
      <dgm:t>
        <a:bodyPr/>
        <a:lstStyle/>
        <a:p>
          <a:endParaRPr lang="en-GB"/>
        </a:p>
      </dgm:t>
    </dgm:pt>
    <dgm:pt modelId="{E236ED58-FED2-4A86-9A60-402C7FA079B9}">
      <dgm:prSet/>
      <dgm:spPr/>
      <dgm:t>
        <a:bodyPr/>
        <a:lstStyle/>
        <a:p>
          <a:r>
            <a:rPr lang="en-US">
              <a:noFill/>
            </a:rPr>
            <a:t> </a:t>
          </a:r>
        </a:p>
      </dgm:t>
    </dgm:pt>
    <dgm:pt modelId="{C6082EAD-760B-412F-B4A3-94908592E2F2}" type="parTrans" cxnId="{41AFC6A5-8BEF-4C2C-AB96-3C66681762DB}">
      <dgm:prSet/>
      <dgm:spPr/>
      <dgm:t>
        <a:bodyPr/>
        <a:lstStyle/>
        <a:p>
          <a:endParaRPr lang="en-GB"/>
        </a:p>
      </dgm:t>
    </dgm:pt>
    <dgm:pt modelId="{6CE04154-3C9F-45AD-B619-E886C7E735E4}" type="sibTrans" cxnId="{41AFC6A5-8BEF-4C2C-AB96-3C66681762DB}">
      <dgm:prSet/>
      <dgm:spPr/>
      <dgm:t>
        <a:bodyPr/>
        <a:lstStyle/>
        <a:p>
          <a:endParaRPr lang="en-GB"/>
        </a:p>
      </dgm:t>
    </dgm:pt>
    <dgm:pt modelId="{4325C079-2882-4661-B8D1-C57ED5156BBF}">
      <dgm:prSet/>
      <dgm:spPr/>
      <dgm:t>
        <a:bodyPr/>
        <a:lstStyle/>
        <a:p>
          <a:r>
            <a:rPr lang="en-US">
              <a:noFill/>
            </a:rPr>
            <a:t> </a:t>
          </a:r>
        </a:p>
      </dgm:t>
    </dgm:pt>
    <dgm:pt modelId="{95FD9700-440D-4973-9702-84FBE75F81DE}" type="parTrans" cxnId="{EA71D9A1-690C-448B-80B1-CEC3F9ACAB0C}">
      <dgm:prSet/>
      <dgm:spPr/>
      <dgm:t>
        <a:bodyPr/>
        <a:lstStyle/>
        <a:p>
          <a:endParaRPr lang="en-GB"/>
        </a:p>
      </dgm:t>
    </dgm:pt>
    <dgm:pt modelId="{E8E96175-B1F3-42AD-AA1F-DFC03B838F38}" type="sibTrans" cxnId="{EA71D9A1-690C-448B-80B1-CEC3F9ACAB0C}">
      <dgm:prSet/>
      <dgm:spPr/>
      <dgm:t>
        <a:bodyPr/>
        <a:lstStyle/>
        <a:p>
          <a:endParaRPr lang="en-GB"/>
        </a:p>
      </dgm:t>
    </dgm:pt>
    <dgm:pt modelId="{CFFE0276-AAC4-4388-883D-FD9AA5043589}">
      <dgm:prSet phldrT="[Text]"/>
      <dgm:spPr>
        <a:blipFill>
          <a:blip xmlns:r="http://schemas.openxmlformats.org/officeDocument/2006/relationships" r:embed="rId1"/>
          <a:stretch>
            <a:fillRect t="-4132" b="-5785"/>
          </a:stretch>
        </a:blipFill>
      </dgm:spPr>
      <dgm:t>
        <a:bodyPr/>
        <a:lstStyle/>
        <a:p>
          <a:r>
            <a:rPr lang="en-US">
              <a:noFill/>
            </a:rPr>
            <a:t> </a:t>
          </a:r>
        </a:p>
      </dgm:t>
    </dgm:pt>
    <dgm:pt modelId="{8A806503-C057-4401-AF4D-6FDBBD568284}" type="parTrans" cxnId="{AEDCFE55-FC2F-4C7A-B1A9-776EAD8F6855}">
      <dgm:prSet/>
      <dgm:spPr/>
      <dgm:t>
        <a:bodyPr/>
        <a:lstStyle/>
        <a:p>
          <a:endParaRPr lang="en-GB"/>
        </a:p>
      </dgm:t>
    </dgm:pt>
    <dgm:pt modelId="{CC67D793-8987-442A-8B3B-DF8E58D0AB69}" type="sibTrans" cxnId="{AEDCFE55-FC2F-4C7A-B1A9-776EAD8F6855}">
      <dgm:prSet/>
      <dgm:spPr/>
      <dgm:t>
        <a:bodyPr/>
        <a:lstStyle/>
        <a:p>
          <a:endParaRPr lang="en-GB"/>
        </a:p>
      </dgm:t>
    </dgm:pt>
    <dgm:pt modelId="{A478D8B6-4CCD-4C1B-AEB9-8D143DB1413A}">
      <dgm:prSet phldrT="[Text]"/>
      <dgm:spPr/>
      <dgm:t>
        <a:bodyPr/>
        <a:lstStyle/>
        <a:p>
          <a:r>
            <a:rPr lang="en-US" dirty="0">
              <a:latin typeface="+mj-lt"/>
            </a:rPr>
            <a:t>Consumption fell during 2020 as people could not have access to many of their usual consumption goods and services.</a:t>
          </a:r>
        </a:p>
      </dgm:t>
    </dgm:pt>
    <dgm:pt modelId="{3534A956-9D04-487C-A5C9-40DF0EAB88DD}" type="parTrans" cxnId="{1B31C948-1E92-490F-9DF9-A130402BFE8F}">
      <dgm:prSet/>
      <dgm:spPr/>
      <dgm:t>
        <a:bodyPr/>
        <a:lstStyle/>
        <a:p>
          <a:endParaRPr lang="en-GB"/>
        </a:p>
      </dgm:t>
    </dgm:pt>
    <dgm:pt modelId="{5B138A66-E53B-42CE-8E9E-52629C25ACF5}" type="sibTrans" cxnId="{1B31C948-1E92-490F-9DF9-A130402BFE8F}">
      <dgm:prSet/>
      <dgm:spPr/>
      <dgm:t>
        <a:bodyPr/>
        <a:lstStyle/>
        <a:p>
          <a:endParaRPr lang="en-GB"/>
        </a:p>
      </dgm:t>
    </dgm:pt>
    <dgm:pt modelId="{530FCAF4-F0D6-4D4E-B03D-FF9F5F32BF3A}" type="pres">
      <dgm:prSet presAssocID="{B39AE5B8-DA30-6D4B-8B5A-D74685A37354}" presName="linear" presStyleCnt="0">
        <dgm:presLayoutVars>
          <dgm:animLvl val="lvl"/>
          <dgm:resizeHandles val="exact"/>
        </dgm:presLayoutVars>
      </dgm:prSet>
      <dgm:spPr/>
    </dgm:pt>
    <dgm:pt modelId="{6FBDBFEE-256F-264D-B66A-836CE77F3B78}" type="pres">
      <dgm:prSet presAssocID="{B1B2E7E4-99EF-7346-AB8A-C099F5C229E5}" presName="parentText" presStyleLbl="node1" presStyleIdx="0" presStyleCnt="2" custLinFactNeighborX="-640" custLinFactNeighborY="-4746">
        <dgm:presLayoutVars>
          <dgm:chMax val="0"/>
          <dgm:bulletEnabled val="1"/>
        </dgm:presLayoutVars>
      </dgm:prSet>
      <dgm:spPr/>
    </dgm:pt>
    <dgm:pt modelId="{1B6D2164-644A-474A-9BEA-64DDCD8903D0}" type="pres">
      <dgm:prSet presAssocID="{B1B2E7E4-99EF-7346-AB8A-C099F5C229E5}" presName="childText" presStyleLbl="revTx" presStyleIdx="0" presStyleCnt="2">
        <dgm:presLayoutVars>
          <dgm:bulletEnabled val="1"/>
        </dgm:presLayoutVars>
      </dgm:prSet>
      <dgm:spPr/>
    </dgm:pt>
    <dgm:pt modelId="{3C47ED28-141F-EC49-9DEE-60ABC6BE44F0}" type="pres">
      <dgm:prSet presAssocID="{697D1D00-DB6E-5844-9F32-10DEC2A96342}" presName="parentText" presStyleLbl="node1" presStyleIdx="1" presStyleCnt="2">
        <dgm:presLayoutVars>
          <dgm:chMax val="0"/>
          <dgm:bulletEnabled val="1"/>
        </dgm:presLayoutVars>
      </dgm:prSet>
      <dgm:spPr/>
    </dgm:pt>
    <dgm:pt modelId="{A163A748-BC7F-3A4B-833C-9AA0833ED9C9}" type="pres">
      <dgm:prSet presAssocID="{697D1D00-DB6E-5844-9F32-10DEC2A96342}" presName="childText" presStyleLbl="revTx" presStyleIdx="1" presStyleCnt="2" custLinFactNeighborX="-78" custLinFactNeighborY="20865">
        <dgm:presLayoutVars>
          <dgm:bulletEnabled val="1"/>
        </dgm:presLayoutVars>
      </dgm:prSet>
      <dgm:spPr/>
    </dgm:pt>
  </dgm:ptLst>
  <dgm:cxnLst>
    <dgm:cxn modelId="{3E733D03-F615-4745-A421-F2BDDD4B8287}" srcId="{B39AE5B8-DA30-6D4B-8B5A-D74685A37354}" destId="{B1B2E7E4-99EF-7346-AB8A-C099F5C229E5}" srcOrd="0" destOrd="0" parTransId="{643F9653-5FA1-C045-AD6E-CE4072B02C5F}" sibTransId="{42382F7C-F6FC-D249-BC49-0B4B56221581}"/>
    <dgm:cxn modelId="{5E5E410B-F2BC-42D8-8D54-E0B1EA4791AD}" srcId="{B1B2E7E4-99EF-7346-AB8A-C099F5C229E5}" destId="{75ECC321-12EF-41E2-9597-A504FAA79F78}" srcOrd="3" destOrd="0" parTransId="{9ED92A9D-71B2-4DA4-95CE-FAFB74D5E583}" sibTransId="{EBE59F5E-DFF2-4EE9-BDAC-FDCCF076875B}"/>
    <dgm:cxn modelId="{7E6F071B-83E0-4930-89B1-98B02052D970}" type="presOf" srcId="{B07F525F-3CDF-41C6-9D54-56D9701E7C7D}" destId="{1B6D2164-644A-474A-9BEA-64DDCD8903D0}" srcOrd="0" destOrd="2" presId="urn:microsoft.com/office/officeart/2005/8/layout/vList2"/>
    <dgm:cxn modelId="{55DAA836-6430-A844-A5A1-288979F369B6}" srcId="{B39AE5B8-DA30-6D4B-8B5A-D74685A37354}" destId="{697D1D00-DB6E-5844-9F32-10DEC2A96342}" srcOrd="1" destOrd="0" parTransId="{B4F7D25F-4061-B843-B75F-01A5DBCCFA30}" sibTransId="{5B1B351F-8446-F546-BDAD-145B7EF67E5E}"/>
    <dgm:cxn modelId="{BEC5573C-C9FC-4783-BE78-BF7483107A45}" type="presOf" srcId="{A478D8B6-4CCD-4C1B-AEB9-8D143DB1413A}" destId="{1B6D2164-644A-474A-9BEA-64DDCD8903D0}" srcOrd="0" destOrd="0" presId="urn:microsoft.com/office/officeart/2005/8/layout/vList2"/>
    <dgm:cxn modelId="{1B31C948-1E92-490F-9DF9-A130402BFE8F}" srcId="{B1B2E7E4-99EF-7346-AB8A-C099F5C229E5}" destId="{A478D8B6-4CCD-4C1B-AEB9-8D143DB1413A}" srcOrd="0" destOrd="0" parTransId="{3534A956-9D04-487C-A5C9-40DF0EAB88DD}" sibTransId="{5B138A66-E53B-42CE-8E9E-52629C25ACF5}"/>
    <dgm:cxn modelId="{8371A653-9C97-044C-A02C-A1192EC6D1AD}" type="presOf" srcId="{B39AE5B8-DA30-6D4B-8B5A-D74685A37354}" destId="{530FCAF4-F0D6-4D4E-B03D-FF9F5F32BF3A}" srcOrd="0" destOrd="0" presId="urn:microsoft.com/office/officeart/2005/8/layout/vList2"/>
    <dgm:cxn modelId="{AEDCFE55-FC2F-4C7A-B1A9-776EAD8F6855}" srcId="{697D1D00-DB6E-5844-9F32-10DEC2A96342}" destId="{CFFE0276-AAC4-4388-883D-FD9AA5043589}" srcOrd="0" destOrd="0" parTransId="{8A806503-C057-4401-AF4D-6FDBBD568284}" sibTransId="{CC67D793-8987-442A-8B3B-DF8E58D0AB69}"/>
    <dgm:cxn modelId="{465C375A-CD4C-4269-A32D-DBDC719E8173}" srcId="{B1B2E7E4-99EF-7346-AB8A-C099F5C229E5}" destId="{F7A33868-19E3-4CFE-9DC1-327D2F15649D}" srcOrd="4" destOrd="0" parTransId="{79A41A4B-C3C6-44F9-9A38-0B8D52CF63D0}" sibTransId="{1D650BFB-A37A-4040-8F61-B78C5B0A7873}"/>
    <dgm:cxn modelId="{468AE57A-A944-F24B-85CA-9CB0E14D52EA}" type="presOf" srcId="{B1B2E7E4-99EF-7346-AB8A-C099F5C229E5}" destId="{6FBDBFEE-256F-264D-B66A-836CE77F3B78}" srcOrd="0" destOrd="0" presId="urn:microsoft.com/office/officeart/2005/8/layout/vList2"/>
    <dgm:cxn modelId="{1E927590-5ECE-4519-AA6B-E97015B9967E}" type="presOf" srcId="{E236ED58-FED2-4A86-9A60-402C7FA079B9}" destId="{A163A748-BC7F-3A4B-833C-9AA0833ED9C9}" srcOrd="0" destOrd="1" presId="urn:microsoft.com/office/officeart/2005/8/layout/vList2"/>
    <dgm:cxn modelId="{E906ED91-E3C5-45DD-8A41-7CB63B53A4C0}" type="presOf" srcId="{4325C079-2882-4661-B8D1-C57ED5156BBF}" destId="{A163A748-BC7F-3A4B-833C-9AA0833ED9C9}" srcOrd="0" destOrd="2" presId="urn:microsoft.com/office/officeart/2005/8/layout/vList2"/>
    <dgm:cxn modelId="{EA71D9A1-690C-448B-80B1-CEC3F9ACAB0C}" srcId="{697D1D00-DB6E-5844-9F32-10DEC2A96342}" destId="{4325C079-2882-4661-B8D1-C57ED5156BBF}" srcOrd="2" destOrd="0" parTransId="{95FD9700-440D-4973-9702-84FBE75F81DE}" sibTransId="{E8E96175-B1F3-42AD-AA1F-DFC03B838F38}"/>
    <dgm:cxn modelId="{41AFC6A5-8BEF-4C2C-AB96-3C66681762DB}" srcId="{697D1D00-DB6E-5844-9F32-10DEC2A96342}" destId="{E236ED58-FED2-4A86-9A60-402C7FA079B9}" srcOrd="1" destOrd="0" parTransId="{C6082EAD-760B-412F-B4A3-94908592E2F2}" sibTransId="{6CE04154-3C9F-45AD-B619-E886C7E735E4}"/>
    <dgm:cxn modelId="{E39F44A9-2F3E-47DB-B172-91C028943463}" type="presOf" srcId="{779D7783-5AC9-49E4-B4EF-1BC335A044AF}" destId="{1B6D2164-644A-474A-9BEA-64DDCD8903D0}" srcOrd="0" destOrd="1" presId="urn:microsoft.com/office/officeart/2005/8/layout/vList2"/>
    <dgm:cxn modelId="{F1B6BAA9-7943-4BF3-B81A-F27175C9D152}" type="presOf" srcId="{CFFE0276-AAC4-4388-883D-FD9AA5043589}" destId="{A163A748-BC7F-3A4B-833C-9AA0833ED9C9}" srcOrd="0" destOrd="0" presId="urn:microsoft.com/office/officeart/2005/8/layout/vList2"/>
    <dgm:cxn modelId="{1F1E25AE-58E8-5C40-906D-CF44E6906FAF}" type="presOf" srcId="{697D1D00-DB6E-5844-9F32-10DEC2A96342}" destId="{3C47ED28-141F-EC49-9DEE-60ABC6BE44F0}" srcOrd="0" destOrd="0" presId="urn:microsoft.com/office/officeart/2005/8/layout/vList2"/>
    <dgm:cxn modelId="{C48939B6-C319-4D78-BB38-141A15B3FCDF}" srcId="{B1B2E7E4-99EF-7346-AB8A-C099F5C229E5}" destId="{B07F525F-3CDF-41C6-9D54-56D9701E7C7D}" srcOrd="2" destOrd="0" parTransId="{3E536579-7111-4632-B555-12B0A5D172B1}" sibTransId="{E9F30D85-2764-4A37-8EBC-30607F0945CB}"/>
    <dgm:cxn modelId="{977B9DB6-E831-4985-AC0A-58146758011F}" srcId="{B1B2E7E4-99EF-7346-AB8A-C099F5C229E5}" destId="{779D7783-5AC9-49E4-B4EF-1BC335A044AF}" srcOrd="1" destOrd="0" parTransId="{D433B5B9-7A7A-441D-B0BB-95D458E8D643}" sibTransId="{D332B66E-ECE4-4253-B9CF-A4EDA14A24C3}"/>
    <dgm:cxn modelId="{AB07FED1-FFBA-4395-8F8E-294DBD9DCBD8}" type="presOf" srcId="{F7A33868-19E3-4CFE-9DC1-327D2F15649D}" destId="{1B6D2164-644A-474A-9BEA-64DDCD8903D0}" srcOrd="0" destOrd="4" presId="urn:microsoft.com/office/officeart/2005/8/layout/vList2"/>
    <dgm:cxn modelId="{B7F078D5-2FA7-4E55-ADFE-08DF9DE12281}" type="presOf" srcId="{75ECC321-12EF-41E2-9597-A504FAA79F78}" destId="{1B6D2164-644A-474A-9BEA-64DDCD8903D0}" srcOrd="0" destOrd="3" presId="urn:microsoft.com/office/officeart/2005/8/layout/vList2"/>
    <dgm:cxn modelId="{6E679A6B-0359-434F-A56E-5043EDD60CC1}" type="presParOf" srcId="{530FCAF4-F0D6-4D4E-B03D-FF9F5F32BF3A}" destId="{6FBDBFEE-256F-264D-B66A-836CE77F3B78}" srcOrd="0" destOrd="0" presId="urn:microsoft.com/office/officeart/2005/8/layout/vList2"/>
    <dgm:cxn modelId="{D89B1F22-3B2A-614E-9DF4-DDADA1CF8931}" type="presParOf" srcId="{530FCAF4-F0D6-4D4E-B03D-FF9F5F32BF3A}" destId="{1B6D2164-644A-474A-9BEA-64DDCD8903D0}" srcOrd="1" destOrd="0" presId="urn:microsoft.com/office/officeart/2005/8/layout/vList2"/>
    <dgm:cxn modelId="{1C337110-296C-FA43-9281-F5D300BDC1B9}" type="presParOf" srcId="{530FCAF4-F0D6-4D4E-B03D-FF9F5F32BF3A}" destId="{3C47ED28-141F-EC49-9DEE-60ABC6BE44F0}" srcOrd="2" destOrd="0" presId="urn:microsoft.com/office/officeart/2005/8/layout/vList2"/>
    <dgm:cxn modelId="{1759251D-3172-BD4B-8C98-63563C5C2B42}" type="presParOf" srcId="{530FCAF4-F0D6-4D4E-B03D-FF9F5F32BF3A}" destId="{A163A748-BC7F-3A4B-833C-9AA0833ED9C9}"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477B3DF-18CE-4EE1-BE02-9280FA712CF9}" type="doc">
      <dgm:prSet loTypeId="urn:microsoft.com/office/officeart/2016/7/layout/RepeatingBendingProcessNew" loCatId="process" qsTypeId="urn:microsoft.com/office/officeart/2005/8/quickstyle/simple1" qsCatId="simple" csTypeId="urn:microsoft.com/office/officeart/2005/8/colors/colorful3" csCatId="colorful" phldr="1"/>
      <dgm:spPr/>
      <dgm:t>
        <a:bodyPr/>
        <a:lstStyle/>
        <a:p>
          <a:endParaRPr lang="en-GB"/>
        </a:p>
      </dgm:t>
    </dgm:pt>
    <dgm:pt modelId="{6357DB9B-21F5-4846-BAFF-5121ACDE7BFB}">
      <dgm:prSet phldrT="[Text]"/>
      <dgm:spPr>
        <a:solidFill>
          <a:srgbClr val="FF6600"/>
        </a:solidFill>
      </dgm:spPr>
      <dgm:t>
        <a:bodyPr/>
        <a:lstStyle/>
        <a:p>
          <a:r>
            <a:rPr lang="en-GB" dirty="0">
              <a:latin typeface="+mj-lt"/>
            </a:rPr>
            <a:t>Between 1929 and 1933, the United States experienced the deepest recession in its history, after a financial crisis that erupted in October of 1929</a:t>
          </a:r>
        </a:p>
      </dgm:t>
    </dgm:pt>
    <dgm:pt modelId="{A5AA68C5-CA6A-4C97-BAE8-3FE7B0723D72}" type="parTrans" cxnId="{F769F101-8CF4-4330-B9E7-777475F000CB}">
      <dgm:prSet/>
      <dgm:spPr/>
      <dgm:t>
        <a:bodyPr/>
        <a:lstStyle/>
        <a:p>
          <a:endParaRPr lang="en-GB"/>
        </a:p>
      </dgm:t>
    </dgm:pt>
    <dgm:pt modelId="{CBB4C442-0ACD-4350-8B7D-14C3A89A8154}" type="sibTrans" cxnId="{F769F101-8CF4-4330-B9E7-777475F000CB}">
      <dgm:prSet/>
      <dgm:spPr>
        <a:ln>
          <a:solidFill>
            <a:srgbClr val="2915B7"/>
          </a:solidFill>
        </a:ln>
      </dgm:spPr>
      <dgm:t>
        <a:bodyPr/>
        <a:lstStyle/>
        <a:p>
          <a:endParaRPr lang="en-GB"/>
        </a:p>
      </dgm:t>
    </dgm:pt>
    <dgm:pt modelId="{E63A3B95-8562-4DAE-B3BB-32276F06540E}">
      <dgm:prSet phldrT="[Text]"/>
      <dgm:spPr>
        <a:solidFill>
          <a:srgbClr val="FF6600"/>
        </a:solidFill>
      </dgm:spPr>
      <dgm:t>
        <a:bodyPr/>
        <a:lstStyle/>
        <a:p>
          <a:r>
            <a:rPr lang="en-GB" dirty="0">
              <a:latin typeface="Univers Condensed (Headings)"/>
            </a:rPr>
            <a:t>Financial crisis was deep: at the beginning of 1933, 52% of all farm mortgage debt was delinquent on its payments; by 1933, only around half of the banks that existed in 1929 were still in operation.</a:t>
          </a:r>
        </a:p>
      </dgm:t>
    </dgm:pt>
    <dgm:pt modelId="{188A5601-D856-4F92-B30D-3AFED4208E82}" type="parTrans" cxnId="{EAFF5113-4AFB-4B13-9D8E-234000E20D5F}">
      <dgm:prSet/>
      <dgm:spPr/>
      <dgm:t>
        <a:bodyPr/>
        <a:lstStyle/>
        <a:p>
          <a:endParaRPr lang="en-GB"/>
        </a:p>
      </dgm:t>
    </dgm:pt>
    <dgm:pt modelId="{412CBE0C-A95D-49FA-9A6A-5E40405AAD71}" type="sibTrans" cxnId="{EAFF5113-4AFB-4B13-9D8E-234000E20D5F}">
      <dgm:prSet/>
      <dgm:spPr>
        <a:ln>
          <a:solidFill>
            <a:srgbClr val="2915B7"/>
          </a:solidFill>
        </a:ln>
      </dgm:spPr>
      <dgm:t>
        <a:bodyPr/>
        <a:lstStyle/>
        <a:p>
          <a:endParaRPr lang="en-GB"/>
        </a:p>
      </dgm:t>
    </dgm:pt>
    <dgm:pt modelId="{F1A5217D-414F-42F7-84F1-431C9301E201}">
      <dgm:prSet/>
      <dgm:spPr>
        <a:solidFill>
          <a:srgbClr val="FF6600"/>
        </a:solidFill>
      </dgm:spPr>
      <dgm:t>
        <a:bodyPr/>
        <a:lstStyle/>
        <a:p>
          <a:r>
            <a:rPr lang="en-GB" dirty="0">
              <a:latin typeface="Univers Condensed (Headings)"/>
            </a:rPr>
            <a:t>In</a:t>
          </a:r>
          <a:r>
            <a:rPr lang="en-GB" baseline="0" dirty="0">
              <a:latin typeface="Univers Condensed (Headings)"/>
            </a:rPr>
            <a:t> the macroeconomy, industrial production fell continuously for 4 years, and the size of the decline in output was between 30% and 40% depending on the measure used.</a:t>
          </a:r>
          <a:endParaRPr lang="en-GB" dirty="0">
            <a:latin typeface="Univers Condensed (Headings)"/>
          </a:endParaRPr>
        </a:p>
      </dgm:t>
    </dgm:pt>
    <dgm:pt modelId="{774C72B2-3EF4-468D-8770-19149A5E72EA}" type="parTrans" cxnId="{684DABC6-166F-409A-8BB8-F315AD04D999}">
      <dgm:prSet/>
      <dgm:spPr/>
      <dgm:t>
        <a:bodyPr/>
        <a:lstStyle/>
        <a:p>
          <a:endParaRPr lang="en-GB"/>
        </a:p>
      </dgm:t>
    </dgm:pt>
    <dgm:pt modelId="{25279D80-13DC-4AFE-A59F-6EB5F1CA6F58}" type="sibTrans" cxnId="{684DABC6-166F-409A-8BB8-F315AD04D999}">
      <dgm:prSet/>
      <dgm:spPr>
        <a:ln>
          <a:solidFill>
            <a:srgbClr val="2915B7"/>
          </a:solidFill>
        </a:ln>
      </dgm:spPr>
      <dgm:t>
        <a:bodyPr/>
        <a:lstStyle/>
        <a:p>
          <a:endParaRPr lang="en-GB"/>
        </a:p>
      </dgm:t>
    </dgm:pt>
    <dgm:pt modelId="{D4FC7EE8-3CF2-41BC-82D6-936B94320FF9}">
      <dgm:prSet/>
      <dgm:spPr>
        <a:solidFill>
          <a:srgbClr val="FF6600"/>
        </a:solidFill>
      </dgm:spPr>
      <dgm:t>
        <a:bodyPr/>
        <a:lstStyle/>
        <a:p>
          <a:r>
            <a:rPr lang="en-GB" dirty="0">
              <a:latin typeface="Univers Condensed (Headings)"/>
            </a:rPr>
            <a:t>Keynes blamed the fall in private spending on “animal spirits.” [The paradox of thrift]</a:t>
          </a:r>
        </a:p>
      </dgm:t>
    </dgm:pt>
    <dgm:pt modelId="{DA30DA8A-65B5-45B3-BC07-D923D3BB0A9A}" type="parTrans" cxnId="{500C3DD4-CA14-4ADF-AF1B-BBEA32CB5AAF}">
      <dgm:prSet/>
      <dgm:spPr/>
      <dgm:t>
        <a:bodyPr/>
        <a:lstStyle/>
        <a:p>
          <a:endParaRPr lang="en-GB"/>
        </a:p>
      </dgm:t>
    </dgm:pt>
    <dgm:pt modelId="{74B745DB-8C8B-4986-9CA2-B5B1B73E04F3}" type="sibTrans" cxnId="{500C3DD4-CA14-4ADF-AF1B-BBEA32CB5AAF}">
      <dgm:prSet/>
      <dgm:spPr>
        <a:ln>
          <a:solidFill>
            <a:srgbClr val="2915B7"/>
          </a:solidFill>
        </a:ln>
      </dgm:spPr>
      <dgm:t>
        <a:bodyPr/>
        <a:lstStyle/>
        <a:p>
          <a:endParaRPr lang="en-GB"/>
        </a:p>
      </dgm:t>
    </dgm:pt>
    <dgm:pt modelId="{C75B39C2-4F96-471A-B038-AF8F7FE941E6}">
      <dgm:prSet phldrT="[Text]"/>
      <dgm:spPr>
        <a:solidFill>
          <a:srgbClr val="FF6600"/>
        </a:solidFill>
      </dgm:spPr>
      <dgm:t>
        <a:bodyPr/>
        <a:lstStyle/>
        <a:p>
          <a:r>
            <a:rPr lang="en-GB" dirty="0">
              <a:latin typeface="Univers Condensed (Headings)"/>
            </a:rPr>
            <a:t>The U.S. government rolled out spending programmes like the New Deal, with large public deficits and government dis-savings</a:t>
          </a:r>
        </a:p>
      </dgm:t>
    </dgm:pt>
    <dgm:pt modelId="{6F587C44-9AFE-471C-87B5-17838559DC80}" type="parTrans" cxnId="{2D894293-23FB-4030-971A-2BF831BDBFFA}">
      <dgm:prSet/>
      <dgm:spPr/>
      <dgm:t>
        <a:bodyPr/>
        <a:lstStyle/>
        <a:p>
          <a:endParaRPr lang="en-GB"/>
        </a:p>
      </dgm:t>
    </dgm:pt>
    <dgm:pt modelId="{2F2536CB-7B96-4484-8D2A-6C6B0061FD90}" type="sibTrans" cxnId="{2D894293-23FB-4030-971A-2BF831BDBFFA}">
      <dgm:prSet/>
      <dgm:spPr>
        <a:ln>
          <a:solidFill>
            <a:srgbClr val="2915B7"/>
          </a:solidFill>
        </a:ln>
      </dgm:spPr>
      <dgm:t>
        <a:bodyPr/>
        <a:lstStyle/>
        <a:p>
          <a:endParaRPr lang="en-GB"/>
        </a:p>
      </dgm:t>
    </dgm:pt>
    <dgm:pt modelId="{3328DA07-380A-414C-B6F9-95B294158F4A}">
      <dgm:prSet phldrT="[Text]"/>
      <dgm:spPr>
        <a:solidFill>
          <a:srgbClr val="FF6600"/>
        </a:solidFill>
      </dgm:spPr>
      <dgm:t>
        <a:bodyPr/>
        <a:lstStyle/>
        <a:p>
          <a:r>
            <a:rPr lang="en-GB" dirty="0">
              <a:latin typeface="Univers Condensed (Headings)"/>
            </a:rPr>
            <a:t>The recovery started in 1933. The economy rebounded in the next 4 years.</a:t>
          </a:r>
        </a:p>
      </dgm:t>
    </dgm:pt>
    <dgm:pt modelId="{6256776C-12F1-8846-8697-54F0AA72F179}" type="parTrans" cxnId="{6222E8B1-B11D-9542-8E10-EA42AA9E3402}">
      <dgm:prSet/>
      <dgm:spPr/>
      <dgm:t>
        <a:bodyPr/>
        <a:lstStyle/>
        <a:p>
          <a:endParaRPr lang="en-US"/>
        </a:p>
      </dgm:t>
    </dgm:pt>
    <dgm:pt modelId="{B3F918ED-0C11-A94B-9BC2-2D9395C5C73C}" type="sibTrans" cxnId="{6222E8B1-B11D-9542-8E10-EA42AA9E3402}">
      <dgm:prSet/>
      <dgm:spPr>
        <a:ln>
          <a:solidFill>
            <a:srgbClr val="2915B7"/>
          </a:solidFill>
        </a:ln>
      </dgm:spPr>
      <dgm:t>
        <a:bodyPr/>
        <a:lstStyle/>
        <a:p>
          <a:endParaRPr lang="en-US"/>
        </a:p>
      </dgm:t>
    </dgm:pt>
    <dgm:pt modelId="{5E542C65-2C9A-B54F-AD07-EFC8651C9CF8}">
      <dgm:prSet/>
      <dgm:spPr>
        <a:solidFill>
          <a:srgbClr val="FF6600"/>
        </a:solidFill>
      </dgm:spPr>
      <dgm:t>
        <a:bodyPr/>
        <a:lstStyle/>
        <a:p>
          <a:r>
            <a:rPr lang="en-US" dirty="0">
              <a:latin typeface="Univers Condensed (Headings)"/>
            </a:rPr>
            <a:t>The U.S. recovery stalled between 1937 and 1938, as output per capita had just reached its pre-depression peak</a:t>
          </a:r>
        </a:p>
      </dgm:t>
    </dgm:pt>
    <dgm:pt modelId="{253F9D81-FB08-3C44-A03C-6AEA951D860E}" type="parTrans" cxnId="{4F7BCFC4-6876-6F4C-9157-0FBE14DC560D}">
      <dgm:prSet/>
      <dgm:spPr/>
      <dgm:t>
        <a:bodyPr/>
        <a:lstStyle/>
        <a:p>
          <a:endParaRPr lang="en-GB"/>
        </a:p>
      </dgm:t>
    </dgm:pt>
    <dgm:pt modelId="{2E2C0E41-34BB-7E47-B705-AF984C20ED29}" type="sibTrans" cxnId="{4F7BCFC4-6876-6F4C-9157-0FBE14DC560D}">
      <dgm:prSet/>
      <dgm:spPr/>
      <dgm:t>
        <a:bodyPr/>
        <a:lstStyle/>
        <a:p>
          <a:endParaRPr lang="en-GB"/>
        </a:p>
      </dgm:t>
    </dgm:pt>
    <dgm:pt modelId="{8BA073A3-BFA5-E44E-AA18-79A2321C3259}">
      <dgm:prSet/>
      <dgm:spPr>
        <a:solidFill>
          <a:srgbClr val="FF6600"/>
        </a:solidFill>
      </dgm:spPr>
      <dgm:t>
        <a:bodyPr/>
        <a:lstStyle/>
        <a:p>
          <a:r>
            <a:rPr lang="en-US" dirty="0">
              <a:latin typeface="Univers Condensed (Headings)"/>
            </a:rPr>
            <a:t>Growth accelerated from 1940 onwards coinciding with </a:t>
          </a:r>
          <a:r>
            <a:rPr lang="en-US" dirty="0" err="1">
              <a:latin typeface="Univers Condensed (Headings)"/>
            </a:rPr>
            <a:t>Wold</a:t>
          </a:r>
          <a:r>
            <a:rPr lang="en-US" dirty="0">
              <a:latin typeface="Univers Condensed (Headings)"/>
            </a:rPr>
            <a:t> War II.</a:t>
          </a:r>
        </a:p>
      </dgm:t>
    </dgm:pt>
    <dgm:pt modelId="{BB4853BE-2506-1D4B-A30B-1A42E07DCEB6}" type="parTrans" cxnId="{E7362F3D-5D84-084D-9B7F-C76F86F99CF3}">
      <dgm:prSet/>
      <dgm:spPr/>
      <dgm:t>
        <a:bodyPr/>
        <a:lstStyle/>
        <a:p>
          <a:endParaRPr lang="en-US"/>
        </a:p>
      </dgm:t>
    </dgm:pt>
    <dgm:pt modelId="{1C92C429-2A92-E24E-B861-E7E725AEA3F2}" type="sibTrans" cxnId="{E7362F3D-5D84-084D-9B7F-C76F86F99CF3}">
      <dgm:prSet/>
      <dgm:spPr/>
      <dgm:t>
        <a:bodyPr/>
        <a:lstStyle/>
        <a:p>
          <a:endParaRPr lang="en-US"/>
        </a:p>
      </dgm:t>
    </dgm:pt>
    <dgm:pt modelId="{6B901599-4AD8-40E1-A09B-4100108A192C}" type="pres">
      <dgm:prSet presAssocID="{3477B3DF-18CE-4EE1-BE02-9280FA712CF9}" presName="Name0" presStyleCnt="0">
        <dgm:presLayoutVars>
          <dgm:dir/>
          <dgm:resizeHandles val="exact"/>
        </dgm:presLayoutVars>
      </dgm:prSet>
      <dgm:spPr/>
    </dgm:pt>
    <dgm:pt modelId="{BED43A1C-AC64-4F5C-BD80-4B90F49799C2}" type="pres">
      <dgm:prSet presAssocID="{6357DB9B-21F5-4846-BAFF-5121ACDE7BFB}" presName="node" presStyleLbl="node1" presStyleIdx="0" presStyleCnt="8">
        <dgm:presLayoutVars>
          <dgm:bulletEnabled val="1"/>
        </dgm:presLayoutVars>
      </dgm:prSet>
      <dgm:spPr/>
    </dgm:pt>
    <dgm:pt modelId="{937868F6-3E76-4330-BC8B-5FF3195C7C35}" type="pres">
      <dgm:prSet presAssocID="{CBB4C442-0ACD-4350-8B7D-14C3A89A8154}" presName="sibTrans" presStyleLbl="sibTrans1D1" presStyleIdx="0" presStyleCnt="7"/>
      <dgm:spPr/>
    </dgm:pt>
    <dgm:pt modelId="{7AEB1017-0E41-465D-84BE-6D8149A39732}" type="pres">
      <dgm:prSet presAssocID="{CBB4C442-0ACD-4350-8B7D-14C3A89A8154}" presName="connectorText" presStyleLbl="sibTrans1D1" presStyleIdx="0" presStyleCnt="7"/>
      <dgm:spPr/>
    </dgm:pt>
    <dgm:pt modelId="{B89D38E8-D1CE-4CC6-97B6-2F9314645068}" type="pres">
      <dgm:prSet presAssocID="{E63A3B95-8562-4DAE-B3BB-32276F06540E}" presName="node" presStyleLbl="node1" presStyleIdx="1" presStyleCnt="8">
        <dgm:presLayoutVars>
          <dgm:bulletEnabled val="1"/>
        </dgm:presLayoutVars>
      </dgm:prSet>
      <dgm:spPr/>
    </dgm:pt>
    <dgm:pt modelId="{E399B151-338F-4AD5-91DC-3C06A4421AE4}" type="pres">
      <dgm:prSet presAssocID="{412CBE0C-A95D-49FA-9A6A-5E40405AAD71}" presName="sibTrans" presStyleLbl="sibTrans1D1" presStyleIdx="1" presStyleCnt="7"/>
      <dgm:spPr/>
    </dgm:pt>
    <dgm:pt modelId="{3DA416D4-30C9-4002-AB83-DFFCA68A560D}" type="pres">
      <dgm:prSet presAssocID="{412CBE0C-A95D-49FA-9A6A-5E40405AAD71}" presName="connectorText" presStyleLbl="sibTrans1D1" presStyleIdx="1" presStyleCnt="7"/>
      <dgm:spPr/>
    </dgm:pt>
    <dgm:pt modelId="{5C3AFC43-218A-4006-9D1E-0BD1CA3FF38F}" type="pres">
      <dgm:prSet presAssocID="{F1A5217D-414F-42F7-84F1-431C9301E201}" presName="node" presStyleLbl="node1" presStyleIdx="2" presStyleCnt="8">
        <dgm:presLayoutVars>
          <dgm:bulletEnabled val="1"/>
        </dgm:presLayoutVars>
      </dgm:prSet>
      <dgm:spPr/>
    </dgm:pt>
    <dgm:pt modelId="{A621EE09-258B-48A7-8E58-A1DCB92F7A02}" type="pres">
      <dgm:prSet presAssocID="{25279D80-13DC-4AFE-A59F-6EB5F1CA6F58}" presName="sibTrans" presStyleLbl="sibTrans1D1" presStyleIdx="2" presStyleCnt="7"/>
      <dgm:spPr/>
    </dgm:pt>
    <dgm:pt modelId="{76429AC3-AC06-4828-9E3E-355789D0EF6F}" type="pres">
      <dgm:prSet presAssocID="{25279D80-13DC-4AFE-A59F-6EB5F1CA6F58}" presName="connectorText" presStyleLbl="sibTrans1D1" presStyleIdx="2" presStyleCnt="7"/>
      <dgm:spPr/>
    </dgm:pt>
    <dgm:pt modelId="{3757EF34-CC9A-46B7-B166-C857677C69AB}" type="pres">
      <dgm:prSet presAssocID="{D4FC7EE8-3CF2-41BC-82D6-936B94320FF9}" presName="node" presStyleLbl="node1" presStyleIdx="3" presStyleCnt="8">
        <dgm:presLayoutVars>
          <dgm:bulletEnabled val="1"/>
        </dgm:presLayoutVars>
      </dgm:prSet>
      <dgm:spPr/>
    </dgm:pt>
    <dgm:pt modelId="{B215EFA6-E1BC-485D-94A3-251DCDF3B3E2}" type="pres">
      <dgm:prSet presAssocID="{74B745DB-8C8B-4986-9CA2-B5B1B73E04F3}" presName="sibTrans" presStyleLbl="sibTrans1D1" presStyleIdx="3" presStyleCnt="7"/>
      <dgm:spPr/>
    </dgm:pt>
    <dgm:pt modelId="{6C67CD7E-8162-476B-9E5A-076218ADC8DC}" type="pres">
      <dgm:prSet presAssocID="{74B745DB-8C8B-4986-9CA2-B5B1B73E04F3}" presName="connectorText" presStyleLbl="sibTrans1D1" presStyleIdx="3" presStyleCnt="7"/>
      <dgm:spPr/>
    </dgm:pt>
    <dgm:pt modelId="{BC0EF048-B624-4E4F-A180-E75520428BFA}" type="pres">
      <dgm:prSet presAssocID="{C75B39C2-4F96-471A-B038-AF8F7FE941E6}" presName="node" presStyleLbl="node1" presStyleIdx="4" presStyleCnt="8">
        <dgm:presLayoutVars>
          <dgm:bulletEnabled val="1"/>
        </dgm:presLayoutVars>
      </dgm:prSet>
      <dgm:spPr/>
    </dgm:pt>
    <dgm:pt modelId="{3BA56635-610F-ED4D-902A-00013C4E151A}" type="pres">
      <dgm:prSet presAssocID="{2F2536CB-7B96-4484-8D2A-6C6B0061FD90}" presName="sibTrans" presStyleLbl="sibTrans1D1" presStyleIdx="4" presStyleCnt="7"/>
      <dgm:spPr/>
    </dgm:pt>
    <dgm:pt modelId="{52011380-4CA1-F64E-9DF2-3CF349F86D8D}" type="pres">
      <dgm:prSet presAssocID="{2F2536CB-7B96-4484-8D2A-6C6B0061FD90}" presName="connectorText" presStyleLbl="sibTrans1D1" presStyleIdx="4" presStyleCnt="7"/>
      <dgm:spPr/>
    </dgm:pt>
    <dgm:pt modelId="{9E7FDE1E-2BC9-6A4F-B871-035B4373ACF4}" type="pres">
      <dgm:prSet presAssocID="{3328DA07-380A-414C-B6F9-95B294158F4A}" presName="node" presStyleLbl="node1" presStyleIdx="5" presStyleCnt="8">
        <dgm:presLayoutVars>
          <dgm:bulletEnabled val="1"/>
        </dgm:presLayoutVars>
      </dgm:prSet>
      <dgm:spPr/>
    </dgm:pt>
    <dgm:pt modelId="{3E700B4C-7A9E-7749-954A-12F591A0A4DC}" type="pres">
      <dgm:prSet presAssocID="{B3F918ED-0C11-A94B-9BC2-2D9395C5C73C}" presName="sibTrans" presStyleLbl="sibTrans1D1" presStyleIdx="5" presStyleCnt="7"/>
      <dgm:spPr/>
    </dgm:pt>
    <dgm:pt modelId="{02283916-1470-F647-923A-E1E921F03055}" type="pres">
      <dgm:prSet presAssocID="{B3F918ED-0C11-A94B-9BC2-2D9395C5C73C}" presName="connectorText" presStyleLbl="sibTrans1D1" presStyleIdx="5" presStyleCnt="7"/>
      <dgm:spPr/>
    </dgm:pt>
    <dgm:pt modelId="{5E53C36D-9D39-1D40-96C0-FE3AD5518E95}" type="pres">
      <dgm:prSet presAssocID="{5E542C65-2C9A-B54F-AD07-EFC8651C9CF8}" presName="node" presStyleLbl="node1" presStyleIdx="6" presStyleCnt="8">
        <dgm:presLayoutVars>
          <dgm:bulletEnabled val="1"/>
        </dgm:presLayoutVars>
      </dgm:prSet>
      <dgm:spPr/>
    </dgm:pt>
    <dgm:pt modelId="{08E23EE9-20A2-3340-96E2-7B888FDC7A55}" type="pres">
      <dgm:prSet presAssocID="{2E2C0E41-34BB-7E47-B705-AF984C20ED29}" presName="sibTrans" presStyleLbl="sibTrans1D1" presStyleIdx="6" presStyleCnt="7"/>
      <dgm:spPr/>
    </dgm:pt>
    <dgm:pt modelId="{37DF4A35-CE46-3F49-8E47-0DBE9058CB0B}" type="pres">
      <dgm:prSet presAssocID="{2E2C0E41-34BB-7E47-B705-AF984C20ED29}" presName="connectorText" presStyleLbl="sibTrans1D1" presStyleIdx="6" presStyleCnt="7"/>
      <dgm:spPr/>
    </dgm:pt>
    <dgm:pt modelId="{5CDB32A3-B0D4-8748-8C41-5D7034029B7B}" type="pres">
      <dgm:prSet presAssocID="{8BA073A3-BFA5-E44E-AA18-79A2321C3259}" presName="node" presStyleLbl="node1" presStyleIdx="7" presStyleCnt="8">
        <dgm:presLayoutVars>
          <dgm:bulletEnabled val="1"/>
        </dgm:presLayoutVars>
      </dgm:prSet>
      <dgm:spPr/>
    </dgm:pt>
  </dgm:ptLst>
  <dgm:cxnLst>
    <dgm:cxn modelId="{F769F101-8CF4-4330-B9E7-777475F000CB}" srcId="{3477B3DF-18CE-4EE1-BE02-9280FA712CF9}" destId="{6357DB9B-21F5-4846-BAFF-5121ACDE7BFB}" srcOrd="0" destOrd="0" parTransId="{A5AA68C5-CA6A-4C97-BAE8-3FE7B0723D72}" sibTransId="{CBB4C442-0ACD-4350-8B7D-14C3A89A8154}"/>
    <dgm:cxn modelId="{51864E02-5015-4460-ABF7-A38449F4C57A}" type="presOf" srcId="{6357DB9B-21F5-4846-BAFF-5121ACDE7BFB}" destId="{BED43A1C-AC64-4F5C-BD80-4B90F49799C2}" srcOrd="0" destOrd="0" presId="urn:microsoft.com/office/officeart/2016/7/layout/RepeatingBendingProcessNew"/>
    <dgm:cxn modelId="{EAFF5113-4AFB-4B13-9D8E-234000E20D5F}" srcId="{3477B3DF-18CE-4EE1-BE02-9280FA712CF9}" destId="{E63A3B95-8562-4DAE-B3BB-32276F06540E}" srcOrd="1" destOrd="0" parTransId="{188A5601-D856-4F92-B30D-3AFED4208E82}" sibTransId="{412CBE0C-A95D-49FA-9A6A-5E40405AAD71}"/>
    <dgm:cxn modelId="{C38C7817-B9A0-4A41-BE73-58B8F09C640C}" type="presOf" srcId="{B3F918ED-0C11-A94B-9BC2-2D9395C5C73C}" destId="{3E700B4C-7A9E-7749-954A-12F591A0A4DC}" srcOrd="0" destOrd="0" presId="urn:microsoft.com/office/officeart/2016/7/layout/RepeatingBendingProcessNew"/>
    <dgm:cxn modelId="{B2F48B21-5CC0-42B6-BEAA-2DA3F4CEFCCE}" type="presOf" srcId="{D4FC7EE8-3CF2-41BC-82D6-936B94320FF9}" destId="{3757EF34-CC9A-46B7-B166-C857677C69AB}" srcOrd="0" destOrd="0" presId="urn:microsoft.com/office/officeart/2016/7/layout/RepeatingBendingProcessNew"/>
    <dgm:cxn modelId="{11BB9124-6DD1-4287-AC27-4D472BEEFA22}" type="presOf" srcId="{412CBE0C-A95D-49FA-9A6A-5E40405AAD71}" destId="{E399B151-338F-4AD5-91DC-3C06A4421AE4}" srcOrd="0" destOrd="0" presId="urn:microsoft.com/office/officeart/2016/7/layout/RepeatingBendingProcessNew"/>
    <dgm:cxn modelId="{627ECD28-AF2E-4491-B0E7-1B100701BB1D}" type="presOf" srcId="{CBB4C442-0ACD-4350-8B7D-14C3A89A8154}" destId="{7AEB1017-0E41-465D-84BE-6D8149A39732}" srcOrd="1" destOrd="0" presId="urn:microsoft.com/office/officeart/2016/7/layout/RepeatingBendingProcessNew"/>
    <dgm:cxn modelId="{A2357B36-A997-2644-92BB-33E87DCCFA74}" type="presOf" srcId="{2E2C0E41-34BB-7E47-B705-AF984C20ED29}" destId="{08E23EE9-20A2-3340-96E2-7B888FDC7A55}" srcOrd="0" destOrd="0" presId="urn:microsoft.com/office/officeart/2016/7/layout/RepeatingBendingProcessNew"/>
    <dgm:cxn modelId="{E7362F3D-5D84-084D-9B7F-C76F86F99CF3}" srcId="{3477B3DF-18CE-4EE1-BE02-9280FA712CF9}" destId="{8BA073A3-BFA5-E44E-AA18-79A2321C3259}" srcOrd="7" destOrd="0" parTransId="{BB4853BE-2506-1D4B-A30B-1A42E07DCEB6}" sibTransId="{1C92C429-2A92-E24E-B861-E7E725AEA3F2}"/>
    <dgm:cxn modelId="{E8143851-1F39-4346-8051-35E661AF5116}" type="presOf" srcId="{25279D80-13DC-4AFE-A59F-6EB5F1CA6F58}" destId="{A621EE09-258B-48A7-8E58-A1DCB92F7A02}" srcOrd="0" destOrd="0" presId="urn:microsoft.com/office/officeart/2016/7/layout/RepeatingBendingProcessNew"/>
    <dgm:cxn modelId="{78ED3D5B-CE78-4319-B58E-FA0DD423D674}" type="presOf" srcId="{25279D80-13DC-4AFE-A59F-6EB5F1CA6F58}" destId="{76429AC3-AC06-4828-9E3E-355789D0EF6F}" srcOrd="1" destOrd="0" presId="urn:microsoft.com/office/officeart/2016/7/layout/RepeatingBendingProcessNew"/>
    <dgm:cxn modelId="{93B2BF6F-A720-5A4D-B0A7-152AB9956170}" type="presOf" srcId="{B3F918ED-0C11-A94B-9BC2-2D9395C5C73C}" destId="{02283916-1470-F647-923A-E1E921F03055}" srcOrd="1" destOrd="0" presId="urn:microsoft.com/office/officeart/2016/7/layout/RepeatingBendingProcessNew"/>
    <dgm:cxn modelId="{401AF67D-145F-0244-B1BA-4339CC3FE956}" type="presOf" srcId="{8BA073A3-BFA5-E44E-AA18-79A2321C3259}" destId="{5CDB32A3-B0D4-8748-8C41-5D7034029B7B}" srcOrd="0" destOrd="0" presId="urn:microsoft.com/office/officeart/2016/7/layout/RepeatingBendingProcessNew"/>
    <dgm:cxn modelId="{2F56AB80-773D-46B5-9F82-924688878DCA}" type="presOf" srcId="{3477B3DF-18CE-4EE1-BE02-9280FA712CF9}" destId="{6B901599-4AD8-40E1-A09B-4100108A192C}" srcOrd="0" destOrd="0" presId="urn:microsoft.com/office/officeart/2016/7/layout/RepeatingBendingProcessNew"/>
    <dgm:cxn modelId="{50F4AA83-E04D-404B-8740-BE835D3B07C0}" type="presOf" srcId="{F1A5217D-414F-42F7-84F1-431C9301E201}" destId="{5C3AFC43-218A-4006-9D1E-0BD1CA3FF38F}" srcOrd="0" destOrd="0" presId="urn:microsoft.com/office/officeart/2016/7/layout/RepeatingBendingProcessNew"/>
    <dgm:cxn modelId="{B937AC8F-13FF-47D5-B17E-7C32FC584886}" type="presOf" srcId="{74B745DB-8C8B-4986-9CA2-B5B1B73E04F3}" destId="{B215EFA6-E1BC-485D-94A3-251DCDF3B3E2}" srcOrd="0" destOrd="0" presId="urn:microsoft.com/office/officeart/2016/7/layout/RepeatingBendingProcessNew"/>
    <dgm:cxn modelId="{2D894293-23FB-4030-971A-2BF831BDBFFA}" srcId="{3477B3DF-18CE-4EE1-BE02-9280FA712CF9}" destId="{C75B39C2-4F96-471A-B038-AF8F7FE941E6}" srcOrd="4" destOrd="0" parTransId="{6F587C44-9AFE-471C-87B5-17838559DC80}" sibTransId="{2F2536CB-7B96-4484-8D2A-6C6B0061FD90}"/>
    <dgm:cxn modelId="{17BF9DAA-B087-4216-A0D2-84AC5FE444F0}" type="presOf" srcId="{C75B39C2-4F96-471A-B038-AF8F7FE941E6}" destId="{BC0EF048-B624-4E4F-A180-E75520428BFA}" srcOrd="0" destOrd="0" presId="urn:microsoft.com/office/officeart/2016/7/layout/RepeatingBendingProcessNew"/>
    <dgm:cxn modelId="{6222E8B1-B11D-9542-8E10-EA42AA9E3402}" srcId="{3477B3DF-18CE-4EE1-BE02-9280FA712CF9}" destId="{3328DA07-380A-414C-B6F9-95B294158F4A}" srcOrd="5" destOrd="0" parTransId="{6256776C-12F1-8846-8697-54F0AA72F179}" sibTransId="{B3F918ED-0C11-A94B-9BC2-2D9395C5C73C}"/>
    <dgm:cxn modelId="{A81399B4-2AB6-4555-BDE9-903AD3285A82}" type="presOf" srcId="{74B745DB-8C8B-4986-9CA2-B5B1B73E04F3}" destId="{6C67CD7E-8162-476B-9E5A-076218ADC8DC}" srcOrd="1" destOrd="0" presId="urn:microsoft.com/office/officeart/2016/7/layout/RepeatingBendingProcessNew"/>
    <dgm:cxn modelId="{BF4CEDBE-5B3D-4390-BC2E-3D19DE73FF88}" type="presOf" srcId="{E63A3B95-8562-4DAE-B3BB-32276F06540E}" destId="{B89D38E8-D1CE-4CC6-97B6-2F9314645068}" srcOrd="0" destOrd="0" presId="urn:microsoft.com/office/officeart/2016/7/layout/RepeatingBendingProcessNew"/>
    <dgm:cxn modelId="{2852D4C0-2962-9746-9C2C-6054002ACDA9}" type="presOf" srcId="{5E542C65-2C9A-B54F-AD07-EFC8651C9CF8}" destId="{5E53C36D-9D39-1D40-96C0-FE3AD5518E95}" srcOrd="0" destOrd="0" presId="urn:microsoft.com/office/officeart/2016/7/layout/RepeatingBendingProcessNew"/>
    <dgm:cxn modelId="{C8661FC3-6B62-774C-BB79-962D165386BC}" type="presOf" srcId="{2F2536CB-7B96-4484-8D2A-6C6B0061FD90}" destId="{3BA56635-610F-ED4D-902A-00013C4E151A}" srcOrd="0" destOrd="0" presId="urn:microsoft.com/office/officeart/2016/7/layout/RepeatingBendingProcessNew"/>
    <dgm:cxn modelId="{4F7BCFC4-6876-6F4C-9157-0FBE14DC560D}" srcId="{3477B3DF-18CE-4EE1-BE02-9280FA712CF9}" destId="{5E542C65-2C9A-B54F-AD07-EFC8651C9CF8}" srcOrd="6" destOrd="0" parTransId="{253F9D81-FB08-3C44-A03C-6AEA951D860E}" sibTransId="{2E2C0E41-34BB-7E47-B705-AF984C20ED29}"/>
    <dgm:cxn modelId="{684DABC6-166F-409A-8BB8-F315AD04D999}" srcId="{3477B3DF-18CE-4EE1-BE02-9280FA712CF9}" destId="{F1A5217D-414F-42F7-84F1-431C9301E201}" srcOrd="2" destOrd="0" parTransId="{774C72B2-3EF4-468D-8770-19149A5E72EA}" sibTransId="{25279D80-13DC-4AFE-A59F-6EB5F1CA6F58}"/>
    <dgm:cxn modelId="{500C3DD4-CA14-4ADF-AF1B-BBEA32CB5AAF}" srcId="{3477B3DF-18CE-4EE1-BE02-9280FA712CF9}" destId="{D4FC7EE8-3CF2-41BC-82D6-936B94320FF9}" srcOrd="3" destOrd="0" parTransId="{DA30DA8A-65B5-45B3-BC07-D923D3BB0A9A}" sibTransId="{74B745DB-8C8B-4986-9CA2-B5B1B73E04F3}"/>
    <dgm:cxn modelId="{508663D9-6F0D-F942-8AB9-FE97ADF76606}" type="presOf" srcId="{3328DA07-380A-414C-B6F9-95B294158F4A}" destId="{9E7FDE1E-2BC9-6A4F-B871-035B4373ACF4}" srcOrd="0" destOrd="0" presId="urn:microsoft.com/office/officeart/2016/7/layout/RepeatingBendingProcessNew"/>
    <dgm:cxn modelId="{3E52F0E8-7547-46F7-BB7A-4719759A8463}" type="presOf" srcId="{CBB4C442-0ACD-4350-8B7D-14C3A89A8154}" destId="{937868F6-3E76-4330-BC8B-5FF3195C7C35}" srcOrd="0" destOrd="0" presId="urn:microsoft.com/office/officeart/2016/7/layout/RepeatingBendingProcessNew"/>
    <dgm:cxn modelId="{8BC2EDEF-0F9A-415E-ACAF-ADAE92037E10}" type="presOf" srcId="{412CBE0C-A95D-49FA-9A6A-5E40405AAD71}" destId="{3DA416D4-30C9-4002-AB83-DFFCA68A560D}" srcOrd="1" destOrd="0" presId="urn:microsoft.com/office/officeart/2016/7/layout/RepeatingBendingProcessNew"/>
    <dgm:cxn modelId="{090024F5-CBE8-F24B-B947-63509577891D}" type="presOf" srcId="{2E2C0E41-34BB-7E47-B705-AF984C20ED29}" destId="{37DF4A35-CE46-3F49-8E47-0DBE9058CB0B}" srcOrd="1" destOrd="0" presId="urn:microsoft.com/office/officeart/2016/7/layout/RepeatingBendingProcessNew"/>
    <dgm:cxn modelId="{A08231F6-733D-9646-8626-4B25DCD90C78}" type="presOf" srcId="{2F2536CB-7B96-4484-8D2A-6C6B0061FD90}" destId="{52011380-4CA1-F64E-9DF2-3CF349F86D8D}" srcOrd="1" destOrd="0" presId="urn:microsoft.com/office/officeart/2016/7/layout/RepeatingBendingProcessNew"/>
    <dgm:cxn modelId="{E5AA08C6-86A9-4044-A5DE-9CE922707F19}" type="presParOf" srcId="{6B901599-4AD8-40E1-A09B-4100108A192C}" destId="{BED43A1C-AC64-4F5C-BD80-4B90F49799C2}" srcOrd="0" destOrd="0" presId="urn:microsoft.com/office/officeart/2016/7/layout/RepeatingBendingProcessNew"/>
    <dgm:cxn modelId="{0ABCBFE3-58F3-4A96-80A1-A750C539E1D4}" type="presParOf" srcId="{6B901599-4AD8-40E1-A09B-4100108A192C}" destId="{937868F6-3E76-4330-BC8B-5FF3195C7C35}" srcOrd="1" destOrd="0" presId="urn:microsoft.com/office/officeart/2016/7/layout/RepeatingBendingProcessNew"/>
    <dgm:cxn modelId="{2B2CB0E5-14EC-4597-9BAE-59E2905F8162}" type="presParOf" srcId="{937868F6-3E76-4330-BC8B-5FF3195C7C35}" destId="{7AEB1017-0E41-465D-84BE-6D8149A39732}" srcOrd="0" destOrd="0" presId="urn:microsoft.com/office/officeart/2016/7/layout/RepeatingBendingProcessNew"/>
    <dgm:cxn modelId="{01BAC4BA-2B3C-4D5B-80A9-8C109F3B9A0B}" type="presParOf" srcId="{6B901599-4AD8-40E1-A09B-4100108A192C}" destId="{B89D38E8-D1CE-4CC6-97B6-2F9314645068}" srcOrd="2" destOrd="0" presId="urn:microsoft.com/office/officeart/2016/7/layout/RepeatingBendingProcessNew"/>
    <dgm:cxn modelId="{DD2D8CBD-23E6-4FD3-9402-11C54B22CC30}" type="presParOf" srcId="{6B901599-4AD8-40E1-A09B-4100108A192C}" destId="{E399B151-338F-4AD5-91DC-3C06A4421AE4}" srcOrd="3" destOrd="0" presId="urn:microsoft.com/office/officeart/2016/7/layout/RepeatingBendingProcessNew"/>
    <dgm:cxn modelId="{B499B036-9732-47E9-A3C4-6064E0C79622}" type="presParOf" srcId="{E399B151-338F-4AD5-91DC-3C06A4421AE4}" destId="{3DA416D4-30C9-4002-AB83-DFFCA68A560D}" srcOrd="0" destOrd="0" presId="urn:microsoft.com/office/officeart/2016/7/layout/RepeatingBendingProcessNew"/>
    <dgm:cxn modelId="{1CA7D545-C0CD-48DD-8F7B-0D87EB1EFA7E}" type="presParOf" srcId="{6B901599-4AD8-40E1-A09B-4100108A192C}" destId="{5C3AFC43-218A-4006-9D1E-0BD1CA3FF38F}" srcOrd="4" destOrd="0" presId="urn:microsoft.com/office/officeart/2016/7/layout/RepeatingBendingProcessNew"/>
    <dgm:cxn modelId="{2C765CCD-8925-49C8-BC67-017898E1EB02}" type="presParOf" srcId="{6B901599-4AD8-40E1-A09B-4100108A192C}" destId="{A621EE09-258B-48A7-8E58-A1DCB92F7A02}" srcOrd="5" destOrd="0" presId="urn:microsoft.com/office/officeart/2016/7/layout/RepeatingBendingProcessNew"/>
    <dgm:cxn modelId="{5C9435FE-3F3B-4A92-BEDA-15DA8D99F425}" type="presParOf" srcId="{A621EE09-258B-48A7-8E58-A1DCB92F7A02}" destId="{76429AC3-AC06-4828-9E3E-355789D0EF6F}" srcOrd="0" destOrd="0" presId="urn:microsoft.com/office/officeart/2016/7/layout/RepeatingBendingProcessNew"/>
    <dgm:cxn modelId="{AB63076B-AC89-4D55-B3C8-157D89871E95}" type="presParOf" srcId="{6B901599-4AD8-40E1-A09B-4100108A192C}" destId="{3757EF34-CC9A-46B7-B166-C857677C69AB}" srcOrd="6" destOrd="0" presId="urn:microsoft.com/office/officeart/2016/7/layout/RepeatingBendingProcessNew"/>
    <dgm:cxn modelId="{FD90F357-E03F-444F-A51D-4F945ADA805A}" type="presParOf" srcId="{6B901599-4AD8-40E1-A09B-4100108A192C}" destId="{B215EFA6-E1BC-485D-94A3-251DCDF3B3E2}" srcOrd="7" destOrd="0" presId="urn:microsoft.com/office/officeart/2016/7/layout/RepeatingBendingProcessNew"/>
    <dgm:cxn modelId="{7CB9CCF3-7D02-42F5-8A9C-3EA17C978134}" type="presParOf" srcId="{B215EFA6-E1BC-485D-94A3-251DCDF3B3E2}" destId="{6C67CD7E-8162-476B-9E5A-076218ADC8DC}" srcOrd="0" destOrd="0" presId="urn:microsoft.com/office/officeart/2016/7/layout/RepeatingBendingProcessNew"/>
    <dgm:cxn modelId="{1A68FFF4-B501-4F9B-96D9-022885003794}" type="presParOf" srcId="{6B901599-4AD8-40E1-A09B-4100108A192C}" destId="{BC0EF048-B624-4E4F-A180-E75520428BFA}" srcOrd="8" destOrd="0" presId="urn:microsoft.com/office/officeart/2016/7/layout/RepeatingBendingProcessNew"/>
    <dgm:cxn modelId="{A034D991-ED37-EC40-98C3-FC2CF6E3E765}" type="presParOf" srcId="{6B901599-4AD8-40E1-A09B-4100108A192C}" destId="{3BA56635-610F-ED4D-902A-00013C4E151A}" srcOrd="9" destOrd="0" presId="urn:microsoft.com/office/officeart/2016/7/layout/RepeatingBendingProcessNew"/>
    <dgm:cxn modelId="{059E10EA-24AB-8A47-8B6F-89D6B096ED27}" type="presParOf" srcId="{3BA56635-610F-ED4D-902A-00013C4E151A}" destId="{52011380-4CA1-F64E-9DF2-3CF349F86D8D}" srcOrd="0" destOrd="0" presId="urn:microsoft.com/office/officeart/2016/7/layout/RepeatingBendingProcessNew"/>
    <dgm:cxn modelId="{33CA6F79-6480-F84C-911D-F97FC041DBEA}" type="presParOf" srcId="{6B901599-4AD8-40E1-A09B-4100108A192C}" destId="{9E7FDE1E-2BC9-6A4F-B871-035B4373ACF4}" srcOrd="10" destOrd="0" presId="urn:microsoft.com/office/officeart/2016/7/layout/RepeatingBendingProcessNew"/>
    <dgm:cxn modelId="{7842FDE6-E6A4-E640-9188-E50ACFFBCC7C}" type="presParOf" srcId="{6B901599-4AD8-40E1-A09B-4100108A192C}" destId="{3E700B4C-7A9E-7749-954A-12F591A0A4DC}" srcOrd="11" destOrd="0" presId="urn:microsoft.com/office/officeart/2016/7/layout/RepeatingBendingProcessNew"/>
    <dgm:cxn modelId="{560986D6-E0D5-1942-8D0A-AFF2BFED5C03}" type="presParOf" srcId="{3E700B4C-7A9E-7749-954A-12F591A0A4DC}" destId="{02283916-1470-F647-923A-E1E921F03055}" srcOrd="0" destOrd="0" presId="urn:microsoft.com/office/officeart/2016/7/layout/RepeatingBendingProcessNew"/>
    <dgm:cxn modelId="{3663ECEE-468F-6B4D-A8DF-168A6A8687A1}" type="presParOf" srcId="{6B901599-4AD8-40E1-A09B-4100108A192C}" destId="{5E53C36D-9D39-1D40-96C0-FE3AD5518E95}" srcOrd="12" destOrd="0" presId="urn:microsoft.com/office/officeart/2016/7/layout/RepeatingBendingProcessNew"/>
    <dgm:cxn modelId="{52B6E14A-B184-304B-B206-AC2F8C0E2854}" type="presParOf" srcId="{6B901599-4AD8-40E1-A09B-4100108A192C}" destId="{08E23EE9-20A2-3340-96E2-7B888FDC7A55}" srcOrd="13" destOrd="0" presId="urn:microsoft.com/office/officeart/2016/7/layout/RepeatingBendingProcessNew"/>
    <dgm:cxn modelId="{A13454EC-BE7B-414E-9CC8-DD91ADDE2F28}" type="presParOf" srcId="{08E23EE9-20A2-3340-96E2-7B888FDC7A55}" destId="{37DF4A35-CE46-3F49-8E47-0DBE9058CB0B}" srcOrd="0" destOrd="0" presId="urn:microsoft.com/office/officeart/2016/7/layout/RepeatingBendingProcessNew"/>
    <dgm:cxn modelId="{87CF3025-BD88-6740-A63D-B997BC0C0808}" type="presParOf" srcId="{6B901599-4AD8-40E1-A09B-4100108A192C}" destId="{5CDB32A3-B0D4-8748-8C41-5D7034029B7B}" srcOrd="14"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E91383-F020-4FAC-8BCE-1C2071F805FB}">
      <dsp:nvSpPr>
        <dsp:cNvPr id="0" name=""/>
        <dsp:cNvSpPr/>
      </dsp:nvSpPr>
      <dsp:spPr>
        <a:xfrm>
          <a:off x="242208" y="158006"/>
          <a:ext cx="1351333" cy="1351333"/>
        </a:xfrm>
        <a:prstGeom prst="ellipse">
          <a:avLst/>
        </a:prstGeom>
        <a:solidFill>
          <a:srgbClr val="FFC000"/>
        </a:solidFill>
        <a:ln>
          <a:noFill/>
        </a:ln>
        <a:effectLst/>
      </dsp:spPr>
      <dsp:style>
        <a:lnRef idx="0">
          <a:scrgbClr r="0" g="0" b="0"/>
        </a:lnRef>
        <a:fillRef idx="1">
          <a:scrgbClr r="0" g="0" b="0"/>
        </a:fillRef>
        <a:effectRef idx="0">
          <a:scrgbClr r="0" g="0" b="0"/>
        </a:effectRef>
        <a:fontRef idx="minor"/>
      </dsp:style>
    </dsp:sp>
    <dsp:sp modelId="{34038C10-867B-48B8-A524-ED16C1F03DCE}">
      <dsp:nvSpPr>
        <dsp:cNvPr id="0" name=""/>
        <dsp:cNvSpPr/>
      </dsp:nvSpPr>
      <dsp:spPr>
        <a:xfrm>
          <a:off x="525988" y="441786"/>
          <a:ext cx="783773" cy="78377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FC7C8EB-02E0-4459-A7D5-2B50667CED54}">
      <dsp:nvSpPr>
        <dsp:cNvPr id="0" name=""/>
        <dsp:cNvSpPr/>
      </dsp:nvSpPr>
      <dsp:spPr>
        <a:xfrm>
          <a:off x="1883113" y="158006"/>
          <a:ext cx="3185286" cy="1351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en-US" sz="1900" kern="1200" dirty="0">
              <a:latin typeface="+mj-lt"/>
            </a:rPr>
            <a:t>The Great Depression is the queen of financial crises. It led to the largest macroeconomic recession felt in many countries in the past century.</a:t>
          </a:r>
        </a:p>
      </dsp:txBody>
      <dsp:txXfrm>
        <a:off x="1883113" y="158006"/>
        <a:ext cx="3185286" cy="1351333"/>
      </dsp:txXfrm>
    </dsp:sp>
    <dsp:sp modelId="{32D22C0D-F617-401B-9CD0-5A6E1A11C150}">
      <dsp:nvSpPr>
        <dsp:cNvPr id="0" name=""/>
        <dsp:cNvSpPr/>
      </dsp:nvSpPr>
      <dsp:spPr>
        <a:xfrm>
          <a:off x="5623411" y="158006"/>
          <a:ext cx="1351333" cy="1351333"/>
        </a:xfrm>
        <a:prstGeom prst="ellipse">
          <a:avLst/>
        </a:prstGeom>
        <a:solidFill>
          <a:srgbClr val="FFC000"/>
        </a:solidFill>
        <a:ln>
          <a:noFill/>
        </a:ln>
        <a:effectLst/>
      </dsp:spPr>
      <dsp:style>
        <a:lnRef idx="0">
          <a:scrgbClr r="0" g="0" b="0"/>
        </a:lnRef>
        <a:fillRef idx="1">
          <a:scrgbClr r="0" g="0" b="0"/>
        </a:fillRef>
        <a:effectRef idx="0">
          <a:scrgbClr r="0" g="0" b="0"/>
        </a:effectRef>
        <a:fontRef idx="minor"/>
      </dsp:style>
    </dsp:sp>
    <dsp:sp modelId="{5D5F848D-CAEE-491D-ADA9-1EE1B9E10467}">
      <dsp:nvSpPr>
        <dsp:cNvPr id="0" name=""/>
        <dsp:cNvSpPr/>
      </dsp:nvSpPr>
      <dsp:spPr>
        <a:xfrm>
          <a:off x="5907192" y="441786"/>
          <a:ext cx="783773" cy="78377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975FAAE-9E32-4342-8FF6-D3840061A8ED}">
      <dsp:nvSpPr>
        <dsp:cNvPr id="0" name=""/>
        <dsp:cNvSpPr/>
      </dsp:nvSpPr>
      <dsp:spPr>
        <a:xfrm>
          <a:off x="7264317" y="158006"/>
          <a:ext cx="3185286" cy="1351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en-GB" sz="1900" kern="1200" dirty="0">
              <a:latin typeface="Univers Condensed (Headings)"/>
            </a:rPr>
            <a:t>Fiscal policy played an important role in ending the Depression. </a:t>
          </a:r>
          <a:endParaRPr lang="en-US" sz="1900" kern="1200" dirty="0">
            <a:latin typeface="Univers Condensed (Headings)"/>
          </a:endParaRPr>
        </a:p>
      </dsp:txBody>
      <dsp:txXfrm>
        <a:off x="7264317" y="158006"/>
        <a:ext cx="3185286" cy="1351333"/>
      </dsp:txXfrm>
    </dsp:sp>
    <dsp:sp modelId="{67D2F839-80A7-401D-A46C-CBDD5B9800C6}">
      <dsp:nvSpPr>
        <dsp:cNvPr id="0" name=""/>
        <dsp:cNvSpPr/>
      </dsp:nvSpPr>
      <dsp:spPr>
        <a:xfrm>
          <a:off x="242208" y="2127623"/>
          <a:ext cx="1351333" cy="1351333"/>
        </a:xfrm>
        <a:prstGeom prst="ellipse">
          <a:avLst/>
        </a:prstGeom>
        <a:solidFill>
          <a:srgbClr val="FFC000"/>
        </a:solidFill>
        <a:ln>
          <a:noFill/>
        </a:ln>
        <a:effectLst/>
      </dsp:spPr>
      <dsp:style>
        <a:lnRef idx="0">
          <a:scrgbClr r="0" g="0" b="0"/>
        </a:lnRef>
        <a:fillRef idx="1">
          <a:scrgbClr r="0" g="0" b="0"/>
        </a:fillRef>
        <a:effectRef idx="0">
          <a:scrgbClr r="0" g="0" b="0"/>
        </a:effectRef>
        <a:fontRef idx="minor"/>
      </dsp:style>
    </dsp:sp>
    <dsp:sp modelId="{3811AEB5-BA56-42AE-AF38-5F18A0D9BCFC}">
      <dsp:nvSpPr>
        <dsp:cNvPr id="0" name=""/>
        <dsp:cNvSpPr/>
      </dsp:nvSpPr>
      <dsp:spPr>
        <a:xfrm>
          <a:off x="525988" y="2411403"/>
          <a:ext cx="783773" cy="78377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CCA0745-F17B-4DA5-870A-6AE3775544CC}">
      <dsp:nvSpPr>
        <dsp:cNvPr id="0" name=""/>
        <dsp:cNvSpPr/>
      </dsp:nvSpPr>
      <dsp:spPr>
        <a:xfrm>
          <a:off x="1883113" y="2127623"/>
          <a:ext cx="3185286" cy="1351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en-US" sz="1900" kern="1200" dirty="0">
              <a:latin typeface="+mj-lt"/>
            </a:rPr>
            <a:t>The effectiveness of fiscal policy in ending the Depression led to an understanding that public deficits should rise during recessions.</a:t>
          </a:r>
        </a:p>
      </dsp:txBody>
      <dsp:txXfrm>
        <a:off x="1883113" y="2127623"/>
        <a:ext cx="3185286" cy="1351333"/>
      </dsp:txXfrm>
    </dsp:sp>
    <dsp:sp modelId="{73D1FED4-E52C-4DBC-94A0-8A4802CC848F}">
      <dsp:nvSpPr>
        <dsp:cNvPr id="0" name=""/>
        <dsp:cNvSpPr/>
      </dsp:nvSpPr>
      <dsp:spPr>
        <a:xfrm>
          <a:off x="5623411" y="2127623"/>
          <a:ext cx="1351333" cy="1351333"/>
        </a:xfrm>
        <a:prstGeom prst="ellipse">
          <a:avLst/>
        </a:prstGeom>
        <a:solidFill>
          <a:srgbClr val="FFC000"/>
        </a:solidFill>
        <a:ln>
          <a:noFill/>
        </a:ln>
        <a:effectLst/>
      </dsp:spPr>
      <dsp:style>
        <a:lnRef idx="0">
          <a:scrgbClr r="0" g="0" b="0"/>
        </a:lnRef>
        <a:fillRef idx="1">
          <a:scrgbClr r="0" g="0" b="0"/>
        </a:fillRef>
        <a:effectRef idx="0">
          <a:scrgbClr r="0" g="0" b="0"/>
        </a:effectRef>
        <a:fontRef idx="minor"/>
      </dsp:style>
    </dsp:sp>
    <dsp:sp modelId="{1E48EED2-8AAD-45F7-93C1-E675A0B38C26}">
      <dsp:nvSpPr>
        <dsp:cNvPr id="0" name=""/>
        <dsp:cNvSpPr/>
      </dsp:nvSpPr>
      <dsp:spPr>
        <a:xfrm>
          <a:off x="5907192" y="2411403"/>
          <a:ext cx="783773" cy="78377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F0A1519-1918-4B1F-9D24-30015E5F0878}">
      <dsp:nvSpPr>
        <dsp:cNvPr id="0" name=""/>
        <dsp:cNvSpPr/>
      </dsp:nvSpPr>
      <dsp:spPr>
        <a:xfrm>
          <a:off x="7264317" y="2127623"/>
          <a:ext cx="3185286" cy="1351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en-GB" sz="1900" kern="1200" dirty="0">
              <a:latin typeface="+mj-lt"/>
            </a:rPr>
            <a:t>There are two different bodies of arguments for why it should be so: neoclassical and Keynesian. </a:t>
          </a:r>
          <a:endParaRPr lang="en-US" sz="1900" kern="1200" dirty="0">
            <a:latin typeface="+mj-lt"/>
          </a:endParaRPr>
        </a:p>
      </dsp:txBody>
      <dsp:txXfrm>
        <a:off x="7264317" y="2127623"/>
        <a:ext cx="3185286" cy="13513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6770BE-B08E-4A3B-B000-6048934A82AD}">
      <dsp:nvSpPr>
        <dsp:cNvPr id="0" name=""/>
        <dsp:cNvSpPr/>
      </dsp:nvSpPr>
      <dsp:spPr>
        <a:xfrm>
          <a:off x="0" y="325893"/>
          <a:ext cx="10320922" cy="1965599"/>
        </a:xfrm>
        <a:prstGeom prst="rect">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1018" tIns="333248" rIns="801018" bIns="113792" numCol="1" spcCol="1270" anchor="t" anchorCtr="0">
          <a:noAutofit/>
        </a:bodyPr>
        <a:lstStyle/>
        <a:p>
          <a:pPr marL="171450" lvl="1" indent="-171450" algn="l" defTabSz="711200">
            <a:lnSpc>
              <a:spcPct val="90000"/>
            </a:lnSpc>
            <a:spcBef>
              <a:spcPct val="0"/>
            </a:spcBef>
            <a:spcAft>
              <a:spcPct val="15000"/>
            </a:spcAft>
            <a:buChar char="•"/>
          </a:pPr>
          <a:r>
            <a:rPr lang="en-GB" sz="1600" kern="1200" noProof="0" dirty="0">
              <a:latin typeface="+mj-lt"/>
            </a:rPr>
            <a:t>Most taxes and transfer programmes distort behaviour.</a:t>
          </a:r>
        </a:p>
        <a:p>
          <a:pPr marL="171450" lvl="1" indent="-171450" algn="l" defTabSz="711200">
            <a:lnSpc>
              <a:spcPct val="90000"/>
            </a:lnSpc>
            <a:spcBef>
              <a:spcPct val="0"/>
            </a:spcBef>
            <a:spcAft>
              <a:spcPct val="15000"/>
            </a:spcAft>
            <a:buChar char="•"/>
          </a:pPr>
          <a:r>
            <a:rPr lang="en-GB" sz="1600" kern="1200" noProof="0" dirty="0">
              <a:latin typeface="+mj-lt"/>
            </a:rPr>
            <a:t>When economic activity falls in a recession, keeping tax rates and the generosity of social programmes unchanged implies that fiscal revenues fall and spending rises, resulting in public deficit.</a:t>
          </a:r>
        </a:p>
        <a:p>
          <a:pPr marL="171450" lvl="1" indent="-171450" algn="l" defTabSz="711200">
            <a:lnSpc>
              <a:spcPct val="90000"/>
            </a:lnSpc>
            <a:spcBef>
              <a:spcPct val="0"/>
            </a:spcBef>
            <a:spcAft>
              <a:spcPct val="15000"/>
            </a:spcAft>
            <a:buChar char="•"/>
          </a:pPr>
          <a:r>
            <a:rPr lang="en-GB" sz="1600" kern="1200" noProof="0" dirty="0">
              <a:latin typeface="+mj-lt"/>
            </a:rPr>
            <a:t>Raising taxes or cutting subsidies in a recession would discourage work, production and investment at a time when they are already depressed.</a:t>
          </a:r>
        </a:p>
        <a:p>
          <a:pPr marL="171450" lvl="1" indent="-171450" algn="l" defTabSz="711200">
            <a:lnSpc>
              <a:spcPct val="90000"/>
            </a:lnSpc>
            <a:spcBef>
              <a:spcPct val="0"/>
            </a:spcBef>
            <a:spcAft>
              <a:spcPct val="15000"/>
            </a:spcAft>
            <a:buChar char="•"/>
          </a:pPr>
          <a:r>
            <a:rPr lang="en-GB" sz="1600" kern="1200" noProof="0" dirty="0">
              <a:latin typeface="+mj-lt"/>
            </a:rPr>
            <a:t>Public deficit should be countercyclical, moving in the opposite direction of output.</a:t>
          </a:r>
        </a:p>
      </dsp:txBody>
      <dsp:txXfrm>
        <a:off x="0" y="325893"/>
        <a:ext cx="10320922" cy="1965599"/>
      </dsp:txXfrm>
    </dsp:sp>
    <dsp:sp modelId="{90C8F163-E4E3-4B56-A22B-D4E21B234F98}">
      <dsp:nvSpPr>
        <dsp:cNvPr id="0" name=""/>
        <dsp:cNvSpPr/>
      </dsp:nvSpPr>
      <dsp:spPr>
        <a:xfrm>
          <a:off x="516046" y="89733"/>
          <a:ext cx="7224645" cy="472320"/>
        </a:xfrm>
        <a:prstGeom prst="round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3074" tIns="0" rIns="273074" bIns="0" numCol="1" spcCol="1270" anchor="ctr" anchorCtr="0">
          <a:noAutofit/>
        </a:bodyPr>
        <a:lstStyle/>
        <a:p>
          <a:pPr marL="0" lvl="0" indent="0" algn="l" defTabSz="711200">
            <a:lnSpc>
              <a:spcPct val="90000"/>
            </a:lnSpc>
            <a:spcBef>
              <a:spcPct val="0"/>
            </a:spcBef>
            <a:spcAft>
              <a:spcPct val="35000"/>
            </a:spcAft>
            <a:buNone/>
          </a:pPr>
          <a:r>
            <a:rPr lang="en-GB" sz="1600" i="0" kern="1200" dirty="0">
              <a:latin typeface="+mj-lt"/>
            </a:rPr>
            <a:t>Neoclassical</a:t>
          </a:r>
          <a:endParaRPr lang="en-US" sz="1600" i="0" kern="1200" dirty="0">
            <a:latin typeface="+mj-lt"/>
          </a:endParaRPr>
        </a:p>
      </dsp:txBody>
      <dsp:txXfrm>
        <a:off x="539103" y="112790"/>
        <a:ext cx="7178531" cy="426206"/>
      </dsp:txXfrm>
    </dsp:sp>
    <dsp:sp modelId="{7AC8AC0A-1290-C645-81C1-1073A4C2EC0D}">
      <dsp:nvSpPr>
        <dsp:cNvPr id="0" name=""/>
        <dsp:cNvSpPr/>
      </dsp:nvSpPr>
      <dsp:spPr>
        <a:xfrm>
          <a:off x="0" y="2614053"/>
          <a:ext cx="10320922" cy="1965599"/>
        </a:xfrm>
        <a:prstGeom prst="rect">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1018" tIns="333248" rIns="801018"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a:latin typeface="+mj-lt"/>
            </a:rPr>
            <a:t>Recessions are times when private savings are too high, above what would be socially desirable.</a:t>
          </a:r>
        </a:p>
        <a:p>
          <a:pPr marL="171450" lvl="1" indent="-171450" algn="l" defTabSz="711200">
            <a:lnSpc>
              <a:spcPct val="90000"/>
            </a:lnSpc>
            <a:spcBef>
              <a:spcPct val="0"/>
            </a:spcBef>
            <a:spcAft>
              <a:spcPct val="15000"/>
            </a:spcAft>
            <a:buChar char="•"/>
          </a:pPr>
          <a:r>
            <a:rPr lang="en-US" sz="1600" kern="1200" dirty="0">
              <a:latin typeface="+mj-lt"/>
            </a:rPr>
            <a:t>Private spending, and so production, are too low.</a:t>
          </a:r>
        </a:p>
        <a:p>
          <a:pPr marL="171450" lvl="1" indent="-171450" algn="l" defTabSz="711200">
            <a:lnSpc>
              <a:spcPct val="90000"/>
            </a:lnSpc>
            <a:spcBef>
              <a:spcPct val="0"/>
            </a:spcBef>
            <a:spcAft>
              <a:spcPct val="15000"/>
            </a:spcAft>
            <a:buChar char="•"/>
          </a:pPr>
          <a:r>
            <a:rPr lang="en-US" sz="1600" kern="1200" dirty="0">
              <a:latin typeface="+mj-lt"/>
            </a:rPr>
            <a:t>If the government increases spending, or cut tax revenues, it decreases public savings and brings the economy closer to the desired point.</a:t>
          </a:r>
        </a:p>
        <a:p>
          <a:pPr marL="171450" lvl="1" indent="-171450" algn="l" defTabSz="711200">
            <a:lnSpc>
              <a:spcPct val="90000"/>
            </a:lnSpc>
            <a:spcBef>
              <a:spcPct val="0"/>
            </a:spcBef>
            <a:spcAft>
              <a:spcPct val="15000"/>
            </a:spcAft>
            <a:buChar char="•"/>
          </a:pPr>
          <a:r>
            <a:rPr lang="en-US" sz="1600" kern="1200" dirty="0">
              <a:latin typeface="+mj-lt"/>
            </a:rPr>
            <a:t>Extra government spending raises public demand for goods, and lower tax revenues raise private spending, both leading to more output being produced. </a:t>
          </a:r>
        </a:p>
      </dsp:txBody>
      <dsp:txXfrm>
        <a:off x="0" y="2614053"/>
        <a:ext cx="10320922" cy="1965599"/>
      </dsp:txXfrm>
    </dsp:sp>
    <dsp:sp modelId="{49332747-39AC-DE4E-B569-65FADBB9A0E0}">
      <dsp:nvSpPr>
        <dsp:cNvPr id="0" name=""/>
        <dsp:cNvSpPr/>
      </dsp:nvSpPr>
      <dsp:spPr>
        <a:xfrm>
          <a:off x="516046" y="2377893"/>
          <a:ext cx="7224645" cy="472320"/>
        </a:xfrm>
        <a:prstGeom prst="round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3074" tIns="0" rIns="273074" bIns="0" numCol="1" spcCol="1270" anchor="ctr" anchorCtr="0">
          <a:noAutofit/>
        </a:bodyPr>
        <a:lstStyle/>
        <a:p>
          <a:pPr marL="0" lvl="0" indent="0" algn="l" defTabSz="711200">
            <a:lnSpc>
              <a:spcPct val="90000"/>
            </a:lnSpc>
            <a:spcBef>
              <a:spcPct val="0"/>
            </a:spcBef>
            <a:spcAft>
              <a:spcPct val="35000"/>
            </a:spcAft>
            <a:buNone/>
          </a:pPr>
          <a:r>
            <a:rPr lang="en-US" sz="1600" kern="1200" dirty="0">
              <a:latin typeface="+mj-lt"/>
            </a:rPr>
            <a:t>Keynesian</a:t>
          </a:r>
        </a:p>
      </dsp:txBody>
      <dsp:txXfrm>
        <a:off x="539103" y="2400950"/>
        <a:ext cx="7178531" cy="4262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7868F6-3E76-4330-BC8B-5FF3195C7C35}">
      <dsp:nvSpPr>
        <dsp:cNvPr id="0" name=""/>
        <dsp:cNvSpPr/>
      </dsp:nvSpPr>
      <dsp:spPr>
        <a:xfrm>
          <a:off x="3379909" y="720686"/>
          <a:ext cx="555871" cy="91440"/>
        </a:xfrm>
        <a:custGeom>
          <a:avLst/>
          <a:gdLst/>
          <a:ahLst/>
          <a:cxnLst/>
          <a:rect l="0" t="0" r="0" b="0"/>
          <a:pathLst>
            <a:path>
              <a:moveTo>
                <a:pt x="0" y="45720"/>
              </a:moveTo>
              <a:lnTo>
                <a:pt x="555871" y="45720"/>
              </a:lnTo>
            </a:path>
          </a:pathLst>
        </a:custGeom>
        <a:noFill/>
        <a:ln w="6350" cap="flat" cmpd="sng" algn="ctr">
          <a:solidFill>
            <a:srgbClr val="0070C0"/>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643183" y="763474"/>
        <a:ext cx="29323" cy="5864"/>
      </dsp:txXfrm>
    </dsp:sp>
    <dsp:sp modelId="{BED43A1C-AC64-4F5C-BD80-4B90F49799C2}">
      <dsp:nvSpPr>
        <dsp:cNvPr id="0" name=""/>
        <dsp:cNvSpPr/>
      </dsp:nvSpPr>
      <dsp:spPr>
        <a:xfrm>
          <a:off x="831833" y="1443"/>
          <a:ext cx="2549876" cy="1529925"/>
        </a:xfrm>
        <a:prstGeom prst="rect">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4946" tIns="131153" rIns="124946" bIns="131153"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mj-lt"/>
            </a:rPr>
            <a:t>From February and March of 2020, many Western advanced economies locked down their economies. This caused record-breaking single-quarter falls in GDP.</a:t>
          </a:r>
        </a:p>
      </dsp:txBody>
      <dsp:txXfrm>
        <a:off x="831833" y="1443"/>
        <a:ext cx="2549876" cy="1529925"/>
      </dsp:txXfrm>
    </dsp:sp>
    <dsp:sp modelId="{2C522263-40A3-4529-B3F5-A32D01F0B7BF}">
      <dsp:nvSpPr>
        <dsp:cNvPr id="0" name=""/>
        <dsp:cNvSpPr/>
      </dsp:nvSpPr>
      <dsp:spPr>
        <a:xfrm>
          <a:off x="6516257" y="720686"/>
          <a:ext cx="555871" cy="91440"/>
        </a:xfrm>
        <a:custGeom>
          <a:avLst/>
          <a:gdLst/>
          <a:ahLst/>
          <a:cxnLst/>
          <a:rect l="0" t="0" r="0" b="0"/>
          <a:pathLst>
            <a:path>
              <a:moveTo>
                <a:pt x="0" y="45720"/>
              </a:moveTo>
              <a:lnTo>
                <a:pt x="555871" y="45720"/>
              </a:lnTo>
            </a:path>
          </a:pathLst>
        </a:custGeom>
        <a:noFill/>
        <a:ln w="6350" cap="flat" cmpd="sng" algn="ctr">
          <a:solidFill>
            <a:srgbClr val="0070C0"/>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6779531" y="763474"/>
        <a:ext cx="29323" cy="5864"/>
      </dsp:txXfrm>
    </dsp:sp>
    <dsp:sp modelId="{AB14C375-F678-4E0D-A643-B3ABDF65771F}">
      <dsp:nvSpPr>
        <dsp:cNvPr id="0" name=""/>
        <dsp:cNvSpPr/>
      </dsp:nvSpPr>
      <dsp:spPr>
        <a:xfrm>
          <a:off x="3968181" y="1443"/>
          <a:ext cx="2549876" cy="1529925"/>
        </a:xfrm>
        <a:prstGeom prst="rect">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4946" tIns="131153" rIns="124946" bIns="131153"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Univers Condensed (Headings)"/>
            </a:rPr>
            <a:t>This recession affected economic sectors and people in disparate ways. Many kept their jobs, had little fall in income; many others were unable to stay afloat. </a:t>
          </a:r>
        </a:p>
      </dsp:txBody>
      <dsp:txXfrm>
        <a:off x="3968181" y="1443"/>
        <a:ext cx="2549876" cy="1529925"/>
      </dsp:txXfrm>
    </dsp:sp>
    <dsp:sp modelId="{E399B151-338F-4AD5-91DC-3C06A4421AE4}">
      <dsp:nvSpPr>
        <dsp:cNvPr id="0" name=""/>
        <dsp:cNvSpPr/>
      </dsp:nvSpPr>
      <dsp:spPr>
        <a:xfrm>
          <a:off x="2106771" y="1529569"/>
          <a:ext cx="6272696" cy="555871"/>
        </a:xfrm>
        <a:custGeom>
          <a:avLst/>
          <a:gdLst/>
          <a:ahLst/>
          <a:cxnLst/>
          <a:rect l="0" t="0" r="0" b="0"/>
          <a:pathLst>
            <a:path>
              <a:moveTo>
                <a:pt x="6272696" y="0"/>
              </a:moveTo>
              <a:lnTo>
                <a:pt x="6272696" y="295035"/>
              </a:lnTo>
              <a:lnTo>
                <a:pt x="0" y="295035"/>
              </a:lnTo>
              <a:lnTo>
                <a:pt x="0" y="555871"/>
              </a:lnTo>
            </a:path>
          </a:pathLst>
        </a:custGeom>
        <a:noFill/>
        <a:ln w="6350" cap="flat" cmpd="sng" algn="ctr">
          <a:solidFill>
            <a:srgbClr val="0070C0"/>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085618" y="1804573"/>
        <a:ext cx="315002" cy="5864"/>
      </dsp:txXfrm>
    </dsp:sp>
    <dsp:sp modelId="{B89D38E8-D1CE-4CC6-97B6-2F9314645068}">
      <dsp:nvSpPr>
        <dsp:cNvPr id="0" name=""/>
        <dsp:cNvSpPr/>
      </dsp:nvSpPr>
      <dsp:spPr>
        <a:xfrm>
          <a:off x="7104529" y="1443"/>
          <a:ext cx="2549876" cy="1529925"/>
        </a:xfrm>
        <a:prstGeom prst="rect">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4946" tIns="131153" rIns="124946" bIns="131153"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Univers Condensed (Headings)"/>
            </a:rPr>
            <a:t>Governments made large transfers to firms and households to prevent business failures and alleviate economic deprivation. </a:t>
          </a:r>
        </a:p>
      </dsp:txBody>
      <dsp:txXfrm>
        <a:off x="7104529" y="1443"/>
        <a:ext cx="2549876" cy="1529925"/>
      </dsp:txXfrm>
    </dsp:sp>
    <dsp:sp modelId="{A621EE09-258B-48A7-8E58-A1DCB92F7A02}">
      <dsp:nvSpPr>
        <dsp:cNvPr id="0" name=""/>
        <dsp:cNvSpPr/>
      </dsp:nvSpPr>
      <dsp:spPr>
        <a:xfrm>
          <a:off x="3379909" y="2837084"/>
          <a:ext cx="555871" cy="91440"/>
        </a:xfrm>
        <a:custGeom>
          <a:avLst/>
          <a:gdLst/>
          <a:ahLst/>
          <a:cxnLst/>
          <a:rect l="0" t="0" r="0" b="0"/>
          <a:pathLst>
            <a:path>
              <a:moveTo>
                <a:pt x="0" y="45720"/>
              </a:moveTo>
              <a:lnTo>
                <a:pt x="555871" y="45720"/>
              </a:lnTo>
            </a:path>
          </a:pathLst>
        </a:custGeom>
        <a:noFill/>
        <a:ln w="6350" cap="flat" cmpd="sng" algn="ctr">
          <a:solidFill>
            <a:srgbClr val="0070C0"/>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643183" y="2879871"/>
        <a:ext cx="29323" cy="5864"/>
      </dsp:txXfrm>
    </dsp:sp>
    <dsp:sp modelId="{5C3AFC43-218A-4006-9D1E-0BD1CA3FF38F}">
      <dsp:nvSpPr>
        <dsp:cNvPr id="0" name=""/>
        <dsp:cNvSpPr/>
      </dsp:nvSpPr>
      <dsp:spPr>
        <a:xfrm>
          <a:off x="831833" y="2117841"/>
          <a:ext cx="2549876" cy="1529925"/>
        </a:xfrm>
        <a:prstGeom prst="rect">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4946" tIns="131153" rIns="124946" bIns="131153"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Univers Condensed (Headings)"/>
            </a:rPr>
            <a:t>In</a:t>
          </a:r>
          <a:r>
            <a:rPr lang="en-GB" sz="1400" kern="1200" baseline="0" dirty="0">
              <a:latin typeface="Univers Condensed (Headings)"/>
            </a:rPr>
            <a:t> the United States, these transfers were so large that disposable income of the private economy, rose by 8.0% between 2019:Q3 and 2020:Q3. </a:t>
          </a:r>
          <a:endParaRPr lang="en-GB" sz="1400" kern="1200" dirty="0">
            <a:latin typeface="Univers Condensed (Headings)"/>
          </a:endParaRPr>
        </a:p>
      </dsp:txBody>
      <dsp:txXfrm>
        <a:off x="831833" y="2117841"/>
        <a:ext cx="2549876" cy="1529925"/>
      </dsp:txXfrm>
    </dsp:sp>
    <dsp:sp modelId="{B215EFA6-E1BC-485D-94A3-251DCDF3B3E2}">
      <dsp:nvSpPr>
        <dsp:cNvPr id="0" name=""/>
        <dsp:cNvSpPr/>
      </dsp:nvSpPr>
      <dsp:spPr>
        <a:xfrm>
          <a:off x="6516257" y="2837084"/>
          <a:ext cx="555871" cy="91440"/>
        </a:xfrm>
        <a:custGeom>
          <a:avLst/>
          <a:gdLst/>
          <a:ahLst/>
          <a:cxnLst/>
          <a:rect l="0" t="0" r="0" b="0"/>
          <a:pathLst>
            <a:path>
              <a:moveTo>
                <a:pt x="0" y="45720"/>
              </a:moveTo>
              <a:lnTo>
                <a:pt x="555871" y="45720"/>
              </a:lnTo>
            </a:path>
          </a:pathLst>
        </a:custGeom>
        <a:noFill/>
        <a:ln w="6350" cap="flat" cmpd="sng" algn="ctr">
          <a:solidFill>
            <a:srgbClr val="0070C0"/>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6779531" y="2879871"/>
        <a:ext cx="29323" cy="5864"/>
      </dsp:txXfrm>
    </dsp:sp>
    <dsp:sp modelId="{3757EF34-CC9A-46B7-B166-C857677C69AB}">
      <dsp:nvSpPr>
        <dsp:cNvPr id="0" name=""/>
        <dsp:cNvSpPr/>
      </dsp:nvSpPr>
      <dsp:spPr>
        <a:xfrm>
          <a:off x="3968181" y="2117841"/>
          <a:ext cx="2549876" cy="1529925"/>
        </a:xfrm>
        <a:prstGeom prst="rect">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4946" tIns="131153" rIns="124946" bIns="131153"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Univers Condensed (Headings)"/>
            </a:rPr>
            <a:t>In the European Union, where the fiscal support was smaller and the recession deeper, disposable income fell by 3.7%.</a:t>
          </a:r>
        </a:p>
      </dsp:txBody>
      <dsp:txXfrm>
        <a:off x="3968181" y="2117841"/>
        <a:ext cx="2549876" cy="1529925"/>
      </dsp:txXfrm>
    </dsp:sp>
    <dsp:sp modelId="{BC0EF048-B624-4E4F-A180-E75520428BFA}">
      <dsp:nvSpPr>
        <dsp:cNvPr id="0" name=""/>
        <dsp:cNvSpPr/>
      </dsp:nvSpPr>
      <dsp:spPr>
        <a:xfrm>
          <a:off x="7104529" y="2117841"/>
          <a:ext cx="2549876" cy="1529925"/>
        </a:xfrm>
        <a:prstGeom prst="rect">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4946" tIns="131153" rIns="124946" bIns="131153"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Univers Condensed (Headings)"/>
            </a:rPr>
            <a:t>The</a:t>
          </a:r>
          <a:r>
            <a:rPr lang="en-GB" sz="1400" kern="1200" baseline="0" dirty="0">
              <a:latin typeface="Univers Condensed (Headings)"/>
            </a:rPr>
            <a:t> United Kingdom was in between, with disposable income rising by 2.5%.</a:t>
          </a:r>
          <a:endParaRPr lang="en-GB" sz="1400" kern="1200" dirty="0">
            <a:latin typeface="Univers Condensed (Headings)"/>
          </a:endParaRPr>
        </a:p>
      </dsp:txBody>
      <dsp:txXfrm>
        <a:off x="7104529" y="2117841"/>
        <a:ext cx="2549876" cy="15299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BDBFEE-256F-264D-B66A-836CE77F3B78}">
      <dsp:nvSpPr>
        <dsp:cNvPr id="0" name=""/>
        <dsp:cNvSpPr/>
      </dsp:nvSpPr>
      <dsp:spPr>
        <a:xfrm>
          <a:off x="0" y="184672"/>
          <a:ext cx="10691265" cy="515970"/>
        </a:xfrm>
        <a:prstGeom prst="round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latin typeface="+mj-lt"/>
            </a:rPr>
            <a:t>Compulsory savings </a:t>
          </a:r>
        </a:p>
      </dsp:txBody>
      <dsp:txXfrm>
        <a:off x="25188" y="209860"/>
        <a:ext cx="10640889" cy="465594"/>
      </dsp:txXfrm>
    </dsp:sp>
    <dsp:sp modelId="{1B6D2164-644A-474A-9BEA-64DDCD8903D0}">
      <dsp:nvSpPr>
        <dsp:cNvPr id="0" name=""/>
        <dsp:cNvSpPr/>
      </dsp:nvSpPr>
      <dsp:spPr>
        <a:xfrm>
          <a:off x="0" y="779039"/>
          <a:ext cx="10691265" cy="1651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9448"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dirty="0">
              <a:latin typeface="+mj-lt"/>
            </a:rPr>
            <a:t>Consumption fell during 2020 as people could not have access to many of their usual consumption goods and services.</a:t>
          </a:r>
        </a:p>
        <a:p>
          <a:pPr marL="171450" lvl="1" indent="-171450" algn="l" defTabSz="711200">
            <a:lnSpc>
              <a:spcPct val="90000"/>
            </a:lnSpc>
            <a:spcBef>
              <a:spcPct val="0"/>
            </a:spcBef>
            <a:spcAft>
              <a:spcPct val="20000"/>
            </a:spcAft>
            <a:buFont typeface="Arial" panose="020B0604020202020204" pitchFamily="34" charset="0"/>
            <a:buChar char="•"/>
          </a:pPr>
          <a:r>
            <a:rPr lang="en-US" sz="1600" kern="1200" dirty="0">
              <a:latin typeface="+mj-lt"/>
            </a:rPr>
            <a:t>If so, savings </a:t>
          </a:r>
          <a:r>
            <a:rPr lang="en-US" sz="1600" kern="1200" dirty="0" err="1">
              <a:latin typeface="+mj-lt"/>
            </a:rPr>
            <a:t>sould</a:t>
          </a:r>
          <a:r>
            <a:rPr lang="en-US" sz="1600" kern="1200" dirty="0">
              <a:latin typeface="+mj-lt"/>
            </a:rPr>
            <a:t> fall and overshoot relative to their usual values as the pandemic is over and economic activity re-opens</a:t>
          </a:r>
        </a:p>
        <a:p>
          <a:pPr marL="171450" lvl="1" indent="-171450" algn="l" defTabSz="711200">
            <a:lnSpc>
              <a:spcPct val="90000"/>
            </a:lnSpc>
            <a:spcBef>
              <a:spcPct val="0"/>
            </a:spcBef>
            <a:spcAft>
              <a:spcPct val="20000"/>
            </a:spcAft>
            <a:buFont typeface="Arial" panose="020B0604020202020204" pitchFamily="34" charset="0"/>
            <a:buChar char="•"/>
          </a:pPr>
          <a:r>
            <a:rPr lang="en-US" sz="1600" kern="1200" dirty="0">
              <a:latin typeface="+mj-lt"/>
            </a:rPr>
            <a:t>Having over-saved during 2020, households eager to adjust their stock of savings back to a desired level</a:t>
          </a:r>
        </a:p>
        <a:p>
          <a:pPr marL="171450" lvl="1" indent="-171450" algn="l" defTabSz="711200">
            <a:lnSpc>
              <a:spcPct val="90000"/>
            </a:lnSpc>
            <a:spcBef>
              <a:spcPct val="0"/>
            </a:spcBef>
            <a:spcAft>
              <a:spcPct val="20000"/>
            </a:spcAft>
            <a:buFont typeface="Arial" panose="020B0604020202020204" pitchFamily="34" charset="0"/>
            <a:buChar char="•"/>
          </a:pPr>
          <a:r>
            <a:rPr lang="en-US" sz="1600" kern="1200" dirty="0">
              <a:latin typeface="+mj-lt"/>
            </a:rPr>
            <a:t>This pushes economic activity to recover swiftly from the recession.</a:t>
          </a:r>
        </a:p>
        <a:p>
          <a:pPr marL="171450" lvl="1" indent="-171450" algn="l" defTabSz="711200">
            <a:lnSpc>
              <a:spcPct val="90000"/>
            </a:lnSpc>
            <a:spcBef>
              <a:spcPct val="0"/>
            </a:spcBef>
            <a:spcAft>
              <a:spcPct val="20000"/>
            </a:spcAft>
            <a:buFont typeface="Arial" panose="020B0604020202020204" pitchFamily="34" charset="0"/>
            <a:buChar char="•"/>
          </a:pPr>
          <a:r>
            <a:rPr lang="en-US" sz="1600" kern="1200" dirty="0">
              <a:latin typeface="+mj-lt"/>
            </a:rPr>
            <a:t>Further government deficits would be unnecessary, and fiscal policy might want to turn to paying off the public debt accumulated during 2020 instead.</a:t>
          </a:r>
        </a:p>
      </dsp:txBody>
      <dsp:txXfrm>
        <a:off x="0" y="779039"/>
        <a:ext cx="10691265" cy="1651860"/>
      </dsp:txXfrm>
    </dsp:sp>
    <dsp:sp modelId="{3C47ED28-141F-EC49-9DEE-60ABC6BE44F0}">
      <dsp:nvSpPr>
        <dsp:cNvPr id="0" name=""/>
        <dsp:cNvSpPr/>
      </dsp:nvSpPr>
      <dsp:spPr>
        <a:xfrm>
          <a:off x="0" y="2430899"/>
          <a:ext cx="10691265" cy="515970"/>
        </a:xfrm>
        <a:prstGeom prst="round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latin typeface="+mj-lt"/>
            </a:rPr>
            <a:t>Precautionary savings </a:t>
          </a:r>
        </a:p>
      </dsp:txBody>
      <dsp:txXfrm>
        <a:off x="25188" y="2456087"/>
        <a:ext cx="10640889" cy="465594"/>
      </dsp:txXfrm>
    </dsp:sp>
    <dsp:sp modelId="{A163A748-BC7F-3A4B-833C-9AA0833ED9C9}">
      <dsp:nvSpPr>
        <dsp:cNvPr id="0" name=""/>
        <dsp:cNvSpPr/>
      </dsp:nvSpPr>
      <dsp:spPr>
        <a:xfrm>
          <a:off x="0" y="3054526"/>
          <a:ext cx="10691265" cy="15214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9448"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dirty="0">
              <a:latin typeface="+mj-lt"/>
            </a:rPr>
            <a:t>The increase in savings because households that are worried about their health and economic well-being, were saving more because their perceived individual risk is higher.</a:t>
          </a:r>
        </a:p>
        <a:p>
          <a:pPr marL="171450" lvl="1" indent="-171450" algn="l" defTabSz="711200">
            <a:lnSpc>
              <a:spcPct val="90000"/>
            </a:lnSpc>
            <a:spcBef>
              <a:spcPct val="0"/>
            </a:spcBef>
            <a:spcAft>
              <a:spcPct val="20000"/>
            </a:spcAft>
            <a:buFont typeface="Arial" panose="020B0604020202020204" pitchFamily="34" charset="0"/>
            <a:buChar char="•"/>
          </a:pPr>
          <a:r>
            <a:rPr lang="en-US" sz="1600" kern="1200" dirty="0">
              <a:latin typeface="+mj-lt"/>
            </a:rPr>
            <a:t>If so the high stock of savings may persist into the future. One would still see a spending boom in 2021 and 2022, as the flow of savings adjust, but it would not be as extreme. </a:t>
          </a:r>
        </a:p>
        <a:p>
          <a:pPr marL="171450" lvl="1" indent="-171450" algn="l" defTabSz="711200">
            <a:lnSpc>
              <a:spcPct val="90000"/>
            </a:lnSpc>
            <a:spcBef>
              <a:spcPct val="0"/>
            </a:spcBef>
            <a:spcAft>
              <a:spcPct val="20000"/>
            </a:spcAft>
            <a:buFont typeface="Arial" panose="020B0604020202020204" pitchFamily="34" charset="0"/>
            <a:buChar char="•"/>
          </a:pPr>
          <a:r>
            <a:rPr lang="en-US" sz="1600" kern="1200" dirty="0">
              <a:latin typeface="+mj-lt"/>
            </a:rPr>
            <a:t>This might keep the economy for many years in the situation where </a:t>
          </a:r>
          <a14:m xmlns:a14="http://schemas.microsoft.com/office/drawing/2010/main">
            <m:oMath xmlns:m="http://schemas.openxmlformats.org/officeDocument/2006/math">
              <m:sSup>
                <m:sSupPr>
                  <m:ctrlPr>
                    <a:rPr lang="en-US" sz="1600" i="1" kern="1200" smtClean="0">
                      <a:latin typeface="Cambria Math" panose="02040503050406030204" pitchFamily="18" charset="0"/>
                    </a:rPr>
                  </m:ctrlPr>
                </m:sSupPr>
                <m:e>
                  <m:r>
                    <a:rPr lang="en-GB" sz="1600" b="0" i="1" kern="1200" smtClean="0">
                      <a:latin typeface="Cambria Math" panose="02040503050406030204" pitchFamily="18" charset="0"/>
                    </a:rPr>
                    <m:t>𝑟</m:t>
                  </m:r>
                </m:e>
                <m:sup>
                  <m:r>
                    <a:rPr lang="en-GB" sz="1600" b="0" i="1" kern="1200" smtClean="0">
                      <a:latin typeface="Cambria Math" panose="02040503050406030204" pitchFamily="18" charset="0"/>
                    </a:rPr>
                    <m:t>∗</m:t>
                  </m:r>
                </m:sup>
              </m:sSup>
            </m:oMath>
          </a14:m>
          <a:r>
            <a:rPr lang="en-US" sz="1600" kern="1200" dirty="0">
              <a:latin typeface="+mj-lt"/>
            </a:rPr>
            <a:t> has fallen so much that the economy operates with spare capacity. Public deficits potentially sill justified.</a:t>
          </a:r>
        </a:p>
      </dsp:txBody>
      <dsp:txXfrm>
        <a:off x="0" y="3054526"/>
        <a:ext cx="10691265" cy="15214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7868F6-3E76-4330-BC8B-5FF3195C7C35}">
      <dsp:nvSpPr>
        <dsp:cNvPr id="0" name=""/>
        <dsp:cNvSpPr/>
      </dsp:nvSpPr>
      <dsp:spPr>
        <a:xfrm>
          <a:off x="2298741" y="1157785"/>
          <a:ext cx="498031" cy="91440"/>
        </a:xfrm>
        <a:custGeom>
          <a:avLst/>
          <a:gdLst/>
          <a:ahLst/>
          <a:cxnLst/>
          <a:rect l="0" t="0" r="0" b="0"/>
          <a:pathLst>
            <a:path>
              <a:moveTo>
                <a:pt x="0" y="45720"/>
              </a:moveTo>
              <a:lnTo>
                <a:pt x="498031" y="45720"/>
              </a:lnTo>
            </a:path>
          </a:pathLst>
        </a:custGeom>
        <a:noFill/>
        <a:ln w="6350" cap="flat" cmpd="sng" algn="ctr">
          <a:solidFill>
            <a:srgbClr val="2915B7"/>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534541" y="1200862"/>
        <a:ext cx="26431" cy="5286"/>
      </dsp:txXfrm>
    </dsp:sp>
    <dsp:sp modelId="{BED43A1C-AC64-4F5C-BD80-4B90F49799C2}">
      <dsp:nvSpPr>
        <dsp:cNvPr id="0" name=""/>
        <dsp:cNvSpPr/>
      </dsp:nvSpPr>
      <dsp:spPr>
        <a:xfrm>
          <a:off x="2145" y="513986"/>
          <a:ext cx="2298395" cy="1379037"/>
        </a:xfrm>
        <a:prstGeom prst="rect">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623" tIns="118218" rIns="112623" bIns="118218"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mj-lt"/>
            </a:rPr>
            <a:t>Between 1929 and 1933, the United States experienced the deepest recession in its history, after a financial crisis that erupted in October of 1929</a:t>
          </a:r>
        </a:p>
      </dsp:txBody>
      <dsp:txXfrm>
        <a:off x="2145" y="513986"/>
        <a:ext cx="2298395" cy="1379037"/>
      </dsp:txXfrm>
    </dsp:sp>
    <dsp:sp modelId="{E399B151-338F-4AD5-91DC-3C06A4421AE4}">
      <dsp:nvSpPr>
        <dsp:cNvPr id="0" name=""/>
        <dsp:cNvSpPr/>
      </dsp:nvSpPr>
      <dsp:spPr>
        <a:xfrm>
          <a:off x="5125768" y="1157785"/>
          <a:ext cx="498031" cy="91440"/>
        </a:xfrm>
        <a:custGeom>
          <a:avLst/>
          <a:gdLst/>
          <a:ahLst/>
          <a:cxnLst/>
          <a:rect l="0" t="0" r="0" b="0"/>
          <a:pathLst>
            <a:path>
              <a:moveTo>
                <a:pt x="0" y="45720"/>
              </a:moveTo>
              <a:lnTo>
                <a:pt x="498031" y="45720"/>
              </a:lnTo>
            </a:path>
          </a:pathLst>
        </a:custGeom>
        <a:noFill/>
        <a:ln w="6350" cap="flat" cmpd="sng" algn="ctr">
          <a:solidFill>
            <a:srgbClr val="2915B7"/>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361568" y="1200862"/>
        <a:ext cx="26431" cy="5286"/>
      </dsp:txXfrm>
    </dsp:sp>
    <dsp:sp modelId="{B89D38E8-D1CE-4CC6-97B6-2F9314645068}">
      <dsp:nvSpPr>
        <dsp:cNvPr id="0" name=""/>
        <dsp:cNvSpPr/>
      </dsp:nvSpPr>
      <dsp:spPr>
        <a:xfrm>
          <a:off x="2829172" y="513986"/>
          <a:ext cx="2298395" cy="1379037"/>
        </a:xfrm>
        <a:prstGeom prst="rect">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623" tIns="118218" rIns="112623" bIns="118218"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Univers Condensed (Headings)"/>
            </a:rPr>
            <a:t>Financial crisis was deep: at the beginning of 1933, 52% of all farm mortgage debt was delinquent on its payments; by 1933, only around half of the banks that existed in 1929 were still in operation.</a:t>
          </a:r>
        </a:p>
      </dsp:txBody>
      <dsp:txXfrm>
        <a:off x="2829172" y="513986"/>
        <a:ext cx="2298395" cy="1379037"/>
      </dsp:txXfrm>
    </dsp:sp>
    <dsp:sp modelId="{A621EE09-258B-48A7-8E58-A1DCB92F7A02}">
      <dsp:nvSpPr>
        <dsp:cNvPr id="0" name=""/>
        <dsp:cNvSpPr/>
      </dsp:nvSpPr>
      <dsp:spPr>
        <a:xfrm>
          <a:off x="7952795" y="1157785"/>
          <a:ext cx="498031" cy="91440"/>
        </a:xfrm>
        <a:custGeom>
          <a:avLst/>
          <a:gdLst/>
          <a:ahLst/>
          <a:cxnLst/>
          <a:rect l="0" t="0" r="0" b="0"/>
          <a:pathLst>
            <a:path>
              <a:moveTo>
                <a:pt x="0" y="45720"/>
              </a:moveTo>
              <a:lnTo>
                <a:pt x="498031" y="45720"/>
              </a:lnTo>
            </a:path>
          </a:pathLst>
        </a:custGeom>
        <a:noFill/>
        <a:ln w="6350" cap="flat" cmpd="sng" algn="ctr">
          <a:solidFill>
            <a:srgbClr val="2915B7"/>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8188595" y="1200862"/>
        <a:ext cx="26431" cy="5286"/>
      </dsp:txXfrm>
    </dsp:sp>
    <dsp:sp modelId="{5C3AFC43-218A-4006-9D1E-0BD1CA3FF38F}">
      <dsp:nvSpPr>
        <dsp:cNvPr id="0" name=""/>
        <dsp:cNvSpPr/>
      </dsp:nvSpPr>
      <dsp:spPr>
        <a:xfrm>
          <a:off x="5656199" y="513986"/>
          <a:ext cx="2298395" cy="1379037"/>
        </a:xfrm>
        <a:prstGeom prst="rect">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623" tIns="118218" rIns="112623" bIns="118218"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Univers Condensed (Headings)"/>
            </a:rPr>
            <a:t>In</a:t>
          </a:r>
          <a:r>
            <a:rPr lang="en-GB" sz="1200" kern="1200" baseline="0" dirty="0">
              <a:latin typeface="Univers Condensed (Headings)"/>
            </a:rPr>
            <a:t> the macroeconomy, industrial production fell continuously for 4 years, and the size of the decline in output was between 30% and 40% depending on the measure used.</a:t>
          </a:r>
          <a:endParaRPr lang="en-GB" sz="1200" kern="1200" dirty="0">
            <a:latin typeface="Univers Condensed (Headings)"/>
          </a:endParaRPr>
        </a:p>
      </dsp:txBody>
      <dsp:txXfrm>
        <a:off x="5656199" y="513986"/>
        <a:ext cx="2298395" cy="1379037"/>
      </dsp:txXfrm>
    </dsp:sp>
    <dsp:sp modelId="{B215EFA6-E1BC-485D-94A3-251DCDF3B3E2}">
      <dsp:nvSpPr>
        <dsp:cNvPr id="0" name=""/>
        <dsp:cNvSpPr/>
      </dsp:nvSpPr>
      <dsp:spPr>
        <a:xfrm>
          <a:off x="1151343" y="1891223"/>
          <a:ext cx="8481080" cy="498031"/>
        </a:xfrm>
        <a:custGeom>
          <a:avLst/>
          <a:gdLst/>
          <a:ahLst/>
          <a:cxnLst/>
          <a:rect l="0" t="0" r="0" b="0"/>
          <a:pathLst>
            <a:path>
              <a:moveTo>
                <a:pt x="8481080" y="0"/>
              </a:moveTo>
              <a:lnTo>
                <a:pt x="8481080" y="266115"/>
              </a:lnTo>
              <a:lnTo>
                <a:pt x="0" y="266115"/>
              </a:lnTo>
              <a:lnTo>
                <a:pt x="0" y="498031"/>
              </a:lnTo>
            </a:path>
          </a:pathLst>
        </a:custGeom>
        <a:noFill/>
        <a:ln w="6350" cap="flat" cmpd="sng" algn="ctr">
          <a:solidFill>
            <a:srgbClr val="2915B7"/>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179445" y="2137596"/>
        <a:ext cx="424876" cy="5286"/>
      </dsp:txXfrm>
    </dsp:sp>
    <dsp:sp modelId="{3757EF34-CC9A-46B7-B166-C857677C69AB}">
      <dsp:nvSpPr>
        <dsp:cNvPr id="0" name=""/>
        <dsp:cNvSpPr/>
      </dsp:nvSpPr>
      <dsp:spPr>
        <a:xfrm>
          <a:off x="8483226" y="513986"/>
          <a:ext cx="2298395" cy="1379037"/>
        </a:xfrm>
        <a:prstGeom prst="rect">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623" tIns="118218" rIns="112623" bIns="118218"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Univers Condensed (Headings)"/>
            </a:rPr>
            <a:t>Keynes blamed the fall in private spending on “animal spirits.” [The paradox of thrift]</a:t>
          </a:r>
        </a:p>
      </dsp:txBody>
      <dsp:txXfrm>
        <a:off x="8483226" y="513986"/>
        <a:ext cx="2298395" cy="1379037"/>
      </dsp:txXfrm>
    </dsp:sp>
    <dsp:sp modelId="{3BA56635-610F-ED4D-902A-00013C4E151A}">
      <dsp:nvSpPr>
        <dsp:cNvPr id="0" name=""/>
        <dsp:cNvSpPr/>
      </dsp:nvSpPr>
      <dsp:spPr>
        <a:xfrm>
          <a:off x="2298741" y="3065453"/>
          <a:ext cx="498031" cy="91440"/>
        </a:xfrm>
        <a:custGeom>
          <a:avLst/>
          <a:gdLst/>
          <a:ahLst/>
          <a:cxnLst/>
          <a:rect l="0" t="0" r="0" b="0"/>
          <a:pathLst>
            <a:path>
              <a:moveTo>
                <a:pt x="0" y="45720"/>
              </a:moveTo>
              <a:lnTo>
                <a:pt x="498031" y="45720"/>
              </a:lnTo>
            </a:path>
          </a:pathLst>
        </a:custGeom>
        <a:noFill/>
        <a:ln w="6350" cap="flat" cmpd="sng" algn="ctr">
          <a:solidFill>
            <a:srgbClr val="2915B7"/>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534541" y="3108530"/>
        <a:ext cx="26431" cy="5286"/>
      </dsp:txXfrm>
    </dsp:sp>
    <dsp:sp modelId="{BC0EF048-B624-4E4F-A180-E75520428BFA}">
      <dsp:nvSpPr>
        <dsp:cNvPr id="0" name=""/>
        <dsp:cNvSpPr/>
      </dsp:nvSpPr>
      <dsp:spPr>
        <a:xfrm>
          <a:off x="2145" y="2421655"/>
          <a:ext cx="2298395" cy="1379037"/>
        </a:xfrm>
        <a:prstGeom prst="rect">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623" tIns="118218" rIns="112623" bIns="118218"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Univers Condensed (Headings)"/>
            </a:rPr>
            <a:t>The U.S. government rolled out spending programmes like the New Deal, with large public deficits and government dis-savings</a:t>
          </a:r>
        </a:p>
      </dsp:txBody>
      <dsp:txXfrm>
        <a:off x="2145" y="2421655"/>
        <a:ext cx="2298395" cy="1379037"/>
      </dsp:txXfrm>
    </dsp:sp>
    <dsp:sp modelId="{3E700B4C-7A9E-7749-954A-12F591A0A4DC}">
      <dsp:nvSpPr>
        <dsp:cNvPr id="0" name=""/>
        <dsp:cNvSpPr/>
      </dsp:nvSpPr>
      <dsp:spPr>
        <a:xfrm>
          <a:off x="5125768" y="3065453"/>
          <a:ext cx="498031" cy="91440"/>
        </a:xfrm>
        <a:custGeom>
          <a:avLst/>
          <a:gdLst/>
          <a:ahLst/>
          <a:cxnLst/>
          <a:rect l="0" t="0" r="0" b="0"/>
          <a:pathLst>
            <a:path>
              <a:moveTo>
                <a:pt x="0" y="45720"/>
              </a:moveTo>
              <a:lnTo>
                <a:pt x="498031" y="45720"/>
              </a:lnTo>
            </a:path>
          </a:pathLst>
        </a:custGeom>
        <a:noFill/>
        <a:ln w="6350" cap="flat" cmpd="sng" algn="ctr">
          <a:solidFill>
            <a:srgbClr val="2915B7"/>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361568" y="3108530"/>
        <a:ext cx="26431" cy="5286"/>
      </dsp:txXfrm>
    </dsp:sp>
    <dsp:sp modelId="{9E7FDE1E-2BC9-6A4F-B871-035B4373ACF4}">
      <dsp:nvSpPr>
        <dsp:cNvPr id="0" name=""/>
        <dsp:cNvSpPr/>
      </dsp:nvSpPr>
      <dsp:spPr>
        <a:xfrm>
          <a:off x="2829172" y="2421655"/>
          <a:ext cx="2298395" cy="1379037"/>
        </a:xfrm>
        <a:prstGeom prst="rect">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623" tIns="118218" rIns="112623" bIns="118218"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Univers Condensed (Headings)"/>
            </a:rPr>
            <a:t>The recovery started in 1933. The economy rebounded in the next 4 years.</a:t>
          </a:r>
        </a:p>
      </dsp:txBody>
      <dsp:txXfrm>
        <a:off x="2829172" y="2421655"/>
        <a:ext cx="2298395" cy="1379037"/>
      </dsp:txXfrm>
    </dsp:sp>
    <dsp:sp modelId="{08E23EE9-20A2-3340-96E2-7B888FDC7A55}">
      <dsp:nvSpPr>
        <dsp:cNvPr id="0" name=""/>
        <dsp:cNvSpPr/>
      </dsp:nvSpPr>
      <dsp:spPr>
        <a:xfrm>
          <a:off x="7952795" y="3065453"/>
          <a:ext cx="498031" cy="91440"/>
        </a:xfrm>
        <a:custGeom>
          <a:avLst/>
          <a:gdLst/>
          <a:ahLst/>
          <a:cxnLst/>
          <a:rect l="0" t="0" r="0" b="0"/>
          <a:pathLst>
            <a:path>
              <a:moveTo>
                <a:pt x="0" y="45720"/>
              </a:moveTo>
              <a:lnTo>
                <a:pt x="498031" y="45720"/>
              </a:lnTo>
            </a:path>
          </a:pathLst>
        </a:custGeom>
        <a:noFill/>
        <a:ln w="6350" cap="flat" cmpd="sng" algn="ctr">
          <a:solidFill>
            <a:schemeClr val="accent3">
              <a:hueOff val="-1496867"/>
              <a:satOff val="674"/>
              <a:lumOff val="-7057"/>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8188595" y="3108530"/>
        <a:ext cx="26431" cy="5286"/>
      </dsp:txXfrm>
    </dsp:sp>
    <dsp:sp modelId="{5E53C36D-9D39-1D40-96C0-FE3AD5518E95}">
      <dsp:nvSpPr>
        <dsp:cNvPr id="0" name=""/>
        <dsp:cNvSpPr/>
      </dsp:nvSpPr>
      <dsp:spPr>
        <a:xfrm>
          <a:off x="5656199" y="2421655"/>
          <a:ext cx="2298395" cy="1379037"/>
        </a:xfrm>
        <a:prstGeom prst="rect">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623" tIns="118218" rIns="112623" bIns="118218"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Univers Condensed (Headings)"/>
            </a:rPr>
            <a:t>The U.S. recovery stalled between 1937 and 1938, as output per capita had just reached its pre-depression peak</a:t>
          </a:r>
        </a:p>
      </dsp:txBody>
      <dsp:txXfrm>
        <a:off x="5656199" y="2421655"/>
        <a:ext cx="2298395" cy="1379037"/>
      </dsp:txXfrm>
    </dsp:sp>
    <dsp:sp modelId="{5CDB32A3-B0D4-8748-8C41-5D7034029B7B}">
      <dsp:nvSpPr>
        <dsp:cNvPr id="0" name=""/>
        <dsp:cNvSpPr/>
      </dsp:nvSpPr>
      <dsp:spPr>
        <a:xfrm>
          <a:off x="8483226" y="2421655"/>
          <a:ext cx="2298395" cy="1379037"/>
        </a:xfrm>
        <a:prstGeom prst="rect">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623" tIns="118218" rIns="112623" bIns="118218"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Univers Condensed (Headings)"/>
            </a:rPr>
            <a:t>Growth accelerated from 1940 onwards coinciding with </a:t>
          </a:r>
          <a:r>
            <a:rPr lang="en-US" sz="1200" kern="1200" dirty="0" err="1">
              <a:latin typeface="Univers Condensed (Headings)"/>
            </a:rPr>
            <a:t>Wold</a:t>
          </a:r>
          <a:r>
            <a:rPr lang="en-US" sz="1200" kern="1200" dirty="0">
              <a:latin typeface="Univers Condensed (Headings)"/>
            </a:rPr>
            <a:t> War II.</a:t>
          </a:r>
        </a:p>
      </dsp:txBody>
      <dsp:txXfrm>
        <a:off x="8483226" y="2421655"/>
        <a:ext cx="2298395" cy="1379037"/>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678426" y="889820"/>
            <a:ext cx="9989574" cy="3598606"/>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678426"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5B2D55FB-0606-49DB-8B59-E56DA85E7CB2}" type="datetimeFigureOut">
              <a:rPr lang="en-GB" smtClean="0"/>
              <a:t>10/06/2023</a:t>
            </a:fld>
            <a:endParaRPr lang="en-GB"/>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E8A2D4B4-B94B-4FDD-9E9A-6DDD49A70060}" type="slidenum">
              <a:rPr lang="en-GB" smtClean="0"/>
              <a:t>‹#›</a:t>
            </a:fld>
            <a:endParaRPr lang="en-GB"/>
          </a:p>
        </p:txBody>
      </p:sp>
    </p:spTree>
    <p:extLst>
      <p:ext uri="{BB962C8B-B14F-4D97-AF65-F5344CB8AC3E}">
        <p14:creationId xmlns:p14="http://schemas.microsoft.com/office/powerpoint/2010/main" val="3833254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5B2D55FB-0606-49DB-8B59-E56DA85E7CB2}" type="datetimeFigureOut">
              <a:rPr lang="en-GB" smtClean="0"/>
              <a:t>10/06/2023</a:t>
            </a:fld>
            <a:endParaRPr lang="en-GB"/>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E8A2D4B4-B94B-4FDD-9E9A-6DDD49A70060}" type="slidenum">
              <a:rPr lang="en-GB" smtClean="0"/>
              <a:t>‹#›</a:t>
            </a:fld>
            <a:endParaRPr lang="en-GB"/>
          </a:p>
        </p:txBody>
      </p:sp>
    </p:spTree>
    <p:extLst>
      <p:ext uri="{BB962C8B-B14F-4D97-AF65-F5344CB8AC3E}">
        <p14:creationId xmlns:p14="http://schemas.microsoft.com/office/powerpoint/2010/main" val="3033470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838200" y="997973"/>
            <a:ext cx="8404122" cy="49849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5B2D55FB-0606-49DB-8B59-E56DA85E7CB2}" type="datetimeFigureOut">
              <a:rPr lang="en-GB" smtClean="0"/>
              <a:t>10/06/2023</a:t>
            </a:fld>
            <a:endParaRPr lang="en-GB"/>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E8A2D4B4-B94B-4FDD-9E9A-6DDD49A70060}" type="slidenum">
              <a:rPr lang="en-GB" smtClean="0"/>
              <a:t>‹#›</a:t>
            </a:fld>
            <a:endParaRPr lang="en-GB"/>
          </a:p>
        </p:txBody>
      </p:sp>
    </p:spTree>
    <p:extLst>
      <p:ext uri="{BB962C8B-B14F-4D97-AF65-F5344CB8AC3E}">
        <p14:creationId xmlns:p14="http://schemas.microsoft.com/office/powerpoint/2010/main" val="750603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678426" y="889820"/>
            <a:ext cx="9989574" cy="3598606"/>
          </a:xfrm>
        </p:spPr>
        <p:txBody>
          <a:bodyPr anchor="t">
            <a:normAutofit/>
          </a:bodyPr>
          <a:lstStyle>
            <a:lvl1pPr algn="l">
              <a:defRPr sz="5400"/>
            </a:lvl1pPr>
          </a:lstStyle>
          <a:p>
            <a:r>
              <a:rPr lang="en-US" dirty="0"/>
              <a:t>Click to edit Master title style</a:t>
            </a:r>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678426"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9973586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3244167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4156212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22096"/>
            <a:ext cx="10691265" cy="1127930"/>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15383" y="2128684"/>
            <a:ext cx="5304417" cy="384441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72200" y="2128684"/>
            <a:ext cx="5219700" cy="384441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4911229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685887" y="929148"/>
            <a:ext cx="10640005" cy="761540"/>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15384" y="1681163"/>
            <a:ext cx="5282192"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15384" y="2505075"/>
            <a:ext cx="5282192" cy="342377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72200" y="1681163"/>
            <a:ext cx="5183188"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72200" y="2505075"/>
            <a:ext cx="5183188" cy="34237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7026911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9903278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4407090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678426" y="781665"/>
            <a:ext cx="4093599" cy="1223452"/>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688258" y="2315497"/>
            <a:ext cx="4093599" cy="35534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794540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5B2D55FB-0606-49DB-8B59-E56DA85E7CB2}" type="datetimeFigureOut">
              <a:rPr lang="en-GB" smtClean="0"/>
              <a:t>10/06/2023</a:t>
            </a:fld>
            <a:endParaRPr lang="en-GB"/>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E8A2D4B4-B94B-4FDD-9E9A-6DDD49A70060}" type="slidenum">
              <a:rPr lang="en-GB" smtClean="0"/>
              <a:t>‹#›</a:t>
            </a:fld>
            <a:endParaRPr lang="en-GB"/>
          </a:p>
        </p:txBody>
      </p:sp>
    </p:spTree>
    <p:extLst>
      <p:ext uri="{BB962C8B-B14F-4D97-AF65-F5344CB8AC3E}">
        <p14:creationId xmlns:p14="http://schemas.microsoft.com/office/powerpoint/2010/main" val="586995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683342" y="1066800"/>
            <a:ext cx="4103431" cy="1317523"/>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683342"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6430461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3802094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838200" y="997973"/>
            <a:ext cx="8404122" cy="498495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180195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5B2D55FB-0606-49DB-8B59-E56DA85E7CB2}" type="datetimeFigureOut">
              <a:rPr lang="en-GB" smtClean="0"/>
              <a:t>10/06/2023</a:t>
            </a:fld>
            <a:endParaRPr lang="en-GB"/>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E8A2D4B4-B94B-4FDD-9E9A-6DDD49A70060}" type="slidenum">
              <a:rPr lang="en-GB" smtClean="0"/>
              <a:t>‹#›</a:t>
            </a:fld>
            <a:endParaRPr lang="en-GB"/>
          </a:p>
        </p:txBody>
      </p:sp>
    </p:spTree>
    <p:extLst>
      <p:ext uri="{BB962C8B-B14F-4D97-AF65-F5344CB8AC3E}">
        <p14:creationId xmlns:p14="http://schemas.microsoft.com/office/powerpoint/2010/main" val="8182111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22096"/>
            <a:ext cx="10691265" cy="1127930"/>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15383" y="2128684"/>
            <a:ext cx="5304417" cy="3844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72200" y="2128684"/>
            <a:ext cx="5219700" cy="3844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5B2D55FB-0606-49DB-8B59-E56DA85E7CB2}" type="datetimeFigureOut">
              <a:rPr lang="en-GB" smtClean="0"/>
              <a:t>10/06/2023</a:t>
            </a:fld>
            <a:endParaRPr lang="en-GB"/>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E8A2D4B4-B94B-4FDD-9E9A-6DDD49A70060}" type="slidenum">
              <a:rPr lang="en-GB" smtClean="0"/>
              <a:t>‹#›</a:t>
            </a:fld>
            <a:endParaRPr lang="en-GB"/>
          </a:p>
        </p:txBody>
      </p:sp>
    </p:spTree>
    <p:extLst>
      <p:ext uri="{BB962C8B-B14F-4D97-AF65-F5344CB8AC3E}">
        <p14:creationId xmlns:p14="http://schemas.microsoft.com/office/powerpoint/2010/main" val="4114106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685887" y="929148"/>
            <a:ext cx="10640005" cy="761540"/>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15384" y="1681163"/>
            <a:ext cx="5282192"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15384" y="2505075"/>
            <a:ext cx="5282192" cy="34237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72200" y="1681163"/>
            <a:ext cx="5183188"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72200" y="2505075"/>
            <a:ext cx="5183188" cy="34237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5B2D55FB-0606-49DB-8B59-E56DA85E7CB2}" type="datetimeFigureOut">
              <a:rPr lang="en-GB" smtClean="0"/>
              <a:t>10/06/2023</a:t>
            </a:fld>
            <a:endParaRPr lang="en-GB"/>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E8A2D4B4-B94B-4FDD-9E9A-6DDD49A70060}" type="slidenum">
              <a:rPr lang="en-GB" smtClean="0"/>
              <a:t>‹#›</a:t>
            </a:fld>
            <a:endParaRPr lang="en-GB"/>
          </a:p>
        </p:txBody>
      </p:sp>
    </p:spTree>
    <p:extLst>
      <p:ext uri="{BB962C8B-B14F-4D97-AF65-F5344CB8AC3E}">
        <p14:creationId xmlns:p14="http://schemas.microsoft.com/office/powerpoint/2010/main" val="2765021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5B2D55FB-0606-49DB-8B59-E56DA85E7CB2}" type="datetimeFigureOut">
              <a:rPr lang="en-GB" smtClean="0"/>
              <a:t>10/06/2023</a:t>
            </a:fld>
            <a:endParaRPr lang="en-GB"/>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E8A2D4B4-B94B-4FDD-9E9A-6DDD49A70060}" type="slidenum">
              <a:rPr lang="en-GB" smtClean="0"/>
              <a:t>‹#›</a:t>
            </a:fld>
            <a:endParaRPr lang="en-GB"/>
          </a:p>
        </p:txBody>
      </p:sp>
    </p:spTree>
    <p:extLst>
      <p:ext uri="{BB962C8B-B14F-4D97-AF65-F5344CB8AC3E}">
        <p14:creationId xmlns:p14="http://schemas.microsoft.com/office/powerpoint/2010/main" val="902768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5B2D55FB-0606-49DB-8B59-E56DA85E7CB2}" type="datetimeFigureOut">
              <a:rPr lang="en-GB" smtClean="0"/>
              <a:t>10/06/2023</a:t>
            </a:fld>
            <a:endParaRPr lang="en-GB"/>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E8A2D4B4-B94B-4FDD-9E9A-6DDD49A70060}" type="slidenum">
              <a:rPr lang="en-GB" smtClean="0"/>
              <a:t>‹#›</a:t>
            </a:fld>
            <a:endParaRPr lang="en-GB"/>
          </a:p>
        </p:txBody>
      </p:sp>
    </p:spTree>
    <p:extLst>
      <p:ext uri="{BB962C8B-B14F-4D97-AF65-F5344CB8AC3E}">
        <p14:creationId xmlns:p14="http://schemas.microsoft.com/office/powerpoint/2010/main" val="3211698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678426" y="781665"/>
            <a:ext cx="4093599" cy="1223452"/>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688258" y="2315497"/>
            <a:ext cx="4093599" cy="35534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5B2D55FB-0606-49DB-8B59-E56DA85E7CB2}" type="datetimeFigureOut">
              <a:rPr lang="en-GB" smtClean="0"/>
              <a:t>10/06/2023</a:t>
            </a:fld>
            <a:endParaRPr lang="en-GB"/>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E8A2D4B4-B94B-4FDD-9E9A-6DDD49A70060}" type="slidenum">
              <a:rPr lang="en-GB" smtClean="0"/>
              <a:t>‹#›</a:t>
            </a:fld>
            <a:endParaRPr lang="en-GB"/>
          </a:p>
        </p:txBody>
      </p:sp>
    </p:spTree>
    <p:extLst>
      <p:ext uri="{BB962C8B-B14F-4D97-AF65-F5344CB8AC3E}">
        <p14:creationId xmlns:p14="http://schemas.microsoft.com/office/powerpoint/2010/main" val="707647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683342" y="1066800"/>
            <a:ext cx="4103431" cy="1317523"/>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683342"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5B2D55FB-0606-49DB-8B59-E56DA85E7CB2}" type="datetimeFigureOut">
              <a:rPr lang="en-GB" smtClean="0"/>
              <a:t>10/06/2023</a:t>
            </a:fld>
            <a:endParaRPr lang="en-GB"/>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E8A2D4B4-B94B-4FDD-9E9A-6DDD49A70060}" type="slidenum">
              <a:rPr lang="en-GB" smtClean="0"/>
              <a:t>‹#›</a:t>
            </a:fld>
            <a:endParaRPr lang="en-GB"/>
          </a:p>
        </p:txBody>
      </p:sp>
    </p:spTree>
    <p:extLst>
      <p:ext uri="{BB962C8B-B14F-4D97-AF65-F5344CB8AC3E}">
        <p14:creationId xmlns:p14="http://schemas.microsoft.com/office/powerpoint/2010/main" val="4168161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22096"/>
            <a:ext cx="10691265" cy="137103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93126"/>
            <a:ext cx="10691265" cy="363608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92594" cy="365125"/>
          </a:xfrm>
          <a:prstGeom prst="rect">
            <a:avLst/>
          </a:prstGeom>
        </p:spPr>
        <p:txBody>
          <a:bodyPr vert="horz" lIns="91440" tIns="45720" rIns="91440" bIns="45720" rtlCol="0" anchor="ctr"/>
          <a:lstStyle>
            <a:lvl1pPr algn="r">
              <a:defRPr sz="1050">
                <a:solidFill>
                  <a:schemeClr val="tx1"/>
                </a:solidFill>
                <a:latin typeface="+mj-lt"/>
              </a:defRPr>
            </a:lvl1pPr>
          </a:lstStyle>
          <a:p>
            <a:fld id="{5B2D55FB-0606-49DB-8B59-E56DA85E7CB2}" type="datetimeFigureOut">
              <a:rPr lang="en-GB" smtClean="0"/>
              <a:t>10/06/2023</a:t>
            </a:fld>
            <a:endParaRPr lang="en-GB"/>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15383"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GB"/>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E8A2D4B4-B94B-4FDD-9E9A-6DDD49A70060}" type="slidenum">
              <a:rPr lang="en-GB" smtClean="0"/>
              <a:t>‹#›</a:t>
            </a:fld>
            <a:endParaRPr lang="en-GB"/>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70109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22096"/>
            <a:ext cx="10691265" cy="137103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93126"/>
            <a:ext cx="10691265" cy="363608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92594" cy="365125"/>
          </a:xfrm>
          <a:prstGeom prst="rect">
            <a:avLst/>
          </a:prstGeom>
        </p:spPr>
        <p:txBody>
          <a:bodyPr vert="horz" lIns="91440" tIns="45720" rIns="91440" bIns="45720" rtlCol="0" anchor="ctr"/>
          <a:lstStyle>
            <a:lvl1pPr algn="r">
              <a:defRPr sz="1050">
                <a:solidFill>
                  <a:schemeClr val="tx1"/>
                </a:solidFill>
                <a:latin typeface="+mj-lt"/>
              </a:defRPr>
            </a:lvl1pPr>
          </a:lstStyle>
          <a:p>
            <a:fld id="{2F3E8B1C-86EF-43CF-8304-249481088644}" type="datetimeFigureOut">
              <a:rPr lang="en-US" smtClean="0"/>
              <a:pPr/>
              <a:t>6/10/23</a:t>
            </a:fld>
            <a:endParaRPr lang="en-US" dirty="0"/>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15383"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C3DB2ADC-AF19-4574-8C10-79B5B04FCA27}" type="slidenum">
              <a:rPr lang="en-US" smtClean="0"/>
              <a:pPr/>
              <a:t>‹#›</a:t>
            </a:fld>
            <a:endParaRPr lang="en-US" dirty="0"/>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96559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10"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 Id="rId5"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3E93247-6229-44AB-A550-739E971E6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sto MT"/>
              <a:ea typeface="+mn-ea"/>
              <a:cs typeface="+mn-cs"/>
            </a:endParaRPr>
          </a:p>
        </p:txBody>
      </p:sp>
      <p:sp>
        <p:nvSpPr>
          <p:cNvPr id="2" name="Title 1">
            <a:extLst>
              <a:ext uri="{FF2B5EF4-FFF2-40B4-BE49-F238E27FC236}">
                <a16:creationId xmlns:a16="http://schemas.microsoft.com/office/drawing/2014/main" id="{5669803F-9160-B0D0-81A3-FA367D0F8BC5}"/>
              </a:ext>
            </a:extLst>
          </p:cNvPr>
          <p:cNvSpPr>
            <a:spLocks noGrp="1"/>
          </p:cNvSpPr>
          <p:nvPr>
            <p:ph type="ctrTitle"/>
          </p:nvPr>
        </p:nvSpPr>
        <p:spPr>
          <a:xfrm>
            <a:off x="647699" y="871759"/>
            <a:ext cx="5448301" cy="3749232"/>
          </a:xfrm>
        </p:spPr>
        <p:txBody>
          <a:bodyPr>
            <a:normAutofit fontScale="90000"/>
          </a:bodyPr>
          <a:lstStyle/>
          <a:p>
            <a:pPr>
              <a:spcBef>
                <a:spcPts val="1800"/>
              </a:spcBef>
            </a:pPr>
            <a:r>
              <a:rPr lang="en-US" u="sng" dirty="0"/>
              <a:t>Chapter 11</a:t>
            </a:r>
            <a:br>
              <a:rPr lang="en-US" u="sng" dirty="0"/>
            </a:br>
            <a:br>
              <a:rPr lang="en-US" dirty="0"/>
            </a:br>
            <a:r>
              <a:rPr lang="en-US" sz="5400" dirty="0">
                <a:solidFill>
                  <a:srgbClr val="1B1B1B"/>
                </a:solidFill>
              </a:rPr>
              <a:t>Fiscal policy and the real interest rates</a:t>
            </a:r>
            <a:endParaRPr lang="en-US" dirty="0"/>
          </a:p>
        </p:txBody>
      </p:sp>
      <p:sp>
        <p:nvSpPr>
          <p:cNvPr id="3" name="Subtitle 2">
            <a:extLst>
              <a:ext uri="{FF2B5EF4-FFF2-40B4-BE49-F238E27FC236}">
                <a16:creationId xmlns:a16="http://schemas.microsoft.com/office/drawing/2014/main" id="{20DC3FB8-8940-E258-9623-26CCC3857493}"/>
              </a:ext>
            </a:extLst>
          </p:cNvPr>
          <p:cNvSpPr>
            <a:spLocks noGrp="1"/>
          </p:cNvSpPr>
          <p:nvPr>
            <p:ph type="subTitle" idx="1"/>
          </p:nvPr>
        </p:nvSpPr>
        <p:spPr>
          <a:xfrm>
            <a:off x="695325" y="4620991"/>
            <a:ext cx="4857857" cy="1365246"/>
          </a:xfrm>
        </p:spPr>
        <p:txBody>
          <a:bodyPr>
            <a:normAutofit/>
          </a:bodyPr>
          <a:lstStyle/>
          <a:p>
            <a:pPr>
              <a:spcBef>
                <a:spcPts val="400"/>
              </a:spcBef>
            </a:pPr>
            <a:r>
              <a:rPr lang="en-US" sz="1800" dirty="0"/>
              <a:t>Savings and Investment, Revisited</a:t>
            </a:r>
          </a:p>
          <a:p>
            <a:pPr>
              <a:spcBef>
                <a:spcPts val="400"/>
              </a:spcBef>
            </a:pPr>
            <a:r>
              <a:rPr lang="en-US" sz="1800" dirty="0"/>
              <a:t>The Rise of Savings During the 2020 Pandemic</a:t>
            </a:r>
          </a:p>
          <a:p>
            <a:pPr>
              <a:spcBef>
                <a:spcPts val="400"/>
              </a:spcBef>
            </a:pPr>
            <a:r>
              <a:rPr lang="en-US" sz="1800" dirty="0"/>
              <a:t>The End of the U.S. Great Depression</a:t>
            </a:r>
          </a:p>
        </p:txBody>
      </p:sp>
      <p:cxnSp>
        <p:nvCxnSpPr>
          <p:cNvPr id="11" name="Straight Connector 10">
            <a:extLst>
              <a:ext uri="{FF2B5EF4-FFF2-40B4-BE49-F238E27FC236}">
                <a16:creationId xmlns:a16="http://schemas.microsoft.com/office/drawing/2014/main" id="{EE2E603F-4A95-4FE8-BB06-211DFD75DB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49149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7CC41EB-2D81-4303-9171-6401B388BA3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34100"/>
            <a:ext cx="49149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92CA24B2-B130-964F-2E4A-323006035E90}"/>
              </a:ext>
            </a:extLst>
          </p:cNvPr>
          <p:cNvPicPr>
            <a:picLocks noChangeAspect="1"/>
          </p:cNvPicPr>
          <p:nvPr/>
        </p:nvPicPr>
        <p:blipFill>
          <a:blip r:embed="rId2"/>
          <a:stretch>
            <a:fillRect/>
          </a:stretch>
        </p:blipFill>
        <p:spPr>
          <a:xfrm>
            <a:off x="7631380" y="723913"/>
            <a:ext cx="3580906" cy="5410187"/>
          </a:xfrm>
          <a:prstGeom prst="rect">
            <a:avLst/>
          </a:prstGeom>
        </p:spPr>
      </p:pic>
    </p:spTree>
    <p:extLst>
      <p:ext uri="{BB962C8B-B14F-4D97-AF65-F5344CB8AC3E}">
        <p14:creationId xmlns:p14="http://schemas.microsoft.com/office/powerpoint/2010/main" val="1708610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61118-C465-44C1-98C3-78D0D3B612C2}"/>
              </a:ext>
            </a:extLst>
          </p:cNvPr>
          <p:cNvSpPr>
            <a:spLocks noGrp="1"/>
          </p:cNvSpPr>
          <p:nvPr>
            <p:ph type="title"/>
          </p:nvPr>
        </p:nvSpPr>
        <p:spPr>
          <a:xfrm>
            <a:off x="721453" y="843459"/>
            <a:ext cx="10704353" cy="616225"/>
          </a:xfrm>
        </p:spPr>
        <p:txBody>
          <a:bodyPr>
            <a:normAutofit/>
          </a:bodyPr>
          <a:lstStyle/>
          <a:p>
            <a:r>
              <a:rPr lang="en-GB" sz="3200" dirty="0">
                <a:solidFill>
                  <a:schemeClr val="tx2"/>
                </a:solidFill>
              </a:rPr>
              <a:t>Financial crisis can shift down r* (safe assets)</a:t>
            </a:r>
          </a:p>
        </p:txBody>
      </p:sp>
      <mc:AlternateContent xmlns:mc="http://schemas.openxmlformats.org/markup-compatibility/2006" xmlns:a14="http://schemas.microsoft.com/office/drawing/2010/main">
        <mc:Choice Requires="a14">
          <p:sp>
            <p:nvSpPr>
              <p:cNvPr id="5" name="Content Placeholder 2">
                <a:extLst>
                  <a:ext uri="{FF2B5EF4-FFF2-40B4-BE49-F238E27FC236}">
                    <a16:creationId xmlns:a16="http://schemas.microsoft.com/office/drawing/2014/main" id="{53F3BBD8-5AD7-AEC8-F6F3-031B6776E1C6}"/>
                  </a:ext>
                </a:extLst>
              </p:cNvPr>
              <p:cNvSpPr txBox="1">
                <a:spLocks/>
              </p:cNvSpPr>
              <p:nvPr/>
            </p:nvSpPr>
            <p:spPr>
              <a:xfrm>
                <a:off x="864065" y="1560352"/>
                <a:ext cx="5553513" cy="4420633"/>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1800"/>
                  </a:spcBef>
                  <a:spcAft>
                    <a:spcPts val="600"/>
                  </a:spcAft>
                </a:pPr>
                <a:r>
                  <a:rPr lang="en-GB" sz="2000" dirty="0">
                    <a:latin typeface="+mj-lt"/>
                  </a:rPr>
                  <a:t>After a financial crisis, financial markets become less able to produce safety. </a:t>
                </a:r>
                <a:r>
                  <a:rPr lang="en-GB" sz="2000" dirty="0">
                    <a:solidFill>
                      <a:srgbClr val="DE660F"/>
                    </a:solidFill>
                    <a:latin typeface="+mj-lt"/>
                  </a:rPr>
                  <a:t>Fewer safe assets</a:t>
                </a:r>
                <a:r>
                  <a:rPr lang="en-GB" sz="2000" dirty="0">
                    <a:latin typeface="+mj-lt"/>
                  </a:rPr>
                  <a:t>. </a:t>
                </a:r>
              </a:p>
              <a:p>
                <a:pPr>
                  <a:lnSpc>
                    <a:spcPct val="100000"/>
                  </a:lnSpc>
                  <a:spcBef>
                    <a:spcPts val="1800"/>
                  </a:spcBef>
                  <a:spcAft>
                    <a:spcPts val="600"/>
                  </a:spcAft>
                </a:pPr>
                <a:r>
                  <a:rPr lang="en-GB" sz="2000" dirty="0">
                    <a:latin typeface="+mj-lt"/>
                  </a:rPr>
                  <a:t>Households looking to dissave and households looking to save do not have the vehicles to do so.</a:t>
                </a:r>
              </a:p>
              <a:p>
                <a:pPr>
                  <a:lnSpc>
                    <a:spcPct val="100000"/>
                  </a:lnSpc>
                  <a:spcBef>
                    <a:spcPts val="1800"/>
                  </a:spcBef>
                  <a:spcAft>
                    <a:spcPts val="600"/>
                  </a:spcAft>
                </a:pPr>
                <a:r>
                  <a:rPr lang="en-GB" sz="2000" dirty="0">
                    <a:latin typeface="+mj-lt"/>
                  </a:rPr>
                  <a:t>They </a:t>
                </a:r>
                <a:r>
                  <a:rPr lang="en-GB" dirty="0">
                    <a:latin typeface="+mj-lt"/>
                  </a:rPr>
                  <a:t>t</a:t>
                </a:r>
                <a:r>
                  <a:rPr lang="en-GB" sz="2000" dirty="0">
                    <a:latin typeface="+mj-lt"/>
                  </a:rPr>
                  <a:t>urn to investing in real projects</a:t>
                </a:r>
              </a:p>
              <a:p>
                <a:pPr>
                  <a:lnSpc>
                    <a:spcPct val="100000"/>
                  </a:lnSpc>
                  <a:spcBef>
                    <a:spcPts val="1800"/>
                  </a:spcBef>
                  <a:spcAft>
                    <a:spcPts val="600"/>
                  </a:spcAft>
                </a:pPr>
                <a:r>
                  <a:rPr lang="en-GB" sz="2000" dirty="0">
                    <a:latin typeface="+mj-lt"/>
                  </a:rPr>
                  <a:t>The savings curve shifts to the right,</a:t>
                </a:r>
              </a:p>
              <a:p>
                <a:pPr>
                  <a:lnSpc>
                    <a:spcPct val="100000"/>
                  </a:lnSpc>
                  <a:spcBef>
                    <a:spcPts val="1800"/>
                  </a:spcBef>
                  <a:spcAft>
                    <a:spcPts val="600"/>
                  </a:spcAft>
                </a:pPr>
                <a14:m>
                  <m:oMath xmlns:m="http://schemas.openxmlformats.org/officeDocument/2006/math">
                    <m:sSup>
                      <m:sSupPr>
                        <m:ctrlPr>
                          <a:rPr lang="en-GB" sz="2000" i="1">
                            <a:latin typeface="Cambria Math" panose="02040503050406030204" pitchFamily="18" charset="0"/>
                          </a:rPr>
                        </m:ctrlPr>
                      </m:sSupPr>
                      <m:e>
                        <m:r>
                          <a:rPr lang="en-GB" sz="2000" b="0" i="1">
                            <a:latin typeface="Cambria Math" panose="02040503050406030204" pitchFamily="18" charset="0"/>
                          </a:rPr>
                          <m:t>𝑟</m:t>
                        </m:r>
                      </m:e>
                      <m:sup>
                        <m:r>
                          <a:rPr lang="en-GB" sz="2000" b="0" i="1">
                            <a:latin typeface="Cambria Math" panose="02040503050406030204" pitchFamily="18" charset="0"/>
                          </a:rPr>
                          <m:t>∗</m:t>
                        </m:r>
                      </m:sup>
                    </m:sSup>
                  </m:oMath>
                </a14:m>
                <a:r>
                  <a:rPr lang="en-GB" sz="2000" dirty="0">
                    <a:latin typeface="+mj-lt"/>
                  </a:rPr>
                  <a:t> falls as the economy moves to point </a:t>
                </a:r>
                <a14:m>
                  <m:oMath xmlns:m="http://schemas.openxmlformats.org/officeDocument/2006/math">
                    <m:r>
                      <a:rPr lang="en-GB" sz="2000" i="1" dirty="0" smtClean="0">
                        <a:latin typeface="Cambria Math" panose="02040503050406030204" pitchFamily="18" charset="0"/>
                      </a:rPr>
                      <m:t>𝐵</m:t>
                    </m:r>
                  </m:oMath>
                </a14:m>
                <a:r>
                  <a:rPr lang="en-GB" sz="2000" dirty="0">
                    <a:latin typeface="+mj-lt"/>
                  </a:rPr>
                  <a:t>, with many low-productivity investments being made.</a:t>
                </a:r>
              </a:p>
            </p:txBody>
          </p:sp>
        </mc:Choice>
        <mc:Fallback xmlns="">
          <p:sp>
            <p:nvSpPr>
              <p:cNvPr id="5" name="Content Placeholder 2">
                <a:extLst>
                  <a:ext uri="{FF2B5EF4-FFF2-40B4-BE49-F238E27FC236}">
                    <a16:creationId xmlns:a16="http://schemas.microsoft.com/office/drawing/2014/main" id="{53F3BBD8-5AD7-AEC8-F6F3-031B6776E1C6}"/>
                  </a:ext>
                </a:extLst>
              </p:cNvPr>
              <p:cNvSpPr txBox="1">
                <a:spLocks noRot="1" noChangeAspect="1" noMove="1" noResize="1" noEditPoints="1" noAdjustHandles="1" noChangeArrowheads="1" noChangeShapeType="1" noTextEdit="1"/>
              </p:cNvSpPr>
              <p:nvPr/>
            </p:nvSpPr>
            <p:spPr>
              <a:xfrm>
                <a:off x="864065" y="1560352"/>
                <a:ext cx="5553513" cy="4420633"/>
              </a:xfrm>
              <a:prstGeom prst="rect">
                <a:avLst/>
              </a:prstGeom>
              <a:blipFill>
                <a:blip r:embed="rId2"/>
                <a:stretch>
                  <a:fillRect l="-1142" t="-573"/>
                </a:stretch>
              </a:blipFill>
            </p:spPr>
            <p:txBody>
              <a:bodyPr/>
              <a:lstStyle/>
              <a:p>
                <a:r>
                  <a:rPr lang="en-US">
                    <a:noFill/>
                  </a:rPr>
                  <a:t> </a:t>
                </a:r>
              </a:p>
            </p:txBody>
          </p:sp>
        </mc:Fallback>
      </mc:AlternateContent>
      <p:pic>
        <p:nvPicPr>
          <p:cNvPr id="7" name="Picture 6" descr="Chart, line chart&#10;&#10;Description automatically generated">
            <a:extLst>
              <a:ext uri="{FF2B5EF4-FFF2-40B4-BE49-F238E27FC236}">
                <a16:creationId xmlns:a16="http://schemas.microsoft.com/office/drawing/2014/main" id="{C5363107-AE1A-2B58-E044-A823B5FB78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5504" y="1724576"/>
            <a:ext cx="4212432" cy="3891250"/>
          </a:xfrm>
          <a:prstGeom prst="rect">
            <a:avLst/>
          </a:prstGeom>
        </p:spPr>
      </p:pic>
    </p:spTree>
    <p:extLst>
      <p:ext uri="{BB962C8B-B14F-4D97-AF65-F5344CB8AC3E}">
        <p14:creationId xmlns:p14="http://schemas.microsoft.com/office/powerpoint/2010/main" val="41904266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61118-C465-44C1-98C3-78D0D3B612C2}"/>
              </a:ext>
            </a:extLst>
          </p:cNvPr>
          <p:cNvSpPr>
            <a:spLocks noGrp="1"/>
          </p:cNvSpPr>
          <p:nvPr>
            <p:ph type="title"/>
          </p:nvPr>
        </p:nvSpPr>
        <p:spPr>
          <a:xfrm>
            <a:off x="721453" y="843459"/>
            <a:ext cx="10704353" cy="616225"/>
          </a:xfrm>
        </p:spPr>
        <p:txBody>
          <a:bodyPr>
            <a:normAutofit/>
          </a:bodyPr>
          <a:lstStyle/>
          <a:p>
            <a:r>
              <a:rPr lang="en-GB" sz="3200" dirty="0">
                <a:solidFill>
                  <a:schemeClr val="tx2"/>
                </a:solidFill>
              </a:rPr>
              <a:t>Financial crisis can shift down r* (safe assets)</a:t>
            </a:r>
          </a:p>
        </p:txBody>
      </p:sp>
      <mc:AlternateContent xmlns:mc="http://schemas.openxmlformats.org/markup-compatibility/2006" xmlns:a14="http://schemas.microsoft.com/office/drawing/2010/main">
        <mc:Choice Requires="a14">
          <p:sp>
            <p:nvSpPr>
              <p:cNvPr id="5" name="Content Placeholder 2">
                <a:extLst>
                  <a:ext uri="{FF2B5EF4-FFF2-40B4-BE49-F238E27FC236}">
                    <a16:creationId xmlns:a16="http://schemas.microsoft.com/office/drawing/2014/main" id="{53F3BBD8-5AD7-AEC8-F6F3-031B6776E1C6}"/>
                  </a:ext>
                </a:extLst>
              </p:cNvPr>
              <p:cNvSpPr txBox="1">
                <a:spLocks/>
              </p:cNvSpPr>
              <p:nvPr/>
            </p:nvSpPr>
            <p:spPr>
              <a:xfrm>
                <a:off x="864065" y="1560352"/>
                <a:ext cx="5553513" cy="4420633"/>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spcAft>
                    <a:spcPts val="600"/>
                  </a:spcAft>
                </a:pPr>
                <a14:m>
                  <m:oMath xmlns:m="http://schemas.openxmlformats.org/officeDocument/2006/math">
                    <m:sSup>
                      <m:sSupPr>
                        <m:ctrlPr>
                          <a:rPr lang="en-GB" sz="2000" i="1" smtClean="0">
                            <a:latin typeface="Cambria Math" panose="02040503050406030204" pitchFamily="18" charset="0"/>
                          </a:rPr>
                        </m:ctrlPr>
                      </m:sSupPr>
                      <m:e>
                        <m:r>
                          <a:rPr lang="en-GB" sz="2000" i="1">
                            <a:latin typeface="Cambria Math" panose="02040503050406030204" pitchFamily="18" charset="0"/>
                          </a:rPr>
                          <m:t>𝑟</m:t>
                        </m:r>
                      </m:e>
                      <m:sup>
                        <m:r>
                          <a:rPr lang="en-GB" sz="2000" i="1">
                            <a:latin typeface="Cambria Math" panose="02040503050406030204" pitchFamily="18" charset="0"/>
                          </a:rPr>
                          <m:t>∗</m:t>
                        </m:r>
                      </m:sup>
                    </m:sSup>
                  </m:oMath>
                </a14:m>
                <a:r>
                  <a:rPr lang="en-GB" sz="2000" dirty="0">
                    <a:latin typeface="+mj-lt"/>
                  </a:rPr>
                  <a:t> </a:t>
                </a:r>
                <a:r>
                  <a:rPr lang="en-GB" dirty="0">
                    <a:latin typeface="+mj-lt"/>
                  </a:rPr>
                  <a:t>may be</a:t>
                </a:r>
                <a:r>
                  <a:rPr lang="en-GB" sz="2000" dirty="0">
                    <a:latin typeface="+mj-lt"/>
                  </a:rPr>
                  <a:t> so low that the economy is </a:t>
                </a:r>
                <a:r>
                  <a:rPr lang="en-GB" sz="2000" u="sng" dirty="0">
                    <a:latin typeface="+mj-lt"/>
                  </a:rPr>
                  <a:t>dynamically inefficient</a:t>
                </a:r>
                <a:r>
                  <a:rPr lang="en-GB" sz="2000" dirty="0">
                    <a:latin typeface="+mj-lt"/>
                  </a:rPr>
                  <a:t>: every household could be made better off by consuming more instead of saving at such low returns, as long as all other households would do the same, increasing real interest rates.</a:t>
                </a:r>
              </a:p>
              <a:p>
                <a:pPr marL="0" indent="0">
                  <a:lnSpc>
                    <a:spcPct val="100000"/>
                  </a:lnSpc>
                  <a:spcBef>
                    <a:spcPts val="1800"/>
                  </a:spcBef>
                  <a:spcAft>
                    <a:spcPts val="600"/>
                  </a:spcAft>
                  <a:buNone/>
                </a:pPr>
                <a:r>
                  <a:rPr lang="en-GB" sz="2000" u="sng" dirty="0">
                    <a:latin typeface="+mj-lt"/>
                  </a:rPr>
                  <a:t>Public deficits</a:t>
                </a:r>
                <a:r>
                  <a:rPr lang="en-GB" sz="2000" dirty="0">
                    <a:latin typeface="+mj-lt"/>
                  </a:rPr>
                  <a:t> after financial crises:</a:t>
                </a:r>
              </a:p>
              <a:p>
                <a:pPr>
                  <a:spcBef>
                    <a:spcPts val="600"/>
                  </a:spcBef>
                  <a:spcAft>
                    <a:spcPts val="600"/>
                  </a:spcAft>
                </a:pPr>
                <a:r>
                  <a:rPr lang="en-GB" dirty="0">
                    <a:latin typeface="+mj-lt"/>
                  </a:rPr>
                  <a:t>C</a:t>
                </a:r>
                <a:r>
                  <a:rPr lang="en-GB" sz="2000" dirty="0">
                    <a:latin typeface="+mj-lt"/>
                  </a:rPr>
                  <a:t>reate a safe asset</a:t>
                </a:r>
                <a:r>
                  <a:rPr lang="en-GB" dirty="0">
                    <a:latin typeface="+mj-lt"/>
                  </a:rPr>
                  <a:t>, the </a:t>
                </a:r>
                <a:r>
                  <a:rPr lang="en-GB" sz="2000" dirty="0">
                    <a:latin typeface="+mj-lt"/>
                  </a:rPr>
                  <a:t>government bonds. </a:t>
                </a:r>
              </a:p>
              <a:p>
                <a:pPr>
                  <a:spcBef>
                    <a:spcPts val="600"/>
                  </a:spcBef>
                  <a:spcAft>
                    <a:spcPts val="600"/>
                  </a:spcAft>
                </a:pPr>
                <a:r>
                  <a:rPr lang="en-GB" sz="2000" dirty="0">
                    <a:latin typeface="+mj-lt"/>
                  </a:rPr>
                  <a:t>Shift the total supply of savings back to the left, move the economy back near point </a:t>
                </a:r>
                <a14:m>
                  <m:oMath xmlns:m="http://schemas.openxmlformats.org/officeDocument/2006/math">
                    <m:r>
                      <a:rPr lang="en-GB" sz="2000" i="1" dirty="0" smtClean="0">
                        <a:latin typeface="Cambria Math" panose="02040503050406030204" pitchFamily="18" charset="0"/>
                      </a:rPr>
                      <m:t>𝐴</m:t>
                    </m:r>
                    <m:r>
                      <a:rPr lang="en-GB" sz="2000" b="0" i="0" dirty="0" smtClean="0">
                        <a:latin typeface="Cambria Math" panose="02040503050406030204" pitchFamily="18" charset="0"/>
                      </a:rPr>
                      <m:t>,</m:t>
                    </m:r>
                  </m:oMath>
                </a14:m>
                <a:r>
                  <a:rPr lang="en-GB" sz="2000" dirty="0">
                    <a:latin typeface="+mj-lt"/>
                  </a:rPr>
                  <a:t> raise </a:t>
                </a:r>
                <a:r>
                  <a:rPr lang="en-GB" sz="2000" i="1" dirty="0">
                    <a:latin typeface="+mj-lt"/>
                  </a:rPr>
                  <a:t>r*</a:t>
                </a:r>
              </a:p>
            </p:txBody>
          </p:sp>
        </mc:Choice>
        <mc:Fallback xmlns="">
          <p:sp>
            <p:nvSpPr>
              <p:cNvPr id="5" name="Content Placeholder 2">
                <a:extLst>
                  <a:ext uri="{FF2B5EF4-FFF2-40B4-BE49-F238E27FC236}">
                    <a16:creationId xmlns:a16="http://schemas.microsoft.com/office/drawing/2014/main" id="{53F3BBD8-5AD7-AEC8-F6F3-031B6776E1C6}"/>
                  </a:ext>
                </a:extLst>
              </p:cNvPr>
              <p:cNvSpPr txBox="1">
                <a:spLocks noRot="1" noChangeAspect="1" noMove="1" noResize="1" noEditPoints="1" noAdjustHandles="1" noChangeArrowheads="1" noChangeShapeType="1" noTextEdit="1"/>
              </p:cNvSpPr>
              <p:nvPr/>
            </p:nvSpPr>
            <p:spPr>
              <a:xfrm>
                <a:off x="864065" y="1560352"/>
                <a:ext cx="5553513" cy="4420633"/>
              </a:xfrm>
              <a:prstGeom prst="rect">
                <a:avLst/>
              </a:prstGeom>
              <a:blipFill>
                <a:blip r:embed="rId2"/>
                <a:stretch>
                  <a:fillRect l="-1370" r="-1370"/>
                </a:stretch>
              </a:blipFill>
            </p:spPr>
            <p:txBody>
              <a:bodyPr/>
              <a:lstStyle/>
              <a:p>
                <a:r>
                  <a:rPr lang="en-US">
                    <a:noFill/>
                  </a:rPr>
                  <a:t> </a:t>
                </a:r>
              </a:p>
            </p:txBody>
          </p:sp>
        </mc:Fallback>
      </mc:AlternateContent>
      <p:pic>
        <p:nvPicPr>
          <p:cNvPr id="7" name="Picture 6" descr="Chart, line chart&#10;&#10;Description automatically generated">
            <a:extLst>
              <a:ext uri="{FF2B5EF4-FFF2-40B4-BE49-F238E27FC236}">
                <a16:creationId xmlns:a16="http://schemas.microsoft.com/office/drawing/2014/main" id="{C5363107-AE1A-2B58-E044-A823B5FB78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5504" y="1724576"/>
            <a:ext cx="4212432" cy="3891250"/>
          </a:xfrm>
          <a:prstGeom prst="rect">
            <a:avLst/>
          </a:prstGeom>
        </p:spPr>
      </p:pic>
    </p:spTree>
    <p:extLst>
      <p:ext uri="{BB962C8B-B14F-4D97-AF65-F5344CB8AC3E}">
        <p14:creationId xmlns:p14="http://schemas.microsoft.com/office/powerpoint/2010/main" val="8432432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61118-C465-44C1-98C3-78D0D3B612C2}"/>
              </a:ext>
            </a:extLst>
          </p:cNvPr>
          <p:cNvSpPr>
            <a:spLocks noGrp="1"/>
          </p:cNvSpPr>
          <p:nvPr>
            <p:ph type="title"/>
          </p:nvPr>
        </p:nvSpPr>
        <p:spPr>
          <a:xfrm>
            <a:off x="721453" y="843459"/>
            <a:ext cx="10704353" cy="616225"/>
          </a:xfrm>
        </p:spPr>
        <p:txBody>
          <a:bodyPr>
            <a:normAutofit/>
          </a:bodyPr>
          <a:lstStyle/>
          <a:p>
            <a:r>
              <a:rPr lang="en-GB" sz="3200" dirty="0">
                <a:solidFill>
                  <a:schemeClr val="tx2"/>
                </a:solidFill>
              </a:rPr>
              <a:t>Financial crisis can shift down r* (buffers and risk)</a:t>
            </a:r>
          </a:p>
        </p:txBody>
      </p:sp>
      <mc:AlternateContent xmlns:mc="http://schemas.openxmlformats.org/markup-compatibility/2006" xmlns:a14="http://schemas.microsoft.com/office/drawing/2010/main">
        <mc:Choice Requires="a14">
          <p:sp>
            <p:nvSpPr>
              <p:cNvPr id="5" name="Content Placeholder 2">
                <a:extLst>
                  <a:ext uri="{FF2B5EF4-FFF2-40B4-BE49-F238E27FC236}">
                    <a16:creationId xmlns:a16="http://schemas.microsoft.com/office/drawing/2014/main" id="{53F3BBD8-5AD7-AEC8-F6F3-031B6776E1C6}"/>
                  </a:ext>
                </a:extLst>
              </p:cNvPr>
              <p:cNvSpPr txBox="1">
                <a:spLocks/>
              </p:cNvSpPr>
              <p:nvPr/>
            </p:nvSpPr>
            <p:spPr>
              <a:xfrm>
                <a:off x="864065" y="1560352"/>
                <a:ext cx="6065241" cy="4420633"/>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1800"/>
                  </a:spcBef>
                  <a:spcAft>
                    <a:spcPts val="600"/>
                  </a:spcAft>
                </a:pPr>
                <a:r>
                  <a:rPr lang="en-GB" sz="2000" dirty="0">
                    <a:latin typeface="+mj-lt"/>
                  </a:rPr>
                  <a:t>People save to be able to pay for unexpected expenses. </a:t>
                </a:r>
                <a:r>
                  <a:rPr lang="en-GB" sz="2000" dirty="0">
                    <a:solidFill>
                      <a:srgbClr val="DE660F"/>
                    </a:solidFill>
                    <a:latin typeface="+mj-lt"/>
                  </a:rPr>
                  <a:t>Precautionary savings</a:t>
                </a:r>
                <a:r>
                  <a:rPr lang="en-GB" sz="2000" dirty="0">
                    <a:latin typeface="+mj-lt"/>
                  </a:rPr>
                  <a:t>.</a:t>
                </a:r>
              </a:p>
              <a:p>
                <a:pPr>
                  <a:lnSpc>
                    <a:spcPct val="100000"/>
                  </a:lnSpc>
                  <a:spcBef>
                    <a:spcPts val="1800"/>
                  </a:spcBef>
                  <a:spcAft>
                    <a:spcPts val="600"/>
                  </a:spcAft>
                </a:pPr>
                <a:r>
                  <a:rPr lang="en-GB" sz="2000" dirty="0">
                    <a:latin typeface="+mj-lt"/>
                  </a:rPr>
                  <a:t>A deep financial crisis comes with an increase in the risk of job loss. Even conditional on keeping one’s job, income risk rises, as some have their hours or overtime cut and others do not.</a:t>
                </a:r>
              </a:p>
              <a:p>
                <a:pPr>
                  <a:lnSpc>
                    <a:spcPct val="100000"/>
                  </a:lnSpc>
                  <a:spcBef>
                    <a:spcPts val="1800"/>
                  </a:spcBef>
                  <a:spcAft>
                    <a:spcPts val="600"/>
                  </a:spcAft>
                </a:pPr>
                <a:r>
                  <a:rPr lang="en-GB" sz="2000" dirty="0">
                    <a:latin typeface="+mj-lt"/>
                  </a:rPr>
                  <a:t>Realising uncertainty is higher, these precautionary savings rise.</a:t>
                </a:r>
              </a:p>
              <a:p>
                <a:pPr>
                  <a:lnSpc>
                    <a:spcPct val="100000"/>
                  </a:lnSpc>
                  <a:spcBef>
                    <a:spcPts val="1800"/>
                  </a:spcBef>
                  <a:spcAft>
                    <a:spcPts val="600"/>
                  </a:spcAft>
                </a:pPr>
                <a:r>
                  <a:rPr lang="en-GB" sz="2000" dirty="0">
                    <a:latin typeface="+mj-lt"/>
                  </a:rPr>
                  <a:t>The savings curve shifts to the right again, and the economy ends up at </a:t>
                </a:r>
                <a14:m>
                  <m:oMath xmlns:m="http://schemas.openxmlformats.org/officeDocument/2006/math">
                    <m:r>
                      <a:rPr lang="en-GB" sz="2000" i="1" dirty="0" smtClean="0">
                        <a:latin typeface="Cambria Math" panose="02040503050406030204" pitchFamily="18" charset="0"/>
                      </a:rPr>
                      <m:t>𝐵</m:t>
                    </m:r>
                  </m:oMath>
                </a14:m>
                <a:r>
                  <a:rPr lang="en-GB" sz="2000" dirty="0">
                    <a:latin typeface="+mj-lt"/>
                  </a:rPr>
                  <a:t>, with a lower </a:t>
                </a:r>
                <a14:m>
                  <m:oMath xmlns:m="http://schemas.openxmlformats.org/officeDocument/2006/math">
                    <m:sSup>
                      <m:sSupPr>
                        <m:ctrlPr>
                          <a:rPr lang="en-GB" sz="2000" i="1" smtClean="0">
                            <a:latin typeface="Cambria Math" panose="02040503050406030204" pitchFamily="18" charset="0"/>
                          </a:rPr>
                        </m:ctrlPr>
                      </m:sSupPr>
                      <m:e>
                        <m:r>
                          <a:rPr lang="en-GB" sz="2000" b="0" i="1" smtClean="0">
                            <a:latin typeface="Cambria Math" panose="02040503050406030204" pitchFamily="18" charset="0"/>
                          </a:rPr>
                          <m:t>𝑟</m:t>
                        </m:r>
                      </m:e>
                      <m:sup>
                        <m:r>
                          <a:rPr lang="en-GB" sz="2000" b="0" i="1" smtClean="0">
                            <a:latin typeface="Cambria Math" panose="02040503050406030204" pitchFamily="18" charset="0"/>
                          </a:rPr>
                          <m:t>∗</m:t>
                        </m:r>
                      </m:sup>
                    </m:sSup>
                  </m:oMath>
                </a14:m>
                <a:r>
                  <a:rPr lang="en-GB" sz="2000" dirty="0">
                    <a:latin typeface="+mj-lt"/>
                  </a:rPr>
                  <a:t>.</a:t>
                </a:r>
              </a:p>
            </p:txBody>
          </p:sp>
        </mc:Choice>
        <mc:Fallback xmlns="">
          <p:sp>
            <p:nvSpPr>
              <p:cNvPr id="5" name="Content Placeholder 2">
                <a:extLst>
                  <a:ext uri="{FF2B5EF4-FFF2-40B4-BE49-F238E27FC236}">
                    <a16:creationId xmlns:a16="http://schemas.microsoft.com/office/drawing/2014/main" id="{53F3BBD8-5AD7-AEC8-F6F3-031B6776E1C6}"/>
                  </a:ext>
                </a:extLst>
              </p:cNvPr>
              <p:cNvSpPr txBox="1">
                <a:spLocks noRot="1" noChangeAspect="1" noMove="1" noResize="1" noEditPoints="1" noAdjustHandles="1" noChangeArrowheads="1" noChangeShapeType="1" noTextEdit="1"/>
              </p:cNvSpPr>
              <p:nvPr/>
            </p:nvSpPr>
            <p:spPr>
              <a:xfrm>
                <a:off x="864065" y="1560352"/>
                <a:ext cx="6065241" cy="4420633"/>
              </a:xfrm>
              <a:prstGeom prst="rect">
                <a:avLst/>
              </a:prstGeom>
              <a:blipFill>
                <a:blip r:embed="rId2"/>
                <a:stretch>
                  <a:fillRect l="-1046" t="-573" r="-1255"/>
                </a:stretch>
              </a:blipFill>
            </p:spPr>
            <p:txBody>
              <a:bodyPr/>
              <a:lstStyle/>
              <a:p>
                <a:r>
                  <a:rPr lang="en-US">
                    <a:noFill/>
                  </a:rPr>
                  <a:t> </a:t>
                </a:r>
              </a:p>
            </p:txBody>
          </p:sp>
        </mc:Fallback>
      </mc:AlternateContent>
      <p:pic>
        <p:nvPicPr>
          <p:cNvPr id="7" name="Picture 6" descr="Chart, line chart&#10;&#10;Description automatically generated">
            <a:extLst>
              <a:ext uri="{FF2B5EF4-FFF2-40B4-BE49-F238E27FC236}">
                <a16:creationId xmlns:a16="http://schemas.microsoft.com/office/drawing/2014/main" id="{C5363107-AE1A-2B58-E044-A823B5FB78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5504" y="1724576"/>
            <a:ext cx="4212432" cy="3891250"/>
          </a:xfrm>
          <a:prstGeom prst="rect">
            <a:avLst/>
          </a:prstGeom>
        </p:spPr>
      </p:pic>
    </p:spTree>
    <p:extLst>
      <p:ext uri="{BB962C8B-B14F-4D97-AF65-F5344CB8AC3E}">
        <p14:creationId xmlns:p14="http://schemas.microsoft.com/office/powerpoint/2010/main" val="11644236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61118-C465-44C1-98C3-78D0D3B612C2}"/>
              </a:ext>
            </a:extLst>
          </p:cNvPr>
          <p:cNvSpPr>
            <a:spLocks noGrp="1"/>
          </p:cNvSpPr>
          <p:nvPr>
            <p:ph type="title"/>
          </p:nvPr>
        </p:nvSpPr>
        <p:spPr>
          <a:xfrm>
            <a:off x="721453" y="843459"/>
            <a:ext cx="10704353" cy="616225"/>
          </a:xfrm>
        </p:spPr>
        <p:txBody>
          <a:bodyPr>
            <a:normAutofit/>
          </a:bodyPr>
          <a:lstStyle/>
          <a:p>
            <a:r>
              <a:rPr lang="en-GB" sz="3200" dirty="0">
                <a:solidFill>
                  <a:schemeClr val="tx2"/>
                </a:solidFill>
              </a:rPr>
              <a:t>Financial crisis can shift down r* (buffers and risk)</a:t>
            </a:r>
          </a:p>
        </p:txBody>
      </p:sp>
      <p:sp>
        <p:nvSpPr>
          <p:cNvPr id="5" name="Content Placeholder 2">
            <a:extLst>
              <a:ext uri="{FF2B5EF4-FFF2-40B4-BE49-F238E27FC236}">
                <a16:creationId xmlns:a16="http://schemas.microsoft.com/office/drawing/2014/main" id="{53F3BBD8-5AD7-AEC8-F6F3-031B6776E1C6}"/>
              </a:ext>
            </a:extLst>
          </p:cNvPr>
          <p:cNvSpPr txBox="1">
            <a:spLocks/>
          </p:cNvSpPr>
          <p:nvPr/>
        </p:nvSpPr>
        <p:spPr>
          <a:xfrm>
            <a:off x="864065" y="1560352"/>
            <a:ext cx="6251439" cy="4420633"/>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1800"/>
              </a:spcBef>
              <a:spcAft>
                <a:spcPts val="600"/>
              </a:spcAft>
            </a:pPr>
            <a:r>
              <a:rPr lang="en-GB" sz="2000" dirty="0">
                <a:latin typeface="+mj-lt"/>
              </a:rPr>
              <a:t>Policy in response: </a:t>
            </a:r>
            <a:r>
              <a:rPr lang="en-GB" sz="2000" dirty="0">
                <a:solidFill>
                  <a:srgbClr val="DE660F"/>
                </a:solidFill>
                <a:latin typeface="+mj-lt"/>
              </a:rPr>
              <a:t>automatic stabilisers</a:t>
            </a:r>
          </a:p>
          <a:p>
            <a:pPr>
              <a:lnSpc>
                <a:spcPct val="100000"/>
              </a:lnSpc>
              <a:spcBef>
                <a:spcPts val="1800"/>
              </a:spcBef>
              <a:spcAft>
                <a:spcPts val="600"/>
              </a:spcAft>
            </a:pPr>
            <a:r>
              <a:rPr lang="en-GB" dirty="0">
                <a:latin typeface="+mj-lt"/>
              </a:rPr>
              <a:t>Safety net provides social insurance:  those who lose their jobs can collect unemployment benefits, and those whose income falls pay lower income taxes. If large shock, poverty relief, catastrophic health insurance.</a:t>
            </a:r>
          </a:p>
          <a:p>
            <a:pPr>
              <a:lnSpc>
                <a:spcPct val="100000"/>
              </a:lnSpc>
              <a:spcBef>
                <a:spcPts val="1800"/>
              </a:spcBef>
              <a:spcAft>
                <a:spcPts val="600"/>
              </a:spcAft>
            </a:pPr>
            <a:r>
              <a:rPr lang="en-GB" dirty="0">
                <a:latin typeface="+mj-lt"/>
              </a:rPr>
              <a:t>Lower post-tax, post-transfers income risk</a:t>
            </a:r>
          </a:p>
          <a:p>
            <a:pPr>
              <a:lnSpc>
                <a:spcPct val="100000"/>
              </a:lnSpc>
              <a:spcBef>
                <a:spcPts val="1800"/>
              </a:spcBef>
              <a:spcAft>
                <a:spcPts val="600"/>
              </a:spcAft>
            </a:pPr>
            <a:r>
              <a:rPr lang="en-GB" dirty="0">
                <a:latin typeface="+mj-lt"/>
              </a:rPr>
              <a:t>In a recession, they reduce the increase in precautionary savings, and so prevent the supply of savings from shifting to the right as much in the first place</a:t>
            </a:r>
          </a:p>
          <a:p>
            <a:pPr>
              <a:lnSpc>
                <a:spcPct val="100000"/>
              </a:lnSpc>
              <a:spcBef>
                <a:spcPts val="1800"/>
              </a:spcBef>
              <a:spcAft>
                <a:spcPts val="600"/>
              </a:spcAft>
            </a:pPr>
            <a:r>
              <a:rPr lang="en-GB" dirty="0">
                <a:latin typeface="+mj-lt"/>
              </a:rPr>
              <a:t>Automatic: without any policy change</a:t>
            </a:r>
          </a:p>
          <a:p>
            <a:pPr>
              <a:lnSpc>
                <a:spcPct val="100000"/>
              </a:lnSpc>
              <a:spcBef>
                <a:spcPts val="1800"/>
              </a:spcBef>
              <a:spcAft>
                <a:spcPts val="600"/>
              </a:spcAft>
            </a:pPr>
            <a:endParaRPr lang="en-GB" dirty="0">
              <a:latin typeface="+mj-lt"/>
            </a:endParaRPr>
          </a:p>
          <a:p>
            <a:pPr>
              <a:lnSpc>
                <a:spcPct val="100000"/>
              </a:lnSpc>
              <a:spcBef>
                <a:spcPts val="1800"/>
              </a:spcBef>
              <a:spcAft>
                <a:spcPts val="600"/>
              </a:spcAft>
            </a:pPr>
            <a:endParaRPr lang="en-GB" dirty="0">
              <a:latin typeface="+mj-lt"/>
            </a:endParaRPr>
          </a:p>
          <a:p>
            <a:pPr>
              <a:lnSpc>
                <a:spcPct val="100000"/>
              </a:lnSpc>
              <a:spcBef>
                <a:spcPts val="1800"/>
              </a:spcBef>
              <a:spcAft>
                <a:spcPts val="600"/>
              </a:spcAft>
            </a:pPr>
            <a:endParaRPr lang="en-GB" dirty="0">
              <a:latin typeface="+mj-lt"/>
            </a:endParaRPr>
          </a:p>
          <a:p>
            <a:pPr>
              <a:lnSpc>
                <a:spcPct val="100000"/>
              </a:lnSpc>
              <a:spcBef>
                <a:spcPts val="1800"/>
              </a:spcBef>
              <a:spcAft>
                <a:spcPts val="600"/>
              </a:spcAft>
            </a:pPr>
            <a:endParaRPr lang="en-GB" dirty="0">
              <a:latin typeface="+mj-lt"/>
            </a:endParaRPr>
          </a:p>
          <a:p>
            <a:pPr>
              <a:lnSpc>
                <a:spcPct val="100000"/>
              </a:lnSpc>
              <a:spcBef>
                <a:spcPts val="1800"/>
              </a:spcBef>
              <a:spcAft>
                <a:spcPts val="600"/>
              </a:spcAft>
            </a:pPr>
            <a:endParaRPr lang="en-GB" dirty="0">
              <a:latin typeface="+mj-lt"/>
            </a:endParaRPr>
          </a:p>
          <a:p>
            <a:pPr>
              <a:lnSpc>
                <a:spcPct val="100000"/>
              </a:lnSpc>
              <a:spcBef>
                <a:spcPts val="1800"/>
              </a:spcBef>
              <a:spcAft>
                <a:spcPts val="600"/>
              </a:spcAft>
            </a:pPr>
            <a:endParaRPr lang="en-GB" dirty="0">
              <a:latin typeface="+mj-lt"/>
            </a:endParaRPr>
          </a:p>
        </p:txBody>
      </p:sp>
      <p:pic>
        <p:nvPicPr>
          <p:cNvPr id="7" name="Picture 6" descr="Chart, line chart&#10;&#10;Description automatically generated">
            <a:extLst>
              <a:ext uri="{FF2B5EF4-FFF2-40B4-BE49-F238E27FC236}">
                <a16:creationId xmlns:a16="http://schemas.microsoft.com/office/drawing/2014/main" id="{C5363107-AE1A-2B58-E044-A823B5FB78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5504" y="1724576"/>
            <a:ext cx="4212432" cy="3891250"/>
          </a:xfrm>
          <a:prstGeom prst="rect">
            <a:avLst/>
          </a:prstGeom>
        </p:spPr>
      </p:pic>
    </p:spTree>
    <p:extLst>
      <p:ext uri="{BB962C8B-B14F-4D97-AF65-F5344CB8AC3E}">
        <p14:creationId xmlns:p14="http://schemas.microsoft.com/office/powerpoint/2010/main" val="37612569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61118-C465-44C1-98C3-78D0D3B612C2}"/>
              </a:ext>
            </a:extLst>
          </p:cNvPr>
          <p:cNvSpPr>
            <a:spLocks noGrp="1"/>
          </p:cNvSpPr>
          <p:nvPr>
            <p:ph type="title"/>
          </p:nvPr>
        </p:nvSpPr>
        <p:spPr>
          <a:xfrm>
            <a:off x="721453" y="843459"/>
            <a:ext cx="10704353" cy="616225"/>
          </a:xfrm>
        </p:spPr>
        <p:txBody>
          <a:bodyPr>
            <a:normAutofit/>
          </a:bodyPr>
          <a:lstStyle/>
          <a:p>
            <a:r>
              <a:rPr lang="en-GB" sz="3200" dirty="0">
                <a:solidFill>
                  <a:schemeClr val="tx2"/>
                </a:solidFill>
              </a:rPr>
              <a:t>Financial crisis can shift down r* (investment)</a:t>
            </a:r>
          </a:p>
        </p:txBody>
      </p:sp>
      <p:sp>
        <p:nvSpPr>
          <p:cNvPr id="6" name="Content Placeholder 2">
            <a:extLst>
              <a:ext uri="{FF2B5EF4-FFF2-40B4-BE49-F238E27FC236}">
                <a16:creationId xmlns:a16="http://schemas.microsoft.com/office/drawing/2014/main" id="{A0D3EABC-4BA4-5439-6B3B-4AE6CE7ADCCE}"/>
              </a:ext>
            </a:extLst>
          </p:cNvPr>
          <p:cNvSpPr>
            <a:spLocks noGrp="1"/>
          </p:cNvSpPr>
          <p:nvPr>
            <p:ph idx="1"/>
          </p:nvPr>
        </p:nvSpPr>
        <p:spPr>
          <a:xfrm>
            <a:off x="864065" y="1560352"/>
            <a:ext cx="5318621" cy="4420633"/>
          </a:xfrm>
        </p:spPr>
        <p:txBody>
          <a:bodyPr>
            <a:noAutofit/>
          </a:bodyPr>
          <a:lstStyle/>
          <a:p>
            <a:pPr lvl="0">
              <a:lnSpc>
                <a:spcPct val="100000"/>
              </a:lnSpc>
              <a:spcBef>
                <a:spcPts val="1200"/>
              </a:spcBef>
              <a:spcAft>
                <a:spcPts val="600"/>
              </a:spcAft>
            </a:pPr>
            <a:r>
              <a:rPr lang="en-GB" dirty="0">
                <a:solidFill>
                  <a:srgbClr val="000000"/>
                </a:solidFill>
                <a:latin typeface="+mj-lt"/>
              </a:rPr>
              <a:t>Investment projects have </a:t>
            </a:r>
            <a:r>
              <a:rPr lang="en-GB" dirty="0">
                <a:solidFill>
                  <a:srgbClr val="FF6600"/>
                </a:solidFill>
                <a:latin typeface="+mj-lt"/>
              </a:rPr>
              <a:t>idiosyncratic risk</a:t>
            </a:r>
            <a:r>
              <a:rPr lang="en-GB" dirty="0">
                <a:solidFill>
                  <a:srgbClr val="000000"/>
                </a:solidFill>
                <a:latin typeface="+mj-lt"/>
              </a:rPr>
              <a:t>. Because:</a:t>
            </a:r>
          </a:p>
          <a:p>
            <a:pPr lvl="0">
              <a:lnSpc>
                <a:spcPct val="100000"/>
              </a:lnSpc>
              <a:spcBef>
                <a:spcPts val="1200"/>
              </a:spcBef>
              <a:spcAft>
                <a:spcPts val="600"/>
              </a:spcAft>
            </a:pPr>
            <a:r>
              <a:rPr lang="en-GB" dirty="0">
                <a:solidFill>
                  <a:srgbClr val="000000"/>
                </a:solidFill>
                <a:latin typeface="+mj-lt"/>
              </a:rPr>
              <a:t>Only the entrepreneur understands project</a:t>
            </a:r>
          </a:p>
          <a:p>
            <a:pPr lvl="0">
              <a:lnSpc>
                <a:spcPct val="100000"/>
              </a:lnSpc>
              <a:spcBef>
                <a:spcPts val="1200"/>
              </a:spcBef>
              <a:spcAft>
                <a:spcPts val="600"/>
              </a:spcAft>
            </a:pPr>
            <a:r>
              <a:rPr lang="en-GB" dirty="0">
                <a:solidFill>
                  <a:srgbClr val="000000"/>
                </a:solidFill>
                <a:latin typeface="+mj-lt"/>
              </a:rPr>
              <a:t>Only entrepreneur can affect the returns through her efforts in a way that no one can accurately measure,</a:t>
            </a:r>
          </a:p>
          <a:p>
            <a:pPr lvl="0">
              <a:lnSpc>
                <a:spcPct val="100000"/>
              </a:lnSpc>
              <a:spcBef>
                <a:spcPts val="1200"/>
              </a:spcBef>
              <a:spcAft>
                <a:spcPts val="600"/>
              </a:spcAft>
            </a:pPr>
            <a:r>
              <a:rPr lang="en-GB" dirty="0">
                <a:solidFill>
                  <a:srgbClr val="000000"/>
                </a:solidFill>
                <a:latin typeface="+mj-lt"/>
              </a:rPr>
              <a:t>Human capital of entrepreneur is essential for assets to be as productive.</a:t>
            </a:r>
          </a:p>
          <a:p>
            <a:pPr lvl="0">
              <a:lnSpc>
                <a:spcPct val="100000"/>
              </a:lnSpc>
              <a:spcBef>
                <a:spcPts val="1200"/>
              </a:spcBef>
              <a:spcAft>
                <a:spcPts val="600"/>
              </a:spcAft>
            </a:pPr>
            <a:r>
              <a:rPr lang="en-GB" dirty="0">
                <a:solidFill>
                  <a:srgbClr val="000000"/>
                </a:solidFill>
                <a:latin typeface="+mj-lt"/>
              </a:rPr>
              <a:t>Consequence: entrepreneur’s own financial resources must be used in the business so that she has </a:t>
            </a:r>
            <a:r>
              <a:rPr lang="en-GB" dirty="0">
                <a:solidFill>
                  <a:srgbClr val="FF6600"/>
                </a:solidFill>
                <a:latin typeface="+mj-lt"/>
              </a:rPr>
              <a:t>skin in the game</a:t>
            </a:r>
          </a:p>
        </p:txBody>
      </p:sp>
      <p:cxnSp>
        <p:nvCxnSpPr>
          <p:cNvPr id="62" name="Straight Arrow Connector 61">
            <a:extLst>
              <a:ext uri="{FF2B5EF4-FFF2-40B4-BE49-F238E27FC236}">
                <a16:creationId xmlns:a16="http://schemas.microsoft.com/office/drawing/2014/main" id="{BD542E74-D160-6788-5C4A-460F5AADB524}"/>
              </a:ext>
            </a:extLst>
          </p:cNvPr>
          <p:cNvCxnSpPr>
            <a:cxnSpLocks/>
          </p:cNvCxnSpPr>
          <p:nvPr/>
        </p:nvCxnSpPr>
        <p:spPr>
          <a:xfrm flipV="1">
            <a:off x="7147420" y="1767980"/>
            <a:ext cx="0" cy="33828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4" name="Straight Arrow Connector 63">
            <a:extLst>
              <a:ext uri="{FF2B5EF4-FFF2-40B4-BE49-F238E27FC236}">
                <a16:creationId xmlns:a16="http://schemas.microsoft.com/office/drawing/2014/main" id="{104F4D01-E185-E582-B10C-1F7D32391752}"/>
              </a:ext>
            </a:extLst>
          </p:cNvPr>
          <p:cNvCxnSpPr>
            <a:cxnSpLocks/>
          </p:cNvCxnSpPr>
          <p:nvPr/>
        </p:nvCxnSpPr>
        <p:spPr>
          <a:xfrm flipV="1">
            <a:off x="7147420" y="5150840"/>
            <a:ext cx="3707934" cy="139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1" name="Straight Connector 70">
            <a:extLst>
              <a:ext uri="{FF2B5EF4-FFF2-40B4-BE49-F238E27FC236}">
                <a16:creationId xmlns:a16="http://schemas.microsoft.com/office/drawing/2014/main" id="{8F588901-75A5-FC2D-6BF3-D1687CF121D0}"/>
              </a:ext>
            </a:extLst>
          </p:cNvPr>
          <p:cNvCxnSpPr>
            <a:cxnSpLocks/>
          </p:cNvCxnSpPr>
          <p:nvPr/>
        </p:nvCxnSpPr>
        <p:spPr>
          <a:xfrm>
            <a:off x="7692705" y="2474752"/>
            <a:ext cx="2323750" cy="206369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C0FADFEC-FA13-141F-A4E3-DB9B410E4675}"/>
              </a:ext>
            </a:extLst>
          </p:cNvPr>
          <p:cNvSpPr txBox="1"/>
          <p:nvPr/>
        </p:nvSpPr>
        <p:spPr>
          <a:xfrm>
            <a:off x="9440260" y="5180121"/>
            <a:ext cx="1471172" cy="276999"/>
          </a:xfrm>
          <a:prstGeom prst="rect">
            <a:avLst/>
          </a:prstGeom>
          <a:noFill/>
        </p:spPr>
        <p:txBody>
          <a:bodyPr wrap="none" rtlCol="0">
            <a:spAutoFit/>
          </a:bodyPr>
          <a:lstStyle/>
          <a:p>
            <a:r>
              <a:rPr lang="en-US" sz="1200" dirty="0"/>
              <a:t>Savings, Investment</a:t>
            </a:r>
          </a:p>
        </p:txBody>
      </p:sp>
      <p:sp>
        <p:nvSpPr>
          <p:cNvPr id="75" name="TextBox 74">
            <a:extLst>
              <a:ext uri="{FF2B5EF4-FFF2-40B4-BE49-F238E27FC236}">
                <a16:creationId xmlns:a16="http://schemas.microsoft.com/office/drawing/2014/main" id="{392A2884-8C91-74D5-8507-B6A3F1731056}"/>
              </a:ext>
            </a:extLst>
          </p:cNvPr>
          <p:cNvSpPr txBox="1"/>
          <p:nvPr/>
        </p:nvSpPr>
        <p:spPr>
          <a:xfrm rot="16200000">
            <a:off x="6378838" y="2331511"/>
            <a:ext cx="1151277" cy="276999"/>
          </a:xfrm>
          <a:prstGeom prst="rect">
            <a:avLst/>
          </a:prstGeom>
          <a:noFill/>
        </p:spPr>
        <p:txBody>
          <a:bodyPr wrap="none" rtlCol="0">
            <a:spAutoFit/>
          </a:bodyPr>
          <a:lstStyle/>
          <a:p>
            <a:r>
              <a:rPr lang="en-US" sz="1200" dirty="0"/>
              <a:t>Interest rate (r)</a:t>
            </a:r>
          </a:p>
        </p:txBody>
      </p:sp>
      <p:sp>
        <p:nvSpPr>
          <p:cNvPr id="76" name="TextBox 75">
            <a:extLst>
              <a:ext uri="{FF2B5EF4-FFF2-40B4-BE49-F238E27FC236}">
                <a16:creationId xmlns:a16="http://schemas.microsoft.com/office/drawing/2014/main" id="{59483CBC-1591-E603-89AD-C10F89A6BF99}"/>
              </a:ext>
            </a:extLst>
          </p:cNvPr>
          <p:cNvSpPr txBox="1"/>
          <p:nvPr/>
        </p:nvSpPr>
        <p:spPr>
          <a:xfrm>
            <a:off x="9528180" y="3630066"/>
            <a:ext cx="976549" cy="461665"/>
          </a:xfrm>
          <a:prstGeom prst="rect">
            <a:avLst/>
          </a:prstGeom>
          <a:noFill/>
        </p:spPr>
        <p:txBody>
          <a:bodyPr wrap="none" rtlCol="0">
            <a:spAutoFit/>
          </a:bodyPr>
          <a:lstStyle/>
          <a:p>
            <a:pPr algn="ctr"/>
            <a:r>
              <a:rPr lang="en-US" sz="1200" dirty="0">
                <a:solidFill>
                  <a:srgbClr val="FF0000"/>
                </a:solidFill>
              </a:rPr>
              <a:t>Demand for</a:t>
            </a:r>
          </a:p>
          <a:p>
            <a:pPr algn="ctr"/>
            <a:r>
              <a:rPr lang="en-US" sz="1200" dirty="0">
                <a:solidFill>
                  <a:srgbClr val="FF0000"/>
                </a:solidFill>
              </a:rPr>
              <a:t>investment</a:t>
            </a:r>
          </a:p>
        </p:txBody>
      </p:sp>
    </p:spTree>
    <p:extLst>
      <p:ext uri="{BB962C8B-B14F-4D97-AF65-F5344CB8AC3E}">
        <p14:creationId xmlns:p14="http://schemas.microsoft.com/office/powerpoint/2010/main" val="38047302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61118-C465-44C1-98C3-78D0D3B612C2}"/>
              </a:ext>
            </a:extLst>
          </p:cNvPr>
          <p:cNvSpPr>
            <a:spLocks noGrp="1"/>
          </p:cNvSpPr>
          <p:nvPr>
            <p:ph type="title"/>
          </p:nvPr>
        </p:nvSpPr>
        <p:spPr>
          <a:xfrm>
            <a:off x="721453" y="843459"/>
            <a:ext cx="10704353" cy="616225"/>
          </a:xfrm>
        </p:spPr>
        <p:txBody>
          <a:bodyPr>
            <a:normAutofit/>
          </a:bodyPr>
          <a:lstStyle/>
          <a:p>
            <a:r>
              <a:rPr lang="en-GB" sz="3200" dirty="0">
                <a:solidFill>
                  <a:schemeClr val="tx2"/>
                </a:solidFill>
              </a:rPr>
              <a:t>Financial crisis can shift down r* (investment)</a:t>
            </a:r>
          </a:p>
        </p:txBody>
      </p:sp>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A0D3EABC-4BA4-5439-6B3B-4AE6CE7ADCCE}"/>
                  </a:ext>
                </a:extLst>
              </p:cNvPr>
              <p:cNvSpPr>
                <a:spLocks noGrp="1"/>
              </p:cNvSpPr>
              <p:nvPr>
                <p:ph idx="1"/>
              </p:nvPr>
            </p:nvSpPr>
            <p:spPr>
              <a:xfrm>
                <a:off x="864065" y="1560352"/>
                <a:ext cx="6056852" cy="4420633"/>
              </a:xfrm>
            </p:spPr>
            <p:txBody>
              <a:bodyPr>
                <a:noAutofit/>
              </a:bodyPr>
              <a:lstStyle/>
              <a:p>
                <a:pPr marL="0" indent="0">
                  <a:lnSpc>
                    <a:spcPct val="100000"/>
                  </a:lnSpc>
                  <a:spcBef>
                    <a:spcPts val="600"/>
                  </a:spcBef>
                  <a:spcAft>
                    <a:spcPts val="600"/>
                  </a:spcAft>
                  <a:buNone/>
                </a:pPr>
                <a:r>
                  <a:rPr lang="en-GB" dirty="0">
                    <a:solidFill>
                      <a:srgbClr val="000000"/>
                    </a:solidFill>
                    <a:latin typeface="+mj-lt"/>
                  </a:rPr>
                  <a:t>After a </a:t>
                </a:r>
                <a:r>
                  <a:rPr lang="en-GB" dirty="0">
                    <a:solidFill>
                      <a:srgbClr val="FF6600"/>
                    </a:solidFill>
                    <a:latin typeface="+mj-lt"/>
                  </a:rPr>
                  <a:t>financial crisis</a:t>
                </a:r>
                <a:r>
                  <a:rPr lang="en-GB" dirty="0">
                    <a:solidFill>
                      <a:srgbClr val="000000"/>
                    </a:solidFill>
                    <a:latin typeface="+mj-lt"/>
                  </a:rPr>
                  <a:t>:</a:t>
                </a:r>
                <a:r>
                  <a:rPr lang="en-GB" sz="2000" dirty="0">
                    <a:latin typeface="+mj-lt"/>
                  </a:rPr>
                  <a:t> increase in idiosyncratic risk shifts the demand for investment to the left, moves to the point </a:t>
                </a:r>
                <a14:m>
                  <m:oMath xmlns:m="http://schemas.openxmlformats.org/officeDocument/2006/math">
                    <m:sSup>
                      <m:sSupPr>
                        <m:ctrlPr>
                          <a:rPr lang="en-GB" sz="2000" i="1">
                            <a:latin typeface="Cambria Math" panose="02040503050406030204" pitchFamily="18" charset="0"/>
                          </a:rPr>
                        </m:ctrlPr>
                      </m:sSupPr>
                      <m:e>
                        <m:r>
                          <a:rPr lang="en-GB" sz="2000" i="1">
                            <a:latin typeface="Cambria Math" panose="02040503050406030204" pitchFamily="18" charset="0"/>
                          </a:rPr>
                          <m:t>𝐵</m:t>
                        </m:r>
                      </m:e>
                      <m:sup>
                        <m:r>
                          <a:rPr lang="en-GB" sz="2000" i="1">
                            <a:latin typeface="Cambria Math" panose="02040503050406030204" pitchFamily="18" charset="0"/>
                          </a:rPr>
                          <m:t>′</m:t>
                        </m:r>
                      </m:sup>
                    </m:sSup>
                  </m:oMath>
                </a14:m>
                <a:r>
                  <a:rPr lang="en-GB" sz="2000" dirty="0">
                    <a:latin typeface="+mj-lt"/>
                  </a:rPr>
                  <a:t>, </a:t>
                </a:r>
                <a14:m>
                  <m:oMath xmlns:m="http://schemas.openxmlformats.org/officeDocument/2006/math">
                    <m:sSup>
                      <m:sSupPr>
                        <m:ctrlPr>
                          <a:rPr lang="en-GB" sz="2000" i="1">
                            <a:latin typeface="Cambria Math" panose="02040503050406030204" pitchFamily="18" charset="0"/>
                          </a:rPr>
                        </m:ctrlPr>
                      </m:sSupPr>
                      <m:e>
                        <m:r>
                          <a:rPr lang="en-GB" sz="2000" i="1">
                            <a:latin typeface="Cambria Math" panose="02040503050406030204" pitchFamily="18" charset="0"/>
                          </a:rPr>
                          <m:t>𝑟</m:t>
                        </m:r>
                      </m:e>
                      <m:sup>
                        <m:r>
                          <a:rPr lang="en-GB" sz="2000" i="1">
                            <a:latin typeface="Cambria Math" panose="02040503050406030204" pitchFamily="18" charset="0"/>
                          </a:rPr>
                          <m:t>∗</m:t>
                        </m:r>
                      </m:sup>
                    </m:sSup>
                  </m:oMath>
                </a14:m>
                <a:r>
                  <a:rPr lang="en-GB" sz="2000" dirty="0">
                    <a:latin typeface="+mj-lt"/>
                  </a:rPr>
                  <a:t> is lower. Because:</a:t>
                </a:r>
              </a:p>
              <a:p>
                <a:pPr marL="457200" indent="-457200">
                  <a:lnSpc>
                    <a:spcPct val="100000"/>
                  </a:lnSpc>
                  <a:spcBef>
                    <a:spcPts val="600"/>
                  </a:spcBef>
                  <a:spcAft>
                    <a:spcPts val="600"/>
                  </a:spcAft>
                  <a:buFont typeface="+mj-lt"/>
                  <a:buAutoNum type="arabicPeriod"/>
                </a:pPr>
                <a:r>
                  <a:rPr lang="en-GB" sz="2000" dirty="0">
                    <a:latin typeface="+mj-lt"/>
                  </a:rPr>
                  <a:t>Private insurance markets retreat, less of the individual risk can be sold away or diversified</a:t>
                </a:r>
              </a:p>
              <a:p>
                <a:pPr marL="457200" indent="-457200">
                  <a:lnSpc>
                    <a:spcPct val="100000"/>
                  </a:lnSpc>
                  <a:spcBef>
                    <a:spcPts val="600"/>
                  </a:spcBef>
                  <a:spcAft>
                    <a:spcPts val="600"/>
                  </a:spcAft>
                  <a:buFont typeface="+mj-lt"/>
                  <a:buAutoNum type="arabicPeriod"/>
                </a:pPr>
                <a:r>
                  <a:rPr lang="en-GB" sz="2000" dirty="0">
                    <a:latin typeface="+mj-lt"/>
                  </a:rPr>
                  <a:t>Banks cut lending, entrepreneurs must use more of their resources, they bear more risks.</a:t>
                </a:r>
              </a:p>
              <a:p>
                <a:pPr marL="457200" indent="-457200">
                  <a:lnSpc>
                    <a:spcPct val="100000"/>
                  </a:lnSpc>
                  <a:spcBef>
                    <a:spcPts val="600"/>
                  </a:spcBef>
                  <a:spcAft>
                    <a:spcPts val="600"/>
                  </a:spcAft>
                  <a:buFont typeface="+mj-lt"/>
                  <a:buAutoNum type="arabicPeriod"/>
                </a:pPr>
                <a:r>
                  <a:rPr lang="en-GB" dirty="0">
                    <a:latin typeface="+mj-lt"/>
                  </a:rPr>
                  <a:t>F</a:t>
                </a:r>
                <a:r>
                  <a:rPr lang="en-GB" sz="2000" dirty="0">
                    <a:latin typeface="+mj-lt"/>
                  </a:rPr>
                  <a:t>inancial firms fail, their expertise at sorting through projects and excluding the riskier ones is lost.</a:t>
                </a:r>
              </a:p>
              <a:p>
                <a:pPr marL="457200" indent="-457200">
                  <a:lnSpc>
                    <a:spcPct val="100000"/>
                  </a:lnSpc>
                  <a:spcBef>
                    <a:spcPts val="600"/>
                  </a:spcBef>
                  <a:spcAft>
                    <a:spcPts val="600"/>
                  </a:spcAft>
                  <a:buFont typeface="+mj-lt"/>
                  <a:buAutoNum type="arabicPeriod"/>
                </a:pPr>
                <a:r>
                  <a:rPr lang="en-GB" sz="2000" dirty="0">
                    <a:latin typeface="+mj-lt"/>
                  </a:rPr>
                  <a:t>Policymakers tighten financial regulations, more risk is left in the hands of the entrepreneurs.</a:t>
                </a:r>
                <a:endParaRPr lang="en-GB" dirty="0">
                  <a:solidFill>
                    <a:srgbClr val="FF6600"/>
                  </a:solidFill>
                  <a:latin typeface="+mj-lt"/>
                </a:endParaRPr>
              </a:p>
            </p:txBody>
          </p:sp>
        </mc:Choice>
        <mc:Fallback xmlns="">
          <p:sp>
            <p:nvSpPr>
              <p:cNvPr id="6" name="Content Placeholder 2">
                <a:extLst>
                  <a:ext uri="{FF2B5EF4-FFF2-40B4-BE49-F238E27FC236}">
                    <a16:creationId xmlns:a16="http://schemas.microsoft.com/office/drawing/2014/main" id="{A0D3EABC-4BA4-5439-6B3B-4AE6CE7ADCCE}"/>
                  </a:ext>
                </a:extLst>
              </p:cNvPr>
              <p:cNvSpPr>
                <a:spLocks noGrp="1" noRot="1" noChangeAspect="1" noMove="1" noResize="1" noEditPoints="1" noAdjustHandles="1" noChangeArrowheads="1" noChangeShapeType="1" noTextEdit="1"/>
              </p:cNvSpPr>
              <p:nvPr>
                <p:ph idx="1"/>
              </p:nvPr>
            </p:nvSpPr>
            <p:spPr>
              <a:xfrm>
                <a:off x="864065" y="1560352"/>
                <a:ext cx="6056852" cy="4420633"/>
              </a:xfrm>
              <a:blipFill>
                <a:blip r:embed="rId2"/>
                <a:stretch>
                  <a:fillRect l="-1258" t="-573" r="-629"/>
                </a:stretch>
              </a:blipFill>
            </p:spPr>
            <p:txBody>
              <a:bodyPr/>
              <a:lstStyle/>
              <a:p>
                <a:r>
                  <a:rPr lang="en-US">
                    <a:noFill/>
                  </a:rPr>
                  <a:t> </a:t>
                </a:r>
              </a:p>
            </p:txBody>
          </p:sp>
        </mc:Fallback>
      </mc:AlternateContent>
      <p:pic>
        <p:nvPicPr>
          <p:cNvPr id="4" name="Picture 3" descr="Chart, line chart&#10;&#10;Description automatically generated">
            <a:extLst>
              <a:ext uri="{FF2B5EF4-FFF2-40B4-BE49-F238E27FC236}">
                <a16:creationId xmlns:a16="http://schemas.microsoft.com/office/drawing/2014/main" id="{59CB087E-5FEB-2715-5606-5F2F9519BC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3907" y="1872872"/>
            <a:ext cx="3790032" cy="3448588"/>
          </a:xfrm>
          <a:prstGeom prst="rect">
            <a:avLst/>
          </a:prstGeom>
        </p:spPr>
      </p:pic>
    </p:spTree>
    <p:extLst>
      <p:ext uri="{BB962C8B-B14F-4D97-AF65-F5344CB8AC3E}">
        <p14:creationId xmlns:p14="http://schemas.microsoft.com/office/powerpoint/2010/main" val="26695912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61118-C465-44C1-98C3-78D0D3B612C2}"/>
              </a:ext>
            </a:extLst>
          </p:cNvPr>
          <p:cNvSpPr>
            <a:spLocks noGrp="1"/>
          </p:cNvSpPr>
          <p:nvPr>
            <p:ph type="title"/>
          </p:nvPr>
        </p:nvSpPr>
        <p:spPr>
          <a:xfrm>
            <a:off x="721453" y="843459"/>
            <a:ext cx="10704353" cy="616225"/>
          </a:xfrm>
        </p:spPr>
        <p:txBody>
          <a:bodyPr>
            <a:normAutofit/>
          </a:bodyPr>
          <a:lstStyle/>
          <a:p>
            <a:r>
              <a:rPr lang="en-GB" sz="3200" dirty="0">
                <a:solidFill>
                  <a:schemeClr val="tx2"/>
                </a:solidFill>
              </a:rPr>
              <a:t>Financial crisis can shift down r* (investment)</a:t>
            </a:r>
          </a:p>
        </p:txBody>
      </p:sp>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A0D3EABC-4BA4-5439-6B3B-4AE6CE7ADCCE}"/>
                  </a:ext>
                </a:extLst>
              </p:cNvPr>
              <p:cNvSpPr>
                <a:spLocks noGrp="1"/>
              </p:cNvSpPr>
              <p:nvPr>
                <p:ph idx="1"/>
              </p:nvPr>
            </p:nvSpPr>
            <p:spPr>
              <a:xfrm>
                <a:off x="864065" y="1560352"/>
                <a:ext cx="6056852" cy="4420633"/>
              </a:xfrm>
            </p:spPr>
            <p:txBody>
              <a:bodyPr>
                <a:noAutofit/>
              </a:bodyPr>
              <a:lstStyle/>
              <a:p>
                <a:pPr marL="0" indent="0">
                  <a:buNone/>
                </a:pPr>
                <a:r>
                  <a:rPr lang="en-GB" dirty="0">
                    <a:solidFill>
                      <a:srgbClr val="000000"/>
                    </a:solidFill>
                    <a:latin typeface="+mj-lt"/>
                  </a:rPr>
                  <a:t>The role of </a:t>
                </a:r>
                <a:r>
                  <a:rPr lang="en-GB" dirty="0">
                    <a:solidFill>
                      <a:srgbClr val="FF6600"/>
                    </a:solidFill>
                    <a:latin typeface="+mj-lt"/>
                  </a:rPr>
                  <a:t>public deficits</a:t>
                </a:r>
                <a:r>
                  <a:rPr lang="en-GB" dirty="0">
                    <a:solidFill>
                      <a:srgbClr val="000000"/>
                    </a:solidFill>
                    <a:latin typeface="+mj-lt"/>
                  </a:rPr>
                  <a:t>:</a:t>
                </a:r>
                <a:endParaRPr lang="en-GB" sz="2000" dirty="0">
                  <a:latin typeface="+mj-lt"/>
                </a:endParaRPr>
              </a:p>
              <a:p>
                <a:r>
                  <a:rPr lang="en-GB" sz="2000" dirty="0">
                    <a:latin typeface="+mj-lt"/>
                  </a:rPr>
                  <a:t> Shift the supply of savings to the left, raise </a:t>
                </a:r>
                <a14:m>
                  <m:oMath xmlns:m="http://schemas.openxmlformats.org/officeDocument/2006/math">
                    <m:sSup>
                      <m:sSupPr>
                        <m:ctrlPr>
                          <a:rPr lang="en-GB" sz="2000" i="1">
                            <a:latin typeface="Cambria Math" panose="02040503050406030204" pitchFamily="18" charset="0"/>
                          </a:rPr>
                        </m:ctrlPr>
                      </m:sSupPr>
                      <m:e>
                        <m:r>
                          <a:rPr lang="en-GB" sz="2000" i="1">
                            <a:latin typeface="Cambria Math" panose="02040503050406030204" pitchFamily="18" charset="0"/>
                          </a:rPr>
                          <m:t>𝑟</m:t>
                        </m:r>
                      </m:e>
                      <m:sup>
                        <m:r>
                          <a:rPr lang="en-GB" sz="2000" i="1">
                            <a:latin typeface="Cambria Math" panose="02040503050406030204" pitchFamily="18" charset="0"/>
                          </a:rPr>
                          <m:t>∗</m:t>
                        </m:r>
                      </m:sup>
                    </m:sSup>
                  </m:oMath>
                </a14:m>
                <a:r>
                  <a:rPr lang="en-GB" sz="2000" dirty="0">
                    <a:latin typeface="+mj-lt"/>
                  </a:rPr>
                  <a:t> back up.</a:t>
                </a:r>
              </a:p>
              <a:p>
                <a:pPr marL="285750" indent="-285750"/>
                <a:r>
                  <a:rPr lang="en-GB" sz="2000" dirty="0">
                    <a:latin typeface="+mj-lt"/>
                  </a:rPr>
                  <a:t>Generate government bonds, which provide a safe haven for entrepreneurs to hold in their portfolios together with their risky projects.</a:t>
                </a:r>
              </a:p>
              <a:p>
                <a:pPr marL="285750" indent="-285750"/>
                <a:r>
                  <a:rPr lang="en-GB" sz="2000" dirty="0">
                    <a:latin typeface="+mj-lt"/>
                  </a:rPr>
                  <a:t>This increases their willingness to undertake those projects, offsetting the initial decline in investment</a:t>
                </a:r>
              </a:p>
            </p:txBody>
          </p:sp>
        </mc:Choice>
        <mc:Fallback xmlns="">
          <p:sp>
            <p:nvSpPr>
              <p:cNvPr id="6" name="Content Placeholder 2">
                <a:extLst>
                  <a:ext uri="{FF2B5EF4-FFF2-40B4-BE49-F238E27FC236}">
                    <a16:creationId xmlns:a16="http://schemas.microsoft.com/office/drawing/2014/main" id="{A0D3EABC-4BA4-5439-6B3B-4AE6CE7ADCCE}"/>
                  </a:ext>
                </a:extLst>
              </p:cNvPr>
              <p:cNvSpPr>
                <a:spLocks noGrp="1" noRot="1" noChangeAspect="1" noMove="1" noResize="1" noEditPoints="1" noAdjustHandles="1" noChangeArrowheads="1" noChangeShapeType="1" noTextEdit="1"/>
              </p:cNvSpPr>
              <p:nvPr>
                <p:ph idx="1"/>
              </p:nvPr>
            </p:nvSpPr>
            <p:spPr>
              <a:xfrm>
                <a:off x="864065" y="1560352"/>
                <a:ext cx="6056852" cy="4420633"/>
              </a:xfrm>
              <a:blipFill>
                <a:blip r:embed="rId2"/>
                <a:stretch>
                  <a:fillRect l="-1258"/>
                </a:stretch>
              </a:blipFill>
            </p:spPr>
            <p:txBody>
              <a:bodyPr/>
              <a:lstStyle/>
              <a:p>
                <a:r>
                  <a:rPr lang="en-US">
                    <a:noFill/>
                  </a:rPr>
                  <a:t> </a:t>
                </a:r>
              </a:p>
            </p:txBody>
          </p:sp>
        </mc:Fallback>
      </mc:AlternateContent>
      <p:pic>
        <p:nvPicPr>
          <p:cNvPr id="4" name="Picture 3" descr="Chart, line chart&#10;&#10;Description automatically generated">
            <a:extLst>
              <a:ext uri="{FF2B5EF4-FFF2-40B4-BE49-F238E27FC236}">
                <a16:creationId xmlns:a16="http://schemas.microsoft.com/office/drawing/2014/main" id="{59CB087E-5FEB-2715-5606-5F2F9519BC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3907" y="1872872"/>
            <a:ext cx="3790032" cy="3448588"/>
          </a:xfrm>
          <a:prstGeom prst="rect">
            <a:avLst/>
          </a:prstGeom>
        </p:spPr>
      </p:pic>
    </p:spTree>
    <p:extLst>
      <p:ext uri="{BB962C8B-B14F-4D97-AF65-F5344CB8AC3E}">
        <p14:creationId xmlns:p14="http://schemas.microsoft.com/office/powerpoint/2010/main" val="17079033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61118-C465-44C1-98C3-78D0D3B612C2}"/>
              </a:ext>
            </a:extLst>
          </p:cNvPr>
          <p:cNvSpPr>
            <a:spLocks noGrp="1"/>
          </p:cNvSpPr>
          <p:nvPr>
            <p:ph type="title"/>
          </p:nvPr>
        </p:nvSpPr>
        <p:spPr>
          <a:xfrm>
            <a:off x="721453" y="843459"/>
            <a:ext cx="10704353" cy="616225"/>
          </a:xfrm>
        </p:spPr>
        <p:txBody>
          <a:bodyPr>
            <a:normAutofit/>
          </a:bodyPr>
          <a:lstStyle/>
          <a:p>
            <a:r>
              <a:rPr lang="en-GB" sz="3200" dirty="0">
                <a:solidFill>
                  <a:schemeClr val="tx2"/>
                </a:solidFill>
              </a:rPr>
              <a:t>A deep crisis: excess capacity</a:t>
            </a:r>
          </a:p>
        </p:txBody>
      </p:sp>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A0D3EABC-4BA4-5439-6B3B-4AE6CE7ADCCE}"/>
                  </a:ext>
                </a:extLst>
              </p:cNvPr>
              <p:cNvSpPr>
                <a:spLocks noGrp="1"/>
              </p:cNvSpPr>
              <p:nvPr>
                <p:ph idx="1"/>
              </p:nvPr>
            </p:nvSpPr>
            <p:spPr>
              <a:xfrm>
                <a:off x="864065" y="1560352"/>
                <a:ext cx="6056852" cy="4420633"/>
              </a:xfrm>
            </p:spPr>
            <p:txBody>
              <a:bodyPr>
                <a:noAutofit/>
              </a:bodyPr>
              <a:lstStyle/>
              <a:p>
                <a:pPr marL="285750" indent="-285750"/>
                <a:r>
                  <a:rPr lang="en-GB" sz="2000" dirty="0">
                    <a:latin typeface="+mj-lt"/>
                  </a:rPr>
                  <a:t>Deep crises, supply curve sufficiently to the right, demand curve sufficiently to the left, new intersection at B’’ is at a significantly negative real interest rate.</a:t>
                </a:r>
              </a:p>
              <a:p>
                <a:pPr marL="285750" indent="-285750"/>
                <a:r>
                  <a:rPr lang="en-GB" sz="2000" dirty="0">
                    <a:latin typeface="+mj-lt"/>
                  </a:rPr>
                  <a:t>For fixed expected inflation, at B’’ real interest rate (r) is so low, that nominal interest rate (</a:t>
                </a:r>
                <a:r>
                  <a:rPr lang="en-GB" sz="2000" dirty="0" err="1">
                    <a:latin typeface="+mj-lt"/>
                  </a:rPr>
                  <a:t>i</a:t>
                </a:r>
                <a:r>
                  <a:rPr lang="en-GB" sz="2000" dirty="0">
                    <a:latin typeface="+mj-lt"/>
                  </a:rPr>
                  <a:t>) must </a:t>
                </a:r>
                <a:r>
                  <a:rPr lang="en-GB" dirty="0">
                    <a:latin typeface="+mj-lt"/>
                  </a:rPr>
                  <a:t>be well negative.</a:t>
                </a:r>
                <a:r>
                  <a:rPr lang="en-GB" sz="2000" dirty="0">
                    <a:latin typeface="+mj-lt"/>
                  </a:rPr>
                  <a:t> This cannot be so, as people would just save in banknotes and coins that have expected return of minus the costs of safekeeping it, its expected return is only slightly below zero </a:t>
                </a:r>
                <a14:m>
                  <m:oMath xmlns:m="http://schemas.openxmlformats.org/officeDocument/2006/math">
                    <m:r>
                      <a:rPr lang="en-GB" sz="2000" b="0" i="1" smtClean="0">
                        <a:latin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𝜄</m:t>
                    </m:r>
                  </m:oMath>
                </a14:m>
                <a:endParaRPr lang="en-GB" sz="2000" dirty="0">
                  <a:latin typeface="+mj-lt"/>
                </a:endParaRPr>
              </a:p>
              <a:p>
                <a:pPr marL="285750" indent="-285750"/>
                <a:r>
                  <a:rPr lang="en-GB" sz="2000" dirty="0">
                    <a:latin typeface="+mj-lt"/>
                  </a:rPr>
                  <a:t>Real rates cannot fall below an </a:t>
                </a:r>
                <a:r>
                  <a:rPr lang="en-GB" sz="2000" dirty="0">
                    <a:solidFill>
                      <a:srgbClr val="FF6600"/>
                    </a:solidFill>
                    <a:latin typeface="+mj-lt"/>
                  </a:rPr>
                  <a:t>effective lower bound</a:t>
                </a:r>
                <a:r>
                  <a:rPr lang="en-GB" sz="2000" dirty="0">
                    <a:latin typeface="+mj-lt"/>
                  </a:rPr>
                  <a:t> of </a:t>
                </a:r>
                <a14:m>
                  <m:oMath xmlns:m="http://schemas.openxmlformats.org/officeDocument/2006/math">
                    <m:r>
                      <a:rPr lang="en-GB" sz="2000" b="0" i="1" smtClean="0">
                        <a:latin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𝜄</m:t>
                    </m:r>
                    <m:r>
                      <a:rPr lang="en-GB" sz="2000" b="0" i="1" smtClean="0">
                        <a:latin typeface="Cambria Math" panose="02040503050406030204" pitchFamily="18" charset="0"/>
                        <a:ea typeface="Cambria Math" panose="02040503050406030204" pitchFamily="18" charset="0"/>
                      </a:rPr>
                      <m:t>−</m:t>
                    </m:r>
                    <m:sSup>
                      <m:sSupPr>
                        <m:ctrlPr>
                          <a:rPr lang="en-GB" sz="2000" b="0" i="1" smtClean="0">
                            <a:latin typeface="Cambria Math" panose="02040503050406030204" pitchFamily="18" charset="0"/>
                            <a:ea typeface="Cambria Math" panose="02040503050406030204" pitchFamily="18" charset="0"/>
                          </a:rPr>
                        </m:ctrlPr>
                      </m:sSupPr>
                      <m:e>
                        <m:r>
                          <a:rPr lang="en-GB" sz="2000" b="0" i="1" smtClean="0">
                            <a:latin typeface="Cambria Math" panose="02040503050406030204" pitchFamily="18" charset="0"/>
                            <a:ea typeface="Cambria Math" panose="02040503050406030204" pitchFamily="18" charset="0"/>
                          </a:rPr>
                          <m:t>𝜋</m:t>
                        </m:r>
                      </m:e>
                      <m:sup>
                        <m:r>
                          <a:rPr lang="en-GB" sz="2000" b="0" i="1" smtClean="0">
                            <a:latin typeface="Cambria Math" panose="02040503050406030204" pitchFamily="18" charset="0"/>
                            <a:ea typeface="Cambria Math" panose="02040503050406030204" pitchFamily="18" charset="0"/>
                          </a:rPr>
                          <m:t>𝑒</m:t>
                        </m:r>
                      </m:sup>
                    </m:sSup>
                  </m:oMath>
                </a14:m>
                <a:r>
                  <a:rPr lang="en-GB" sz="2000" dirty="0">
                    <a:latin typeface="+mj-lt"/>
                  </a:rPr>
                  <a:t>.</a:t>
                </a:r>
              </a:p>
            </p:txBody>
          </p:sp>
        </mc:Choice>
        <mc:Fallback xmlns="">
          <p:sp>
            <p:nvSpPr>
              <p:cNvPr id="6" name="Content Placeholder 2">
                <a:extLst>
                  <a:ext uri="{FF2B5EF4-FFF2-40B4-BE49-F238E27FC236}">
                    <a16:creationId xmlns:a16="http://schemas.microsoft.com/office/drawing/2014/main" id="{A0D3EABC-4BA4-5439-6B3B-4AE6CE7ADCCE}"/>
                  </a:ext>
                </a:extLst>
              </p:cNvPr>
              <p:cNvSpPr>
                <a:spLocks noGrp="1" noRot="1" noChangeAspect="1" noMove="1" noResize="1" noEditPoints="1" noAdjustHandles="1" noChangeArrowheads="1" noChangeShapeType="1" noTextEdit="1"/>
              </p:cNvSpPr>
              <p:nvPr>
                <p:ph idx="1"/>
              </p:nvPr>
            </p:nvSpPr>
            <p:spPr>
              <a:xfrm>
                <a:off x="864065" y="1560352"/>
                <a:ext cx="6056852" cy="4420633"/>
              </a:xfrm>
              <a:blipFill>
                <a:blip r:embed="rId2"/>
                <a:stretch>
                  <a:fillRect l="-1048" r="-1048" b="-860"/>
                </a:stretch>
              </a:blipFill>
            </p:spPr>
            <p:txBody>
              <a:bodyPr/>
              <a:lstStyle/>
              <a:p>
                <a:r>
                  <a:rPr lang="en-US">
                    <a:noFill/>
                  </a:rPr>
                  <a:t> </a:t>
                </a:r>
              </a:p>
            </p:txBody>
          </p:sp>
        </mc:Fallback>
      </mc:AlternateContent>
      <p:pic>
        <p:nvPicPr>
          <p:cNvPr id="3" name="Picture 2" descr="Chart, line chart&#10;&#10;Description automatically generated">
            <a:extLst>
              <a:ext uri="{FF2B5EF4-FFF2-40B4-BE49-F238E27FC236}">
                <a16:creationId xmlns:a16="http://schemas.microsoft.com/office/drawing/2014/main" id="{4EA82EAD-7D84-8AC4-BF68-424A691763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0917" y="2025913"/>
            <a:ext cx="4639112" cy="3955072"/>
          </a:xfrm>
          <a:prstGeom prst="rect">
            <a:avLst/>
          </a:prstGeom>
        </p:spPr>
      </p:pic>
    </p:spTree>
    <p:extLst>
      <p:ext uri="{BB962C8B-B14F-4D97-AF65-F5344CB8AC3E}">
        <p14:creationId xmlns:p14="http://schemas.microsoft.com/office/powerpoint/2010/main" val="28244602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61118-C465-44C1-98C3-78D0D3B612C2}"/>
              </a:ext>
            </a:extLst>
          </p:cNvPr>
          <p:cNvSpPr>
            <a:spLocks noGrp="1"/>
          </p:cNvSpPr>
          <p:nvPr>
            <p:ph type="title"/>
          </p:nvPr>
        </p:nvSpPr>
        <p:spPr>
          <a:xfrm>
            <a:off x="721453" y="843459"/>
            <a:ext cx="10704353" cy="616225"/>
          </a:xfrm>
        </p:spPr>
        <p:txBody>
          <a:bodyPr>
            <a:normAutofit/>
          </a:bodyPr>
          <a:lstStyle/>
          <a:p>
            <a:r>
              <a:rPr lang="en-GB" sz="3200" dirty="0">
                <a:solidFill>
                  <a:schemeClr val="tx2"/>
                </a:solidFill>
              </a:rPr>
              <a:t>A deep crisis: excess capacity</a:t>
            </a:r>
          </a:p>
        </p:txBody>
      </p:sp>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A0D3EABC-4BA4-5439-6B3B-4AE6CE7ADCCE}"/>
                  </a:ext>
                </a:extLst>
              </p:cNvPr>
              <p:cNvSpPr>
                <a:spLocks noGrp="1"/>
              </p:cNvSpPr>
              <p:nvPr>
                <p:ph idx="1"/>
              </p:nvPr>
            </p:nvSpPr>
            <p:spPr>
              <a:xfrm>
                <a:off x="864065" y="1560352"/>
                <a:ext cx="6056852" cy="4420633"/>
              </a:xfrm>
            </p:spPr>
            <p:txBody>
              <a:bodyPr>
                <a:noAutofit/>
              </a:bodyPr>
              <a:lstStyle/>
              <a:p>
                <a:r>
                  <a:rPr lang="en-GB" dirty="0">
                    <a:latin typeface="+mj-lt"/>
                  </a:rPr>
                  <a:t>Economy is not at </a:t>
                </a:r>
                <a14:m>
                  <m:oMath xmlns:m="http://schemas.openxmlformats.org/officeDocument/2006/math">
                    <m:sSup>
                      <m:sSupPr>
                        <m:ctrlPr>
                          <a:rPr lang="en-GB" sz="2000" i="1" smtClean="0">
                            <a:latin typeface="Cambria Math" panose="02040503050406030204" pitchFamily="18" charset="0"/>
                          </a:rPr>
                        </m:ctrlPr>
                      </m:sSupPr>
                      <m:e>
                        <m:r>
                          <a:rPr lang="en-GB" sz="2000" i="1">
                            <a:latin typeface="Cambria Math" panose="02040503050406030204" pitchFamily="18" charset="0"/>
                          </a:rPr>
                          <m:t>𝐵</m:t>
                        </m:r>
                      </m:e>
                      <m:sup>
                        <m:r>
                          <a:rPr lang="en-GB" sz="2000" i="1">
                            <a:latin typeface="Cambria Math" panose="02040503050406030204" pitchFamily="18" charset="0"/>
                          </a:rPr>
                          <m:t>′′</m:t>
                        </m:r>
                      </m:sup>
                    </m:sSup>
                  </m:oMath>
                </a14:m>
                <a:r>
                  <a:rPr lang="en-GB" dirty="0">
                    <a:latin typeface="+mj-lt"/>
                  </a:rPr>
                  <a:t> but at </a:t>
                </a:r>
                <a14:m>
                  <m:oMath xmlns:m="http://schemas.openxmlformats.org/officeDocument/2006/math">
                    <m:r>
                      <a:rPr lang="en-GB" i="1">
                        <a:latin typeface="Cambria Math" panose="02040503050406030204" pitchFamily="18" charset="0"/>
                      </a:rPr>
                      <m:t>𝐶</m:t>
                    </m:r>
                  </m:oMath>
                </a14:m>
                <a:endParaRPr lang="en-GB" dirty="0">
                  <a:latin typeface="+mj-lt"/>
                </a:endParaRPr>
              </a:p>
              <a:p>
                <a:r>
                  <a:rPr lang="en-GB" sz="2000" dirty="0">
                    <a:latin typeface="+mj-lt"/>
                  </a:rPr>
                  <a:t>Where real interest rate is at the effective lower bound</a:t>
                </a:r>
              </a:p>
              <a:p>
                <a:r>
                  <a:rPr lang="en-GB" dirty="0">
                    <a:latin typeface="+mj-lt"/>
                  </a:rPr>
                  <a:t>But here supply is to the right of </a:t>
                </a:r>
                <a:r>
                  <a:rPr lang="en-GB" dirty="0" err="1">
                    <a:latin typeface="+mj-lt"/>
                  </a:rPr>
                  <a:t>demad</a:t>
                </a:r>
                <a:endParaRPr lang="en-GB" dirty="0">
                  <a:latin typeface="+mj-lt"/>
                </a:endParaRPr>
              </a:p>
              <a:p>
                <a:r>
                  <a:rPr lang="en-GB" sz="2000" dirty="0">
                    <a:latin typeface="+mj-lt"/>
                  </a:rPr>
                  <a:t>Desired savings exceed investment.</a:t>
                </a:r>
              </a:p>
              <a:p>
                <a:pPr marL="285750" indent="-285750"/>
                <a:r>
                  <a:rPr lang="en-GB" sz="2000" dirty="0">
                    <a:latin typeface="+mj-lt"/>
                  </a:rPr>
                  <a:t>The excess savings is deficiency in production and consumption. </a:t>
                </a:r>
                <a:r>
                  <a:rPr lang="en-GB" sz="2000" dirty="0">
                    <a:solidFill>
                      <a:srgbClr val="FF6600"/>
                    </a:solidFill>
                    <a:latin typeface="+mj-lt"/>
                  </a:rPr>
                  <a:t>Excess capacity </a:t>
                </a:r>
                <a:r>
                  <a:rPr lang="en-GB" sz="2000" dirty="0">
                    <a:latin typeface="+mj-lt"/>
                  </a:rPr>
                  <a:t>in economy not being used to produce </a:t>
                </a:r>
                <a:r>
                  <a:rPr lang="en-GB" dirty="0">
                    <a:latin typeface="+mj-lt"/>
                  </a:rPr>
                  <a:t>and to </a:t>
                </a:r>
                <a:r>
                  <a:rPr lang="en-GB" sz="2000" dirty="0">
                    <a:latin typeface="+mj-lt"/>
                  </a:rPr>
                  <a:t>consume</a:t>
                </a:r>
              </a:p>
              <a:p>
                <a:pPr marL="285750" indent="-285750"/>
                <a:r>
                  <a:rPr lang="en-GB" sz="2000" dirty="0">
                    <a:latin typeface="+mj-lt"/>
                  </a:rPr>
                  <a:t>The recession is deeper at </a:t>
                </a:r>
                <a14:m>
                  <m:oMath xmlns:m="http://schemas.openxmlformats.org/officeDocument/2006/math">
                    <m:r>
                      <a:rPr lang="en-GB" sz="2000" b="0" i="1" smtClean="0">
                        <a:latin typeface="Cambria Math" panose="02040503050406030204" pitchFamily="18" charset="0"/>
                      </a:rPr>
                      <m:t>𝐶</m:t>
                    </m:r>
                  </m:oMath>
                </a14:m>
                <a:r>
                  <a:rPr lang="en-GB" sz="2000" dirty="0">
                    <a:latin typeface="+mj-lt"/>
                  </a:rPr>
                  <a:t> than it would have been at </a:t>
                </a:r>
                <a14:m>
                  <m:oMath xmlns:m="http://schemas.openxmlformats.org/officeDocument/2006/math">
                    <m:sSup>
                      <m:sSupPr>
                        <m:ctrlPr>
                          <a:rPr lang="en-GB" sz="2000" i="1">
                            <a:latin typeface="Cambria Math" panose="02040503050406030204" pitchFamily="18" charset="0"/>
                          </a:rPr>
                        </m:ctrlPr>
                      </m:sSupPr>
                      <m:e>
                        <m:r>
                          <a:rPr lang="en-GB" sz="2000" i="1">
                            <a:latin typeface="Cambria Math" panose="02040503050406030204" pitchFamily="18" charset="0"/>
                          </a:rPr>
                          <m:t>𝐵</m:t>
                        </m:r>
                      </m:e>
                      <m:sup>
                        <m:r>
                          <a:rPr lang="en-GB" sz="2000" i="1">
                            <a:latin typeface="Cambria Math" panose="02040503050406030204" pitchFamily="18" charset="0"/>
                          </a:rPr>
                          <m:t>′′</m:t>
                        </m:r>
                      </m:sup>
                    </m:sSup>
                  </m:oMath>
                </a14:m>
                <a:r>
                  <a:rPr lang="en-GB" sz="2000" dirty="0">
                    <a:latin typeface="+mj-lt"/>
                  </a:rPr>
                  <a:t>.</a:t>
                </a:r>
              </a:p>
            </p:txBody>
          </p:sp>
        </mc:Choice>
        <mc:Fallback xmlns="">
          <p:sp>
            <p:nvSpPr>
              <p:cNvPr id="6" name="Content Placeholder 2">
                <a:extLst>
                  <a:ext uri="{FF2B5EF4-FFF2-40B4-BE49-F238E27FC236}">
                    <a16:creationId xmlns:a16="http://schemas.microsoft.com/office/drawing/2014/main" id="{A0D3EABC-4BA4-5439-6B3B-4AE6CE7ADCCE}"/>
                  </a:ext>
                </a:extLst>
              </p:cNvPr>
              <p:cNvSpPr>
                <a:spLocks noGrp="1" noRot="1" noChangeAspect="1" noMove="1" noResize="1" noEditPoints="1" noAdjustHandles="1" noChangeArrowheads="1" noChangeShapeType="1" noTextEdit="1"/>
              </p:cNvSpPr>
              <p:nvPr>
                <p:ph idx="1"/>
              </p:nvPr>
            </p:nvSpPr>
            <p:spPr>
              <a:xfrm>
                <a:off x="864065" y="1560352"/>
                <a:ext cx="6056852" cy="4420633"/>
              </a:xfrm>
              <a:blipFill>
                <a:blip r:embed="rId2"/>
                <a:stretch>
                  <a:fillRect l="-1048"/>
                </a:stretch>
              </a:blipFill>
            </p:spPr>
            <p:txBody>
              <a:bodyPr/>
              <a:lstStyle/>
              <a:p>
                <a:r>
                  <a:rPr lang="en-US">
                    <a:noFill/>
                  </a:rPr>
                  <a:t> </a:t>
                </a:r>
              </a:p>
            </p:txBody>
          </p:sp>
        </mc:Fallback>
      </mc:AlternateContent>
      <p:pic>
        <p:nvPicPr>
          <p:cNvPr id="3" name="Picture 2" descr="Chart, line chart&#10;&#10;Description automatically generated">
            <a:extLst>
              <a:ext uri="{FF2B5EF4-FFF2-40B4-BE49-F238E27FC236}">
                <a16:creationId xmlns:a16="http://schemas.microsoft.com/office/drawing/2014/main" id="{4EA82EAD-7D84-8AC4-BF68-424A691763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0917" y="2025913"/>
            <a:ext cx="4639112" cy="3955072"/>
          </a:xfrm>
          <a:prstGeom prst="rect">
            <a:avLst/>
          </a:prstGeom>
        </p:spPr>
      </p:pic>
      <p:sp>
        <p:nvSpPr>
          <p:cNvPr id="5" name="TextBox 4">
            <a:extLst>
              <a:ext uri="{FF2B5EF4-FFF2-40B4-BE49-F238E27FC236}">
                <a16:creationId xmlns:a16="http://schemas.microsoft.com/office/drawing/2014/main" id="{D56D3A29-3519-1C0D-8173-90E925D12C21}"/>
              </a:ext>
            </a:extLst>
          </p:cNvPr>
          <p:cNvSpPr txBox="1"/>
          <p:nvPr/>
        </p:nvSpPr>
        <p:spPr>
          <a:xfrm>
            <a:off x="1224793" y="1778466"/>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4936368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61118-C465-44C1-98C3-78D0D3B612C2}"/>
              </a:ext>
            </a:extLst>
          </p:cNvPr>
          <p:cNvSpPr>
            <a:spLocks noGrp="1"/>
          </p:cNvSpPr>
          <p:nvPr>
            <p:ph type="title"/>
          </p:nvPr>
        </p:nvSpPr>
        <p:spPr>
          <a:xfrm>
            <a:off x="721453" y="843459"/>
            <a:ext cx="10704353" cy="616225"/>
          </a:xfrm>
        </p:spPr>
        <p:txBody>
          <a:bodyPr>
            <a:normAutofit/>
          </a:bodyPr>
          <a:lstStyle/>
          <a:p>
            <a:r>
              <a:rPr lang="en-GB" sz="3200" dirty="0">
                <a:solidFill>
                  <a:schemeClr val="tx2"/>
                </a:solidFill>
              </a:rPr>
              <a:t>A deep crisis: policy response</a:t>
            </a:r>
          </a:p>
        </p:txBody>
      </p:sp>
      <p:sp>
        <p:nvSpPr>
          <p:cNvPr id="6" name="Content Placeholder 2">
            <a:extLst>
              <a:ext uri="{FF2B5EF4-FFF2-40B4-BE49-F238E27FC236}">
                <a16:creationId xmlns:a16="http://schemas.microsoft.com/office/drawing/2014/main" id="{A0D3EABC-4BA4-5439-6B3B-4AE6CE7ADCCE}"/>
              </a:ext>
            </a:extLst>
          </p:cNvPr>
          <p:cNvSpPr>
            <a:spLocks noGrp="1"/>
          </p:cNvSpPr>
          <p:nvPr>
            <p:ph idx="1"/>
          </p:nvPr>
        </p:nvSpPr>
        <p:spPr>
          <a:xfrm>
            <a:off x="864065" y="1560352"/>
            <a:ext cx="6056852" cy="4420633"/>
          </a:xfrm>
        </p:spPr>
        <p:txBody>
          <a:bodyPr>
            <a:noAutofit/>
          </a:bodyPr>
          <a:lstStyle/>
          <a:p>
            <a:r>
              <a:rPr lang="en-GB" dirty="0">
                <a:solidFill>
                  <a:srgbClr val="FF6600"/>
                </a:solidFill>
                <a:latin typeface="+mj-lt"/>
              </a:rPr>
              <a:t>Public deficits</a:t>
            </a:r>
            <a:r>
              <a:rPr lang="en-GB" dirty="0">
                <a:latin typeface="+mj-lt"/>
              </a:rPr>
              <a:t>: shifts the savings curve leftwards</a:t>
            </a:r>
          </a:p>
          <a:p>
            <a:r>
              <a:rPr lang="en-GB" dirty="0">
                <a:latin typeface="+mj-lt"/>
              </a:rPr>
              <a:t>If excess capacity, this has no effect on real interest rates. Just increase in investment and output.</a:t>
            </a:r>
          </a:p>
          <a:p>
            <a:r>
              <a:rPr lang="en-GB" dirty="0">
                <a:latin typeface="+mj-lt"/>
              </a:rPr>
              <a:t>Therefore larger impact on output: larger multipliers</a:t>
            </a:r>
          </a:p>
          <a:p>
            <a:r>
              <a:rPr lang="en-GB" sz="2000" dirty="0">
                <a:latin typeface="+mj-lt"/>
              </a:rPr>
              <a:t>Moreover: since the increase in government spending will tend to raise inflation expectations, it will lower the effective lower bound, which by itself stimulates the economy by allowing real interest rate to fall further. </a:t>
            </a:r>
          </a:p>
          <a:p>
            <a:r>
              <a:rPr lang="en-GB" sz="2000" i="1" dirty="0">
                <a:solidFill>
                  <a:srgbClr val="FF6600"/>
                </a:solidFill>
                <a:latin typeface="+mj-lt"/>
              </a:rPr>
              <a:t>All combined: stronger case for public deficits after a financial crisis</a:t>
            </a:r>
          </a:p>
        </p:txBody>
      </p:sp>
      <p:pic>
        <p:nvPicPr>
          <p:cNvPr id="3" name="Picture 2" descr="Chart, line chart&#10;&#10;Description automatically generated">
            <a:extLst>
              <a:ext uri="{FF2B5EF4-FFF2-40B4-BE49-F238E27FC236}">
                <a16:creationId xmlns:a16="http://schemas.microsoft.com/office/drawing/2014/main" id="{4EA82EAD-7D84-8AC4-BF68-424A691763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0917" y="2025913"/>
            <a:ext cx="4639112" cy="3955072"/>
          </a:xfrm>
          <a:prstGeom prst="rect">
            <a:avLst/>
          </a:prstGeom>
        </p:spPr>
      </p:pic>
      <p:sp>
        <p:nvSpPr>
          <p:cNvPr id="5" name="TextBox 4">
            <a:extLst>
              <a:ext uri="{FF2B5EF4-FFF2-40B4-BE49-F238E27FC236}">
                <a16:creationId xmlns:a16="http://schemas.microsoft.com/office/drawing/2014/main" id="{D56D3A29-3519-1C0D-8173-90E925D12C21}"/>
              </a:ext>
            </a:extLst>
          </p:cNvPr>
          <p:cNvSpPr txBox="1"/>
          <p:nvPr/>
        </p:nvSpPr>
        <p:spPr>
          <a:xfrm>
            <a:off x="1224793" y="1778466"/>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350819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34438-A5D8-405A-9F72-BD379E2CCED4}"/>
              </a:ext>
            </a:extLst>
          </p:cNvPr>
          <p:cNvSpPr>
            <a:spLocks noGrp="1"/>
          </p:cNvSpPr>
          <p:nvPr>
            <p:ph type="title"/>
          </p:nvPr>
        </p:nvSpPr>
        <p:spPr>
          <a:xfrm>
            <a:off x="700635" y="922096"/>
            <a:ext cx="10691265" cy="705368"/>
          </a:xfrm>
        </p:spPr>
        <p:txBody>
          <a:bodyPr>
            <a:normAutofit/>
          </a:bodyPr>
          <a:lstStyle/>
          <a:p>
            <a:r>
              <a:rPr lang="en-GB" sz="3200" dirty="0"/>
              <a:t>The Great Depression &amp; Fiscal policy</a:t>
            </a:r>
          </a:p>
        </p:txBody>
      </p:sp>
      <p:graphicFrame>
        <p:nvGraphicFramePr>
          <p:cNvPr id="12" name="Content Placeholder 2">
            <a:extLst>
              <a:ext uri="{FF2B5EF4-FFF2-40B4-BE49-F238E27FC236}">
                <a16:creationId xmlns:a16="http://schemas.microsoft.com/office/drawing/2014/main" id="{1C14E743-B888-4D75-BF49-BD258E382622}"/>
              </a:ext>
            </a:extLst>
          </p:cNvPr>
          <p:cNvGraphicFramePr>
            <a:graphicFrameLocks noGrp="1"/>
          </p:cNvGraphicFramePr>
          <p:nvPr>
            <p:ph idx="1"/>
            <p:extLst>
              <p:ext uri="{D42A27DB-BD31-4B8C-83A1-F6EECF244321}">
                <p14:modId xmlns:p14="http://schemas.microsoft.com/office/powerpoint/2010/main" val="3769699258"/>
              </p:ext>
            </p:extLst>
          </p:nvPr>
        </p:nvGraphicFramePr>
        <p:xfrm>
          <a:off x="700635" y="1940012"/>
          <a:ext cx="10691812"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809203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454A7A3-06B1-120C-5D9D-7141F193924E}"/>
              </a:ext>
            </a:extLst>
          </p:cNvPr>
          <p:cNvSpPr/>
          <p:nvPr/>
        </p:nvSpPr>
        <p:spPr>
          <a:xfrm>
            <a:off x="1122744" y="1157468"/>
            <a:ext cx="9965803" cy="1721919"/>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2600"/>
              </a:solidFill>
            </a:endParaRPr>
          </a:p>
        </p:txBody>
      </p:sp>
      <p:sp>
        <p:nvSpPr>
          <p:cNvPr id="8" name="Title 25">
            <a:extLst>
              <a:ext uri="{FF2B5EF4-FFF2-40B4-BE49-F238E27FC236}">
                <a16:creationId xmlns:a16="http://schemas.microsoft.com/office/drawing/2014/main" id="{1D61DBDE-B8D3-F78F-8EAC-2B9A53501886}"/>
              </a:ext>
            </a:extLst>
          </p:cNvPr>
          <p:cNvSpPr>
            <a:spLocks noGrp="1"/>
          </p:cNvSpPr>
          <p:nvPr>
            <p:ph type="title"/>
          </p:nvPr>
        </p:nvSpPr>
        <p:spPr>
          <a:xfrm>
            <a:off x="1122744" y="922096"/>
            <a:ext cx="10269156" cy="2022440"/>
          </a:xfrm>
        </p:spPr>
        <p:txBody>
          <a:bodyPr anchor="ctr">
            <a:normAutofit/>
          </a:bodyPr>
          <a:lstStyle/>
          <a:p>
            <a:pPr algn="ctr"/>
            <a:r>
              <a:rPr lang="en-US" sz="4800" cap="none" dirty="0">
                <a:solidFill>
                  <a:srgbClr val="EC6D0B"/>
                </a:solidFill>
              </a:rPr>
              <a:t>THE RISE OF SAVINGS DURING THE 2020 PANDEMIC</a:t>
            </a:r>
          </a:p>
        </p:txBody>
      </p:sp>
    </p:spTree>
    <p:extLst>
      <p:ext uri="{BB962C8B-B14F-4D97-AF65-F5344CB8AC3E}">
        <p14:creationId xmlns:p14="http://schemas.microsoft.com/office/powerpoint/2010/main" val="15152418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D096B-915D-479C-9726-6957D696E5AA}"/>
              </a:ext>
            </a:extLst>
          </p:cNvPr>
          <p:cNvSpPr>
            <a:spLocks noGrp="1"/>
          </p:cNvSpPr>
          <p:nvPr>
            <p:ph type="title"/>
          </p:nvPr>
        </p:nvSpPr>
        <p:spPr>
          <a:xfrm>
            <a:off x="830510" y="747350"/>
            <a:ext cx="10754686" cy="783642"/>
          </a:xfrm>
        </p:spPr>
        <p:txBody>
          <a:bodyPr>
            <a:normAutofit/>
          </a:bodyPr>
          <a:lstStyle/>
          <a:p>
            <a:r>
              <a:rPr lang="en-GB" sz="3800" dirty="0">
                <a:solidFill>
                  <a:schemeClr val="tx2"/>
                </a:solidFill>
              </a:rPr>
              <a:t>LOCKDOWNS AND TRANSFERS</a:t>
            </a:r>
          </a:p>
        </p:txBody>
      </p:sp>
      <p:graphicFrame>
        <p:nvGraphicFramePr>
          <p:cNvPr id="4" name="Content Placeholder 3">
            <a:extLst>
              <a:ext uri="{FF2B5EF4-FFF2-40B4-BE49-F238E27FC236}">
                <a16:creationId xmlns:a16="http://schemas.microsoft.com/office/drawing/2014/main" id="{4898C18B-6AB4-4948-B140-8DD73412AA0B}"/>
              </a:ext>
            </a:extLst>
          </p:cNvPr>
          <p:cNvGraphicFramePr>
            <a:graphicFrameLocks noGrp="1"/>
          </p:cNvGraphicFramePr>
          <p:nvPr>
            <p:ph idx="1"/>
            <p:extLst>
              <p:ext uri="{D42A27DB-BD31-4B8C-83A1-F6EECF244321}">
                <p14:modId xmlns:p14="http://schemas.microsoft.com/office/powerpoint/2010/main" val="2598347896"/>
              </p:ext>
            </p:extLst>
          </p:nvPr>
        </p:nvGraphicFramePr>
        <p:xfrm>
          <a:off x="939566" y="1677798"/>
          <a:ext cx="10486239" cy="36492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78756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B4F6-ADF5-9FE1-8EFD-FBADCEA29A38}"/>
              </a:ext>
            </a:extLst>
          </p:cNvPr>
          <p:cNvSpPr>
            <a:spLocks noGrp="1"/>
          </p:cNvSpPr>
          <p:nvPr>
            <p:ph type="title"/>
          </p:nvPr>
        </p:nvSpPr>
        <p:spPr>
          <a:xfrm>
            <a:off x="712897" y="791921"/>
            <a:ext cx="10168128" cy="648888"/>
          </a:xfrm>
        </p:spPr>
        <p:txBody>
          <a:bodyPr>
            <a:normAutofit/>
          </a:bodyPr>
          <a:lstStyle/>
          <a:p>
            <a:r>
              <a:rPr lang="en-US" sz="3200" dirty="0"/>
              <a:t>Savings rate out of disposable income</a:t>
            </a:r>
            <a:endParaRPr lang="en-GB" sz="3200" dirty="0"/>
          </a:p>
        </p:txBody>
      </p:sp>
      <p:sp>
        <p:nvSpPr>
          <p:cNvPr id="3" name="Content Placeholder 2">
            <a:extLst>
              <a:ext uri="{FF2B5EF4-FFF2-40B4-BE49-F238E27FC236}">
                <a16:creationId xmlns:a16="http://schemas.microsoft.com/office/drawing/2014/main" id="{930C533A-51DB-79F1-AA8A-CBFE885D0E3D}"/>
              </a:ext>
            </a:extLst>
          </p:cNvPr>
          <p:cNvSpPr>
            <a:spLocks noGrp="1"/>
          </p:cNvSpPr>
          <p:nvPr>
            <p:ph idx="1"/>
          </p:nvPr>
        </p:nvSpPr>
        <p:spPr>
          <a:xfrm>
            <a:off x="838899" y="1770076"/>
            <a:ext cx="4691740" cy="3967993"/>
          </a:xfrm>
        </p:spPr>
        <p:txBody>
          <a:bodyPr anchor="t">
            <a:noAutofit/>
          </a:bodyPr>
          <a:lstStyle/>
          <a:p>
            <a:pPr>
              <a:lnSpc>
                <a:spcPct val="100000"/>
              </a:lnSpc>
              <a:spcBef>
                <a:spcPts val="600"/>
              </a:spcBef>
              <a:spcAft>
                <a:spcPts val="600"/>
              </a:spcAft>
            </a:pPr>
            <a:r>
              <a:rPr lang="en-GB" dirty="0">
                <a:latin typeface="+mj-lt"/>
              </a:rPr>
              <a:t>This figure shows savings rates in the U.S., E.U. and U.K.</a:t>
            </a:r>
          </a:p>
          <a:p>
            <a:pPr marL="285750" indent="-285750">
              <a:lnSpc>
                <a:spcPct val="100000"/>
              </a:lnSpc>
              <a:spcBef>
                <a:spcPts val="600"/>
              </a:spcBef>
              <a:spcAft>
                <a:spcPts val="600"/>
              </a:spcAft>
            </a:pPr>
            <a:r>
              <a:rPr lang="en-GB" dirty="0">
                <a:latin typeface="+mj-lt"/>
              </a:rPr>
              <a:t>In all of them, savings spiked in 2020, increasing by factors between 2 and 5, something that had not been seen for decades.</a:t>
            </a:r>
          </a:p>
          <a:p>
            <a:pPr marL="285750" indent="-285750">
              <a:lnSpc>
                <a:spcPct val="100000"/>
              </a:lnSpc>
              <a:spcBef>
                <a:spcPts val="600"/>
              </a:spcBef>
              <a:spcAft>
                <a:spcPts val="600"/>
              </a:spcAft>
            </a:pPr>
            <a:r>
              <a:rPr lang="en-GB" dirty="0">
                <a:solidFill>
                  <a:schemeClr val="tx2"/>
                </a:solidFill>
                <a:latin typeface="+mj-lt"/>
              </a:rPr>
              <a:t>There are at least two ways to make sense of this increase and to explain what will follow: compulsory savings or precautionary savings</a:t>
            </a:r>
          </a:p>
        </p:txBody>
      </p:sp>
      <p:pic>
        <p:nvPicPr>
          <p:cNvPr id="5" name="Picture 4" descr="Chart, line chart&#10;&#10;Description automatically generated">
            <a:extLst>
              <a:ext uri="{FF2B5EF4-FFF2-40B4-BE49-F238E27FC236}">
                <a16:creationId xmlns:a16="http://schemas.microsoft.com/office/drawing/2014/main" id="{4D8F74AC-76EF-291B-76E6-500F2FEDC596}"/>
              </a:ext>
            </a:extLst>
          </p:cNvPr>
          <p:cNvPicPr>
            <a:picLocks noChangeAspect="1"/>
          </p:cNvPicPr>
          <p:nvPr/>
        </p:nvPicPr>
        <p:blipFill rotWithShape="1">
          <a:blip r:embed="rId2">
            <a:extLst>
              <a:ext uri="{28A0092B-C50C-407E-A947-70E740481C1C}">
                <a14:useLocalDpi xmlns:a14="http://schemas.microsoft.com/office/drawing/2010/main" val="0"/>
              </a:ext>
            </a:extLst>
          </a:blip>
          <a:srcRect t="6155" r="2" b="2"/>
          <a:stretch/>
        </p:blipFill>
        <p:spPr>
          <a:xfrm>
            <a:off x="5530639" y="1840460"/>
            <a:ext cx="6009855" cy="3694176"/>
          </a:xfrm>
          <a:prstGeom prst="rect">
            <a:avLst/>
          </a:prstGeom>
        </p:spPr>
      </p:pic>
    </p:spTree>
    <p:extLst>
      <p:ext uri="{BB962C8B-B14F-4D97-AF65-F5344CB8AC3E}">
        <p14:creationId xmlns:p14="http://schemas.microsoft.com/office/powerpoint/2010/main" val="21430691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9C97E-55C9-EB66-82E6-7BD98E6E317C}"/>
              </a:ext>
            </a:extLst>
          </p:cNvPr>
          <p:cNvSpPr>
            <a:spLocks noGrp="1"/>
          </p:cNvSpPr>
          <p:nvPr>
            <p:ph type="title"/>
          </p:nvPr>
        </p:nvSpPr>
        <p:spPr>
          <a:xfrm>
            <a:off x="750367" y="767594"/>
            <a:ext cx="10691265" cy="725646"/>
          </a:xfrm>
        </p:spPr>
        <p:txBody>
          <a:bodyPr>
            <a:normAutofit/>
          </a:bodyPr>
          <a:lstStyle/>
          <a:p>
            <a:r>
              <a:rPr lang="en-GB" sz="3200" dirty="0"/>
              <a:t>Causes of the saving spike in 2020 and savings in 2022</a:t>
            </a:r>
          </a:p>
        </p:txBody>
      </p:sp>
      <mc:AlternateContent xmlns:mc="http://schemas.openxmlformats.org/markup-compatibility/2006" xmlns:a14="http://schemas.microsoft.com/office/drawing/2010/main">
        <mc:Choice Requires="a14">
          <p:graphicFrame>
            <p:nvGraphicFramePr>
              <p:cNvPr id="7" name="Diagram 6">
                <a:extLst>
                  <a:ext uri="{FF2B5EF4-FFF2-40B4-BE49-F238E27FC236}">
                    <a16:creationId xmlns:a16="http://schemas.microsoft.com/office/drawing/2014/main" id="{84FB5BEB-675B-AA72-60FB-B60B5617FFC5}"/>
                  </a:ext>
                </a:extLst>
              </p:cNvPr>
              <p:cNvGraphicFramePr/>
              <p:nvPr>
                <p:extLst>
                  <p:ext uri="{D42A27DB-BD31-4B8C-83A1-F6EECF244321}">
                    <p14:modId xmlns:p14="http://schemas.microsoft.com/office/powerpoint/2010/main" val="2544849771"/>
                  </p:ext>
                </p:extLst>
              </p:nvPr>
            </p:nvGraphicFramePr>
            <p:xfrm>
              <a:off x="880647" y="1359017"/>
              <a:ext cx="10691265" cy="47313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7" name="Diagram 6">
                <a:extLst>
                  <a:ext uri="{FF2B5EF4-FFF2-40B4-BE49-F238E27FC236}">
                    <a16:creationId xmlns:a16="http://schemas.microsoft.com/office/drawing/2014/main" id="{84FB5BEB-675B-AA72-60FB-B60B5617FFC5}"/>
                  </a:ext>
                </a:extLst>
              </p:cNvPr>
              <p:cNvGraphicFramePr/>
              <p:nvPr>
                <p:extLst>
                  <p:ext uri="{D42A27DB-BD31-4B8C-83A1-F6EECF244321}">
                    <p14:modId xmlns:p14="http://schemas.microsoft.com/office/powerpoint/2010/main" val="2544849771"/>
                  </p:ext>
                </p:extLst>
              </p:nvPr>
            </p:nvGraphicFramePr>
            <p:xfrm>
              <a:off x="880647" y="1359017"/>
              <a:ext cx="10691265" cy="473138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Tree>
    <p:extLst>
      <p:ext uri="{BB962C8B-B14F-4D97-AF65-F5344CB8AC3E}">
        <p14:creationId xmlns:p14="http://schemas.microsoft.com/office/powerpoint/2010/main" val="33873991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454A7A3-06B1-120C-5D9D-7141F193924E}"/>
              </a:ext>
            </a:extLst>
          </p:cNvPr>
          <p:cNvSpPr/>
          <p:nvPr/>
        </p:nvSpPr>
        <p:spPr>
          <a:xfrm>
            <a:off x="1122744" y="1157468"/>
            <a:ext cx="9965803" cy="1721919"/>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2600"/>
              </a:solidFill>
            </a:endParaRPr>
          </a:p>
        </p:txBody>
      </p:sp>
      <p:sp>
        <p:nvSpPr>
          <p:cNvPr id="8" name="Title 25">
            <a:extLst>
              <a:ext uri="{FF2B5EF4-FFF2-40B4-BE49-F238E27FC236}">
                <a16:creationId xmlns:a16="http://schemas.microsoft.com/office/drawing/2014/main" id="{1D61DBDE-B8D3-F78F-8EAC-2B9A53501886}"/>
              </a:ext>
            </a:extLst>
          </p:cNvPr>
          <p:cNvSpPr>
            <a:spLocks noGrp="1"/>
          </p:cNvSpPr>
          <p:nvPr>
            <p:ph type="title"/>
          </p:nvPr>
        </p:nvSpPr>
        <p:spPr>
          <a:xfrm>
            <a:off x="1122744" y="922096"/>
            <a:ext cx="10269156" cy="2022440"/>
          </a:xfrm>
        </p:spPr>
        <p:txBody>
          <a:bodyPr anchor="ctr">
            <a:normAutofit/>
          </a:bodyPr>
          <a:lstStyle/>
          <a:p>
            <a:pPr algn="ctr"/>
            <a:r>
              <a:rPr lang="en-US" sz="4800" cap="none" dirty="0">
                <a:solidFill>
                  <a:srgbClr val="EC6D0B"/>
                </a:solidFill>
              </a:rPr>
              <a:t>THE END OF THE US </a:t>
            </a:r>
            <a:br>
              <a:rPr lang="en-US" sz="4800" cap="none" dirty="0">
                <a:solidFill>
                  <a:srgbClr val="EC6D0B"/>
                </a:solidFill>
              </a:rPr>
            </a:br>
            <a:r>
              <a:rPr lang="en-US" sz="4800" cap="none" dirty="0">
                <a:solidFill>
                  <a:srgbClr val="EC6D0B"/>
                </a:solidFill>
              </a:rPr>
              <a:t>GREAT DEPRESSION</a:t>
            </a:r>
          </a:p>
        </p:txBody>
      </p:sp>
    </p:spTree>
    <p:extLst>
      <p:ext uri="{BB962C8B-B14F-4D97-AF65-F5344CB8AC3E}">
        <p14:creationId xmlns:p14="http://schemas.microsoft.com/office/powerpoint/2010/main" val="15867725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D096B-915D-479C-9726-6957D696E5AA}"/>
              </a:ext>
            </a:extLst>
          </p:cNvPr>
          <p:cNvSpPr>
            <a:spLocks noGrp="1"/>
          </p:cNvSpPr>
          <p:nvPr>
            <p:ph type="title"/>
          </p:nvPr>
        </p:nvSpPr>
        <p:spPr>
          <a:xfrm>
            <a:off x="809818" y="809903"/>
            <a:ext cx="9515058" cy="616226"/>
          </a:xfrm>
        </p:spPr>
        <p:txBody>
          <a:bodyPr>
            <a:normAutofit/>
          </a:bodyPr>
          <a:lstStyle/>
          <a:p>
            <a:r>
              <a:rPr lang="en-GB" sz="3200" dirty="0">
                <a:solidFill>
                  <a:schemeClr val="tx2"/>
                </a:solidFill>
              </a:rPr>
              <a:t>The end of the U.S. Great Depression</a:t>
            </a:r>
          </a:p>
        </p:txBody>
      </p:sp>
      <p:graphicFrame>
        <p:nvGraphicFramePr>
          <p:cNvPr id="4" name="Content Placeholder 3">
            <a:extLst>
              <a:ext uri="{FF2B5EF4-FFF2-40B4-BE49-F238E27FC236}">
                <a16:creationId xmlns:a16="http://schemas.microsoft.com/office/drawing/2014/main" id="{4898C18B-6AB4-4948-B140-8DD73412AA0B}"/>
              </a:ext>
            </a:extLst>
          </p:cNvPr>
          <p:cNvGraphicFramePr>
            <a:graphicFrameLocks noGrp="1"/>
          </p:cNvGraphicFramePr>
          <p:nvPr>
            <p:ph idx="1"/>
            <p:extLst>
              <p:ext uri="{D42A27DB-BD31-4B8C-83A1-F6EECF244321}">
                <p14:modId xmlns:p14="http://schemas.microsoft.com/office/powerpoint/2010/main" val="2273847594"/>
              </p:ext>
            </p:extLst>
          </p:nvPr>
        </p:nvGraphicFramePr>
        <p:xfrm>
          <a:off x="809817" y="1591171"/>
          <a:ext cx="10783768" cy="43146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58229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B4F6-ADF5-9FE1-8EFD-FBADCEA29A38}"/>
              </a:ext>
            </a:extLst>
          </p:cNvPr>
          <p:cNvSpPr>
            <a:spLocks noGrp="1"/>
          </p:cNvSpPr>
          <p:nvPr>
            <p:ph type="title"/>
          </p:nvPr>
        </p:nvSpPr>
        <p:spPr>
          <a:xfrm>
            <a:off x="788397" y="750353"/>
            <a:ext cx="10168128" cy="617053"/>
          </a:xfrm>
        </p:spPr>
        <p:txBody>
          <a:bodyPr>
            <a:normAutofit/>
          </a:bodyPr>
          <a:lstStyle/>
          <a:p>
            <a:r>
              <a:rPr lang="en-US" sz="3200" dirty="0"/>
              <a:t>Output and government spending during WW2</a:t>
            </a:r>
            <a:endParaRPr lang="en-GB" sz="3200" dirty="0"/>
          </a:p>
        </p:txBody>
      </p:sp>
      <p:sp>
        <p:nvSpPr>
          <p:cNvPr id="3" name="Content Placeholder 2">
            <a:extLst>
              <a:ext uri="{FF2B5EF4-FFF2-40B4-BE49-F238E27FC236}">
                <a16:creationId xmlns:a16="http://schemas.microsoft.com/office/drawing/2014/main" id="{930C533A-51DB-79F1-AA8A-CBFE885D0E3D}"/>
              </a:ext>
            </a:extLst>
          </p:cNvPr>
          <p:cNvSpPr>
            <a:spLocks noGrp="1"/>
          </p:cNvSpPr>
          <p:nvPr>
            <p:ph idx="1"/>
          </p:nvPr>
        </p:nvSpPr>
        <p:spPr>
          <a:xfrm>
            <a:off x="788397" y="1367406"/>
            <a:ext cx="4681057" cy="4525147"/>
          </a:xfrm>
        </p:spPr>
        <p:txBody>
          <a:bodyPr anchor="t">
            <a:noAutofit/>
          </a:bodyPr>
          <a:lstStyle/>
          <a:p>
            <a:pPr marL="285750" indent="-285750">
              <a:lnSpc>
                <a:spcPct val="100000"/>
              </a:lnSpc>
              <a:spcBef>
                <a:spcPts val="1800"/>
              </a:spcBef>
              <a:spcAft>
                <a:spcPts val="600"/>
              </a:spcAft>
              <a:buClr>
                <a:schemeClr val="tx1"/>
              </a:buClr>
            </a:pPr>
            <a:r>
              <a:rPr lang="en-GB" dirty="0">
                <a:latin typeface="+mj-lt"/>
              </a:rPr>
              <a:t>From the start of the Depression until the mid 1940s, 3-month nominal interest rates were almost 0. </a:t>
            </a:r>
          </a:p>
          <a:p>
            <a:pPr marL="285750" indent="-285750">
              <a:lnSpc>
                <a:spcPct val="100000"/>
              </a:lnSpc>
              <a:spcBef>
                <a:spcPts val="1800"/>
              </a:spcBef>
              <a:spcAft>
                <a:spcPts val="600"/>
              </a:spcAft>
              <a:buClr>
                <a:schemeClr val="tx1"/>
              </a:buClr>
            </a:pPr>
            <a:r>
              <a:rPr lang="en-GB" dirty="0">
                <a:latin typeface="+mj-lt"/>
              </a:rPr>
              <a:t>Between 1929 and 1933, the U.S. economy experienced deflation</a:t>
            </a:r>
          </a:p>
          <a:p>
            <a:pPr marL="285750" indent="-285750">
              <a:lnSpc>
                <a:spcPct val="100000"/>
              </a:lnSpc>
              <a:spcBef>
                <a:spcPts val="1800"/>
              </a:spcBef>
              <a:spcAft>
                <a:spcPts val="600"/>
              </a:spcAft>
              <a:buClr>
                <a:schemeClr val="tx1"/>
              </a:buClr>
            </a:pPr>
            <a:r>
              <a:rPr lang="en-GB" dirty="0">
                <a:latin typeface="+mj-lt"/>
              </a:rPr>
              <a:t>Inflation expectations were falling, the effective lower bound may be close to 0. </a:t>
            </a:r>
          </a:p>
          <a:p>
            <a:pPr marL="285750" indent="-285750">
              <a:lnSpc>
                <a:spcPct val="100000"/>
              </a:lnSpc>
              <a:spcBef>
                <a:spcPts val="1800"/>
              </a:spcBef>
              <a:spcAft>
                <a:spcPts val="600"/>
              </a:spcAft>
              <a:buClr>
                <a:schemeClr val="tx1"/>
              </a:buClr>
            </a:pPr>
            <a:r>
              <a:rPr lang="en-GB" dirty="0">
                <a:latin typeface="+mj-lt"/>
              </a:rPr>
              <a:t>So, arguably economy was at the effective lower bound during the 30s and all the way into the end of World War II</a:t>
            </a:r>
          </a:p>
        </p:txBody>
      </p:sp>
      <p:pic>
        <p:nvPicPr>
          <p:cNvPr id="6" name="Picture 5" descr="Chart, line chart&#10;&#10;Description automatically generated">
            <a:extLst>
              <a:ext uri="{FF2B5EF4-FFF2-40B4-BE49-F238E27FC236}">
                <a16:creationId xmlns:a16="http://schemas.microsoft.com/office/drawing/2014/main" id="{19138A7F-AE26-5812-7667-802C20BBB325}"/>
              </a:ext>
            </a:extLst>
          </p:cNvPr>
          <p:cNvPicPr>
            <a:picLocks noChangeAspect="1"/>
          </p:cNvPicPr>
          <p:nvPr/>
        </p:nvPicPr>
        <p:blipFill rotWithShape="1">
          <a:blip r:embed="rId2">
            <a:extLst>
              <a:ext uri="{28A0092B-C50C-407E-A947-70E740481C1C}">
                <a14:useLocalDpi xmlns:a14="http://schemas.microsoft.com/office/drawing/2010/main" val="0"/>
              </a:ext>
            </a:extLst>
          </a:blip>
          <a:srcRect t="5795" r="2" b="2"/>
          <a:stretch/>
        </p:blipFill>
        <p:spPr>
          <a:xfrm>
            <a:off x="5469454" y="1703426"/>
            <a:ext cx="6009855" cy="3694176"/>
          </a:xfrm>
          <a:prstGeom prst="rect">
            <a:avLst/>
          </a:prstGeom>
        </p:spPr>
      </p:pic>
    </p:spTree>
    <p:extLst>
      <p:ext uri="{BB962C8B-B14F-4D97-AF65-F5344CB8AC3E}">
        <p14:creationId xmlns:p14="http://schemas.microsoft.com/office/powerpoint/2010/main" val="9443293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B4F6-ADF5-9FE1-8EFD-FBADCEA29A38}"/>
              </a:ext>
            </a:extLst>
          </p:cNvPr>
          <p:cNvSpPr>
            <a:spLocks noGrp="1"/>
          </p:cNvSpPr>
          <p:nvPr>
            <p:ph type="title"/>
          </p:nvPr>
        </p:nvSpPr>
        <p:spPr>
          <a:xfrm>
            <a:off x="788397" y="750353"/>
            <a:ext cx="10168128" cy="617053"/>
          </a:xfrm>
        </p:spPr>
        <p:txBody>
          <a:bodyPr>
            <a:normAutofit/>
          </a:bodyPr>
          <a:lstStyle/>
          <a:p>
            <a:r>
              <a:rPr lang="en-US" sz="3200" dirty="0"/>
              <a:t>Output and government spending during WW2</a:t>
            </a:r>
            <a:endParaRPr lang="en-GB" sz="3200" dirty="0"/>
          </a:p>
        </p:txBody>
      </p:sp>
      <p:sp>
        <p:nvSpPr>
          <p:cNvPr id="3" name="Content Placeholder 2">
            <a:extLst>
              <a:ext uri="{FF2B5EF4-FFF2-40B4-BE49-F238E27FC236}">
                <a16:creationId xmlns:a16="http://schemas.microsoft.com/office/drawing/2014/main" id="{930C533A-51DB-79F1-AA8A-CBFE885D0E3D}"/>
              </a:ext>
            </a:extLst>
          </p:cNvPr>
          <p:cNvSpPr>
            <a:spLocks noGrp="1"/>
          </p:cNvSpPr>
          <p:nvPr>
            <p:ph idx="1"/>
          </p:nvPr>
        </p:nvSpPr>
        <p:spPr>
          <a:xfrm>
            <a:off x="788397" y="1367406"/>
            <a:ext cx="4681057" cy="4525147"/>
          </a:xfrm>
        </p:spPr>
        <p:txBody>
          <a:bodyPr anchor="t">
            <a:noAutofit/>
          </a:bodyPr>
          <a:lstStyle/>
          <a:p>
            <a:pPr marL="285750" indent="-285750">
              <a:lnSpc>
                <a:spcPct val="100000"/>
              </a:lnSpc>
              <a:spcBef>
                <a:spcPts val="1200"/>
              </a:spcBef>
              <a:spcAft>
                <a:spcPts val="600"/>
              </a:spcAft>
              <a:buClr>
                <a:schemeClr val="tx1"/>
              </a:buClr>
            </a:pPr>
            <a:r>
              <a:rPr lang="en-GB" dirty="0">
                <a:latin typeface="+mj-lt"/>
              </a:rPr>
              <a:t>Two large public spending shocks</a:t>
            </a:r>
          </a:p>
          <a:p>
            <a:pPr marL="742950" lvl="1" indent="-285750">
              <a:lnSpc>
                <a:spcPct val="100000"/>
              </a:lnSpc>
              <a:spcBef>
                <a:spcPts val="0"/>
              </a:spcBef>
              <a:spcAft>
                <a:spcPts val="600"/>
              </a:spcAft>
              <a:buClr>
                <a:schemeClr val="tx1"/>
              </a:buClr>
            </a:pPr>
            <a:r>
              <a:rPr lang="en-GB" dirty="0">
                <a:latin typeface="+mj-lt"/>
              </a:rPr>
              <a:t>New Deal, 1933-36</a:t>
            </a:r>
          </a:p>
          <a:p>
            <a:pPr marL="742950" lvl="1" indent="-285750">
              <a:lnSpc>
                <a:spcPct val="100000"/>
              </a:lnSpc>
              <a:spcBef>
                <a:spcPts val="0"/>
              </a:spcBef>
              <a:spcAft>
                <a:spcPts val="600"/>
              </a:spcAft>
              <a:buClr>
                <a:schemeClr val="tx1"/>
              </a:buClr>
            </a:pPr>
            <a:r>
              <a:rPr lang="en-GB" dirty="0">
                <a:latin typeface="+mj-lt"/>
              </a:rPr>
              <a:t>World War II, 1940-45</a:t>
            </a:r>
          </a:p>
          <a:p>
            <a:pPr marL="285750" indent="-285750">
              <a:lnSpc>
                <a:spcPct val="100000"/>
              </a:lnSpc>
              <a:spcBef>
                <a:spcPts val="1200"/>
              </a:spcBef>
              <a:spcAft>
                <a:spcPts val="600"/>
              </a:spcAft>
              <a:buClr>
                <a:schemeClr val="tx1"/>
              </a:buClr>
            </a:pPr>
            <a:r>
              <a:rPr lang="en-GB" dirty="0">
                <a:latin typeface="+mj-lt"/>
              </a:rPr>
              <a:t>This figure shows both actual total government spending, which increased from </a:t>
            </a:r>
            <a:r>
              <a:rPr lang="en-GB" dirty="0">
                <a:solidFill>
                  <a:srgbClr val="FF6600"/>
                </a:solidFill>
                <a:latin typeface="+mj-lt"/>
              </a:rPr>
              <a:t>15%</a:t>
            </a:r>
            <a:r>
              <a:rPr lang="en-GB" dirty="0">
                <a:latin typeface="+mj-lt"/>
              </a:rPr>
              <a:t> at the end of 1939 to almost </a:t>
            </a:r>
            <a:r>
              <a:rPr lang="en-GB" dirty="0">
                <a:solidFill>
                  <a:srgbClr val="FF6600"/>
                </a:solidFill>
                <a:latin typeface="+mj-lt"/>
              </a:rPr>
              <a:t>50%</a:t>
            </a:r>
            <a:r>
              <a:rPr lang="en-GB" dirty="0">
                <a:latin typeface="+mj-lt"/>
              </a:rPr>
              <a:t> by 1944, </a:t>
            </a:r>
          </a:p>
          <a:p>
            <a:pPr marL="285750" indent="-285750">
              <a:lnSpc>
                <a:spcPct val="100000"/>
              </a:lnSpc>
              <a:spcBef>
                <a:spcPts val="1200"/>
              </a:spcBef>
              <a:spcAft>
                <a:spcPts val="600"/>
              </a:spcAft>
              <a:buClr>
                <a:schemeClr val="tx1"/>
              </a:buClr>
            </a:pPr>
            <a:r>
              <a:rPr lang="en-GB" dirty="0">
                <a:latin typeface="+mj-lt"/>
              </a:rPr>
              <a:t>Also, a series that captures news about planned future military spending.</a:t>
            </a:r>
          </a:p>
          <a:p>
            <a:pPr marL="285750" indent="-285750">
              <a:lnSpc>
                <a:spcPct val="100000"/>
              </a:lnSpc>
              <a:spcBef>
                <a:spcPts val="1200"/>
              </a:spcBef>
              <a:spcAft>
                <a:spcPts val="600"/>
              </a:spcAft>
              <a:buClr>
                <a:schemeClr val="tx1"/>
              </a:buClr>
            </a:pPr>
            <a:r>
              <a:rPr lang="en-GB" dirty="0">
                <a:latin typeface="+mj-lt"/>
              </a:rPr>
              <a:t>Unsurprisingly, the plans predate the actual spending.</a:t>
            </a:r>
          </a:p>
        </p:txBody>
      </p:sp>
      <p:pic>
        <p:nvPicPr>
          <p:cNvPr id="6" name="Picture 5" descr="Chart, line chart&#10;&#10;Description automatically generated">
            <a:extLst>
              <a:ext uri="{FF2B5EF4-FFF2-40B4-BE49-F238E27FC236}">
                <a16:creationId xmlns:a16="http://schemas.microsoft.com/office/drawing/2014/main" id="{19138A7F-AE26-5812-7667-802C20BBB325}"/>
              </a:ext>
            </a:extLst>
          </p:cNvPr>
          <p:cNvPicPr>
            <a:picLocks noChangeAspect="1"/>
          </p:cNvPicPr>
          <p:nvPr/>
        </p:nvPicPr>
        <p:blipFill rotWithShape="1">
          <a:blip r:embed="rId2">
            <a:extLst>
              <a:ext uri="{28A0092B-C50C-407E-A947-70E740481C1C}">
                <a14:useLocalDpi xmlns:a14="http://schemas.microsoft.com/office/drawing/2010/main" val="0"/>
              </a:ext>
            </a:extLst>
          </a:blip>
          <a:srcRect t="5795" r="2" b="2"/>
          <a:stretch/>
        </p:blipFill>
        <p:spPr>
          <a:xfrm>
            <a:off x="5469454" y="1703426"/>
            <a:ext cx="6009855" cy="3694176"/>
          </a:xfrm>
          <a:prstGeom prst="rect">
            <a:avLst/>
          </a:prstGeom>
        </p:spPr>
      </p:pic>
    </p:spTree>
    <p:extLst>
      <p:ext uri="{BB962C8B-B14F-4D97-AF65-F5344CB8AC3E}">
        <p14:creationId xmlns:p14="http://schemas.microsoft.com/office/powerpoint/2010/main" val="9424447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B4F6-ADF5-9FE1-8EFD-FBADCEA29A38}"/>
              </a:ext>
            </a:extLst>
          </p:cNvPr>
          <p:cNvSpPr>
            <a:spLocks noGrp="1"/>
          </p:cNvSpPr>
          <p:nvPr>
            <p:ph type="title"/>
          </p:nvPr>
        </p:nvSpPr>
        <p:spPr>
          <a:xfrm>
            <a:off x="788397" y="750353"/>
            <a:ext cx="10168128" cy="617053"/>
          </a:xfrm>
        </p:spPr>
        <p:txBody>
          <a:bodyPr>
            <a:normAutofit/>
          </a:bodyPr>
          <a:lstStyle/>
          <a:p>
            <a:r>
              <a:rPr lang="en-US" sz="3200" dirty="0"/>
              <a:t>Output and government spending during WW2</a:t>
            </a:r>
            <a:endParaRPr lang="en-GB" sz="3200" dirty="0"/>
          </a:p>
        </p:txBody>
      </p:sp>
      <p:sp>
        <p:nvSpPr>
          <p:cNvPr id="3" name="Content Placeholder 2">
            <a:extLst>
              <a:ext uri="{FF2B5EF4-FFF2-40B4-BE49-F238E27FC236}">
                <a16:creationId xmlns:a16="http://schemas.microsoft.com/office/drawing/2014/main" id="{930C533A-51DB-79F1-AA8A-CBFE885D0E3D}"/>
              </a:ext>
            </a:extLst>
          </p:cNvPr>
          <p:cNvSpPr>
            <a:spLocks noGrp="1"/>
          </p:cNvSpPr>
          <p:nvPr>
            <p:ph idx="1"/>
          </p:nvPr>
        </p:nvSpPr>
        <p:spPr>
          <a:xfrm>
            <a:off x="788397" y="1367406"/>
            <a:ext cx="4681057" cy="4525147"/>
          </a:xfrm>
        </p:spPr>
        <p:txBody>
          <a:bodyPr anchor="t">
            <a:noAutofit/>
          </a:bodyPr>
          <a:lstStyle/>
          <a:p>
            <a:pPr marL="285750" indent="-285750">
              <a:lnSpc>
                <a:spcPct val="100000"/>
              </a:lnSpc>
              <a:spcBef>
                <a:spcPts val="1800"/>
              </a:spcBef>
              <a:spcAft>
                <a:spcPts val="600"/>
              </a:spcAft>
              <a:buClr>
                <a:schemeClr val="tx1"/>
              </a:buClr>
            </a:pPr>
            <a:r>
              <a:rPr lang="en-GB" dirty="0">
                <a:latin typeface="+mj-lt"/>
              </a:rPr>
              <a:t>In the figure is also the path of output</a:t>
            </a:r>
          </a:p>
          <a:p>
            <a:pPr marL="285750" indent="-285750">
              <a:lnSpc>
                <a:spcPct val="100000"/>
              </a:lnSpc>
              <a:spcBef>
                <a:spcPts val="1800"/>
              </a:spcBef>
              <a:spcAft>
                <a:spcPts val="600"/>
              </a:spcAft>
              <a:buClr>
                <a:schemeClr val="tx1"/>
              </a:buClr>
            </a:pPr>
            <a:r>
              <a:rPr lang="en-GB" dirty="0">
                <a:latin typeface="+mj-lt"/>
              </a:rPr>
              <a:t>Output accelerated once spending was planned and announced.</a:t>
            </a:r>
          </a:p>
          <a:p>
            <a:pPr marL="285750" indent="-285750">
              <a:lnSpc>
                <a:spcPct val="100000"/>
              </a:lnSpc>
              <a:spcBef>
                <a:spcPts val="1800"/>
              </a:spcBef>
              <a:spcAft>
                <a:spcPts val="600"/>
              </a:spcAft>
              <a:buClr>
                <a:schemeClr val="tx1"/>
              </a:buClr>
            </a:pPr>
            <a:r>
              <a:rPr lang="en-GB" dirty="0">
                <a:latin typeface="+mj-lt"/>
              </a:rPr>
              <a:t>Formal econometric estimates using these data find that while the multiplier on output of defence spending is usually less than 1, when the economy is at the effective lower bound, it jumps to 1.5.</a:t>
            </a:r>
          </a:p>
        </p:txBody>
      </p:sp>
      <p:pic>
        <p:nvPicPr>
          <p:cNvPr id="6" name="Picture 5" descr="Chart, line chart&#10;&#10;Description automatically generated">
            <a:extLst>
              <a:ext uri="{FF2B5EF4-FFF2-40B4-BE49-F238E27FC236}">
                <a16:creationId xmlns:a16="http://schemas.microsoft.com/office/drawing/2014/main" id="{19138A7F-AE26-5812-7667-802C20BBB325}"/>
              </a:ext>
            </a:extLst>
          </p:cNvPr>
          <p:cNvPicPr>
            <a:picLocks noChangeAspect="1"/>
          </p:cNvPicPr>
          <p:nvPr/>
        </p:nvPicPr>
        <p:blipFill rotWithShape="1">
          <a:blip r:embed="rId2">
            <a:extLst>
              <a:ext uri="{28A0092B-C50C-407E-A947-70E740481C1C}">
                <a14:useLocalDpi xmlns:a14="http://schemas.microsoft.com/office/drawing/2010/main" val="0"/>
              </a:ext>
            </a:extLst>
          </a:blip>
          <a:srcRect t="5795" r="2" b="2"/>
          <a:stretch/>
        </p:blipFill>
        <p:spPr>
          <a:xfrm>
            <a:off x="5469454" y="1703426"/>
            <a:ext cx="6009855" cy="3694176"/>
          </a:xfrm>
          <a:prstGeom prst="rect">
            <a:avLst/>
          </a:prstGeom>
        </p:spPr>
      </p:pic>
    </p:spTree>
    <p:extLst>
      <p:ext uri="{BB962C8B-B14F-4D97-AF65-F5344CB8AC3E}">
        <p14:creationId xmlns:p14="http://schemas.microsoft.com/office/powerpoint/2010/main" val="18238969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959A9-C6CB-4B3F-9131-481439DD90B7}"/>
              </a:ext>
            </a:extLst>
          </p:cNvPr>
          <p:cNvSpPr>
            <a:spLocks noGrp="1"/>
          </p:cNvSpPr>
          <p:nvPr>
            <p:ph type="title"/>
          </p:nvPr>
        </p:nvSpPr>
        <p:spPr>
          <a:xfrm>
            <a:off x="678648" y="721591"/>
            <a:ext cx="4805996" cy="579911"/>
          </a:xfrm>
        </p:spPr>
        <p:txBody>
          <a:bodyPr vert="horz" lIns="91440" tIns="45720" rIns="91440" bIns="45720" rtlCol="0" anchor="t">
            <a:normAutofit/>
          </a:bodyPr>
          <a:lstStyle/>
          <a:p>
            <a:r>
              <a:rPr lang="en-US" sz="3200" kern="1200" dirty="0">
                <a:solidFill>
                  <a:schemeClr val="tx2"/>
                </a:solidFill>
                <a:latin typeface="+mj-lt"/>
                <a:ea typeface="+mj-ea"/>
                <a:cs typeface="+mj-cs"/>
              </a:rPr>
              <a:t>Summary</a:t>
            </a:r>
          </a:p>
        </p:txBody>
      </p:sp>
      <p:sp>
        <p:nvSpPr>
          <p:cNvPr id="5" name="Text Placeholder 4">
            <a:extLst>
              <a:ext uri="{FF2B5EF4-FFF2-40B4-BE49-F238E27FC236}">
                <a16:creationId xmlns:a16="http://schemas.microsoft.com/office/drawing/2014/main" id="{94A9389F-3AF8-AF4A-9F47-FACBB760C436}"/>
              </a:ext>
            </a:extLst>
          </p:cNvPr>
          <p:cNvSpPr>
            <a:spLocks noGrp="1"/>
          </p:cNvSpPr>
          <p:nvPr>
            <p:ph type="body" idx="1"/>
          </p:nvPr>
        </p:nvSpPr>
        <p:spPr>
          <a:xfrm>
            <a:off x="588888" y="1301502"/>
            <a:ext cx="7808491" cy="4834907"/>
          </a:xfrm>
        </p:spPr>
        <p:txBody>
          <a:bodyPr vert="horz" lIns="91440" tIns="45720" rIns="91440" bIns="45720" rtlCol="0" anchor="t">
            <a:noAutofit/>
          </a:bodyPr>
          <a:lstStyle/>
          <a:p>
            <a:pPr marL="342900" indent="-342900">
              <a:lnSpc>
                <a:spcPct val="100000"/>
              </a:lnSpc>
              <a:spcBef>
                <a:spcPts val="600"/>
              </a:spcBef>
              <a:spcAft>
                <a:spcPts val="600"/>
              </a:spcAft>
              <a:buClr>
                <a:schemeClr val="tx1"/>
              </a:buClr>
              <a:buFont typeface="Arial" panose="020B0604020202020204" pitchFamily="34" charset="0"/>
              <a:buChar char="•"/>
            </a:pPr>
            <a:r>
              <a:rPr lang="en-US" sz="2000" kern="1200" dirty="0">
                <a:solidFill>
                  <a:srgbClr val="FF6600"/>
                </a:solidFill>
                <a:latin typeface="+mj-lt"/>
                <a:ea typeface="+mn-ea"/>
                <a:cs typeface="+mn-cs"/>
              </a:rPr>
              <a:t>Fiscal policy</a:t>
            </a:r>
            <a:r>
              <a:rPr lang="en-US" sz="2000" kern="1200" dirty="0">
                <a:solidFill>
                  <a:srgbClr val="000000"/>
                </a:solidFill>
                <a:latin typeface="+mj-lt"/>
                <a:ea typeface="+mn-ea"/>
                <a:cs typeface="+mn-cs"/>
              </a:rPr>
              <a:t>, especially </a:t>
            </a:r>
            <a:r>
              <a:rPr lang="en-US" sz="2000" kern="1200" dirty="0">
                <a:solidFill>
                  <a:srgbClr val="FF6600"/>
                </a:solidFill>
                <a:latin typeface="+mj-lt"/>
                <a:ea typeface="+mn-ea"/>
                <a:cs typeface="+mn-cs"/>
              </a:rPr>
              <a:t>increasing public deficits </a:t>
            </a:r>
            <a:r>
              <a:rPr lang="en-US" sz="2000" kern="1200" dirty="0">
                <a:solidFill>
                  <a:srgbClr val="000000"/>
                </a:solidFill>
                <a:latin typeface="+mj-lt"/>
                <a:ea typeface="+mn-ea"/>
                <a:cs typeface="+mn-cs"/>
              </a:rPr>
              <a:t>play a role in ending recessions. Both by a </a:t>
            </a:r>
            <a:r>
              <a:rPr lang="en-US" sz="2000" kern="1200" dirty="0">
                <a:solidFill>
                  <a:srgbClr val="FF6600"/>
                </a:solidFill>
                <a:latin typeface="+mj-lt"/>
                <a:ea typeface="+mn-ea"/>
                <a:cs typeface="+mn-cs"/>
              </a:rPr>
              <a:t>Keynesian</a:t>
            </a:r>
            <a:r>
              <a:rPr lang="en-US" sz="2000" kern="1200" dirty="0">
                <a:solidFill>
                  <a:srgbClr val="000000"/>
                </a:solidFill>
                <a:latin typeface="+mj-lt"/>
                <a:ea typeface="+mn-ea"/>
                <a:cs typeface="+mn-cs"/>
              </a:rPr>
              <a:t> argument that public deficits can counter animal spirits raising savings, or by a </a:t>
            </a:r>
            <a:r>
              <a:rPr lang="en-US" sz="2000" kern="1200" dirty="0">
                <a:solidFill>
                  <a:srgbClr val="FF6600"/>
                </a:solidFill>
                <a:latin typeface="+mj-lt"/>
                <a:ea typeface="+mn-ea"/>
                <a:cs typeface="+mn-cs"/>
              </a:rPr>
              <a:t>Neoclassical</a:t>
            </a:r>
            <a:r>
              <a:rPr lang="en-US" sz="2000" kern="1200" dirty="0">
                <a:solidFill>
                  <a:srgbClr val="000000"/>
                </a:solidFill>
                <a:latin typeface="+mj-lt"/>
                <a:ea typeface="+mn-ea"/>
                <a:cs typeface="+mn-cs"/>
              </a:rPr>
              <a:t> argument that should not raise taxes </a:t>
            </a:r>
            <a:r>
              <a:rPr lang="en-US" sz="2000" dirty="0">
                <a:solidFill>
                  <a:srgbClr val="000000"/>
                </a:solidFill>
                <a:latin typeface="+mj-lt"/>
              </a:rPr>
              <a:t>when productivity falls.</a:t>
            </a:r>
            <a:r>
              <a:rPr lang="en-US" sz="2000" kern="1200" dirty="0">
                <a:solidFill>
                  <a:srgbClr val="000000"/>
                </a:solidFill>
                <a:latin typeface="+mj-lt"/>
                <a:ea typeface="+mn-ea"/>
                <a:cs typeface="+mn-cs"/>
              </a:rPr>
              <a:t> </a:t>
            </a:r>
          </a:p>
          <a:p>
            <a:pPr marL="342900" indent="-342900">
              <a:lnSpc>
                <a:spcPct val="100000"/>
              </a:lnSpc>
              <a:spcBef>
                <a:spcPts val="600"/>
              </a:spcBef>
              <a:spcAft>
                <a:spcPts val="600"/>
              </a:spcAft>
              <a:buClr>
                <a:schemeClr val="tx1"/>
              </a:buClr>
              <a:buFont typeface="Arial" panose="020B0604020202020204" pitchFamily="34" charset="0"/>
              <a:buChar char="•"/>
            </a:pPr>
            <a:r>
              <a:rPr lang="en-US" sz="2000" dirty="0">
                <a:solidFill>
                  <a:srgbClr val="000000"/>
                </a:solidFill>
                <a:latin typeface="+mj-lt"/>
              </a:rPr>
              <a:t>Arguments for why financial crisis enhance case for public spending:</a:t>
            </a:r>
          </a:p>
          <a:p>
            <a:pPr marL="457200" indent="-457200">
              <a:lnSpc>
                <a:spcPct val="100000"/>
              </a:lnSpc>
              <a:spcBef>
                <a:spcPts val="600"/>
              </a:spcBef>
              <a:spcAft>
                <a:spcPts val="600"/>
              </a:spcAft>
              <a:buClr>
                <a:schemeClr val="tx1"/>
              </a:buClr>
              <a:buFont typeface="+mj-lt"/>
              <a:buAutoNum type="arabicPeriod"/>
            </a:pPr>
            <a:r>
              <a:rPr lang="en-US" sz="2000" dirty="0">
                <a:solidFill>
                  <a:srgbClr val="000000"/>
                </a:solidFill>
                <a:latin typeface="+mj-lt"/>
              </a:rPr>
              <a:t>Production of safe assets falls, more savings goes to investment  </a:t>
            </a:r>
          </a:p>
          <a:p>
            <a:pPr marL="457200" indent="-457200">
              <a:lnSpc>
                <a:spcPct val="100000"/>
              </a:lnSpc>
              <a:spcBef>
                <a:spcPts val="600"/>
              </a:spcBef>
              <a:spcAft>
                <a:spcPts val="600"/>
              </a:spcAft>
              <a:buClr>
                <a:schemeClr val="tx1"/>
              </a:buClr>
              <a:buFont typeface="+mj-lt"/>
              <a:buAutoNum type="arabicPeriod"/>
            </a:pPr>
            <a:r>
              <a:rPr lang="en-US" sz="2000" dirty="0">
                <a:solidFill>
                  <a:srgbClr val="000000"/>
                </a:solidFill>
                <a:latin typeface="+mj-lt"/>
              </a:rPr>
              <a:t>Uncertainty rises raising precautionary savings</a:t>
            </a:r>
          </a:p>
          <a:p>
            <a:pPr marL="457200" indent="-457200">
              <a:lnSpc>
                <a:spcPct val="100000"/>
              </a:lnSpc>
              <a:spcBef>
                <a:spcPts val="600"/>
              </a:spcBef>
              <a:spcAft>
                <a:spcPts val="600"/>
              </a:spcAft>
              <a:buClr>
                <a:schemeClr val="tx1"/>
              </a:buClr>
              <a:buFont typeface="+mj-lt"/>
              <a:buAutoNum type="arabicPeriod"/>
            </a:pPr>
            <a:r>
              <a:rPr lang="en-US" sz="2000" dirty="0">
                <a:solidFill>
                  <a:srgbClr val="000000"/>
                </a:solidFill>
                <a:latin typeface="+mj-lt"/>
              </a:rPr>
              <a:t>Ability to diversify idiosyncratic risks diminishes, invest less</a:t>
            </a:r>
          </a:p>
          <a:p>
            <a:pPr marL="457200" indent="-457200">
              <a:lnSpc>
                <a:spcPct val="100000"/>
              </a:lnSpc>
              <a:spcBef>
                <a:spcPts val="600"/>
              </a:spcBef>
              <a:spcAft>
                <a:spcPts val="600"/>
              </a:spcAft>
              <a:buClr>
                <a:schemeClr val="tx1"/>
              </a:buClr>
              <a:buFont typeface="+mj-lt"/>
              <a:buAutoNum type="arabicPeriod"/>
            </a:pPr>
            <a:r>
              <a:rPr lang="en-US" sz="2000" kern="1200" dirty="0">
                <a:solidFill>
                  <a:srgbClr val="000000"/>
                </a:solidFill>
                <a:latin typeface="+mj-lt"/>
                <a:ea typeface="+mn-ea"/>
                <a:cs typeface="+mn-cs"/>
              </a:rPr>
              <a:t>If deep crisis, excess capacity because of effective lower bound</a:t>
            </a:r>
          </a:p>
          <a:p>
            <a:pPr marL="342900" indent="-342900">
              <a:lnSpc>
                <a:spcPct val="100000"/>
              </a:lnSpc>
              <a:spcBef>
                <a:spcPts val="600"/>
              </a:spcBef>
              <a:spcAft>
                <a:spcPts val="600"/>
              </a:spcAft>
              <a:buClr>
                <a:schemeClr val="tx1"/>
              </a:buClr>
              <a:buFont typeface="Arial" panose="020B0604020202020204" pitchFamily="34" charset="0"/>
              <a:buChar char="•"/>
            </a:pPr>
            <a:r>
              <a:rPr lang="en-US" sz="2000" kern="1200" dirty="0">
                <a:solidFill>
                  <a:srgbClr val="FF6600"/>
                </a:solidFill>
                <a:latin typeface="+mj-lt"/>
                <a:ea typeface="+mn-ea"/>
                <a:cs typeface="+mn-cs"/>
              </a:rPr>
              <a:t>Savings</a:t>
            </a:r>
            <a:r>
              <a:rPr lang="en-US" sz="2000" kern="1200" dirty="0">
                <a:solidFill>
                  <a:srgbClr val="000000"/>
                </a:solidFill>
                <a:latin typeface="+mj-lt"/>
                <a:ea typeface="+mn-ea"/>
                <a:cs typeface="+mn-cs"/>
              </a:rPr>
              <a:t> spiked in 2020 during the pandemic. Whether public </a:t>
            </a:r>
            <a:r>
              <a:rPr lang="en-US" sz="2000" dirty="0">
                <a:solidFill>
                  <a:srgbClr val="000000"/>
                </a:solidFill>
                <a:latin typeface="+mj-lt"/>
              </a:rPr>
              <a:t>deficits needed in 2022 depends on whether this compulsory or precautionary</a:t>
            </a:r>
            <a:endParaRPr lang="en-US" sz="2000" kern="1200" dirty="0">
              <a:solidFill>
                <a:srgbClr val="000000"/>
              </a:solidFill>
              <a:latin typeface="+mj-lt"/>
              <a:ea typeface="+mn-ea"/>
              <a:cs typeface="+mn-cs"/>
            </a:endParaRPr>
          </a:p>
          <a:p>
            <a:pPr marL="342900" indent="-342900">
              <a:lnSpc>
                <a:spcPct val="100000"/>
              </a:lnSpc>
              <a:spcBef>
                <a:spcPts val="600"/>
              </a:spcBef>
              <a:spcAft>
                <a:spcPts val="600"/>
              </a:spcAft>
              <a:buFont typeface="Arial" panose="020B0604020202020204" pitchFamily="34" charset="0"/>
              <a:buChar char="•"/>
            </a:pPr>
            <a:r>
              <a:rPr lang="en-US" sz="2000" kern="1200" dirty="0">
                <a:solidFill>
                  <a:srgbClr val="000000"/>
                </a:solidFill>
                <a:latin typeface="+mj-lt"/>
                <a:ea typeface="+mn-ea"/>
                <a:cs typeface="+mn-cs"/>
              </a:rPr>
              <a:t>Public deficits contributes to end the </a:t>
            </a:r>
            <a:r>
              <a:rPr lang="en-US" sz="2000" kern="1200" dirty="0">
                <a:solidFill>
                  <a:srgbClr val="FF6600"/>
                </a:solidFill>
                <a:latin typeface="+mj-lt"/>
                <a:ea typeface="+mn-ea"/>
                <a:cs typeface="+mn-cs"/>
              </a:rPr>
              <a:t>Great Depression</a:t>
            </a:r>
            <a:endParaRPr lang="en-US" sz="2000" kern="1200" dirty="0">
              <a:solidFill>
                <a:srgbClr val="000000"/>
              </a:solidFill>
              <a:latin typeface="+mj-lt"/>
              <a:ea typeface="+mn-ea"/>
              <a:cs typeface="+mn-cs"/>
            </a:endParaRPr>
          </a:p>
        </p:txBody>
      </p:sp>
      <p:pic>
        <p:nvPicPr>
          <p:cNvPr id="3" name="Picture 2">
            <a:extLst>
              <a:ext uri="{FF2B5EF4-FFF2-40B4-BE49-F238E27FC236}">
                <a16:creationId xmlns:a16="http://schemas.microsoft.com/office/drawing/2014/main" id="{2526C1CA-7387-3509-3012-FB122E465569}"/>
              </a:ext>
            </a:extLst>
          </p:cNvPr>
          <p:cNvPicPr>
            <a:picLocks noChangeAspect="1"/>
          </p:cNvPicPr>
          <p:nvPr/>
        </p:nvPicPr>
        <p:blipFill>
          <a:blip r:embed="rId2"/>
          <a:stretch>
            <a:fillRect/>
          </a:stretch>
        </p:blipFill>
        <p:spPr>
          <a:xfrm>
            <a:off x="8481268" y="1460141"/>
            <a:ext cx="2990137" cy="4517628"/>
          </a:xfrm>
          <a:prstGeom prst="rect">
            <a:avLst/>
          </a:prstGeom>
        </p:spPr>
      </p:pic>
    </p:spTree>
    <p:extLst>
      <p:ext uri="{BB962C8B-B14F-4D97-AF65-F5344CB8AC3E}">
        <p14:creationId xmlns:p14="http://schemas.microsoft.com/office/powerpoint/2010/main" val="3360253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7BDFCA1-8B39-4BAE-B844-1B486781C032}"/>
              </a:ext>
            </a:extLst>
          </p:cNvPr>
          <p:cNvSpPr>
            <a:spLocks noGrp="1"/>
          </p:cNvSpPr>
          <p:nvPr>
            <p:ph type="title"/>
          </p:nvPr>
        </p:nvSpPr>
        <p:spPr>
          <a:xfrm>
            <a:off x="870204" y="732400"/>
            <a:ext cx="10451592" cy="718896"/>
          </a:xfrm>
        </p:spPr>
        <p:txBody>
          <a:bodyPr anchor="ctr">
            <a:normAutofit/>
          </a:bodyPr>
          <a:lstStyle/>
          <a:p>
            <a:r>
              <a:rPr lang="en-GB" sz="3200" dirty="0"/>
              <a:t>Arguments for deficits to fight recessions</a:t>
            </a:r>
          </a:p>
        </p:txBody>
      </p:sp>
      <p:graphicFrame>
        <p:nvGraphicFramePr>
          <p:cNvPr id="25" name="Content Placeholder 4">
            <a:extLst>
              <a:ext uri="{FF2B5EF4-FFF2-40B4-BE49-F238E27FC236}">
                <a16:creationId xmlns:a16="http://schemas.microsoft.com/office/drawing/2014/main" id="{7B2ECD7C-1CDE-4FFA-AF36-17F8B6FDDE09}"/>
              </a:ext>
            </a:extLst>
          </p:cNvPr>
          <p:cNvGraphicFramePr>
            <a:graphicFrameLocks noGrp="1"/>
          </p:cNvGraphicFramePr>
          <p:nvPr>
            <p:ph idx="1"/>
            <p:extLst>
              <p:ext uri="{D42A27DB-BD31-4B8C-83A1-F6EECF244321}">
                <p14:modId xmlns:p14="http://schemas.microsoft.com/office/powerpoint/2010/main" val="4171950283"/>
              </p:ext>
            </p:extLst>
          </p:nvPr>
        </p:nvGraphicFramePr>
        <p:xfrm>
          <a:off x="870204" y="1333850"/>
          <a:ext cx="10320922" cy="46693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0414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454A7A3-06B1-120C-5D9D-7141F193924E}"/>
              </a:ext>
            </a:extLst>
          </p:cNvPr>
          <p:cNvSpPr/>
          <p:nvPr/>
        </p:nvSpPr>
        <p:spPr>
          <a:xfrm>
            <a:off x="1122744" y="1082180"/>
            <a:ext cx="9965803" cy="1585519"/>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2600"/>
              </a:solidFill>
            </a:endParaRPr>
          </a:p>
        </p:txBody>
      </p:sp>
      <p:sp>
        <p:nvSpPr>
          <p:cNvPr id="8" name="Title 25">
            <a:extLst>
              <a:ext uri="{FF2B5EF4-FFF2-40B4-BE49-F238E27FC236}">
                <a16:creationId xmlns:a16="http://schemas.microsoft.com/office/drawing/2014/main" id="{1D61DBDE-B8D3-F78F-8EAC-2B9A53501886}"/>
              </a:ext>
            </a:extLst>
          </p:cNvPr>
          <p:cNvSpPr>
            <a:spLocks noGrp="1"/>
          </p:cNvSpPr>
          <p:nvPr>
            <p:ph type="title"/>
          </p:nvPr>
        </p:nvSpPr>
        <p:spPr>
          <a:xfrm>
            <a:off x="700635" y="922096"/>
            <a:ext cx="10691265" cy="1821104"/>
          </a:xfrm>
        </p:spPr>
        <p:txBody>
          <a:bodyPr anchor="ctr">
            <a:normAutofit/>
          </a:bodyPr>
          <a:lstStyle/>
          <a:p>
            <a:pPr algn="ctr"/>
            <a:r>
              <a:rPr lang="en-US" sz="4800" cap="none" dirty="0">
                <a:solidFill>
                  <a:srgbClr val="EC6D0B"/>
                </a:solidFill>
              </a:rPr>
              <a:t>A MODEL OF SAVINGS </a:t>
            </a:r>
            <a:br>
              <a:rPr lang="en-US" sz="4800" cap="none" dirty="0">
                <a:solidFill>
                  <a:srgbClr val="EC6D0B"/>
                </a:solidFill>
              </a:rPr>
            </a:br>
            <a:r>
              <a:rPr lang="en-US" sz="4800" cap="none" dirty="0">
                <a:solidFill>
                  <a:srgbClr val="EC6D0B"/>
                </a:solidFill>
              </a:rPr>
              <a:t>AND INVESTMENT</a:t>
            </a:r>
          </a:p>
        </p:txBody>
      </p:sp>
      <p:sp>
        <p:nvSpPr>
          <p:cNvPr id="9" name="Content Placeholder 2">
            <a:extLst>
              <a:ext uri="{FF2B5EF4-FFF2-40B4-BE49-F238E27FC236}">
                <a16:creationId xmlns:a16="http://schemas.microsoft.com/office/drawing/2014/main" id="{76355FB7-F8E7-6FC4-EA40-A7CAD9F5B126}"/>
              </a:ext>
            </a:extLst>
          </p:cNvPr>
          <p:cNvSpPr>
            <a:spLocks noGrp="1"/>
          </p:cNvSpPr>
          <p:nvPr>
            <p:ph idx="1"/>
          </p:nvPr>
        </p:nvSpPr>
        <p:spPr>
          <a:xfrm>
            <a:off x="700635" y="3087149"/>
            <a:ext cx="10691265" cy="2842064"/>
          </a:xfrm>
        </p:spPr>
        <p:txBody>
          <a:bodyPr>
            <a:normAutofit/>
          </a:bodyPr>
          <a:lstStyle/>
          <a:p>
            <a:pPr>
              <a:lnSpc>
                <a:spcPct val="100000"/>
              </a:lnSpc>
              <a:spcBef>
                <a:spcPts val="1800"/>
              </a:spcBef>
              <a:spcAft>
                <a:spcPts val="600"/>
              </a:spcAft>
              <a:defRPr sz="2000"/>
            </a:pPr>
            <a:r>
              <a:rPr lang="en-US" dirty="0">
                <a:latin typeface="+mj-lt"/>
              </a:rPr>
              <a:t>A model of the global economy</a:t>
            </a:r>
          </a:p>
          <a:p>
            <a:pPr>
              <a:lnSpc>
                <a:spcPct val="100000"/>
              </a:lnSpc>
              <a:spcBef>
                <a:spcPts val="1800"/>
              </a:spcBef>
              <a:spcAft>
                <a:spcPts val="600"/>
              </a:spcAft>
              <a:defRPr sz="2000"/>
            </a:pPr>
            <a:r>
              <a:rPr lang="en-US" sz="2000" dirty="0">
                <a:solidFill>
                  <a:srgbClr val="000000"/>
                </a:solidFill>
                <a:latin typeface="+mj-lt"/>
              </a:rPr>
              <a:t>It is </a:t>
            </a:r>
            <a:r>
              <a:rPr lang="en-US" dirty="0">
                <a:solidFill>
                  <a:srgbClr val="000000"/>
                </a:solidFill>
                <a:latin typeface="+mj-lt"/>
              </a:rPr>
              <a:t>a closed economy: </a:t>
            </a:r>
            <a:r>
              <a:rPr lang="en-GB" sz="2000" dirty="0">
                <a:solidFill>
                  <a:srgbClr val="000000"/>
                </a:solidFill>
                <a:latin typeface="+mj-lt"/>
              </a:rPr>
              <a:t>we do not trade with other planets</a:t>
            </a:r>
            <a:r>
              <a:rPr lang="en-GB" dirty="0">
                <a:solidFill>
                  <a:srgbClr val="000000"/>
                </a:solidFill>
                <a:latin typeface="+mj-lt"/>
              </a:rPr>
              <a:t> (</a:t>
            </a:r>
            <a:r>
              <a:rPr lang="en-GB" sz="2000" dirty="0">
                <a:solidFill>
                  <a:srgbClr val="000000"/>
                </a:solidFill>
                <a:latin typeface="+mj-lt"/>
              </a:rPr>
              <a:t>yet) </a:t>
            </a:r>
          </a:p>
          <a:p>
            <a:pPr>
              <a:lnSpc>
                <a:spcPct val="100000"/>
              </a:lnSpc>
              <a:spcBef>
                <a:spcPts val="1800"/>
              </a:spcBef>
              <a:spcAft>
                <a:spcPts val="600"/>
              </a:spcAft>
              <a:defRPr sz="2000"/>
            </a:pPr>
            <a:r>
              <a:rPr lang="en-GB" sz="2000" dirty="0">
                <a:solidFill>
                  <a:srgbClr val="000000"/>
                </a:solidFill>
                <a:latin typeface="+mj-lt"/>
              </a:rPr>
              <a:t>All investments must come from someone’s savings, either private or public.</a:t>
            </a:r>
            <a:endParaRPr lang="en-US" dirty="0">
              <a:latin typeface="+mj-lt"/>
            </a:endParaRPr>
          </a:p>
        </p:txBody>
      </p:sp>
    </p:spTree>
    <p:extLst>
      <p:ext uri="{BB962C8B-B14F-4D97-AF65-F5344CB8AC3E}">
        <p14:creationId xmlns:p14="http://schemas.microsoft.com/office/powerpoint/2010/main" val="2027327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61118-C465-44C1-98C3-78D0D3B612C2}"/>
              </a:ext>
            </a:extLst>
          </p:cNvPr>
          <p:cNvSpPr>
            <a:spLocks noGrp="1"/>
          </p:cNvSpPr>
          <p:nvPr>
            <p:ph type="title"/>
          </p:nvPr>
        </p:nvSpPr>
        <p:spPr>
          <a:xfrm>
            <a:off x="801721" y="877014"/>
            <a:ext cx="9833548" cy="607837"/>
          </a:xfrm>
        </p:spPr>
        <p:txBody>
          <a:bodyPr>
            <a:normAutofit/>
          </a:bodyPr>
          <a:lstStyle/>
          <a:p>
            <a:r>
              <a:rPr lang="en-GB" sz="3200" dirty="0"/>
              <a:t>Interest rates and returns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E294C21-1F2E-423F-83D6-6BD5D5C39FC6}"/>
                  </a:ext>
                </a:extLst>
              </p:cNvPr>
              <p:cNvSpPr>
                <a:spLocks noGrp="1"/>
              </p:cNvSpPr>
              <p:nvPr>
                <p:ph idx="1"/>
              </p:nvPr>
            </p:nvSpPr>
            <p:spPr>
              <a:xfrm>
                <a:off x="864065" y="1560352"/>
                <a:ext cx="10526213" cy="4420633"/>
              </a:xfrm>
            </p:spPr>
            <p:txBody>
              <a:bodyPr>
                <a:noAutofit/>
              </a:bodyPr>
              <a:lstStyle/>
              <a:p>
                <a:pPr lvl="0">
                  <a:lnSpc>
                    <a:spcPct val="100000"/>
                  </a:lnSpc>
                  <a:spcBef>
                    <a:spcPts val="1200"/>
                  </a:spcBef>
                  <a:spcAft>
                    <a:spcPts val="600"/>
                  </a:spcAft>
                </a:pPr>
                <a:r>
                  <a:rPr lang="en-GB" dirty="0">
                    <a:solidFill>
                      <a:srgbClr val="000000"/>
                    </a:solidFill>
                    <a:latin typeface="+mj-lt"/>
                  </a:rPr>
                  <a:t>In making savings choices, private agents care about real returns.</a:t>
                </a:r>
              </a:p>
              <a:p>
                <a:pPr lvl="0">
                  <a:lnSpc>
                    <a:spcPct val="100000"/>
                  </a:lnSpc>
                  <a:spcBef>
                    <a:spcPts val="1200"/>
                  </a:spcBef>
                  <a:spcAft>
                    <a:spcPts val="600"/>
                  </a:spcAft>
                </a:pPr>
                <a:r>
                  <a:rPr lang="en-GB" dirty="0">
                    <a:solidFill>
                      <a:srgbClr val="000000"/>
                    </a:solidFill>
                    <a:latin typeface="+mj-lt"/>
                  </a:rPr>
                  <a:t>The real interest rate (</a:t>
                </a:r>
                <a:r>
                  <a:rPr lang="en-GB" i="1" dirty="0">
                    <a:solidFill>
                      <a:srgbClr val="000000"/>
                    </a:solidFill>
                    <a:latin typeface="+mj-lt"/>
                  </a:rPr>
                  <a:t>r</a:t>
                </a:r>
                <a:r>
                  <a:rPr lang="en-GB" dirty="0">
                    <a:solidFill>
                      <a:srgbClr val="000000"/>
                    </a:solidFill>
                    <a:latin typeface="+mj-lt"/>
                  </a:rPr>
                  <a:t>) is the key relative price considered when choosing to save.</a:t>
                </a:r>
                <a:endParaRPr lang="en-US" dirty="0">
                  <a:solidFill>
                    <a:srgbClr val="000000"/>
                  </a:solidFill>
                  <a:latin typeface="+mj-lt"/>
                </a:endParaRPr>
              </a:p>
              <a:p>
                <a:pPr lvl="0">
                  <a:lnSpc>
                    <a:spcPct val="100000"/>
                  </a:lnSpc>
                  <a:spcBef>
                    <a:spcPts val="1200"/>
                  </a:spcBef>
                  <a:spcAft>
                    <a:spcPts val="600"/>
                  </a:spcAft>
                </a:pPr>
                <a:r>
                  <a:rPr lang="en-GB" dirty="0">
                    <a:solidFill>
                      <a:srgbClr val="000000"/>
                    </a:solidFill>
                    <a:latin typeface="+mj-lt"/>
                  </a:rPr>
                  <a:t>The expected real return of investing in government nominal bond, that delivers a promised payment denominated in units currency, is equal to:</a:t>
                </a:r>
              </a:p>
              <a:p>
                <a:pPr lvl="1">
                  <a:lnSpc>
                    <a:spcPct val="100000"/>
                  </a:lnSpc>
                  <a:spcBef>
                    <a:spcPts val="1200"/>
                  </a:spcBef>
                  <a:spcAft>
                    <a:spcPts val="600"/>
                  </a:spcAft>
                </a:pPr>
                <a:r>
                  <a:rPr lang="en-GB" sz="2000" dirty="0">
                    <a:solidFill>
                      <a:srgbClr val="000000"/>
                    </a:solidFill>
                    <a:latin typeface="+mj-lt"/>
                  </a:rPr>
                  <a:t>the nominal interest rate </a:t>
                </a:r>
                <a14:m>
                  <m:oMath xmlns:m="http://schemas.openxmlformats.org/officeDocument/2006/math">
                    <m:r>
                      <a:rPr lang="en-GB" sz="2000" b="0" i="1" smtClean="0">
                        <a:solidFill>
                          <a:srgbClr val="000000"/>
                        </a:solidFill>
                        <a:latin typeface="Cambria Math" panose="02040503050406030204" pitchFamily="18" charset="0"/>
                      </a:rPr>
                      <m:t>𝑖</m:t>
                    </m:r>
                  </m:oMath>
                </a14:m>
                <a:r>
                  <a:rPr lang="en-US" sz="2000" dirty="0">
                    <a:solidFill>
                      <a:srgbClr val="000000"/>
                    </a:solidFill>
                  </a:rPr>
                  <a:t> </a:t>
                </a:r>
              </a:p>
              <a:p>
                <a:pPr lvl="1">
                  <a:lnSpc>
                    <a:spcPct val="100000"/>
                  </a:lnSpc>
                  <a:spcBef>
                    <a:spcPts val="1200"/>
                  </a:spcBef>
                  <a:spcAft>
                    <a:spcPts val="600"/>
                  </a:spcAft>
                </a:pPr>
                <a:r>
                  <a:rPr lang="en-US" sz="2000" dirty="0">
                    <a:solidFill>
                      <a:srgbClr val="000000"/>
                    </a:solidFill>
                    <a:latin typeface="+mj-lt"/>
                  </a:rPr>
                  <a:t>minus expected inflation </a:t>
                </a:r>
                <a14:m>
                  <m:oMath xmlns:m="http://schemas.openxmlformats.org/officeDocument/2006/math">
                    <m:sSup>
                      <m:sSupPr>
                        <m:ctrlPr>
                          <a:rPr lang="en-US" sz="2000" i="1" smtClean="0">
                            <a:solidFill>
                              <a:srgbClr val="000000"/>
                            </a:solidFill>
                            <a:latin typeface="Cambria Math" panose="02040503050406030204" pitchFamily="18" charset="0"/>
                          </a:rPr>
                        </m:ctrlPr>
                      </m:sSupPr>
                      <m:e>
                        <m:r>
                          <a:rPr lang="en-US" sz="2000" i="1" smtClean="0">
                            <a:solidFill>
                              <a:srgbClr val="000000"/>
                            </a:solidFill>
                            <a:latin typeface="Cambria Math" panose="02040503050406030204" pitchFamily="18" charset="0"/>
                            <a:ea typeface="Cambria Math" panose="02040503050406030204" pitchFamily="18" charset="0"/>
                          </a:rPr>
                          <m:t>𝜋</m:t>
                        </m:r>
                      </m:e>
                      <m:sup>
                        <m:r>
                          <a:rPr lang="en-GB" sz="2000" b="0" i="1" smtClean="0">
                            <a:solidFill>
                              <a:srgbClr val="000000"/>
                            </a:solidFill>
                            <a:latin typeface="Cambria Math" panose="02040503050406030204" pitchFamily="18" charset="0"/>
                          </a:rPr>
                          <m:t>𝑒</m:t>
                        </m:r>
                      </m:sup>
                    </m:sSup>
                  </m:oMath>
                </a14:m>
                <a:r>
                  <a:rPr lang="en-US" sz="2000" dirty="0">
                    <a:solidFill>
                      <a:srgbClr val="000000"/>
                    </a:solidFill>
                  </a:rPr>
                  <a:t>, </a:t>
                </a:r>
              </a:p>
              <a:p>
                <a:pPr lvl="1">
                  <a:lnSpc>
                    <a:spcPct val="100000"/>
                  </a:lnSpc>
                  <a:spcBef>
                    <a:spcPts val="1200"/>
                  </a:spcBef>
                  <a:spcAft>
                    <a:spcPts val="600"/>
                  </a:spcAft>
                </a:pPr>
                <a:r>
                  <a:rPr lang="en-US" sz="2000" dirty="0">
                    <a:solidFill>
                      <a:srgbClr val="000000"/>
                    </a:solidFill>
                    <a:latin typeface="+mj-lt"/>
                  </a:rPr>
                  <a:t>Real investments and nominal bonds give the same expected return</a:t>
                </a:r>
              </a:p>
              <a:p>
                <a:pPr marL="457200" lvl="1" indent="0" algn="ctr">
                  <a:lnSpc>
                    <a:spcPct val="100000"/>
                  </a:lnSpc>
                  <a:spcBef>
                    <a:spcPts val="1200"/>
                  </a:spcBef>
                  <a:spcAft>
                    <a:spcPts val="600"/>
                  </a:spcAft>
                  <a:buNone/>
                </a:pPr>
                <a14:m>
                  <m:oMathPara xmlns:m="http://schemas.openxmlformats.org/officeDocument/2006/math">
                    <m:oMathParaPr>
                      <m:jc m:val="centerGroup"/>
                    </m:oMathParaPr>
                    <m:oMath xmlns:m="http://schemas.openxmlformats.org/officeDocument/2006/math">
                      <m:r>
                        <a:rPr lang="en-GB" sz="2000" b="0" i="1" smtClean="0">
                          <a:solidFill>
                            <a:srgbClr val="000000"/>
                          </a:solidFill>
                          <a:latin typeface="Cambria Math" panose="02040503050406030204" pitchFamily="18" charset="0"/>
                        </a:rPr>
                        <m:t>𝑟</m:t>
                      </m:r>
                      <m:r>
                        <a:rPr lang="en-GB" sz="2000" b="0" i="1" smtClean="0">
                          <a:solidFill>
                            <a:srgbClr val="000000"/>
                          </a:solidFill>
                          <a:latin typeface="Cambria Math" panose="02040503050406030204" pitchFamily="18" charset="0"/>
                        </a:rPr>
                        <m:t>=</m:t>
                      </m:r>
                      <m:r>
                        <a:rPr lang="en-GB" sz="2000" b="0" i="1" smtClean="0">
                          <a:solidFill>
                            <a:srgbClr val="000000"/>
                          </a:solidFill>
                          <a:latin typeface="Cambria Math" panose="02040503050406030204" pitchFamily="18" charset="0"/>
                        </a:rPr>
                        <m:t>𝑖</m:t>
                      </m:r>
                      <m:r>
                        <a:rPr lang="en-GB" sz="2000" b="0" i="1" smtClean="0">
                          <a:solidFill>
                            <a:srgbClr val="000000"/>
                          </a:solidFill>
                          <a:latin typeface="Cambria Math" panose="02040503050406030204" pitchFamily="18" charset="0"/>
                        </a:rPr>
                        <m:t>−</m:t>
                      </m:r>
                      <m:sSup>
                        <m:sSupPr>
                          <m:ctrlPr>
                            <a:rPr lang="en-GB" sz="2000" b="0" i="1" smtClean="0">
                              <a:solidFill>
                                <a:srgbClr val="000000"/>
                              </a:solidFill>
                              <a:latin typeface="Cambria Math" panose="02040503050406030204" pitchFamily="18" charset="0"/>
                            </a:rPr>
                          </m:ctrlPr>
                        </m:sSupPr>
                        <m:e>
                          <m:r>
                            <a:rPr lang="en-GB" sz="2000" b="0" i="1" smtClean="0">
                              <a:solidFill>
                                <a:srgbClr val="000000"/>
                              </a:solidFill>
                              <a:latin typeface="Cambria Math" panose="02040503050406030204" pitchFamily="18" charset="0"/>
                            </a:rPr>
                            <m:t>𝜋</m:t>
                          </m:r>
                        </m:e>
                        <m:sup>
                          <m:r>
                            <a:rPr lang="en-GB" sz="2000" b="0" i="1" smtClean="0">
                              <a:solidFill>
                                <a:srgbClr val="000000"/>
                              </a:solidFill>
                              <a:latin typeface="Cambria Math" panose="02040503050406030204" pitchFamily="18" charset="0"/>
                            </a:rPr>
                            <m:t>𝑒</m:t>
                          </m:r>
                        </m:sup>
                      </m:sSup>
                    </m:oMath>
                  </m:oMathPara>
                </a14:m>
                <a:endParaRPr lang="en-US" sz="2000" dirty="0">
                  <a:solidFill>
                    <a:srgbClr val="000000"/>
                  </a:solidFill>
                </a:endParaRPr>
              </a:p>
            </p:txBody>
          </p:sp>
        </mc:Choice>
        <mc:Fallback>
          <p:sp>
            <p:nvSpPr>
              <p:cNvPr id="3" name="Content Placeholder 2">
                <a:extLst>
                  <a:ext uri="{FF2B5EF4-FFF2-40B4-BE49-F238E27FC236}">
                    <a16:creationId xmlns:a16="http://schemas.microsoft.com/office/drawing/2014/main" id="{0E294C21-1F2E-423F-83D6-6BD5D5C39FC6}"/>
                  </a:ext>
                </a:extLst>
              </p:cNvPr>
              <p:cNvSpPr>
                <a:spLocks noGrp="1" noRot="1" noChangeAspect="1" noMove="1" noResize="1" noEditPoints="1" noAdjustHandles="1" noChangeArrowheads="1" noChangeShapeType="1" noTextEdit="1"/>
              </p:cNvSpPr>
              <p:nvPr>
                <p:ph idx="1"/>
              </p:nvPr>
            </p:nvSpPr>
            <p:spPr>
              <a:xfrm>
                <a:off x="864065" y="1560352"/>
                <a:ext cx="10526213" cy="4420633"/>
              </a:xfrm>
              <a:blipFill>
                <a:blip r:embed="rId2"/>
                <a:stretch>
                  <a:fillRect l="-603" t="-573"/>
                </a:stretch>
              </a:blipFill>
            </p:spPr>
            <p:txBody>
              <a:bodyPr/>
              <a:lstStyle/>
              <a:p>
                <a:r>
                  <a:rPr lang="en-US">
                    <a:noFill/>
                  </a:rPr>
                  <a:t> </a:t>
                </a:r>
              </a:p>
            </p:txBody>
          </p:sp>
        </mc:Fallback>
      </mc:AlternateContent>
    </p:spTree>
    <p:extLst>
      <p:ext uri="{BB962C8B-B14F-4D97-AF65-F5344CB8AC3E}">
        <p14:creationId xmlns:p14="http://schemas.microsoft.com/office/powerpoint/2010/main" val="165287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ABFA6-6CA0-4F48-9811-C3B064BF2D49}"/>
              </a:ext>
            </a:extLst>
          </p:cNvPr>
          <p:cNvSpPr>
            <a:spLocks noGrp="1"/>
          </p:cNvSpPr>
          <p:nvPr>
            <p:ph type="title"/>
          </p:nvPr>
        </p:nvSpPr>
        <p:spPr>
          <a:xfrm>
            <a:off x="732032" y="835507"/>
            <a:ext cx="10640005" cy="594635"/>
          </a:xfrm>
        </p:spPr>
        <p:txBody>
          <a:bodyPr>
            <a:normAutofit/>
          </a:bodyPr>
          <a:lstStyle/>
          <a:p>
            <a:r>
              <a:rPr lang="en-GB" sz="3200" dirty="0"/>
              <a:t>Setting up the model</a:t>
            </a:r>
          </a:p>
        </p:txBody>
      </p:sp>
      <p:sp>
        <p:nvSpPr>
          <p:cNvPr id="3" name="Text Placeholder 2">
            <a:extLst>
              <a:ext uri="{FF2B5EF4-FFF2-40B4-BE49-F238E27FC236}">
                <a16:creationId xmlns:a16="http://schemas.microsoft.com/office/drawing/2014/main" id="{ED22643A-48F6-4DD3-848A-3A73BC5F65FD}"/>
              </a:ext>
            </a:extLst>
          </p:cNvPr>
          <p:cNvSpPr>
            <a:spLocks noGrp="1"/>
          </p:cNvSpPr>
          <p:nvPr>
            <p:ph type="body" idx="1"/>
          </p:nvPr>
        </p:nvSpPr>
        <p:spPr>
          <a:xfrm>
            <a:off x="839788" y="1478582"/>
            <a:ext cx="5157787" cy="554037"/>
          </a:xfrm>
        </p:spPr>
        <p:txBody>
          <a:bodyPr>
            <a:normAutofit/>
          </a:bodyPr>
          <a:lstStyle/>
          <a:p>
            <a:pPr algn="ctr"/>
            <a:r>
              <a:rPr lang="en-GB" sz="2000" dirty="0">
                <a:solidFill>
                  <a:srgbClr val="DE660F"/>
                </a:solidFill>
              </a:rPr>
              <a:t>Savings</a:t>
            </a:r>
          </a:p>
        </p:txBody>
      </p:sp>
      <p:sp>
        <p:nvSpPr>
          <p:cNvPr id="4" name="Content Placeholder 3">
            <a:extLst>
              <a:ext uri="{FF2B5EF4-FFF2-40B4-BE49-F238E27FC236}">
                <a16:creationId xmlns:a16="http://schemas.microsoft.com/office/drawing/2014/main" id="{EA3884F0-E9FA-47F9-8C10-2D2B952A63ED}"/>
              </a:ext>
            </a:extLst>
          </p:cNvPr>
          <p:cNvSpPr>
            <a:spLocks noGrp="1"/>
          </p:cNvSpPr>
          <p:nvPr>
            <p:ph sz="half" idx="2"/>
          </p:nvPr>
        </p:nvSpPr>
        <p:spPr>
          <a:xfrm>
            <a:off x="839788" y="2032619"/>
            <a:ext cx="5157787" cy="1840089"/>
          </a:xfrm>
        </p:spPr>
        <p:txBody>
          <a:bodyPr>
            <a:normAutofit fontScale="85000" lnSpcReduction="20000"/>
          </a:bodyPr>
          <a:lstStyle/>
          <a:p>
            <a:r>
              <a:rPr lang="en-GB" sz="2400" dirty="0">
                <a:solidFill>
                  <a:srgbClr val="000000"/>
                </a:solidFill>
                <a:latin typeface="+mj-lt"/>
              </a:rPr>
              <a:t>When the real interest rate is higher, households will want to delay consumption and save more to take advantage of the higher returns.</a:t>
            </a:r>
          </a:p>
          <a:p>
            <a:r>
              <a:rPr lang="en-GB" sz="2400" dirty="0">
                <a:solidFill>
                  <a:srgbClr val="000000"/>
                </a:solidFill>
                <a:latin typeface="+mj-lt"/>
              </a:rPr>
              <a:t>The supply of savings will slope upwards.</a:t>
            </a:r>
          </a:p>
        </p:txBody>
      </p:sp>
      <p:sp>
        <p:nvSpPr>
          <p:cNvPr id="5" name="Text Placeholder 4">
            <a:extLst>
              <a:ext uri="{FF2B5EF4-FFF2-40B4-BE49-F238E27FC236}">
                <a16:creationId xmlns:a16="http://schemas.microsoft.com/office/drawing/2014/main" id="{608D81E3-6D78-4AEF-B8C6-ABEADD05A6EC}"/>
              </a:ext>
            </a:extLst>
          </p:cNvPr>
          <p:cNvSpPr>
            <a:spLocks noGrp="1"/>
          </p:cNvSpPr>
          <p:nvPr>
            <p:ph type="body" sz="quarter" idx="3"/>
          </p:nvPr>
        </p:nvSpPr>
        <p:spPr>
          <a:xfrm>
            <a:off x="710318" y="3969588"/>
            <a:ext cx="5183188" cy="411956"/>
          </a:xfrm>
        </p:spPr>
        <p:txBody>
          <a:bodyPr>
            <a:noAutofit/>
          </a:bodyPr>
          <a:lstStyle/>
          <a:p>
            <a:pPr algn="ctr"/>
            <a:r>
              <a:rPr lang="en-GB" sz="2000" dirty="0">
                <a:solidFill>
                  <a:srgbClr val="DE660F"/>
                </a:solidFill>
              </a:rPr>
              <a:t>Investment</a:t>
            </a:r>
          </a:p>
        </p:txBody>
      </p:sp>
      <p:sp>
        <p:nvSpPr>
          <p:cNvPr id="6" name="Content Placeholder 5">
            <a:extLst>
              <a:ext uri="{FF2B5EF4-FFF2-40B4-BE49-F238E27FC236}">
                <a16:creationId xmlns:a16="http://schemas.microsoft.com/office/drawing/2014/main" id="{141C6C35-D77D-4E09-8EBC-09DFF0FB8E58}"/>
              </a:ext>
            </a:extLst>
          </p:cNvPr>
          <p:cNvSpPr>
            <a:spLocks noGrp="1"/>
          </p:cNvSpPr>
          <p:nvPr>
            <p:ph sz="quarter" idx="4"/>
          </p:nvPr>
        </p:nvSpPr>
        <p:spPr>
          <a:xfrm>
            <a:off x="839788" y="4381543"/>
            <a:ext cx="5183188" cy="1936970"/>
          </a:xfrm>
        </p:spPr>
        <p:txBody>
          <a:bodyPr>
            <a:normAutofit fontScale="85000" lnSpcReduction="20000"/>
          </a:bodyPr>
          <a:lstStyle/>
          <a:p>
            <a:r>
              <a:rPr lang="en-GB" sz="2400" dirty="0">
                <a:solidFill>
                  <a:srgbClr val="000000"/>
                </a:solidFill>
                <a:latin typeface="+mj-lt"/>
              </a:rPr>
              <a:t>As the real interest rate rises, there are fewer investment projects that have a marginal return making them worthwhile.</a:t>
            </a:r>
          </a:p>
          <a:p>
            <a:r>
              <a:rPr lang="en-GB" sz="2400" dirty="0">
                <a:solidFill>
                  <a:srgbClr val="000000"/>
                </a:solidFill>
                <a:latin typeface="+mj-lt"/>
              </a:rPr>
              <a:t>The demand for investment slopes downwards.</a:t>
            </a:r>
          </a:p>
        </p:txBody>
      </p:sp>
      <p:pic>
        <p:nvPicPr>
          <p:cNvPr id="9" name="Picture 8" descr="Chart, line chart&#10;&#10;Description automatically generated">
            <a:extLst>
              <a:ext uri="{FF2B5EF4-FFF2-40B4-BE49-F238E27FC236}">
                <a16:creationId xmlns:a16="http://schemas.microsoft.com/office/drawing/2014/main" id="{D00A6EDC-866D-0342-0D2F-B830748910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1643" y="1723336"/>
            <a:ext cx="4764249" cy="4242323"/>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04DA7185-4BE0-06D8-8E67-01D2732AA2E9}"/>
                  </a:ext>
                </a:extLst>
              </p:cNvPr>
              <p:cNvSpPr txBox="1"/>
              <p:nvPr/>
            </p:nvSpPr>
            <p:spPr>
              <a:xfrm>
                <a:off x="9075396" y="3435292"/>
                <a:ext cx="1188720" cy="830997"/>
              </a:xfrm>
              <a:prstGeom prst="rect">
                <a:avLst/>
              </a:prstGeom>
              <a:noFill/>
            </p:spPr>
            <p:txBody>
              <a:bodyPr wrap="square" rtlCol="0">
                <a:spAutoFit/>
              </a:bodyPr>
              <a:lstStyle/>
              <a:p>
                <a:r>
                  <a:rPr lang="en-US" sz="1000" dirty="0">
                    <a:latin typeface="+mj-lt"/>
                  </a:rPr>
                  <a:t>A – the global equilibrium at real interest rate, </a:t>
                </a:r>
                <a14:m>
                  <m:oMath xmlns:m="http://schemas.openxmlformats.org/officeDocument/2006/math">
                    <m:sSup>
                      <m:sSupPr>
                        <m:ctrlPr>
                          <a:rPr lang="en-US" sz="1000" i="1">
                            <a:latin typeface="Cambria Math" panose="02040503050406030204" pitchFamily="18" charset="0"/>
                          </a:rPr>
                        </m:ctrlPr>
                      </m:sSupPr>
                      <m:e>
                        <m:r>
                          <a:rPr lang="en-GB" sz="1000" i="1">
                            <a:latin typeface="Cambria Math" panose="02040503050406030204" pitchFamily="18" charset="0"/>
                          </a:rPr>
                          <m:t>𝑟</m:t>
                        </m:r>
                      </m:e>
                      <m:sup>
                        <m:r>
                          <a:rPr lang="en-GB" sz="1000" i="1">
                            <a:latin typeface="Cambria Math" panose="02040503050406030204" pitchFamily="18" charset="0"/>
                          </a:rPr>
                          <m:t>∗</m:t>
                        </m:r>
                      </m:sup>
                    </m:sSup>
                  </m:oMath>
                </a14:m>
                <a:endParaRPr lang="en-GB" sz="1000" dirty="0">
                  <a:latin typeface="+mj-lt"/>
                </a:endParaRPr>
              </a:p>
              <a:p>
                <a:endParaRPr lang="en-GB" dirty="0"/>
              </a:p>
            </p:txBody>
          </p:sp>
        </mc:Choice>
        <mc:Fallback xmlns="">
          <p:sp>
            <p:nvSpPr>
              <p:cNvPr id="11" name="TextBox 10">
                <a:extLst>
                  <a:ext uri="{FF2B5EF4-FFF2-40B4-BE49-F238E27FC236}">
                    <a16:creationId xmlns:a16="http://schemas.microsoft.com/office/drawing/2014/main" id="{04DA7185-4BE0-06D8-8E67-01D2732AA2E9}"/>
                  </a:ext>
                </a:extLst>
              </p:cNvPr>
              <p:cNvSpPr txBox="1">
                <a:spLocks noRot="1" noChangeAspect="1" noMove="1" noResize="1" noEditPoints="1" noAdjustHandles="1" noChangeArrowheads="1" noChangeShapeType="1" noTextEdit="1"/>
              </p:cNvSpPr>
              <p:nvPr/>
            </p:nvSpPr>
            <p:spPr>
              <a:xfrm>
                <a:off x="9075396" y="3435292"/>
                <a:ext cx="1188720" cy="830997"/>
              </a:xfrm>
              <a:prstGeom prst="rect">
                <a:avLst/>
              </a:prstGeom>
              <a:blipFill>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2640474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ABFA6-6CA0-4F48-9811-C3B064BF2D49}"/>
              </a:ext>
            </a:extLst>
          </p:cNvPr>
          <p:cNvSpPr>
            <a:spLocks noGrp="1"/>
          </p:cNvSpPr>
          <p:nvPr>
            <p:ph type="title"/>
          </p:nvPr>
        </p:nvSpPr>
        <p:spPr>
          <a:xfrm>
            <a:off x="685887" y="804195"/>
            <a:ext cx="10640005" cy="657120"/>
          </a:xfrm>
        </p:spPr>
        <p:txBody>
          <a:bodyPr>
            <a:normAutofit/>
          </a:bodyPr>
          <a:lstStyle/>
          <a:p>
            <a:r>
              <a:rPr lang="en-GB" sz="3200" dirty="0"/>
              <a:t>Neoclassical argument</a:t>
            </a:r>
          </a:p>
        </p:txBody>
      </p:sp>
      <p:sp>
        <p:nvSpPr>
          <p:cNvPr id="23" name="TextBox 22">
            <a:extLst>
              <a:ext uri="{FF2B5EF4-FFF2-40B4-BE49-F238E27FC236}">
                <a16:creationId xmlns:a16="http://schemas.microsoft.com/office/drawing/2014/main" id="{16B7ED64-CFD8-0DDC-D97E-C50EB1E475F9}"/>
              </a:ext>
            </a:extLst>
          </p:cNvPr>
          <p:cNvSpPr txBox="1"/>
          <p:nvPr/>
        </p:nvSpPr>
        <p:spPr>
          <a:xfrm>
            <a:off x="685887" y="1838003"/>
            <a:ext cx="5650214" cy="3785652"/>
          </a:xfrm>
          <a:prstGeom prst="rect">
            <a:avLst/>
          </a:prstGeom>
          <a:noFill/>
        </p:spPr>
        <p:txBody>
          <a:bodyPr wrap="square">
            <a:spAutoFit/>
          </a:bodyPr>
          <a:lstStyle/>
          <a:p>
            <a:pPr marL="285750" lvl="0" indent="-285750">
              <a:spcBef>
                <a:spcPts val="1800"/>
              </a:spcBef>
              <a:spcAft>
                <a:spcPts val="600"/>
              </a:spcAft>
              <a:buFont typeface="Arial" panose="020B0604020202020204" pitchFamily="34" charset="0"/>
              <a:buChar char="•"/>
            </a:pPr>
            <a:r>
              <a:rPr lang="en-GB" sz="2000" dirty="0">
                <a:latin typeface="+mj-lt"/>
              </a:rPr>
              <a:t>Sees recessions as times when productivity falls</a:t>
            </a:r>
            <a:endParaRPr lang="en-US" sz="2000" dirty="0">
              <a:latin typeface="+mj-lt"/>
            </a:endParaRPr>
          </a:p>
          <a:p>
            <a:pPr marL="285750" lvl="0" indent="-285750">
              <a:spcBef>
                <a:spcPts val="1800"/>
              </a:spcBef>
              <a:spcAft>
                <a:spcPts val="600"/>
              </a:spcAft>
              <a:buFont typeface="Arial" panose="020B0604020202020204" pitchFamily="34" charset="0"/>
              <a:buChar char="•"/>
            </a:pPr>
            <a:r>
              <a:rPr lang="en-GB" sz="2000" dirty="0">
                <a:latin typeface="+mj-lt"/>
              </a:rPr>
              <a:t>The demand curve shifts left</a:t>
            </a:r>
          </a:p>
          <a:p>
            <a:pPr marL="285750" lvl="0" indent="-285750">
              <a:spcBef>
                <a:spcPts val="1800"/>
              </a:spcBef>
              <a:spcAft>
                <a:spcPts val="600"/>
              </a:spcAft>
              <a:buFont typeface="Arial" panose="020B0604020202020204" pitchFamily="34" charset="0"/>
              <a:buChar char="•"/>
            </a:pPr>
            <a:r>
              <a:rPr lang="en-GB" sz="2000" dirty="0">
                <a:latin typeface="+mj-lt"/>
              </a:rPr>
              <a:t>Less is invested, for a fixed tax rate on investment, tax revenue falls</a:t>
            </a:r>
          </a:p>
          <a:p>
            <a:pPr marL="285750" lvl="0" indent="-285750">
              <a:spcBef>
                <a:spcPts val="1800"/>
              </a:spcBef>
              <a:spcAft>
                <a:spcPts val="600"/>
              </a:spcAft>
              <a:buFont typeface="Arial" panose="020B0604020202020204" pitchFamily="34" charset="0"/>
              <a:buChar char="•"/>
            </a:pPr>
            <a:r>
              <a:rPr lang="en-GB" sz="2000" dirty="0">
                <a:latin typeface="+mj-lt"/>
              </a:rPr>
              <a:t>Raising the tax revenue would further shift the demand curve to the left, lowering the return on investment</a:t>
            </a:r>
          </a:p>
          <a:p>
            <a:pPr marL="285750" lvl="0" indent="-285750">
              <a:spcBef>
                <a:spcPts val="1800"/>
              </a:spcBef>
              <a:spcAft>
                <a:spcPts val="600"/>
              </a:spcAft>
              <a:buFont typeface="Arial" panose="020B0604020202020204" pitchFamily="34" charset="0"/>
              <a:buChar char="•"/>
            </a:pPr>
            <a:r>
              <a:rPr lang="en-GB" sz="2000" dirty="0">
                <a:latin typeface="+mj-lt"/>
              </a:rPr>
              <a:t>Deepening the recession</a:t>
            </a:r>
          </a:p>
        </p:txBody>
      </p:sp>
      <p:pic>
        <p:nvPicPr>
          <p:cNvPr id="24" name="Picture 23" descr="Chart, line chart&#10;&#10;Description automatically generated">
            <a:extLst>
              <a:ext uri="{FF2B5EF4-FFF2-40B4-BE49-F238E27FC236}">
                <a16:creationId xmlns:a16="http://schemas.microsoft.com/office/drawing/2014/main" id="{097B1387-616C-5BFB-7B57-1EFB2BC2A6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0267" y="1638457"/>
            <a:ext cx="4441141" cy="3954612"/>
          </a:xfrm>
          <a:prstGeom prst="rect">
            <a:avLst/>
          </a:prstGeom>
        </p:spPr>
      </p:pic>
      <p:cxnSp>
        <p:nvCxnSpPr>
          <p:cNvPr id="26" name="Straight Connector 25">
            <a:extLst>
              <a:ext uri="{FF2B5EF4-FFF2-40B4-BE49-F238E27FC236}">
                <a16:creationId xmlns:a16="http://schemas.microsoft.com/office/drawing/2014/main" id="{1F067447-19DE-01A0-48CD-816FA75213E1}"/>
              </a:ext>
            </a:extLst>
          </p:cNvPr>
          <p:cNvCxnSpPr>
            <a:cxnSpLocks/>
          </p:cNvCxnSpPr>
          <p:nvPr/>
        </p:nvCxnSpPr>
        <p:spPr>
          <a:xfrm>
            <a:off x="6694415" y="2348917"/>
            <a:ext cx="2407640" cy="2650922"/>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E365C89C-E4E2-2F57-1008-810588C004EC}"/>
              </a:ext>
            </a:extLst>
          </p:cNvPr>
          <p:cNvCxnSpPr>
            <a:cxnSpLocks/>
          </p:cNvCxnSpPr>
          <p:nvPr/>
        </p:nvCxnSpPr>
        <p:spPr>
          <a:xfrm>
            <a:off x="6560191" y="3783676"/>
            <a:ext cx="1451296" cy="0"/>
          </a:xfrm>
          <a:prstGeom prst="line">
            <a:avLst/>
          </a:prstGeom>
          <a:ln>
            <a:prstDash val="sysDot"/>
          </a:ln>
        </p:spPr>
        <p:style>
          <a:lnRef idx="3">
            <a:schemeClr val="dk1"/>
          </a:lnRef>
          <a:fillRef idx="0">
            <a:schemeClr val="dk1"/>
          </a:fillRef>
          <a:effectRef idx="2">
            <a:schemeClr val="dk1"/>
          </a:effectRef>
          <a:fontRef idx="minor">
            <a:schemeClr val="tx1"/>
          </a:fontRef>
        </p:style>
      </p:cxnSp>
      <p:cxnSp>
        <p:nvCxnSpPr>
          <p:cNvPr id="35" name="Straight Connector 34">
            <a:extLst>
              <a:ext uri="{FF2B5EF4-FFF2-40B4-BE49-F238E27FC236}">
                <a16:creationId xmlns:a16="http://schemas.microsoft.com/office/drawing/2014/main" id="{60441F39-1FE4-AA53-B4D8-DEA791C78C92}"/>
              </a:ext>
            </a:extLst>
          </p:cNvPr>
          <p:cNvCxnSpPr>
            <a:cxnSpLocks/>
          </p:cNvCxnSpPr>
          <p:nvPr/>
        </p:nvCxnSpPr>
        <p:spPr>
          <a:xfrm flipV="1">
            <a:off x="7796225" y="4026716"/>
            <a:ext cx="0" cy="1159201"/>
          </a:xfrm>
          <a:prstGeom prst="line">
            <a:avLst/>
          </a:prstGeom>
          <a:ln>
            <a:prstDash val="sysDot"/>
          </a:ln>
        </p:spPr>
        <p:style>
          <a:lnRef idx="3">
            <a:schemeClr val="dk1"/>
          </a:lnRef>
          <a:fillRef idx="0">
            <a:schemeClr val="dk1"/>
          </a:fillRef>
          <a:effectRef idx="2">
            <a:schemeClr val="dk1"/>
          </a:effectRef>
          <a:fontRef idx="minor">
            <a:schemeClr val="tx1"/>
          </a:fontRef>
        </p:style>
      </p:cxnSp>
      <p:cxnSp>
        <p:nvCxnSpPr>
          <p:cNvPr id="43" name="Straight Connector 42">
            <a:extLst>
              <a:ext uri="{FF2B5EF4-FFF2-40B4-BE49-F238E27FC236}">
                <a16:creationId xmlns:a16="http://schemas.microsoft.com/office/drawing/2014/main" id="{2217FC14-A384-E767-F74E-96974BBFE899}"/>
              </a:ext>
            </a:extLst>
          </p:cNvPr>
          <p:cNvCxnSpPr>
            <a:cxnSpLocks/>
          </p:cNvCxnSpPr>
          <p:nvPr/>
        </p:nvCxnSpPr>
        <p:spPr>
          <a:xfrm flipV="1">
            <a:off x="8295443" y="3546163"/>
            <a:ext cx="0" cy="1616387"/>
          </a:xfrm>
          <a:prstGeom prst="line">
            <a:avLst/>
          </a:prstGeom>
          <a:ln>
            <a:prstDash val="sysDot"/>
          </a:ln>
        </p:spPr>
        <p:style>
          <a:lnRef idx="3">
            <a:schemeClr val="dk1"/>
          </a:lnRef>
          <a:fillRef idx="0">
            <a:schemeClr val="dk1"/>
          </a:fillRef>
          <a:effectRef idx="2">
            <a:schemeClr val="dk1"/>
          </a:effectRef>
          <a:fontRef idx="minor">
            <a:schemeClr val="tx1"/>
          </a:fontRef>
        </p:style>
      </p:cxnSp>
      <p:sp>
        <p:nvSpPr>
          <p:cNvPr id="45" name="TextBox 44">
            <a:extLst>
              <a:ext uri="{FF2B5EF4-FFF2-40B4-BE49-F238E27FC236}">
                <a16:creationId xmlns:a16="http://schemas.microsoft.com/office/drawing/2014/main" id="{EDA51531-75E6-E231-67DC-38ADA0C2763E}"/>
              </a:ext>
            </a:extLst>
          </p:cNvPr>
          <p:cNvSpPr txBox="1"/>
          <p:nvPr/>
        </p:nvSpPr>
        <p:spPr>
          <a:xfrm>
            <a:off x="8085184" y="5185917"/>
            <a:ext cx="817140" cy="276999"/>
          </a:xfrm>
          <a:prstGeom prst="rect">
            <a:avLst/>
          </a:prstGeom>
          <a:noFill/>
        </p:spPr>
        <p:txBody>
          <a:bodyPr wrap="square" rtlCol="0">
            <a:spAutoFit/>
          </a:bodyPr>
          <a:lstStyle/>
          <a:p>
            <a:r>
              <a:rPr lang="en-GB" sz="1200" dirty="0">
                <a:latin typeface="+mj-lt"/>
              </a:rPr>
              <a:t>S=I</a:t>
            </a:r>
          </a:p>
        </p:txBody>
      </p:sp>
      <p:cxnSp>
        <p:nvCxnSpPr>
          <p:cNvPr id="56" name="Straight Connector 55">
            <a:extLst>
              <a:ext uri="{FF2B5EF4-FFF2-40B4-BE49-F238E27FC236}">
                <a16:creationId xmlns:a16="http://schemas.microsoft.com/office/drawing/2014/main" id="{BC713BDF-3726-CA8E-3EC4-CAB2E25211B1}"/>
              </a:ext>
            </a:extLst>
          </p:cNvPr>
          <p:cNvCxnSpPr>
            <a:cxnSpLocks/>
          </p:cNvCxnSpPr>
          <p:nvPr/>
        </p:nvCxnSpPr>
        <p:spPr>
          <a:xfrm>
            <a:off x="6719483" y="2853020"/>
            <a:ext cx="2038524" cy="2211896"/>
          </a:xfrm>
          <a:prstGeom prst="line">
            <a:avLst/>
          </a:prstGeom>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B7144DB6-D7CC-AE16-1109-D78F19EA7238}"/>
              </a:ext>
            </a:extLst>
          </p:cNvPr>
          <p:cNvCxnSpPr>
            <a:cxnSpLocks/>
          </p:cNvCxnSpPr>
          <p:nvPr/>
        </p:nvCxnSpPr>
        <p:spPr>
          <a:xfrm flipH="1" flipV="1">
            <a:off x="8008754" y="3808016"/>
            <a:ext cx="2733" cy="1354534"/>
          </a:xfrm>
          <a:prstGeom prst="line">
            <a:avLst/>
          </a:prstGeom>
          <a:ln>
            <a:prstDash val="sysDot"/>
          </a:ln>
        </p:spPr>
        <p:style>
          <a:lnRef idx="3">
            <a:schemeClr val="dk1"/>
          </a:lnRef>
          <a:fillRef idx="0">
            <a:schemeClr val="dk1"/>
          </a:fillRef>
          <a:effectRef idx="2">
            <a:schemeClr val="dk1"/>
          </a:effectRef>
          <a:fontRef idx="minor">
            <a:schemeClr val="tx1"/>
          </a:fontRef>
        </p:style>
      </p:cxnSp>
      <p:cxnSp>
        <p:nvCxnSpPr>
          <p:cNvPr id="69" name="Straight Connector 68">
            <a:extLst>
              <a:ext uri="{FF2B5EF4-FFF2-40B4-BE49-F238E27FC236}">
                <a16:creationId xmlns:a16="http://schemas.microsoft.com/office/drawing/2014/main" id="{5325272E-59F9-C39B-C2F9-960A03507A50}"/>
              </a:ext>
            </a:extLst>
          </p:cNvPr>
          <p:cNvCxnSpPr>
            <a:cxnSpLocks/>
          </p:cNvCxnSpPr>
          <p:nvPr/>
        </p:nvCxnSpPr>
        <p:spPr>
          <a:xfrm>
            <a:off x="6560191" y="4026716"/>
            <a:ext cx="1236034" cy="0"/>
          </a:xfrm>
          <a:prstGeom prst="line">
            <a:avLst/>
          </a:prstGeom>
          <a:ln>
            <a:prstDash val="sysDot"/>
          </a:ln>
        </p:spPr>
        <p:style>
          <a:lnRef idx="3">
            <a:schemeClr val="dk1"/>
          </a:lnRef>
          <a:fillRef idx="0">
            <a:schemeClr val="dk1"/>
          </a:fillRef>
          <a:effectRef idx="2">
            <a:schemeClr val="dk1"/>
          </a:effectRef>
          <a:fontRef idx="minor">
            <a:schemeClr val="tx1"/>
          </a:fontRef>
        </p:style>
      </p:cxnSp>
      <p:cxnSp>
        <p:nvCxnSpPr>
          <p:cNvPr id="72" name="Straight Connector 71">
            <a:extLst>
              <a:ext uri="{FF2B5EF4-FFF2-40B4-BE49-F238E27FC236}">
                <a16:creationId xmlns:a16="http://schemas.microsoft.com/office/drawing/2014/main" id="{542F2879-833C-167F-FC5E-6356B16B6F04}"/>
              </a:ext>
            </a:extLst>
          </p:cNvPr>
          <p:cNvCxnSpPr>
            <a:cxnSpLocks/>
          </p:cNvCxnSpPr>
          <p:nvPr/>
        </p:nvCxnSpPr>
        <p:spPr>
          <a:xfrm flipV="1">
            <a:off x="7738745" y="3546162"/>
            <a:ext cx="0" cy="1616387"/>
          </a:xfrm>
          <a:prstGeom prst="line">
            <a:avLst/>
          </a:prstGeom>
          <a:ln>
            <a:prstDash val="sysDot"/>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751473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ABFA6-6CA0-4F48-9811-C3B064BF2D49}"/>
              </a:ext>
            </a:extLst>
          </p:cNvPr>
          <p:cNvSpPr>
            <a:spLocks noGrp="1"/>
          </p:cNvSpPr>
          <p:nvPr>
            <p:ph type="title"/>
          </p:nvPr>
        </p:nvSpPr>
        <p:spPr>
          <a:xfrm>
            <a:off x="685887" y="839953"/>
            <a:ext cx="10640005" cy="598759"/>
          </a:xfrm>
        </p:spPr>
        <p:txBody>
          <a:bodyPr>
            <a:normAutofit/>
          </a:bodyPr>
          <a:lstStyle/>
          <a:p>
            <a:r>
              <a:rPr lang="en-GB" sz="3200" dirty="0"/>
              <a:t>Keynesian view</a:t>
            </a: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EA3884F0-E9FA-47F9-8C10-2D2B952A63ED}"/>
                  </a:ext>
                </a:extLst>
              </p:cNvPr>
              <p:cNvSpPr>
                <a:spLocks noGrp="1"/>
              </p:cNvSpPr>
              <p:nvPr>
                <p:ph sz="half" idx="2"/>
              </p:nvPr>
            </p:nvSpPr>
            <p:spPr>
              <a:xfrm>
                <a:off x="839788" y="2032619"/>
                <a:ext cx="5157787" cy="4327721"/>
              </a:xfrm>
            </p:spPr>
            <p:txBody>
              <a:bodyPr>
                <a:normAutofit/>
              </a:bodyPr>
              <a:lstStyle/>
              <a:p>
                <a:pPr lvl="0">
                  <a:lnSpc>
                    <a:spcPct val="100000"/>
                  </a:lnSpc>
                  <a:spcBef>
                    <a:spcPts val="1800"/>
                  </a:spcBef>
                  <a:spcAft>
                    <a:spcPts val="600"/>
                  </a:spcAft>
                  <a:buFont typeface="Arial" panose="020B0604020202020204" pitchFamily="34" charset="0"/>
                  <a:buChar char="•"/>
                </a:pPr>
                <a:r>
                  <a:rPr lang="en-GB" sz="2000" dirty="0">
                    <a:latin typeface="+mj-lt"/>
                  </a:rPr>
                  <a:t>People become pessimistic and fearful of the future</a:t>
                </a:r>
              </a:p>
              <a:p>
                <a:pPr lvl="0">
                  <a:lnSpc>
                    <a:spcPct val="100000"/>
                  </a:lnSpc>
                  <a:spcBef>
                    <a:spcPts val="1800"/>
                  </a:spcBef>
                  <a:spcAft>
                    <a:spcPts val="600"/>
                  </a:spcAft>
                  <a:buFont typeface="Arial" panose="020B0604020202020204" pitchFamily="34" charset="0"/>
                  <a:buChar char="•"/>
                </a:pPr>
                <a:r>
                  <a:rPr lang="en-GB" dirty="0">
                    <a:latin typeface="+mj-lt"/>
                  </a:rPr>
                  <a:t>They start saving more, shifting the supply curve to the right</a:t>
                </a:r>
              </a:p>
              <a:p>
                <a:pPr lvl="0">
                  <a:lnSpc>
                    <a:spcPct val="100000"/>
                  </a:lnSpc>
                  <a:spcBef>
                    <a:spcPts val="1800"/>
                  </a:spcBef>
                  <a:spcAft>
                    <a:spcPts val="600"/>
                  </a:spcAft>
                  <a:buFont typeface="Arial" panose="020B0604020202020204" pitchFamily="34" charset="0"/>
                  <a:buChar char="•"/>
                </a:pPr>
                <a:r>
                  <a:rPr lang="en-GB" sz="2000" dirty="0">
                    <a:latin typeface="+mj-lt"/>
                  </a:rPr>
                  <a:t>This moves the economy away form A to B, an the real interest rate from </a:t>
                </a:r>
                <a14:m>
                  <m:oMath xmlns:m="http://schemas.openxmlformats.org/officeDocument/2006/math">
                    <m:sSup>
                      <m:sSupPr>
                        <m:ctrlPr>
                          <a:rPr lang="en-GB" sz="2000" i="1" smtClean="0">
                            <a:latin typeface="Cambria Math" panose="02040503050406030204" pitchFamily="18" charset="0"/>
                          </a:rPr>
                        </m:ctrlPr>
                      </m:sSupPr>
                      <m:e>
                        <m:r>
                          <a:rPr lang="en-GB" sz="2000" b="0" i="1" smtClean="0">
                            <a:latin typeface="Cambria Math" panose="02040503050406030204" pitchFamily="18" charset="0"/>
                          </a:rPr>
                          <m:t>𝑟</m:t>
                        </m:r>
                      </m:e>
                      <m:sup>
                        <m:r>
                          <a:rPr lang="en-GB" sz="2000" b="0" i="1" smtClean="0">
                            <a:latin typeface="Cambria Math" panose="02040503050406030204" pitchFamily="18" charset="0"/>
                          </a:rPr>
                          <m:t>∗</m:t>
                        </m:r>
                      </m:sup>
                    </m:sSup>
                  </m:oMath>
                </a14:m>
                <a:r>
                  <a:rPr lang="en-US" sz="2000" dirty="0">
                    <a:latin typeface="+mj-lt"/>
                  </a:rPr>
                  <a:t> to </a:t>
                </a:r>
                <a:r>
                  <a:rPr lang="en-US" sz="2000" i="1" dirty="0">
                    <a:latin typeface="+mj-lt"/>
                  </a:rPr>
                  <a:t>r</a:t>
                </a:r>
                <a:r>
                  <a:rPr lang="en-US" sz="2000" i="1" baseline="-25000" dirty="0">
                    <a:latin typeface="+mj-lt"/>
                  </a:rPr>
                  <a:t>1</a:t>
                </a:r>
              </a:p>
              <a:p>
                <a:pPr lvl="0">
                  <a:lnSpc>
                    <a:spcPct val="100000"/>
                  </a:lnSpc>
                  <a:spcBef>
                    <a:spcPts val="1800"/>
                  </a:spcBef>
                  <a:spcAft>
                    <a:spcPts val="600"/>
                  </a:spcAft>
                </a:pPr>
                <a:r>
                  <a:rPr lang="en-US" sz="2000" dirty="0">
                    <a:latin typeface="+mj-lt"/>
                  </a:rPr>
                  <a:t>By having public </a:t>
                </a:r>
                <a:r>
                  <a:rPr lang="en-US" sz="2000" dirty="0" err="1">
                    <a:latin typeface="+mj-lt"/>
                  </a:rPr>
                  <a:t>dissavings</a:t>
                </a:r>
                <a:r>
                  <a:rPr lang="en-US" sz="2000" dirty="0">
                    <a:latin typeface="+mj-lt"/>
                  </a:rPr>
                  <a:t> (deficits), fiscal policy can shift this total savings curve back to the left to its initial position</a:t>
                </a:r>
              </a:p>
            </p:txBody>
          </p:sp>
        </mc:Choice>
        <mc:Fallback xmlns="">
          <p:sp>
            <p:nvSpPr>
              <p:cNvPr id="4" name="Content Placeholder 3">
                <a:extLst>
                  <a:ext uri="{FF2B5EF4-FFF2-40B4-BE49-F238E27FC236}">
                    <a16:creationId xmlns:a16="http://schemas.microsoft.com/office/drawing/2014/main" id="{EA3884F0-E9FA-47F9-8C10-2D2B952A63ED}"/>
                  </a:ext>
                </a:extLst>
              </p:cNvPr>
              <p:cNvSpPr>
                <a:spLocks noGrp="1" noRot="1" noChangeAspect="1" noMove="1" noResize="1" noEditPoints="1" noAdjustHandles="1" noChangeArrowheads="1" noChangeShapeType="1" noTextEdit="1"/>
              </p:cNvSpPr>
              <p:nvPr>
                <p:ph sz="half" idx="2"/>
              </p:nvPr>
            </p:nvSpPr>
            <p:spPr>
              <a:xfrm>
                <a:off x="839788" y="2032619"/>
                <a:ext cx="5157787" cy="4327721"/>
              </a:xfrm>
              <a:blipFill>
                <a:blip r:embed="rId2"/>
                <a:stretch>
                  <a:fillRect l="-1229" t="-585" r="-2211"/>
                </a:stretch>
              </a:blipFill>
            </p:spPr>
            <p:txBody>
              <a:bodyPr/>
              <a:lstStyle/>
              <a:p>
                <a:r>
                  <a:rPr lang="en-US">
                    <a:noFill/>
                  </a:rPr>
                  <a:t> </a:t>
                </a:r>
              </a:p>
            </p:txBody>
          </p:sp>
        </mc:Fallback>
      </mc:AlternateContent>
      <p:pic>
        <p:nvPicPr>
          <p:cNvPr id="3" name="Picture 2" descr="Chart, line chart&#10;&#10;Description automatically generated">
            <a:extLst>
              <a:ext uri="{FF2B5EF4-FFF2-40B4-BE49-F238E27FC236}">
                <a16:creationId xmlns:a16="http://schemas.microsoft.com/office/drawing/2014/main" id="{24E7F939-E426-59C9-CFBF-5925609A05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871557"/>
            <a:ext cx="4339679" cy="4008795"/>
          </a:xfrm>
          <a:prstGeom prst="rect">
            <a:avLst/>
          </a:prstGeom>
        </p:spPr>
      </p:pic>
      <p:cxnSp>
        <p:nvCxnSpPr>
          <p:cNvPr id="5" name="Straight Connector 4">
            <a:extLst>
              <a:ext uri="{FF2B5EF4-FFF2-40B4-BE49-F238E27FC236}">
                <a16:creationId xmlns:a16="http://schemas.microsoft.com/office/drawing/2014/main" id="{E74130AB-A12E-E784-FA38-62BBA7416BC1}"/>
              </a:ext>
            </a:extLst>
          </p:cNvPr>
          <p:cNvCxnSpPr>
            <a:cxnSpLocks/>
          </p:cNvCxnSpPr>
          <p:nvPr/>
        </p:nvCxnSpPr>
        <p:spPr>
          <a:xfrm>
            <a:off x="6409189" y="4387683"/>
            <a:ext cx="2323751" cy="0"/>
          </a:xfrm>
          <a:prstGeom prst="line">
            <a:avLst/>
          </a:prstGeom>
          <a:ln>
            <a:prstDash val="sysDot"/>
          </a:ln>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E1D7934-7581-75A0-2BB9-F8714E67D1AC}"/>
                  </a:ext>
                </a:extLst>
              </p:cNvPr>
              <p:cNvSpPr txBox="1"/>
              <p:nvPr/>
            </p:nvSpPr>
            <p:spPr>
              <a:xfrm>
                <a:off x="6153702" y="4259997"/>
                <a:ext cx="349924" cy="2616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𝑟</m:t>
                          </m:r>
                        </m:e>
                        <m:sub>
                          <m:r>
                            <a:rPr lang="en-GB" sz="1100" b="0" i="1" smtClean="0">
                              <a:latin typeface="Cambria Math" panose="02040503050406030204" pitchFamily="18" charset="0"/>
                            </a:rPr>
                            <m:t>1</m:t>
                          </m:r>
                        </m:sub>
                      </m:sSub>
                    </m:oMath>
                  </m:oMathPara>
                </a14:m>
                <a:endParaRPr lang="en-GB" sz="1100" dirty="0"/>
              </a:p>
            </p:txBody>
          </p:sp>
        </mc:Choice>
        <mc:Fallback xmlns="">
          <p:sp>
            <p:nvSpPr>
              <p:cNvPr id="10" name="TextBox 9">
                <a:extLst>
                  <a:ext uri="{FF2B5EF4-FFF2-40B4-BE49-F238E27FC236}">
                    <a16:creationId xmlns:a16="http://schemas.microsoft.com/office/drawing/2014/main" id="{9E1D7934-7581-75A0-2BB9-F8714E67D1AC}"/>
                  </a:ext>
                </a:extLst>
              </p:cNvPr>
              <p:cNvSpPr txBox="1">
                <a:spLocks noRot="1" noChangeAspect="1" noMove="1" noResize="1" noEditPoints="1" noAdjustHandles="1" noChangeArrowheads="1" noChangeShapeType="1" noTextEdit="1"/>
              </p:cNvSpPr>
              <p:nvPr/>
            </p:nvSpPr>
            <p:spPr>
              <a:xfrm>
                <a:off x="6153702" y="4259997"/>
                <a:ext cx="349924" cy="261610"/>
              </a:xfrm>
              <a:prstGeom prst="rect">
                <a:avLst/>
              </a:prstGeom>
              <a:blipFill>
                <a:blip r:embed="rId5"/>
                <a:stretch>
                  <a:fillRect/>
                </a:stretch>
              </a:blipFill>
            </p:spPr>
            <p:txBody>
              <a:bodyPr/>
              <a:lstStyle/>
              <a:p>
                <a:r>
                  <a:rPr lang="en-GB">
                    <a:noFill/>
                  </a:rPr>
                  <a:t> </a:t>
                </a:r>
              </a:p>
            </p:txBody>
          </p:sp>
        </mc:Fallback>
      </mc:AlternateContent>
      <p:cxnSp>
        <p:nvCxnSpPr>
          <p:cNvPr id="12" name="Straight Connector 11">
            <a:extLst>
              <a:ext uri="{FF2B5EF4-FFF2-40B4-BE49-F238E27FC236}">
                <a16:creationId xmlns:a16="http://schemas.microsoft.com/office/drawing/2014/main" id="{2731CCFA-4786-FA93-9263-57D38C222FF1}"/>
              </a:ext>
            </a:extLst>
          </p:cNvPr>
          <p:cNvCxnSpPr>
            <a:cxnSpLocks/>
          </p:cNvCxnSpPr>
          <p:nvPr/>
        </p:nvCxnSpPr>
        <p:spPr>
          <a:xfrm flipV="1">
            <a:off x="8177997" y="3713413"/>
            <a:ext cx="0" cy="1705875"/>
          </a:xfrm>
          <a:prstGeom prst="line">
            <a:avLst/>
          </a:prstGeom>
          <a:ln>
            <a:prstDash val="sysDot"/>
          </a:ln>
        </p:spPr>
        <p:style>
          <a:lnRef idx="3">
            <a:schemeClr val="dk1"/>
          </a:lnRef>
          <a:fillRef idx="0">
            <a:schemeClr val="dk1"/>
          </a:fillRef>
          <a:effectRef idx="2">
            <a:schemeClr val="dk1"/>
          </a:effectRef>
          <a:fontRef idx="minor">
            <a:schemeClr val="tx1"/>
          </a:fontRef>
        </p:style>
      </p:cxnSp>
      <p:sp>
        <p:nvSpPr>
          <p:cNvPr id="14" name="TextBox 13">
            <a:extLst>
              <a:ext uri="{FF2B5EF4-FFF2-40B4-BE49-F238E27FC236}">
                <a16:creationId xmlns:a16="http://schemas.microsoft.com/office/drawing/2014/main" id="{AC2F9CEE-B53E-922F-CBCC-BFD616A74BE1}"/>
              </a:ext>
            </a:extLst>
          </p:cNvPr>
          <p:cNvSpPr txBox="1"/>
          <p:nvPr/>
        </p:nvSpPr>
        <p:spPr>
          <a:xfrm>
            <a:off x="7966134" y="5419288"/>
            <a:ext cx="817140" cy="276999"/>
          </a:xfrm>
          <a:prstGeom prst="rect">
            <a:avLst/>
          </a:prstGeom>
          <a:noFill/>
        </p:spPr>
        <p:txBody>
          <a:bodyPr wrap="square" rtlCol="0">
            <a:spAutoFit/>
          </a:bodyPr>
          <a:lstStyle/>
          <a:p>
            <a:r>
              <a:rPr lang="en-GB" sz="1200" dirty="0">
                <a:latin typeface="+mj-lt"/>
              </a:rPr>
              <a:t>S=I</a:t>
            </a:r>
          </a:p>
        </p:txBody>
      </p:sp>
      <p:cxnSp>
        <p:nvCxnSpPr>
          <p:cNvPr id="15" name="Straight Connector 14">
            <a:extLst>
              <a:ext uri="{FF2B5EF4-FFF2-40B4-BE49-F238E27FC236}">
                <a16:creationId xmlns:a16="http://schemas.microsoft.com/office/drawing/2014/main" id="{2AC6A4D0-0EBE-4D25-7C94-1E6702424DEB}"/>
              </a:ext>
            </a:extLst>
          </p:cNvPr>
          <p:cNvCxnSpPr>
            <a:cxnSpLocks/>
          </p:cNvCxnSpPr>
          <p:nvPr/>
        </p:nvCxnSpPr>
        <p:spPr>
          <a:xfrm flipV="1">
            <a:off x="8732941" y="4387683"/>
            <a:ext cx="0" cy="1031605"/>
          </a:xfrm>
          <a:prstGeom prst="line">
            <a:avLst/>
          </a:prstGeom>
          <a:ln>
            <a:prstDash val="sysDot"/>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3014127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61118-C465-44C1-98C3-78D0D3B612C2}"/>
              </a:ext>
            </a:extLst>
          </p:cNvPr>
          <p:cNvSpPr>
            <a:spLocks noGrp="1"/>
          </p:cNvSpPr>
          <p:nvPr>
            <p:ph type="title"/>
          </p:nvPr>
        </p:nvSpPr>
        <p:spPr>
          <a:xfrm>
            <a:off x="721453" y="843459"/>
            <a:ext cx="10704353" cy="616225"/>
          </a:xfrm>
        </p:spPr>
        <p:txBody>
          <a:bodyPr>
            <a:normAutofit/>
          </a:bodyPr>
          <a:lstStyle/>
          <a:p>
            <a:r>
              <a:rPr lang="en-GB" sz="3200" dirty="0">
                <a:solidFill>
                  <a:schemeClr val="tx2"/>
                </a:solidFill>
              </a:rPr>
              <a:t>Financial crisis can shift down r* (safe assets)</a:t>
            </a:r>
          </a:p>
        </p:txBody>
      </p:sp>
      <p:sp>
        <p:nvSpPr>
          <p:cNvPr id="6" name="Content Placeholder 2">
            <a:extLst>
              <a:ext uri="{FF2B5EF4-FFF2-40B4-BE49-F238E27FC236}">
                <a16:creationId xmlns:a16="http://schemas.microsoft.com/office/drawing/2014/main" id="{A0D3EABC-4BA4-5439-6B3B-4AE6CE7ADCCE}"/>
              </a:ext>
            </a:extLst>
          </p:cNvPr>
          <p:cNvSpPr>
            <a:spLocks noGrp="1"/>
          </p:cNvSpPr>
          <p:nvPr>
            <p:ph idx="1"/>
          </p:nvPr>
        </p:nvSpPr>
        <p:spPr>
          <a:xfrm>
            <a:off x="864065" y="1560352"/>
            <a:ext cx="5318621" cy="4420633"/>
          </a:xfrm>
        </p:spPr>
        <p:txBody>
          <a:bodyPr>
            <a:noAutofit/>
          </a:bodyPr>
          <a:lstStyle/>
          <a:p>
            <a:pPr lvl="0">
              <a:lnSpc>
                <a:spcPct val="100000"/>
              </a:lnSpc>
              <a:spcBef>
                <a:spcPts val="1800"/>
              </a:spcBef>
              <a:spcAft>
                <a:spcPts val="600"/>
              </a:spcAft>
            </a:pPr>
            <a:r>
              <a:rPr lang="en-GB" dirty="0">
                <a:solidFill>
                  <a:srgbClr val="000000"/>
                </a:solidFill>
                <a:latin typeface="+mj-lt"/>
              </a:rPr>
              <a:t>A main driver of savings: households’ desire to put resources aside during their working years to sustain a standard of living during retirement.</a:t>
            </a:r>
          </a:p>
          <a:p>
            <a:pPr lvl="0">
              <a:lnSpc>
                <a:spcPct val="100000"/>
              </a:lnSpc>
              <a:spcBef>
                <a:spcPts val="1800"/>
              </a:spcBef>
              <a:spcAft>
                <a:spcPts val="600"/>
              </a:spcAft>
            </a:pPr>
            <a:r>
              <a:rPr lang="en-GB" dirty="0">
                <a:solidFill>
                  <a:srgbClr val="000000"/>
                </a:solidFill>
                <a:latin typeface="+mj-lt"/>
              </a:rPr>
              <a:t>Those savings are partly channelled to safe assets, which are produced by the </a:t>
            </a:r>
            <a:r>
              <a:rPr lang="en-GB" dirty="0" err="1">
                <a:solidFill>
                  <a:srgbClr val="000000"/>
                </a:solidFill>
                <a:latin typeface="+mj-lt"/>
              </a:rPr>
              <a:t>dissavings</a:t>
            </a:r>
            <a:r>
              <a:rPr lang="en-GB" dirty="0">
                <a:solidFill>
                  <a:srgbClr val="000000"/>
                </a:solidFill>
                <a:latin typeface="+mj-lt"/>
              </a:rPr>
              <a:t> of other agents (e.g. retired households).</a:t>
            </a:r>
          </a:p>
          <a:p>
            <a:pPr>
              <a:lnSpc>
                <a:spcPct val="100000"/>
              </a:lnSpc>
              <a:spcBef>
                <a:spcPts val="1800"/>
              </a:spcBef>
              <a:spcAft>
                <a:spcPts val="600"/>
              </a:spcAft>
            </a:pPr>
            <a:r>
              <a:rPr lang="en-GB" dirty="0">
                <a:latin typeface="Univers Condensed (Headings)"/>
              </a:rPr>
              <a:t>Savings and </a:t>
            </a:r>
            <a:r>
              <a:rPr lang="en-GB" dirty="0" err="1">
                <a:latin typeface="Univers Condensed (Headings)"/>
              </a:rPr>
              <a:t>dissavings</a:t>
            </a:r>
            <a:r>
              <a:rPr lang="en-GB" dirty="0">
                <a:latin typeface="Univers Condensed (Headings)"/>
              </a:rPr>
              <a:t> net out to give the total savings line in the figure, </a:t>
            </a:r>
          </a:p>
          <a:p>
            <a:pPr>
              <a:lnSpc>
                <a:spcPct val="100000"/>
              </a:lnSpc>
              <a:spcBef>
                <a:spcPts val="1800"/>
              </a:spcBef>
              <a:spcAft>
                <a:spcPts val="600"/>
              </a:spcAft>
            </a:pPr>
            <a:r>
              <a:rPr lang="en-GB" dirty="0">
                <a:latin typeface="Univers Condensed (Headings)"/>
              </a:rPr>
              <a:t>This total savings goes to finance investment.</a:t>
            </a:r>
            <a:endParaRPr lang="en-US" dirty="0">
              <a:latin typeface="Univers Condensed (Headings)"/>
            </a:endParaRPr>
          </a:p>
        </p:txBody>
      </p:sp>
      <p:cxnSp>
        <p:nvCxnSpPr>
          <p:cNvPr id="62" name="Straight Arrow Connector 61">
            <a:extLst>
              <a:ext uri="{FF2B5EF4-FFF2-40B4-BE49-F238E27FC236}">
                <a16:creationId xmlns:a16="http://schemas.microsoft.com/office/drawing/2014/main" id="{BD542E74-D160-6788-5C4A-460F5AADB524}"/>
              </a:ext>
            </a:extLst>
          </p:cNvPr>
          <p:cNvCxnSpPr>
            <a:cxnSpLocks/>
          </p:cNvCxnSpPr>
          <p:nvPr/>
        </p:nvCxnSpPr>
        <p:spPr>
          <a:xfrm flipV="1">
            <a:off x="7147420" y="1767980"/>
            <a:ext cx="0" cy="33828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4" name="Straight Arrow Connector 63">
            <a:extLst>
              <a:ext uri="{FF2B5EF4-FFF2-40B4-BE49-F238E27FC236}">
                <a16:creationId xmlns:a16="http://schemas.microsoft.com/office/drawing/2014/main" id="{104F4D01-E185-E582-B10C-1F7D32391752}"/>
              </a:ext>
            </a:extLst>
          </p:cNvPr>
          <p:cNvCxnSpPr>
            <a:cxnSpLocks/>
          </p:cNvCxnSpPr>
          <p:nvPr/>
        </p:nvCxnSpPr>
        <p:spPr>
          <a:xfrm flipV="1">
            <a:off x="7147420" y="5150840"/>
            <a:ext cx="3707934" cy="139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1" name="Straight Connector 70">
            <a:extLst>
              <a:ext uri="{FF2B5EF4-FFF2-40B4-BE49-F238E27FC236}">
                <a16:creationId xmlns:a16="http://schemas.microsoft.com/office/drawing/2014/main" id="{8F588901-75A5-FC2D-6BF3-D1687CF121D0}"/>
              </a:ext>
            </a:extLst>
          </p:cNvPr>
          <p:cNvCxnSpPr>
            <a:cxnSpLocks/>
          </p:cNvCxnSpPr>
          <p:nvPr/>
        </p:nvCxnSpPr>
        <p:spPr>
          <a:xfrm flipV="1">
            <a:off x="7751428" y="2231472"/>
            <a:ext cx="2617365" cy="2223082"/>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C0FADFEC-FA13-141F-A4E3-DB9B410E4675}"/>
              </a:ext>
            </a:extLst>
          </p:cNvPr>
          <p:cNvSpPr txBox="1"/>
          <p:nvPr/>
        </p:nvSpPr>
        <p:spPr>
          <a:xfrm>
            <a:off x="9440260" y="5180121"/>
            <a:ext cx="1471172" cy="276999"/>
          </a:xfrm>
          <a:prstGeom prst="rect">
            <a:avLst/>
          </a:prstGeom>
          <a:noFill/>
        </p:spPr>
        <p:txBody>
          <a:bodyPr wrap="none" rtlCol="0">
            <a:spAutoFit/>
          </a:bodyPr>
          <a:lstStyle/>
          <a:p>
            <a:r>
              <a:rPr lang="en-US" sz="1200" dirty="0"/>
              <a:t>Savings, Investment</a:t>
            </a:r>
          </a:p>
        </p:txBody>
      </p:sp>
      <p:sp>
        <p:nvSpPr>
          <p:cNvPr id="75" name="TextBox 74">
            <a:extLst>
              <a:ext uri="{FF2B5EF4-FFF2-40B4-BE49-F238E27FC236}">
                <a16:creationId xmlns:a16="http://schemas.microsoft.com/office/drawing/2014/main" id="{392A2884-8C91-74D5-8507-B6A3F1731056}"/>
              </a:ext>
            </a:extLst>
          </p:cNvPr>
          <p:cNvSpPr txBox="1"/>
          <p:nvPr/>
        </p:nvSpPr>
        <p:spPr>
          <a:xfrm rot="16200000">
            <a:off x="6378838" y="2331511"/>
            <a:ext cx="1151277" cy="276999"/>
          </a:xfrm>
          <a:prstGeom prst="rect">
            <a:avLst/>
          </a:prstGeom>
          <a:noFill/>
        </p:spPr>
        <p:txBody>
          <a:bodyPr wrap="none" rtlCol="0">
            <a:spAutoFit/>
          </a:bodyPr>
          <a:lstStyle/>
          <a:p>
            <a:r>
              <a:rPr lang="en-US" sz="1200" dirty="0"/>
              <a:t>Interest rate (r)</a:t>
            </a:r>
          </a:p>
        </p:txBody>
      </p:sp>
      <p:sp>
        <p:nvSpPr>
          <p:cNvPr id="76" name="TextBox 75">
            <a:extLst>
              <a:ext uri="{FF2B5EF4-FFF2-40B4-BE49-F238E27FC236}">
                <a16:creationId xmlns:a16="http://schemas.microsoft.com/office/drawing/2014/main" id="{59483CBC-1591-E603-89AD-C10F89A6BF99}"/>
              </a:ext>
            </a:extLst>
          </p:cNvPr>
          <p:cNvSpPr txBox="1"/>
          <p:nvPr/>
        </p:nvSpPr>
        <p:spPr>
          <a:xfrm>
            <a:off x="9440260" y="1776099"/>
            <a:ext cx="803425" cy="461665"/>
          </a:xfrm>
          <a:prstGeom prst="rect">
            <a:avLst/>
          </a:prstGeom>
          <a:noFill/>
        </p:spPr>
        <p:txBody>
          <a:bodyPr wrap="none" rtlCol="0">
            <a:spAutoFit/>
          </a:bodyPr>
          <a:lstStyle/>
          <a:p>
            <a:pPr algn="ctr"/>
            <a:r>
              <a:rPr lang="en-US" sz="1200" dirty="0">
                <a:solidFill>
                  <a:srgbClr val="00B050"/>
                </a:solidFill>
              </a:rPr>
              <a:t>Supply of</a:t>
            </a:r>
          </a:p>
          <a:p>
            <a:pPr algn="ctr"/>
            <a:r>
              <a:rPr lang="en-US" sz="1200" dirty="0">
                <a:solidFill>
                  <a:srgbClr val="00B050"/>
                </a:solidFill>
              </a:rPr>
              <a:t>savings</a:t>
            </a:r>
          </a:p>
        </p:txBody>
      </p:sp>
    </p:spTree>
    <p:extLst>
      <p:ext uri="{BB962C8B-B14F-4D97-AF65-F5344CB8AC3E}">
        <p14:creationId xmlns:p14="http://schemas.microsoft.com/office/powerpoint/2010/main" val="3159586007"/>
      </p:ext>
    </p:extLst>
  </p:cSld>
  <p:clrMapOvr>
    <a:masterClrMapping/>
  </p:clrMapOvr>
</p:sld>
</file>

<file path=ppt/theme/theme1.xml><?xml version="1.0" encoding="utf-8"?>
<a:theme xmlns:a="http://schemas.openxmlformats.org/drawingml/2006/main" name="ChronicleVTI">
  <a:themeElements>
    <a:clrScheme name="AnalogousFromDarkSeedLeftStep">
      <a:dk1>
        <a:srgbClr val="000000"/>
      </a:dk1>
      <a:lt1>
        <a:srgbClr val="FFFFFF"/>
      </a:lt1>
      <a:dk2>
        <a:srgbClr val="1A1634"/>
      </a:dk2>
      <a:lt2>
        <a:srgbClr val="F0F3F3"/>
      </a:lt2>
      <a:accent1>
        <a:srgbClr val="E72950"/>
      </a:accent1>
      <a:accent2>
        <a:srgbClr val="D5178E"/>
      </a:accent2>
      <a:accent3>
        <a:srgbClr val="DF29E7"/>
      </a:accent3>
      <a:accent4>
        <a:srgbClr val="7E17D5"/>
      </a:accent4>
      <a:accent5>
        <a:srgbClr val="4129E7"/>
      </a:accent5>
      <a:accent6>
        <a:srgbClr val="174ED5"/>
      </a:accent6>
      <a:hlink>
        <a:srgbClr val="7351C5"/>
      </a:hlink>
      <a:folHlink>
        <a:srgbClr val="7F7F7F"/>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ronicleVTI" id="{508E4D90-5116-4BF0-876B-3F422DD1F65F}" vid="{AA21DC3D-92A8-43A4-8358-ED428371CD55}"/>
    </a:ext>
  </a:extLst>
</a:theme>
</file>

<file path=ppt/theme/theme2.xml><?xml version="1.0" encoding="utf-8"?>
<a:theme xmlns:a="http://schemas.openxmlformats.org/drawingml/2006/main" name="1_ChronicleVTI">
  <a:themeElements>
    <a:clrScheme name="AnalogousFromDarkSeedLeftStep">
      <a:dk1>
        <a:srgbClr val="000000"/>
      </a:dk1>
      <a:lt1>
        <a:srgbClr val="FFFFFF"/>
      </a:lt1>
      <a:dk2>
        <a:srgbClr val="1A1634"/>
      </a:dk2>
      <a:lt2>
        <a:srgbClr val="F0F3F3"/>
      </a:lt2>
      <a:accent1>
        <a:srgbClr val="E72950"/>
      </a:accent1>
      <a:accent2>
        <a:srgbClr val="D5178E"/>
      </a:accent2>
      <a:accent3>
        <a:srgbClr val="DF29E7"/>
      </a:accent3>
      <a:accent4>
        <a:srgbClr val="7E17D5"/>
      </a:accent4>
      <a:accent5>
        <a:srgbClr val="4129E7"/>
      </a:accent5>
      <a:accent6>
        <a:srgbClr val="174ED5"/>
      </a:accent6>
      <a:hlink>
        <a:srgbClr val="7351C5"/>
      </a:hlink>
      <a:folHlink>
        <a:srgbClr val="7F7F7F"/>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ronicleVTI" id="{508E4D90-5116-4BF0-876B-3F422DD1F65F}" vid="{AA21DC3D-92A8-43A4-8358-ED428371CD55}"/>
    </a:ext>
  </a:extLst>
</a:theme>
</file>

<file path=docProps/app.xml><?xml version="1.0" encoding="utf-8"?>
<Properties xmlns="http://schemas.openxmlformats.org/officeDocument/2006/extended-properties" xmlns:vt="http://schemas.openxmlformats.org/officeDocument/2006/docPropsVTypes">
  <Template/>
  <TotalTime>2311</TotalTime>
  <Words>2583</Words>
  <Application>Microsoft Macintosh PowerPoint</Application>
  <PresentationFormat>Widescreen</PresentationFormat>
  <Paragraphs>185</Paragraphs>
  <Slides>29</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29</vt:i4>
      </vt:variant>
    </vt:vector>
  </HeadingPairs>
  <TitlesOfParts>
    <vt:vector size="36" baseType="lpstr">
      <vt:lpstr>Arial</vt:lpstr>
      <vt:lpstr>Calisto MT</vt:lpstr>
      <vt:lpstr>Cambria Math</vt:lpstr>
      <vt:lpstr>Univers Condensed</vt:lpstr>
      <vt:lpstr>Univers Condensed (Headings)</vt:lpstr>
      <vt:lpstr>ChronicleVTI</vt:lpstr>
      <vt:lpstr>1_ChronicleVTI</vt:lpstr>
      <vt:lpstr>Chapter 11  Fiscal policy and the real interest rates</vt:lpstr>
      <vt:lpstr>The Great Depression &amp; Fiscal policy</vt:lpstr>
      <vt:lpstr>Arguments for deficits to fight recessions</vt:lpstr>
      <vt:lpstr>A MODEL OF SAVINGS  AND INVESTMENT</vt:lpstr>
      <vt:lpstr>Interest rates and returns</vt:lpstr>
      <vt:lpstr>Setting up the model</vt:lpstr>
      <vt:lpstr>Neoclassical argument</vt:lpstr>
      <vt:lpstr>Keynesian view</vt:lpstr>
      <vt:lpstr>Financial crisis can shift down r* (safe assets)</vt:lpstr>
      <vt:lpstr>Financial crisis can shift down r* (safe assets)</vt:lpstr>
      <vt:lpstr>Financial crisis can shift down r* (safe assets)</vt:lpstr>
      <vt:lpstr>Financial crisis can shift down r* (buffers and risk)</vt:lpstr>
      <vt:lpstr>Financial crisis can shift down r* (buffers and risk)</vt:lpstr>
      <vt:lpstr>Financial crisis can shift down r* (investment)</vt:lpstr>
      <vt:lpstr>Financial crisis can shift down r* (investment)</vt:lpstr>
      <vt:lpstr>Financial crisis can shift down r* (investment)</vt:lpstr>
      <vt:lpstr>A deep crisis: excess capacity</vt:lpstr>
      <vt:lpstr>A deep crisis: excess capacity</vt:lpstr>
      <vt:lpstr>A deep crisis: policy response</vt:lpstr>
      <vt:lpstr>THE RISE OF SAVINGS DURING THE 2020 PANDEMIC</vt:lpstr>
      <vt:lpstr>LOCKDOWNS AND TRANSFERS</vt:lpstr>
      <vt:lpstr>Savings rate out of disposable income</vt:lpstr>
      <vt:lpstr>Causes of the saving spike in 2020 and savings in 2022</vt:lpstr>
      <vt:lpstr>THE END OF THE US  GREAT DEPRESSION</vt:lpstr>
      <vt:lpstr>The end of the U.S. Great Depression</vt:lpstr>
      <vt:lpstr>Output and government spending during WW2</vt:lpstr>
      <vt:lpstr>Output and government spending during WW2</vt:lpstr>
      <vt:lpstr>Output and government spending during WW2</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crash-course on the euro crisis</dc:title>
  <dc:creator>Lyu,K (pgt)</dc:creator>
  <cp:lastModifiedBy>Reis,RA</cp:lastModifiedBy>
  <cp:revision>75</cp:revision>
  <dcterms:created xsi:type="dcterms:W3CDTF">2019-08-12T17:55:08Z</dcterms:created>
  <dcterms:modified xsi:type="dcterms:W3CDTF">2023-06-10T09:02:50Z</dcterms:modified>
</cp:coreProperties>
</file>