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63" r:id="rId8"/>
    <p:sldId id="264" r:id="rId9"/>
    <p:sldId id="265" r:id="rId10"/>
    <p:sldId id="266" r:id="rId11"/>
    <p:sldId id="267" r:id="rId12"/>
    <p:sldId id="268" r:id="rId13"/>
    <p:sldId id="259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017A9CB-2C8E-874B-AB2C-004340719ECF}">
          <p14:sldIdLst>
            <p14:sldId id="256"/>
            <p14:sldId id="257"/>
            <p14:sldId id="260"/>
            <p14:sldId id="261"/>
            <p14:sldId id="262"/>
            <p14:sldId id="258"/>
            <p14:sldId id="263"/>
            <p14:sldId id="264"/>
            <p14:sldId id="265"/>
            <p14:sldId id="266"/>
            <p14:sldId id="267"/>
            <p14:sldId id="268"/>
          </p14:sldIdLst>
        </p14:section>
        <p14:section name="The Japanese Bubble" id="{D820E4C0-414C-A94D-AD17-E51F32A23EF3}">
          <p14:sldIdLst>
            <p14:sldId id="259"/>
            <p14:sldId id="269"/>
            <p14:sldId id="270"/>
            <p14:sldId id="271"/>
          </p14:sldIdLst>
        </p14:section>
        <p14:section name="Internet bubble" id="{E726994E-BBF6-0A4B-8764-91583046F14A}">
          <p14:sldIdLst>
            <p14:sldId id="272"/>
            <p14:sldId id="273"/>
            <p14:sldId id="274"/>
            <p14:sldId id="27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6D0B"/>
    <a:srgbClr val="EDA70B"/>
    <a:srgbClr val="FF2A00"/>
    <a:srgbClr val="FE6000"/>
    <a:srgbClr val="FE4001"/>
    <a:srgbClr val="FE1402"/>
    <a:srgbClr val="EF2309"/>
    <a:srgbClr val="EE4E0A"/>
    <a:srgbClr val="424242"/>
    <a:srgbClr val="7979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654"/>
  </p:normalViewPr>
  <p:slideViewPr>
    <p:cSldViewPr snapToGrid="0">
      <p:cViewPr varScale="1">
        <p:scale>
          <a:sx n="122" d="100"/>
          <a:sy n="122" d="100"/>
        </p:scale>
        <p:origin x="216" y="1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2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890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72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26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23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670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737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06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784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25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6/10/23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390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6/10/23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504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69803F-9160-B0D0-81A3-FA367D0F8B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7699" y="871758"/>
            <a:ext cx="5227171" cy="3871143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US" u="sng" dirty="0"/>
              <a:t>Chapter 2</a:t>
            </a:r>
            <a:br>
              <a:rPr lang="en-US" dirty="0"/>
            </a:br>
            <a:br>
              <a:rPr lang="en-US" dirty="0"/>
            </a:br>
            <a:r>
              <a:rPr lang="en-US" dirty="0"/>
              <a:t>bubbles and beliefs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DC3FB8-8940-E258-9623-26CCC38574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5325" y="4620991"/>
            <a:ext cx="4857857" cy="1365246"/>
          </a:xfrm>
        </p:spPr>
        <p:txBody>
          <a:bodyPr>
            <a:normAutofit/>
          </a:bodyPr>
          <a:lstStyle/>
          <a:p>
            <a:pPr>
              <a:spcBef>
                <a:spcPts val="400"/>
              </a:spcBef>
            </a:pPr>
            <a:r>
              <a:rPr lang="en-US" dirty="0"/>
              <a:t>A Model with a Keynesian Beauty Contest</a:t>
            </a:r>
          </a:p>
          <a:p>
            <a:pPr>
              <a:spcBef>
                <a:spcPts val="400"/>
              </a:spcBef>
            </a:pPr>
            <a:r>
              <a:rPr lang="en-US" dirty="0"/>
              <a:t>The Japanese Bubble of the mid-1980s</a:t>
            </a:r>
          </a:p>
          <a:p>
            <a:pPr>
              <a:spcBef>
                <a:spcPts val="400"/>
              </a:spcBef>
            </a:pPr>
            <a:r>
              <a:rPr lang="en-US" dirty="0"/>
              <a:t>The Internet Bubble of 1998-2000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723900"/>
            <a:ext cx="4914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7CC41EB-2D81-4303-9171-6401B388B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0100" y="6134100"/>
            <a:ext cx="49149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92CA24B2-B130-964F-2E4A-323006035E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31380" y="723913"/>
            <a:ext cx="3580906" cy="5410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6106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1587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A model of bubbles: sophisticated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713080"/>
            <a:ext cx="5284930" cy="421613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Sophisticated investors stop riding bubble just before the threshold is reached.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Suppose one sophisticated investor believes that others will ride between period 0 and 60 after the bubble appears, with equal number of agents in each period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>
                <a:solidFill>
                  <a:schemeClr val="accent3"/>
                </a:solidFill>
              </a:defRPr>
            </a:pPr>
            <a:r>
              <a:rPr lang="en-US" dirty="0">
                <a:solidFill>
                  <a:srgbClr val="EC6D0B"/>
                </a:solidFill>
                <a:latin typeface="+mj-lt"/>
              </a:rPr>
              <a:t>Expect the bubble to burst in 20 periods after the bubble had started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100"/>
            </a:pPr>
            <a:r>
              <a:rPr lang="en-US" sz="2000" dirty="0">
                <a:latin typeface="+mj-lt"/>
              </a:rPr>
              <a:t>(1/3) x 60 = 20 periods 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100"/>
            </a:pPr>
            <a:r>
              <a:rPr lang="en-US" sz="2000" dirty="0">
                <a:latin typeface="+mj-lt"/>
              </a:rPr>
              <a:t>To maximize profit, attack the bubble at exactly 20 periods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6B392E9-9145-8C0A-4A25-5C8650D54C43}"/>
              </a:ext>
            </a:extLst>
          </p:cNvPr>
          <p:cNvSpPr txBox="1"/>
          <p:nvPr/>
        </p:nvSpPr>
        <p:spPr>
          <a:xfrm>
            <a:off x="6031193" y="1597569"/>
            <a:ext cx="732247" cy="830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price </a:t>
            </a:r>
          </a:p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of</a:t>
            </a:r>
          </a:p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asset</a:t>
            </a: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B77B5F13-B4C0-B3EE-30F0-9675B5688370}"/>
              </a:ext>
            </a:extLst>
          </p:cNvPr>
          <p:cNvSpPr txBox="1"/>
          <p:nvPr/>
        </p:nvSpPr>
        <p:spPr>
          <a:xfrm>
            <a:off x="9961175" y="4106528"/>
            <a:ext cx="1053986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solidFill>
                  <a:srgbClr val="70AD4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Fundamental</a:t>
            </a:r>
          </a:p>
          <a:p>
            <a:pPr algn="ctr">
              <a:defRPr sz="1400">
                <a:solidFill>
                  <a:srgbClr val="70AD4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value</a:t>
            </a:r>
          </a:p>
        </p:txBody>
      </p:sp>
      <p:sp>
        <p:nvSpPr>
          <p:cNvPr id="29" name="TextBox 27">
            <a:extLst>
              <a:ext uri="{FF2B5EF4-FFF2-40B4-BE49-F238E27FC236}">
                <a16:creationId xmlns:a16="http://schemas.microsoft.com/office/drawing/2014/main" id="{E12614BD-00B2-6D80-F7FA-6D80030D969E}"/>
              </a:ext>
            </a:extLst>
          </p:cNvPr>
          <p:cNvSpPr txBox="1"/>
          <p:nvPr/>
        </p:nvSpPr>
        <p:spPr>
          <a:xfrm>
            <a:off x="9383776" y="2317574"/>
            <a:ext cx="89036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solidFill>
                  <a:srgbClr val="4472C4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Potential</a:t>
            </a:r>
          </a:p>
          <a:p>
            <a:pPr algn="ctr">
              <a:defRPr sz="1400">
                <a:solidFill>
                  <a:srgbClr val="4472C4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price path</a:t>
            </a:r>
          </a:p>
        </p:txBody>
      </p:sp>
      <p:sp>
        <p:nvSpPr>
          <p:cNvPr id="30" name="TextBox 17">
            <a:extLst>
              <a:ext uri="{FF2B5EF4-FFF2-40B4-BE49-F238E27FC236}">
                <a16:creationId xmlns:a16="http://schemas.microsoft.com/office/drawing/2014/main" id="{7E6D923F-6CF2-0373-3C93-27AAA5983279}"/>
              </a:ext>
            </a:extLst>
          </p:cNvPr>
          <p:cNvSpPr txBox="1"/>
          <p:nvPr/>
        </p:nvSpPr>
        <p:spPr>
          <a:xfrm>
            <a:off x="8098847" y="3622203"/>
            <a:ext cx="661006" cy="5093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Bubble </a:t>
            </a:r>
          </a:p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starts</a:t>
            </a:r>
          </a:p>
        </p:txBody>
      </p:sp>
      <p:grpSp>
        <p:nvGrpSpPr>
          <p:cNvPr id="31" name="Group">
            <a:extLst>
              <a:ext uri="{FF2B5EF4-FFF2-40B4-BE49-F238E27FC236}">
                <a16:creationId xmlns:a16="http://schemas.microsoft.com/office/drawing/2014/main" id="{0D67C6FC-80E7-1C0F-7CE6-BBC8FFB1A8B1}"/>
              </a:ext>
            </a:extLst>
          </p:cNvPr>
          <p:cNvGrpSpPr/>
          <p:nvPr/>
        </p:nvGrpSpPr>
        <p:grpSpPr>
          <a:xfrm>
            <a:off x="6739830" y="1713081"/>
            <a:ext cx="5188014" cy="4456255"/>
            <a:chOff x="723769" y="494808"/>
            <a:chExt cx="5188012" cy="4456254"/>
          </a:xfrm>
        </p:grpSpPr>
        <p:sp>
          <p:nvSpPr>
            <p:cNvPr id="32" name="Freeform: Shape 2">
              <a:extLst>
                <a:ext uri="{FF2B5EF4-FFF2-40B4-BE49-F238E27FC236}">
                  <a16:creationId xmlns:a16="http://schemas.microsoft.com/office/drawing/2014/main" id="{FEC707AD-C30A-9C77-780E-77CCED4EC9CA}"/>
                </a:ext>
              </a:extLst>
            </p:cNvPr>
            <p:cNvSpPr/>
            <p:nvPr/>
          </p:nvSpPr>
          <p:spPr>
            <a:xfrm>
              <a:off x="723770" y="991248"/>
              <a:ext cx="3808553" cy="2650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1041" y="21509"/>
                    <a:pt x="2082" y="21417"/>
                    <a:pt x="3288" y="21181"/>
                  </a:cubicBezTo>
                  <a:cubicBezTo>
                    <a:pt x="4493" y="20944"/>
                    <a:pt x="5973" y="20633"/>
                    <a:pt x="7233" y="20179"/>
                  </a:cubicBezTo>
                  <a:cubicBezTo>
                    <a:pt x="8493" y="19724"/>
                    <a:pt x="9811" y="19037"/>
                    <a:pt x="10849" y="18454"/>
                  </a:cubicBezTo>
                  <a:cubicBezTo>
                    <a:pt x="11888" y="17872"/>
                    <a:pt x="12471" y="17720"/>
                    <a:pt x="13463" y="16683"/>
                  </a:cubicBezTo>
                  <a:cubicBezTo>
                    <a:pt x="14455" y="15647"/>
                    <a:pt x="15860" y="13767"/>
                    <a:pt x="16800" y="12233"/>
                  </a:cubicBezTo>
                  <a:cubicBezTo>
                    <a:pt x="17740" y="10699"/>
                    <a:pt x="18468" y="8959"/>
                    <a:pt x="19101" y="7480"/>
                  </a:cubicBezTo>
                  <a:cubicBezTo>
                    <a:pt x="19734" y="6000"/>
                    <a:pt x="20181" y="4602"/>
                    <a:pt x="20597" y="3355"/>
                  </a:cubicBezTo>
                  <a:cubicBezTo>
                    <a:pt x="21014" y="2109"/>
                    <a:pt x="21307" y="105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3" name="Straight Arrow Connector 4">
              <a:extLst>
                <a:ext uri="{FF2B5EF4-FFF2-40B4-BE49-F238E27FC236}">
                  <a16:creationId xmlns:a16="http://schemas.microsoft.com/office/drawing/2014/main" id="{9E55263D-0FF6-6853-AD33-0DE5014371D8}"/>
                </a:ext>
              </a:extLst>
            </p:cNvPr>
            <p:cNvSpPr/>
            <p:nvPr/>
          </p:nvSpPr>
          <p:spPr>
            <a:xfrm>
              <a:off x="723769" y="4567923"/>
              <a:ext cx="502746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4" name="Rectangle 5">
              <a:extLst>
                <a:ext uri="{FF2B5EF4-FFF2-40B4-BE49-F238E27FC236}">
                  <a16:creationId xmlns:a16="http://schemas.microsoft.com/office/drawing/2014/main" id="{2DE654A1-3948-D936-872D-AD4623F6B5D7}"/>
                </a:ext>
              </a:extLst>
            </p:cNvPr>
            <p:cNvSpPr/>
            <p:nvPr/>
          </p:nvSpPr>
          <p:spPr>
            <a:xfrm>
              <a:off x="2036718" y="4122603"/>
              <a:ext cx="2870475" cy="411442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35" name="Rectangle 6">
              <a:extLst>
                <a:ext uri="{FF2B5EF4-FFF2-40B4-BE49-F238E27FC236}">
                  <a16:creationId xmlns:a16="http://schemas.microsoft.com/office/drawing/2014/main" id="{09A0DAA2-4CD9-42CB-112A-1736712CE8E2}"/>
                </a:ext>
              </a:extLst>
            </p:cNvPr>
            <p:cNvGrpSpPr/>
            <p:nvPr/>
          </p:nvGrpSpPr>
          <p:grpSpPr>
            <a:xfrm>
              <a:off x="2029194" y="4110947"/>
              <a:ext cx="1143337" cy="437240"/>
              <a:chOff x="-2" y="-2"/>
              <a:chExt cx="1143335" cy="437239"/>
            </a:xfrm>
          </p:grpSpPr>
          <p:sp>
            <p:nvSpPr>
              <p:cNvPr id="43" name="Rectangle">
                <a:extLst>
                  <a:ext uri="{FF2B5EF4-FFF2-40B4-BE49-F238E27FC236}">
                    <a16:creationId xmlns:a16="http://schemas.microsoft.com/office/drawing/2014/main" id="{7BB6E38C-80A2-8E46-9EBA-65CE8C1DDC2E}"/>
                  </a:ext>
                </a:extLst>
              </p:cNvPr>
              <p:cNvSpPr/>
              <p:nvPr/>
            </p:nvSpPr>
            <p:spPr>
              <a:xfrm>
                <a:off x="-2" y="-2"/>
                <a:ext cx="1143335" cy="428753"/>
              </a:xfrm>
              <a:prstGeom prst="rect">
                <a:avLst/>
              </a:prstGeom>
              <a:solidFill>
                <a:srgbClr val="4472C4"/>
              </a:solidFill>
              <a:ln w="12700" cap="flat">
                <a:solidFill>
                  <a:srgbClr val="32538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4" name="1/3">
                <a:extLst>
                  <a:ext uri="{FF2B5EF4-FFF2-40B4-BE49-F238E27FC236}">
                    <a16:creationId xmlns:a16="http://schemas.microsoft.com/office/drawing/2014/main" id="{9D390DE5-50D9-7280-B066-AD11F20548F0}"/>
                  </a:ext>
                </a:extLst>
              </p:cNvPr>
              <p:cNvSpPr txBox="1"/>
              <p:nvPr/>
            </p:nvSpPr>
            <p:spPr>
              <a:xfrm>
                <a:off x="40691" y="67910"/>
                <a:ext cx="1061952" cy="36932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rPr dirty="0">
                    <a:latin typeface="Calibri" panose="020F0502020204030204" pitchFamily="34" charset="0"/>
                    <a:cs typeface="Calibri" panose="020F0502020204030204" pitchFamily="34" charset="0"/>
                  </a:rPr>
                  <a:t>1/3</a:t>
                </a:r>
              </a:p>
            </p:txBody>
          </p:sp>
        </p:grpSp>
        <p:sp>
          <p:nvSpPr>
            <p:cNvPr id="36" name="Straight Connector 35">
              <a:extLst>
                <a:ext uri="{FF2B5EF4-FFF2-40B4-BE49-F238E27FC236}">
                  <a16:creationId xmlns:a16="http://schemas.microsoft.com/office/drawing/2014/main" id="{8E3FA985-7692-A22E-A9F6-807D8D606959}"/>
                </a:ext>
              </a:extLst>
            </p:cNvPr>
            <p:cNvSpPr/>
            <p:nvPr/>
          </p:nvSpPr>
          <p:spPr>
            <a:xfrm>
              <a:off x="2019698" y="3463433"/>
              <a:ext cx="2715412" cy="3"/>
            </a:xfrm>
            <a:prstGeom prst="line">
              <a:avLst/>
            </a:prstGeom>
            <a:noFill/>
            <a:ln w="57150" cap="flat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7" name="Straight Connector 12">
              <a:extLst>
                <a:ext uri="{FF2B5EF4-FFF2-40B4-BE49-F238E27FC236}">
                  <a16:creationId xmlns:a16="http://schemas.microsoft.com/office/drawing/2014/main" id="{0D099A6A-D8C0-2E94-D4F6-59EEABD89FA0}"/>
                </a:ext>
              </a:extLst>
            </p:cNvPr>
            <p:cNvSpPr/>
            <p:nvPr/>
          </p:nvSpPr>
          <p:spPr>
            <a:xfrm flipH="1" flipV="1">
              <a:off x="3142190" y="2938608"/>
              <a:ext cx="30341" cy="1162960"/>
            </a:xfrm>
            <a:prstGeom prst="line">
              <a:avLst/>
            </a:prstGeom>
            <a:noFill/>
            <a:ln w="9525" cap="flat">
              <a:solidFill>
                <a:srgbClr val="4472C4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8" name="Straight Connector 24">
              <a:extLst>
                <a:ext uri="{FF2B5EF4-FFF2-40B4-BE49-F238E27FC236}">
                  <a16:creationId xmlns:a16="http://schemas.microsoft.com/office/drawing/2014/main" id="{F4415AA2-CD50-C45C-2000-0694D965556E}"/>
                </a:ext>
              </a:extLst>
            </p:cNvPr>
            <p:cNvSpPr/>
            <p:nvPr/>
          </p:nvSpPr>
          <p:spPr>
            <a:xfrm flipV="1">
              <a:off x="723769" y="494808"/>
              <a:ext cx="2" cy="407311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9" name="TextBox 23">
              <a:extLst>
                <a:ext uri="{FF2B5EF4-FFF2-40B4-BE49-F238E27FC236}">
                  <a16:creationId xmlns:a16="http://schemas.microsoft.com/office/drawing/2014/main" id="{DB73C787-9B67-2675-7393-830040D7FFB7}"/>
                </a:ext>
              </a:extLst>
            </p:cNvPr>
            <p:cNvSpPr txBox="1"/>
            <p:nvPr/>
          </p:nvSpPr>
          <p:spPr>
            <a:xfrm>
              <a:off x="5311928" y="4617975"/>
              <a:ext cx="599853" cy="3330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r>
                <a:t>time</a:t>
              </a:r>
            </a:p>
          </p:txBody>
        </p:sp>
        <p:sp>
          <p:nvSpPr>
            <p:cNvPr id="40" name="Straight Connector 32">
              <a:extLst>
                <a:ext uri="{FF2B5EF4-FFF2-40B4-BE49-F238E27FC236}">
                  <a16:creationId xmlns:a16="http://schemas.microsoft.com/office/drawing/2014/main" id="{37E50898-565B-D6F2-0083-EE588897266E}"/>
                </a:ext>
              </a:extLst>
            </p:cNvPr>
            <p:cNvSpPr/>
            <p:nvPr/>
          </p:nvSpPr>
          <p:spPr>
            <a:xfrm flipH="1" flipV="1">
              <a:off x="2010202" y="3437004"/>
              <a:ext cx="18996" cy="664563"/>
            </a:xfrm>
            <a:prstGeom prst="line">
              <a:avLst/>
            </a:prstGeom>
            <a:noFill/>
            <a:ln w="9525" cap="flat">
              <a:solidFill>
                <a:srgbClr val="4472C4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1" name="Straight Arrow Connector 33">
              <a:extLst>
                <a:ext uri="{FF2B5EF4-FFF2-40B4-BE49-F238E27FC236}">
                  <a16:creationId xmlns:a16="http://schemas.microsoft.com/office/drawing/2014/main" id="{0C1ACDDB-24BC-295C-4C19-1D6ED31A7D49}"/>
                </a:ext>
              </a:extLst>
            </p:cNvPr>
            <p:cNvSpPr/>
            <p:nvPr/>
          </p:nvSpPr>
          <p:spPr>
            <a:xfrm flipH="1">
              <a:off x="2011465" y="2956012"/>
              <a:ext cx="219935" cy="42623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2" name="TextBox 36">
              <a:extLst>
                <a:ext uri="{FF2B5EF4-FFF2-40B4-BE49-F238E27FC236}">
                  <a16:creationId xmlns:a16="http://schemas.microsoft.com/office/drawing/2014/main" id="{9707A265-3439-23DC-8669-7CCAA468A006}"/>
                </a:ext>
              </a:extLst>
            </p:cNvPr>
            <p:cNvSpPr txBox="1"/>
            <p:nvPr/>
          </p:nvSpPr>
          <p:spPr>
            <a:xfrm>
              <a:off x="2044491" y="3457382"/>
              <a:ext cx="1061954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400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r>
                <a:rPr dirty="0"/>
                <a:t>Mass of sophisticated investors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4D17E3FD-6B5F-D601-383A-05A8F6F71F13}"/>
              </a:ext>
            </a:extLst>
          </p:cNvPr>
          <p:cNvSpPr txBox="1"/>
          <p:nvPr/>
        </p:nvSpPr>
        <p:spPr>
          <a:xfrm>
            <a:off x="6206435" y="5819292"/>
            <a:ext cx="1094633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invention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76E0D15-18F9-C85F-6B9D-CE2B0C956F32}"/>
              </a:ext>
            </a:extLst>
          </p:cNvPr>
          <p:cNvSpPr txBox="1"/>
          <p:nvPr/>
        </p:nvSpPr>
        <p:spPr>
          <a:xfrm>
            <a:off x="7995054" y="5796505"/>
            <a:ext cx="176107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7" name="TextBox 31">
            <a:extLst>
              <a:ext uri="{FF2B5EF4-FFF2-40B4-BE49-F238E27FC236}">
                <a16:creationId xmlns:a16="http://schemas.microsoft.com/office/drawing/2014/main" id="{409C8FE7-ABD5-6136-F8B3-2BAAB1A4576E}"/>
              </a:ext>
            </a:extLst>
          </p:cNvPr>
          <p:cNvSpPr txBox="1"/>
          <p:nvPr/>
        </p:nvSpPr>
        <p:spPr>
          <a:xfrm>
            <a:off x="10776456" y="5796505"/>
            <a:ext cx="326973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48" name="TextBox 31">
            <a:extLst>
              <a:ext uri="{FF2B5EF4-FFF2-40B4-BE49-F238E27FC236}">
                <a16:creationId xmlns:a16="http://schemas.microsoft.com/office/drawing/2014/main" id="{80DF9B3F-E7BB-8D79-4C8C-CAC47BE9A7B6}"/>
              </a:ext>
            </a:extLst>
          </p:cNvPr>
          <p:cNvSpPr txBox="1"/>
          <p:nvPr/>
        </p:nvSpPr>
        <p:spPr>
          <a:xfrm>
            <a:off x="9066492" y="5786084"/>
            <a:ext cx="326973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855225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698170"/>
            <a:ext cx="5284930" cy="423104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If all sell at </a:t>
            </a:r>
            <a:r>
              <a:rPr lang="en-US" u="sng" dirty="0">
                <a:latin typeface="+mj-lt"/>
              </a:rPr>
              <a:t>period 20</a:t>
            </a:r>
            <a:r>
              <a:rPr lang="en-US" dirty="0">
                <a:latin typeface="+mj-lt"/>
              </a:rPr>
              <a:t>, only </a:t>
            </a:r>
            <a:r>
              <a:rPr lang="en-US" b="1" dirty="0">
                <a:latin typeface="+mj-lt"/>
              </a:rPr>
              <a:t>first 1/3</a:t>
            </a:r>
            <a:r>
              <a:rPr lang="en-US" dirty="0">
                <a:latin typeface="+mj-lt"/>
              </a:rPr>
              <a:t> will be able to sell at the high price. The remaining 2/3 will suffer losses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Each, individually, wants to sell at </a:t>
            </a:r>
            <a:r>
              <a:rPr lang="en-US" u="sng" dirty="0">
                <a:latin typeface="+mj-lt"/>
              </a:rPr>
              <a:t>period 19 </a:t>
            </a:r>
            <a:r>
              <a:rPr lang="en-US" dirty="0">
                <a:latin typeface="+mj-lt"/>
              </a:rPr>
              <a:t>for the sure gain</a:t>
            </a:r>
            <a:endParaRPr lang="en-US" u="sng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But all others think the same way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Incentive to sell at </a:t>
            </a:r>
            <a:r>
              <a:rPr lang="en-US" u="sng" dirty="0">
                <a:latin typeface="+mj-lt"/>
              </a:rPr>
              <a:t>period 18</a:t>
            </a:r>
            <a:r>
              <a:rPr lang="en-US" dirty="0">
                <a:latin typeface="+mj-lt"/>
              </a:rPr>
              <a:t> … and so on</a:t>
            </a:r>
            <a:endParaRPr lang="en-US" u="sng" dirty="0">
              <a:latin typeface="+mj-lt"/>
            </a:endParaRP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Eventually, all sophisticated investors will sell at </a:t>
            </a:r>
            <a:r>
              <a:rPr lang="en-US" u="sng" dirty="0">
                <a:latin typeface="+mj-lt"/>
              </a:rPr>
              <a:t>period 0</a:t>
            </a:r>
            <a:r>
              <a:rPr lang="en-US" dirty="0">
                <a:latin typeface="+mj-lt"/>
              </a:rPr>
              <a:t>, </a:t>
            </a:r>
            <a:r>
              <a:rPr lang="en-US" dirty="0">
                <a:solidFill>
                  <a:srgbClr val="EC6D0B"/>
                </a:solidFill>
                <a:latin typeface="+mj-lt"/>
              </a:rPr>
              <a:t>no bubble will persist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7D0CE6A-56A0-F813-3DDD-32F78F0C5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49503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Fundamental value and market prices</a:t>
            </a:r>
          </a:p>
        </p:txBody>
      </p:sp>
      <p:grpSp>
        <p:nvGrpSpPr>
          <p:cNvPr id="8" name="Group">
            <a:extLst>
              <a:ext uri="{FF2B5EF4-FFF2-40B4-BE49-F238E27FC236}">
                <a16:creationId xmlns:a16="http://schemas.microsoft.com/office/drawing/2014/main" id="{1697299A-1C1F-566A-0C5A-9D73FC8C4BEF}"/>
              </a:ext>
            </a:extLst>
          </p:cNvPr>
          <p:cNvGrpSpPr/>
          <p:nvPr/>
        </p:nvGrpSpPr>
        <p:grpSpPr>
          <a:xfrm>
            <a:off x="6434590" y="1484562"/>
            <a:ext cx="4957310" cy="4491101"/>
            <a:chOff x="0" y="-1"/>
            <a:chExt cx="4957308" cy="4491100"/>
          </a:xfrm>
        </p:grpSpPr>
        <p:grpSp>
          <p:nvGrpSpPr>
            <p:cNvPr id="9" name="First level of reasoning…">
              <a:extLst>
                <a:ext uri="{FF2B5EF4-FFF2-40B4-BE49-F238E27FC236}">
                  <a16:creationId xmlns:a16="http://schemas.microsoft.com/office/drawing/2014/main" id="{3E728660-6D1E-11DD-DAA1-6412370DF0E7}"/>
                </a:ext>
              </a:extLst>
            </p:cNvPr>
            <p:cNvGrpSpPr/>
            <p:nvPr/>
          </p:nvGrpSpPr>
          <p:grpSpPr>
            <a:xfrm>
              <a:off x="0" y="-1"/>
              <a:ext cx="4957308" cy="774037"/>
              <a:chOff x="0" y="-1"/>
              <a:chExt cx="4957306" cy="774036"/>
            </a:xfrm>
          </p:grpSpPr>
          <p:sp>
            <p:nvSpPr>
              <p:cNvPr id="20" name="Rectangle">
                <a:extLst>
                  <a:ext uri="{FF2B5EF4-FFF2-40B4-BE49-F238E27FC236}">
                    <a16:creationId xmlns:a16="http://schemas.microsoft.com/office/drawing/2014/main" id="{2B861410-DCD5-4D1C-343E-8961332903E5}"/>
                  </a:ext>
                </a:extLst>
              </p:cNvPr>
              <p:cNvSpPr/>
              <p:nvPr/>
            </p:nvSpPr>
            <p:spPr>
              <a:xfrm>
                <a:off x="0" y="-1"/>
                <a:ext cx="4957306" cy="774036"/>
              </a:xfrm>
              <a:prstGeom prst="rect">
                <a:avLst/>
              </a:prstGeom>
              <a:solidFill>
                <a:srgbClr val="EDA70B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1" name="First level of reasoning…">
                <a:extLst>
                  <a:ext uri="{FF2B5EF4-FFF2-40B4-BE49-F238E27FC236}">
                    <a16:creationId xmlns:a16="http://schemas.microsoft.com/office/drawing/2014/main" id="{D4DDA62D-7C88-CF9C-1735-5753F1AC35F4}"/>
                  </a:ext>
                </a:extLst>
              </p:cNvPr>
              <p:cNvSpPr txBox="1"/>
              <p:nvPr/>
            </p:nvSpPr>
            <p:spPr>
              <a:xfrm>
                <a:off x="0" y="68074"/>
                <a:ext cx="4957306" cy="6378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/>
              <a:p>
                <a:pPr algn="ctr">
                  <a:defRPr sz="2000" b="1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First level of reasoning</a:t>
                </a:r>
              </a:p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Sell at period 20 right before bubble burst</a:t>
                </a:r>
              </a:p>
            </p:txBody>
          </p:sp>
        </p:grpSp>
        <p:grpSp>
          <p:nvGrpSpPr>
            <p:cNvPr id="10" name="Second level of reasoning…">
              <a:extLst>
                <a:ext uri="{FF2B5EF4-FFF2-40B4-BE49-F238E27FC236}">
                  <a16:creationId xmlns:a16="http://schemas.microsoft.com/office/drawing/2014/main" id="{CC0219F1-DAC8-51E5-E29A-4C49780AA88A}"/>
                </a:ext>
              </a:extLst>
            </p:cNvPr>
            <p:cNvGrpSpPr/>
            <p:nvPr/>
          </p:nvGrpSpPr>
          <p:grpSpPr>
            <a:xfrm>
              <a:off x="0" y="935823"/>
              <a:ext cx="4957307" cy="967081"/>
              <a:chOff x="0" y="0"/>
              <a:chExt cx="4957305" cy="967080"/>
            </a:xfrm>
          </p:grpSpPr>
          <p:sp>
            <p:nvSpPr>
              <p:cNvPr id="18" name="Rectangle">
                <a:extLst>
                  <a:ext uri="{FF2B5EF4-FFF2-40B4-BE49-F238E27FC236}">
                    <a16:creationId xmlns:a16="http://schemas.microsoft.com/office/drawing/2014/main" id="{3EBF63B8-1B3C-A1BC-C035-060437498B15}"/>
                  </a:ext>
                </a:extLst>
              </p:cNvPr>
              <p:cNvSpPr/>
              <p:nvPr/>
            </p:nvSpPr>
            <p:spPr>
              <a:xfrm>
                <a:off x="0" y="-1"/>
                <a:ext cx="4957306" cy="967082"/>
              </a:xfrm>
              <a:prstGeom prst="rect">
                <a:avLst/>
              </a:prstGeom>
              <a:solidFill>
                <a:schemeClr val="accent3"/>
              </a:solidFill>
              <a:ln w="1905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9" name="Second level of reasoning…">
                <a:extLst>
                  <a:ext uri="{FF2B5EF4-FFF2-40B4-BE49-F238E27FC236}">
                    <a16:creationId xmlns:a16="http://schemas.microsoft.com/office/drawing/2014/main" id="{B295F03A-D9CA-43D0-8E8B-36FEB4793489}"/>
                  </a:ext>
                </a:extLst>
              </p:cNvPr>
              <p:cNvSpPr txBox="1"/>
              <p:nvPr/>
            </p:nvSpPr>
            <p:spPr>
              <a:xfrm>
                <a:off x="9525" y="18547"/>
                <a:ext cx="4938256" cy="929986"/>
              </a:xfrm>
              <a:prstGeom prst="rect">
                <a:avLst/>
              </a:prstGeom>
              <a:solidFill>
                <a:srgbClr val="EC6D0B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/>
              <a:p>
                <a:pPr algn="ctr">
                  <a:defRPr sz="2000" b="1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Second level of reasoning</a:t>
                </a:r>
              </a:p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Sell at period 19, to </a:t>
                </a:r>
                <a:r>
                  <a:rPr dirty="0" err="1"/>
                  <a:t>realise</a:t>
                </a:r>
                <a:r>
                  <a:rPr dirty="0"/>
                  <a:t> slightly smaller sure gain than taking higher gain with 1/3 chances</a:t>
                </a:r>
              </a:p>
            </p:txBody>
          </p:sp>
        </p:grpSp>
        <p:grpSp>
          <p:nvGrpSpPr>
            <p:cNvPr id="11" name="Third level of reasoning…">
              <a:extLst>
                <a:ext uri="{FF2B5EF4-FFF2-40B4-BE49-F238E27FC236}">
                  <a16:creationId xmlns:a16="http://schemas.microsoft.com/office/drawing/2014/main" id="{EACD836E-27C1-575C-92A3-3CB8EE1B0069}"/>
                </a:ext>
              </a:extLst>
            </p:cNvPr>
            <p:cNvGrpSpPr/>
            <p:nvPr/>
          </p:nvGrpSpPr>
          <p:grpSpPr>
            <a:xfrm>
              <a:off x="0" y="2064693"/>
              <a:ext cx="4957307" cy="967081"/>
              <a:chOff x="0" y="0"/>
              <a:chExt cx="4957305" cy="967080"/>
            </a:xfrm>
          </p:grpSpPr>
          <p:sp>
            <p:nvSpPr>
              <p:cNvPr id="16" name="Rectangle">
                <a:extLst>
                  <a:ext uri="{FF2B5EF4-FFF2-40B4-BE49-F238E27FC236}">
                    <a16:creationId xmlns:a16="http://schemas.microsoft.com/office/drawing/2014/main" id="{7817F947-9490-593A-5E5D-3F17CBB04025}"/>
                  </a:ext>
                </a:extLst>
              </p:cNvPr>
              <p:cNvSpPr/>
              <p:nvPr/>
            </p:nvSpPr>
            <p:spPr>
              <a:xfrm>
                <a:off x="0" y="-1"/>
                <a:ext cx="4957306" cy="967082"/>
              </a:xfrm>
              <a:prstGeom prst="rect">
                <a:avLst/>
              </a:prstGeom>
              <a:solidFill>
                <a:schemeClr val="accent6"/>
              </a:solidFill>
              <a:ln w="6350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7" name="Third level of reasoning…">
                <a:extLst>
                  <a:ext uri="{FF2B5EF4-FFF2-40B4-BE49-F238E27FC236}">
                    <a16:creationId xmlns:a16="http://schemas.microsoft.com/office/drawing/2014/main" id="{70F188C8-E9B8-126A-55A2-DCAA3252A2B7}"/>
                  </a:ext>
                </a:extLst>
              </p:cNvPr>
              <p:cNvSpPr txBox="1"/>
              <p:nvPr/>
            </p:nvSpPr>
            <p:spPr>
              <a:xfrm>
                <a:off x="3175" y="18547"/>
                <a:ext cx="4950956" cy="929986"/>
              </a:xfrm>
              <a:prstGeom prst="rect">
                <a:avLst/>
              </a:prstGeom>
              <a:solidFill>
                <a:srgbClr val="FE6000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/>
              <a:p>
                <a:pPr algn="ctr">
                  <a:defRPr sz="2000" b="1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Third level of reasoning</a:t>
                </a:r>
              </a:p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Sell at period 18, knowing other fully rational investors will be on the second level of reasoning</a:t>
                </a:r>
              </a:p>
            </p:txBody>
          </p:sp>
        </p:grpSp>
        <p:grpSp>
          <p:nvGrpSpPr>
            <p:cNvPr id="12" name="Twentieth level of reasoning…">
              <a:extLst>
                <a:ext uri="{FF2B5EF4-FFF2-40B4-BE49-F238E27FC236}">
                  <a16:creationId xmlns:a16="http://schemas.microsoft.com/office/drawing/2014/main" id="{DC264A67-2186-C8A5-19F3-315CCB276639}"/>
                </a:ext>
              </a:extLst>
            </p:cNvPr>
            <p:cNvGrpSpPr/>
            <p:nvPr/>
          </p:nvGrpSpPr>
          <p:grpSpPr>
            <a:xfrm>
              <a:off x="0" y="3717063"/>
              <a:ext cx="4957307" cy="774036"/>
              <a:chOff x="0" y="0"/>
              <a:chExt cx="4957305" cy="774035"/>
            </a:xfrm>
          </p:grpSpPr>
          <p:sp>
            <p:nvSpPr>
              <p:cNvPr id="14" name="Rectangle">
                <a:extLst>
                  <a:ext uri="{FF2B5EF4-FFF2-40B4-BE49-F238E27FC236}">
                    <a16:creationId xmlns:a16="http://schemas.microsoft.com/office/drawing/2014/main" id="{A28B1A19-DA8D-8863-3D6E-35BF6E1E6FF6}"/>
                  </a:ext>
                </a:extLst>
              </p:cNvPr>
              <p:cNvSpPr/>
              <p:nvPr/>
            </p:nvSpPr>
            <p:spPr>
              <a:xfrm>
                <a:off x="0" y="-1"/>
                <a:ext cx="4957306" cy="774037"/>
              </a:xfrm>
              <a:prstGeom prst="rect">
                <a:avLst/>
              </a:prstGeom>
              <a:solidFill>
                <a:srgbClr val="FF2A00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15" name="Twentieth level of reasoning…">
                <a:extLst>
                  <a:ext uri="{FF2B5EF4-FFF2-40B4-BE49-F238E27FC236}">
                    <a16:creationId xmlns:a16="http://schemas.microsoft.com/office/drawing/2014/main" id="{FED2EC1F-B664-363E-1230-6D3388493621}"/>
                  </a:ext>
                </a:extLst>
              </p:cNvPr>
              <p:cNvSpPr txBox="1"/>
              <p:nvPr/>
            </p:nvSpPr>
            <p:spPr>
              <a:xfrm>
                <a:off x="6350" y="68074"/>
                <a:ext cx="4944606" cy="63788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/>
              <a:p>
                <a:pPr algn="ctr">
                  <a:defRPr sz="2000" b="1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t>Twentieth level of reasoning</a:t>
                </a:r>
              </a:p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t>Sell at period 0</a:t>
                </a:r>
              </a:p>
            </p:txBody>
          </p:sp>
        </p:grpSp>
        <p:sp>
          <p:nvSpPr>
            <p:cNvPr id="13" name="…">
              <a:extLst>
                <a:ext uri="{FF2B5EF4-FFF2-40B4-BE49-F238E27FC236}">
                  <a16:creationId xmlns:a16="http://schemas.microsoft.com/office/drawing/2014/main" id="{FE833E9D-C12C-C9AC-AE20-F95A8A10D3BA}"/>
                </a:ext>
              </a:extLst>
            </p:cNvPr>
            <p:cNvSpPr txBox="1"/>
            <p:nvPr/>
          </p:nvSpPr>
          <p:spPr>
            <a:xfrm>
              <a:off x="2330129" y="3187212"/>
              <a:ext cx="297045" cy="38537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>
              <a:lvl1pPr>
                <a:defRPr sz="2200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388754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A model of bubbles: fundamentals and bubble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567542"/>
            <a:ext cx="5559487" cy="4361671"/>
          </a:xfrm>
        </p:spPr>
        <p:txBody>
          <a:bodyPr>
            <a:noAutofit/>
          </a:bodyPr>
          <a:lstStyle/>
          <a:p>
            <a:pPr marL="217306" indent="-217306" defTabSz="869227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037"/>
            </a:pPr>
            <a:r>
              <a:rPr lang="en-US" dirty="0">
                <a:latin typeface="+mj-lt"/>
              </a:rPr>
              <a:t>In experiments, when people are asked to play this game, they do not draw out the implications of backward induction to their fullest. Instead: a</a:t>
            </a:r>
            <a:r>
              <a:rPr lang="en-US" dirty="0">
                <a:solidFill>
                  <a:schemeClr val="accent3"/>
                </a:solidFill>
                <a:latin typeface="+mj-lt"/>
              </a:rPr>
              <a:t> </a:t>
            </a:r>
            <a:r>
              <a:rPr lang="en-US" dirty="0">
                <a:solidFill>
                  <a:srgbClr val="EC6D0B"/>
                </a:solidFill>
                <a:latin typeface="+mj-lt"/>
              </a:rPr>
              <a:t>distribution of traders</a:t>
            </a:r>
            <a:r>
              <a:rPr lang="en-US" dirty="0">
                <a:latin typeface="+mj-lt"/>
              </a:rPr>
              <a:t> wish to sell at different time</a:t>
            </a:r>
          </a:p>
          <a:p>
            <a:pPr marL="217306" indent="-217306" defTabSz="869227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037"/>
            </a:pPr>
            <a:r>
              <a:rPr lang="en-US" dirty="0">
                <a:latin typeface="+mj-lt"/>
              </a:rPr>
              <a:t>The key for a fully rational trader is to predict how many reasoners in each level are active. With these estimates, the investor can figure out the optimal length of time riding the bubbles</a:t>
            </a:r>
          </a:p>
          <a:p>
            <a:pPr marL="217306" indent="-217306" defTabSz="869227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037"/>
            </a:pPr>
            <a:r>
              <a:rPr lang="en-US" dirty="0">
                <a:latin typeface="+mj-lt"/>
              </a:rPr>
              <a:t>Wants to ride the bubble up to the period where finally the </a:t>
            </a:r>
            <a:r>
              <a:rPr lang="en-US" b="1" dirty="0">
                <a:latin typeface="+mj-lt"/>
              </a:rPr>
              <a:t>higher-level agents</a:t>
            </a:r>
            <a:r>
              <a:rPr lang="en-US" dirty="0">
                <a:latin typeface="+mj-lt"/>
              </a:rPr>
              <a:t> are more than 1/3 of the population. This allows the bubble to </a:t>
            </a:r>
            <a:r>
              <a:rPr lang="en-US" dirty="0">
                <a:solidFill>
                  <a:srgbClr val="EC6D0B"/>
                </a:solidFill>
                <a:latin typeface="+mj-lt"/>
              </a:rPr>
              <a:t>arise and persist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3237588-E5B5-9C0D-5B43-3A011F58B7BD}"/>
              </a:ext>
            </a:extLst>
          </p:cNvPr>
          <p:cNvSpPr txBox="1">
            <a:spLocks/>
          </p:cNvSpPr>
          <p:nvPr/>
        </p:nvSpPr>
        <p:spPr>
          <a:xfrm>
            <a:off x="6561574" y="1567542"/>
            <a:ext cx="4929790" cy="436167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  <a:defRPr sz="2200"/>
            </a:pPr>
            <a:r>
              <a:rPr lang="en-GB" sz="4100" dirty="0">
                <a:solidFill>
                  <a:srgbClr val="0070C0"/>
                </a:solidFill>
                <a:latin typeface="+mj-lt"/>
              </a:rPr>
              <a:t>Timing of attack on bubble</a:t>
            </a:r>
          </a:p>
          <a:p>
            <a:pPr>
              <a:defRPr sz="2200"/>
            </a:pPr>
            <a:endParaRPr lang="en-GB" dirty="0"/>
          </a:p>
          <a:p>
            <a:pPr>
              <a:spcBef>
                <a:spcPts val="0"/>
              </a:spcBef>
              <a:spcAft>
                <a:spcPts val="600"/>
              </a:spcAft>
              <a:defRPr sz="2200"/>
            </a:pPr>
            <a:r>
              <a:rPr lang="en-GB" sz="2600" dirty="0">
                <a:latin typeface="+mj-lt"/>
              </a:rPr>
              <a:t>Depend on both the </a:t>
            </a:r>
            <a:r>
              <a:rPr lang="en-GB" sz="2600" dirty="0">
                <a:solidFill>
                  <a:srgbClr val="0070C0"/>
                </a:solidFill>
                <a:latin typeface="+mj-lt"/>
              </a:rPr>
              <a:t>number of extrapolative agents</a:t>
            </a:r>
            <a:r>
              <a:rPr lang="en-GB" sz="2600" dirty="0">
                <a:latin typeface="+mj-lt"/>
              </a:rPr>
              <a:t> and their impact on prices, as well as on the </a:t>
            </a:r>
            <a:r>
              <a:rPr lang="en-GB" sz="2600" dirty="0">
                <a:solidFill>
                  <a:srgbClr val="0070C0"/>
                </a:solidFill>
                <a:latin typeface="+mj-lt"/>
              </a:rPr>
              <a:t>number of sophisticated agents </a:t>
            </a:r>
            <a:r>
              <a:rPr lang="en-GB" sz="2600" dirty="0">
                <a:latin typeface="+mj-lt"/>
              </a:rPr>
              <a:t>at </a:t>
            </a:r>
            <a:r>
              <a:rPr lang="en-GB" sz="2600" i="1" dirty="0">
                <a:latin typeface="+mj-lt"/>
              </a:rPr>
              <a:t>lower levels of reasoning.</a:t>
            </a:r>
          </a:p>
          <a:p>
            <a:pPr marL="457200" lvl="1" indent="0">
              <a:spcBef>
                <a:spcPts val="0"/>
              </a:spcBef>
              <a:spcAft>
                <a:spcPts val="600"/>
              </a:spcAft>
              <a:buNone/>
              <a:defRPr sz="2200"/>
            </a:pPr>
            <a:r>
              <a:rPr lang="en-GB" sz="2600" dirty="0">
                <a:latin typeface="+mj-lt"/>
              </a:rPr>
              <a:t>More of either will let the bubble to persist longer</a:t>
            </a:r>
          </a:p>
          <a:p>
            <a:pPr>
              <a:spcBef>
                <a:spcPts val="0"/>
              </a:spcBef>
              <a:spcAft>
                <a:spcPts val="600"/>
              </a:spcAft>
              <a:defRPr sz="2200">
                <a:solidFill>
                  <a:srgbClr val="0070C0"/>
                </a:solidFill>
              </a:defRPr>
            </a:pPr>
            <a:r>
              <a:rPr lang="en-GB" sz="2600" dirty="0">
                <a:latin typeface="+mj-lt"/>
              </a:rPr>
              <a:t>Extrapolative expectations</a:t>
            </a:r>
            <a:r>
              <a:rPr lang="en-GB" sz="2600" dirty="0">
                <a:solidFill>
                  <a:srgbClr val="000000"/>
                </a:solidFill>
                <a:latin typeface="+mj-lt"/>
              </a:rPr>
              <a:t> are a key driving force of the bubble, even the sophisticated traders who know the existence of bubble will not overturn at first</a:t>
            </a:r>
          </a:p>
          <a:p>
            <a:pPr marL="224026" indent="-224026" defTabSz="896111">
              <a:spcBef>
                <a:spcPts val="900"/>
              </a:spcBef>
              <a:defRPr sz="21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34297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5E25D351-92EC-4992-A1F5-3764322A2663}"/>
              </a:ext>
            </a:extLst>
          </p:cNvPr>
          <p:cNvSpPr/>
          <p:nvPr/>
        </p:nvSpPr>
        <p:spPr>
          <a:xfrm>
            <a:off x="1122744" y="1157468"/>
            <a:ext cx="9965803" cy="925975"/>
          </a:xfrm>
          <a:prstGeom prst="rect">
            <a:avLst/>
          </a:prstGeom>
          <a:solidFill>
            <a:srgbClr val="42424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2600"/>
              </a:solidFill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C75D7D53-C50F-676E-C20F-4D2DDF35A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cap="none" dirty="0">
                <a:solidFill>
                  <a:srgbClr val="EC6D0B"/>
                </a:solidFill>
              </a:rPr>
              <a:t>The Japanese bubble of the mid 1980s</a:t>
            </a:r>
          </a:p>
        </p:txBody>
      </p:sp>
      <p:sp>
        <p:nvSpPr>
          <p:cNvPr id="33" name="Content Placeholder 32">
            <a:extLst>
              <a:ext uri="{FF2B5EF4-FFF2-40B4-BE49-F238E27FC236}">
                <a16:creationId xmlns:a16="http://schemas.microsoft.com/office/drawing/2014/main" id="{C42AE998-F4AB-AE4C-DC87-2367655AB3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 sz="2000"/>
            </a:pPr>
            <a:r>
              <a:rPr lang="en-US" dirty="0">
                <a:latin typeface="+mj-lt"/>
              </a:rPr>
              <a:t>In the late 1980s, Japan experienced a large stock market and real estate bubble</a:t>
            </a:r>
          </a:p>
          <a:p>
            <a:pPr marL="685800" lvl="1" indent="-228600">
              <a:defRPr sz="2000"/>
            </a:pPr>
            <a:r>
              <a:rPr lang="en-US" dirty="0">
                <a:latin typeface="+mj-lt"/>
              </a:rPr>
              <a:t>Stock prices more than quadrupled </a:t>
            </a:r>
          </a:p>
          <a:p>
            <a:pPr marL="685800" lvl="1" indent="-228600">
              <a:defRPr sz="2000"/>
            </a:pPr>
            <a:r>
              <a:rPr lang="en-US" dirty="0">
                <a:latin typeface="+mj-lt"/>
              </a:rPr>
              <a:t>Commercial real estate prices increased more than six-fold in a span of 11 years</a:t>
            </a:r>
          </a:p>
          <a:p>
            <a:pPr marL="685800" lvl="1" indent="-228600">
              <a:defRPr sz="2000"/>
            </a:pPr>
            <a:endParaRPr lang="en-US" dirty="0">
              <a:latin typeface="+mj-lt"/>
            </a:endParaRPr>
          </a:p>
          <a:p>
            <a:pPr>
              <a:defRPr sz="2000"/>
            </a:pPr>
            <a:r>
              <a:rPr lang="en-US" dirty="0">
                <a:latin typeface="+mj-lt"/>
              </a:rPr>
              <a:t>Initial rise in the values can be justified by changes in </a:t>
            </a:r>
            <a:r>
              <a:rPr lang="en-US" b="1" dirty="0">
                <a:latin typeface="+mj-lt"/>
              </a:rPr>
              <a:t>two</a:t>
            </a:r>
            <a:r>
              <a:rPr lang="en-US" dirty="0">
                <a:latin typeface="+mj-lt"/>
              </a:rPr>
              <a:t> fundamentals:</a:t>
            </a:r>
          </a:p>
          <a:p>
            <a:pPr marL="685800" lvl="1" indent="-228600">
              <a:defRPr sz="2000"/>
            </a:pPr>
            <a:r>
              <a:rPr lang="en-US" dirty="0">
                <a:latin typeface="+mj-lt"/>
              </a:rPr>
              <a:t>Fall in interest rates</a:t>
            </a:r>
          </a:p>
          <a:p>
            <a:pPr marL="685800" lvl="1" indent="-228600">
              <a:defRPr sz="2000"/>
            </a:pPr>
            <a:r>
              <a:rPr lang="en-US" dirty="0">
                <a:latin typeface="+mj-lt"/>
              </a:rPr>
              <a:t>Financial liberalization</a:t>
            </a:r>
          </a:p>
        </p:txBody>
      </p:sp>
    </p:spTree>
    <p:extLst>
      <p:ext uri="{BB962C8B-B14F-4D97-AF65-F5344CB8AC3E}">
        <p14:creationId xmlns:p14="http://schemas.microsoft.com/office/powerpoint/2010/main" val="1311334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1587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Development of the Japanese bubble in the 1980s</a:t>
            </a:r>
          </a:p>
        </p:txBody>
      </p:sp>
      <p:grpSp>
        <p:nvGrpSpPr>
          <p:cNvPr id="28" name="Group">
            <a:extLst>
              <a:ext uri="{FF2B5EF4-FFF2-40B4-BE49-F238E27FC236}">
                <a16:creationId xmlns:a16="http://schemas.microsoft.com/office/drawing/2014/main" id="{1FBAA3E5-A791-21D9-8C96-C0FA0473FAE8}"/>
              </a:ext>
            </a:extLst>
          </p:cNvPr>
          <p:cNvGrpSpPr/>
          <p:nvPr/>
        </p:nvGrpSpPr>
        <p:grpSpPr>
          <a:xfrm>
            <a:off x="1660634" y="1652432"/>
            <a:ext cx="8723587" cy="4128258"/>
            <a:chOff x="-3" y="-155144"/>
            <a:chExt cx="7605865" cy="3361335"/>
          </a:xfrm>
        </p:grpSpPr>
        <p:grpSp>
          <p:nvGrpSpPr>
            <p:cNvPr id="29" name="Group">
              <a:extLst>
                <a:ext uri="{FF2B5EF4-FFF2-40B4-BE49-F238E27FC236}">
                  <a16:creationId xmlns:a16="http://schemas.microsoft.com/office/drawing/2014/main" id="{35DBFBD8-5C1B-F280-B422-AF17E3CA6F16}"/>
                </a:ext>
              </a:extLst>
            </p:cNvPr>
            <p:cNvGrpSpPr/>
            <p:nvPr/>
          </p:nvGrpSpPr>
          <p:grpSpPr>
            <a:xfrm>
              <a:off x="-3" y="-155144"/>
              <a:ext cx="2156793" cy="1497841"/>
              <a:chOff x="-3" y="-170091"/>
              <a:chExt cx="2156792" cy="1497839"/>
            </a:xfrm>
          </p:grpSpPr>
          <p:sp>
            <p:nvSpPr>
              <p:cNvPr id="50" name="Rectangle">
                <a:extLst>
                  <a:ext uri="{FF2B5EF4-FFF2-40B4-BE49-F238E27FC236}">
                    <a16:creationId xmlns:a16="http://schemas.microsoft.com/office/drawing/2014/main" id="{CA44E8DF-2794-E8A6-2659-EBEB17EF2370}"/>
                  </a:ext>
                </a:extLst>
              </p:cNvPr>
              <p:cNvSpPr/>
              <p:nvPr/>
            </p:nvSpPr>
            <p:spPr>
              <a:xfrm>
                <a:off x="0" y="33674"/>
                <a:ext cx="2156789" cy="1294074"/>
              </a:xfrm>
              <a:prstGeom prst="rect">
                <a:avLst/>
              </a:prstGeom>
              <a:solidFill>
                <a:srgbClr val="EDA70B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ts val="700"/>
                  </a:spcBef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51" name="In mid 1980s, Japan was under pressure to stimulate domestic demand in order to reduce its trade surplus, especially with the U.S., whose current account deficit reached 3.5% of its GDP">
                <a:extLst>
                  <a:ext uri="{FF2B5EF4-FFF2-40B4-BE49-F238E27FC236}">
                    <a16:creationId xmlns:a16="http://schemas.microsoft.com/office/drawing/2014/main" id="{5B5F4DB7-EBC4-0677-E16C-AFFF0D2D44D7}"/>
                  </a:ext>
                </a:extLst>
              </p:cNvPr>
              <p:cNvSpPr/>
              <p:nvPr/>
            </p:nvSpPr>
            <p:spPr>
              <a:xfrm>
                <a:off x="-3" y="-170091"/>
                <a:ext cx="2156789" cy="14664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A70B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05684" tIns="105684" rIns="105684" bIns="105684" numCol="1" anchor="ctr">
                <a:spAutoFit/>
              </a:bodyPr>
              <a:lstStyle>
                <a:lvl1pPr algn="ctr"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endParaRPr lang="en-US" dirty="0"/>
              </a:p>
              <a:p>
                <a:r>
                  <a:rPr sz="1400" dirty="0"/>
                  <a:t>In mid 1980s, Japan was under pressure to stimulate domestic demand in order to reduce its trade surplus, especially with the U.S., whose current account deficit reached 3.5% of its GDP </a:t>
                </a:r>
              </a:p>
            </p:txBody>
          </p:sp>
        </p:grpSp>
        <p:grpSp>
          <p:nvGrpSpPr>
            <p:cNvPr id="30" name="Group">
              <a:extLst>
                <a:ext uri="{FF2B5EF4-FFF2-40B4-BE49-F238E27FC236}">
                  <a16:creationId xmlns:a16="http://schemas.microsoft.com/office/drawing/2014/main" id="{7DBC933D-2823-9DE7-38FD-78BD04B16C61}"/>
                </a:ext>
              </a:extLst>
            </p:cNvPr>
            <p:cNvGrpSpPr/>
            <p:nvPr/>
          </p:nvGrpSpPr>
          <p:grpSpPr>
            <a:xfrm>
              <a:off x="2657929" y="0"/>
              <a:ext cx="2156791" cy="1294076"/>
              <a:chOff x="0" y="0"/>
              <a:chExt cx="2156790" cy="1294075"/>
            </a:xfrm>
          </p:grpSpPr>
          <p:sp>
            <p:nvSpPr>
              <p:cNvPr id="48" name="Rectangle">
                <a:extLst>
                  <a:ext uri="{FF2B5EF4-FFF2-40B4-BE49-F238E27FC236}">
                    <a16:creationId xmlns:a16="http://schemas.microsoft.com/office/drawing/2014/main" id="{28F5E93D-0496-7FCA-E37E-414E61EE6E3D}"/>
                  </a:ext>
                </a:extLst>
              </p:cNvPr>
              <p:cNvSpPr/>
              <p:nvPr/>
            </p:nvSpPr>
            <p:spPr>
              <a:xfrm>
                <a:off x="0" y="0"/>
                <a:ext cx="2156790" cy="1294075"/>
              </a:xfrm>
              <a:prstGeom prst="rect">
                <a:avLst/>
              </a:prstGeom>
              <a:solidFill>
                <a:srgbClr val="E77E12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ts val="700"/>
                  </a:spcBef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9" name="Unwilling to expand government expenditures, Japan stimulated the economy by cutting the interest rate from 5% in January 1986 to 1% within a span of three years">
                <a:extLst>
                  <a:ext uri="{FF2B5EF4-FFF2-40B4-BE49-F238E27FC236}">
                    <a16:creationId xmlns:a16="http://schemas.microsoft.com/office/drawing/2014/main" id="{8E61FE39-6E76-6D22-5BD2-9018A811CC83}"/>
                  </a:ext>
                </a:extLst>
              </p:cNvPr>
              <p:cNvSpPr/>
              <p:nvPr/>
            </p:nvSpPr>
            <p:spPr>
              <a:xfrm>
                <a:off x="0" y="93081"/>
                <a:ext cx="2156788" cy="11210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05684" tIns="105684" rIns="105684" bIns="105684" numCol="1" anchor="ctr">
                <a:spAutoFit/>
              </a:bodyPr>
              <a:lstStyle>
                <a:lvl1pPr algn="ctr"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rPr sz="1400" dirty="0"/>
                  <a:t>Unwilling to expand government expenditures, Japan stimulated the economy by cutting the interest rate from 5% in January 1986 to 1% within a span of three years </a:t>
                </a:r>
              </a:p>
            </p:txBody>
          </p:sp>
        </p:grpSp>
        <p:grpSp>
          <p:nvGrpSpPr>
            <p:cNvPr id="31" name="Group">
              <a:extLst>
                <a:ext uri="{FF2B5EF4-FFF2-40B4-BE49-F238E27FC236}">
                  <a16:creationId xmlns:a16="http://schemas.microsoft.com/office/drawing/2014/main" id="{C5C96EE4-35DC-6C34-D03B-D60907AC0170}"/>
                </a:ext>
              </a:extLst>
            </p:cNvPr>
            <p:cNvGrpSpPr/>
            <p:nvPr/>
          </p:nvGrpSpPr>
          <p:grpSpPr>
            <a:xfrm>
              <a:off x="5305698" y="0"/>
              <a:ext cx="2156791" cy="1588005"/>
              <a:chOff x="0" y="0"/>
              <a:chExt cx="2156790" cy="1588004"/>
            </a:xfrm>
          </p:grpSpPr>
          <p:sp>
            <p:nvSpPr>
              <p:cNvPr id="46" name="Rectangle">
                <a:extLst>
                  <a:ext uri="{FF2B5EF4-FFF2-40B4-BE49-F238E27FC236}">
                    <a16:creationId xmlns:a16="http://schemas.microsoft.com/office/drawing/2014/main" id="{B05DA723-697A-91E6-AC05-E51066B96F34}"/>
                  </a:ext>
                </a:extLst>
              </p:cNvPr>
              <p:cNvSpPr/>
              <p:nvPr/>
            </p:nvSpPr>
            <p:spPr>
              <a:xfrm>
                <a:off x="0" y="0"/>
                <a:ext cx="2156790" cy="1294075"/>
              </a:xfrm>
              <a:prstGeom prst="rect">
                <a:avLst/>
              </a:prstGeom>
              <a:solidFill>
                <a:srgbClr val="D77024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ts val="700"/>
                  </a:spcBef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7" name="In the meantime, there is a financial liberalisation in Japan. First, people can bet on exchange rates without having real transactions to justify them.">
                <a:extLst>
                  <a:ext uri="{FF2B5EF4-FFF2-40B4-BE49-F238E27FC236}">
                    <a16:creationId xmlns:a16="http://schemas.microsoft.com/office/drawing/2014/main" id="{979FB505-6839-15A4-DD6F-594EB23F1836}"/>
                  </a:ext>
                </a:extLst>
              </p:cNvPr>
              <p:cNvSpPr/>
              <p:nvPr/>
            </p:nvSpPr>
            <p:spPr>
              <a:xfrm>
                <a:off x="0" y="91893"/>
                <a:ext cx="2156790" cy="149611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05684" tIns="105684" rIns="105684" bIns="105684" numCol="1" anchor="ctr">
                <a:spAutoFit/>
              </a:bodyPr>
              <a:lstStyle>
                <a:lvl1pPr algn="ctr"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rPr sz="1400" dirty="0"/>
                  <a:t>In the meantime, there is a financial </a:t>
                </a:r>
                <a:r>
                  <a:rPr sz="1400" dirty="0" err="1"/>
                  <a:t>liberali</a:t>
                </a:r>
                <a:r>
                  <a:rPr lang="en-GB" sz="1400" dirty="0"/>
                  <a:t>z</a:t>
                </a:r>
                <a:r>
                  <a:rPr sz="1400" dirty="0" err="1"/>
                  <a:t>ation</a:t>
                </a:r>
                <a:r>
                  <a:rPr sz="1400" dirty="0"/>
                  <a:t> in Japan. First, people can bet on exchange rates without having real transactions to justify them. </a:t>
                </a:r>
                <a:endParaRPr lang="en-GB" sz="1400" dirty="0"/>
              </a:p>
              <a:p>
                <a:endParaRPr lang="en-US" dirty="0"/>
              </a:p>
              <a:p>
                <a:endParaRPr dirty="0"/>
              </a:p>
            </p:txBody>
          </p:sp>
        </p:grpSp>
        <p:sp>
          <p:nvSpPr>
            <p:cNvPr id="32" name="Line">
              <a:extLst>
                <a:ext uri="{FF2B5EF4-FFF2-40B4-BE49-F238E27FC236}">
                  <a16:creationId xmlns:a16="http://schemas.microsoft.com/office/drawing/2014/main" id="{A3A732F8-1A55-0CA3-8864-A5F27837D3CF}"/>
                </a:ext>
              </a:extLst>
            </p:cNvPr>
            <p:cNvSpPr/>
            <p:nvPr/>
          </p:nvSpPr>
          <p:spPr>
            <a:xfrm>
              <a:off x="1078393" y="1292273"/>
              <a:ext cx="5326339" cy="465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11594"/>
                  </a:lnTo>
                  <a:lnTo>
                    <a:pt x="0" y="11594"/>
                  </a:lnTo>
                  <a:lnTo>
                    <a:pt x="0" y="21600"/>
                  </a:lnTo>
                </a:path>
              </a:pathLst>
            </a:custGeom>
            <a:noFill/>
            <a:ln w="6350" cap="flat">
              <a:solidFill>
                <a:srgbClr val="BF654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222250">
                <a:lnSpc>
                  <a:spcPct val="90000"/>
                </a:lnSpc>
                <a:spcBef>
                  <a:spcPts val="700"/>
                </a:spcBef>
                <a:defRPr sz="500"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33" name="Group">
              <a:extLst>
                <a:ext uri="{FF2B5EF4-FFF2-40B4-BE49-F238E27FC236}">
                  <a16:creationId xmlns:a16="http://schemas.microsoft.com/office/drawing/2014/main" id="{D223BB9B-C22E-77D9-9503-C9EB2885177D}"/>
                </a:ext>
              </a:extLst>
            </p:cNvPr>
            <p:cNvGrpSpPr/>
            <p:nvPr/>
          </p:nvGrpSpPr>
          <p:grpSpPr>
            <a:xfrm>
              <a:off x="1191" y="1884291"/>
              <a:ext cx="2156791" cy="1294076"/>
              <a:chOff x="0" y="0"/>
              <a:chExt cx="2156790" cy="1294075"/>
            </a:xfrm>
          </p:grpSpPr>
          <p:sp>
            <p:nvSpPr>
              <p:cNvPr id="44" name="Rectangle">
                <a:extLst>
                  <a:ext uri="{FF2B5EF4-FFF2-40B4-BE49-F238E27FC236}">
                    <a16:creationId xmlns:a16="http://schemas.microsoft.com/office/drawing/2014/main" id="{763E993C-6E55-6FF1-B111-962937238E4D}"/>
                  </a:ext>
                </a:extLst>
              </p:cNvPr>
              <p:cNvSpPr/>
              <p:nvPr/>
            </p:nvSpPr>
            <p:spPr>
              <a:xfrm>
                <a:off x="0" y="0"/>
                <a:ext cx="2156790" cy="1294075"/>
              </a:xfrm>
              <a:prstGeom prst="rect">
                <a:avLst/>
              </a:prstGeom>
              <a:solidFill>
                <a:srgbClr val="C76736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ts val="700"/>
                  </a:spcBef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" name="Second, large Japanese corporations could raise funds through equity warrant bonds, which were traded mainly in London">
                <a:extLst>
                  <a:ext uri="{FF2B5EF4-FFF2-40B4-BE49-F238E27FC236}">
                    <a16:creationId xmlns:a16="http://schemas.microsoft.com/office/drawing/2014/main" id="{1D693ED6-5768-E84A-BE42-14324870B86E}"/>
                  </a:ext>
                </a:extLst>
              </p:cNvPr>
              <p:cNvSpPr/>
              <p:nvPr/>
            </p:nvSpPr>
            <p:spPr>
              <a:xfrm>
                <a:off x="0" y="126982"/>
                <a:ext cx="2155595" cy="9631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05684" tIns="105684" rIns="105684" bIns="105684" numCol="1" anchor="ctr">
                <a:spAutoFit/>
              </a:bodyPr>
              <a:lstStyle>
                <a:lvl1pPr algn="ctr"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rPr sz="1400" dirty="0"/>
                  <a:t>Second, large Japanese corporations could raise funds through equity warrant bonds, which were traded mainly in London </a:t>
                </a:r>
              </a:p>
            </p:txBody>
          </p:sp>
        </p:grpSp>
        <p:sp>
          <p:nvSpPr>
            <p:cNvPr id="34" name="Line">
              <a:extLst>
                <a:ext uri="{FF2B5EF4-FFF2-40B4-BE49-F238E27FC236}">
                  <a16:creationId xmlns:a16="http://schemas.microsoft.com/office/drawing/2014/main" id="{96FFB8CD-F77A-A9A4-43D2-4A28E53E4B75}"/>
                </a:ext>
              </a:extLst>
            </p:cNvPr>
            <p:cNvSpPr/>
            <p:nvPr/>
          </p:nvSpPr>
          <p:spPr>
            <a:xfrm>
              <a:off x="4880118" y="2531327"/>
              <a:ext cx="465463" cy="2"/>
            </a:xfrm>
            <a:prstGeom prst="line">
              <a:avLst/>
            </a:prstGeom>
            <a:noFill/>
            <a:ln w="6350" cap="flat">
              <a:solidFill>
                <a:srgbClr val="AB6756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grpSp>
          <p:nvGrpSpPr>
            <p:cNvPr id="35" name="Group">
              <a:extLst>
                <a:ext uri="{FF2B5EF4-FFF2-40B4-BE49-F238E27FC236}">
                  <a16:creationId xmlns:a16="http://schemas.microsoft.com/office/drawing/2014/main" id="{CD2DE929-6824-53FA-E37B-738201131EDD}"/>
                </a:ext>
              </a:extLst>
            </p:cNvPr>
            <p:cNvGrpSpPr/>
            <p:nvPr/>
          </p:nvGrpSpPr>
          <p:grpSpPr>
            <a:xfrm>
              <a:off x="2618773" y="1856465"/>
              <a:ext cx="2369506" cy="1349726"/>
              <a:chOff x="0" y="0"/>
              <a:chExt cx="2369504" cy="1349724"/>
            </a:xfrm>
          </p:grpSpPr>
          <p:sp>
            <p:nvSpPr>
              <p:cNvPr id="42" name="Rectangle">
                <a:extLst>
                  <a:ext uri="{FF2B5EF4-FFF2-40B4-BE49-F238E27FC236}">
                    <a16:creationId xmlns:a16="http://schemas.microsoft.com/office/drawing/2014/main" id="{C7AF6458-DAB0-5F34-A222-3CE361FCD208}"/>
                  </a:ext>
                </a:extLst>
              </p:cNvPr>
              <p:cNvSpPr/>
              <p:nvPr/>
            </p:nvSpPr>
            <p:spPr>
              <a:xfrm>
                <a:off x="59981" y="0"/>
                <a:ext cx="2249542" cy="1349724"/>
              </a:xfrm>
              <a:prstGeom prst="rect">
                <a:avLst/>
              </a:prstGeom>
              <a:solidFill>
                <a:srgbClr val="B66549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ts val="700"/>
                  </a:spcBef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" name="The combination of financial liberalisation and lower interest rates boosted the fundamental value of real assets, this in turn led to expectations of ever rising stock and real estate markets">
                <a:extLst>
                  <a:ext uri="{FF2B5EF4-FFF2-40B4-BE49-F238E27FC236}">
                    <a16:creationId xmlns:a16="http://schemas.microsoft.com/office/drawing/2014/main" id="{9A0A1A12-1FEE-5845-1FF2-C79DB99CC421}"/>
                  </a:ext>
                </a:extLst>
              </p:cNvPr>
              <p:cNvSpPr/>
              <p:nvPr/>
            </p:nvSpPr>
            <p:spPr>
              <a:xfrm>
                <a:off x="0" y="114339"/>
                <a:ext cx="2369504" cy="112104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05684" tIns="105684" rIns="105684" bIns="105684" numCol="1" anchor="ctr">
                <a:spAutoFit/>
              </a:bodyPr>
              <a:lstStyle>
                <a:lvl1pPr algn="ctr"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rPr sz="1400" dirty="0"/>
                  <a:t>The combination of financial </a:t>
                </a:r>
                <a:r>
                  <a:rPr sz="1400" dirty="0" err="1"/>
                  <a:t>liberalisation</a:t>
                </a:r>
                <a:r>
                  <a:rPr sz="1400" dirty="0"/>
                  <a:t> and lower interest rates boosted the fundamental value of real assets, this in turn led to expectations of ever rising stock and real estate markets </a:t>
                </a:r>
              </a:p>
            </p:txBody>
          </p:sp>
        </p:grpSp>
        <p:grpSp>
          <p:nvGrpSpPr>
            <p:cNvPr id="36" name="Group">
              <a:extLst>
                <a:ext uri="{FF2B5EF4-FFF2-40B4-BE49-F238E27FC236}">
                  <a16:creationId xmlns:a16="http://schemas.microsoft.com/office/drawing/2014/main" id="{C3BFC576-3ABF-E183-67A2-B2C7A39B358E}"/>
                </a:ext>
              </a:extLst>
            </p:cNvPr>
            <p:cNvGrpSpPr/>
            <p:nvPr/>
          </p:nvGrpSpPr>
          <p:grpSpPr>
            <a:xfrm>
              <a:off x="5449071" y="1873073"/>
              <a:ext cx="2156791" cy="1294076"/>
              <a:chOff x="0" y="0"/>
              <a:chExt cx="2156790" cy="1294075"/>
            </a:xfrm>
          </p:grpSpPr>
          <p:sp>
            <p:nvSpPr>
              <p:cNvPr id="40" name="Rectangle">
                <a:extLst>
                  <a:ext uri="{FF2B5EF4-FFF2-40B4-BE49-F238E27FC236}">
                    <a16:creationId xmlns:a16="http://schemas.microsoft.com/office/drawing/2014/main" id="{CAB9EE94-16A8-77DF-BF2C-B51E24DAB3F8}"/>
                  </a:ext>
                </a:extLst>
              </p:cNvPr>
              <p:cNvSpPr/>
              <p:nvPr/>
            </p:nvSpPr>
            <p:spPr>
              <a:xfrm>
                <a:off x="0" y="0"/>
                <a:ext cx="2156790" cy="1294075"/>
              </a:xfrm>
              <a:prstGeom prst="rect">
                <a:avLst/>
              </a:prstGeom>
              <a:solidFill>
                <a:srgbClr val="A5695D"/>
              </a:solidFill>
              <a:ln w="1270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 defTabSz="533400">
                  <a:lnSpc>
                    <a:spcPct val="90000"/>
                  </a:lnSpc>
                  <a:spcBef>
                    <a:spcPts val="700"/>
                  </a:spcBef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" name="The boom phase started with increased investments and GDP. But after the bubble popped, with a stock price collapse in 1991, decades of stagnation followed">
                <a:extLst>
                  <a:ext uri="{FF2B5EF4-FFF2-40B4-BE49-F238E27FC236}">
                    <a16:creationId xmlns:a16="http://schemas.microsoft.com/office/drawing/2014/main" id="{BCB70E4B-8D5D-4AC3-0C1E-8B97F643CAA9}"/>
                  </a:ext>
                </a:extLst>
              </p:cNvPr>
              <p:cNvSpPr/>
              <p:nvPr/>
            </p:nvSpPr>
            <p:spPr>
              <a:xfrm>
                <a:off x="0" y="78062"/>
                <a:ext cx="2013418" cy="112104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05684" tIns="105684" rIns="105684" bIns="105684" numCol="1" anchor="ctr">
                <a:spAutoFit/>
              </a:bodyPr>
              <a:lstStyle>
                <a:lvl1pPr algn="ctr" defTabSz="533400">
                  <a:lnSpc>
                    <a:spcPct val="90000"/>
                  </a:lnSpc>
                  <a:spcBef>
                    <a:spcPts val="500"/>
                  </a:spcBef>
                  <a:defRPr sz="12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rPr sz="1400" dirty="0"/>
                  <a:t>The boom phase started with increased investments and GDP. But after the bubble popped, with a stock price collapse in 1991, decades of stagnation followed </a:t>
                </a:r>
              </a:p>
            </p:txBody>
          </p:sp>
        </p:grpSp>
        <p:sp>
          <p:nvSpPr>
            <p:cNvPr id="37" name="Line">
              <a:extLst>
                <a:ext uri="{FF2B5EF4-FFF2-40B4-BE49-F238E27FC236}">
                  <a16:creationId xmlns:a16="http://schemas.microsoft.com/office/drawing/2014/main" id="{BBEEEFBA-4164-6117-2F14-8C76DC362795}"/>
                </a:ext>
              </a:extLst>
            </p:cNvPr>
            <p:cNvSpPr/>
            <p:nvPr/>
          </p:nvSpPr>
          <p:spPr>
            <a:xfrm>
              <a:off x="2119441" y="2531327"/>
              <a:ext cx="465463" cy="2"/>
            </a:xfrm>
            <a:prstGeom prst="line">
              <a:avLst/>
            </a:prstGeom>
            <a:noFill/>
            <a:ln w="6350" cap="flat">
              <a:solidFill>
                <a:srgbClr val="AB6756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8" name="Line">
              <a:extLst>
                <a:ext uri="{FF2B5EF4-FFF2-40B4-BE49-F238E27FC236}">
                  <a16:creationId xmlns:a16="http://schemas.microsoft.com/office/drawing/2014/main" id="{E76C3DD6-4FAC-8923-CF4C-08D92D572E7A}"/>
                </a:ext>
              </a:extLst>
            </p:cNvPr>
            <p:cNvSpPr/>
            <p:nvPr/>
          </p:nvSpPr>
          <p:spPr>
            <a:xfrm>
              <a:off x="2174627" y="723503"/>
              <a:ext cx="465463" cy="2"/>
            </a:xfrm>
            <a:prstGeom prst="line">
              <a:avLst/>
            </a:prstGeom>
            <a:noFill/>
            <a:ln w="6350" cap="flat">
              <a:solidFill>
                <a:srgbClr val="AB6756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9" name="Line">
              <a:extLst>
                <a:ext uri="{FF2B5EF4-FFF2-40B4-BE49-F238E27FC236}">
                  <a16:creationId xmlns:a16="http://schemas.microsoft.com/office/drawing/2014/main" id="{4D81D1F0-B98A-B839-36A4-C3B668EF31C1}"/>
                </a:ext>
              </a:extLst>
            </p:cNvPr>
            <p:cNvSpPr/>
            <p:nvPr/>
          </p:nvSpPr>
          <p:spPr>
            <a:xfrm>
              <a:off x="4827477" y="716229"/>
              <a:ext cx="465463" cy="2"/>
            </a:xfrm>
            <a:prstGeom prst="line">
              <a:avLst/>
            </a:prstGeom>
            <a:noFill/>
            <a:ln w="6350" cap="flat">
              <a:solidFill>
                <a:srgbClr val="AB6756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049746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1587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Stock market bubble in Japan 1980s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831724"/>
            <a:ext cx="5284930" cy="409749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200"/>
            </a:pPr>
            <a:r>
              <a:rPr lang="en-US" sz="2000" dirty="0">
                <a:latin typeface="+mj-lt"/>
              </a:rPr>
              <a:t>The red line represents change in Nikkei Stock Average (stock market index for the Tokyo Stock Exchange)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200"/>
            </a:pPr>
            <a:r>
              <a:rPr lang="en-US" sz="2000" dirty="0">
                <a:latin typeface="+mj-lt"/>
              </a:rPr>
              <a:t>Stock market prices spiked in mid 1980s. They  increased by 224% in December 1989 compared to January 1985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200"/>
            </a:pPr>
            <a:r>
              <a:rPr lang="en-US" sz="2000" dirty="0">
                <a:latin typeface="+mj-lt"/>
              </a:rPr>
              <a:t>In 1990, the stock market prices had fallen by 39%, and decreased further by 26% in 1992</a:t>
            </a:r>
          </a:p>
        </p:txBody>
      </p:sp>
      <p:sp>
        <p:nvSpPr>
          <p:cNvPr id="26" name="Stock and land price in Japan">
            <a:extLst>
              <a:ext uri="{FF2B5EF4-FFF2-40B4-BE49-F238E27FC236}">
                <a16:creationId xmlns:a16="http://schemas.microsoft.com/office/drawing/2014/main" id="{A922E0E5-3ADF-2D66-5294-D8F74271EFB3}"/>
              </a:ext>
            </a:extLst>
          </p:cNvPr>
          <p:cNvSpPr txBox="1"/>
          <p:nvPr/>
        </p:nvSpPr>
        <p:spPr>
          <a:xfrm>
            <a:off x="7608378" y="1443643"/>
            <a:ext cx="2895982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Stock and land price</a:t>
            </a:r>
            <a:r>
              <a:rPr lang="en-GB" dirty="0"/>
              <a:t>s</a:t>
            </a:r>
            <a:r>
              <a:rPr dirty="0"/>
              <a:t> in Japan</a:t>
            </a:r>
          </a:p>
        </p:txBody>
      </p:sp>
      <p:pic>
        <p:nvPicPr>
          <p:cNvPr id="27" name="fig_japanbubble.pdf" descr="fig_japanbubble.pdf">
            <a:extLst>
              <a:ext uri="{FF2B5EF4-FFF2-40B4-BE49-F238E27FC236}">
                <a16:creationId xmlns:a16="http://schemas.microsoft.com/office/drawing/2014/main" id="{A703C75C-EB1E-7794-29A0-82D2FFC57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820" y="1831724"/>
            <a:ext cx="5600060" cy="411701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0045869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1587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housing bubble in Japan 1980s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831724"/>
            <a:ext cx="5284930" cy="409749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Blue line shows commercial land price index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At the peak, the total land value of Japan was roughly 20% of total wealth of the world. Chiyoda City, the land around the emperor’s palace in Tokyo was estimated to worth the same as all the land in California or Canada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Commercial land prices declined 13% in 1992 compared to 1991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The burst of stock and housing bubble in was followed by decades of stagnation</a:t>
            </a:r>
          </a:p>
        </p:txBody>
      </p:sp>
      <p:pic>
        <p:nvPicPr>
          <p:cNvPr id="27" name="fig_japanbubble.pdf" descr="fig_japanbubble.pdf">
            <a:extLst>
              <a:ext uri="{FF2B5EF4-FFF2-40B4-BE49-F238E27FC236}">
                <a16:creationId xmlns:a16="http://schemas.microsoft.com/office/drawing/2014/main" id="{A703C75C-EB1E-7794-29A0-82D2FFC571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37820" y="1831724"/>
            <a:ext cx="5600060" cy="4117014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Stock and land price in Japan">
            <a:extLst>
              <a:ext uri="{FF2B5EF4-FFF2-40B4-BE49-F238E27FC236}">
                <a16:creationId xmlns:a16="http://schemas.microsoft.com/office/drawing/2014/main" id="{E0694CA5-8DE2-58AC-8269-6EC1698EE33F}"/>
              </a:ext>
            </a:extLst>
          </p:cNvPr>
          <p:cNvSpPr txBox="1"/>
          <p:nvPr/>
        </p:nvSpPr>
        <p:spPr>
          <a:xfrm>
            <a:off x="7608378" y="1443643"/>
            <a:ext cx="2895982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dirty="0"/>
              <a:t>Stock and land price</a:t>
            </a:r>
            <a:r>
              <a:rPr lang="en-GB" dirty="0"/>
              <a:t>s</a:t>
            </a:r>
            <a:r>
              <a:rPr dirty="0"/>
              <a:t> in Japan</a:t>
            </a:r>
          </a:p>
        </p:txBody>
      </p:sp>
    </p:spTree>
    <p:extLst>
      <p:ext uri="{BB962C8B-B14F-4D97-AF65-F5344CB8AC3E}">
        <p14:creationId xmlns:p14="http://schemas.microsoft.com/office/powerpoint/2010/main" val="2026132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5E25D351-92EC-4992-A1F5-3764322A2663}"/>
              </a:ext>
            </a:extLst>
          </p:cNvPr>
          <p:cNvSpPr/>
          <p:nvPr/>
        </p:nvSpPr>
        <p:spPr>
          <a:xfrm>
            <a:off x="1122744" y="1157468"/>
            <a:ext cx="9965803" cy="925975"/>
          </a:xfrm>
          <a:prstGeom prst="rect">
            <a:avLst/>
          </a:prstGeom>
          <a:solidFill>
            <a:srgbClr val="42424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2600"/>
              </a:solidFill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C75D7D53-C50F-676E-C20F-4D2DDF35A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cap="none" dirty="0">
                <a:solidFill>
                  <a:srgbClr val="EC6D0B"/>
                </a:solidFill>
              </a:rPr>
              <a:t>The internet bubble of 1998-2000</a:t>
            </a:r>
          </a:p>
        </p:txBody>
      </p:sp>
      <p:sp>
        <p:nvSpPr>
          <p:cNvPr id="4" name="Technological, not financial, innovation that drove the bubble">
            <a:extLst>
              <a:ext uri="{FF2B5EF4-FFF2-40B4-BE49-F238E27FC236}">
                <a16:creationId xmlns:a16="http://schemas.microsoft.com/office/drawing/2014/main" id="{DB7C9143-7AB7-A731-F47C-A7578490FBCF}"/>
              </a:ext>
            </a:extLst>
          </p:cNvPr>
          <p:cNvSpPr txBox="1"/>
          <p:nvPr/>
        </p:nvSpPr>
        <p:spPr>
          <a:xfrm>
            <a:off x="3857266" y="2357421"/>
            <a:ext cx="4515015" cy="4001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21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2000" dirty="0" err="1"/>
              <a:t>Technologica</a:t>
            </a:r>
            <a:r>
              <a:rPr lang="en-GB" sz="2000" dirty="0"/>
              <a:t>l</a:t>
            </a:r>
            <a:r>
              <a:rPr sz="2000" dirty="0"/>
              <a:t> innovation drove the bubble </a:t>
            </a:r>
          </a:p>
        </p:txBody>
      </p:sp>
      <p:grpSp>
        <p:nvGrpSpPr>
          <p:cNvPr id="5" name="Group">
            <a:extLst>
              <a:ext uri="{FF2B5EF4-FFF2-40B4-BE49-F238E27FC236}">
                <a16:creationId xmlns:a16="http://schemas.microsoft.com/office/drawing/2014/main" id="{DEDDC6A4-63FA-5345-BCBC-D52EDEDA31E8}"/>
              </a:ext>
            </a:extLst>
          </p:cNvPr>
          <p:cNvGrpSpPr/>
          <p:nvPr/>
        </p:nvGrpSpPr>
        <p:grpSpPr>
          <a:xfrm>
            <a:off x="2383530" y="2948781"/>
            <a:ext cx="2156791" cy="1367983"/>
            <a:chOff x="0" y="-73907"/>
            <a:chExt cx="2156790" cy="1367982"/>
          </a:xfrm>
        </p:grpSpPr>
        <p:sp>
          <p:nvSpPr>
            <p:cNvPr id="6" name="Rectangle">
              <a:extLst>
                <a:ext uri="{FF2B5EF4-FFF2-40B4-BE49-F238E27FC236}">
                  <a16:creationId xmlns:a16="http://schemas.microsoft.com/office/drawing/2014/main" id="{42201E2B-2F3F-F056-165B-E55E031B58B3}"/>
                </a:ext>
              </a:extLst>
            </p:cNvPr>
            <p:cNvSpPr/>
            <p:nvPr/>
          </p:nvSpPr>
          <p:spPr>
            <a:xfrm>
              <a:off x="0" y="0"/>
              <a:ext cx="2156790" cy="1294075"/>
            </a:xfrm>
            <a:prstGeom prst="rect">
              <a:avLst/>
            </a:prstGeom>
            <a:solidFill>
              <a:srgbClr val="EDA70B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ts val="700"/>
                </a:spcBef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7" name="Technology advancement can lead to excitement and overly optimistic expectations. For example, investors believed that many of the starting firms could become dominant">
              <a:extLst>
                <a:ext uri="{FF2B5EF4-FFF2-40B4-BE49-F238E27FC236}">
                  <a16:creationId xmlns:a16="http://schemas.microsoft.com/office/drawing/2014/main" id="{ED8FDEF6-B2B5-C3BF-6BD5-07E6FDA06F30}"/>
                </a:ext>
              </a:extLst>
            </p:cNvPr>
            <p:cNvSpPr/>
            <p:nvPr/>
          </p:nvSpPr>
          <p:spPr>
            <a:xfrm>
              <a:off x="0" y="-73907"/>
              <a:ext cx="2154986" cy="1210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05684" tIns="105684" rIns="105684" bIns="105684" numCol="1" anchor="ctr">
              <a:spAutoFit/>
            </a:bodyPr>
            <a:lstStyle>
              <a:lvl1pPr algn="ctr" defTabSz="533400">
                <a:lnSpc>
                  <a:spcPct val="90000"/>
                </a:lnSpc>
                <a:spcBef>
                  <a:spcPts val="500"/>
                </a:spcBef>
                <a:defRPr sz="1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rPr dirty="0"/>
                <a:t>Technology advancement can lead to excitement and overly optimistic expectations. For example, investors believed that many of the starting firms could become dominant </a:t>
              </a:r>
            </a:p>
          </p:txBody>
        </p:sp>
      </p:grpSp>
      <p:grpSp>
        <p:nvGrpSpPr>
          <p:cNvPr id="8" name="Group">
            <a:extLst>
              <a:ext uri="{FF2B5EF4-FFF2-40B4-BE49-F238E27FC236}">
                <a16:creationId xmlns:a16="http://schemas.microsoft.com/office/drawing/2014/main" id="{0ED3723E-DEE6-7AF7-2267-0D3C85D19BE5}"/>
              </a:ext>
            </a:extLst>
          </p:cNvPr>
          <p:cNvGrpSpPr/>
          <p:nvPr/>
        </p:nvGrpSpPr>
        <p:grpSpPr>
          <a:xfrm>
            <a:off x="5036380" y="3022688"/>
            <a:ext cx="2156790" cy="1294075"/>
            <a:chOff x="0" y="0"/>
            <a:chExt cx="2156789" cy="1294074"/>
          </a:xfrm>
        </p:grpSpPr>
        <p:sp>
          <p:nvSpPr>
            <p:cNvPr id="9" name="Rectangle">
              <a:extLst>
                <a:ext uri="{FF2B5EF4-FFF2-40B4-BE49-F238E27FC236}">
                  <a16:creationId xmlns:a16="http://schemas.microsoft.com/office/drawing/2014/main" id="{7E780419-8776-1F01-8662-7F2CE10DEBDC}"/>
                </a:ext>
              </a:extLst>
            </p:cNvPr>
            <p:cNvSpPr/>
            <p:nvPr/>
          </p:nvSpPr>
          <p:spPr>
            <a:xfrm>
              <a:off x="-1" y="0"/>
              <a:ext cx="2156790" cy="1294075"/>
            </a:xfrm>
            <a:prstGeom prst="rect">
              <a:avLst/>
            </a:prstGeom>
            <a:solidFill>
              <a:srgbClr val="E77E12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ts val="700"/>
                </a:spcBef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0" name="Another sign of the irrational exuberance was that firms that added the suffix .com to their name experienced a large jump in their stock value">
              <a:extLst>
                <a:ext uri="{FF2B5EF4-FFF2-40B4-BE49-F238E27FC236}">
                  <a16:creationId xmlns:a16="http://schemas.microsoft.com/office/drawing/2014/main" id="{414C2743-2AEF-F48D-366C-643CB0CF3AA5}"/>
                </a:ext>
              </a:extLst>
            </p:cNvPr>
            <p:cNvSpPr txBox="1"/>
            <p:nvPr/>
          </p:nvSpPr>
          <p:spPr>
            <a:xfrm>
              <a:off x="-1" y="113292"/>
              <a:ext cx="2156790" cy="10674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05684" tIns="105684" rIns="105684" bIns="105684" numCol="1" anchor="ctr">
              <a:spAutoFit/>
            </a:bodyPr>
            <a:lstStyle>
              <a:lvl1pPr algn="ctr" defTabSz="533400">
                <a:lnSpc>
                  <a:spcPct val="90000"/>
                </a:lnSpc>
                <a:spcBef>
                  <a:spcPts val="500"/>
                </a:spcBef>
                <a:defRPr sz="1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t>Another sign of the irrational exuberance was that firms that added the suffix .com to their name experienced a large jump in their stock value </a:t>
              </a:r>
            </a:p>
          </p:txBody>
        </p:sp>
      </p:grpSp>
      <p:grpSp>
        <p:nvGrpSpPr>
          <p:cNvPr id="11" name="Group">
            <a:extLst>
              <a:ext uri="{FF2B5EF4-FFF2-40B4-BE49-F238E27FC236}">
                <a16:creationId xmlns:a16="http://schemas.microsoft.com/office/drawing/2014/main" id="{D6E28F91-9DDB-31E6-6F4B-0686B6292E0B}"/>
              </a:ext>
            </a:extLst>
          </p:cNvPr>
          <p:cNvGrpSpPr/>
          <p:nvPr/>
        </p:nvGrpSpPr>
        <p:grpSpPr>
          <a:xfrm>
            <a:off x="7587129" y="3007508"/>
            <a:ext cx="2370338" cy="1324435"/>
            <a:chOff x="0" y="0"/>
            <a:chExt cx="2370336" cy="1324433"/>
          </a:xfrm>
        </p:grpSpPr>
        <p:sp>
          <p:nvSpPr>
            <p:cNvPr id="12" name="Rectangle">
              <a:extLst>
                <a:ext uri="{FF2B5EF4-FFF2-40B4-BE49-F238E27FC236}">
                  <a16:creationId xmlns:a16="http://schemas.microsoft.com/office/drawing/2014/main" id="{B5294415-C44C-9662-81D8-0DA06CA00C1E}"/>
                </a:ext>
              </a:extLst>
            </p:cNvPr>
            <p:cNvSpPr/>
            <p:nvPr/>
          </p:nvSpPr>
          <p:spPr>
            <a:xfrm>
              <a:off x="81473" y="0"/>
              <a:ext cx="2207390" cy="1324434"/>
            </a:xfrm>
            <a:prstGeom prst="rect">
              <a:avLst/>
            </a:prstGeom>
            <a:solidFill>
              <a:srgbClr val="D77024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ts val="700"/>
                </a:spcBef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3" name="Hedge funds, a sophisticated class of investors, were overexposed to technology stocks, portfolios were heavily tilted towards highly priced technology stocks compared to the average market portfolio">
              <a:extLst>
                <a:ext uri="{FF2B5EF4-FFF2-40B4-BE49-F238E27FC236}">
                  <a16:creationId xmlns:a16="http://schemas.microsoft.com/office/drawing/2014/main" id="{D4DEDF5A-319A-E56A-BDDC-7B65966FE6F7}"/>
                </a:ext>
              </a:extLst>
            </p:cNvPr>
            <p:cNvSpPr txBox="1"/>
            <p:nvPr/>
          </p:nvSpPr>
          <p:spPr>
            <a:xfrm>
              <a:off x="0" y="41066"/>
              <a:ext cx="2370337" cy="12423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05684" tIns="105684" rIns="105684" bIns="105684" numCol="1" anchor="ctr">
              <a:spAutoFit/>
            </a:bodyPr>
            <a:lstStyle>
              <a:lvl1pPr algn="ctr" defTabSz="533400">
                <a:lnSpc>
                  <a:spcPct val="90000"/>
                </a:lnSpc>
                <a:spcBef>
                  <a:spcPts val="500"/>
                </a:spcBef>
                <a:defRPr sz="1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rPr dirty="0"/>
                <a:t>Hedge funds, a sophisticated class of investors, were overexposed to technology stocks, portfolios were heavily tilted towards highly priced technology stocks compared to the average market portfolio </a:t>
              </a:r>
            </a:p>
          </p:txBody>
        </p:sp>
      </p:grpSp>
      <p:grpSp>
        <p:nvGrpSpPr>
          <p:cNvPr id="14" name="Group">
            <a:extLst>
              <a:ext uri="{FF2B5EF4-FFF2-40B4-BE49-F238E27FC236}">
                <a16:creationId xmlns:a16="http://schemas.microsoft.com/office/drawing/2014/main" id="{A6D342DE-F086-79B0-4E95-97D1436C1E1D}"/>
              </a:ext>
            </a:extLst>
          </p:cNvPr>
          <p:cNvGrpSpPr/>
          <p:nvPr/>
        </p:nvGrpSpPr>
        <p:grpSpPr>
          <a:xfrm>
            <a:off x="3692854" y="4824620"/>
            <a:ext cx="2403146" cy="1294076"/>
            <a:chOff x="0" y="0"/>
            <a:chExt cx="2156790" cy="1294075"/>
          </a:xfrm>
        </p:grpSpPr>
        <p:sp>
          <p:nvSpPr>
            <p:cNvPr id="15" name="Rectangle">
              <a:extLst>
                <a:ext uri="{FF2B5EF4-FFF2-40B4-BE49-F238E27FC236}">
                  <a16:creationId xmlns:a16="http://schemas.microsoft.com/office/drawing/2014/main" id="{CFF9159E-7003-32E6-74D2-DF63F227A511}"/>
                </a:ext>
              </a:extLst>
            </p:cNvPr>
            <p:cNvSpPr/>
            <p:nvPr/>
          </p:nvSpPr>
          <p:spPr>
            <a:xfrm>
              <a:off x="0" y="0"/>
              <a:ext cx="2156790" cy="1294075"/>
            </a:xfrm>
            <a:prstGeom prst="rect">
              <a:avLst/>
            </a:prstGeom>
            <a:solidFill>
              <a:srgbClr val="C76736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ts val="700"/>
                </a:spcBef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6" name="This overexposure peaked in September 1999, bubble riding was profitable insofar as hedge fund managers were able to predict some of the investor sentiment and exuberance">
              <a:extLst>
                <a:ext uri="{FF2B5EF4-FFF2-40B4-BE49-F238E27FC236}">
                  <a16:creationId xmlns:a16="http://schemas.microsoft.com/office/drawing/2014/main" id="{AEEA4618-A76C-3AA2-11DF-AED9AFA093E9}"/>
                </a:ext>
              </a:extLst>
            </p:cNvPr>
            <p:cNvSpPr/>
            <p:nvPr/>
          </p:nvSpPr>
          <p:spPr>
            <a:xfrm>
              <a:off x="0" y="55077"/>
              <a:ext cx="2156790" cy="12389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05684" tIns="105684" rIns="105684" bIns="105684" numCol="1" anchor="ctr">
              <a:spAutoFit/>
            </a:bodyPr>
            <a:lstStyle>
              <a:lvl1pPr algn="ctr" defTabSz="533400">
                <a:lnSpc>
                  <a:spcPct val="90000"/>
                </a:lnSpc>
                <a:spcBef>
                  <a:spcPts val="500"/>
                </a:spcBef>
                <a:defRPr sz="1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rPr dirty="0"/>
                <a:t>This overexposure peaked in September 1999, bubble riding was profitable insofar as hedge fund managers were able to predict some of the investor sentiment and exuberance </a:t>
              </a:r>
            </a:p>
          </p:txBody>
        </p:sp>
      </p:grpSp>
      <p:grpSp>
        <p:nvGrpSpPr>
          <p:cNvPr id="17" name="Group">
            <a:extLst>
              <a:ext uri="{FF2B5EF4-FFF2-40B4-BE49-F238E27FC236}">
                <a16:creationId xmlns:a16="http://schemas.microsoft.com/office/drawing/2014/main" id="{D052BB10-74BB-6DD6-0BC4-43F87BEFA625}"/>
              </a:ext>
            </a:extLst>
          </p:cNvPr>
          <p:cNvGrpSpPr/>
          <p:nvPr/>
        </p:nvGrpSpPr>
        <p:grpSpPr>
          <a:xfrm>
            <a:off x="6552211" y="4824620"/>
            <a:ext cx="2156790" cy="1294075"/>
            <a:chOff x="0" y="0"/>
            <a:chExt cx="2156789" cy="1294074"/>
          </a:xfrm>
        </p:grpSpPr>
        <p:sp>
          <p:nvSpPr>
            <p:cNvPr id="18" name="Rectangle">
              <a:extLst>
                <a:ext uri="{FF2B5EF4-FFF2-40B4-BE49-F238E27FC236}">
                  <a16:creationId xmlns:a16="http://schemas.microsoft.com/office/drawing/2014/main" id="{04DF3B68-AB5C-5E8C-1B3D-C38E06482FEB}"/>
                </a:ext>
              </a:extLst>
            </p:cNvPr>
            <p:cNvSpPr/>
            <p:nvPr/>
          </p:nvSpPr>
          <p:spPr>
            <a:xfrm>
              <a:off x="0" y="0"/>
              <a:ext cx="2156790" cy="1294075"/>
            </a:xfrm>
            <a:prstGeom prst="rect">
              <a:avLst/>
            </a:prstGeom>
            <a:solidFill>
              <a:srgbClr val="B66549"/>
            </a:solidFill>
            <a:ln w="12700" cap="flat">
              <a:solidFill>
                <a:srgbClr val="FFFFF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 defTabSz="533400">
                <a:lnSpc>
                  <a:spcPct val="90000"/>
                </a:lnSpc>
                <a:spcBef>
                  <a:spcPts val="700"/>
                </a:spcBef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19" name="This time, the internet stock market bubble did not end in a macro-financial crisis. The distinguishing feature of the internet bubble was that most stocks were bought outright and not debt-financed">
              <a:extLst>
                <a:ext uri="{FF2B5EF4-FFF2-40B4-BE49-F238E27FC236}">
                  <a16:creationId xmlns:a16="http://schemas.microsoft.com/office/drawing/2014/main" id="{5CD9266D-D4E0-AC8A-D991-1D8B15D60830}"/>
                </a:ext>
              </a:extLst>
            </p:cNvPr>
            <p:cNvSpPr/>
            <p:nvPr/>
          </p:nvSpPr>
          <p:spPr>
            <a:xfrm>
              <a:off x="0" y="647037"/>
              <a:ext cx="2156790" cy="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05684" tIns="105684" rIns="105684" bIns="105684" numCol="1" anchor="ctr">
              <a:spAutoFit/>
            </a:bodyPr>
            <a:lstStyle/>
            <a:p>
              <a:pPr algn="ctr" defTabSz="533400">
                <a:lnSpc>
                  <a:spcPct val="90000"/>
                </a:lnSpc>
                <a:spcBef>
                  <a:spcPts val="500"/>
                </a:spcBef>
                <a:defRPr sz="12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/>
                <a:t>This time, the internet stock market bubble did not end in a macro-financial crisis. Its distinguishing feature was that most stocks were bought outright and not debt-financed </a:t>
              </a:r>
            </a:p>
          </p:txBody>
        </p:sp>
      </p:grpSp>
      <p:sp>
        <p:nvSpPr>
          <p:cNvPr id="20" name="Line">
            <a:extLst>
              <a:ext uri="{FF2B5EF4-FFF2-40B4-BE49-F238E27FC236}">
                <a16:creationId xmlns:a16="http://schemas.microsoft.com/office/drawing/2014/main" id="{22740809-BB8D-E3B7-87BA-AE458EEE974C}"/>
              </a:ext>
            </a:extLst>
          </p:cNvPr>
          <p:cNvSpPr/>
          <p:nvPr/>
        </p:nvSpPr>
        <p:spPr>
          <a:xfrm>
            <a:off x="4538517" y="3669725"/>
            <a:ext cx="465463" cy="2"/>
          </a:xfrm>
          <a:prstGeom prst="line">
            <a:avLst/>
          </a:prstGeom>
          <a:ln w="6350">
            <a:solidFill>
              <a:schemeClr val="accent3"/>
            </a:solidFill>
            <a:miter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1" name="Line">
            <a:extLst>
              <a:ext uri="{FF2B5EF4-FFF2-40B4-BE49-F238E27FC236}">
                <a16:creationId xmlns:a16="http://schemas.microsoft.com/office/drawing/2014/main" id="{5F1E36B1-A9BD-609B-4FAE-2C8D327F36FF}"/>
              </a:ext>
            </a:extLst>
          </p:cNvPr>
          <p:cNvSpPr/>
          <p:nvPr/>
        </p:nvSpPr>
        <p:spPr>
          <a:xfrm>
            <a:off x="7191368" y="3669725"/>
            <a:ext cx="465463" cy="2"/>
          </a:xfrm>
          <a:prstGeom prst="line">
            <a:avLst/>
          </a:prstGeom>
          <a:ln w="6350">
            <a:solidFill>
              <a:srgbClr val="E47B15"/>
            </a:solidFill>
            <a:miter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2" name="Line">
            <a:extLst>
              <a:ext uri="{FF2B5EF4-FFF2-40B4-BE49-F238E27FC236}">
                <a16:creationId xmlns:a16="http://schemas.microsoft.com/office/drawing/2014/main" id="{52E2AC93-E193-CBDF-9208-FFD0234D6C5B}"/>
              </a:ext>
            </a:extLst>
          </p:cNvPr>
          <p:cNvSpPr/>
          <p:nvPr/>
        </p:nvSpPr>
        <p:spPr>
          <a:xfrm>
            <a:off x="4695937" y="4393531"/>
            <a:ext cx="4064905" cy="4654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21600" y="11594"/>
                </a:lnTo>
                <a:lnTo>
                  <a:pt x="0" y="11594"/>
                </a:lnTo>
                <a:lnTo>
                  <a:pt x="0" y="21600"/>
                </a:lnTo>
              </a:path>
            </a:pathLst>
          </a:custGeom>
          <a:ln w="6350">
            <a:solidFill>
              <a:srgbClr val="BF6540"/>
            </a:solidFill>
            <a:miter/>
            <a:tailEnd type="triangle"/>
          </a:ln>
        </p:spPr>
        <p:txBody>
          <a:bodyPr lIns="45718" tIns="45718" rIns="45718" bIns="45718" anchor="ctr"/>
          <a:lstStyle/>
          <a:p>
            <a:pPr algn="ctr" defTabSz="222250">
              <a:lnSpc>
                <a:spcPct val="90000"/>
              </a:lnSpc>
              <a:spcBef>
                <a:spcPts val="700"/>
              </a:spcBef>
              <a:defRPr sz="500"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23" name="Line">
            <a:extLst>
              <a:ext uri="{FF2B5EF4-FFF2-40B4-BE49-F238E27FC236}">
                <a16:creationId xmlns:a16="http://schemas.microsoft.com/office/drawing/2014/main" id="{BA7168D6-DCEE-371E-EFAF-CC54A8CA4618}"/>
              </a:ext>
            </a:extLst>
          </p:cNvPr>
          <p:cNvSpPr/>
          <p:nvPr/>
        </p:nvSpPr>
        <p:spPr>
          <a:xfrm>
            <a:off x="5968196" y="5763731"/>
            <a:ext cx="465463" cy="2"/>
          </a:xfrm>
          <a:prstGeom prst="line">
            <a:avLst/>
          </a:prstGeom>
          <a:ln w="6350">
            <a:solidFill>
              <a:srgbClr val="E47B15"/>
            </a:solidFill>
            <a:miter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87274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1587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The U.S. tech bubble of the late 1990s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640" y="1543652"/>
            <a:ext cx="5293360" cy="438556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The figure shows, for main hedge funds, the proportion they invested in stocks with high prices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Sophisticated investors “ride” the bubble. Over-exposed to technology stocks instead of acting as a price corrective force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Why are fund managers particularly prone towards riding bubbles? Relative benchmarking makes not riding the bubble risky for them. If lean against too early, they will be under-perform a benchmark index, and investors will leave the fund.</a:t>
            </a:r>
          </a:p>
        </p:txBody>
      </p:sp>
      <p:sp>
        <p:nvSpPr>
          <p:cNvPr id="26" name="Stock and land price in Japan">
            <a:extLst>
              <a:ext uri="{FF2B5EF4-FFF2-40B4-BE49-F238E27FC236}">
                <a16:creationId xmlns:a16="http://schemas.microsoft.com/office/drawing/2014/main" id="{A922E0E5-3ADF-2D66-5294-D8F74271EFB3}"/>
              </a:ext>
            </a:extLst>
          </p:cNvPr>
          <p:cNvSpPr txBox="1"/>
          <p:nvPr/>
        </p:nvSpPr>
        <p:spPr>
          <a:xfrm>
            <a:off x="6521380" y="1543652"/>
            <a:ext cx="5205045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US" dirty="0"/>
              <a:t>Hedge funds’ holdings of technology stocks 1998-2000</a:t>
            </a:r>
          </a:p>
        </p:txBody>
      </p:sp>
      <p:pic>
        <p:nvPicPr>
          <p:cNvPr id="4" name="fig_nasdaqbubble.pdf" descr="fig_nasdaqbubble.pdf">
            <a:extLst>
              <a:ext uri="{FF2B5EF4-FFF2-40B4-BE49-F238E27FC236}">
                <a16:creationId xmlns:a16="http://schemas.microsoft.com/office/drawing/2014/main" id="{A6FBC35C-0F1D-D387-9877-65CBB8C469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049078"/>
            <a:ext cx="5770933" cy="376034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97115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Other bubbles, macro-prudential regulation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758462"/>
            <a:ext cx="10691265" cy="4170752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400"/>
            </a:pPr>
            <a:r>
              <a:rPr lang="en-US" sz="2000" dirty="0">
                <a:latin typeface="+mj-lt"/>
              </a:rPr>
              <a:t>Bubbles without technological innovation are </a:t>
            </a:r>
            <a:r>
              <a:rPr lang="en-US" sz="2000" b="1" dirty="0">
                <a:latin typeface="+mj-lt"/>
              </a:rPr>
              <a:t>NOT </a:t>
            </a:r>
            <a:r>
              <a:rPr lang="en-US" sz="2000" dirty="0">
                <a:latin typeface="+mj-lt"/>
              </a:rPr>
              <a:t>accompanied by lasting productivity gains</a:t>
            </a:r>
          </a:p>
          <a:p>
            <a:pPr marL="212597" indent="-212597" defTabSz="85039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200"/>
            </a:pPr>
            <a:r>
              <a:rPr lang="en-US" sz="2000" dirty="0">
                <a:latin typeface="+mj-lt"/>
              </a:rPr>
              <a:t>In 2000, no financial crisis , because most stocks were </a:t>
            </a:r>
            <a:r>
              <a:rPr lang="en-US" sz="2000" dirty="0">
                <a:solidFill>
                  <a:srgbClr val="EC6D0B"/>
                </a:solidFill>
                <a:latin typeface="+mj-lt"/>
              </a:rPr>
              <a:t>bought outright </a:t>
            </a:r>
            <a:r>
              <a:rPr lang="en-US" sz="2000" dirty="0">
                <a:latin typeface="+mj-lt"/>
              </a:rPr>
              <a:t>and </a:t>
            </a:r>
            <a:r>
              <a:rPr lang="en-US" sz="2000" dirty="0">
                <a:solidFill>
                  <a:srgbClr val="EC6D0B"/>
                </a:solidFill>
                <a:latin typeface="+mj-lt"/>
              </a:rPr>
              <a:t>not debt-financed</a:t>
            </a:r>
          </a:p>
          <a:p>
            <a:pPr marL="212597" indent="-212597" defTabSz="85039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200"/>
            </a:pPr>
            <a:r>
              <a:rPr lang="en-US" sz="2000" dirty="0">
                <a:latin typeface="+mj-lt"/>
              </a:rPr>
              <a:t>Debt financing and leverage concentrates risk in the hands of a few and has adverse knock-on effects on the financial system, leads to larger dislocations in the real economy</a:t>
            </a:r>
          </a:p>
          <a:p>
            <a:pPr marL="212597" indent="-212597" defTabSz="85039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200"/>
            </a:pPr>
            <a:r>
              <a:rPr lang="en-US" sz="2000" dirty="0">
                <a:solidFill>
                  <a:srgbClr val="EC6D0B"/>
                </a:solidFill>
                <a:latin typeface="+mj-lt"/>
              </a:rPr>
              <a:t>Macro-prudential regulation</a:t>
            </a:r>
            <a:r>
              <a:rPr lang="en-US" sz="2000" dirty="0">
                <a:latin typeface="+mj-lt"/>
              </a:rPr>
              <a:t>: lean against credit-financed bubbles to reduce the likelihood that they emerge or persist. </a:t>
            </a:r>
          </a:p>
          <a:p>
            <a:pPr marL="212597" indent="-212597" defTabSz="85039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200"/>
            </a:pPr>
            <a:r>
              <a:rPr lang="en-US" sz="2000" dirty="0">
                <a:latin typeface="+mj-lt"/>
              </a:rPr>
              <a:t>Policy often focuses on constraining the amount of credit and leverage that could be used to finance the bubble.  Since the bubbles are difficult to identify</a:t>
            </a:r>
          </a:p>
        </p:txBody>
      </p:sp>
    </p:spTree>
    <p:extLst>
      <p:ext uri="{BB962C8B-B14F-4D97-AF65-F5344CB8AC3E}">
        <p14:creationId xmlns:p14="http://schemas.microsoft.com/office/powerpoint/2010/main" val="726200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Bubbles and macro economic implications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620982"/>
            <a:ext cx="10691265" cy="430823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Financial crisis are often preceded by: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large increase in the price of assets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frenzy of speculators trying to buy and sell assets for quick profit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These speculative price increases (often called </a:t>
            </a:r>
            <a:r>
              <a:rPr lang="en-US" dirty="0">
                <a:solidFill>
                  <a:srgbClr val="EC6D0B"/>
                </a:solidFill>
                <a:latin typeface="+mj-lt"/>
              </a:rPr>
              <a:t>bubbles</a:t>
            </a:r>
            <a:r>
              <a:rPr lang="en-US" dirty="0">
                <a:latin typeface="+mj-lt"/>
              </a:rPr>
              <a:t>) go far back in history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1634-37: Tulip mania in Amsterdam, a tulip worth more than a mansion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1719-20: South sea bubble in UK, Mississippi bubble in France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Sometimes these bubbles have severe macroeconomic implications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When the bubble pops, the price decline came with collapses of the financial system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Sharp increases in unemployment that only slowly receded</a:t>
            </a:r>
          </a:p>
          <a:p>
            <a:pPr marL="685800" lvl="1" indent="-2286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Macro-prudential policies are policies meant to lean against the build up of bubbles</a:t>
            </a:r>
          </a:p>
        </p:txBody>
      </p:sp>
    </p:spTree>
    <p:extLst>
      <p:ext uri="{BB962C8B-B14F-4D97-AF65-F5344CB8AC3E}">
        <p14:creationId xmlns:p14="http://schemas.microsoft.com/office/powerpoint/2010/main" val="9477431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5052465" cy="698886"/>
          </a:xfrm>
        </p:spPr>
        <p:txBody>
          <a:bodyPr>
            <a:noAutofit/>
          </a:bodyPr>
          <a:lstStyle/>
          <a:p>
            <a:r>
              <a:rPr lang="en-US" sz="3200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620982"/>
            <a:ext cx="7729932" cy="4308232"/>
          </a:xfrm>
        </p:spPr>
        <p:txBody>
          <a:bodyPr>
            <a:noAutofit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en-GB" dirty="0"/>
              <a:t>Bubbles emerge and persist as the result of </a:t>
            </a:r>
            <a:r>
              <a:rPr lang="en-GB" dirty="0">
                <a:solidFill>
                  <a:srgbClr val="EC6D0B"/>
                </a:solidFill>
              </a:rPr>
              <a:t>extrapolative expectations </a:t>
            </a:r>
            <a:r>
              <a:rPr lang="en-GB" dirty="0"/>
              <a:t>of irrational investors, which push up the prices of assets when fundamental value is slowing down.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en-GB" dirty="0"/>
              <a:t>Even if the sophisticated investors are aware of the bubble, they preferred not to lean against it initially as they want to ride the bubble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en-GB" dirty="0"/>
              <a:t>If all sophisticated investors are </a:t>
            </a:r>
            <a:r>
              <a:rPr lang="en-GB" dirty="0">
                <a:solidFill>
                  <a:srgbClr val="EC6D0B"/>
                </a:solidFill>
              </a:rPr>
              <a:t>fully rational</a:t>
            </a:r>
            <a:r>
              <a:rPr lang="en-GB" dirty="0"/>
              <a:t>, the bubble will not persist. However, empirically they will be on different </a:t>
            </a:r>
            <a:r>
              <a:rPr lang="en-GB" dirty="0">
                <a:solidFill>
                  <a:srgbClr val="EC6D0B"/>
                </a:solidFill>
              </a:rPr>
              <a:t>level of reasoning 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en-GB" dirty="0"/>
              <a:t>The time bubble persist depends on both the number of irrational investors and the number sophisticated investors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/>
              <a:buChar char="•"/>
              <a:defRPr sz="2000">
                <a:latin typeface="+mj-lt"/>
                <a:ea typeface="+mj-ea"/>
                <a:cs typeface="+mj-cs"/>
                <a:sym typeface="Calibri"/>
              </a:defRPr>
            </a:pPr>
            <a:r>
              <a:rPr lang="en-GB" dirty="0">
                <a:solidFill>
                  <a:srgbClr val="EC6D0B"/>
                </a:solidFill>
                <a:uFillTx/>
              </a:rPr>
              <a:t>Macro-prudential regulation </a:t>
            </a:r>
            <a:r>
              <a:rPr lang="en-GB" dirty="0">
                <a:solidFill>
                  <a:srgbClr val="000000"/>
                </a:solidFill>
                <a:uFillTx/>
              </a:rPr>
              <a:t>aim to lean against the credit-financed bubbles by constraining the amount of credit and leverage on bubbles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94776A-795F-918C-AF27-B3A56FC33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54939" y="1689009"/>
            <a:ext cx="2761489" cy="4172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06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5E25D351-92EC-4992-A1F5-3764322A2663}"/>
              </a:ext>
            </a:extLst>
          </p:cNvPr>
          <p:cNvSpPr/>
          <p:nvPr/>
        </p:nvSpPr>
        <p:spPr>
          <a:xfrm>
            <a:off x="1122744" y="1157468"/>
            <a:ext cx="9965803" cy="925975"/>
          </a:xfrm>
          <a:prstGeom prst="rect">
            <a:avLst/>
          </a:prstGeom>
          <a:solidFill>
            <a:srgbClr val="42424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2600"/>
              </a:solidFill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C75D7D53-C50F-676E-C20F-4D2DDF35A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4800" dirty="0">
                <a:solidFill>
                  <a:srgbClr val="EC6D0B"/>
                </a:solidFill>
              </a:rPr>
              <a:t>A Keynesian beauty contest</a:t>
            </a:r>
          </a:p>
        </p:txBody>
      </p:sp>
    </p:spTree>
    <p:extLst>
      <p:ext uri="{BB962C8B-B14F-4D97-AF65-F5344CB8AC3E}">
        <p14:creationId xmlns:p14="http://schemas.microsoft.com/office/powerpoint/2010/main" val="2027327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Fundamental value and market prices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5" y="1620982"/>
            <a:ext cx="10691265" cy="430823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400"/>
            </a:pPr>
            <a:r>
              <a:rPr lang="en-US" b="1" dirty="0">
                <a:solidFill>
                  <a:srgbClr val="EC6D0B"/>
                </a:solidFill>
                <a:latin typeface="+mj-lt"/>
              </a:rPr>
              <a:t>Market price of an asset</a:t>
            </a:r>
            <a:r>
              <a:rPr lang="en-US" dirty="0">
                <a:latin typeface="+mj-lt"/>
              </a:rPr>
              <a:t>: what people are willing to buy and sell it for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400"/>
            </a:pPr>
            <a:r>
              <a:rPr lang="en-US" b="1" dirty="0">
                <a:solidFill>
                  <a:srgbClr val="EC6D0B"/>
                </a:solidFill>
                <a:latin typeface="+mj-lt"/>
              </a:rPr>
              <a:t>Fundamental value of an asset</a:t>
            </a:r>
            <a:r>
              <a:rPr lang="en-US" dirty="0">
                <a:latin typeface="+mj-lt"/>
              </a:rPr>
              <a:t>: the discounted present value of its payoffs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400"/>
            </a:pPr>
            <a:r>
              <a:rPr lang="en-US" sz="2000" dirty="0">
                <a:latin typeface="+mj-lt"/>
              </a:rPr>
              <a:t>Payoffs: dividends for stocks, interest payments for bonds, and rents for real estate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400"/>
            </a:pPr>
            <a:r>
              <a:rPr lang="en-US" sz="2000" dirty="0">
                <a:latin typeface="+mj-lt"/>
              </a:rPr>
              <a:t>Discounting: by how much the money is worth (marginal utility)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400"/>
            </a:pPr>
            <a:r>
              <a:rPr lang="en-US" b="1" dirty="0">
                <a:solidFill>
                  <a:srgbClr val="EC6D0B"/>
                </a:solidFill>
                <a:latin typeface="+mj-lt"/>
              </a:rPr>
              <a:t>Bubble</a:t>
            </a:r>
            <a:r>
              <a:rPr lang="en-US" dirty="0">
                <a:latin typeface="+mj-lt"/>
              </a:rPr>
              <a:t>: when the </a:t>
            </a:r>
            <a:r>
              <a:rPr lang="en-US" b="1" i="1" dirty="0">
                <a:solidFill>
                  <a:srgbClr val="EC6D0B"/>
                </a:solidFill>
                <a:latin typeface="+mj-lt"/>
              </a:rPr>
              <a:t>market price  &gt; fundamental value</a:t>
            </a:r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400"/>
            </a:pPr>
            <a:r>
              <a:rPr lang="en-US" dirty="0">
                <a:latin typeface="+mj-lt"/>
              </a:rPr>
              <a:t>Keynes’ General Theory distinguishes investors from speculators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400"/>
            </a:pPr>
            <a:r>
              <a:rPr lang="en-US" sz="2000" b="1" dirty="0">
                <a:solidFill>
                  <a:srgbClr val="EC6D0B"/>
                </a:solidFill>
                <a:latin typeface="+mj-lt"/>
              </a:rPr>
              <a:t>Investors</a:t>
            </a:r>
            <a:r>
              <a:rPr lang="en-US" sz="2000" dirty="0">
                <a:latin typeface="+mj-lt"/>
              </a:rPr>
              <a:t>:  buy an asset for its dividend stream (fundamental value)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400"/>
            </a:pPr>
            <a:r>
              <a:rPr lang="en-US" sz="2000" b="1" dirty="0">
                <a:solidFill>
                  <a:srgbClr val="EC6D0B"/>
                </a:solidFill>
                <a:latin typeface="+mj-lt"/>
              </a:rPr>
              <a:t>Speculators</a:t>
            </a:r>
            <a:r>
              <a:rPr lang="en-US" sz="2000" dirty="0">
                <a:latin typeface="+mj-lt"/>
              </a:rPr>
              <a:t>: buy an asset for its resale value before the bubble deflates. They believe they can sell the asset at an even </a:t>
            </a:r>
            <a:r>
              <a:rPr lang="en-US" sz="2000" i="1" dirty="0">
                <a:latin typeface="+mj-lt"/>
              </a:rPr>
              <a:t>higher</a:t>
            </a:r>
            <a:r>
              <a:rPr lang="en-US" sz="2000" dirty="0">
                <a:latin typeface="+mj-lt"/>
              </a:rPr>
              <a:t> price to other investors in the future</a:t>
            </a:r>
          </a:p>
        </p:txBody>
      </p:sp>
    </p:spTree>
    <p:extLst>
      <p:ext uri="{BB962C8B-B14F-4D97-AF65-F5344CB8AC3E}">
        <p14:creationId xmlns:p14="http://schemas.microsoft.com/office/powerpoint/2010/main" val="2235045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Phases of the bubble</a:t>
            </a:r>
          </a:p>
        </p:txBody>
      </p:sp>
      <p:grpSp>
        <p:nvGrpSpPr>
          <p:cNvPr id="27" name="Group">
            <a:extLst>
              <a:ext uri="{FF2B5EF4-FFF2-40B4-BE49-F238E27FC236}">
                <a16:creationId xmlns:a16="http://schemas.microsoft.com/office/drawing/2014/main" id="{D152CDE1-3FEF-F06B-166A-C1D00C116DEB}"/>
              </a:ext>
            </a:extLst>
          </p:cNvPr>
          <p:cNvGrpSpPr/>
          <p:nvPr/>
        </p:nvGrpSpPr>
        <p:grpSpPr>
          <a:xfrm>
            <a:off x="700635" y="1763786"/>
            <a:ext cx="10902786" cy="4001081"/>
            <a:chOff x="0" y="-1"/>
            <a:chExt cx="11536629" cy="4001080"/>
          </a:xfrm>
        </p:grpSpPr>
        <p:grpSp>
          <p:nvGrpSpPr>
            <p:cNvPr id="28" name="Group">
              <a:extLst>
                <a:ext uri="{FF2B5EF4-FFF2-40B4-BE49-F238E27FC236}">
                  <a16:creationId xmlns:a16="http://schemas.microsoft.com/office/drawing/2014/main" id="{31FA7C08-3EAE-72DA-9AEB-162A6938DC5B}"/>
                </a:ext>
              </a:extLst>
            </p:cNvPr>
            <p:cNvGrpSpPr/>
            <p:nvPr/>
          </p:nvGrpSpPr>
          <p:grpSpPr>
            <a:xfrm>
              <a:off x="62636" y="-1"/>
              <a:ext cx="2103210" cy="4001080"/>
              <a:chOff x="0" y="-1"/>
              <a:chExt cx="2103209" cy="4001079"/>
            </a:xfrm>
          </p:grpSpPr>
          <p:sp>
            <p:nvSpPr>
              <p:cNvPr id="46" name="Rectangle">
                <a:extLst>
                  <a:ext uri="{FF2B5EF4-FFF2-40B4-BE49-F238E27FC236}">
                    <a16:creationId xmlns:a16="http://schemas.microsoft.com/office/drawing/2014/main" id="{1EB1BC50-7AD1-76D9-2DAA-2BB012B4F49C}"/>
                  </a:ext>
                </a:extLst>
              </p:cNvPr>
              <p:cNvSpPr/>
              <p:nvPr/>
            </p:nvSpPr>
            <p:spPr>
              <a:xfrm>
                <a:off x="0" y="-1"/>
                <a:ext cx="2103209" cy="4001079"/>
              </a:xfrm>
              <a:prstGeom prst="rect">
                <a:avLst/>
              </a:prstGeom>
              <a:solidFill>
                <a:srgbClr val="EDA70B"/>
              </a:solidFill>
              <a:ln w="12700" cap="flat">
                <a:solidFill>
                  <a:schemeClr val="accent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711200">
                  <a:lnSpc>
                    <a:spcPct val="90000"/>
                  </a:lnSpc>
                  <a:spcBef>
                    <a:spcPts val="1100"/>
                  </a:spcBef>
                  <a:defRPr sz="2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>
                  <a:solidFill>
                    <a:srgbClr val="EC6D0B"/>
                  </a:solidFill>
                </a:endParaRPr>
              </a:p>
            </p:txBody>
          </p:sp>
          <p:sp>
            <p:nvSpPr>
              <p:cNvPr id="47" name="A new technology or financial innovation leads to expectations of increased profits and economic growth">
                <a:extLst>
                  <a:ext uri="{FF2B5EF4-FFF2-40B4-BE49-F238E27FC236}">
                    <a16:creationId xmlns:a16="http://schemas.microsoft.com/office/drawing/2014/main" id="{38341CC5-DA7B-05E7-DDD0-6E31E737ED9F}"/>
                  </a:ext>
                </a:extLst>
              </p:cNvPr>
              <p:cNvSpPr txBox="1"/>
              <p:nvPr/>
            </p:nvSpPr>
            <p:spPr>
              <a:xfrm>
                <a:off x="72109" y="1081639"/>
                <a:ext cx="1968420" cy="10263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rPr dirty="0"/>
                  <a:t>A new technology or financial innovation leads to expectations of increased profits and economic growth </a:t>
                </a:r>
              </a:p>
            </p:txBody>
          </p:sp>
        </p:grpSp>
        <p:sp>
          <p:nvSpPr>
            <p:cNvPr id="29" name="Initial displacement">
              <a:extLst>
                <a:ext uri="{FF2B5EF4-FFF2-40B4-BE49-F238E27FC236}">
                  <a16:creationId xmlns:a16="http://schemas.microsoft.com/office/drawing/2014/main" id="{707599AE-CAE7-2D56-E90E-0E49C500BE8E}"/>
                </a:ext>
              </a:extLst>
            </p:cNvPr>
            <p:cNvSpPr txBox="1"/>
            <p:nvPr/>
          </p:nvSpPr>
          <p:spPr>
            <a:xfrm>
              <a:off x="0" y="79841"/>
              <a:ext cx="2228481" cy="924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65100" tIns="165100" rIns="165100" bIns="165100" numCol="1" anchor="ctr">
              <a:spAutoFit/>
            </a:bodyPr>
            <a:lstStyle>
              <a:lvl1pPr defTabSz="2400300">
                <a:lnSpc>
                  <a:spcPct val="80000"/>
                </a:lnSpc>
                <a:spcBef>
                  <a:spcPts val="2200"/>
                </a:spcBef>
                <a:defRPr sz="27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algn="ctr"/>
              <a:r>
                <a:rPr sz="2400" dirty="0"/>
                <a:t>Initial displacement</a:t>
              </a:r>
            </a:p>
          </p:txBody>
        </p:sp>
        <p:grpSp>
          <p:nvGrpSpPr>
            <p:cNvPr id="30" name="Group">
              <a:extLst>
                <a:ext uri="{FF2B5EF4-FFF2-40B4-BE49-F238E27FC236}">
                  <a16:creationId xmlns:a16="http://schemas.microsoft.com/office/drawing/2014/main" id="{5321115F-717E-4415-507F-B9448755073A}"/>
                </a:ext>
              </a:extLst>
            </p:cNvPr>
            <p:cNvGrpSpPr/>
            <p:nvPr/>
          </p:nvGrpSpPr>
          <p:grpSpPr>
            <a:xfrm>
              <a:off x="2353058" y="-1"/>
              <a:ext cx="2103211" cy="4001080"/>
              <a:chOff x="0" y="0"/>
              <a:chExt cx="2103209" cy="4001078"/>
            </a:xfrm>
          </p:grpSpPr>
          <p:sp>
            <p:nvSpPr>
              <p:cNvPr id="44" name="Rectangle">
                <a:extLst>
                  <a:ext uri="{FF2B5EF4-FFF2-40B4-BE49-F238E27FC236}">
                    <a16:creationId xmlns:a16="http://schemas.microsoft.com/office/drawing/2014/main" id="{D2F1E359-FE03-F2B4-361D-39BCA63283C7}"/>
                  </a:ext>
                </a:extLst>
              </p:cNvPr>
              <p:cNvSpPr/>
              <p:nvPr/>
            </p:nvSpPr>
            <p:spPr>
              <a:xfrm>
                <a:off x="0" y="0"/>
                <a:ext cx="2103209" cy="4001078"/>
              </a:xfrm>
              <a:prstGeom prst="rect">
                <a:avLst/>
              </a:prstGeom>
              <a:solidFill>
                <a:srgbClr val="EC6D0B"/>
              </a:solidFill>
              <a:ln w="19050" cap="flat">
                <a:solidFill>
                  <a:srgbClr val="FFFFF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5" name="Usually characterised by low volatility, credit expansion, and increases in investment. Asset prices rise, first at a slower pace but then with growing momentum.…">
                <a:extLst>
                  <a:ext uri="{FF2B5EF4-FFF2-40B4-BE49-F238E27FC236}">
                    <a16:creationId xmlns:a16="http://schemas.microsoft.com/office/drawing/2014/main" id="{D1FEA46F-7B0C-F6D1-4DEA-26F3577D96E1}"/>
                  </a:ext>
                </a:extLst>
              </p:cNvPr>
              <p:cNvSpPr txBox="1"/>
              <p:nvPr/>
            </p:nvSpPr>
            <p:spPr>
              <a:xfrm>
                <a:off x="86503" y="1057757"/>
                <a:ext cx="1969392" cy="259301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lang="en-GB" dirty="0"/>
                  <a:t>L</a:t>
                </a:r>
                <a:r>
                  <a:rPr dirty="0"/>
                  <a:t>ow volatility, credit expansion, increases in investment. </a:t>
                </a:r>
                <a:endParaRPr lang="en-GB" dirty="0"/>
              </a:p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 dirty="0"/>
              </a:p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Asset prices rise with growing momentum.</a:t>
                </a:r>
                <a:endParaRPr lang="en-GB" dirty="0"/>
              </a:p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 dirty="0"/>
              </a:p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The price starts to exceed the fundamental improvements from the innovation</a:t>
                </a:r>
              </a:p>
            </p:txBody>
          </p:sp>
        </p:grpSp>
        <p:sp>
          <p:nvSpPr>
            <p:cNvPr id="31" name="Boom Phase">
              <a:extLst>
                <a:ext uri="{FF2B5EF4-FFF2-40B4-BE49-F238E27FC236}">
                  <a16:creationId xmlns:a16="http://schemas.microsoft.com/office/drawing/2014/main" id="{7AD17AE0-6EEC-F374-4C21-0B4BF3E961AC}"/>
                </a:ext>
              </a:extLst>
            </p:cNvPr>
            <p:cNvSpPr txBox="1"/>
            <p:nvPr/>
          </p:nvSpPr>
          <p:spPr>
            <a:xfrm>
              <a:off x="2353059" y="245185"/>
              <a:ext cx="2055897" cy="6295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65100" tIns="165100" rIns="165100" bIns="165100" numCol="1" anchor="ctr">
              <a:spAutoFit/>
            </a:bodyPr>
            <a:lstStyle>
              <a:lvl1pPr defTabSz="2400300">
                <a:lnSpc>
                  <a:spcPct val="80000"/>
                </a:lnSpc>
                <a:spcBef>
                  <a:spcPts val="2200"/>
                </a:spcBef>
                <a:defRPr sz="27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algn="ctr"/>
              <a:r>
                <a:rPr sz="2400" dirty="0"/>
                <a:t>Boom Phase</a:t>
              </a:r>
            </a:p>
          </p:txBody>
        </p:sp>
        <p:grpSp>
          <p:nvGrpSpPr>
            <p:cNvPr id="32" name="Group">
              <a:extLst>
                <a:ext uri="{FF2B5EF4-FFF2-40B4-BE49-F238E27FC236}">
                  <a16:creationId xmlns:a16="http://schemas.microsoft.com/office/drawing/2014/main" id="{4CCCC418-ACB5-6C57-94A5-0906AB343F61}"/>
                </a:ext>
              </a:extLst>
            </p:cNvPr>
            <p:cNvGrpSpPr/>
            <p:nvPr/>
          </p:nvGrpSpPr>
          <p:grpSpPr>
            <a:xfrm>
              <a:off x="4643481" y="-1"/>
              <a:ext cx="2103210" cy="4001080"/>
              <a:chOff x="0" y="-1"/>
              <a:chExt cx="2103209" cy="4001079"/>
            </a:xfrm>
          </p:grpSpPr>
          <p:sp>
            <p:nvSpPr>
              <p:cNvPr id="42" name="Rectangle">
                <a:extLst>
                  <a:ext uri="{FF2B5EF4-FFF2-40B4-BE49-F238E27FC236}">
                    <a16:creationId xmlns:a16="http://schemas.microsoft.com/office/drawing/2014/main" id="{700B2D26-CA40-BF81-0047-CE78FDFADD9E}"/>
                  </a:ext>
                </a:extLst>
              </p:cNvPr>
              <p:cNvSpPr/>
              <p:nvPr/>
            </p:nvSpPr>
            <p:spPr>
              <a:xfrm>
                <a:off x="0" y="-1"/>
                <a:ext cx="2103209" cy="4001079"/>
              </a:xfrm>
              <a:prstGeom prst="rect">
                <a:avLst/>
              </a:prstGeom>
              <a:solidFill>
                <a:srgbClr val="EE4E0A"/>
              </a:solidFill>
              <a:ln w="12700" cap="flat">
                <a:solidFill>
                  <a:schemeClr val="accent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711200">
                  <a:lnSpc>
                    <a:spcPct val="90000"/>
                  </a:lnSpc>
                  <a:spcBef>
                    <a:spcPts val="1100"/>
                  </a:spcBef>
                  <a:defRPr sz="2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3" name="Usually associated with high trading value and price volatility. Investors trade the overvalued assets in frenzy.…">
                <a:extLst>
                  <a:ext uri="{FF2B5EF4-FFF2-40B4-BE49-F238E27FC236}">
                    <a16:creationId xmlns:a16="http://schemas.microsoft.com/office/drawing/2014/main" id="{33A70021-8585-7658-8F25-643B441EDB99}"/>
                  </a:ext>
                </a:extLst>
              </p:cNvPr>
              <p:cNvSpPr txBox="1"/>
              <p:nvPr/>
            </p:nvSpPr>
            <p:spPr>
              <a:xfrm>
                <a:off x="71676" y="1082842"/>
                <a:ext cx="1959858" cy="26468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lang="en-GB" dirty="0"/>
                  <a:t>H</a:t>
                </a:r>
                <a:r>
                  <a:rPr dirty="0" err="1"/>
                  <a:t>igh</a:t>
                </a:r>
                <a:r>
                  <a:rPr dirty="0"/>
                  <a:t> trading value and price volatility. Investors trade the overvalued assets in frenzy.</a:t>
                </a:r>
                <a:endParaRPr lang="en-GB" dirty="0"/>
              </a:p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 dirty="0"/>
              </a:p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The investors may be aware, or at least suspicious, that there may be a bubble, but are confident that they can sell the assets in the future before it pops</a:t>
                </a:r>
              </a:p>
            </p:txBody>
          </p:sp>
        </p:grpSp>
        <p:sp>
          <p:nvSpPr>
            <p:cNvPr id="33" name="Phase of Euphoria">
              <a:extLst>
                <a:ext uri="{FF2B5EF4-FFF2-40B4-BE49-F238E27FC236}">
                  <a16:creationId xmlns:a16="http://schemas.microsoft.com/office/drawing/2014/main" id="{F498EEC7-2F93-52D0-FC53-2CD2B4CCE7AB}"/>
                </a:ext>
              </a:extLst>
            </p:cNvPr>
            <p:cNvSpPr txBox="1"/>
            <p:nvPr/>
          </p:nvSpPr>
          <p:spPr>
            <a:xfrm>
              <a:off x="4581191" y="79841"/>
              <a:ext cx="2384224" cy="924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65100" tIns="165100" rIns="165100" bIns="165100" numCol="1" anchor="ctr">
              <a:spAutoFit/>
            </a:bodyPr>
            <a:lstStyle>
              <a:lvl1pPr defTabSz="2400300">
                <a:lnSpc>
                  <a:spcPct val="80000"/>
                </a:lnSpc>
                <a:spcBef>
                  <a:spcPts val="2200"/>
                </a:spcBef>
                <a:defRPr sz="27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algn="ctr"/>
              <a:r>
                <a:rPr sz="2400" dirty="0"/>
                <a:t>Phase of Euphoria</a:t>
              </a:r>
            </a:p>
          </p:txBody>
        </p:sp>
        <p:grpSp>
          <p:nvGrpSpPr>
            <p:cNvPr id="34" name="Group">
              <a:extLst>
                <a:ext uri="{FF2B5EF4-FFF2-40B4-BE49-F238E27FC236}">
                  <a16:creationId xmlns:a16="http://schemas.microsoft.com/office/drawing/2014/main" id="{A7C6A765-69F6-1D87-5D0A-410EB21BEB41}"/>
                </a:ext>
              </a:extLst>
            </p:cNvPr>
            <p:cNvGrpSpPr/>
            <p:nvPr/>
          </p:nvGrpSpPr>
          <p:grpSpPr>
            <a:xfrm>
              <a:off x="6933903" y="-1"/>
              <a:ext cx="2103211" cy="4001080"/>
              <a:chOff x="0" y="-1"/>
              <a:chExt cx="2103209" cy="4001079"/>
            </a:xfrm>
          </p:grpSpPr>
          <p:sp>
            <p:nvSpPr>
              <p:cNvPr id="40" name="Rectangle">
                <a:extLst>
                  <a:ext uri="{FF2B5EF4-FFF2-40B4-BE49-F238E27FC236}">
                    <a16:creationId xmlns:a16="http://schemas.microsoft.com/office/drawing/2014/main" id="{2848CD2F-B804-7FB1-7042-A68EA0E08384}"/>
                  </a:ext>
                </a:extLst>
              </p:cNvPr>
              <p:cNvSpPr/>
              <p:nvPr/>
            </p:nvSpPr>
            <p:spPr>
              <a:xfrm>
                <a:off x="0" y="-1"/>
                <a:ext cx="2103209" cy="4001079"/>
              </a:xfrm>
              <a:prstGeom prst="rect">
                <a:avLst/>
              </a:prstGeom>
              <a:solidFill>
                <a:srgbClr val="FF2A00"/>
              </a:solidFill>
              <a:ln w="6350" cap="flat">
                <a:solidFill>
                  <a:schemeClr val="accent1"/>
                </a:solidFill>
                <a:prstDash val="solid"/>
                <a:miter lim="800000"/>
              </a:ln>
              <a:effectLst>
                <a:outerShdw blurRad="63500" dist="19050" dir="5400000" rotWithShape="0">
                  <a:srgbClr val="000000">
                    <a:alpha val="63000"/>
                  </a:srgbClr>
                </a:outerShdw>
              </a:effectLst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41" name="Sophisticated investors start to reduce their positions and realising profits.…">
                <a:extLst>
                  <a:ext uri="{FF2B5EF4-FFF2-40B4-BE49-F238E27FC236}">
                    <a16:creationId xmlns:a16="http://schemas.microsoft.com/office/drawing/2014/main" id="{AC2323F7-3EDC-7872-7274-5900099B4FE0}"/>
                  </a:ext>
                </a:extLst>
              </p:cNvPr>
              <p:cNvSpPr txBox="1"/>
              <p:nvPr/>
            </p:nvSpPr>
            <p:spPr>
              <a:xfrm>
                <a:off x="94927" y="1124496"/>
                <a:ext cx="1936114" cy="243912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/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Sophisticated investors start to reduce their positions and </a:t>
                </a:r>
                <a:r>
                  <a:rPr dirty="0" err="1"/>
                  <a:t>realising</a:t>
                </a:r>
                <a:r>
                  <a:rPr dirty="0"/>
                  <a:t> profits. </a:t>
                </a:r>
                <a:endParaRPr lang="en-GB" dirty="0"/>
              </a:p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 dirty="0"/>
              </a:p>
              <a:p>
                <a: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dirty="0"/>
                  <a:t>During this phase, there may be enough demand from less sophisticated investors who may be new to that particular market</a:t>
                </a:r>
              </a:p>
            </p:txBody>
          </p:sp>
        </p:grpSp>
        <p:sp>
          <p:nvSpPr>
            <p:cNvPr id="35" name="Phase of…">
              <a:extLst>
                <a:ext uri="{FF2B5EF4-FFF2-40B4-BE49-F238E27FC236}">
                  <a16:creationId xmlns:a16="http://schemas.microsoft.com/office/drawing/2014/main" id="{D761781C-A185-3E48-6D9D-8FB2D48768AF}"/>
                </a:ext>
              </a:extLst>
            </p:cNvPr>
            <p:cNvSpPr txBox="1"/>
            <p:nvPr/>
          </p:nvSpPr>
          <p:spPr>
            <a:xfrm>
              <a:off x="6933903" y="79842"/>
              <a:ext cx="2103210" cy="924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65100" tIns="165100" rIns="165100" bIns="165100" numCol="1" anchor="ctr">
              <a:spAutoFit/>
            </a:bodyPr>
            <a:lstStyle/>
            <a:p>
              <a:pPr algn="ctr" defTabSz="2400300">
                <a:lnSpc>
                  <a:spcPct val="80000"/>
                </a:lnSpc>
                <a:defRPr sz="27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2400" dirty="0"/>
                <a:t>Phase of </a:t>
              </a:r>
            </a:p>
            <a:p>
              <a:pPr algn="ctr" defTabSz="2400300">
                <a:lnSpc>
                  <a:spcPct val="80000"/>
                </a:lnSpc>
                <a:defRPr sz="27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2400" dirty="0"/>
                <a:t>Profit Taking</a:t>
              </a:r>
            </a:p>
          </p:txBody>
        </p:sp>
        <p:grpSp>
          <p:nvGrpSpPr>
            <p:cNvPr id="36" name="Group">
              <a:extLst>
                <a:ext uri="{FF2B5EF4-FFF2-40B4-BE49-F238E27FC236}">
                  <a16:creationId xmlns:a16="http://schemas.microsoft.com/office/drawing/2014/main" id="{507784D9-6346-3E3E-21E5-39B87E560235}"/>
                </a:ext>
              </a:extLst>
            </p:cNvPr>
            <p:cNvGrpSpPr/>
            <p:nvPr/>
          </p:nvGrpSpPr>
          <p:grpSpPr>
            <a:xfrm>
              <a:off x="9224324" y="0"/>
              <a:ext cx="2103210" cy="4001078"/>
              <a:chOff x="0" y="0"/>
              <a:chExt cx="2103208" cy="4001077"/>
            </a:xfrm>
          </p:grpSpPr>
          <p:sp>
            <p:nvSpPr>
              <p:cNvPr id="38" name="Rectangle">
                <a:extLst>
                  <a:ext uri="{FF2B5EF4-FFF2-40B4-BE49-F238E27FC236}">
                    <a16:creationId xmlns:a16="http://schemas.microsoft.com/office/drawing/2014/main" id="{BBDB2122-4EA8-A2F7-C2FD-3CC5F1F8BB88}"/>
                  </a:ext>
                </a:extLst>
              </p:cNvPr>
              <p:cNvSpPr/>
              <p:nvPr/>
            </p:nvSpPr>
            <p:spPr>
              <a:xfrm>
                <a:off x="0" y="-1"/>
                <a:ext cx="2103209" cy="4001079"/>
              </a:xfrm>
              <a:prstGeom prst="rect">
                <a:avLst/>
              </a:prstGeom>
              <a:solidFill>
                <a:srgbClr val="FE1402"/>
              </a:solidFill>
              <a:ln w="12700" cap="flat">
                <a:solidFill>
                  <a:schemeClr val="accent5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pPr defTabSz="711200">
                  <a:lnSpc>
                    <a:spcPct val="90000"/>
                  </a:lnSpc>
                  <a:spcBef>
                    <a:spcPts val="1100"/>
                  </a:spcBef>
                  <a:defRPr sz="2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39" name="At some point prices start to fall rapidly, leading to a panic phase, when investors dump the asset">
                <a:extLst>
                  <a:ext uri="{FF2B5EF4-FFF2-40B4-BE49-F238E27FC236}">
                    <a16:creationId xmlns:a16="http://schemas.microsoft.com/office/drawing/2014/main" id="{D5620B2C-8EDB-F3E7-9522-B5EA496BC096}"/>
                  </a:ext>
                </a:extLst>
              </p:cNvPr>
              <p:cNvSpPr txBox="1"/>
              <p:nvPr/>
            </p:nvSpPr>
            <p:spPr>
              <a:xfrm>
                <a:off x="111820" y="1130837"/>
                <a:ext cx="1948102" cy="10263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0" tIns="0" rIns="0" bIns="0" numCol="1" anchor="t">
                <a:spAutoFit/>
              </a:bodyPr>
              <a:lstStyle>
                <a:lvl1pPr defTabSz="711200">
                  <a:lnSpc>
                    <a:spcPct val="90000"/>
                  </a:lnSpc>
                  <a:spcBef>
                    <a:spcPts val="600"/>
                  </a:spcBef>
                  <a:defRPr sz="15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rPr dirty="0"/>
                  <a:t>At some point prices start to fall rapidly, leading to a panic phase, when investors dump the asset </a:t>
                </a:r>
              </a:p>
            </p:txBody>
          </p:sp>
        </p:grpSp>
        <p:sp>
          <p:nvSpPr>
            <p:cNvPr id="37" name="Panic Phase">
              <a:extLst>
                <a:ext uri="{FF2B5EF4-FFF2-40B4-BE49-F238E27FC236}">
                  <a16:creationId xmlns:a16="http://schemas.microsoft.com/office/drawing/2014/main" id="{5AC4C5F7-E5EE-8447-681F-D90AA11087A7}"/>
                </a:ext>
              </a:extLst>
            </p:cNvPr>
            <p:cNvSpPr txBox="1"/>
            <p:nvPr/>
          </p:nvSpPr>
          <p:spPr>
            <a:xfrm>
              <a:off x="9152405" y="245185"/>
              <a:ext cx="2384224" cy="6295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165100" tIns="165100" rIns="165100" bIns="165100" numCol="1" anchor="ctr">
              <a:spAutoFit/>
            </a:bodyPr>
            <a:lstStyle>
              <a:lvl1pPr defTabSz="2400300">
                <a:lnSpc>
                  <a:spcPct val="80000"/>
                </a:lnSpc>
                <a:spcBef>
                  <a:spcPts val="2200"/>
                </a:spcBef>
                <a:defRPr sz="27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algn="ctr"/>
              <a:r>
                <a:rPr sz="2400" dirty="0"/>
                <a:t>Panic Phase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1134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3278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A model of bubbles: fundamentals and bubble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580868"/>
            <a:ext cx="5428574" cy="4348346"/>
          </a:xfrm>
        </p:spPr>
        <p:txBody>
          <a:bodyPr>
            <a:normAutofit/>
          </a:bodyPr>
          <a:lstStyle/>
          <a:p>
            <a:pPr marL="224026" indent="-224026" defTabSz="896111">
              <a:spcBef>
                <a:spcPts val="1800"/>
              </a:spcBef>
              <a:spcAft>
                <a:spcPts val="600"/>
              </a:spcAft>
              <a:defRPr sz="2100"/>
            </a:pPr>
            <a:r>
              <a:rPr lang="en-GB" sz="2000" dirty="0">
                <a:latin typeface="+mj-lt"/>
              </a:rPr>
              <a:t>Invention: a fundamental innovation that has value that is rising over time</a:t>
            </a:r>
          </a:p>
          <a:p>
            <a:pPr marL="224026" indent="-224026" defTabSz="896111">
              <a:spcBef>
                <a:spcPts val="1800"/>
              </a:spcBef>
              <a:spcAft>
                <a:spcPts val="600"/>
              </a:spcAft>
              <a:defRPr sz="2100"/>
            </a:pPr>
            <a:r>
              <a:rPr lang="en-GB" sz="2000" dirty="0">
                <a:latin typeface="+mj-lt"/>
              </a:rPr>
              <a:t>In this initial displacement phase, the good news of innovation pushes the price up</a:t>
            </a:r>
          </a:p>
          <a:p>
            <a:pPr marL="224026" indent="-224026" defTabSz="896111">
              <a:spcBef>
                <a:spcPts val="1800"/>
              </a:spcBef>
              <a:spcAft>
                <a:spcPts val="600"/>
              </a:spcAft>
              <a:defRPr sz="2100"/>
            </a:pPr>
            <a:r>
              <a:rPr lang="en-GB" sz="2000" dirty="0">
                <a:latin typeface="+mj-lt"/>
              </a:rPr>
              <a:t>At some point, say date 0, fundamental value slows down. For simplicity, say it becomes constant</a:t>
            </a:r>
          </a:p>
          <a:p>
            <a:pPr marL="224026" indent="-224026" defTabSz="896111">
              <a:spcBef>
                <a:spcPts val="1800"/>
              </a:spcBef>
              <a:spcAft>
                <a:spcPts val="600"/>
              </a:spcAft>
              <a:defRPr sz="2100"/>
            </a:pPr>
            <a:r>
              <a:rPr lang="en-GB" sz="2000" dirty="0">
                <a:latin typeface="+mj-lt"/>
              </a:rPr>
              <a:t>If asset price continues to rise: a bubble emerges</a:t>
            </a:r>
          </a:p>
        </p:txBody>
      </p:sp>
      <p:grpSp>
        <p:nvGrpSpPr>
          <p:cNvPr id="32" name="Group">
            <a:extLst>
              <a:ext uri="{FF2B5EF4-FFF2-40B4-BE49-F238E27FC236}">
                <a16:creationId xmlns:a16="http://schemas.microsoft.com/office/drawing/2014/main" id="{DA312CB0-DD1B-6A12-BF7F-DABE184174A2}"/>
              </a:ext>
            </a:extLst>
          </p:cNvPr>
          <p:cNvGrpSpPr/>
          <p:nvPr/>
        </p:nvGrpSpPr>
        <p:grpSpPr>
          <a:xfrm>
            <a:off x="6031193" y="1580868"/>
            <a:ext cx="5951335" cy="4576974"/>
            <a:chOff x="16868" y="506833"/>
            <a:chExt cx="5951333" cy="4576973"/>
          </a:xfrm>
        </p:grpSpPr>
        <p:sp>
          <p:nvSpPr>
            <p:cNvPr id="33" name="Freeform: Shape 2">
              <a:extLst>
                <a:ext uri="{FF2B5EF4-FFF2-40B4-BE49-F238E27FC236}">
                  <a16:creationId xmlns:a16="http://schemas.microsoft.com/office/drawing/2014/main" id="{238AEDC6-9BBB-28CD-D272-1E905E00F82C}"/>
                </a:ext>
              </a:extLst>
            </p:cNvPr>
            <p:cNvSpPr/>
            <p:nvPr/>
          </p:nvSpPr>
          <p:spPr>
            <a:xfrm>
              <a:off x="741359" y="1015337"/>
              <a:ext cx="3901109" cy="2715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1041" y="21509"/>
                    <a:pt x="2082" y="21417"/>
                    <a:pt x="3288" y="21181"/>
                  </a:cubicBezTo>
                  <a:cubicBezTo>
                    <a:pt x="4493" y="20944"/>
                    <a:pt x="5973" y="20633"/>
                    <a:pt x="7233" y="20179"/>
                  </a:cubicBezTo>
                  <a:cubicBezTo>
                    <a:pt x="8493" y="19724"/>
                    <a:pt x="9811" y="19037"/>
                    <a:pt x="10849" y="18454"/>
                  </a:cubicBezTo>
                  <a:cubicBezTo>
                    <a:pt x="11888" y="17872"/>
                    <a:pt x="12471" y="17720"/>
                    <a:pt x="13463" y="16683"/>
                  </a:cubicBezTo>
                  <a:cubicBezTo>
                    <a:pt x="14455" y="15647"/>
                    <a:pt x="15860" y="13767"/>
                    <a:pt x="16800" y="12233"/>
                  </a:cubicBezTo>
                  <a:cubicBezTo>
                    <a:pt x="17740" y="10699"/>
                    <a:pt x="18468" y="8959"/>
                    <a:pt x="19101" y="7480"/>
                  </a:cubicBezTo>
                  <a:cubicBezTo>
                    <a:pt x="19734" y="6000"/>
                    <a:pt x="20181" y="4602"/>
                    <a:pt x="20597" y="3355"/>
                  </a:cubicBezTo>
                  <a:cubicBezTo>
                    <a:pt x="21014" y="2109"/>
                    <a:pt x="21307" y="105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34" name="Straight Arrow Connector 4">
              <a:extLst>
                <a:ext uri="{FF2B5EF4-FFF2-40B4-BE49-F238E27FC236}">
                  <a16:creationId xmlns:a16="http://schemas.microsoft.com/office/drawing/2014/main" id="{B8E08169-7C48-C02B-24F1-583DB3998335}"/>
                </a:ext>
              </a:extLst>
            </p:cNvPr>
            <p:cNvSpPr/>
            <p:nvPr/>
          </p:nvSpPr>
          <p:spPr>
            <a:xfrm>
              <a:off x="741359" y="4678934"/>
              <a:ext cx="514963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Straight Connector 8">
              <a:extLst>
                <a:ext uri="{FF2B5EF4-FFF2-40B4-BE49-F238E27FC236}">
                  <a16:creationId xmlns:a16="http://schemas.microsoft.com/office/drawing/2014/main" id="{326F8BEC-DA78-668B-1C3E-371FEFA2C0EC}"/>
                </a:ext>
              </a:extLst>
            </p:cNvPr>
            <p:cNvSpPr/>
            <p:nvPr/>
          </p:nvSpPr>
          <p:spPr>
            <a:xfrm>
              <a:off x="2068781" y="3547602"/>
              <a:ext cx="2781402" cy="2"/>
            </a:xfrm>
            <a:prstGeom prst="line">
              <a:avLst/>
            </a:prstGeom>
            <a:noFill/>
            <a:ln w="57150" cap="flat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6" name="TextBox 17">
              <a:extLst>
                <a:ext uri="{FF2B5EF4-FFF2-40B4-BE49-F238E27FC236}">
                  <a16:creationId xmlns:a16="http://schemas.microsoft.com/office/drawing/2014/main" id="{D4B97721-0CC9-C20C-78E2-AEAB8F9283AC}"/>
                </a:ext>
              </a:extLst>
            </p:cNvPr>
            <p:cNvSpPr txBox="1"/>
            <p:nvPr/>
          </p:nvSpPr>
          <p:spPr>
            <a:xfrm>
              <a:off x="2084521" y="2548168"/>
              <a:ext cx="661006" cy="5093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ctr">
                <a:defRPr sz="1400">
                  <a:latin typeface="Calibri Light"/>
                  <a:ea typeface="Calibri Light"/>
                  <a:cs typeface="Calibri Light"/>
                  <a:sym typeface="Calibri Light"/>
                </a:defRPr>
              </a:pPr>
              <a:r>
                <a:rPr dirty="0"/>
                <a:t>Bubble </a:t>
              </a:r>
            </a:p>
            <a:p>
              <a:pPr algn="ctr">
                <a:defRPr sz="1400">
                  <a:latin typeface="Calibri Light"/>
                  <a:ea typeface="Calibri Light"/>
                  <a:cs typeface="Calibri Light"/>
                  <a:sym typeface="Calibri Light"/>
                </a:defRPr>
              </a:pPr>
              <a:r>
                <a:rPr dirty="0"/>
                <a:t>starts</a:t>
              </a:r>
            </a:p>
          </p:txBody>
        </p:sp>
        <p:sp>
          <p:nvSpPr>
            <p:cNvPr id="37" name="Straight Connector 24">
              <a:extLst>
                <a:ext uri="{FF2B5EF4-FFF2-40B4-BE49-F238E27FC236}">
                  <a16:creationId xmlns:a16="http://schemas.microsoft.com/office/drawing/2014/main" id="{BA7850A3-BDA1-777F-8EC7-5FD394E2B55C}"/>
                </a:ext>
              </a:extLst>
            </p:cNvPr>
            <p:cNvSpPr/>
            <p:nvPr/>
          </p:nvSpPr>
          <p:spPr>
            <a:xfrm flipV="1">
              <a:off x="741359" y="506833"/>
              <a:ext cx="2" cy="417210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8" name="TextBox 27">
              <a:extLst>
                <a:ext uri="{FF2B5EF4-FFF2-40B4-BE49-F238E27FC236}">
                  <a16:creationId xmlns:a16="http://schemas.microsoft.com/office/drawing/2014/main" id="{16B99D54-C80D-0F77-D15C-1D465586486A}"/>
                </a:ext>
              </a:extLst>
            </p:cNvPr>
            <p:cNvSpPr txBox="1"/>
            <p:nvPr/>
          </p:nvSpPr>
          <p:spPr>
            <a:xfrm>
              <a:off x="3369450" y="1243539"/>
              <a:ext cx="890365" cy="5232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ctr">
                <a:defRPr sz="1400">
                  <a:solidFill>
                    <a:srgbClr val="4472C4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Potential</a:t>
              </a:r>
            </a:p>
            <a:p>
              <a:pPr algn="ctr">
                <a:defRPr sz="1400">
                  <a:solidFill>
                    <a:srgbClr val="4472C4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price path</a:t>
              </a:r>
            </a:p>
          </p:txBody>
        </p:sp>
        <p:sp>
          <p:nvSpPr>
            <p:cNvPr id="39" name="TextBox 28">
              <a:extLst>
                <a:ext uri="{FF2B5EF4-FFF2-40B4-BE49-F238E27FC236}">
                  <a16:creationId xmlns:a16="http://schemas.microsoft.com/office/drawing/2014/main" id="{F8EB1F2D-0429-052A-39FE-14A8313E5D92}"/>
                </a:ext>
              </a:extLst>
            </p:cNvPr>
            <p:cNvSpPr txBox="1"/>
            <p:nvPr/>
          </p:nvSpPr>
          <p:spPr>
            <a:xfrm>
              <a:off x="3946849" y="3032492"/>
              <a:ext cx="1053986" cy="5232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ctr">
                <a:defRPr sz="1400">
                  <a:solidFill>
                    <a:srgbClr val="70AD47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>
                  <a:latin typeface="Calibri" panose="020F0502020204030204" pitchFamily="34" charset="0"/>
                  <a:cs typeface="Calibri" panose="020F0502020204030204" pitchFamily="34" charset="0"/>
                </a:rPr>
                <a:t>Fundamental</a:t>
              </a:r>
            </a:p>
            <a:p>
              <a:pPr algn="ctr">
                <a:defRPr sz="1400">
                  <a:solidFill>
                    <a:srgbClr val="70AD47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>
                  <a:latin typeface="Calibri" panose="020F0502020204030204" pitchFamily="34" charset="0"/>
                  <a:cs typeface="Calibri" panose="020F0502020204030204" pitchFamily="34" charset="0"/>
                </a:rPr>
                <a:t>value</a:t>
              </a:r>
            </a:p>
          </p:txBody>
        </p:sp>
        <p:sp>
          <p:nvSpPr>
            <p:cNvPr id="40" name="TextBox 23">
              <a:extLst>
                <a:ext uri="{FF2B5EF4-FFF2-40B4-BE49-F238E27FC236}">
                  <a16:creationId xmlns:a16="http://schemas.microsoft.com/office/drawing/2014/main" id="{17294293-8D3F-FE70-2F5E-148DCBE2D4DE}"/>
                </a:ext>
              </a:extLst>
            </p:cNvPr>
            <p:cNvSpPr txBox="1"/>
            <p:nvPr/>
          </p:nvSpPr>
          <p:spPr>
            <a:xfrm>
              <a:off x="5441020" y="4730202"/>
              <a:ext cx="527181" cy="338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r>
                <a:rPr sz="1600" dirty="0"/>
                <a:t>time</a:t>
              </a:r>
            </a:p>
          </p:txBody>
        </p:sp>
        <p:sp>
          <p:nvSpPr>
            <p:cNvPr id="41" name="TextBox 25">
              <a:extLst>
                <a:ext uri="{FF2B5EF4-FFF2-40B4-BE49-F238E27FC236}">
                  <a16:creationId xmlns:a16="http://schemas.microsoft.com/office/drawing/2014/main" id="{C85A00FF-E608-BC9A-1A55-9B05FEBF0230}"/>
                </a:ext>
              </a:extLst>
            </p:cNvPr>
            <p:cNvSpPr txBox="1"/>
            <p:nvPr/>
          </p:nvSpPr>
          <p:spPr>
            <a:xfrm>
              <a:off x="16868" y="523534"/>
              <a:ext cx="732247" cy="83099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ctr">
                <a:defRPr>
                  <a:latin typeface="Calibri Light"/>
                  <a:ea typeface="Calibri Light"/>
                  <a:cs typeface="Calibri Light"/>
                  <a:sym typeface="Calibri Light"/>
                </a:defRPr>
              </a:pPr>
              <a:r>
                <a:rPr sz="1600" dirty="0"/>
                <a:t>price </a:t>
              </a:r>
            </a:p>
            <a:p>
              <a:pPr algn="ctr">
                <a:defRPr>
                  <a:latin typeface="Calibri Light"/>
                  <a:ea typeface="Calibri Light"/>
                  <a:cs typeface="Calibri Light"/>
                  <a:sym typeface="Calibri Light"/>
                </a:defRPr>
              </a:pPr>
              <a:r>
                <a:rPr sz="1600" dirty="0"/>
                <a:t>of</a:t>
              </a:r>
            </a:p>
            <a:p>
              <a:pPr algn="ctr">
                <a:defRPr>
                  <a:latin typeface="Calibri Light"/>
                  <a:ea typeface="Calibri Light"/>
                  <a:cs typeface="Calibri Light"/>
                  <a:sym typeface="Calibri Light"/>
                </a:defRPr>
              </a:pPr>
              <a:r>
                <a:rPr sz="1600" dirty="0"/>
                <a:t>asset</a:t>
              </a:r>
            </a:p>
          </p:txBody>
        </p:sp>
        <p:sp>
          <p:nvSpPr>
            <p:cNvPr id="42" name="TextBox 30">
              <a:extLst>
                <a:ext uri="{FF2B5EF4-FFF2-40B4-BE49-F238E27FC236}">
                  <a16:creationId xmlns:a16="http://schemas.microsoft.com/office/drawing/2014/main" id="{78724A07-2B5B-F302-B400-E8D3EC3B9E07}"/>
                </a:ext>
              </a:extLst>
            </p:cNvPr>
            <p:cNvSpPr txBox="1"/>
            <p:nvPr/>
          </p:nvSpPr>
          <p:spPr>
            <a:xfrm>
              <a:off x="192110" y="4745256"/>
              <a:ext cx="1094633" cy="338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rPr sz="16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invention</a:t>
              </a:r>
            </a:p>
          </p:txBody>
        </p:sp>
        <p:sp>
          <p:nvSpPr>
            <p:cNvPr id="43" name="TextBox 31">
              <a:extLst>
                <a:ext uri="{FF2B5EF4-FFF2-40B4-BE49-F238E27FC236}">
                  <a16:creationId xmlns:a16="http://schemas.microsoft.com/office/drawing/2014/main" id="{DF47CFD5-7155-AA07-5961-9C785C712DB2}"/>
                </a:ext>
              </a:extLst>
            </p:cNvPr>
            <p:cNvSpPr txBox="1"/>
            <p:nvPr/>
          </p:nvSpPr>
          <p:spPr>
            <a:xfrm>
              <a:off x="1980729" y="4722469"/>
              <a:ext cx="176107" cy="338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rPr sz="1600" dirty="0">
                  <a:latin typeface="Calibri Light" panose="020F0302020204030204" pitchFamily="34" charset="0"/>
                  <a:cs typeface="Calibri Light" panose="020F0302020204030204" pitchFamily="34" charset="0"/>
                </a:rPr>
                <a:t>0</a:t>
              </a:r>
            </a:p>
          </p:txBody>
        </p:sp>
        <p:sp>
          <p:nvSpPr>
            <p:cNvPr id="44" name="Straight Connector 32">
              <a:extLst>
                <a:ext uri="{FF2B5EF4-FFF2-40B4-BE49-F238E27FC236}">
                  <a16:creationId xmlns:a16="http://schemas.microsoft.com/office/drawing/2014/main" id="{C6A35057-CB8E-4C87-613E-CE3435ED664C}"/>
                </a:ext>
              </a:extLst>
            </p:cNvPr>
            <p:cNvSpPr/>
            <p:nvPr/>
          </p:nvSpPr>
          <p:spPr>
            <a:xfrm flipV="1">
              <a:off x="2059054" y="3520532"/>
              <a:ext cx="2" cy="1163219"/>
            </a:xfrm>
            <a:prstGeom prst="line">
              <a:avLst/>
            </a:prstGeom>
            <a:noFill/>
            <a:ln w="9525" cap="flat">
              <a:solidFill>
                <a:srgbClr val="4472C4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45" name="Straight Arrow Connector 33">
              <a:extLst>
                <a:ext uri="{FF2B5EF4-FFF2-40B4-BE49-F238E27FC236}">
                  <a16:creationId xmlns:a16="http://schemas.microsoft.com/office/drawing/2014/main" id="{86FA5B18-6A68-FC0D-E963-A6F1BDAF086A}"/>
                </a:ext>
              </a:extLst>
            </p:cNvPr>
            <p:cNvSpPr/>
            <p:nvPr/>
          </p:nvSpPr>
          <p:spPr>
            <a:xfrm flipH="1">
              <a:off x="2060348" y="3027851"/>
              <a:ext cx="225280" cy="4365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6" name="TextBox 18">
            <a:extLst>
              <a:ext uri="{FF2B5EF4-FFF2-40B4-BE49-F238E27FC236}">
                <a16:creationId xmlns:a16="http://schemas.microsoft.com/office/drawing/2014/main" id="{A12BA6E4-7C14-7CCC-EDE3-64B59DFC98C7}"/>
              </a:ext>
            </a:extLst>
          </p:cNvPr>
          <p:cNvSpPr txBox="1"/>
          <p:nvPr/>
        </p:nvSpPr>
        <p:spPr>
          <a:xfrm>
            <a:off x="6811100" y="3869228"/>
            <a:ext cx="1064041" cy="5093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Fundamental </a:t>
            </a:r>
          </a:p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innovation</a:t>
            </a:r>
          </a:p>
        </p:txBody>
      </p:sp>
      <p:sp>
        <p:nvSpPr>
          <p:cNvPr id="7" name="Straight Arrow Connector 21">
            <a:extLst>
              <a:ext uri="{FF2B5EF4-FFF2-40B4-BE49-F238E27FC236}">
                <a16:creationId xmlns:a16="http://schemas.microsoft.com/office/drawing/2014/main" id="{14B112D6-7D40-0135-BA97-A3CBE00F55BA}"/>
              </a:ext>
            </a:extLst>
          </p:cNvPr>
          <p:cNvSpPr/>
          <p:nvPr/>
        </p:nvSpPr>
        <p:spPr>
          <a:xfrm flipH="1">
            <a:off x="6811100" y="4340392"/>
            <a:ext cx="382151" cy="424178"/>
          </a:xfrm>
          <a:prstGeom prst="line">
            <a:avLst/>
          </a:prstGeom>
          <a:noFill/>
          <a:ln w="19050" cap="flat">
            <a:solidFill>
              <a:srgbClr val="000000"/>
            </a:solidFill>
            <a:prstDash val="solid"/>
            <a:miter lim="800000"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840968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24167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A model of bubbles: speculators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580868"/>
            <a:ext cx="5774864" cy="4348346"/>
          </a:xfrm>
        </p:spPr>
        <p:txBody>
          <a:bodyPr>
            <a:noAutofit/>
          </a:bodyPr>
          <a:lstStyle/>
          <a:p>
            <a:pPr marL="224026" indent="-224026" defTabSz="89611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Consider two groups of speculators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1. </a:t>
            </a:r>
            <a:r>
              <a:rPr lang="en-US" b="1" dirty="0">
                <a:latin typeface="+mj-lt"/>
              </a:rPr>
              <a:t>Sophisticated</a:t>
            </a:r>
            <a:r>
              <a:rPr lang="en-US" dirty="0">
                <a:latin typeface="+mj-lt"/>
              </a:rPr>
              <a:t> ones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2. </a:t>
            </a:r>
            <a:r>
              <a:rPr lang="en-US" b="1" dirty="0">
                <a:latin typeface="+mj-lt"/>
              </a:rPr>
              <a:t>Momentum</a:t>
            </a:r>
            <a:r>
              <a:rPr lang="en-US" dirty="0">
                <a:latin typeface="+mj-lt"/>
              </a:rPr>
              <a:t> ones</a:t>
            </a:r>
          </a:p>
          <a:p>
            <a:pPr marL="672083" lvl="1" indent="-224027" defTabSz="89611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defRPr sz="2000" i="1" u="sng"/>
            </a:pPr>
            <a:r>
              <a:rPr lang="en-US" sz="2000" dirty="0">
                <a:latin typeface="+mj-lt"/>
              </a:rPr>
              <a:t>Extrapolative expectations: as price increases, the momentum investors become </a:t>
            </a:r>
            <a:r>
              <a:rPr lang="en-US" sz="2000" dirty="0">
                <a:solidFill>
                  <a:srgbClr val="EC6D0B"/>
                </a:solidFill>
                <a:latin typeface="+mj-lt"/>
              </a:rPr>
              <a:t>increasingly optimistic </a:t>
            </a:r>
            <a:r>
              <a:rPr lang="en-US" sz="2000" dirty="0">
                <a:latin typeface="+mj-lt"/>
              </a:rPr>
              <a:t>of price to increase further in future</a:t>
            </a:r>
          </a:p>
          <a:p>
            <a:pPr marL="224026" indent="-224026" defTabSz="89611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When bubble starts, momentum investors see price continuing to rise, extrapolate it will continue further</a:t>
            </a:r>
          </a:p>
          <a:p>
            <a:pPr marL="224026" indent="-224026" defTabSz="89611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000"/>
            </a:pPr>
            <a:r>
              <a:rPr lang="en-US" dirty="0">
                <a:latin typeface="+mj-lt"/>
              </a:rPr>
              <a:t>The rise in prices in the displacement phase confirms their (mistaken) belief that current price growth can be extrapolated into future price growth</a:t>
            </a:r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A8835917-6951-6244-FD71-5CE939E9CBD9}"/>
              </a:ext>
            </a:extLst>
          </p:cNvPr>
          <p:cNvGrpSpPr/>
          <p:nvPr/>
        </p:nvGrpSpPr>
        <p:grpSpPr>
          <a:xfrm>
            <a:off x="6755684" y="1580868"/>
            <a:ext cx="5149640" cy="4554187"/>
            <a:chOff x="741359" y="506833"/>
            <a:chExt cx="5149638" cy="4554186"/>
          </a:xfrm>
        </p:grpSpPr>
        <p:sp>
          <p:nvSpPr>
            <p:cNvPr id="5" name="Freeform: Shape 2">
              <a:extLst>
                <a:ext uri="{FF2B5EF4-FFF2-40B4-BE49-F238E27FC236}">
                  <a16:creationId xmlns:a16="http://schemas.microsoft.com/office/drawing/2014/main" id="{B17B8637-8B19-CEFD-97C4-82E84BD86BEE}"/>
                </a:ext>
              </a:extLst>
            </p:cNvPr>
            <p:cNvSpPr/>
            <p:nvPr/>
          </p:nvSpPr>
          <p:spPr>
            <a:xfrm>
              <a:off x="741359" y="1015337"/>
              <a:ext cx="3901109" cy="2715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1041" y="21509"/>
                    <a:pt x="2082" y="21417"/>
                    <a:pt x="3288" y="21181"/>
                  </a:cubicBezTo>
                  <a:cubicBezTo>
                    <a:pt x="4493" y="20944"/>
                    <a:pt x="5973" y="20633"/>
                    <a:pt x="7233" y="20179"/>
                  </a:cubicBezTo>
                  <a:cubicBezTo>
                    <a:pt x="8493" y="19724"/>
                    <a:pt x="9811" y="19037"/>
                    <a:pt x="10849" y="18454"/>
                  </a:cubicBezTo>
                  <a:cubicBezTo>
                    <a:pt x="11888" y="17872"/>
                    <a:pt x="12471" y="17720"/>
                    <a:pt x="13463" y="16683"/>
                  </a:cubicBezTo>
                  <a:cubicBezTo>
                    <a:pt x="14455" y="15647"/>
                    <a:pt x="15860" y="13767"/>
                    <a:pt x="16800" y="12233"/>
                  </a:cubicBezTo>
                  <a:cubicBezTo>
                    <a:pt x="17740" y="10699"/>
                    <a:pt x="18468" y="8959"/>
                    <a:pt x="19101" y="7480"/>
                  </a:cubicBezTo>
                  <a:cubicBezTo>
                    <a:pt x="19734" y="6000"/>
                    <a:pt x="20181" y="4602"/>
                    <a:pt x="20597" y="3355"/>
                  </a:cubicBezTo>
                  <a:cubicBezTo>
                    <a:pt x="21014" y="2109"/>
                    <a:pt x="21307" y="105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" name="Straight Arrow Connector 4">
              <a:extLst>
                <a:ext uri="{FF2B5EF4-FFF2-40B4-BE49-F238E27FC236}">
                  <a16:creationId xmlns:a16="http://schemas.microsoft.com/office/drawing/2014/main" id="{52B6EFCA-9B5E-630F-01DD-D74FB40301D8}"/>
                </a:ext>
              </a:extLst>
            </p:cNvPr>
            <p:cNvSpPr/>
            <p:nvPr/>
          </p:nvSpPr>
          <p:spPr>
            <a:xfrm>
              <a:off x="741359" y="4678934"/>
              <a:ext cx="514963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" name="Straight Connector 8">
              <a:extLst>
                <a:ext uri="{FF2B5EF4-FFF2-40B4-BE49-F238E27FC236}">
                  <a16:creationId xmlns:a16="http://schemas.microsoft.com/office/drawing/2014/main" id="{FE0411A6-1452-C54D-BFEA-9C8CEEB95C87}"/>
                </a:ext>
              </a:extLst>
            </p:cNvPr>
            <p:cNvSpPr/>
            <p:nvPr/>
          </p:nvSpPr>
          <p:spPr>
            <a:xfrm>
              <a:off x="2068781" y="3547602"/>
              <a:ext cx="2781402" cy="2"/>
            </a:xfrm>
            <a:prstGeom prst="line">
              <a:avLst/>
            </a:prstGeom>
            <a:noFill/>
            <a:ln w="57150" cap="flat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9" name="Straight Connector 24">
              <a:extLst>
                <a:ext uri="{FF2B5EF4-FFF2-40B4-BE49-F238E27FC236}">
                  <a16:creationId xmlns:a16="http://schemas.microsoft.com/office/drawing/2014/main" id="{CB5EBDC4-E9AF-6E9D-0ED9-770500F4DB28}"/>
                </a:ext>
              </a:extLst>
            </p:cNvPr>
            <p:cNvSpPr/>
            <p:nvPr/>
          </p:nvSpPr>
          <p:spPr>
            <a:xfrm flipV="1">
              <a:off x="741359" y="506833"/>
              <a:ext cx="2" cy="417210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0" name="TextBox 27">
              <a:extLst>
                <a:ext uri="{FF2B5EF4-FFF2-40B4-BE49-F238E27FC236}">
                  <a16:creationId xmlns:a16="http://schemas.microsoft.com/office/drawing/2014/main" id="{761272FA-2ABA-02CE-5ED8-F1E3E122DB97}"/>
                </a:ext>
              </a:extLst>
            </p:cNvPr>
            <p:cNvSpPr txBox="1"/>
            <p:nvPr/>
          </p:nvSpPr>
          <p:spPr>
            <a:xfrm>
              <a:off x="3369450" y="1243539"/>
              <a:ext cx="890365" cy="5232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ctr">
                <a:defRPr sz="1400">
                  <a:solidFill>
                    <a:srgbClr val="4472C4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>
                  <a:latin typeface="Calibri" panose="020F0502020204030204" pitchFamily="34" charset="0"/>
                  <a:cs typeface="Calibri" panose="020F0502020204030204" pitchFamily="34" charset="0"/>
                </a:rPr>
                <a:t>Potential</a:t>
              </a:r>
            </a:p>
            <a:p>
              <a:pPr algn="ctr">
                <a:defRPr sz="1400">
                  <a:solidFill>
                    <a:srgbClr val="4472C4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>
                  <a:latin typeface="Calibri" panose="020F0502020204030204" pitchFamily="34" charset="0"/>
                  <a:cs typeface="Calibri" panose="020F0502020204030204" pitchFamily="34" charset="0"/>
                </a:rPr>
                <a:t>price path</a:t>
              </a:r>
            </a:p>
          </p:txBody>
        </p:sp>
        <p:sp>
          <p:nvSpPr>
            <p:cNvPr id="11" name="TextBox 28">
              <a:extLst>
                <a:ext uri="{FF2B5EF4-FFF2-40B4-BE49-F238E27FC236}">
                  <a16:creationId xmlns:a16="http://schemas.microsoft.com/office/drawing/2014/main" id="{3BB7BC7F-3086-F157-1711-1DE4A12FD2C2}"/>
                </a:ext>
              </a:extLst>
            </p:cNvPr>
            <p:cNvSpPr txBox="1"/>
            <p:nvPr/>
          </p:nvSpPr>
          <p:spPr>
            <a:xfrm>
              <a:off x="3946849" y="3032492"/>
              <a:ext cx="1053986" cy="5232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algn="ctr">
                <a:defRPr sz="1400">
                  <a:solidFill>
                    <a:srgbClr val="70AD47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>
                  <a:latin typeface="Calibri" panose="020F0502020204030204" pitchFamily="34" charset="0"/>
                  <a:cs typeface="Calibri" panose="020F0502020204030204" pitchFamily="34" charset="0"/>
                </a:rPr>
                <a:t>Fundamental</a:t>
              </a:r>
            </a:p>
            <a:p>
              <a:pPr algn="ctr">
                <a:defRPr sz="1400">
                  <a:solidFill>
                    <a:srgbClr val="70AD47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r>
                <a:rPr dirty="0">
                  <a:latin typeface="Calibri" panose="020F0502020204030204" pitchFamily="34" charset="0"/>
                  <a:cs typeface="Calibri" panose="020F0502020204030204" pitchFamily="34" charset="0"/>
                </a:rPr>
                <a:t>value</a:t>
              </a:r>
            </a:p>
          </p:txBody>
        </p:sp>
        <p:sp>
          <p:nvSpPr>
            <p:cNvPr id="15" name="TextBox 31">
              <a:extLst>
                <a:ext uri="{FF2B5EF4-FFF2-40B4-BE49-F238E27FC236}">
                  <a16:creationId xmlns:a16="http://schemas.microsoft.com/office/drawing/2014/main" id="{EEFEA7BC-AD8C-B65D-1AE2-D93A8A15206A}"/>
                </a:ext>
              </a:extLst>
            </p:cNvPr>
            <p:cNvSpPr txBox="1"/>
            <p:nvPr/>
          </p:nvSpPr>
          <p:spPr>
            <a:xfrm>
              <a:off x="1980729" y="4722469"/>
              <a:ext cx="176107" cy="3385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r>
                <a:rPr sz="1600" dirty="0">
                  <a:latin typeface="Calibri" panose="020F0502020204030204" pitchFamily="34" charset="0"/>
                  <a:cs typeface="Calibri" panose="020F0502020204030204" pitchFamily="34" charset="0"/>
                </a:rPr>
                <a:t>0</a:t>
              </a:r>
            </a:p>
          </p:txBody>
        </p:sp>
        <p:sp>
          <p:nvSpPr>
            <p:cNvPr id="16" name="Straight Connector 32">
              <a:extLst>
                <a:ext uri="{FF2B5EF4-FFF2-40B4-BE49-F238E27FC236}">
                  <a16:creationId xmlns:a16="http://schemas.microsoft.com/office/drawing/2014/main" id="{5740F914-2C5C-A4CC-3722-2F19E853410A}"/>
                </a:ext>
              </a:extLst>
            </p:cNvPr>
            <p:cNvSpPr/>
            <p:nvPr/>
          </p:nvSpPr>
          <p:spPr>
            <a:xfrm flipV="1">
              <a:off x="2059054" y="3520532"/>
              <a:ext cx="2" cy="1163219"/>
            </a:xfrm>
            <a:prstGeom prst="line">
              <a:avLst/>
            </a:prstGeom>
            <a:noFill/>
            <a:ln w="9525" cap="flat">
              <a:solidFill>
                <a:srgbClr val="4472C4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Straight Arrow Connector 33">
              <a:extLst>
                <a:ext uri="{FF2B5EF4-FFF2-40B4-BE49-F238E27FC236}">
                  <a16:creationId xmlns:a16="http://schemas.microsoft.com/office/drawing/2014/main" id="{E9E60B45-5CD9-434D-A206-0ADA97D630E2}"/>
                </a:ext>
              </a:extLst>
            </p:cNvPr>
            <p:cNvSpPr/>
            <p:nvPr/>
          </p:nvSpPr>
          <p:spPr>
            <a:xfrm flipH="1">
              <a:off x="2060348" y="3027851"/>
              <a:ext cx="225280" cy="4365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CB189539-C09E-964B-E78D-0AB5D3EFA32F}"/>
              </a:ext>
            </a:extLst>
          </p:cNvPr>
          <p:cNvSpPr txBox="1"/>
          <p:nvPr/>
        </p:nvSpPr>
        <p:spPr>
          <a:xfrm>
            <a:off x="10373020" y="3116677"/>
            <a:ext cx="1284280" cy="737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dirty="0"/>
              <a:t>Expectations rising with prices</a:t>
            </a:r>
          </a:p>
        </p:txBody>
      </p:sp>
      <p:sp>
        <p:nvSpPr>
          <p:cNvPr id="19" name="Straight Arrow Connector 33">
            <a:extLst>
              <a:ext uri="{FF2B5EF4-FFF2-40B4-BE49-F238E27FC236}">
                <a16:creationId xmlns:a16="http://schemas.microsoft.com/office/drawing/2014/main" id="{432816BE-719C-B1CC-5484-91D3A6C748CA}"/>
              </a:ext>
            </a:extLst>
          </p:cNvPr>
          <p:cNvSpPr/>
          <p:nvPr/>
        </p:nvSpPr>
        <p:spPr>
          <a:xfrm flipH="1" flipV="1">
            <a:off x="10161345" y="3343450"/>
            <a:ext cx="334052" cy="124037"/>
          </a:xfrm>
          <a:prstGeom prst="line">
            <a:avLst/>
          </a:prstGeom>
          <a:ln w="19050">
            <a:solidFill>
              <a:srgbClr val="000000"/>
            </a:solidFill>
            <a:miter/>
            <a:tailEnd type="triangle"/>
          </a:ln>
        </p:spPr>
        <p:txBody>
          <a:bodyPr lIns="45718" tIns="45718" rIns="45718" bIns="45718"/>
          <a:lstStyle/>
          <a:p>
            <a:endParaRPr/>
          </a:p>
        </p:txBody>
      </p:sp>
      <p:sp>
        <p:nvSpPr>
          <p:cNvPr id="20" name="TextBox 17">
            <a:extLst>
              <a:ext uri="{FF2B5EF4-FFF2-40B4-BE49-F238E27FC236}">
                <a16:creationId xmlns:a16="http://schemas.microsoft.com/office/drawing/2014/main" id="{6F38472F-30AD-5542-14B2-842BD95D3775}"/>
              </a:ext>
            </a:extLst>
          </p:cNvPr>
          <p:cNvSpPr txBox="1"/>
          <p:nvPr/>
        </p:nvSpPr>
        <p:spPr>
          <a:xfrm>
            <a:off x="8098847" y="3622203"/>
            <a:ext cx="661006" cy="5093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Bubble </a:t>
            </a:r>
          </a:p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starts</a:t>
            </a:r>
          </a:p>
        </p:txBody>
      </p:sp>
      <p:sp>
        <p:nvSpPr>
          <p:cNvPr id="21" name="TextBox 25">
            <a:extLst>
              <a:ext uri="{FF2B5EF4-FFF2-40B4-BE49-F238E27FC236}">
                <a16:creationId xmlns:a16="http://schemas.microsoft.com/office/drawing/2014/main" id="{2FC9B4D8-2547-CA55-2943-50B51B54114A}"/>
              </a:ext>
            </a:extLst>
          </p:cNvPr>
          <p:cNvSpPr txBox="1"/>
          <p:nvPr/>
        </p:nvSpPr>
        <p:spPr>
          <a:xfrm>
            <a:off x="6031193" y="1597569"/>
            <a:ext cx="732247" cy="830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price </a:t>
            </a:r>
          </a:p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of</a:t>
            </a:r>
          </a:p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asset</a:t>
            </a:r>
          </a:p>
        </p:txBody>
      </p:sp>
      <p:sp>
        <p:nvSpPr>
          <p:cNvPr id="22" name="TextBox 23">
            <a:extLst>
              <a:ext uri="{FF2B5EF4-FFF2-40B4-BE49-F238E27FC236}">
                <a16:creationId xmlns:a16="http://schemas.microsoft.com/office/drawing/2014/main" id="{E5BB5F97-A54D-330B-19C7-DB3A02B35234}"/>
              </a:ext>
            </a:extLst>
          </p:cNvPr>
          <p:cNvSpPr txBox="1"/>
          <p:nvPr/>
        </p:nvSpPr>
        <p:spPr>
          <a:xfrm>
            <a:off x="11455347" y="5804238"/>
            <a:ext cx="527181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1600" dirty="0"/>
              <a:t>time</a:t>
            </a:r>
          </a:p>
        </p:txBody>
      </p:sp>
      <p:sp>
        <p:nvSpPr>
          <p:cNvPr id="23" name="TextBox 30">
            <a:extLst>
              <a:ext uri="{FF2B5EF4-FFF2-40B4-BE49-F238E27FC236}">
                <a16:creationId xmlns:a16="http://schemas.microsoft.com/office/drawing/2014/main" id="{93A207A5-56AF-4495-0466-DCD21DD3AC31}"/>
              </a:ext>
            </a:extLst>
          </p:cNvPr>
          <p:cNvSpPr txBox="1"/>
          <p:nvPr/>
        </p:nvSpPr>
        <p:spPr>
          <a:xfrm>
            <a:off x="6206435" y="5819292"/>
            <a:ext cx="1094633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invention</a:t>
            </a:r>
          </a:p>
        </p:txBody>
      </p:sp>
    </p:spTree>
    <p:extLst>
      <p:ext uri="{BB962C8B-B14F-4D97-AF65-F5344CB8AC3E}">
        <p14:creationId xmlns:p14="http://schemas.microsoft.com/office/powerpoint/2010/main" val="390268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1" y="844288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A model of bubbles: speculators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580868"/>
            <a:ext cx="5284924" cy="4348346"/>
          </a:xfrm>
        </p:spPr>
        <p:txBody>
          <a:bodyPr>
            <a:noAutofit/>
          </a:bodyPr>
          <a:lstStyle/>
          <a:p>
            <a:pPr marL="224026" indent="-224026" defTabSz="89611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After date 0, the momentum speculators with extrapolative expectations keep buying even though the price exceeds the fundamental value</a:t>
            </a:r>
          </a:p>
          <a:p>
            <a:pPr marL="224026" indent="-224026" defTabSz="89611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Sophisticated speculators do not want to lean against the bubble at the beginning. It is more profitable to choose to </a:t>
            </a:r>
            <a:r>
              <a:rPr lang="en-US" b="1" dirty="0">
                <a:latin typeface="+mj-lt"/>
              </a:rPr>
              <a:t>ride</a:t>
            </a:r>
            <a:r>
              <a:rPr lang="en-US" dirty="0">
                <a:latin typeface="+mj-lt"/>
              </a:rPr>
              <a:t> the bubble</a:t>
            </a:r>
            <a:endParaRPr lang="en-US" sz="2000" dirty="0">
              <a:latin typeface="+mj-lt"/>
            </a:endParaRPr>
          </a:p>
          <a:p>
            <a:pPr marL="224026" indent="-224026" defTabSz="89611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This is risky. The bubble asset price could burst on them at some date.</a:t>
            </a:r>
          </a:p>
          <a:p>
            <a:pPr marL="224026" indent="-224026" defTabSz="89611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defRPr sz="2100"/>
            </a:pPr>
            <a:r>
              <a:rPr lang="en-US" dirty="0">
                <a:latin typeface="+mj-lt"/>
              </a:rPr>
              <a:t>Say it could burst sometime between time 0 and 60</a:t>
            </a:r>
          </a:p>
        </p:txBody>
      </p:sp>
      <p:grpSp>
        <p:nvGrpSpPr>
          <p:cNvPr id="20" name="Group">
            <a:extLst>
              <a:ext uri="{FF2B5EF4-FFF2-40B4-BE49-F238E27FC236}">
                <a16:creationId xmlns:a16="http://schemas.microsoft.com/office/drawing/2014/main" id="{697C0C5F-E604-9514-D849-C93F627D3C48}"/>
              </a:ext>
            </a:extLst>
          </p:cNvPr>
          <p:cNvGrpSpPr/>
          <p:nvPr/>
        </p:nvGrpSpPr>
        <p:grpSpPr>
          <a:xfrm>
            <a:off x="6755684" y="1580868"/>
            <a:ext cx="5149640" cy="4176919"/>
            <a:chOff x="741359" y="506833"/>
            <a:chExt cx="5149638" cy="4176918"/>
          </a:xfrm>
        </p:grpSpPr>
        <p:sp>
          <p:nvSpPr>
            <p:cNvPr id="21" name="Freeform: Shape 2">
              <a:extLst>
                <a:ext uri="{FF2B5EF4-FFF2-40B4-BE49-F238E27FC236}">
                  <a16:creationId xmlns:a16="http://schemas.microsoft.com/office/drawing/2014/main" id="{FA97B226-F479-BA3B-8F10-561A6685C417}"/>
                </a:ext>
              </a:extLst>
            </p:cNvPr>
            <p:cNvSpPr/>
            <p:nvPr/>
          </p:nvSpPr>
          <p:spPr>
            <a:xfrm>
              <a:off x="741359" y="1015337"/>
              <a:ext cx="3901109" cy="2715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1041" y="21509"/>
                    <a:pt x="2082" y="21417"/>
                    <a:pt x="3288" y="21181"/>
                  </a:cubicBezTo>
                  <a:cubicBezTo>
                    <a:pt x="4493" y="20944"/>
                    <a:pt x="5973" y="20633"/>
                    <a:pt x="7233" y="20179"/>
                  </a:cubicBezTo>
                  <a:cubicBezTo>
                    <a:pt x="8493" y="19724"/>
                    <a:pt x="9811" y="19037"/>
                    <a:pt x="10849" y="18454"/>
                  </a:cubicBezTo>
                  <a:cubicBezTo>
                    <a:pt x="11888" y="17872"/>
                    <a:pt x="12471" y="17720"/>
                    <a:pt x="13463" y="16683"/>
                  </a:cubicBezTo>
                  <a:cubicBezTo>
                    <a:pt x="14455" y="15647"/>
                    <a:pt x="15860" y="13767"/>
                    <a:pt x="16800" y="12233"/>
                  </a:cubicBezTo>
                  <a:cubicBezTo>
                    <a:pt x="17740" y="10699"/>
                    <a:pt x="18468" y="8959"/>
                    <a:pt x="19101" y="7480"/>
                  </a:cubicBezTo>
                  <a:cubicBezTo>
                    <a:pt x="19734" y="6000"/>
                    <a:pt x="20181" y="4602"/>
                    <a:pt x="20597" y="3355"/>
                  </a:cubicBezTo>
                  <a:cubicBezTo>
                    <a:pt x="21014" y="2109"/>
                    <a:pt x="21307" y="105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22" name="Straight Arrow Connector 4">
              <a:extLst>
                <a:ext uri="{FF2B5EF4-FFF2-40B4-BE49-F238E27FC236}">
                  <a16:creationId xmlns:a16="http://schemas.microsoft.com/office/drawing/2014/main" id="{4C3EE426-4F76-B5A9-5072-6A19CA8C8617}"/>
                </a:ext>
              </a:extLst>
            </p:cNvPr>
            <p:cNvSpPr/>
            <p:nvPr/>
          </p:nvSpPr>
          <p:spPr>
            <a:xfrm>
              <a:off x="741359" y="4678934"/>
              <a:ext cx="5149638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3" name="Straight Connector 8">
              <a:extLst>
                <a:ext uri="{FF2B5EF4-FFF2-40B4-BE49-F238E27FC236}">
                  <a16:creationId xmlns:a16="http://schemas.microsoft.com/office/drawing/2014/main" id="{729A3564-B558-907F-7521-D9683BCBE1E3}"/>
                </a:ext>
              </a:extLst>
            </p:cNvPr>
            <p:cNvSpPr/>
            <p:nvPr/>
          </p:nvSpPr>
          <p:spPr>
            <a:xfrm>
              <a:off x="2068781" y="3547602"/>
              <a:ext cx="2781402" cy="2"/>
            </a:xfrm>
            <a:prstGeom prst="line">
              <a:avLst/>
            </a:prstGeom>
            <a:noFill/>
            <a:ln w="57150" cap="flat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5" name="Straight Connector 24">
              <a:extLst>
                <a:ext uri="{FF2B5EF4-FFF2-40B4-BE49-F238E27FC236}">
                  <a16:creationId xmlns:a16="http://schemas.microsoft.com/office/drawing/2014/main" id="{FF19AB19-9634-5472-1A72-F13A5F804876}"/>
                </a:ext>
              </a:extLst>
            </p:cNvPr>
            <p:cNvSpPr/>
            <p:nvPr/>
          </p:nvSpPr>
          <p:spPr>
            <a:xfrm flipV="1">
              <a:off x="741359" y="506833"/>
              <a:ext cx="2" cy="4172102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2" name="Straight Connector 32">
              <a:extLst>
                <a:ext uri="{FF2B5EF4-FFF2-40B4-BE49-F238E27FC236}">
                  <a16:creationId xmlns:a16="http://schemas.microsoft.com/office/drawing/2014/main" id="{30EC2245-F0AC-59A0-675D-932C129DECBF}"/>
                </a:ext>
              </a:extLst>
            </p:cNvPr>
            <p:cNvSpPr/>
            <p:nvPr/>
          </p:nvSpPr>
          <p:spPr>
            <a:xfrm flipV="1">
              <a:off x="2059054" y="3520532"/>
              <a:ext cx="2" cy="1163219"/>
            </a:xfrm>
            <a:prstGeom prst="line">
              <a:avLst/>
            </a:prstGeom>
            <a:noFill/>
            <a:ln w="9525" cap="flat">
              <a:solidFill>
                <a:srgbClr val="4472C4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3" name="Straight Arrow Connector 33">
              <a:extLst>
                <a:ext uri="{FF2B5EF4-FFF2-40B4-BE49-F238E27FC236}">
                  <a16:creationId xmlns:a16="http://schemas.microsoft.com/office/drawing/2014/main" id="{C4000FE2-E154-1389-1048-3606FC7EB974}"/>
                </a:ext>
              </a:extLst>
            </p:cNvPr>
            <p:cNvSpPr/>
            <p:nvPr/>
          </p:nvSpPr>
          <p:spPr>
            <a:xfrm flipH="1">
              <a:off x="2060348" y="3027851"/>
              <a:ext cx="225280" cy="436588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</p:grpSp>
      <p:sp>
        <p:nvSpPr>
          <p:cNvPr id="34" name="Rectangle 5">
            <a:extLst>
              <a:ext uri="{FF2B5EF4-FFF2-40B4-BE49-F238E27FC236}">
                <a16:creationId xmlns:a16="http://schemas.microsoft.com/office/drawing/2014/main" id="{69429B3B-1C71-48FC-B107-82076B39EF1F}"/>
              </a:ext>
            </a:extLst>
          </p:cNvPr>
          <p:cNvSpPr/>
          <p:nvPr/>
        </p:nvSpPr>
        <p:spPr>
          <a:xfrm>
            <a:off x="8052779" y="5340875"/>
            <a:ext cx="2870475" cy="411442"/>
          </a:xfrm>
          <a:prstGeom prst="rect">
            <a:avLst/>
          </a:prstGeom>
          <a:solidFill>
            <a:srgbClr val="FFFFFF"/>
          </a:solidFill>
          <a:ln w="28575">
            <a:solidFill>
              <a:srgbClr val="4472C4"/>
            </a:solidFill>
            <a:miter/>
          </a:ln>
        </p:spPr>
        <p:txBody>
          <a:bodyPr lIns="45718" tIns="45718" rIns="45718" bIns="45718" anchor="ctr"/>
          <a:lstStyle/>
          <a:p>
            <a:pPr algn="ctr">
              <a:defRPr>
                <a:latin typeface="+mj-lt"/>
                <a:ea typeface="+mj-ea"/>
                <a:cs typeface="+mj-cs"/>
                <a:sym typeface="Calibri"/>
              </a:defRPr>
            </a:pPr>
            <a:endParaRPr/>
          </a:p>
        </p:txBody>
      </p:sp>
      <p:sp>
        <p:nvSpPr>
          <p:cNvPr id="37" name="TextBox 25">
            <a:extLst>
              <a:ext uri="{FF2B5EF4-FFF2-40B4-BE49-F238E27FC236}">
                <a16:creationId xmlns:a16="http://schemas.microsoft.com/office/drawing/2014/main" id="{89B4020B-6B33-4F84-6CDF-5CEF2AA4DE9A}"/>
              </a:ext>
            </a:extLst>
          </p:cNvPr>
          <p:cNvSpPr txBox="1"/>
          <p:nvPr/>
        </p:nvSpPr>
        <p:spPr>
          <a:xfrm>
            <a:off x="6031193" y="1597569"/>
            <a:ext cx="732247" cy="830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price </a:t>
            </a:r>
          </a:p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of</a:t>
            </a:r>
          </a:p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asset</a:t>
            </a:r>
          </a:p>
        </p:txBody>
      </p:sp>
      <p:sp>
        <p:nvSpPr>
          <p:cNvPr id="48" name="TextBox 23">
            <a:extLst>
              <a:ext uri="{FF2B5EF4-FFF2-40B4-BE49-F238E27FC236}">
                <a16:creationId xmlns:a16="http://schemas.microsoft.com/office/drawing/2014/main" id="{18E4AF4A-E560-F595-55BB-A5AE46DB9AA4}"/>
              </a:ext>
            </a:extLst>
          </p:cNvPr>
          <p:cNvSpPr txBox="1"/>
          <p:nvPr/>
        </p:nvSpPr>
        <p:spPr>
          <a:xfrm>
            <a:off x="11455347" y="5804238"/>
            <a:ext cx="527181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r>
              <a:rPr sz="1600" dirty="0"/>
              <a:t>time</a:t>
            </a:r>
          </a:p>
        </p:txBody>
      </p:sp>
      <p:sp>
        <p:nvSpPr>
          <p:cNvPr id="49" name="TextBox 30">
            <a:extLst>
              <a:ext uri="{FF2B5EF4-FFF2-40B4-BE49-F238E27FC236}">
                <a16:creationId xmlns:a16="http://schemas.microsoft.com/office/drawing/2014/main" id="{9899B71E-ED99-4EF1-9195-662812E9326D}"/>
              </a:ext>
            </a:extLst>
          </p:cNvPr>
          <p:cNvSpPr txBox="1"/>
          <p:nvPr/>
        </p:nvSpPr>
        <p:spPr>
          <a:xfrm>
            <a:off x="6206435" y="5819292"/>
            <a:ext cx="1094633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invention</a:t>
            </a:r>
          </a:p>
        </p:txBody>
      </p:sp>
      <p:sp>
        <p:nvSpPr>
          <p:cNvPr id="50" name="TextBox 31">
            <a:extLst>
              <a:ext uri="{FF2B5EF4-FFF2-40B4-BE49-F238E27FC236}">
                <a16:creationId xmlns:a16="http://schemas.microsoft.com/office/drawing/2014/main" id="{5BAF31D0-DDF3-727D-EF4B-D16B35BAD7C8}"/>
              </a:ext>
            </a:extLst>
          </p:cNvPr>
          <p:cNvSpPr txBox="1"/>
          <p:nvPr/>
        </p:nvSpPr>
        <p:spPr>
          <a:xfrm>
            <a:off x="7995054" y="5796505"/>
            <a:ext cx="176107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51" name="TextBox 31">
            <a:extLst>
              <a:ext uri="{FF2B5EF4-FFF2-40B4-BE49-F238E27FC236}">
                <a16:creationId xmlns:a16="http://schemas.microsoft.com/office/drawing/2014/main" id="{306880F1-1D0D-D051-D7BD-F52C2B245201}"/>
              </a:ext>
            </a:extLst>
          </p:cNvPr>
          <p:cNvSpPr txBox="1"/>
          <p:nvPr/>
        </p:nvSpPr>
        <p:spPr>
          <a:xfrm>
            <a:off x="10776456" y="5796505"/>
            <a:ext cx="326973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54" name="TextBox 17">
            <a:extLst>
              <a:ext uri="{FF2B5EF4-FFF2-40B4-BE49-F238E27FC236}">
                <a16:creationId xmlns:a16="http://schemas.microsoft.com/office/drawing/2014/main" id="{E0598417-11DD-0738-AD1B-5EC8DE3E3365}"/>
              </a:ext>
            </a:extLst>
          </p:cNvPr>
          <p:cNvSpPr txBox="1"/>
          <p:nvPr/>
        </p:nvSpPr>
        <p:spPr>
          <a:xfrm>
            <a:off x="8098847" y="3622203"/>
            <a:ext cx="661006" cy="5093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Bubble </a:t>
            </a:r>
          </a:p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starts</a:t>
            </a:r>
          </a:p>
        </p:txBody>
      </p:sp>
      <p:sp>
        <p:nvSpPr>
          <p:cNvPr id="55" name="TextBox 27">
            <a:extLst>
              <a:ext uri="{FF2B5EF4-FFF2-40B4-BE49-F238E27FC236}">
                <a16:creationId xmlns:a16="http://schemas.microsoft.com/office/drawing/2014/main" id="{9C977BFC-0F41-AA16-9A87-3B612FE6FA0F}"/>
              </a:ext>
            </a:extLst>
          </p:cNvPr>
          <p:cNvSpPr txBox="1"/>
          <p:nvPr/>
        </p:nvSpPr>
        <p:spPr>
          <a:xfrm>
            <a:off x="9383776" y="2317574"/>
            <a:ext cx="89036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solidFill>
                  <a:srgbClr val="4472C4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Potential</a:t>
            </a:r>
          </a:p>
          <a:p>
            <a:pPr algn="ctr">
              <a:defRPr sz="1400">
                <a:solidFill>
                  <a:srgbClr val="4472C4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price path</a:t>
            </a:r>
          </a:p>
        </p:txBody>
      </p:sp>
      <p:sp>
        <p:nvSpPr>
          <p:cNvPr id="56" name="TextBox 28">
            <a:extLst>
              <a:ext uri="{FF2B5EF4-FFF2-40B4-BE49-F238E27FC236}">
                <a16:creationId xmlns:a16="http://schemas.microsoft.com/office/drawing/2014/main" id="{CE081FF4-0ADB-0964-AC3A-544243CE6D20}"/>
              </a:ext>
            </a:extLst>
          </p:cNvPr>
          <p:cNvSpPr txBox="1"/>
          <p:nvPr/>
        </p:nvSpPr>
        <p:spPr>
          <a:xfrm>
            <a:off x="9961175" y="4106528"/>
            <a:ext cx="1053986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solidFill>
                  <a:srgbClr val="70AD4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Fundamental</a:t>
            </a:r>
          </a:p>
          <a:p>
            <a:pPr algn="ctr">
              <a:defRPr sz="1400">
                <a:solidFill>
                  <a:srgbClr val="70AD4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value</a:t>
            </a:r>
          </a:p>
        </p:txBody>
      </p:sp>
    </p:spTree>
    <p:extLst>
      <p:ext uri="{BB962C8B-B14F-4D97-AF65-F5344CB8AC3E}">
        <p14:creationId xmlns:p14="http://schemas.microsoft.com/office/powerpoint/2010/main" val="11302237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FF6D2-86A2-5B29-F2D0-683263110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6" y="824952"/>
            <a:ext cx="10691265" cy="511849"/>
          </a:xfrm>
        </p:spPr>
        <p:txBody>
          <a:bodyPr>
            <a:noAutofit/>
          </a:bodyPr>
          <a:lstStyle/>
          <a:p>
            <a:r>
              <a:rPr lang="en-US" sz="3200" dirty="0"/>
              <a:t>A model of bubbles: beliefs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AE96A7-4DC5-7339-D6E8-A9D129D978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636" y="1713081"/>
            <a:ext cx="5478182" cy="4216132"/>
          </a:xfrm>
        </p:spPr>
        <p:txBody>
          <a:bodyPr>
            <a:normAutofit/>
          </a:bodyPr>
          <a:lstStyle/>
          <a:p>
            <a:pPr marL="217306" indent="-217306" defTabSz="869227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037"/>
            </a:pPr>
            <a:r>
              <a:rPr lang="en-US" sz="2000" b="1" dirty="0">
                <a:latin typeface="+mj-lt"/>
              </a:rPr>
              <a:t>Coordination problem</a:t>
            </a:r>
            <a:r>
              <a:rPr lang="en-US" sz="2000" dirty="0">
                <a:latin typeface="+mj-lt"/>
              </a:rPr>
              <a:t>: each speculator tries to forecast how long the bubble will persist, which is governed by trading behavior of other investors</a:t>
            </a:r>
          </a:p>
          <a:p>
            <a:pPr marL="217306" indent="-217306" defTabSz="869227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037"/>
            </a:pPr>
            <a:r>
              <a:rPr lang="en-US" sz="2000" dirty="0">
                <a:latin typeface="+mj-lt"/>
              </a:rPr>
              <a:t>Keynes: “</a:t>
            </a:r>
            <a:r>
              <a:rPr lang="en-US" sz="2000" i="1" dirty="0">
                <a:latin typeface="+mj-lt"/>
              </a:rPr>
              <a:t>It is not a case of choosing those [faces] that, to the best of one’s judgment… We have reached the third degree where we devote our intelligence to anticipating what average opinion expects the average opinion to be</a:t>
            </a:r>
            <a:r>
              <a:rPr lang="en-US" sz="2000" dirty="0">
                <a:latin typeface="+mj-lt"/>
              </a:rPr>
              <a:t>.”</a:t>
            </a:r>
          </a:p>
          <a:p>
            <a:pPr marL="221741" indent="-221741" defTabSz="886968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defRPr sz="2037"/>
            </a:pPr>
            <a:r>
              <a:rPr lang="en-US" sz="2000" b="1" u="sng" dirty="0">
                <a:latin typeface="+mj-lt"/>
              </a:rPr>
              <a:t>Assumption</a:t>
            </a:r>
            <a:r>
              <a:rPr lang="en-US" sz="2000" dirty="0">
                <a:latin typeface="+mj-lt"/>
              </a:rPr>
              <a:t>: price goes up unless </a:t>
            </a:r>
            <a:r>
              <a:rPr lang="en-US" sz="2000" b="1" dirty="0">
                <a:latin typeface="+mj-lt"/>
              </a:rPr>
              <a:t>1/3</a:t>
            </a:r>
            <a:r>
              <a:rPr lang="en-US" sz="2000" dirty="0">
                <a:latin typeface="+mj-lt"/>
              </a:rPr>
              <a:t> </a:t>
            </a:r>
            <a:r>
              <a:rPr lang="en-US" sz="2000" b="1" dirty="0">
                <a:latin typeface="+mj-lt"/>
              </a:rPr>
              <a:t>or more</a:t>
            </a:r>
            <a:r>
              <a:rPr lang="en-US" sz="2000" dirty="0">
                <a:latin typeface="+mj-lt"/>
              </a:rPr>
              <a:t> sophisticated investor lean against</a:t>
            </a:r>
          </a:p>
        </p:txBody>
      </p:sp>
      <p:grpSp>
        <p:nvGrpSpPr>
          <p:cNvPr id="4" name="Group">
            <a:extLst>
              <a:ext uri="{FF2B5EF4-FFF2-40B4-BE49-F238E27FC236}">
                <a16:creationId xmlns:a16="http://schemas.microsoft.com/office/drawing/2014/main" id="{973EE51F-FB9D-191B-3FF4-50323A871902}"/>
              </a:ext>
            </a:extLst>
          </p:cNvPr>
          <p:cNvGrpSpPr/>
          <p:nvPr/>
        </p:nvGrpSpPr>
        <p:grpSpPr>
          <a:xfrm>
            <a:off x="6739830" y="1713081"/>
            <a:ext cx="5188014" cy="4456255"/>
            <a:chOff x="723769" y="494808"/>
            <a:chExt cx="5188012" cy="4456254"/>
          </a:xfrm>
        </p:grpSpPr>
        <p:sp>
          <p:nvSpPr>
            <p:cNvPr id="5" name="Freeform: Shape 2">
              <a:extLst>
                <a:ext uri="{FF2B5EF4-FFF2-40B4-BE49-F238E27FC236}">
                  <a16:creationId xmlns:a16="http://schemas.microsoft.com/office/drawing/2014/main" id="{88A4C237-A72E-F56D-3E72-7B04C17C1712}"/>
                </a:ext>
              </a:extLst>
            </p:cNvPr>
            <p:cNvSpPr/>
            <p:nvPr/>
          </p:nvSpPr>
          <p:spPr>
            <a:xfrm>
              <a:off x="723770" y="991248"/>
              <a:ext cx="3808553" cy="2650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1041" y="21509"/>
                    <a:pt x="2082" y="21417"/>
                    <a:pt x="3288" y="21181"/>
                  </a:cubicBezTo>
                  <a:cubicBezTo>
                    <a:pt x="4493" y="20944"/>
                    <a:pt x="5973" y="20633"/>
                    <a:pt x="7233" y="20179"/>
                  </a:cubicBezTo>
                  <a:cubicBezTo>
                    <a:pt x="8493" y="19724"/>
                    <a:pt x="9811" y="19037"/>
                    <a:pt x="10849" y="18454"/>
                  </a:cubicBezTo>
                  <a:cubicBezTo>
                    <a:pt x="11888" y="17872"/>
                    <a:pt x="12471" y="17720"/>
                    <a:pt x="13463" y="16683"/>
                  </a:cubicBezTo>
                  <a:cubicBezTo>
                    <a:pt x="14455" y="15647"/>
                    <a:pt x="15860" y="13767"/>
                    <a:pt x="16800" y="12233"/>
                  </a:cubicBezTo>
                  <a:cubicBezTo>
                    <a:pt x="17740" y="10699"/>
                    <a:pt x="18468" y="8959"/>
                    <a:pt x="19101" y="7480"/>
                  </a:cubicBezTo>
                  <a:cubicBezTo>
                    <a:pt x="19734" y="6000"/>
                    <a:pt x="20181" y="4602"/>
                    <a:pt x="20597" y="3355"/>
                  </a:cubicBezTo>
                  <a:cubicBezTo>
                    <a:pt x="21014" y="2109"/>
                    <a:pt x="21307" y="105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sp>
          <p:nvSpPr>
            <p:cNvPr id="6" name="Straight Arrow Connector 4">
              <a:extLst>
                <a:ext uri="{FF2B5EF4-FFF2-40B4-BE49-F238E27FC236}">
                  <a16:creationId xmlns:a16="http://schemas.microsoft.com/office/drawing/2014/main" id="{F0720CB5-CB3B-A107-005A-5ABCBEEF547D}"/>
                </a:ext>
              </a:extLst>
            </p:cNvPr>
            <p:cNvSpPr/>
            <p:nvPr/>
          </p:nvSpPr>
          <p:spPr>
            <a:xfrm>
              <a:off x="723769" y="4567923"/>
              <a:ext cx="5027461" cy="1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075F8044-8249-2468-AC57-D3A0AC05904A}"/>
                </a:ext>
              </a:extLst>
            </p:cNvPr>
            <p:cNvSpPr/>
            <p:nvPr/>
          </p:nvSpPr>
          <p:spPr>
            <a:xfrm>
              <a:off x="2036718" y="4122603"/>
              <a:ext cx="2870475" cy="411442"/>
            </a:xfrm>
            <a:prstGeom prst="rect">
              <a:avLst/>
            </a:prstGeom>
            <a:solidFill>
              <a:srgbClr val="FFFFFF"/>
            </a:solidFill>
            <a:ln w="28575" cap="flat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ctr">
              <a:noAutofit/>
            </a:bodyPr>
            <a:lstStyle/>
            <a:p>
              <a:pPr algn="ctr"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/>
            </a:p>
          </p:txBody>
        </p:sp>
        <p:grpSp>
          <p:nvGrpSpPr>
            <p:cNvPr id="8" name="Rectangle 6">
              <a:extLst>
                <a:ext uri="{FF2B5EF4-FFF2-40B4-BE49-F238E27FC236}">
                  <a16:creationId xmlns:a16="http://schemas.microsoft.com/office/drawing/2014/main" id="{A7806E06-C851-0F0B-D382-9C765E0C92DE}"/>
                </a:ext>
              </a:extLst>
            </p:cNvPr>
            <p:cNvGrpSpPr/>
            <p:nvPr/>
          </p:nvGrpSpPr>
          <p:grpSpPr>
            <a:xfrm>
              <a:off x="2029194" y="4110947"/>
              <a:ext cx="1143337" cy="437240"/>
              <a:chOff x="-2" y="-2"/>
              <a:chExt cx="1143335" cy="437239"/>
            </a:xfrm>
          </p:grpSpPr>
          <p:sp>
            <p:nvSpPr>
              <p:cNvPr id="24" name="Rectangle">
                <a:extLst>
                  <a:ext uri="{FF2B5EF4-FFF2-40B4-BE49-F238E27FC236}">
                    <a16:creationId xmlns:a16="http://schemas.microsoft.com/office/drawing/2014/main" id="{5C2F4FB4-E83B-F364-C39B-EB309C1D01D7}"/>
                  </a:ext>
                </a:extLst>
              </p:cNvPr>
              <p:cNvSpPr/>
              <p:nvPr/>
            </p:nvSpPr>
            <p:spPr>
              <a:xfrm>
                <a:off x="-2" y="-2"/>
                <a:ext cx="1143335" cy="428753"/>
              </a:xfrm>
              <a:prstGeom prst="rect">
                <a:avLst/>
              </a:prstGeom>
              <a:solidFill>
                <a:srgbClr val="4472C4"/>
              </a:solidFill>
              <a:ln w="12700" cap="flat">
                <a:solidFill>
                  <a:srgbClr val="32538F"/>
                </a:solidFill>
                <a:prstDash val="solid"/>
                <a:miter lim="800000"/>
              </a:ln>
              <a:effectLst/>
            </p:spPr>
            <p:txBody>
              <a:bodyPr wrap="square" lIns="45718" tIns="45718" rIns="45718" bIns="45718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pPr>
                <a:endParaRPr/>
              </a:p>
            </p:txBody>
          </p:sp>
          <p:sp>
            <p:nvSpPr>
              <p:cNvPr id="25" name="1/3">
                <a:extLst>
                  <a:ext uri="{FF2B5EF4-FFF2-40B4-BE49-F238E27FC236}">
                    <a16:creationId xmlns:a16="http://schemas.microsoft.com/office/drawing/2014/main" id="{107E797F-9F7C-2DA8-6D07-4663D7BB98B5}"/>
                  </a:ext>
                </a:extLst>
              </p:cNvPr>
              <p:cNvSpPr txBox="1"/>
              <p:nvPr/>
            </p:nvSpPr>
            <p:spPr>
              <a:xfrm>
                <a:off x="40691" y="67910"/>
                <a:ext cx="1061952" cy="36932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8" tIns="45718" rIns="45718" bIns="45718" numCol="1" anchor="ctr">
                <a:spAutoFit/>
              </a:bodyPr>
              <a:lstStyle>
                <a:lvl1pPr algn="ctr">
                  <a:defRPr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r>
                  <a:rPr dirty="0">
                    <a:latin typeface="Calibri" panose="020F0502020204030204" pitchFamily="34" charset="0"/>
                    <a:cs typeface="Calibri" panose="020F0502020204030204" pitchFamily="34" charset="0"/>
                  </a:rPr>
                  <a:t>1/3</a:t>
                </a:r>
              </a:p>
            </p:txBody>
          </p:sp>
        </p:grpSp>
        <p:sp>
          <p:nvSpPr>
            <p:cNvPr id="9" name="Straight Connector 8">
              <a:extLst>
                <a:ext uri="{FF2B5EF4-FFF2-40B4-BE49-F238E27FC236}">
                  <a16:creationId xmlns:a16="http://schemas.microsoft.com/office/drawing/2014/main" id="{0ADB74B9-62B0-28BE-7864-389556BED8E7}"/>
                </a:ext>
              </a:extLst>
            </p:cNvPr>
            <p:cNvSpPr/>
            <p:nvPr/>
          </p:nvSpPr>
          <p:spPr>
            <a:xfrm>
              <a:off x="2019698" y="3463433"/>
              <a:ext cx="2715412" cy="3"/>
            </a:xfrm>
            <a:prstGeom prst="line">
              <a:avLst/>
            </a:prstGeom>
            <a:noFill/>
            <a:ln w="57150" cap="flat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1" name="Straight Connector 12">
              <a:extLst>
                <a:ext uri="{FF2B5EF4-FFF2-40B4-BE49-F238E27FC236}">
                  <a16:creationId xmlns:a16="http://schemas.microsoft.com/office/drawing/2014/main" id="{C58DFAC6-EFAA-B812-C696-ECA8287D2284}"/>
                </a:ext>
              </a:extLst>
            </p:cNvPr>
            <p:cNvSpPr/>
            <p:nvPr/>
          </p:nvSpPr>
          <p:spPr>
            <a:xfrm flipH="1" flipV="1">
              <a:off x="3142190" y="2938608"/>
              <a:ext cx="30341" cy="1162960"/>
            </a:xfrm>
            <a:prstGeom prst="line">
              <a:avLst/>
            </a:prstGeom>
            <a:noFill/>
            <a:ln w="9525" cap="flat">
              <a:solidFill>
                <a:srgbClr val="4472C4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3" name="Straight Connector 24">
              <a:extLst>
                <a:ext uri="{FF2B5EF4-FFF2-40B4-BE49-F238E27FC236}">
                  <a16:creationId xmlns:a16="http://schemas.microsoft.com/office/drawing/2014/main" id="{7D160C8B-0C93-FAA4-6EF6-7EDEF4EA9AB9}"/>
                </a:ext>
              </a:extLst>
            </p:cNvPr>
            <p:cNvSpPr/>
            <p:nvPr/>
          </p:nvSpPr>
          <p:spPr>
            <a:xfrm flipV="1">
              <a:off x="723769" y="494808"/>
              <a:ext cx="2" cy="4073116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17" name="TextBox 23">
              <a:extLst>
                <a:ext uri="{FF2B5EF4-FFF2-40B4-BE49-F238E27FC236}">
                  <a16:creationId xmlns:a16="http://schemas.microsoft.com/office/drawing/2014/main" id="{B703C11B-42AA-DEAB-4328-5A5D6B71A6D9}"/>
                </a:ext>
              </a:extLst>
            </p:cNvPr>
            <p:cNvSpPr txBox="1"/>
            <p:nvPr/>
          </p:nvSpPr>
          <p:spPr>
            <a:xfrm>
              <a:off x="5311928" y="4617975"/>
              <a:ext cx="599853" cy="3330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>
                <a:defRPr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r>
                <a:t>time</a:t>
              </a:r>
            </a:p>
          </p:txBody>
        </p:sp>
        <p:sp>
          <p:nvSpPr>
            <p:cNvPr id="21" name="Straight Connector 32">
              <a:extLst>
                <a:ext uri="{FF2B5EF4-FFF2-40B4-BE49-F238E27FC236}">
                  <a16:creationId xmlns:a16="http://schemas.microsoft.com/office/drawing/2014/main" id="{A952B18E-8897-5FD6-113F-9BA3556E1FC1}"/>
                </a:ext>
              </a:extLst>
            </p:cNvPr>
            <p:cNvSpPr/>
            <p:nvPr/>
          </p:nvSpPr>
          <p:spPr>
            <a:xfrm flipH="1" flipV="1">
              <a:off x="2010202" y="3437004"/>
              <a:ext cx="18996" cy="664563"/>
            </a:xfrm>
            <a:prstGeom prst="line">
              <a:avLst/>
            </a:prstGeom>
            <a:noFill/>
            <a:ln w="9525" cap="flat">
              <a:solidFill>
                <a:srgbClr val="4472C4"/>
              </a:solidFill>
              <a:prstDash val="dash"/>
              <a:miter lim="800000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2" name="Straight Arrow Connector 33">
              <a:extLst>
                <a:ext uri="{FF2B5EF4-FFF2-40B4-BE49-F238E27FC236}">
                  <a16:creationId xmlns:a16="http://schemas.microsoft.com/office/drawing/2014/main" id="{0CA0BC59-C50D-6937-3D89-B72E7A1CAC8F}"/>
                </a:ext>
              </a:extLst>
            </p:cNvPr>
            <p:cNvSpPr/>
            <p:nvPr/>
          </p:nvSpPr>
          <p:spPr>
            <a:xfrm flipH="1">
              <a:off x="2011465" y="2956012"/>
              <a:ext cx="219935" cy="426230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23" name="TextBox 36">
              <a:extLst>
                <a:ext uri="{FF2B5EF4-FFF2-40B4-BE49-F238E27FC236}">
                  <a16:creationId xmlns:a16="http://schemas.microsoft.com/office/drawing/2014/main" id="{6AB2DFC5-4F3B-F005-99C2-23E2FF478599}"/>
                </a:ext>
              </a:extLst>
            </p:cNvPr>
            <p:cNvSpPr txBox="1"/>
            <p:nvPr/>
          </p:nvSpPr>
          <p:spPr>
            <a:xfrm>
              <a:off x="2044491" y="3457382"/>
              <a:ext cx="1061954" cy="738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>
              <a:lvl1pPr algn="ctr">
                <a:defRPr sz="1400">
                  <a:latin typeface="Calibri Light"/>
                  <a:ea typeface="Calibri Light"/>
                  <a:cs typeface="Calibri Light"/>
                  <a:sym typeface="Calibri Light"/>
                </a:defRPr>
              </a:lvl1pPr>
            </a:lstStyle>
            <a:p>
              <a:r>
                <a:rPr dirty="0"/>
                <a:t>Mass of sophisticated investors</a:t>
              </a:r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D3A8C74-50B6-0870-3E35-6AEC29CA8C82}"/>
              </a:ext>
            </a:extLst>
          </p:cNvPr>
          <p:cNvSpPr txBox="1"/>
          <p:nvPr/>
        </p:nvSpPr>
        <p:spPr>
          <a:xfrm>
            <a:off x="6031193" y="1597569"/>
            <a:ext cx="732247" cy="83099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price </a:t>
            </a:r>
          </a:p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of</a:t>
            </a:r>
          </a:p>
          <a:p>
            <a:pPr algn="ctr">
              <a:defRPr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sz="1600" dirty="0"/>
              <a:t>asset</a:t>
            </a:r>
          </a:p>
        </p:txBody>
      </p:sp>
      <p:sp>
        <p:nvSpPr>
          <p:cNvPr id="28" name="TextBox 28">
            <a:extLst>
              <a:ext uri="{FF2B5EF4-FFF2-40B4-BE49-F238E27FC236}">
                <a16:creationId xmlns:a16="http://schemas.microsoft.com/office/drawing/2014/main" id="{61F50972-56C1-A3F5-E0DC-39248EFBD7DF}"/>
              </a:ext>
            </a:extLst>
          </p:cNvPr>
          <p:cNvSpPr txBox="1"/>
          <p:nvPr/>
        </p:nvSpPr>
        <p:spPr>
          <a:xfrm>
            <a:off x="9961175" y="4106528"/>
            <a:ext cx="1053986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solidFill>
                  <a:srgbClr val="70AD4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Fundamental</a:t>
            </a:r>
          </a:p>
          <a:p>
            <a:pPr algn="ctr">
              <a:defRPr sz="1400">
                <a:solidFill>
                  <a:srgbClr val="70AD47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value</a:t>
            </a:r>
          </a:p>
        </p:txBody>
      </p:sp>
      <p:sp>
        <p:nvSpPr>
          <p:cNvPr id="29" name="TextBox 27">
            <a:extLst>
              <a:ext uri="{FF2B5EF4-FFF2-40B4-BE49-F238E27FC236}">
                <a16:creationId xmlns:a16="http://schemas.microsoft.com/office/drawing/2014/main" id="{173C06EB-56BE-59E2-64C6-6AA940D3E70A}"/>
              </a:ext>
            </a:extLst>
          </p:cNvPr>
          <p:cNvSpPr txBox="1"/>
          <p:nvPr/>
        </p:nvSpPr>
        <p:spPr>
          <a:xfrm>
            <a:off x="9383776" y="2317574"/>
            <a:ext cx="890365" cy="5232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solidFill>
                  <a:srgbClr val="4472C4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Potential</a:t>
            </a:r>
          </a:p>
          <a:p>
            <a:pPr algn="ctr">
              <a:defRPr sz="1400">
                <a:solidFill>
                  <a:srgbClr val="4472C4"/>
                </a:solidFill>
                <a:latin typeface="+mj-lt"/>
                <a:ea typeface="+mj-ea"/>
                <a:cs typeface="+mj-cs"/>
                <a:sym typeface="Calibri"/>
              </a:defRPr>
            </a:pPr>
            <a:r>
              <a:rPr dirty="0">
                <a:latin typeface="Calibri" panose="020F0502020204030204" pitchFamily="34" charset="0"/>
                <a:cs typeface="Calibri" panose="020F0502020204030204" pitchFamily="34" charset="0"/>
              </a:rPr>
              <a:t>price path</a:t>
            </a:r>
          </a:p>
        </p:txBody>
      </p:sp>
      <p:sp>
        <p:nvSpPr>
          <p:cNvPr id="30" name="TextBox 17">
            <a:extLst>
              <a:ext uri="{FF2B5EF4-FFF2-40B4-BE49-F238E27FC236}">
                <a16:creationId xmlns:a16="http://schemas.microsoft.com/office/drawing/2014/main" id="{5B58A55E-CB22-798F-0D88-158AEA4DCEFF}"/>
              </a:ext>
            </a:extLst>
          </p:cNvPr>
          <p:cNvSpPr txBox="1"/>
          <p:nvPr/>
        </p:nvSpPr>
        <p:spPr>
          <a:xfrm>
            <a:off x="8098847" y="3622203"/>
            <a:ext cx="661006" cy="5093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/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Bubble </a:t>
            </a:r>
          </a:p>
          <a:p>
            <a:pPr algn="ctr">
              <a:defRPr sz="1400">
                <a:latin typeface="Calibri Light"/>
                <a:ea typeface="Calibri Light"/>
                <a:cs typeface="Calibri Light"/>
                <a:sym typeface="Calibri Light"/>
              </a:defRPr>
            </a:pPr>
            <a:r>
              <a:rPr dirty="0"/>
              <a:t>starts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8AD8B48-7CA0-5A7A-17AB-E7ECC8269604}"/>
              </a:ext>
            </a:extLst>
          </p:cNvPr>
          <p:cNvSpPr txBox="1"/>
          <p:nvPr/>
        </p:nvSpPr>
        <p:spPr>
          <a:xfrm>
            <a:off x="6206435" y="5819292"/>
            <a:ext cx="1094633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1600" dirty="0">
                <a:latin typeface="Calibri Light" panose="020F0302020204030204" pitchFamily="34" charset="0"/>
                <a:cs typeface="Calibri Light" panose="020F0302020204030204" pitchFamily="34" charset="0"/>
              </a:rPr>
              <a:t>invention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EFB02A-23B2-E888-8710-9C5EBFB148CA}"/>
              </a:ext>
            </a:extLst>
          </p:cNvPr>
          <p:cNvSpPr txBox="1"/>
          <p:nvPr/>
        </p:nvSpPr>
        <p:spPr>
          <a:xfrm>
            <a:off x="7995054" y="5796505"/>
            <a:ext cx="176107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33" name="TextBox 31">
            <a:extLst>
              <a:ext uri="{FF2B5EF4-FFF2-40B4-BE49-F238E27FC236}">
                <a16:creationId xmlns:a16="http://schemas.microsoft.com/office/drawing/2014/main" id="{21458BFD-6CE4-3BC8-A6C8-7A8FB19C5F53}"/>
              </a:ext>
            </a:extLst>
          </p:cNvPr>
          <p:cNvSpPr txBox="1"/>
          <p:nvPr/>
        </p:nvSpPr>
        <p:spPr>
          <a:xfrm>
            <a:off x="10776456" y="5796505"/>
            <a:ext cx="326973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  <p:sp>
        <p:nvSpPr>
          <p:cNvPr id="34" name="TextBox 31">
            <a:extLst>
              <a:ext uri="{FF2B5EF4-FFF2-40B4-BE49-F238E27FC236}">
                <a16:creationId xmlns:a16="http://schemas.microsoft.com/office/drawing/2014/main" id="{1CBFE24F-7434-54D4-5454-1B80D823B905}"/>
              </a:ext>
            </a:extLst>
          </p:cNvPr>
          <p:cNvSpPr txBox="1"/>
          <p:nvPr/>
        </p:nvSpPr>
        <p:spPr>
          <a:xfrm>
            <a:off x="9066492" y="5786084"/>
            <a:ext cx="326973" cy="3385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8" tIns="45718" rIns="45718" bIns="45718" numCol="1" anchor="t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sz="1600" dirty="0">
                <a:latin typeface="Calibri" panose="020F0502020204030204" pitchFamily="34" charset="0"/>
                <a:cs typeface="Calibri" panose="020F0502020204030204" pitchFamily="34" charset="0"/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290547996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AnalogousFromDarkSeedLeftStep">
      <a:dk1>
        <a:srgbClr val="000000"/>
      </a:dk1>
      <a:lt1>
        <a:srgbClr val="FFFFFF"/>
      </a:lt1>
      <a:dk2>
        <a:srgbClr val="1A1634"/>
      </a:dk2>
      <a:lt2>
        <a:srgbClr val="F0F3F3"/>
      </a:lt2>
      <a:accent1>
        <a:srgbClr val="E72950"/>
      </a:accent1>
      <a:accent2>
        <a:srgbClr val="D5178E"/>
      </a:accent2>
      <a:accent3>
        <a:srgbClr val="DF29E7"/>
      </a:accent3>
      <a:accent4>
        <a:srgbClr val="7E17D5"/>
      </a:accent4>
      <a:accent5>
        <a:srgbClr val="4129E7"/>
      </a:accent5>
      <a:accent6>
        <a:srgbClr val="174ED5"/>
      </a:accent6>
      <a:hlink>
        <a:srgbClr val="7351C5"/>
      </a:hlink>
      <a:folHlink>
        <a:srgbClr val="7F7F7F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2114</Words>
  <Application>Microsoft Macintosh PowerPoint</Application>
  <PresentationFormat>Widescreen</PresentationFormat>
  <Paragraphs>217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Calisto MT</vt:lpstr>
      <vt:lpstr>Univers Condensed</vt:lpstr>
      <vt:lpstr>ChronicleVTI</vt:lpstr>
      <vt:lpstr>Chapter 2  bubbles and beliefs</vt:lpstr>
      <vt:lpstr>Bubbles and macro economic implications</vt:lpstr>
      <vt:lpstr>A Keynesian beauty contest</vt:lpstr>
      <vt:lpstr>Fundamental value and market prices</vt:lpstr>
      <vt:lpstr>Phases of the bubble</vt:lpstr>
      <vt:lpstr>A model of bubbles: fundamentals and bubble </vt:lpstr>
      <vt:lpstr>A model of bubbles: speculators</vt:lpstr>
      <vt:lpstr>A model of bubbles: speculators</vt:lpstr>
      <vt:lpstr>A model of bubbles: beliefs</vt:lpstr>
      <vt:lpstr>A model of bubbles: sophisticated actions</vt:lpstr>
      <vt:lpstr>Fundamental value and market prices</vt:lpstr>
      <vt:lpstr>A model of bubbles: fundamentals and bubble </vt:lpstr>
      <vt:lpstr>The Japanese bubble of the mid 1980s</vt:lpstr>
      <vt:lpstr>Development of the Japanese bubble in the 1980s</vt:lpstr>
      <vt:lpstr>Stock market bubble in Japan 1980s</vt:lpstr>
      <vt:lpstr>housing bubble in Japan 1980s</vt:lpstr>
      <vt:lpstr>The internet bubble of 1998-2000</vt:lpstr>
      <vt:lpstr>The U.S. tech bubble of the late 1990s</vt:lpstr>
      <vt:lpstr>Other bubbles, macro-prudential regulation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  bubbles and beliefs</dc:title>
  <dc:creator>Reis,RA</dc:creator>
  <cp:lastModifiedBy>Reis,RA</cp:lastModifiedBy>
  <cp:revision>22</cp:revision>
  <dcterms:created xsi:type="dcterms:W3CDTF">2023-06-04T07:58:49Z</dcterms:created>
  <dcterms:modified xsi:type="dcterms:W3CDTF">2023-06-10T07:19:50Z</dcterms:modified>
</cp:coreProperties>
</file>