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8" r:id="rId1"/>
  </p:sldMasterIdLst>
  <p:sldIdLst>
    <p:sldId id="256" r:id="rId2"/>
    <p:sldId id="257" r:id="rId3"/>
    <p:sldId id="260" r:id="rId4"/>
    <p:sldId id="276" r:id="rId5"/>
    <p:sldId id="258" r:id="rId6"/>
    <p:sldId id="262" r:id="rId7"/>
    <p:sldId id="277" r:id="rId8"/>
    <p:sldId id="278" r:id="rId9"/>
    <p:sldId id="279" r:id="rId10"/>
    <p:sldId id="280" r:id="rId11"/>
    <p:sldId id="282" r:id="rId12"/>
    <p:sldId id="284" r:id="rId13"/>
    <p:sldId id="286" r:id="rId14"/>
    <p:sldId id="287" r:id="rId15"/>
    <p:sldId id="294" r:id="rId16"/>
    <p:sldId id="338" r:id="rId17"/>
    <p:sldId id="333" r:id="rId18"/>
    <p:sldId id="332" r:id="rId19"/>
    <p:sldId id="269" r:id="rId20"/>
    <p:sldId id="339" r:id="rId21"/>
    <p:sldId id="336" r:id="rId22"/>
    <p:sldId id="335" r:id="rId23"/>
    <p:sldId id="301" r:id="rId24"/>
    <p:sldId id="275" r:id="rId25"/>
    <p:sldId id="337" r:id="rId26"/>
    <p:sldId id="292" r:id="rId27"/>
    <p:sldId id="315" r:id="rId28"/>
    <p:sldId id="320" r:id="rId29"/>
    <p:sldId id="314" r:id="rId30"/>
    <p:sldId id="316" r:id="rId31"/>
    <p:sldId id="295" r:id="rId32"/>
    <p:sldId id="317" r:id="rId33"/>
    <p:sldId id="321" r:id="rId34"/>
    <p:sldId id="322" r:id="rId35"/>
    <p:sldId id="323"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A017A9CB-2C8E-874B-AB2C-004340719ECF}">
          <p14:sldIdLst>
            <p14:sldId id="256"/>
            <p14:sldId id="257"/>
          </p14:sldIdLst>
        </p14:section>
        <p14:section name="Traditional bank" id="{C3C01462-912E-4BD8-A031-4AD4853EA97B}">
          <p14:sldIdLst>
            <p14:sldId id="260"/>
            <p14:sldId id="276"/>
            <p14:sldId id="258"/>
            <p14:sldId id="262"/>
          </p14:sldIdLst>
        </p14:section>
        <p14:section name="Modern banks" id="{2A85BA23-F1C7-422F-98C8-5E61B16B29A1}">
          <p14:sldIdLst>
            <p14:sldId id="277"/>
            <p14:sldId id="278"/>
            <p14:sldId id="279"/>
            <p14:sldId id="280"/>
            <p14:sldId id="282"/>
            <p14:sldId id="284"/>
            <p14:sldId id="286"/>
            <p14:sldId id="287"/>
          </p14:sldIdLst>
        </p14:section>
        <p14:section name="US subprime mortgage crisis" id="{361448BC-19DF-468F-95ED-93F1AAB049DC}">
          <p14:sldIdLst>
            <p14:sldId id="294"/>
            <p14:sldId id="338"/>
            <p14:sldId id="333"/>
            <p14:sldId id="332"/>
          </p14:sldIdLst>
        </p14:section>
        <p14:section name="Spanish Cajas crisis" id="{48A971D0-962D-4B50-8418-A83F04203B13}">
          <p14:sldIdLst>
            <p14:sldId id="269"/>
            <p14:sldId id="339"/>
            <p14:sldId id="336"/>
            <p14:sldId id="335"/>
            <p14:sldId id="301"/>
            <p14:sldId id="275"/>
          </p14:sldIdLst>
        </p14:section>
        <p14:section name="extra pictures" id="{36DA19C1-1DD4-4615-8319-0B0F23B831C9}">
          <p14:sldIdLst>
            <p14:sldId id="337"/>
            <p14:sldId id="292"/>
            <p14:sldId id="315"/>
            <p14:sldId id="320"/>
            <p14:sldId id="314"/>
            <p14:sldId id="316"/>
            <p14:sldId id="295"/>
            <p14:sldId id="317"/>
            <p14:sldId id="321"/>
            <p14:sldId id="322"/>
            <p14:sldId id="323"/>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4001"/>
    <a:srgbClr val="EC6D0B"/>
    <a:srgbClr val="EDA70B"/>
    <a:srgbClr val="FF2A00"/>
    <a:srgbClr val="FE6000"/>
    <a:srgbClr val="FE1402"/>
    <a:srgbClr val="EF2309"/>
    <a:srgbClr val="EE4E0A"/>
    <a:srgbClr val="424242"/>
    <a:srgbClr val="7979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27" autoAdjust="0"/>
    <p:restoredTop sz="96654"/>
  </p:normalViewPr>
  <p:slideViewPr>
    <p:cSldViewPr snapToGrid="0">
      <p:cViewPr varScale="1">
        <p:scale>
          <a:sx n="127" d="100"/>
          <a:sy n="127" d="100"/>
        </p:scale>
        <p:origin x="216"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753ECB-014F-4148-BF58-09AEF8C16E98}" type="doc">
      <dgm:prSet loTypeId="urn:microsoft.com/office/officeart/2008/layout/VerticalCurvedList" loCatId="" qsTypeId="urn:microsoft.com/office/officeart/2005/8/quickstyle/simple4" qsCatId="simple" csTypeId="urn:microsoft.com/office/officeart/2005/8/colors/colorful5" csCatId="colorful" phldr="1"/>
      <dgm:spPr/>
      <dgm:t>
        <a:bodyPr/>
        <a:lstStyle/>
        <a:p>
          <a:endParaRPr lang="en-US"/>
        </a:p>
      </dgm:t>
    </dgm:pt>
    <dgm:pt modelId="{DD253B67-4A6D-464D-8398-598C0C6266DD}">
      <dgm:prSet custT="1"/>
      <dgm:spPr>
        <a:solidFill>
          <a:srgbClr val="EC6D0B"/>
        </a:solidFill>
      </dgm:spPr>
      <dgm:t>
        <a:bodyPr/>
        <a:lstStyle/>
        <a:p>
          <a:r>
            <a:rPr lang="en-US" sz="2000" dirty="0"/>
            <a:t>They grow quickly supported on wholesale borrowing, as this can be obtained more quickly than deposits can be collected</a:t>
          </a:r>
          <a:endParaRPr lang="en-CN" sz="2000" dirty="0"/>
        </a:p>
      </dgm:t>
    </dgm:pt>
    <dgm:pt modelId="{30100ECB-C8E9-489C-8D52-DC2FEF7147C6}" type="parTrans" cxnId="{ED1CF2F7-70F4-451F-91EE-B1F4030B62F6}">
      <dgm:prSet/>
      <dgm:spPr/>
      <dgm:t>
        <a:bodyPr/>
        <a:lstStyle/>
        <a:p>
          <a:endParaRPr lang="zh-CN" altLang="en-US"/>
        </a:p>
      </dgm:t>
    </dgm:pt>
    <dgm:pt modelId="{5C20342C-88EC-4EAB-9747-EF9DD01BDB11}" type="sibTrans" cxnId="{ED1CF2F7-70F4-451F-91EE-B1F4030B62F6}">
      <dgm:prSet/>
      <dgm:spPr/>
      <dgm:t>
        <a:bodyPr/>
        <a:lstStyle/>
        <a:p>
          <a:endParaRPr lang="zh-CN" altLang="en-US"/>
        </a:p>
      </dgm:t>
    </dgm:pt>
    <dgm:pt modelId="{D90AFB24-E143-4493-AF2C-12B3630ED7E7}">
      <dgm:prSet custT="1"/>
      <dgm:spPr>
        <a:solidFill>
          <a:srgbClr val="EC6D0B"/>
        </a:solidFill>
      </dgm:spPr>
      <dgm:t>
        <a:bodyPr/>
        <a:lstStyle/>
        <a:p>
          <a:r>
            <a:rPr lang="en-US" sz="2000" dirty="0"/>
            <a:t>The share of net worth that funds the assets is lower. </a:t>
          </a:r>
          <a:endParaRPr lang="en-CN" sz="2000"/>
        </a:p>
      </dgm:t>
    </dgm:pt>
    <dgm:pt modelId="{C0C8BAF6-3B0F-4369-B66B-3EC9090D7093}" type="parTrans" cxnId="{08234A81-395A-42AD-A48F-DD8923801354}">
      <dgm:prSet/>
      <dgm:spPr/>
      <dgm:t>
        <a:bodyPr/>
        <a:lstStyle/>
        <a:p>
          <a:endParaRPr lang="zh-CN" altLang="en-US"/>
        </a:p>
      </dgm:t>
    </dgm:pt>
    <dgm:pt modelId="{8BEE466E-0EAE-4DC9-9F0C-DF653E543FD1}" type="sibTrans" cxnId="{08234A81-395A-42AD-A48F-DD8923801354}">
      <dgm:prSet/>
      <dgm:spPr/>
      <dgm:t>
        <a:bodyPr/>
        <a:lstStyle/>
        <a:p>
          <a:endParaRPr lang="zh-CN" altLang="en-US"/>
        </a:p>
      </dgm:t>
    </dgm:pt>
    <dgm:pt modelId="{10B31B5C-5F48-47D7-8123-7BA848051771}">
      <dgm:prSet custT="1"/>
      <dgm:spPr>
        <a:solidFill>
          <a:srgbClr val="EC6D0B"/>
        </a:solidFill>
      </dgm:spPr>
      <dgm:t>
        <a:bodyPr/>
        <a:lstStyle/>
        <a:p>
          <a:r>
            <a:rPr lang="en-US" sz="2000" dirty="0"/>
            <a:t>Weaker incentives for banks to exert effort to monitor the quality of their loans, induce more risks.</a:t>
          </a:r>
          <a:endParaRPr lang="en-CN" sz="2000" dirty="0"/>
        </a:p>
      </dgm:t>
    </dgm:pt>
    <dgm:pt modelId="{5F5E8DBC-2A6F-4EBD-B906-1A325C5F75AC}" type="parTrans" cxnId="{D8829F42-3C42-4463-800B-E5D145A690C0}">
      <dgm:prSet/>
      <dgm:spPr/>
      <dgm:t>
        <a:bodyPr/>
        <a:lstStyle/>
        <a:p>
          <a:endParaRPr lang="zh-CN" altLang="en-US"/>
        </a:p>
      </dgm:t>
    </dgm:pt>
    <dgm:pt modelId="{1FA69DF4-9F05-4C3C-BB45-4F4246C335B4}" type="sibTrans" cxnId="{D8829F42-3C42-4463-800B-E5D145A690C0}">
      <dgm:prSet/>
      <dgm:spPr/>
      <dgm:t>
        <a:bodyPr/>
        <a:lstStyle/>
        <a:p>
          <a:endParaRPr lang="zh-CN" altLang="en-US"/>
        </a:p>
      </dgm:t>
    </dgm:pt>
    <dgm:pt modelId="{CABDCBCB-F040-4A4C-B5B0-4CBD4313C9B5}" type="pres">
      <dgm:prSet presAssocID="{21753ECB-014F-4148-BF58-09AEF8C16E98}" presName="Name0" presStyleCnt="0">
        <dgm:presLayoutVars>
          <dgm:chMax val="7"/>
          <dgm:chPref val="7"/>
          <dgm:dir/>
        </dgm:presLayoutVars>
      </dgm:prSet>
      <dgm:spPr/>
    </dgm:pt>
    <dgm:pt modelId="{3CF0EF4A-5072-CB4F-BA65-653548A48A3B}" type="pres">
      <dgm:prSet presAssocID="{21753ECB-014F-4148-BF58-09AEF8C16E98}" presName="Name1" presStyleCnt="0"/>
      <dgm:spPr/>
    </dgm:pt>
    <dgm:pt modelId="{2179200E-98ED-AE48-8CFA-012B8C4F2CDE}" type="pres">
      <dgm:prSet presAssocID="{21753ECB-014F-4148-BF58-09AEF8C16E98}" presName="cycle" presStyleCnt="0"/>
      <dgm:spPr/>
    </dgm:pt>
    <dgm:pt modelId="{341EF631-F8EB-0344-9CAB-A334A95B4AC2}" type="pres">
      <dgm:prSet presAssocID="{21753ECB-014F-4148-BF58-09AEF8C16E98}" presName="srcNode" presStyleLbl="node1" presStyleIdx="0" presStyleCnt="3"/>
      <dgm:spPr/>
    </dgm:pt>
    <dgm:pt modelId="{4F439EDD-7201-934C-ABF7-4AB2AA3DC7AD}" type="pres">
      <dgm:prSet presAssocID="{21753ECB-014F-4148-BF58-09AEF8C16E98}" presName="conn" presStyleLbl="parChTrans1D2" presStyleIdx="0" presStyleCnt="1"/>
      <dgm:spPr/>
    </dgm:pt>
    <dgm:pt modelId="{FD6C1090-D882-EA42-A120-4D14DEC87F34}" type="pres">
      <dgm:prSet presAssocID="{21753ECB-014F-4148-BF58-09AEF8C16E98}" presName="extraNode" presStyleLbl="node1" presStyleIdx="0" presStyleCnt="3"/>
      <dgm:spPr/>
    </dgm:pt>
    <dgm:pt modelId="{000A1A33-FBA0-7B4C-A1ED-A8C6564CC094}" type="pres">
      <dgm:prSet presAssocID="{21753ECB-014F-4148-BF58-09AEF8C16E98}" presName="dstNode" presStyleLbl="node1" presStyleIdx="0" presStyleCnt="3"/>
      <dgm:spPr/>
    </dgm:pt>
    <dgm:pt modelId="{7CBB0531-0662-4C89-8AA9-EED257980CE5}" type="pres">
      <dgm:prSet presAssocID="{DD253B67-4A6D-464D-8398-598C0C6266DD}" presName="text_1" presStyleLbl="node1" presStyleIdx="0" presStyleCnt="3">
        <dgm:presLayoutVars>
          <dgm:bulletEnabled val="1"/>
        </dgm:presLayoutVars>
      </dgm:prSet>
      <dgm:spPr/>
    </dgm:pt>
    <dgm:pt modelId="{2E295257-B5CC-4A94-897C-D9AB45399B6C}" type="pres">
      <dgm:prSet presAssocID="{DD253B67-4A6D-464D-8398-598C0C6266DD}" presName="accent_1" presStyleCnt="0"/>
      <dgm:spPr/>
    </dgm:pt>
    <dgm:pt modelId="{36FA0317-03DB-4796-BCA9-F7E0EB93217C}" type="pres">
      <dgm:prSet presAssocID="{DD253B67-4A6D-464D-8398-598C0C6266DD}" presName="accentRepeatNode" presStyleLbl="solidFgAcc1" presStyleIdx="0" presStyleCnt="3"/>
      <dgm:spPr/>
    </dgm:pt>
    <dgm:pt modelId="{E968B2F7-1473-4FF4-AF59-487B57D5A9ED}" type="pres">
      <dgm:prSet presAssocID="{D90AFB24-E143-4493-AF2C-12B3630ED7E7}" presName="text_2" presStyleLbl="node1" presStyleIdx="1" presStyleCnt="3">
        <dgm:presLayoutVars>
          <dgm:bulletEnabled val="1"/>
        </dgm:presLayoutVars>
      </dgm:prSet>
      <dgm:spPr/>
    </dgm:pt>
    <dgm:pt modelId="{4928B183-FFD7-429A-82A4-359AEFD70F5B}" type="pres">
      <dgm:prSet presAssocID="{D90AFB24-E143-4493-AF2C-12B3630ED7E7}" presName="accent_2" presStyleCnt="0"/>
      <dgm:spPr/>
    </dgm:pt>
    <dgm:pt modelId="{01466103-C0B7-4BA6-B436-9BC25411C3B0}" type="pres">
      <dgm:prSet presAssocID="{D90AFB24-E143-4493-AF2C-12B3630ED7E7}" presName="accentRepeatNode" presStyleLbl="solidFgAcc1" presStyleIdx="1" presStyleCnt="3"/>
      <dgm:spPr/>
    </dgm:pt>
    <dgm:pt modelId="{9B1C240C-B04F-4EC8-BA4D-79A2D4AE5783}" type="pres">
      <dgm:prSet presAssocID="{10B31B5C-5F48-47D7-8123-7BA848051771}" presName="text_3" presStyleLbl="node1" presStyleIdx="2" presStyleCnt="3">
        <dgm:presLayoutVars>
          <dgm:bulletEnabled val="1"/>
        </dgm:presLayoutVars>
      </dgm:prSet>
      <dgm:spPr/>
    </dgm:pt>
    <dgm:pt modelId="{5596116E-F442-41CD-830C-C2A95F845B71}" type="pres">
      <dgm:prSet presAssocID="{10B31B5C-5F48-47D7-8123-7BA848051771}" presName="accent_3" presStyleCnt="0"/>
      <dgm:spPr/>
    </dgm:pt>
    <dgm:pt modelId="{E1B7439D-75AF-4B73-A0F9-21A25C3CE474}" type="pres">
      <dgm:prSet presAssocID="{10B31B5C-5F48-47D7-8123-7BA848051771}" presName="accentRepeatNode" presStyleLbl="solidFgAcc1" presStyleIdx="2" presStyleCnt="3"/>
      <dgm:spPr/>
    </dgm:pt>
  </dgm:ptLst>
  <dgm:cxnLst>
    <dgm:cxn modelId="{386D9524-024E-4ABA-A5E4-C5DE9EBF5EB8}" type="presOf" srcId="{5C20342C-88EC-4EAB-9747-EF9DD01BDB11}" destId="{4F439EDD-7201-934C-ABF7-4AB2AA3DC7AD}" srcOrd="0" destOrd="0" presId="urn:microsoft.com/office/officeart/2008/layout/VerticalCurvedList"/>
    <dgm:cxn modelId="{30726728-E4CB-4683-AB85-2C835F78390D}" type="presOf" srcId="{10B31B5C-5F48-47D7-8123-7BA848051771}" destId="{9B1C240C-B04F-4EC8-BA4D-79A2D4AE5783}" srcOrd="0" destOrd="0" presId="urn:microsoft.com/office/officeart/2008/layout/VerticalCurvedList"/>
    <dgm:cxn modelId="{98A1FB33-E8B5-4051-A1EF-D815A0568321}" type="presOf" srcId="{DD253B67-4A6D-464D-8398-598C0C6266DD}" destId="{7CBB0531-0662-4C89-8AA9-EED257980CE5}" srcOrd="0" destOrd="0" presId="urn:microsoft.com/office/officeart/2008/layout/VerticalCurvedList"/>
    <dgm:cxn modelId="{D8829F42-3C42-4463-800B-E5D145A690C0}" srcId="{21753ECB-014F-4148-BF58-09AEF8C16E98}" destId="{10B31B5C-5F48-47D7-8123-7BA848051771}" srcOrd="2" destOrd="0" parTransId="{5F5E8DBC-2A6F-4EBD-B906-1A325C5F75AC}" sibTransId="{1FA69DF4-9F05-4C3C-BB45-4F4246C335B4}"/>
    <dgm:cxn modelId="{08234A81-395A-42AD-A48F-DD8923801354}" srcId="{21753ECB-014F-4148-BF58-09AEF8C16E98}" destId="{D90AFB24-E143-4493-AF2C-12B3630ED7E7}" srcOrd="1" destOrd="0" parTransId="{C0C8BAF6-3B0F-4369-B66B-3EC9090D7093}" sibTransId="{8BEE466E-0EAE-4DC9-9F0C-DF653E543FD1}"/>
    <dgm:cxn modelId="{72D2CE98-696C-440D-8E79-A0D12AC9C470}" type="presOf" srcId="{D90AFB24-E143-4493-AF2C-12B3630ED7E7}" destId="{E968B2F7-1473-4FF4-AF59-487B57D5A9ED}" srcOrd="0" destOrd="0" presId="urn:microsoft.com/office/officeart/2008/layout/VerticalCurvedList"/>
    <dgm:cxn modelId="{C80C30A6-A5C8-BB4D-97D5-C138151EB0CF}" type="presOf" srcId="{21753ECB-014F-4148-BF58-09AEF8C16E98}" destId="{CABDCBCB-F040-4A4C-B5B0-4CBD4313C9B5}" srcOrd="0" destOrd="0" presId="urn:microsoft.com/office/officeart/2008/layout/VerticalCurvedList"/>
    <dgm:cxn modelId="{ED1CF2F7-70F4-451F-91EE-B1F4030B62F6}" srcId="{21753ECB-014F-4148-BF58-09AEF8C16E98}" destId="{DD253B67-4A6D-464D-8398-598C0C6266DD}" srcOrd="0" destOrd="0" parTransId="{30100ECB-C8E9-489C-8D52-DC2FEF7147C6}" sibTransId="{5C20342C-88EC-4EAB-9747-EF9DD01BDB11}"/>
    <dgm:cxn modelId="{83687B3A-2A6F-7041-8216-6E9CB74351E5}" type="presParOf" srcId="{CABDCBCB-F040-4A4C-B5B0-4CBD4313C9B5}" destId="{3CF0EF4A-5072-CB4F-BA65-653548A48A3B}" srcOrd="0" destOrd="0" presId="urn:microsoft.com/office/officeart/2008/layout/VerticalCurvedList"/>
    <dgm:cxn modelId="{0C040117-A2CC-0F4B-9F59-9B4E80757E8A}" type="presParOf" srcId="{3CF0EF4A-5072-CB4F-BA65-653548A48A3B}" destId="{2179200E-98ED-AE48-8CFA-012B8C4F2CDE}" srcOrd="0" destOrd="0" presId="urn:microsoft.com/office/officeart/2008/layout/VerticalCurvedList"/>
    <dgm:cxn modelId="{2D98FD70-6E8C-3C41-9632-04600EA7131F}" type="presParOf" srcId="{2179200E-98ED-AE48-8CFA-012B8C4F2CDE}" destId="{341EF631-F8EB-0344-9CAB-A334A95B4AC2}" srcOrd="0" destOrd="0" presId="urn:microsoft.com/office/officeart/2008/layout/VerticalCurvedList"/>
    <dgm:cxn modelId="{9241C4FB-4ED2-0D46-A701-C7428B8C0825}" type="presParOf" srcId="{2179200E-98ED-AE48-8CFA-012B8C4F2CDE}" destId="{4F439EDD-7201-934C-ABF7-4AB2AA3DC7AD}" srcOrd="1" destOrd="0" presId="urn:microsoft.com/office/officeart/2008/layout/VerticalCurvedList"/>
    <dgm:cxn modelId="{D6EB3EE8-17C9-9C40-B7B4-004C8C91A484}" type="presParOf" srcId="{2179200E-98ED-AE48-8CFA-012B8C4F2CDE}" destId="{FD6C1090-D882-EA42-A120-4D14DEC87F34}" srcOrd="2" destOrd="0" presId="urn:microsoft.com/office/officeart/2008/layout/VerticalCurvedList"/>
    <dgm:cxn modelId="{C7477614-5C89-4943-AF2F-8B1A37B8E7A2}" type="presParOf" srcId="{2179200E-98ED-AE48-8CFA-012B8C4F2CDE}" destId="{000A1A33-FBA0-7B4C-A1ED-A8C6564CC094}" srcOrd="3" destOrd="0" presId="urn:microsoft.com/office/officeart/2008/layout/VerticalCurvedList"/>
    <dgm:cxn modelId="{BB3E029D-76AF-4E46-A06A-F1B50018F895}" type="presParOf" srcId="{3CF0EF4A-5072-CB4F-BA65-653548A48A3B}" destId="{7CBB0531-0662-4C89-8AA9-EED257980CE5}" srcOrd="1" destOrd="0" presId="urn:microsoft.com/office/officeart/2008/layout/VerticalCurvedList"/>
    <dgm:cxn modelId="{E818214C-12E2-4D70-9AB3-2758C255B1AD}" type="presParOf" srcId="{3CF0EF4A-5072-CB4F-BA65-653548A48A3B}" destId="{2E295257-B5CC-4A94-897C-D9AB45399B6C}" srcOrd="2" destOrd="0" presId="urn:microsoft.com/office/officeart/2008/layout/VerticalCurvedList"/>
    <dgm:cxn modelId="{07C99F4C-432D-48BA-88ED-A68958C04467}" type="presParOf" srcId="{2E295257-B5CC-4A94-897C-D9AB45399B6C}" destId="{36FA0317-03DB-4796-BCA9-F7E0EB93217C}" srcOrd="0" destOrd="0" presId="urn:microsoft.com/office/officeart/2008/layout/VerticalCurvedList"/>
    <dgm:cxn modelId="{77A88864-1905-4870-8A1B-8E8032C9BF2D}" type="presParOf" srcId="{3CF0EF4A-5072-CB4F-BA65-653548A48A3B}" destId="{E968B2F7-1473-4FF4-AF59-487B57D5A9ED}" srcOrd="3" destOrd="0" presId="urn:microsoft.com/office/officeart/2008/layout/VerticalCurvedList"/>
    <dgm:cxn modelId="{26C8DA0D-93CC-4166-B897-0ACFC95639FE}" type="presParOf" srcId="{3CF0EF4A-5072-CB4F-BA65-653548A48A3B}" destId="{4928B183-FFD7-429A-82A4-359AEFD70F5B}" srcOrd="4" destOrd="0" presId="urn:microsoft.com/office/officeart/2008/layout/VerticalCurvedList"/>
    <dgm:cxn modelId="{E1C09DF5-8DE2-459F-B904-0F66973496FA}" type="presParOf" srcId="{4928B183-FFD7-429A-82A4-359AEFD70F5B}" destId="{01466103-C0B7-4BA6-B436-9BC25411C3B0}" srcOrd="0" destOrd="0" presId="urn:microsoft.com/office/officeart/2008/layout/VerticalCurvedList"/>
    <dgm:cxn modelId="{B64B5AC1-EA5D-45EE-8FAE-ACB76D420968}" type="presParOf" srcId="{3CF0EF4A-5072-CB4F-BA65-653548A48A3B}" destId="{9B1C240C-B04F-4EC8-BA4D-79A2D4AE5783}" srcOrd="5" destOrd="0" presId="urn:microsoft.com/office/officeart/2008/layout/VerticalCurvedList"/>
    <dgm:cxn modelId="{29DD4BD6-0D28-4DC7-AE2A-CB8C0009614B}" type="presParOf" srcId="{3CF0EF4A-5072-CB4F-BA65-653548A48A3B}" destId="{5596116E-F442-41CD-830C-C2A95F845B71}" srcOrd="6" destOrd="0" presId="urn:microsoft.com/office/officeart/2008/layout/VerticalCurvedList"/>
    <dgm:cxn modelId="{98F9AFF4-46DF-4E38-A76D-26E22F786E80}" type="presParOf" srcId="{5596116E-F442-41CD-830C-C2A95F845B71}" destId="{E1B7439D-75AF-4B73-A0F9-21A25C3CE47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753ECB-014F-4148-BF58-09AEF8C16E98}" type="doc">
      <dgm:prSet loTypeId="urn:microsoft.com/office/officeart/2008/layout/VerticalCurvedList" loCatId="" qsTypeId="urn:microsoft.com/office/officeart/2005/8/quickstyle/simple4" qsCatId="simple" csTypeId="urn:microsoft.com/office/officeart/2005/8/colors/colorful5" csCatId="colorful" phldr="1"/>
      <dgm:spPr/>
      <dgm:t>
        <a:bodyPr/>
        <a:lstStyle/>
        <a:p>
          <a:endParaRPr lang="en-US"/>
        </a:p>
      </dgm:t>
    </dgm:pt>
    <dgm:pt modelId="{13AC935A-DA87-40F0-8619-1BD1065ED6AF}">
      <dgm:prSet custT="1"/>
      <dgm:spPr>
        <a:solidFill>
          <a:srgbClr val="EC6D0B"/>
        </a:solidFill>
      </dgm:spPr>
      <dgm:t>
        <a:bodyPr/>
        <a:lstStyle/>
        <a:p>
          <a:r>
            <a:rPr lang="en-US" sz="2000" dirty="0"/>
            <a:t>Funding liquidity risk is higher</a:t>
          </a:r>
          <a:endParaRPr lang="en-CN" sz="2000" dirty="0"/>
        </a:p>
      </dgm:t>
    </dgm:pt>
    <dgm:pt modelId="{3FED4EDA-DB38-4AA6-8129-AC2A5AA74666}" type="parTrans" cxnId="{5676C892-6E2D-4F71-A4B2-1F4BF5C95FAE}">
      <dgm:prSet/>
      <dgm:spPr/>
      <dgm:t>
        <a:bodyPr/>
        <a:lstStyle/>
        <a:p>
          <a:endParaRPr lang="zh-CN" altLang="en-US"/>
        </a:p>
      </dgm:t>
    </dgm:pt>
    <dgm:pt modelId="{AD3B5E96-6A5A-4DF7-83FC-DC5CADFC7F8A}" type="sibTrans" cxnId="{5676C892-6E2D-4F71-A4B2-1F4BF5C95FAE}">
      <dgm:prSet/>
      <dgm:spPr/>
      <dgm:t>
        <a:bodyPr/>
        <a:lstStyle/>
        <a:p>
          <a:endParaRPr lang="zh-CN" altLang="en-US"/>
        </a:p>
      </dgm:t>
    </dgm:pt>
    <dgm:pt modelId="{7BB89A70-865A-4318-B696-0CDF20662203}">
      <dgm:prSet custT="1"/>
      <dgm:spPr>
        <a:solidFill>
          <a:srgbClr val="EC6D0B"/>
        </a:solidFill>
      </dgm:spPr>
      <dgm:t>
        <a:bodyPr/>
        <a:lstStyle/>
        <a:p>
          <a:r>
            <a:rPr lang="en-US" sz="2000" dirty="0"/>
            <a:t>Lenders of wholesale funding are quick to exit at the first sign of trouble. </a:t>
          </a:r>
          <a:endParaRPr lang="en-CN" sz="2000" dirty="0"/>
        </a:p>
      </dgm:t>
    </dgm:pt>
    <dgm:pt modelId="{3F2AE296-3003-4B8B-A765-0D5FE91B7074}" type="parTrans" cxnId="{8A6ACA37-B13C-4127-8F6E-C3C0F875A917}">
      <dgm:prSet/>
      <dgm:spPr/>
      <dgm:t>
        <a:bodyPr/>
        <a:lstStyle/>
        <a:p>
          <a:endParaRPr lang="zh-CN" altLang="en-US"/>
        </a:p>
      </dgm:t>
    </dgm:pt>
    <dgm:pt modelId="{DF2C8DA3-3CA4-45A7-9FE7-808FDDABCB10}" type="sibTrans" cxnId="{8A6ACA37-B13C-4127-8F6E-C3C0F875A917}">
      <dgm:prSet/>
      <dgm:spPr/>
      <dgm:t>
        <a:bodyPr/>
        <a:lstStyle/>
        <a:p>
          <a:endParaRPr lang="zh-CN" altLang="en-US"/>
        </a:p>
      </dgm:t>
    </dgm:pt>
    <dgm:pt modelId="{9593AA35-C579-46EE-8EAF-C7C90DB88992}">
      <dgm:prSet custT="1"/>
      <dgm:spPr>
        <a:solidFill>
          <a:srgbClr val="EC6D0B"/>
        </a:solidFill>
      </dgm:spPr>
      <dgm:t>
        <a:bodyPr/>
        <a:lstStyle/>
        <a:p>
          <a:r>
            <a:rPr lang="en-US" sz="2000" dirty="0"/>
            <a:t>Some institutions do not take deposits at all, funding themselves entirely through wholesale funding, and so avoid the government regulation that comes with them. </a:t>
          </a:r>
          <a:endParaRPr lang="en-CN" sz="2000" dirty="0"/>
        </a:p>
      </dgm:t>
    </dgm:pt>
    <dgm:pt modelId="{25F97BA9-8859-4C9F-BD23-A71F92077FC4}" type="parTrans" cxnId="{D24A5A8A-934A-428B-A0D0-5E76CEA6A7CE}">
      <dgm:prSet/>
      <dgm:spPr/>
      <dgm:t>
        <a:bodyPr/>
        <a:lstStyle/>
        <a:p>
          <a:endParaRPr lang="zh-CN" altLang="en-US"/>
        </a:p>
      </dgm:t>
    </dgm:pt>
    <dgm:pt modelId="{D6F14C1F-DF4F-4EF0-A58B-2CEF038FC0ED}" type="sibTrans" cxnId="{D24A5A8A-934A-428B-A0D0-5E76CEA6A7CE}">
      <dgm:prSet/>
      <dgm:spPr/>
      <dgm:t>
        <a:bodyPr/>
        <a:lstStyle/>
        <a:p>
          <a:endParaRPr lang="zh-CN" altLang="en-US"/>
        </a:p>
      </dgm:t>
    </dgm:pt>
    <dgm:pt modelId="{C688E942-573A-46AD-8628-9E1ACC7EB8D2}">
      <dgm:prSet/>
      <dgm:spPr>
        <a:solidFill>
          <a:srgbClr val="EC6D0B"/>
        </a:solidFill>
      </dgm:spPr>
      <dgm:t>
        <a:bodyPr/>
        <a:lstStyle/>
        <a:p>
          <a:r>
            <a:rPr lang="en-US" dirty="0"/>
            <a:t>They continue to use short-term funding to make long-term investments</a:t>
          </a:r>
          <a:endParaRPr lang="en-CN" dirty="0"/>
        </a:p>
      </dgm:t>
    </dgm:pt>
    <dgm:pt modelId="{918640EC-195B-4381-A587-B5BCC6E1CEDB}" type="parTrans" cxnId="{A64A369B-5739-42D4-8C81-9BA164C1283F}">
      <dgm:prSet/>
      <dgm:spPr/>
      <dgm:t>
        <a:bodyPr/>
        <a:lstStyle/>
        <a:p>
          <a:endParaRPr lang="zh-CN" altLang="en-US"/>
        </a:p>
      </dgm:t>
    </dgm:pt>
    <dgm:pt modelId="{262E4BFB-5CD9-4A2F-B749-4CDF901B300D}" type="sibTrans" cxnId="{A64A369B-5739-42D4-8C81-9BA164C1283F}">
      <dgm:prSet/>
      <dgm:spPr/>
      <dgm:t>
        <a:bodyPr/>
        <a:lstStyle/>
        <a:p>
          <a:endParaRPr lang="zh-CN" altLang="en-US"/>
        </a:p>
      </dgm:t>
    </dgm:pt>
    <dgm:pt modelId="{7443226A-EAF2-4DBF-AD6C-FB4A08E64AEC}">
      <dgm:prSet/>
      <dgm:spPr>
        <a:solidFill>
          <a:srgbClr val="EC6D0B"/>
        </a:solidFill>
      </dgm:spPr>
      <dgm:t>
        <a:bodyPr/>
        <a:lstStyle/>
        <a:p>
          <a:r>
            <a:rPr lang="en-US" dirty="0"/>
            <a:t>These “shadow banks” (mutual funds, bond funds, etc.) are prone to classic bank runs</a:t>
          </a:r>
          <a:endParaRPr lang="en-CN" dirty="0"/>
        </a:p>
      </dgm:t>
    </dgm:pt>
    <dgm:pt modelId="{5E11BFED-0FA3-425D-B547-5FE457A332C1}" type="parTrans" cxnId="{434C363B-FEA2-42D6-8D54-D5ABF66D2AFD}">
      <dgm:prSet/>
      <dgm:spPr/>
      <dgm:t>
        <a:bodyPr/>
        <a:lstStyle/>
        <a:p>
          <a:endParaRPr lang="zh-CN" altLang="en-US"/>
        </a:p>
      </dgm:t>
    </dgm:pt>
    <dgm:pt modelId="{B617E042-4B69-4D4C-9CDF-315E6B853656}" type="sibTrans" cxnId="{434C363B-FEA2-42D6-8D54-D5ABF66D2AFD}">
      <dgm:prSet/>
      <dgm:spPr/>
      <dgm:t>
        <a:bodyPr/>
        <a:lstStyle/>
        <a:p>
          <a:endParaRPr lang="zh-CN" altLang="en-US"/>
        </a:p>
      </dgm:t>
    </dgm:pt>
    <dgm:pt modelId="{CABDCBCB-F040-4A4C-B5B0-4CBD4313C9B5}" type="pres">
      <dgm:prSet presAssocID="{21753ECB-014F-4148-BF58-09AEF8C16E98}" presName="Name0" presStyleCnt="0">
        <dgm:presLayoutVars>
          <dgm:chMax val="7"/>
          <dgm:chPref val="7"/>
          <dgm:dir/>
        </dgm:presLayoutVars>
      </dgm:prSet>
      <dgm:spPr/>
    </dgm:pt>
    <dgm:pt modelId="{3CF0EF4A-5072-CB4F-BA65-653548A48A3B}" type="pres">
      <dgm:prSet presAssocID="{21753ECB-014F-4148-BF58-09AEF8C16E98}" presName="Name1" presStyleCnt="0"/>
      <dgm:spPr/>
    </dgm:pt>
    <dgm:pt modelId="{2179200E-98ED-AE48-8CFA-012B8C4F2CDE}" type="pres">
      <dgm:prSet presAssocID="{21753ECB-014F-4148-BF58-09AEF8C16E98}" presName="cycle" presStyleCnt="0"/>
      <dgm:spPr/>
    </dgm:pt>
    <dgm:pt modelId="{341EF631-F8EB-0344-9CAB-A334A95B4AC2}" type="pres">
      <dgm:prSet presAssocID="{21753ECB-014F-4148-BF58-09AEF8C16E98}" presName="srcNode" presStyleLbl="node1" presStyleIdx="0" presStyleCnt="5"/>
      <dgm:spPr/>
    </dgm:pt>
    <dgm:pt modelId="{4F439EDD-7201-934C-ABF7-4AB2AA3DC7AD}" type="pres">
      <dgm:prSet presAssocID="{21753ECB-014F-4148-BF58-09AEF8C16E98}" presName="conn" presStyleLbl="parChTrans1D2" presStyleIdx="0" presStyleCnt="1"/>
      <dgm:spPr/>
    </dgm:pt>
    <dgm:pt modelId="{FD6C1090-D882-EA42-A120-4D14DEC87F34}" type="pres">
      <dgm:prSet presAssocID="{21753ECB-014F-4148-BF58-09AEF8C16E98}" presName="extraNode" presStyleLbl="node1" presStyleIdx="0" presStyleCnt="5"/>
      <dgm:spPr/>
    </dgm:pt>
    <dgm:pt modelId="{000A1A33-FBA0-7B4C-A1ED-A8C6564CC094}" type="pres">
      <dgm:prSet presAssocID="{21753ECB-014F-4148-BF58-09AEF8C16E98}" presName="dstNode" presStyleLbl="node1" presStyleIdx="0" presStyleCnt="5"/>
      <dgm:spPr/>
    </dgm:pt>
    <dgm:pt modelId="{3A8141C8-D1F0-41CE-BAB2-2E33F584F931}" type="pres">
      <dgm:prSet presAssocID="{13AC935A-DA87-40F0-8619-1BD1065ED6AF}" presName="text_1" presStyleLbl="node1" presStyleIdx="0" presStyleCnt="5">
        <dgm:presLayoutVars>
          <dgm:bulletEnabled val="1"/>
        </dgm:presLayoutVars>
      </dgm:prSet>
      <dgm:spPr/>
    </dgm:pt>
    <dgm:pt modelId="{025A20B5-E356-4703-BBA5-5EE1265EB36D}" type="pres">
      <dgm:prSet presAssocID="{13AC935A-DA87-40F0-8619-1BD1065ED6AF}" presName="accent_1" presStyleCnt="0"/>
      <dgm:spPr/>
    </dgm:pt>
    <dgm:pt modelId="{77EEA39B-7553-42DE-9577-D81CC0FDC596}" type="pres">
      <dgm:prSet presAssocID="{13AC935A-DA87-40F0-8619-1BD1065ED6AF}" presName="accentRepeatNode" presStyleLbl="solidFgAcc1" presStyleIdx="0" presStyleCnt="5"/>
      <dgm:spPr/>
    </dgm:pt>
    <dgm:pt modelId="{28869BDA-573C-4A01-BD87-AC08D3F6B515}" type="pres">
      <dgm:prSet presAssocID="{7BB89A70-865A-4318-B696-0CDF20662203}" presName="text_2" presStyleLbl="node1" presStyleIdx="1" presStyleCnt="5">
        <dgm:presLayoutVars>
          <dgm:bulletEnabled val="1"/>
        </dgm:presLayoutVars>
      </dgm:prSet>
      <dgm:spPr/>
    </dgm:pt>
    <dgm:pt modelId="{5AACC9DE-1A34-420A-81C7-8EFD53237BD1}" type="pres">
      <dgm:prSet presAssocID="{7BB89A70-865A-4318-B696-0CDF20662203}" presName="accent_2" presStyleCnt="0"/>
      <dgm:spPr/>
    </dgm:pt>
    <dgm:pt modelId="{07C1C268-A138-4D6F-9E72-DF7823D81649}" type="pres">
      <dgm:prSet presAssocID="{7BB89A70-865A-4318-B696-0CDF20662203}" presName="accentRepeatNode" presStyleLbl="solidFgAcc1" presStyleIdx="1" presStyleCnt="5"/>
      <dgm:spPr/>
    </dgm:pt>
    <dgm:pt modelId="{79222BE8-22C6-432E-A195-05690EF4973F}" type="pres">
      <dgm:prSet presAssocID="{9593AA35-C579-46EE-8EAF-C7C90DB88992}" presName="text_3" presStyleLbl="node1" presStyleIdx="2" presStyleCnt="5">
        <dgm:presLayoutVars>
          <dgm:bulletEnabled val="1"/>
        </dgm:presLayoutVars>
      </dgm:prSet>
      <dgm:spPr/>
    </dgm:pt>
    <dgm:pt modelId="{7912AF6B-353C-44B3-9848-31FC0F7A7502}" type="pres">
      <dgm:prSet presAssocID="{9593AA35-C579-46EE-8EAF-C7C90DB88992}" presName="accent_3" presStyleCnt="0"/>
      <dgm:spPr/>
    </dgm:pt>
    <dgm:pt modelId="{E895938A-E7E7-44DA-B171-9A7FA45F3F1E}" type="pres">
      <dgm:prSet presAssocID="{9593AA35-C579-46EE-8EAF-C7C90DB88992}" presName="accentRepeatNode" presStyleLbl="solidFgAcc1" presStyleIdx="2" presStyleCnt="5"/>
      <dgm:spPr/>
    </dgm:pt>
    <dgm:pt modelId="{CDE27FB6-D6B1-436C-BDE9-1B88A729FC26}" type="pres">
      <dgm:prSet presAssocID="{C688E942-573A-46AD-8628-9E1ACC7EB8D2}" presName="text_4" presStyleLbl="node1" presStyleIdx="3" presStyleCnt="5">
        <dgm:presLayoutVars>
          <dgm:bulletEnabled val="1"/>
        </dgm:presLayoutVars>
      </dgm:prSet>
      <dgm:spPr/>
    </dgm:pt>
    <dgm:pt modelId="{72B9D270-BDB9-4FEF-9F41-1D3FC5A9244D}" type="pres">
      <dgm:prSet presAssocID="{C688E942-573A-46AD-8628-9E1ACC7EB8D2}" presName="accent_4" presStyleCnt="0"/>
      <dgm:spPr/>
    </dgm:pt>
    <dgm:pt modelId="{2C2D0736-01A1-4A11-BBE6-95A460A2A293}" type="pres">
      <dgm:prSet presAssocID="{C688E942-573A-46AD-8628-9E1ACC7EB8D2}" presName="accentRepeatNode" presStyleLbl="solidFgAcc1" presStyleIdx="3" presStyleCnt="5"/>
      <dgm:spPr/>
    </dgm:pt>
    <dgm:pt modelId="{6269801B-A845-48C9-BDA9-BAE9CC8EA914}" type="pres">
      <dgm:prSet presAssocID="{7443226A-EAF2-4DBF-AD6C-FB4A08E64AEC}" presName="text_5" presStyleLbl="node1" presStyleIdx="4" presStyleCnt="5">
        <dgm:presLayoutVars>
          <dgm:bulletEnabled val="1"/>
        </dgm:presLayoutVars>
      </dgm:prSet>
      <dgm:spPr/>
    </dgm:pt>
    <dgm:pt modelId="{DF2A8E76-7A24-43DC-A4BC-EA2E7B4F0273}" type="pres">
      <dgm:prSet presAssocID="{7443226A-EAF2-4DBF-AD6C-FB4A08E64AEC}" presName="accent_5" presStyleCnt="0"/>
      <dgm:spPr/>
    </dgm:pt>
    <dgm:pt modelId="{76620F2C-1501-4D7A-BB26-649C4525527D}" type="pres">
      <dgm:prSet presAssocID="{7443226A-EAF2-4DBF-AD6C-FB4A08E64AEC}" presName="accentRepeatNode" presStyleLbl="solidFgAcc1" presStyleIdx="4" presStyleCnt="5"/>
      <dgm:spPr/>
    </dgm:pt>
  </dgm:ptLst>
  <dgm:cxnLst>
    <dgm:cxn modelId="{8A6ACA37-B13C-4127-8F6E-C3C0F875A917}" srcId="{21753ECB-014F-4148-BF58-09AEF8C16E98}" destId="{7BB89A70-865A-4318-B696-0CDF20662203}" srcOrd="1" destOrd="0" parTransId="{3F2AE296-3003-4B8B-A765-0D5FE91B7074}" sibTransId="{DF2C8DA3-3CA4-45A7-9FE7-808FDDABCB10}"/>
    <dgm:cxn modelId="{434C363B-FEA2-42D6-8D54-D5ABF66D2AFD}" srcId="{21753ECB-014F-4148-BF58-09AEF8C16E98}" destId="{7443226A-EAF2-4DBF-AD6C-FB4A08E64AEC}" srcOrd="4" destOrd="0" parTransId="{5E11BFED-0FA3-425D-B547-5FE457A332C1}" sibTransId="{B617E042-4B69-4D4C-9CDF-315E6B853656}"/>
    <dgm:cxn modelId="{DB7BFC4D-681A-4EBB-A9EB-BAA46F71ADDE}" type="presOf" srcId="{13AC935A-DA87-40F0-8619-1BD1065ED6AF}" destId="{3A8141C8-D1F0-41CE-BAB2-2E33F584F931}" srcOrd="0" destOrd="0" presId="urn:microsoft.com/office/officeart/2008/layout/VerticalCurvedList"/>
    <dgm:cxn modelId="{8D855872-6343-43E8-9E75-441DF617F1DA}" type="presOf" srcId="{7443226A-EAF2-4DBF-AD6C-FB4A08E64AEC}" destId="{6269801B-A845-48C9-BDA9-BAE9CC8EA914}" srcOrd="0" destOrd="0" presId="urn:microsoft.com/office/officeart/2008/layout/VerticalCurvedList"/>
    <dgm:cxn modelId="{D24A5A8A-934A-428B-A0D0-5E76CEA6A7CE}" srcId="{21753ECB-014F-4148-BF58-09AEF8C16E98}" destId="{9593AA35-C579-46EE-8EAF-C7C90DB88992}" srcOrd="2" destOrd="0" parTransId="{25F97BA9-8859-4C9F-BD23-A71F92077FC4}" sibTransId="{D6F14C1F-DF4F-4EF0-A58B-2CEF038FC0ED}"/>
    <dgm:cxn modelId="{DB29E291-0E72-47A7-A5A5-FB7055E74C78}" type="presOf" srcId="{AD3B5E96-6A5A-4DF7-83FC-DC5CADFC7F8A}" destId="{4F439EDD-7201-934C-ABF7-4AB2AA3DC7AD}" srcOrd="0" destOrd="0" presId="urn:microsoft.com/office/officeart/2008/layout/VerticalCurvedList"/>
    <dgm:cxn modelId="{5676C892-6E2D-4F71-A4B2-1F4BF5C95FAE}" srcId="{21753ECB-014F-4148-BF58-09AEF8C16E98}" destId="{13AC935A-DA87-40F0-8619-1BD1065ED6AF}" srcOrd="0" destOrd="0" parTransId="{3FED4EDA-DB38-4AA6-8129-AC2A5AA74666}" sibTransId="{AD3B5E96-6A5A-4DF7-83FC-DC5CADFC7F8A}"/>
    <dgm:cxn modelId="{D89B7197-2E34-4D7A-BB91-B9CA335EDC13}" type="presOf" srcId="{9593AA35-C579-46EE-8EAF-C7C90DB88992}" destId="{79222BE8-22C6-432E-A195-05690EF4973F}" srcOrd="0" destOrd="0" presId="urn:microsoft.com/office/officeart/2008/layout/VerticalCurvedList"/>
    <dgm:cxn modelId="{A64A369B-5739-42D4-8C81-9BA164C1283F}" srcId="{21753ECB-014F-4148-BF58-09AEF8C16E98}" destId="{C688E942-573A-46AD-8628-9E1ACC7EB8D2}" srcOrd="3" destOrd="0" parTransId="{918640EC-195B-4381-A587-B5BCC6E1CEDB}" sibTransId="{262E4BFB-5CD9-4A2F-B749-4CDF901B300D}"/>
    <dgm:cxn modelId="{C80C30A6-A5C8-BB4D-97D5-C138151EB0CF}" type="presOf" srcId="{21753ECB-014F-4148-BF58-09AEF8C16E98}" destId="{CABDCBCB-F040-4A4C-B5B0-4CBD4313C9B5}" srcOrd="0" destOrd="0" presId="urn:microsoft.com/office/officeart/2008/layout/VerticalCurvedList"/>
    <dgm:cxn modelId="{EEE0E2E3-6947-42B8-BF42-C81924E6354C}" type="presOf" srcId="{7BB89A70-865A-4318-B696-0CDF20662203}" destId="{28869BDA-573C-4A01-BD87-AC08D3F6B515}" srcOrd="0" destOrd="0" presId="urn:microsoft.com/office/officeart/2008/layout/VerticalCurvedList"/>
    <dgm:cxn modelId="{A23C0EFE-7289-4C61-BB8C-CB996573D83B}" type="presOf" srcId="{C688E942-573A-46AD-8628-9E1ACC7EB8D2}" destId="{CDE27FB6-D6B1-436C-BDE9-1B88A729FC26}" srcOrd="0" destOrd="0" presId="urn:microsoft.com/office/officeart/2008/layout/VerticalCurvedList"/>
    <dgm:cxn modelId="{83687B3A-2A6F-7041-8216-6E9CB74351E5}" type="presParOf" srcId="{CABDCBCB-F040-4A4C-B5B0-4CBD4313C9B5}" destId="{3CF0EF4A-5072-CB4F-BA65-653548A48A3B}" srcOrd="0" destOrd="0" presId="urn:microsoft.com/office/officeart/2008/layout/VerticalCurvedList"/>
    <dgm:cxn modelId="{0C040117-A2CC-0F4B-9F59-9B4E80757E8A}" type="presParOf" srcId="{3CF0EF4A-5072-CB4F-BA65-653548A48A3B}" destId="{2179200E-98ED-AE48-8CFA-012B8C4F2CDE}" srcOrd="0" destOrd="0" presId="urn:microsoft.com/office/officeart/2008/layout/VerticalCurvedList"/>
    <dgm:cxn modelId="{2D98FD70-6E8C-3C41-9632-04600EA7131F}" type="presParOf" srcId="{2179200E-98ED-AE48-8CFA-012B8C4F2CDE}" destId="{341EF631-F8EB-0344-9CAB-A334A95B4AC2}" srcOrd="0" destOrd="0" presId="urn:microsoft.com/office/officeart/2008/layout/VerticalCurvedList"/>
    <dgm:cxn modelId="{9241C4FB-4ED2-0D46-A701-C7428B8C0825}" type="presParOf" srcId="{2179200E-98ED-AE48-8CFA-012B8C4F2CDE}" destId="{4F439EDD-7201-934C-ABF7-4AB2AA3DC7AD}" srcOrd="1" destOrd="0" presId="urn:microsoft.com/office/officeart/2008/layout/VerticalCurvedList"/>
    <dgm:cxn modelId="{D6EB3EE8-17C9-9C40-B7B4-004C8C91A484}" type="presParOf" srcId="{2179200E-98ED-AE48-8CFA-012B8C4F2CDE}" destId="{FD6C1090-D882-EA42-A120-4D14DEC87F34}" srcOrd="2" destOrd="0" presId="urn:microsoft.com/office/officeart/2008/layout/VerticalCurvedList"/>
    <dgm:cxn modelId="{C7477614-5C89-4943-AF2F-8B1A37B8E7A2}" type="presParOf" srcId="{2179200E-98ED-AE48-8CFA-012B8C4F2CDE}" destId="{000A1A33-FBA0-7B4C-A1ED-A8C6564CC094}" srcOrd="3" destOrd="0" presId="urn:microsoft.com/office/officeart/2008/layout/VerticalCurvedList"/>
    <dgm:cxn modelId="{DCB3094F-4C3F-46DB-8194-467D3CBAC2F4}" type="presParOf" srcId="{3CF0EF4A-5072-CB4F-BA65-653548A48A3B}" destId="{3A8141C8-D1F0-41CE-BAB2-2E33F584F931}" srcOrd="1" destOrd="0" presId="urn:microsoft.com/office/officeart/2008/layout/VerticalCurvedList"/>
    <dgm:cxn modelId="{87569098-5AC1-48AC-A10F-14E53DA55C57}" type="presParOf" srcId="{3CF0EF4A-5072-CB4F-BA65-653548A48A3B}" destId="{025A20B5-E356-4703-BBA5-5EE1265EB36D}" srcOrd="2" destOrd="0" presId="urn:microsoft.com/office/officeart/2008/layout/VerticalCurvedList"/>
    <dgm:cxn modelId="{9850CE3C-6902-46E7-9C44-818650418C7D}" type="presParOf" srcId="{025A20B5-E356-4703-BBA5-5EE1265EB36D}" destId="{77EEA39B-7553-42DE-9577-D81CC0FDC596}" srcOrd="0" destOrd="0" presId="urn:microsoft.com/office/officeart/2008/layout/VerticalCurvedList"/>
    <dgm:cxn modelId="{552BA0C5-F0CA-4EA6-9528-FADA0350748B}" type="presParOf" srcId="{3CF0EF4A-5072-CB4F-BA65-653548A48A3B}" destId="{28869BDA-573C-4A01-BD87-AC08D3F6B515}" srcOrd="3" destOrd="0" presId="urn:microsoft.com/office/officeart/2008/layout/VerticalCurvedList"/>
    <dgm:cxn modelId="{B9FCC066-99A8-4639-B605-5845A228AD01}" type="presParOf" srcId="{3CF0EF4A-5072-CB4F-BA65-653548A48A3B}" destId="{5AACC9DE-1A34-420A-81C7-8EFD53237BD1}" srcOrd="4" destOrd="0" presId="urn:microsoft.com/office/officeart/2008/layout/VerticalCurvedList"/>
    <dgm:cxn modelId="{633D0574-AE86-4D5D-83A7-0C38EF3B0747}" type="presParOf" srcId="{5AACC9DE-1A34-420A-81C7-8EFD53237BD1}" destId="{07C1C268-A138-4D6F-9E72-DF7823D81649}" srcOrd="0" destOrd="0" presId="urn:microsoft.com/office/officeart/2008/layout/VerticalCurvedList"/>
    <dgm:cxn modelId="{6BEC186D-5172-4854-84A4-08BC0813A54B}" type="presParOf" srcId="{3CF0EF4A-5072-CB4F-BA65-653548A48A3B}" destId="{79222BE8-22C6-432E-A195-05690EF4973F}" srcOrd="5" destOrd="0" presId="urn:microsoft.com/office/officeart/2008/layout/VerticalCurvedList"/>
    <dgm:cxn modelId="{9E6D1E19-B74D-4F3A-8306-3FD3677C09ED}" type="presParOf" srcId="{3CF0EF4A-5072-CB4F-BA65-653548A48A3B}" destId="{7912AF6B-353C-44B3-9848-31FC0F7A7502}" srcOrd="6" destOrd="0" presId="urn:microsoft.com/office/officeart/2008/layout/VerticalCurvedList"/>
    <dgm:cxn modelId="{E6B2FB4C-5F9A-4B9E-BAD6-8C9E8ED61C2E}" type="presParOf" srcId="{7912AF6B-353C-44B3-9848-31FC0F7A7502}" destId="{E895938A-E7E7-44DA-B171-9A7FA45F3F1E}" srcOrd="0" destOrd="0" presId="urn:microsoft.com/office/officeart/2008/layout/VerticalCurvedList"/>
    <dgm:cxn modelId="{A34D595D-08EB-4980-A9E9-3C25E6AD2FC8}" type="presParOf" srcId="{3CF0EF4A-5072-CB4F-BA65-653548A48A3B}" destId="{CDE27FB6-D6B1-436C-BDE9-1B88A729FC26}" srcOrd="7" destOrd="0" presId="urn:microsoft.com/office/officeart/2008/layout/VerticalCurvedList"/>
    <dgm:cxn modelId="{6BAE6C14-A42C-4C2D-8B90-3AE1B4F24472}" type="presParOf" srcId="{3CF0EF4A-5072-CB4F-BA65-653548A48A3B}" destId="{72B9D270-BDB9-4FEF-9F41-1D3FC5A9244D}" srcOrd="8" destOrd="0" presId="urn:microsoft.com/office/officeart/2008/layout/VerticalCurvedList"/>
    <dgm:cxn modelId="{A59CCC3D-AA34-4127-B2CB-410198428156}" type="presParOf" srcId="{72B9D270-BDB9-4FEF-9F41-1D3FC5A9244D}" destId="{2C2D0736-01A1-4A11-BBE6-95A460A2A293}" srcOrd="0" destOrd="0" presId="urn:microsoft.com/office/officeart/2008/layout/VerticalCurvedList"/>
    <dgm:cxn modelId="{854B6C69-013F-4D9C-88CE-5C6245484C34}" type="presParOf" srcId="{3CF0EF4A-5072-CB4F-BA65-653548A48A3B}" destId="{6269801B-A845-48C9-BDA9-BAE9CC8EA914}" srcOrd="9" destOrd="0" presId="urn:microsoft.com/office/officeart/2008/layout/VerticalCurvedList"/>
    <dgm:cxn modelId="{12E36EF7-BBE5-4F2D-B34B-74B5F6489C29}" type="presParOf" srcId="{3CF0EF4A-5072-CB4F-BA65-653548A48A3B}" destId="{DF2A8E76-7A24-43DC-A4BC-EA2E7B4F0273}" srcOrd="10" destOrd="0" presId="urn:microsoft.com/office/officeart/2008/layout/VerticalCurvedList"/>
    <dgm:cxn modelId="{4DCBE5A3-1B0C-4ED9-8EBC-1AD1A09C2DC5}" type="presParOf" srcId="{DF2A8E76-7A24-43DC-A4BC-EA2E7B4F0273}" destId="{76620F2C-1501-4D7A-BB26-649C4525527D}"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1753ECB-014F-4148-BF58-09AEF8C16E98}" type="doc">
      <dgm:prSet loTypeId="urn:microsoft.com/office/officeart/2008/layout/VerticalCurvedList" loCatId="" qsTypeId="urn:microsoft.com/office/officeart/2005/8/quickstyle/simple4" qsCatId="simple" csTypeId="urn:microsoft.com/office/officeart/2005/8/colors/colorful5" csCatId="colorful" phldr="1"/>
      <dgm:spPr/>
      <dgm:t>
        <a:bodyPr/>
        <a:lstStyle/>
        <a:p>
          <a:endParaRPr lang="en-US"/>
        </a:p>
      </dgm:t>
    </dgm:pt>
    <dgm:pt modelId="{4BD3B890-0844-4607-B26D-88D484C783F2}">
      <dgm:prSet custT="1"/>
      <dgm:spPr>
        <a:solidFill>
          <a:srgbClr val="EC6D0B"/>
        </a:solidFill>
      </dgm:spPr>
      <dgm:t>
        <a:bodyPr/>
        <a:lstStyle/>
        <a:p>
          <a:r>
            <a:rPr lang="en-US" sz="2000" dirty="0"/>
            <a:t>Modern banks amplify asset-price cycles. </a:t>
          </a:r>
        </a:p>
      </dgm:t>
    </dgm:pt>
    <dgm:pt modelId="{C4934EAD-C8E3-411A-B3A8-67A06C132431}" type="parTrans" cxnId="{26054370-1DF6-4710-B9E0-316826AC4696}">
      <dgm:prSet/>
      <dgm:spPr/>
      <dgm:t>
        <a:bodyPr/>
        <a:lstStyle/>
        <a:p>
          <a:endParaRPr lang="zh-CN" altLang="en-US"/>
        </a:p>
      </dgm:t>
    </dgm:pt>
    <dgm:pt modelId="{A1E6E496-48D0-437D-AE17-ED7E58B7BA06}" type="sibTrans" cxnId="{26054370-1DF6-4710-B9E0-316826AC4696}">
      <dgm:prSet/>
      <dgm:spPr/>
      <dgm:t>
        <a:bodyPr/>
        <a:lstStyle/>
        <a:p>
          <a:endParaRPr lang="zh-CN" altLang="en-US"/>
        </a:p>
      </dgm:t>
    </dgm:pt>
    <dgm:pt modelId="{28744A69-7085-4AC5-91C8-791D80EE10FF}">
      <dgm:prSet custT="1"/>
      <dgm:spPr>
        <a:solidFill>
          <a:srgbClr val="EC6D0B"/>
        </a:solidFill>
      </dgm:spPr>
      <dgm:t>
        <a:bodyPr/>
        <a:lstStyle/>
        <a:p>
          <a:r>
            <a:rPr lang="en-US" sz="2000" dirty="0"/>
            <a:t>When house prices rise, the marked-to-market assets increase immediately which makes it easier to obtain wholesale funding in the repo market. </a:t>
          </a:r>
        </a:p>
      </dgm:t>
    </dgm:pt>
    <dgm:pt modelId="{6472D87B-1E8D-45DE-93A2-61DB1C3DFAA3}" type="parTrans" cxnId="{BDF574AC-E54E-4D19-9743-704B7C5A66B3}">
      <dgm:prSet/>
      <dgm:spPr/>
      <dgm:t>
        <a:bodyPr/>
        <a:lstStyle/>
        <a:p>
          <a:endParaRPr lang="zh-CN" altLang="en-US"/>
        </a:p>
      </dgm:t>
    </dgm:pt>
    <dgm:pt modelId="{4304815A-D39D-42C9-A87F-7534FEE16FF1}" type="sibTrans" cxnId="{BDF574AC-E54E-4D19-9743-704B7C5A66B3}">
      <dgm:prSet/>
      <dgm:spPr/>
      <dgm:t>
        <a:bodyPr/>
        <a:lstStyle/>
        <a:p>
          <a:endParaRPr lang="zh-CN" altLang="en-US"/>
        </a:p>
      </dgm:t>
    </dgm:pt>
    <dgm:pt modelId="{E4C1EF2A-EEE6-42FF-9DB6-A0AF3BF52B10}">
      <dgm:prSet custT="1"/>
      <dgm:spPr>
        <a:solidFill>
          <a:srgbClr val="EC6D0B"/>
        </a:solidFill>
      </dgm:spPr>
      <dgm:t>
        <a:bodyPr/>
        <a:lstStyle/>
        <a:p>
          <a:r>
            <a:rPr lang="en-US" sz="2000" dirty="0"/>
            <a:t>This enables further lending, lower mortgage costs, induce more demand for houses and therefore leading to further appreciation</a:t>
          </a:r>
        </a:p>
      </dgm:t>
    </dgm:pt>
    <dgm:pt modelId="{2C6FA912-027C-4305-84FE-EDE854927CD6}" type="parTrans" cxnId="{C2909D7D-63EB-4C6D-9B27-E51DBCD9563D}">
      <dgm:prSet/>
      <dgm:spPr/>
      <dgm:t>
        <a:bodyPr/>
        <a:lstStyle/>
        <a:p>
          <a:endParaRPr lang="zh-CN" altLang="en-US"/>
        </a:p>
      </dgm:t>
    </dgm:pt>
    <dgm:pt modelId="{885F8EBC-98CE-4D7D-9661-AE75A4664188}" type="sibTrans" cxnId="{C2909D7D-63EB-4C6D-9B27-E51DBCD9563D}">
      <dgm:prSet/>
      <dgm:spPr/>
      <dgm:t>
        <a:bodyPr/>
        <a:lstStyle/>
        <a:p>
          <a:endParaRPr lang="zh-CN" altLang="en-US"/>
        </a:p>
      </dgm:t>
    </dgm:pt>
    <dgm:pt modelId="{CABDCBCB-F040-4A4C-B5B0-4CBD4313C9B5}" type="pres">
      <dgm:prSet presAssocID="{21753ECB-014F-4148-BF58-09AEF8C16E98}" presName="Name0" presStyleCnt="0">
        <dgm:presLayoutVars>
          <dgm:chMax val="7"/>
          <dgm:chPref val="7"/>
          <dgm:dir/>
        </dgm:presLayoutVars>
      </dgm:prSet>
      <dgm:spPr/>
    </dgm:pt>
    <dgm:pt modelId="{3CF0EF4A-5072-CB4F-BA65-653548A48A3B}" type="pres">
      <dgm:prSet presAssocID="{21753ECB-014F-4148-BF58-09AEF8C16E98}" presName="Name1" presStyleCnt="0"/>
      <dgm:spPr/>
    </dgm:pt>
    <dgm:pt modelId="{2179200E-98ED-AE48-8CFA-012B8C4F2CDE}" type="pres">
      <dgm:prSet presAssocID="{21753ECB-014F-4148-BF58-09AEF8C16E98}" presName="cycle" presStyleCnt="0"/>
      <dgm:spPr/>
    </dgm:pt>
    <dgm:pt modelId="{341EF631-F8EB-0344-9CAB-A334A95B4AC2}" type="pres">
      <dgm:prSet presAssocID="{21753ECB-014F-4148-BF58-09AEF8C16E98}" presName="srcNode" presStyleLbl="node1" presStyleIdx="0" presStyleCnt="3"/>
      <dgm:spPr/>
    </dgm:pt>
    <dgm:pt modelId="{4F439EDD-7201-934C-ABF7-4AB2AA3DC7AD}" type="pres">
      <dgm:prSet presAssocID="{21753ECB-014F-4148-BF58-09AEF8C16E98}" presName="conn" presStyleLbl="parChTrans1D2" presStyleIdx="0" presStyleCnt="1"/>
      <dgm:spPr/>
    </dgm:pt>
    <dgm:pt modelId="{FD6C1090-D882-EA42-A120-4D14DEC87F34}" type="pres">
      <dgm:prSet presAssocID="{21753ECB-014F-4148-BF58-09AEF8C16E98}" presName="extraNode" presStyleLbl="node1" presStyleIdx="0" presStyleCnt="3"/>
      <dgm:spPr/>
    </dgm:pt>
    <dgm:pt modelId="{000A1A33-FBA0-7B4C-A1ED-A8C6564CC094}" type="pres">
      <dgm:prSet presAssocID="{21753ECB-014F-4148-BF58-09AEF8C16E98}" presName="dstNode" presStyleLbl="node1" presStyleIdx="0" presStyleCnt="3"/>
      <dgm:spPr/>
    </dgm:pt>
    <dgm:pt modelId="{B9A9DD19-1145-493F-8033-B07EC5579C76}" type="pres">
      <dgm:prSet presAssocID="{4BD3B890-0844-4607-B26D-88D484C783F2}" presName="text_1" presStyleLbl="node1" presStyleIdx="0" presStyleCnt="3">
        <dgm:presLayoutVars>
          <dgm:bulletEnabled val="1"/>
        </dgm:presLayoutVars>
      </dgm:prSet>
      <dgm:spPr/>
    </dgm:pt>
    <dgm:pt modelId="{DBB20BC1-2284-49AE-96DA-4E89FA25A330}" type="pres">
      <dgm:prSet presAssocID="{4BD3B890-0844-4607-B26D-88D484C783F2}" presName="accent_1" presStyleCnt="0"/>
      <dgm:spPr/>
    </dgm:pt>
    <dgm:pt modelId="{3A41AEF6-1CCB-4047-BEEA-900639598225}" type="pres">
      <dgm:prSet presAssocID="{4BD3B890-0844-4607-B26D-88D484C783F2}" presName="accentRepeatNode" presStyleLbl="solidFgAcc1" presStyleIdx="0" presStyleCnt="3"/>
      <dgm:spPr/>
    </dgm:pt>
    <dgm:pt modelId="{69EBEE82-3D4D-4185-A061-0BF166D1FBFF}" type="pres">
      <dgm:prSet presAssocID="{28744A69-7085-4AC5-91C8-791D80EE10FF}" presName="text_2" presStyleLbl="node1" presStyleIdx="1" presStyleCnt="3">
        <dgm:presLayoutVars>
          <dgm:bulletEnabled val="1"/>
        </dgm:presLayoutVars>
      </dgm:prSet>
      <dgm:spPr/>
    </dgm:pt>
    <dgm:pt modelId="{E98F3016-B029-4742-AB54-726E25308667}" type="pres">
      <dgm:prSet presAssocID="{28744A69-7085-4AC5-91C8-791D80EE10FF}" presName="accent_2" presStyleCnt="0"/>
      <dgm:spPr/>
    </dgm:pt>
    <dgm:pt modelId="{551EE6F6-39FB-42B2-A81A-A351A1B555E4}" type="pres">
      <dgm:prSet presAssocID="{28744A69-7085-4AC5-91C8-791D80EE10FF}" presName="accentRepeatNode" presStyleLbl="solidFgAcc1" presStyleIdx="1" presStyleCnt="3"/>
      <dgm:spPr/>
    </dgm:pt>
    <dgm:pt modelId="{6D08943F-9B73-4558-8CA0-D838C9FE7999}" type="pres">
      <dgm:prSet presAssocID="{E4C1EF2A-EEE6-42FF-9DB6-A0AF3BF52B10}" presName="text_3" presStyleLbl="node1" presStyleIdx="2" presStyleCnt="3">
        <dgm:presLayoutVars>
          <dgm:bulletEnabled val="1"/>
        </dgm:presLayoutVars>
      </dgm:prSet>
      <dgm:spPr/>
    </dgm:pt>
    <dgm:pt modelId="{393284E6-0D47-4654-930F-3951AC895405}" type="pres">
      <dgm:prSet presAssocID="{E4C1EF2A-EEE6-42FF-9DB6-A0AF3BF52B10}" presName="accent_3" presStyleCnt="0"/>
      <dgm:spPr/>
    </dgm:pt>
    <dgm:pt modelId="{8A8F7368-BCEF-4BEB-849C-78873A9BD4B7}" type="pres">
      <dgm:prSet presAssocID="{E4C1EF2A-EEE6-42FF-9DB6-A0AF3BF52B10}" presName="accentRepeatNode" presStyleLbl="solidFgAcc1" presStyleIdx="2" presStyleCnt="3"/>
      <dgm:spPr/>
    </dgm:pt>
  </dgm:ptLst>
  <dgm:cxnLst>
    <dgm:cxn modelId="{FD98F80A-5613-4D1A-9768-91B7367B6A08}" type="presOf" srcId="{4BD3B890-0844-4607-B26D-88D484C783F2}" destId="{B9A9DD19-1145-493F-8033-B07EC5579C76}" srcOrd="0" destOrd="0" presId="urn:microsoft.com/office/officeart/2008/layout/VerticalCurvedList"/>
    <dgm:cxn modelId="{4533590D-AA2F-4CCF-A201-A63DAF550681}" type="presOf" srcId="{E4C1EF2A-EEE6-42FF-9DB6-A0AF3BF52B10}" destId="{6D08943F-9B73-4558-8CA0-D838C9FE7999}" srcOrd="0" destOrd="0" presId="urn:microsoft.com/office/officeart/2008/layout/VerticalCurvedList"/>
    <dgm:cxn modelId="{DC4ED523-71E9-49BF-904A-19A7F88AB58E}" type="presOf" srcId="{28744A69-7085-4AC5-91C8-791D80EE10FF}" destId="{69EBEE82-3D4D-4185-A061-0BF166D1FBFF}" srcOrd="0" destOrd="0" presId="urn:microsoft.com/office/officeart/2008/layout/VerticalCurvedList"/>
    <dgm:cxn modelId="{26054370-1DF6-4710-B9E0-316826AC4696}" srcId="{21753ECB-014F-4148-BF58-09AEF8C16E98}" destId="{4BD3B890-0844-4607-B26D-88D484C783F2}" srcOrd="0" destOrd="0" parTransId="{C4934EAD-C8E3-411A-B3A8-67A06C132431}" sibTransId="{A1E6E496-48D0-437D-AE17-ED7E58B7BA06}"/>
    <dgm:cxn modelId="{C2909D7D-63EB-4C6D-9B27-E51DBCD9563D}" srcId="{21753ECB-014F-4148-BF58-09AEF8C16E98}" destId="{E4C1EF2A-EEE6-42FF-9DB6-A0AF3BF52B10}" srcOrd="2" destOrd="0" parTransId="{2C6FA912-027C-4305-84FE-EDE854927CD6}" sibTransId="{885F8EBC-98CE-4D7D-9661-AE75A4664188}"/>
    <dgm:cxn modelId="{C80C30A6-A5C8-BB4D-97D5-C138151EB0CF}" type="presOf" srcId="{21753ECB-014F-4148-BF58-09AEF8C16E98}" destId="{CABDCBCB-F040-4A4C-B5B0-4CBD4313C9B5}" srcOrd="0" destOrd="0" presId="urn:microsoft.com/office/officeart/2008/layout/VerticalCurvedList"/>
    <dgm:cxn modelId="{BDF574AC-E54E-4D19-9743-704B7C5A66B3}" srcId="{21753ECB-014F-4148-BF58-09AEF8C16E98}" destId="{28744A69-7085-4AC5-91C8-791D80EE10FF}" srcOrd="1" destOrd="0" parTransId="{6472D87B-1E8D-45DE-93A2-61DB1C3DFAA3}" sibTransId="{4304815A-D39D-42C9-A87F-7534FEE16FF1}"/>
    <dgm:cxn modelId="{1714C5C2-ED87-45B5-B411-F331552897EC}" type="presOf" srcId="{A1E6E496-48D0-437D-AE17-ED7E58B7BA06}" destId="{4F439EDD-7201-934C-ABF7-4AB2AA3DC7AD}" srcOrd="0" destOrd="0" presId="urn:microsoft.com/office/officeart/2008/layout/VerticalCurvedList"/>
    <dgm:cxn modelId="{83687B3A-2A6F-7041-8216-6E9CB74351E5}" type="presParOf" srcId="{CABDCBCB-F040-4A4C-B5B0-4CBD4313C9B5}" destId="{3CF0EF4A-5072-CB4F-BA65-653548A48A3B}" srcOrd="0" destOrd="0" presId="urn:microsoft.com/office/officeart/2008/layout/VerticalCurvedList"/>
    <dgm:cxn modelId="{0C040117-A2CC-0F4B-9F59-9B4E80757E8A}" type="presParOf" srcId="{3CF0EF4A-5072-CB4F-BA65-653548A48A3B}" destId="{2179200E-98ED-AE48-8CFA-012B8C4F2CDE}" srcOrd="0" destOrd="0" presId="urn:microsoft.com/office/officeart/2008/layout/VerticalCurvedList"/>
    <dgm:cxn modelId="{2D98FD70-6E8C-3C41-9632-04600EA7131F}" type="presParOf" srcId="{2179200E-98ED-AE48-8CFA-012B8C4F2CDE}" destId="{341EF631-F8EB-0344-9CAB-A334A95B4AC2}" srcOrd="0" destOrd="0" presId="urn:microsoft.com/office/officeart/2008/layout/VerticalCurvedList"/>
    <dgm:cxn modelId="{9241C4FB-4ED2-0D46-A701-C7428B8C0825}" type="presParOf" srcId="{2179200E-98ED-AE48-8CFA-012B8C4F2CDE}" destId="{4F439EDD-7201-934C-ABF7-4AB2AA3DC7AD}" srcOrd="1" destOrd="0" presId="urn:microsoft.com/office/officeart/2008/layout/VerticalCurvedList"/>
    <dgm:cxn modelId="{D6EB3EE8-17C9-9C40-B7B4-004C8C91A484}" type="presParOf" srcId="{2179200E-98ED-AE48-8CFA-012B8C4F2CDE}" destId="{FD6C1090-D882-EA42-A120-4D14DEC87F34}" srcOrd="2" destOrd="0" presId="urn:microsoft.com/office/officeart/2008/layout/VerticalCurvedList"/>
    <dgm:cxn modelId="{C7477614-5C89-4943-AF2F-8B1A37B8E7A2}" type="presParOf" srcId="{2179200E-98ED-AE48-8CFA-012B8C4F2CDE}" destId="{000A1A33-FBA0-7B4C-A1ED-A8C6564CC094}" srcOrd="3" destOrd="0" presId="urn:microsoft.com/office/officeart/2008/layout/VerticalCurvedList"/>
    <dgm:cxn modelId="{601EE6E8-0383-4ECF-8193-D3D393EB3C91}" type="presParOf" srcId="{3CF0EF4A-5072-CB4F-BA65-653548A48A3B}" destId="{B9A9DD19-1145-493F-8033-B07EC5579C76}" srcOrd="1" destOrd="0" presId="urn:microsoft.com/office/officeart/2008/layout/VerticalCurvedList"/>
    <dgm:cxn modelId="{95153EDE-089C-41CF-A480-E02F4968393E}" type="presParOf" srcId="{3CF0EF4A-5072-CB4F-BA65-653548A48A3B}" destId="{DBB20BC1-2284-49AE-96DA-4E89FA25A330}" srcOrd="2" destOrd="0" presId="urn:microsoft.com/office/officeart/2008/layout/VerticalCurvedList"/>
    <dgm:cxn modelId="{0CD754F7-3E89-42B8-8FF3-701582EC9CC5}" type="presParOf" srcId="{DBB20BC1-2284-49AE-96DA-4E89FA25A330}" destId="{3A41AEF6-1CCB-4047-BEEA-900639598225}" srcOrd="0" destOrd="0" presId="urn:microsoft.com/office/officeart/2008/layout/VerticalCurvedList"/>
    <dgm:cxn modelId="{923B6002-51B4-43C5-9CAF-CA7EEAF44C35}" type="presParOf" srcId="{3CF0EF4A-5072-CB4F-BA65-653548A48A3B}" destId="{69EBEE82-3D4D-4185-A061-0BF166D1FBFF}" srcOrd="3" destOrd="0" presId="urn:microsoft.com/office/officeart/2008/layout/VerticalCurvedList"/>
    <dgm:cxn modelId="{B48A8AB8-AB73-4FFF-B286-D21AE9F8F7A1}" type="presParOf" srcId="{3CF0EF4A-5072-CB4F-BA65-653548A48A3B}" destId="{E98F3016-B029-4742-AB54-726E25308667}" srcOrd="4" destOrd="0" presId="urn:microsoft.com/office/officeart/2008/layout/VerticalCurvedList"/>
    <dgm:cxn modelId="{AFD63E8B-A585-42E9-8C10-9B3D31953123}" type="presParOf" srcId="{E98F3016-B029-4742-AB54-726E25308667}" destId="{551EE6F6-39FB-42B2-A81A-A351A1B555E4}" srcOrd="0" destOrd="0" presId="urn:microsoft.com/office/officeart/2008/layout/VerticalCurvedList"/>
    <dgm:cxn modelId="{FA48B7DB-A464-46E1-939F-0A7ED7B18A69}" type="presParOf" srcId="{3CF0EF4A-5072-CB4F-BA65-653548A48A3B}" destId="{6D08943F-9B73-4558-8CA0-D838C9FE7999}" srcOrd="5" destOrd="0" presId="urn:microsoft.com/office/officeart/2008/layout/VerticalCurvedList"/>
    <dgm:cxn modelId="{86F1C7BA-F603-4A30-97FA-363A15384D11}" type="presParOf" srcId="{3CF0EF4A-5072-CB4F-BA65-653548A48A3B}" destId="{393284E6-0D47-4654-930F-3951AC895405}" srcOrd="6" destOrd="0" presId="urn:microsoft.com/office/officeart/2008/layout/VerticalCurvedList"/>
    <dgm:cxn modelId="{1781B245-DCE7-400C-9433-621A576A2F57}" type="presParOf" srcId="{393284E6-0D47-4654-930F-3951AC895405}" destId="{8A8F7368-BCEF-4BEB-849C-78873A9BD4B7}"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477B3DF-18CE-4EE1-BE02-9280FA712CF9}" type="doc">
      <dgm:prSet loTypeId="urn:microsoft.com/office/officeart/2016/7/layout/RepeatingBendingProcessNew" loCatId="process" qsTypeId="urn:microsoft.com/office/officeart/2005/8/quickstyle/simple1" qsCatId="simple" csTypeId="urn:microsoft.com/office/officeart/2005/8/colors/colorful3" csCatId="colorful" phldr="1"/>
      <dgm:spPr/>
      <dgm:t>
        <a:bodyPr/>
        <a:lstStyle/>
        <a:p>
          <a:endParaRPr lang="en-GB"/>
        </a:p>
      </dgm:t>
    </dgm:pt>
    <dgm:pt modelId="{6357DB9B-21F5-4846-BAFF-5121ACDE7BFB}">
      <dgm:prSet phldrT="[Text]" custT="1"/>
      <dgm:spPr>
        <a:solidFill>
          <a:srgbClr val="EC6D0B"/>
        </a:solidFill>
        <a:ln>
          <a:solidFill>
            <a:srgbClr val="EC6D0B"/>
          </a:solidFill>
        </a:ln>
      </dgm:spPr>
      <dgm:t>
        <a:bodyPr/>
        <a:lstStyle/>
        <a:p>
          <a:r>
            <a:rPr lang="en-GB" sz="1400" dirty="0"/>
            <a:t>The rise of securitised products led to considerable cheap credit, lower lending standards, and ultimately to an increase of house prices.</a:t>
          </a:r>
        </a:p>
      </dgm:t>
    </dgm:pt>
    <dgm:pt modelId="{CBB4C442-0ACD-4350-8B7D-14C3A89A8154}" type="sibTrans" cxnId="{F769F101-8CF4-4330-B9E7-777475F000CB}">
      <dgm:prSet/>
      <dgm:spPr>
        <a:ln>
          <a:solidFill>
            <a:schemeClr val="tx1"/>
          </a:solidFill>
        </a:ln>
      </dgm:spPr>
      <dgm:t>
        <a:bodyPr/>
        <a:lstStyle/>
        <a:p>
          <a:endParaRPr lang="en-GB"/>
        </a:p>
      </dgm:t>
    </dgm:pt>
    <dgm:pt modelId="{A5AA68C5-CA6A-4C97-BAE8-3FE7B0723D72}" type="parTrans" cxnId="{F769F101-8CF4-4330-B9E7-777475F000CB}">
      <dgm:prSet/>
      <dgm:spPr/>
      <dgm:t>
        <a:bodyPr/>
        <a:lstStyle/>
        <a:p>
          <a:endParaRPr lang="en-GB"/>
        </a:p>
      </dgm:t>
    </dgm:pt>
    <dgm:pt modelId="{E5B49326-8FFA-478A-9052-FBDBEB378DC2}">
      <dgm:prSet phldrT="[Text]" custT="1"/>
      <dgm:spPr>
        <a:solidFill>
          <a:srgbClr val="EC6D0B"/>
        </a:solidFill>
        <a:ln>
          <a:solidFill>
            <a:srgbClr val="EC6D0B"/>
          </a:solidFill>
        </a:ln>
      </dgm:spPr>
      <dgm:t>
        <a:bodyPr/>
        <a:lstStyle/>
        <a:p>
          <a:r>
            <a:rPr lang="en-GB" sz="1400" dirty="0"/>
            <a:t>One common type of loans: </a:t>
          </a:r>
        </a:p>
        <a:p>
          <a:r>
            <a:rPr lang="en-GB" sz="1400" dirty="0"/>
            <a:t>Collateralised debt obligations (CDOs): after banks granted loans and mortgages, they repacked them in so-called “structured” products.</a:t>
          </a:r>
        </a:p>
      </dgm:t>
    </dgm:pt>
    <dgm:pt modelId="{CF4CBFFF-1736-4BA2-99DA-B8DD1BF35A8B}" type="parTrans" cxnId="{9D6AA0BB-5568-4C3A-ACCA-CF60D79BE913}">
      <dgm:prSet/>
      <dgm:spPr/>
      <dgm:t>
        <a:bodyPr/>
        <a:lstStyle/>
        <a:p>
          <a:endParaRPr lang="zh-CN" altLang="en-US"/>
        </a:p>
      </dgm:t>
    </dgm:pt>
    <dgm:pt modelId="{66941921-6EAE-4E56-9091-871EAED7F354}" type="sibTrans" cxnId="{9D6AA0BB-5568-4C3A-ACCA-CF60D79BE913}">
      <dgm:prSet/>
      <dgm:spPr/>
      <dgm:t>
        <a:bodyPr/>
        <a:lstStyle/>
        <a:p>
          <a:endParaRPr lang="zh-CN" altLang="en-US"/>
        </a:p>
      </dgm:t>
    </dgm:pt>
    <dgm:pt modelId="{AD910C5D-9815-46F8-A6F5-779126D3B8F8}">
      <dgm:prSet phldrT="[Text]" custT="1"/>
      <dgm:spPr>
        <a:solidFill>
          <a:srgbClr val="EC6D0B"/>
        </a:solidFill>
        <a:ln>
          <a:solidFill>
            <a:srgbClr val="EC6D0B"/>
          </a:solidFill>
        </a:ln>
      </dgm:spPr>
      <dgm:t>
        <a:bodyPr/>
        <a:lstStyle/>
        <a:p>
          <a:r>
            <a:rPr lang="en-GB" sz="1400" dirty="0"/>
            <a:t>Another common type of loans:</a:t>
          </a:r>
        </a:p>
        <a:p>
          <a:r>
            <a:rPr lang="en-GB" sz="1400" dirty="0"/>
            <a:t>Asset-backed securities (ABS): the underlying assets that were auto loans, credit card receivables, and other assets.</a:t>
          </a:r>
        </a:p>
      </dgm:t>
    </dgm:pt>
    <dgm:pt modelId="{AF9E5DC2-C592-4FC3-95C7-6558CE6C4269}" type="parTrans" cxnId="{50A38EC0-FC1F-4641-B19B-3610EE8458A7}">
      <dgm:prSet/>
      <dgm:spPr/>
      <dgm:t>
        <a:bodyPr/>
        <a:lstStyle/>
        <a:p>
          <a:endParaRPr lang="zh-CN" altLang="en-US"/>
        </a:p>
      </dgm:t>
    </dgm:pt>
    <dgm:pt modelId="{8862B8CD-0EE5-4F3D-A896-6D5D73C8A78A}" type="sibTrans" cxnId="{50A38EC0-FC1F-4641-B19B-3610EE8458A7}">
      <dgm:prSet/>
      <dgm:spPr/>
      <dgm:t>
        <a:bodyPr/>
        <a:lstStyle/>
        <a:p>
          <a:endParaRPr lang="zh-CN" altLang="en-US"/>
        </a:p>
      </dgm:t>
    </dgm:pt>
    <dgm:pt modelId="{273D43BA-31A6-470F-943A-B3F73686E682}">
      <dgm:prSet phldrT="[Text]" custT="1"/>
      <dgm:spPr>
        <a:solidFill>
          <a:srgbClr val="EC6D0B"/>
        </a:solidFill>
        <a:ln>
          <a:solidFill>
            <a:srgbClr val="EC6D0B"/>
          </a:solidFill>
        </a:ln>
      </dgm:spPr>
      <dgm:t>
        <a:bodyPr/>
        <a:lstStyle/>
        <a:p>
          <a:r>
            <a:rPr lang="en-GB" sz="1400" dirty="0"/>
            <a:t>The pool of these loans was sliced into different tranches, where the cash flows from the underlying assets first pay off the senior tranches and the left-over cash flows go to the junior tranches (riskier).</a:t>
          </a:r>
        </a:p>
      </dgm:t>
    </dgm:pt>
    <dgm:pt modelId="{6775932F-2FF1-4F12-9274-AADF578CBD80}" type="parTrans" cxnId="{DCACD84D-9C67-45E4-B8AD-CC87D8FD60D0}">
      <dgm:prSet/>
      <dgm:spPr/>
      <dgm:t>
        <a:bodyPr/>
        <a:lstStyle/>
        <a:p>
          <a:endParaRPr lang="zh-CN" altLang="en-US"/>
        </a:p>
      </dgm:t>
    </dgm:pt>
    <dgm:pt modelId="{2D9712C1-D118-4E1C-A6C8-377D84FDEF07}" type="sibTrans" cxnId="{DCACD84D-9C67-45E4-B8AD-CC87D8FD60D0}">
      <dgm:prSet/>
      <dgm:spPr/>
      <dgm:t>
        <a:bodyPr/>
        <a:lstStyle/>
        <a:p>
          <a:endParaRPr lang="zh-CN" altLang="en-US"/>
        </a:p>
      </dgm:t>
    </dgm:pt>
    <dgm:pt modelId="{144CF54E-1253-4C6A-992B-732126C36D21}">
      <dgm:prSet phldrT="[Text]" custT="1"/>
      <dgm:spPr>
        <a:solidFill>
          <a:srgbClr val="EC6D0B"/>
        </a:solidFill>
        <a:ln>
          <a:solidFill>
            <a:srgbClr val="EC6D0B"/>
          </a:solidFill>
        </a:ln>
      </dgm:spPr>
      <dgm:t>
        <a:bodyPr/>
        <a:lstStyle/>
        <a:p>
          <a:r>
            <a:rPr lang="en-GB" sz="1400" dirty="0"/>
            <a:t>The riskiness of a senior tranche is dependent on the diversification benefits across the underlying loans in the pool.</a:t>
          </a:r>
          <a:endParaRPr lang="en-US" sz="1400" dirty="0"/>
        </a:p>
      </dgm:t>
    </dgm:pt>
    <dgm:pt modelId="{CF6530C0-135B-4DAE-93E5-6A2CB34D9B62}" type="parTrans" cxnId="{04C078FE-991D-4436-BECA-C4BB44A3D757}">
      <dgm:prSet/>
      <dgm:spPr/>
      <dgm:t>
        <a:bodyPr/>
        <a:lstStyle/>
        <a:p>
          <a:endParaRPr lang="zh-CN" altLang="en-US"/>
        </a:p>
      </dgm:t>
    </dgm:pt>
    <dgm:pt modelId="{567BA928-D969-4ACF-9B0C-007E68B7B81A}" type="sibTrans" cxnId="{04C078FE-991D-4436-BECA-C4BB44A3D757}">
      <dgm:prSet/>
      <dgm:spPr/>
      <dgm:t>
        <a:bodyPr/>
        <a:lstStyle/>
        <a:p>
          <a:endParaRPr lang="zh-CN" altLang="en-US"/>
        </a:p>
      </dgm:t>
    </dgm:pt>
    <dgm:pt modelId="{CA37D9DF-58EE-445C-B019-79CC4A94014D}">
      <dgm:prSet phldrT="[Text]" custT="1"/>
      <dgm:spPr>
        <a:solidFill>
          <a:srgbClr val="EC6D0B"/>
        </a:solidFill>
        <a:ln>
          <a:solidFill>
            <a:srgbClr val="EC6D0B"/>
          </a:solidFill>
        </a:ln>
      </dgm:spPr>
      <dgm:t>
        <a:bodyPr/>
        <a:lstStyle/>
        <a:p>
          <a:r>
            <a:rPr lang="en-GB" sz="1400" dirty="0"/>
            <a:t>Before the crisis, the statistical model that were used to evaluate the riskiness of the tranches at the time underestimated the default correlations across mortgages.</a:t>
          </a:r>
          <a:endParaRPr lang="en-US" sz="1400" dirty="0"/>
        </a:p>
      </dgm:t>
    </dgm:pt>
    <dgm:pt modelId="{D4E51551-45A2-4525-969A-B6E68600C7FF}" type="parTrans" cxnId="{F9E2FD4E-7E98-462C-8F0D-0BCC7CED0B1E}">
      <dgm:prSet/>
      <dgm:spPr/>
      <dgm:t>
        <a:bodyPr/>
        <a:lstStyle/>
        <a:p>
          <a:endParaRPr lang="zh-CN" altLang="en-US"/>
        </a:p>
      </dgm:t>
    </dgm:pt>
    <dgm:pt modelId="{1F081638-3BC7-4844-8E0F-1818899F380E}" type="sibTrans" cxnId="{F9E2FD4E-7E98-462C-8F0D-0BCC7CED0B1E}">
      <dgm:prSet/>
      <dgm:spPr/>
      <dgm:t>
        <a:bodyPr/>
        <a:lstStyle/>
        <a:p>
          <a:endParaRPr lang="zh-CN" altLang="en-US"/>
        </a:p>
      </dgm:t>
    </dgm:pt>
    <dgm:pt modelId="{77F1FE2B-2036-443C-8428-CED2141C1500}">
      <dgm:prSet phldrT="[Text]"/>
      <dgm:spPr>
        <a:solidFill>
          <a:srgbClr val="EC6D0B"/>
        </a:solidFill>
        <a:ln>
          <a:solidFill>
            <a:srgbClr val="EC6D0B"/>
          </a:solidFill>
        </a:ln>
      </dgm:spPr>
      <dgm:t>
        <a:bodyPr/>
        <a:lstStyle/>
        <a:p>
          <a:r>
            <a:rPr lang="en-GB" dirty="0"/>
            <a:t>They relied too much on the recent U.S. history during which house price downturns were regional, not national, phenomena.</a:t>
          </a:r>
          <a:endParaRPr lang="en-US" dirty="0"/>
        </a:p>
      </dgm:t>
    </dgm:pt>
    <dgm:pt modelId="{E7F5C32F-A4E9-47C1-8D99-B043A14F5CB7}" type="parTrans" cxnId="{72734507-E90E-4AB3-9355-83A8B04820BA}">
      <dgm:prSet/>
      <dgm:spPr/>
      <dgm:t>
        <a:bodyPr/>
        <a:lstStyle/>
        <a:p>
          <a:endParaRPr lang="zh-CN" altLang="en-US"/>
        </a:p>
      </dgm:t>
    </dgm:pt>
    <dgm:pt modelId="{5CA41BC2-98DC-414E-AF51-B89C84868581}" type="sibTrans" cxnId="{72734507-E90E-4AB3-9355-83A8B04820BA}">
      <dgm:prSet/>
      <dgm:spPr/>
      <dgm:t>
        <a:bodyPr/>
        <a:lstStyle/>
        <a:p>
          <a:endParaRPr lang="zh-CN" altLang="en-US"/>
        </a:p>
      </dgm:t>
    </dgm:pt>
    <dgm:pt modelId="{6B901599-4AD8-40E1-A09B-4100108A192C}" type="pres">
      <dgm:prSet presAssocID="{3477B3DF-18CE-4EE1-BE02-9280FA712CF9}" presName="Name0" presStyleCnt="0">
        <dgm:presLayoutVars>
          <dgm:dir/>
          <dgm:resizeHandles val="exact"/>
        </dgm:presLayoutVars>
      </dgm:prSet>
      <dgm:spPr/>
    </dgm:pt>
    <dgm:pt modelId="{BED43A1C-AC64-4F5C-BD80-4B90F49799C2}" type="pres">
      <dgm:prSet presAssocID="{6357DB9B-21F5-4846-BAFF-5121ACDE7BFB}" presName="node" presStyleLbl="node1" presStyleIdx="0" presStyleCnt="7" custScaleY="140878">
        <dgm:presLayoutVars>
          <dgm:bulletEnabled val="1"/>
        </dgm:presLayoutVars>
      </dgm:prSet>
      <dgm:spPr/>
    </dgm:pt>
    <dgm:pt modelId="{937868F6-3E76-4330-BC8B-5FF3195C7C35}" type="pres">
      <dgm:prSet presAssocID="{CBB4C442-0ACD-4350-8B7D-14C3A89A8154}" presName="sibTrans" presStyleLbl="sibTrans1D1" presStyleIdx="0" presStyleCnt="6"/>
      <dgm:spPr/>
    </dgm:pt>
    <dgm:pt modelId="{7AEB1017-0E41-465D-84BE-6D8149A39732}" type="pres">
      <dgm:prSet presAssocID="{CBB4C442-0ACD-4350-8B7D-14C3A89A8154}" presName="connectorText" presStyleLbl="sibTrans1D1" presStyleIdx="0" presStyleCnt="6"/>
      <dgm:spPr/>
    </dgm:pt>
    <dgm:pt modelId="{79AADC11-0B8C-4E9B-84F5-AEF109FA9FB7}" type="pres">
      <dgm:prSet presAssocID="{E5B49326-8FFA-478A-9052-FBDBEB378DC2}" presName="node" presStyleLbl="node1" presStyleIdx="1" presStyleCnt="7" custScaleY="140878">
        <dgm:presLayoutVars>
          <dgm:bulletEnabled val="1"/>
        </dgm:presLayoutVars>
      </dgm:prSet>
      <dgm:spPr/>
    </dgm:pt>
    <dgm:pt modelId="{330C9DAA-F70F-4A7F-8A80-D21F484E6E44}" type="pres">
      <dgm:prSet presAssocID="{66941921-6EAE-4E56-9091-871EAED7F354}" presName="sibTrans" presStyleLbl="sibTrans1D1" presStyleIdx="1" presStyleCnt="6"/>
      <dgm:spPr/>
    </dgm:pt>
    <dgm:pt modelId="{8BD3C350-CB6F-4AF9-9CC7-0962222D09EE}" type="pres">
      <dgm:prSet presAssocID="{66941921-6EAE-4E56-9091-871EAED7F354}" presName="connectorText" presStyleLbl="sibTrans1D1" presStyleIdx="1" presStyleCnt="6"/>
      <dgm:spPr/>
    </dgm:pt>
    <dgm:pt modelId="{E7689316-FBD4-4F25-A41A-E26C32A1908E}" type="pres">
      <dgm:prSet presAssocID="{AD910C5D-9815-46F8-A6F5-779126D3B8F8}" presName="node" presStyleLbl="node1" presStyleIdx="2" presStyleCnt="7" custScaleY="140878">
        <dgm:presLayoutVars>
          <dgm:bulletEnabled val="1"/>
        </dgm:presLayoutVars>
      </dgm:prSet>
      <dgm:spPr/>
    </dgm:pt>
    <dgm:pt modelId="{E5D865B7-39FE-4E48-BE4C-D42B6BB5799E}" type="pres">
      <dgm:prSet presAssocID="{8862B8CD-0EE5-4F3D-A896-6D5D73C8A78A}" presName="sibTrans" presStyleLbl="sibTrans1D1" presStyleIdx="2" presStyleCnt="6"/>
      <dgm:spPr/>
    </dgm:pt>
    <dgm:pt modelId="{D046C923-193B-4D01-B78A-0361DBB7E44A}" type="pres">
      <dgm:prSet presAssocID="{8862B8CD-0EE5-4F3D-A896-6D5D73C8A78A}" presName="connectorText" presStyleLbl="sibTrans1D1" presStyleIdx="2" presStyleCnt="6"/>
      <dgm:spPr/>
    </dgm:pt>
    <dgm:pt modelId="{68E5E504-EB3B-4AE3-9D99-AE5B529A9A49}" type="pres">
      <dgm:prSet presAssocID="{273D43BA-31A6-470F-943A-B3F73686E682}" presName="node" presStyleLbl="node1" presStyleIdx="3" presStyleCnt="7" custScaleY="140878">
        <dgm:presLayoutVars>
          <dgm:bulletEnabled val="1"/>
        </dgm:presLayoutVars>
      </dgm:prSet>
      <dgm:spPr/>
    </dgm:pt>
    <dgm:pt modelId="{F2AAA747-82E9-4E2B-A6ED-5B8D3084793A}" type="pres">
      <dgm:prSet presAssocID="{2D9712C1-D118-4E1C-A6C8-377D84FDEF07}" presName="sibTrans" presStyleLbl="sibTrans1D1" presStyleIdx="3" presStyleCnt="6"/>
      <dgm:spPr/>
    </dgm:pt>
    <dgm:pt modelId="{72B18A66-E394-43F7-87A5-739F047327C3}" type="pres">
      <dgm:prSet presAssocID="{2D9712C1-D118-4E1C-A6C8-377D84FDEF07}" presName="connectorText" presStyleLbl="sibTrans1D1" presStyleIdx="3" presStyleCnt="6"/>
      <dgm:spPr/>
    </dgm:pt>
    <dgm:pt modelId="{C39E9625-7D34-42CC-9278-D7CCF5E15A8D}" type="pres">
      <dgm:prSet presAssocID="{144CF54E-1253-4C6A-992B-732126C36D21}" presName="node" presStyleLbl="node1" presStyleIdx="4" presStyleCnt="7" custScaleY="139750">
        <dgm:presLayoutVars>
          <dgm:bulletEnabled val="1"/>
        </dgm:presLayoutVars>
      </dgm:prSet>
      <dgm:spPr/>
    </dgm:pt>
    <dgm:pt modelId="{7136F997-4518-42C3-AEE8-13031BE6AB5A}" type="pres">
      <dgm:prSet presAssocID="{567BA928-D969-4ACF-9B0C-007E68B7B81A}" presName="sibTrans" presStyleLbl="sibTrans1D1" presStyleIdx="4" presStyleCnt="6"/>
      <dgm:spPr/>
    </dgm:pt>
    <dgm:pt modelId="{24BAF252-04F7-45AE-8FF3-20ACF9AB9FDC}" type="pres">
      <dgm:prSet presAssocID="{567BA928-D969-4ACF-9B0C-007E68B7B81A}" presName="connectorText" presStyleLbl="sibTrans1D1" presStyleIdx="4" presStyleCnt="6"/>
      <dgm:spPr/>
    </dgm:pt>
    <dgm:pt modelId="{428DE74D-8882-4A5D-92B2-137D83D581EB}" type="pres">
      <dgm:prSet presAssocID="{CA37D9DF-58EE-445C-B019-79CC4A94014D}" presName="node" presStyleLbl="node1" presStyleIdx="5" presStyleCnt="7" custScaleY="138196">
        <dgm:presLayoutVars>
          <dgm:bulletEnabled val="1"/>
        </dgm:presLayoutVars>
      </dgm:prSet>
      <dgm:spPr/>
    </dgm:pt>
    <dgm:pt modelId="{A22DD000-DCC5-466D-B54B-CF0F6C29F7F3}" type="pres">
      <dgm:prSet presAssocID="{1F081638-3BC7-4844-8E0F-1818899F380E}" presName="sibTrans" presStyleLbl="sibTrans1D1" presStyleIdx="5" presStyleCnt="6"/>
      <dgm:spPr/>
    </dgm:pt>
    <dgm:pt modelId="{714B633F-85A3-49DD-9DC9-0066FCE0A507}" type="pres">
      <dgm:prSet presAssocID="{1F081638-3BC7-4844-8E0F-1818899F380E}" presName="connectorText" presStyleLbl="sibTrans1D1" presStyleIdx="5" presStyleCnt="6"/>
      <dgm:spPr/>
    </dgm:pt>
    <dgm:pt modelId="{9F3E4C67-508F-472B-92F4-8B03B44861A9}" type="pres">
      <dgm:prSet presAssocID="{77F1FE2B-2036-443C-8428-CED2141C1500}" presName="node" presStyleLbl="node1" presStyleIdx="6" presStyleCnt="7" custScaleY="139750">
        <dgm:presLayoutVars>
          <dgm:bulletEnabled val="1"/>
        </dgm:presLayoutVars>
      </dgm:prSet>
      <dgm:spPr/>
    </dgm:pt>
  </dgm:ptLst>
  <dgm:cxnLst>
    <dgm:cxn modelId="{F769F101-8CF4-4330-B9E7-777475F000CB}" srcId="{3477B3DF-18CE-4EE1-BE02-9280FA712CF9}" destId="{6357DB9B-21F5-4846-BAFF-5121ACDE7BFB}" srcOrd="0" destOrd="0" parTransId="{A5AA68C5-CA6A-4C97-BAE8-3FE7B0723D72}" sibTransId="{CBB4C442-0ACD-4350-8B7D-14C3A89A8154}"/>
    <dgm:cxn modelId="{51864E02-5015-4460-ABF7-A38449F4C57A}" type="presOf" srcId="{6357DB9B-21F5-4846-BAFF-5121ACDE7BFB}" destId="{BED43A1C-AC64-4F5C-BD80-4B90F49799C2}" srcOrd="0" destOrd="0" presId="urn:microsoft.com/office/officeart/2016/7/layout/RepeatingBendingProcessNew"/>
    <dgm:cxn modelId="{72734507-E90E-4AB3-9355-83A8B04820BA}" srcId="{3477B3DF-18CE-4EE1-BE02-9280FA712CF9}" destId="{77F1FE2B-2036-443C-8428-CED2141C1500}" srcOrd="6" destOrd="0" parTransId="{E7F5C32F-A4E9-47C1-8D99-B043A14F5CB7}" sibTransId="{5CA41BC2-98DC-414E-AF51-B89C84868581}"/>
    <dgm:cxn modelId="{AB040B0A-2B1C-4C78-B32A-F8E5DB201C9F}" type="presOf" srcId="{CA37D9DF-58EE-445C-B019-79CC4A94014D}" destId="{428DE74D-8882-4A5D-92B2-137D83D581EB}" srcOrd="0" destOrd="0" presId="urn:microsoft.com/office/officeart/2016/7/layout/RepeatingBendingProcessNew"/>
    <dgm:cxn modelId="{5024FB1E-54DF-48F2-96A7-BC100AB45AA8}" type="presOf" srcId="{144CF54E-1253-4C6A-992B-732126C36D21}" destId="{C39E9625-7D34-42CC-9278-D7CCF5E15A8D}" srcOrd="0" destOrd="0" presId="urn:microsoft.com/office/officeart/2016/7/layout/RepeatingBendingProcessNew"/>
    <dgm:cxn modelId="{627ECD28-AF2E-4491-B0E7-1B100701BB1D}" type="presOf" srcId="{CBB4C442-0ACD-4350-8B7D-14C3A89A8154}" destId="{7AEB1017-0E41-465D-84BE-6D8149A39732}" srcOrd="1" destOrd="0" presId="urn:microsoft.com/office/officeart/2016/7/layout/RepeatingBendingProcessNew"/>
    <dgm:cxn modelId="{4B58DE28-987B-4C28-B557-6FC7AF677828}" type="presOf" srcId="{AD910C5D-9815-46F8-A6F5-779126D3B8F8}" destId="{E7689316-FBD4-4F25-A41A-E26C32A1908E}" srcOrd="0" destOrd="0" presId="urn:microsoft.com/office/officeart/2016/7/layout/RepeatingBendingProcessNew"/>
    <dgm:cxn modelId="{A4AD922D-8462-43CE-AC99-2051A13DDEAD}" type="presOf" srcId="{66941921-6EAE-4E56-9091-871EAED7F354}" destId="{8BD3C350-CB6F-4AF9-9CC7-0962222D09EE}" srcOrd="1" destOrd="0" presId="urn:microsoft.com/office/officeart/2016/7/layout/RepeatingBendingProcessNew"/>
    <dgm:cxn modelId="{DCACD84D-9C67-45E4-B8AD-CC87D8FD60D0}" srcId="{3477B3DF-18CE-4EE1-BE02-9280FA712CF9}" destId="{273D43BA-31A6-470F-943A-B3F73686E682}" srcOrd="3" destOrd="0" parTransId="{6775932F-2FF1-4F12-9274-AADF578CBD80}" sibTransId="{2D9712C1-D118-4E1C-A6C8-377D84FDEF07}"/>
    <dgm:cxn modelId="{F9E2FD4E-7E98-462C-8F0D-0BCC7CED0B1E}" srcId="{3477B3DF-18CE-4EE1-BE02-9280FA712CF9}" destId="{CA37D9DF-58EE-445C-B019-79CC4A94014D}" srcOrd="5" destOrd="0" parTransId="{D4E51551-45A2-4525-969A-B6E68600C7FF}" sibTransId="{1F081638-3BC7-4844-8E0F-1818899F380E}"/>
    <dgm:cxn modelId="{3767736C-01B8-4B70-B51A-74FEC8882666}" type="presOf" srcId="{567BA928-D969-4ACF-9B0C-007E68B7B81A}" destId="{7136F997-4518-42C3-AEE8-13031BE6AB5A}" srcOrd="0" destOrd="0" presId="urn:microsoft.com/office/officeart/2016/7/layout/RepeatingBendingProcessNew"/>
    <dgm:cxn modelId="{36AA6072-1E6E-46F3-B002-49C0BE5F53CF}" type="presOf" srcId="{1F081638-3BC7-4844-8E0F-1818899F380E}" destId="{A22DD000-DCC5-466D-B54B-CF0F6C29F7F3}" srcOrd="0" destOrd="0" presId="urn:microsoft.com/office/officeart/2016/7/layout/RepeatingBendingProcessNew"/>
    <dgm:cxn modelId="{888B5477-7A7C-4028-9D6A-7494ECADEB18}" type="presOf" srcId="{8862B8CD-0EE5-4F3D-A896-6D5D73C8A78A}" destId="{E5D865B7-39FE-4E48-BE4C-D42B6BB5799E}" srcOrd="0" destOrd="0" presId="urn:microsoft.com/office/officeart/2016/7/layout/RepeatingBendingProcessNew"/>
    <dgm:cxn modelId="{2F56AB80-773D-46B5-9F82-924688878DCA}" type="presOf" srcId="{3477B3DF-18CE-4EE1-BE02-9280FA712CF9}" destId="{6B901599-4AD8-40E1-A09B-4100108A192C}" srcOrd="0" destOrd="0" presId="urn:microsoft.com/office/officeart/2016/7/layout/RepeatingBendingProcessNew"/>
    <dgm:cxn modelId="{DF25FE94-3FF3-4AC8-8261-A81E8167B12F}" type="presOf" srcId="{2D9712C1-D118-4E1C-A6C8-377D84FDEF07}" destId="{72B18A66-E394-43F7-87A5-739F047327C3}" srcOrd="1" destOrd="0" presId="urn:microsoft.com/office/officeart/2016/7/layout/RepeatingBendingProcessNew"/>
    <dgm:cxn modelId="{D4980EA2-3E5F-44E6-A22E-37F36D9DE61B}" type="presOf" srcId="{77F1FE2B-2036-443C-8428-CED2141C1500}" destId="{9F3E4C67-508F-472B-92F4-8B03B44861A9}" srcOrd="0" destOrd="0" presId="urn:microsoft.com/office/officeart/2016/7/layout/RepeatingBendingProcessNew"/>
    <dgm:cxn modelId="{856767A2-289D-4383-834A-518E45A02ADB}" type="presOf" srcId="{1F081638-3BC7-4844-8E0F-1818899F380E}" destId="{714B633F-85A3-49DD-9DC9-0066FCE0A507}" srcOrd="1" destOrd="0" presId="urn:microsoft.com/office/officeart/2016/7/layout/RepeatingBendingProcessNew"/>
    <dgm:cxn modelId="{7C485DAC-01EE-44AF-9BFC-412BC2AE87CB}" type="presOf" srcId="{273D43BA-31A6-470F-943A-B3F73686E682}" destId="{68E5E504-EB3B-4AE3-9D99-AE5B529A9A49}" srcOrd="0" destOrd="0" presId="urn:microsoft.com/office/officeart/2016/7/layout/RepeatingBendingProcessNew"/>
    <dgm:cxn modelId="{DB2F9DB5-4A34-463B-ABBB-57B6E5C4DB71}" type="presOf" srcId="{66941921-6EAE-4E56-9091-871EAED7F354}" destId="{330C9DAA-F70F-4A7F-8A80-D21F484E6E44}" srcOrd="0" destOrd="0" presId="urn:microsoft.com/office/officeart/2016/7/layout/RepeatingBendingProcessNew"/>
    <dgm:cxn modelId="{9D6AA0BB-5568-4C3A-ACCA-CF60D79BE913}" srcId="{3477B3DF-18CE-4EE1-BE02-9280FA712CF9}" destId="{E5B49326-8FFA-478A-9052-FBDBEB378DC2}" srcOrd="1" destOrd="0" parTransId="{CF4CBFFF-1736-4BA2-99DA-B8DD1BF35A8B}" sibTransId="{66941921-6EAE-4E56-9091-871EAED7F354}"/>
    <dgm:cxn modelId="{72DB24C0-AC04-4747-B643-5D7EF29A66C2}" type="presOf" srcId="{2D9712C1-D118-4E1C-A6C8-377D84FDEF07}" destId="{F2AAA747-82E9-4E2B-A6ED-5B8D3084793A}" srcOrd="0" destOrd="0" presId="urn:microsoft.com/office/officeart/2016/7/layout/RepeatingBendingProcessNew"/>
    <dgm:cxn modelId="{50A38EC0-FC1F-4641-B19B-3610EE8458A7}" srcId="{3477B3DF-18CE-4EE1-BE02-9280FA712CF9}" destId="{AD910C5D-9815-46F8-A6F5-779126D3B8F8}" srcOrd="2" destOrd="0" parTransId="{AF9E5DC2-C592-4FC3-95C7-6558CE6C4269}" sibTransId="{8862B8CD-0EE5-4F3D-A896-6D5D73C8A78A}"/>
    <dgm:cxn modelId="{2D6F4CC4-FC79-45E5-926E-A76C01EB9820}" type="presOf" srcId="{567BA928-D969-4ACF-9B0C-007E68B7B81A}" destId="{24BAF252-04F7-45AE-8FF3-20ACF9AB9FDC}" srcOrd="1" destOrd="0" presId="urn:microsoft.com/office/officeart/2016/7/layout/RepeatingBendingProcessNew"/>
    <dgm:cxn modelId="{48E273C5-F254-41D2-9611-19B3DC0B10BE}" type="presOf" srcId="{8862B8CD-0EE5-4F3D-A896-6D5D73C8A78A}" destId="{D046C923-193B-4D01-B78A-0361DBB7E44A}" srcOrd="1" destOrd="0" presId="urn:microsoft.com/office/officeart/2016/7/layout/RepeatingBendingProcessNew"/>
    <dgm:cxn modelId="{130500E6-127D-4C05-8271-05CDA1C56D44}" type="presOf" srcId="{E5B49326-8FFA-478A-9052-FBDBEB378DC2}" destId="{79AADC11-0B8C-4E9B-84F5-AEF109FA9FB7}" srcOrd="0" destOrd="0" presId="urn:microsoft.com/office/officeart/2016/7/layout/RepeatingBendingProcessNew"/>
    <dgm:cxn modelId="{3E52F0E8-7547-46F7-BB7A-4719759A8463}" type="presOf" srcId="{CBB4C442-0ACD-4350-8B7D-14C3A89A8154}" destId="{937868F6-3E76-4330-BC8B-5FF3195C7C35}" srcOrd="0" destOrd="0" presId="urn:microsoft.com/office/officeart/2016/7/layout/RepeatingBendingProcessNew"/>
    <dgm:cxn modelId="{04C078FE-991D-4436-BECA-C4BB44A3D757}" srcId="{3477B3DF-18CE-4EE1-BE02-9280FA712CF9}" destId="{144CF54E-1253-4C6A-992B-732126C36D21}" srcOrd="4" destOrd="0" parTransId="{CF6530C0-135B-4DAE-93E5-6A2CB34D9B62}" sibTransId="{567BA928-D969-4ACF-9B0C-007E68B7B81A}"/>
    <dgm:cxn modelId="{E5AA08C6-86A9-4044-A5DE-9CE922707F19}" type="presParOf" srcId="{6B901599-4AD8-40E1-A09B-4100108A192C}" destId="{BED43A1C-AC64-4F5C-BD80-4B90F49799C2}" srcOrd="0" destOrd="0" presId="urn:microsoft.com/office/officeart/2016/7/layout/RepeatingBendingProcessNew"/>
    <dgm:cxn modelId="{0ABCBFE3-58F3-4A96-80A1-A750C539E1D4}" type="presParOf" srcId="{6B901599-4AD8-40E1-A09B-4100108A192C}" destId="{937868F6-3E76-4330-BC8B-5FF3195C7C35}" srcOrd="1" destOrd="0" presId="urn:microsoft.com/office/officeart/2016/7/layout/RepeatingBendingProcessNew"/>
    <dgm:cxn modelId="{2B2CB0E5-14EC-4597-9BAE-59E2905F8162}" type="presParOf" srcId="{937868F6-3E76-4330-BC8B-5FF3195C7C35}" destId="{7AEB1017-0E41-465D-84BE-6D8149A39732}" srcOrd="0" destOrd="0" presId="urn:microsoft.com/office/officeart/2016/7/layout/RepeatingBendingProcessNew"/>
    <dgm:cxn modelId="{CAB5E74B-C1A2-4889-BBEF-AD6FA64C133C}" type="presParOf" srcId="{6B901599-4AD8-40E1-A09B-4100108A192C}" destId="{79AADC11-0B8C-4E9B-84F5-AEF109FA9FB7}" srcOrd="2" destOrd="0" presId="urn:microsoft.com/office/officeart/2016/7/layout/RepeatingBendingProcessNew"/>
    <dgm:cxn modelId="{8E177CE6-95B8-4B73-9D72-4E99BE18F2EF}" type="presParOf" srcId="{6B901599-4AD8-40E1-A09B-4100108A192C}" destId="{330C9DAA-F70F-4A7F-8A80-D21F484E6E44}" srcOrd="3" destOrd="0" presId="urn:microsoft.com/office/officeart/2016/7/layout/RepeatingBendingProcessNew"/>
    <dgm:cxn modelId="{E306C3E8-FD42-4C5F-BA25-B2878E227E80}" type="presParOf" srcId="{330C9DAA-F70F-4A7F-8A80-D21F484E6E44}" destId="{8BD3C350-CB6F-4AF9-9CC7-0962222D09EE}" srcOrd="0" destOrd="0" presId="urn:microsoft.com/office/officeart/2016/7/layout/RepeatingBendingProcessNew"/>
    <dgm:cxn modelId="{7E8D8906-50EC-46F3-87C9-1825A867C8B0}" type="presParOf" srcId="{6B901599-4AD8-40E1-A09B-4100108A192C}" destId="{E7689316-FBD4-4F25-A41A-E26C32A1908E}" srcOrd="4" destOrd="0" presId="urn:microsoft.com/office/officeart/2016/7/layout/RepeatingBendingProcessNew"/>
    <dgm:cxn modelId="{8B6702A1-F194-4003-9629-3B4264D6FE03}" type="presParOf" srcId="{6B901599-4AD8-40E1-A09B-4100108A192C}" destId="{E5D865B7-39FE-4E48-BE4C-D42B6BB5799E}" srcOrd="5" destOrd="0" presId="urn:microsoft.com/office/officeart/2016/7/layout/RepeatingBendingProcessNew"/>
    <dgm:cxn modelId="{3885C2BA-7F10-4084-A089-FE1A7522EE61}" type="presParOf" srcId="{E5D865B7-39FE-4E48-BE4C-D42B6BB5799E}" destId="{D046C923-193B-4D01-B78A-0361DBB7E44A}" srcOrd="0" destOrd="0" presId="urn:microsoft.com/office/officeart/2016/7/layout/RepeatingBendingProcessNew"/>
    <dgm:cxn modelId="{F8BC59E0-E01E-4221-9E3A-FCDAED2FF8EF}" type="presParOf" srcId="{6B901599-4AD8-40E1-A09B-4100108A192C}" destId="{68E5E504-EB3B-4AE3-9D99-AE5B529A9A49}" srcOrd="6" destOrd="0" presId="urn:microsoft.com/office/officeart/2016/7/layout/RepeatingBendingProcessNew"/>
    <dgm:cxn modelId="{557EEE9A-6C39-4A0D-A429-D4C4E29E32C6}" type="presParOf" srcId="{6B901599-4AD8-40E1-A09B-4100108A192C}" destId="{F2AAA747-82E9-4E2B-A6ED-5B8D3084793A}" srcOrd="7" destOrd="0" presId="urn:microsoft.com/office/officeart/2016/7/layout/RepeatingBendingProcessNew"/>
    <dgm:cxn modelId="{84DAA3B4-678C-406C-86E0-8C7B5F108302}" type="presParOf" srcId="{F2AAA747-82E9-4E2B-A6ED-5B8D3084793A}" destId="{72B18A66-E394-43F7-87A5-739F047327C3}" srcOrd="0" destOrd="0" presId="urn:microsoft.com/office/officeart/2016/7/layout/RepeatingBendingProcessNew"/>
    <dgm:cxn modelId="{C56F2FCA-C0CD-43AC-9076-A14FCA84F080}" type="presParOf" srcId="{6B901599-4AD8-40E1-A09B-4100108A192C}" destId="{C39E9625-7D34-42CC-9278-D7CCF5E15A8D}" srcOrd="8" destOrd="0" presId="urn:microsoft.com/office/officeart/2016/7/layout/RepeatingBendingProcessNew"/>
    <dgm:cxn modelId="{BF8164AE-A9EC-4007-A84E-01910EC4CA67}" type="presParOf" srcId="{6B901599-4AD8-40E1-A09B-4100108A192C}" destId="{7136F997-4518-42C3-AEE8-13031BE6AB5A}" srcOrd="9" destOrd="0" presId="urn:microsoft.com/office/officeart/2016/7/layout/RepeatingBendingProcessNew"/>
    <dgm:cxn modelId="{1DCAE58E-22E6-4E5D-9EAB-C34C50019666}" type="presParOf" srcId="{7136F997-4518-42C3-AEE8-13031BE6AB5A}" destId="{24BAF252-04F7-45AE-8FF3-20ACF9AB9FDC}" srcOrd="0" destOrd="0" presId="urn:microsoft.com/office/officeart/2016/7/layout/RepeatingBendingProcessNew"/>
    <dgm:cxn modelId="{CEC92F42-E2F1-4B05-A91B-633F75B2983F}" type="presParOf" srcId="{6B901599-4AD8-40E1-A09B-4100108A192C}" destId="{428DE74D-8882-4A5D-92B2-137D83D581EB}" srcOrd="10" destOrd="0" presId="urn:microsoft.com/office/officeart/2016/7/layout/RepeatingBendingProcessNew"/>
    <dgm:cxn modelId="{5AF8B3DC-A6E2-4947-B79E-CD498ED08747}" type="presParOf" srcId="{6B901599-4AD8-40E1-A09B-4100108A192C}" destId="{A22DD000-DCC5-466D-B54B-CF0F6C29F7F3}" srcOrd="11" destOrd="0" presId="urn:microsoft.com/office/officeart/2016/7/layout/RepeatingBendingProcessNew"/>
    <dgm:cxn modelId="{ED90660E-7FBB-4F62-B792-D6DAD9231261}" type="presParOf" srcId="{A22DD000-DCC5-466D-B54B-CF0F6C29F7F3}" destId="{714B633F-85A3-49DD-9DC9-0066FCE0A507}" srcOrd="0" destOrd="0" presId="urn:microsoft.com/office/officeart/2016/7/layout/RepeatingBendingProcessNew"/>
    <dgm:cxn modelId="{823C9A77-F531-4C19-8028-E3F4CEF6AE9E}" type="presParOf" srcId="{6B901599-4AD8-40E1-A09B-4100108A192C}" destId="{9F3E4C67-508F-472B-92F4-8B03B44861A9}" srcOrd="12"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477B3DF-18CE-4EE1-BE02-9280FA712CF9}" type="doc">
      <dgm:prSet loTypeId="urn:microsoft.com/office/officeart/2016/7/layout/RepeatingBendingProcessNew" loCatId="process" qsTypeId="urn:microsoft.com/office/officeart/2005/8/quickstyle/simple1" qsCatId="simple" csTypeId="urn:microsoft.com/office/officeart/2005/8/colors/colorful3" csCatId="colorful" phldr="1"/>
      <dgm:spPr/>
      <dgm:t>
        <a:bodyPr/>
        <a:lstStyle/>
        <a:p>
          <a:endParaRPr lang="en-GB"/>
        </a:p>
      </dgm:t>
    </dgm:pt>
    <dgm:pt modelId="{6357DB9B-21F5-4846-BAFF-5121ACDE7BFB}">
      <dgm:prSet phldrT="[Text]"/>
      <dgm:spPr>
        <a:solidFill>
          <a:srgbClr val="EC6D0B"/>
        </a:solidFill>
        <a:ln>
          <a:solidFill>
            <a:srgbClr val="EC6D0B"/>
          </a:solidFill>
        </a:ln>
      </dgm:spPr>
      <dgm:t>
        <a:bodyPr/>
        <a:lstStyle/>
        <a:p>
          <a:r>
            <a:rPr lang="en-US" b="0" dirty="0"/>
            <a:t>2007: In spite of increasing doubts that the run-up in the housing market was sustainable, the financial sector kept on </a:t>
          </a:r>
          <a:r>
            <a:rPr lang="en-US" b="0" dirty="0" err="1"/>
            <a:t>securitising</a:t>
          </a:r>
          <a:r>
            <a:rPr lang="en-US" b="0" dirty="0"/>
            <a:t> mortgages and other loans </a:t>
          </a:r>
          <a:endParaRPr lang="en-GB" b="0" dirty="0"/>
        </a:p>
      </dgm:t>
    </dgm:pt>
    <dgm:pt modelId="{CBB4C442-0ACD-4350-8B7D-14C3A89A8154}" type="sibTrans" cxnId="{F769F101-8CF4-4330-B9E7-777475F000CB}">
      <dgm:prSet/>
      <dgm:spPr>
        <a:ln>
          <a:solidFill>
            <a:schemeClr val="tx1"/>
          </a:solidFill>
        </a:ln>
      </dgm:spPr>
      <dgm:t>
        <a:bodyPr/>
        <a:lstStyle/>
        <a:p>
          <a:endParaRPr lang="en-GB"/>
        </a:p>
      </dgm:t>
    </dgm:pt>
    <dgm:pt modelId="{A5AA68C5-CA6A-4C97-BAE8-3FE7B0723D72}" type="parTrans" cxnId="{F769F101-8CF4-4330-B9E7-777475F000CB}">
      <dgm:prSet/>
      <dgm:spPr/>
      <dgm:t>
        <a:bodyPr/>
        <a:lstStyle/>
        <a:p>
          <a:endParaRPr lang="en-GB"/>
        </a:p>
      </dgm:t>
    </dgm:pt>
    <dgm:pt modelId="{99A8B319-B724-42D5-9B78-2ADA9F24CFAE}">
      <dgm:prSet phldrT="[Text]"/>
      <dgm:spPr>
        <a:solidFill>
          <a:srgbClr val="EC6D0B"/>
        </a:solidFill>
        <a:ln>
          <a:solidFill>
            <a:srgbClr val="EC6D0B"/>
          </a:solidFill>
        </a:ln>
      </dgm:spPr>
      <dgm:t>
        <a:bodyPr/>
        <a:lstStyle/>
        <a:p>
          <a:pPr>
            <a:defRPr b="1"/>
          </a:pPr>
          <a:r>
            <a:rPr lang="en-US" b="0" dirty="0"/>
            <a:t>Mar. 2008: The investment bank Bear Sterns failed</a:t>
          </a:r>
        </a:p>
      </dgm:t>
    </dgm:pt>
    <dgm:pt modelId="{66BD4C95-56A0-4ED9-A668-07DDE5EA3237}" type="parTrans" cxnId="{DC0117E5-7725-437B-9CF4-5536B53AC438}">
      <dgm:prSet/>
      <dgm:spPr/>
      <dgm:t>
        <a:bodyPr/>
        <a:lstStyle/>
        <a:p>
          <a:endParaRPr lang="zh-CN" altLang="en-US"/>
        </a:p>
      </dgm:t>
    </dgm:pt>
    <dgm:pt modelId="{93450E0B-1EF2-4485-9A70-5027CCEE40FF}" type="sibTrans" cxnId="{DC0117E5-7725-437B-9CF4-5536B53AC438}">
      <dgm:prSet/>
      <dgm:spPr>
        <a:solidFill>
          <a:srgbClr val="EC6D0B"/>
        </a:solidFill>
      </dgm:spPr>
      <dgm:t>
        <a:bodyPr/>
        <a:lstStyle/>
        <a:p>
          <a:endParaRPr lang="zh-CN" altLang="en-US"/>
        </a:p>
      </dgm:t>
    </dgm:pt>
    <dgm:pt modelId="{714F807C-C3C8-49BA-933D-96609F3137A9}">
      <dgm:prSet phldrT="[Text]"/>
      <dgm:spPr>
        <a:solidFill>
          <a:srgbClr val="EC6D0B"/>
        </a:solidFill>
        <a:ln>
          <a:solidFill>
            <a:srgbClr val="EC6D0B"/>
          </a:solidFill>
        </a:ln>
      </dgm:spPr>
      <dgm:t>
        <a:bodyPr/>
        <a:lstStyle/>
        <a:p>
          <a:pPr>
            <a:defRPr b="1"/>
          </a:pPr>
          <a:r>
            <a:rPr lang="en-US" b="0" dirty="0"/>
            <a:t>July 2008: The U.S. government gave an explicit guarantee to Fannie Mae and Freddie Mac and put them in conservatorship</a:t>
          </a:r>
        </a:p>
      </dgm:t>
    </dgm:pt>
    <dgm:pt modelId="{76911C70-EF32-4E5F-960F-4BC73FFFCB34}" type="parTrans" cxnId="{AA1282A9-CE70-408C-8279-F7B323E9664D}">
      <dgm:prSet/>
      <dgm:spPr/>
      <dgm:t>
        <a:bodyPr/>
        <a:lstStyle/>
        <a:p>
          <a:endParaRPr lang="zh-CN" altLang="en-US"/>
        </a:p>
      </dgm:t>
    </dgm:pt>
    <dgm:pt modelId="{93C930EF-AAB7-4A74-85A5-AFC3FF78A575}" type="sibTrans" cxnId="{AA1282A9-CE70-408C-8279-F7B323E9664D}">
      <dgm:prSet/>
      <dgm:spPr/>
      <dgm:t>
        <a:bodyPr/>
        <a:lstStyle/>
        <a:p>
          <a:endParaRPr lang="zh-CN" altLang="en-US"/>
        </a:p>
      </dgm:t>
    </dgm:pt>
    <dgm:pt modelId="{C67D2ACB-FC23-4562-AA5D-8B9283C1F73E}">
      <dgm:prSet phldrT="[Text]"/>
      <dgm:spPr>
        <a:solidFill>
          <a:srgbClr val="EC6D0B"/>
        </a:solidFill>
        <a:ln>
          <a:solidFill>
            <a:srgbClr val="EC6D0B"/>
          </a:solidFill>
        </a:ln>
      </dgm:spPr>
      <dgm:t>
        <a:bodyPr/>
        <a:lstStyle/>
        <a:p>
          <a:pPr>
            <a:defRPr b="1"/>
          </a:pPr>
          <a:r>
            <a:rPr lang="en-US" b="1" dirty="0"/>
            <a:t>Sep. 2008:</a:t>
          </a:r>
        </a:p>
      </dgm:t>
    </dgm:pt>
    <dgm:pt modelId="{CBF776AB-2C13-4923-B329-9392592962C7}" type="parTrans" cxnId="{5ACDD7FE-A59F-464D-BF34-EC3E215880B9}">
      <dgm:prSet/>
      <dgm:spPr/>
      <dgm:t>
        <a:bodyPr/>
        <a:lstStyle/>
        <a:p>
          <a:endParaRPr lang="zh-CN" altLang="en-US"/>
        </a:p>
      </dgm:t>
    </dgm:pt>
    <dgm:pt modelId="{54D35D2F-2CD8-413B-BF5B-D578299EF2B1}" type="sibTrans" cxnId="{5ACDD7FE-A59F-464D-BF34-EC3E215880B9}">
      <dgm:prSet/>
      <dgm:spPr/>
      <dgm:t>
        <a:bodyPr/>
        <a:lstStyle/>
        <a:p>
          <a:endParaRPr lang="zh-CN" altLang="en-US"/>
        </a:p>
      </dgm:t>
    </dgm:pt>
    <dgm:pt modelId="{1ECCE8AB-3894-4544-B0B7-A8D2AC65A0D7}">
      <dgm:prSet phldrT="[Text]"/>
      <dgm:spPr>
        <a:solidFill>
          <a:srgbClr val="EC6D0B"/>
        </a:solidFill>
        <a:ln>
          <a:solidFill>
            <a:srgbClr val="EC6D0B"/>
          </a:solidFill>
        </a:ln>
      </dgm:spPr>
      <dgm:t>
        <a:bodyPr/>
        <a:lstStyle/>
        <a:p>
          <a:r>
            <a:rPr lang="en-US" b="1" dirty="0"/>
            <a:t>Lehman Brothers declared bankruptcy, triggered a global financial crisis</a:t>
          </a:r>
        </a:p>
      </dgm:t>
    </dgm:pt>
    <dgm:pt modelId="{B87860B3-0FEB-4420-87E1-B982F35459C1}" type="parTrans" cxnId="{4C88BE60-07F1-4913-B516-358E1A7032AF}">
      <dgm:prSet/>
      <dgm:spPr/>
      <dgm:t>
        <a:bodyPr/>
        <a:lstStyle/>
        <a:p>
          <a:endParaRPr lang="zh-CN" altLang="en-US"/>
        </a:p>
      </dgm:t>
    </dgm:pt>
    <dgm:pt modelId="{696E9B0D-1CA8-45C9-9C5F-BB6634C28587}" type="sibTrans" cxnId="{4C88BE60-07F1-4913-B516-358E1A7032AF}">
      <dgm:prSet/>
      <dgm:spPr/>
      <dgm:t>
        <a:bodyPr/>
        <a:lstStyle/>
        <a:p>
          <a:endParaRPr lang="zh-CN" altLang="en-US"/>
        </a:p>
      </dgm:t>
    </dgm:pt>
    <dgm:pt modelId="{A74B05CF-EAAE-4A9F-9A3A-4F7FCFADE9C8}">
      <dgm:prSet phldrT="[Text]"/>
      <dgm:spPr>
        <a:solidFill>
          <a:srgbClr val="EC6D0B"/>
        </a:solidFill>
        <a:ln>
          <a:solidFill>
            <a:srgbClr val="EC6D0B"/>
          </a:solidFill>
        </a:ln>
      </dgm:spPr>
      <dgm:t>
        <a:bodyPr/>
        <a:lstStyle/>
        <a:p>
          <a:r>
            <a:rPr lang="en-US" b="1" dirty="0"/>
            <a:t>Most U.S. banks were kept afloat only by using public bail out funds</a:t>
          </a:r>
        </a:p>
      </dgm:t>
    </dgm:pt>
    <dgm:pt modelId="{0895472A-7E3D-4B37-AAD8-C43B5C2A62D4}" type="parTrans" cxnId="{A2BCC5CA-1FEF-4A4C-95A9-C1438B9B7379}">
      <dgm:prSet/>
      <dgm:spPr/>
      <dgm:t>
        <a:bodyPr/>
        <a:lstStyle/>
        <a:p>
          <a:endParaRPr lang="zh-CN" altLang="en-US"/>
        </a:p>
      </dgm:t>
    </dgm:pt>
    <dgm:pt modelId="{C5F6DD34-4596-4221-AB9A-53F26C63B7A1}" type="sibTrans" cxnId="{A2BCC5CA-1FEF-4A4C-95A9-C1438B9B7379}">
      <dgm:prSet/>
      <dgm:spPr/>
      <dgm:t>
        <a:bodyPr/>
        <a:lstStyle/>
        <a:p>
          <a:endParaRPr lang="zh-CN" altLang="en-US"/>
        </a:p>
      </dgm:t>
    </dgm:pt>
    <dgm:pt modelId="{6B901599-4AD8-40E1-A09B-4100108A192C}" type="pres">
      <dgm:prSet presAssocID="{3477B3DF-18CE-4EE1-BE02-9280FA712CF9}" presName="Name0" presStyleCnt="0">
        <dgm:presLayoutVars>
          <dgm:dir/>
          <dgm:resizeHandles val="exact"/>
        </dgm:presLayoutVars>
      </dgm:prSet>
      <dgm:spPr/>
    </dgm:pt>
    <dgm:pt modelId="{BED43A1C-AC64-4F5C-BD80-4B90F49799C2}" type="pres">
      <dgm:prSet presAssocID="{6357DB9B-21F5-4846-BAFF-5121ACDE7BFB}" presName="node" presStyleLbl="node1" presStyleIdx="0" presStyleCnt="4" custLinFactNeighborX="26109" custLinFactNeighborY="-2321">
        <dgm:presLayoutVars>
          <dgm:bulletEnabled val="1"/>
        </dgm:presLayoutVars>
      </dgm:prSet>
      <dgm:spPr/>
    </dgm:pt>
    <dgm:pt modelId="{937868F6-3E76-4330-BC8B-5FF3195C7C35}" type="pres">
      <dgm:prSet presAssocID="{CBB4C442-0ACD-4350-8B7D-14C3A89A8154}" presName="sibTrans" presStyleLbl="sibTrans1D1" presStyleIdx="0" presStyleCnt="3"/>
      <dgm:spPr/>
    </dgm:pt>
    <dgm:pt modelId="{7AEB1017-0E41-465D-84BE-6D8149A39732}" type="pres">
      <dgm:prSet presAssocID="{CBB4C442-0ACD-4350-8B7D-14C3A89A8154}" presName="connectorText" presStyleLbl="sibTrans1D1" presStyleIdx="0" presStyleCnt="3"/>
      <dgm:spPr/>
    </dgm:pt>
    <dgm:pt modelId="{D988F467-1E66-462E-8CB3-42C414787A33}" type="pres">
      <dgm:prSet presAssocID="{99A8B319-B724-42D5-9B78-2ADA9F24CFAE}" presName="node" presStyleLbl="node1" presStyleIdx="1" presStyleCnt="4" custLinFactNeighborX="88770" custLinFactNeighborY="-2321">
        <dgm:presLayoutVars>
          <dgm:bulletEnabled val="1"/>
        </dgm:presLayoutVars>
      </dgm:prSet>
      <dgm:spPr/>
    </dgm:pt>
    <dgm:pt modelId="{E8B8E124-1770-4CA4-8E10-08A3EBF575AA}" type="pres">
      <dgm:prSet presAssocID="{93450E0B-1EF2-4485-9A70-5027CCEE40FF}" presName="sibTrans" presStyleLbl="sibTrans1D1" presStyleIdx="1" presStyleCnt="3"/>
      <dgm:spPr/>
    </dgm:pt>
    <dgm:pt modelId="{FC8E5E76-C38F-4082-A909-0EC633729A83}" type="pres">
      <dgm:prSet presAssocID="{93450E0B-1EF2-4485-9A70-5027CCEE40FF}" presName="connectorText" presStyleLbl="sibTrans1D1" presStyleIdx="1" presStyleCnt="3"/>
      <dgm:spPr/>
    </dgm:pt>
    <dgm:pt modelId="{A7987898-054A-4220-8B3A-57CFE265C357}" type="pres">
      <dgm:prSet presAssocID="{714F807C-C3C8-49BA-933D-96609F3137A9}" presName="node" presStyleLbl="node1" presStyleIdx="2" presStyleCnt="4" custLinFactX="-100000" custLinFactY="22154" custLinFactNeighborX="-119316" custLinFactNeighborY="100000">
        <dgm:presLayoutVars>
          <dgm:bulletEnabled val="1"/>
        </dgm:presLayoutVars>
      </dgm:prSet>
      <dgm:spPr/>
    </dgm:pt>
    <dgm:pt modelId="{D8087750-D7D2-4FAE-AE9C-A5ADE75E90D1}" type="pres">
      <dgm:prSet presAssocID="{93C930EF-AAB7-4A74-85A5-AFC3FF78A575}" presName="sibTrans" presStyleLbl="sibTrans1D1" presStyleIdx="2" presStyleCnt="3"/>
      <dgm:spPr/>
    </dgm:pt>
    <dgm:pt modelId="{FD9800DC-4DBE-4E60-83B0-4EE96A2986A8}" type="pres">
      <dgm:prSet presAssocID="{93C930EF-AAB7-4A74-85A5-AFC3FF78A575}" presName="connectorText" presStyleLbl="sibTrans1D1" presStyleIdx="2" presStyleCnt="3"/>
      <dgm:spPr/>
    </dgm:pt>
    <dgm:pt modelId="{17CC0486-8BD8-4F83-98B8-D336D8C9A82B}" type="pres">
      <dgm:prSet presAssocID="{C67D2ACB-FC23-4562-AA5D-8B9283C1F73E}" presName="node" presStyleLbl="node1" presStyleIdx="3" presStyleCnt="4" custLinFactX="100000" custLinFactNeighborX="113049" custLinFactNeighborY="-16179">
        <dgm:presLayoutVars>
          <dgm:bulletEnabled val="1"/>
        </dgm:presLayoutVars>
      </dgm:prSet>
      <dgm:spPr/>
    </dgm:pt>
  </dgm:ptLst>
  <dgm:cxnLst>
    <dgm:cxn modelId="{F769F101-8CF4-4330-B9E7-777475F000CB}" srcId="{3477B3DF-18CE-4EE1-BE02-9280FA712CF9}" destId="{6357DB9B-21F5-4846-BAFF-5121ACDE7BFB}" srcOrd="0" destOrd="0" parTransId="{A5AA68C5-CA6A-4C97-BAE8-3FE7B0723D72}" sibTransId="{CBB4C442-0ACD-4350-8B7D-14C3A89A8154}"/>
    <dgm:cxn modelId="{51864E02-5015-4460-ABF7-A38449F4C57A}" type="presOf" srcId="{6357DB9B-21F5-4846-BAFF-5121ACDE7BFB}" destId="{BED43A1C-AC64-4F5C-BD80-4B90F49799C2}" srcOrd="0" destOrd="0" presId="urn:microsoft.com/office/officeart/2016/7/layout/RepeatingBendingProcessNew"/>
    <dgm:cxn modelId="{627ECD28-AF2E-4491-B0E7-1B100701BB1D}" type="presOf" srcId="{CBB4C442-0ACD-4350-8B7D-14C3A89A8154}" destId="{7AEB1017-0E41-465D-84BE-6D8149A39732}" srcOrd="1" destOrd="0" presId="urn:microsoft.com/office/officeart/2016/7/layout/RepeatingBendingProcessNew"/>
    <dgm:cxn modelId="{63816D2C-ECE6-4007-B127-89D405DB4F43}" type="presOf" srcId="{93450E0B-1EF2-4485-9A70-5027CCEE40FF}" destId="{FC8E5E76-C38F-4082-A909-0EC633729A83}" srcOrd="1" destOrd="0" presId="urn:microsoft.com/office/officeart/2016/7/layout/RepeatingBendingProcessNew"/>
    <dgm:cxn modelId="{E0350530-8997-49A5-91C8-2F2752B8BD33}" type="presOf" srcId="{93C930EF-AAB7-4A74-85A5-AFC3FF78A575}" destId="{FD9800DC-4DBE-4E60-83B0-4EE96A2986A8}" srcOrd="1" destOrd="0" presId="urn:microsoft.com/office/officeart/2016/7/layout/RepeatingBendingProcessNew"/>
    <dgm:cxn modelId="{4833513D-628F-4191-93CD-B3224D1B3365}" type="presOf" srcId="{1ECCE8AB-3894-4544-B0B7-A8D2AC65A0D7}" destId="{17CC0486-8BD8-4F83-98B8-D336D8C9A82B}" srcOrd="0" destOrd="1" presId="urn:microsoft.com/office/officeart/2016/7/layout/RepeatingBendingProcessNew"/>
    <dgm:cxn modelId="{3AF65C43-7CB1-4A1D-80A6-BD99DF8A33C0}" type="presOf" srcId="{A74B05CF-EAAE-4A9F-9A3A-4F7FCFADE9C8}" destId="{17CC0486-8BD8-4F83-98B8-D336D8C9A82B}" srcOrd="0" destOrd="2" presId="urn:microsoft.com/office/officeart/2016/7/layout/RepeatingBendingProcessNew"/>
    <dgm:cxn modelId="{4C88BE60-07F1-4913-B516-358E1A7032AF}" srcId="{C67D2ACB-FC23-4562-AA5D-8B9283C1F73E}" destId="{1ECCE8AB-3894-4544-B0B7-A8D2AC65A0D7}" srcOrd="0" destOrd="0" parTransId="{B87860B3-0FEB-4420-87E1-B982F35459C1}" sibTransId="{696E9B0D-1CA8-45C9-9C5F-BB6634C28587}"/>
    <dgm:cxn modelId="{16794D73-86DF-4404-8572-48B5C0FD236C}" type="presOf" srcId="{99A8B319-B724-42D5-9B78-2ADA9F24CFAE}" destId="{D988F467-1E66-462E-8CB3-42C414787A33}" srcOrd="0" destOrd="0" presId="urn:microsoft.com/office/officeart/2016/7/layout/RepeatingBendingProcessNew"/>
    <dgm:cxn modelId="{2F56AB80-773D-46B5-9F82-924688878DCA}" type="presOf" srcId="{3477B3DF-18CE-4EE1-BE02-9280FA712CF9}" destId="{6B901599-4AD8-40E1-A09B-4100108A192C}" srcOrd="0" destOrd="0" presId="urn:microsoft.com/office/officeart/2016/7/layout/RepeatingBendingProcessNew"/>
    <dgm:cxn modelId="{37DAE8A4-F823-4BFD-81CC-D09921822FCA}" type="presOf" srcId="{93450E0B-1EF2-4485-9A70-5027CCEE40FF}" destId="{E8B8E124-1770-4CA4-8E10-08A3EBF575AA}" srcOrd="0" destOrd="0" presId="urn:microsoft.com/office/officeart/2016/7/layout/RepeatingBendingProcessNew"/>
    <dgm:cxn modelId="{AA1282A9-CE70-408C-8279-F7B323E9664D}" srcId="{3477B3DF-18CE-4EE1-BE02-9280FA712CF9}" destId="{714F807C-C3C8-49BA-933D-96609F3137A9}" srcOrd="2" destOrd="0" parTransId="{76911C70-EF32-4E5F-960F-4BC73FFFCB34}" sibTransId="{93C930EF-AAB7-4A74-85A5-AFC3FF78A575}"/>
    <dgm:cxn modelId="{85F9C4AD-FFE0-47D3-A2FC-61A2D37ACC2B}" type="presOf" srcId="{93C930EF-AAB7-4A74-85A5-AFC3FF78A575}" destId="{D8087750-D7D2-4FAE-AE9C-A5ADE75E90D1}" srcOrd="0" destOrd="0" presId="urn:microsoft.com/office/officeart/2016/7/layout/RepeatingBendingProcessNew"/>
    <dgm:cxn modelId="{A2BCC5CA-1FEF-4A4C-95A9-C1438B9B7379}" srcId="{C67D2ACB-FC23-4562-AA5D-8B9283C1F73E}" destId="{A74B05CF-EAAE-4A9F-9A3A-4F7FCFADE9C8}" srcOrd="1" destOrd="0" parTransId="{0895472A-7E3D-4B37-AAD8-C43B5C2A62D4}" sibTransId="{C5F6DD34-4596-4221-AB9A-53F26C63B7A1}"/>
    <dgm:cxn modelId="{DC0117E5-7725-437B-9CF4-5536B53AC438}" srcId="{3477B3DF-18CE-4EE1-BE02-9280FA712CF9}" destId="{99A8B319-B724-42D5-9B78-2ADA9F24CFAE}" srcOrd="1" destOrd="0" parTransId="{66BD4C95-56A0-4ED9-A668-07DDE5EA3237}" sibTransId="{93450E0B-1EF2-4485-9A70-5027CCEE40FF}"/>
    <dgm:cxn modelId="{217C9BE5-665A-4E39-8B0C-4C2F3288DD21}" type="presOf" srcId="{C67D2ACB-FC23-4562-AA5D-8B9283C1F73E}" destId="{17CC0486-8BD8-4F83-98B8-D336D8C9A82B}" srcOrd="0" destOrd="0" presId="urn:microsoft.com/office/officeart/2016/7/layout/RepeatingBendingProcessNew"/>
    <dgm:cxn modelId="{3E52F0E8-7547-46F7-BB7A-4719759A8463}" type="presOf" srcId="{CBB4C442-0ACD-4350-8B7D-14C3A89A8154}" destId="{937868F6-3E76-4330-BC8B-5FF3195C7C35}" srcOrd="0" destOrd="0" presId="urn:microsoft.com/office/officeart/2016/7/layout/RepeatingBendingProcessNew"/>
    <dgm:cxn modelId="{8223BEEA-7F67-4E92-8A0E-B6B1D9478EBA}" type="presOf" srcId="{714F807C-C3C8-49BA-933D-96609F3137A9}" destId="{A7987898-054A-4220-8B3A-57CFE265C357}" srcOrd="0" destOrd="0" presId="urn:microsoft.com/office/officeart/2016/7/layout/RepeatingBendingProcessNew"/>
    <dgm:cxn modelId="{5ACDD7FE-A59F-464D-BF34-EC3E215880B9}" srcId="{3477B3DF-18CE-4EE1-BE02-9280FA712CF9}" destId="{C67D2ACB-FC23-4562-AA5D-8B9283C1F73E}" srcOrd="3" destOrd="0" parTransId="{CBF776AB-2C13-4923-B329-9392592962C7}" sibTransId="{54D35D2F-2CD8-413B-BF5B-D578299EF2B1}"/>
    <dgm:cxn modelId="{E5AA08C6-86A9-4044-A5DE-9CE922707F19}" type="presParOf" srcId="{6B901599-4AD8-40E1-A09B-4100108A192C}" destId="{BED43A1C-AC64-4F5C-BD80-4B90F49799C2}" srcOrd="0" destOrd="0" presId="urn:microsoft.com/office/officeart/2016/7/layout/RepeatingBendingProcessNew"/>
    <dgm:cxn modelId="{0ABCBFE3-58F3-4A96-80A1-A750C539E1D4}" type="presParOf" srcId="{6B901599-4AD8-40E1-A09B-4100108A192C}" destId="{937868F6-3E76-4330-BC8B-5FF3195C7C35}" srcOrd="1" destOrd="0" presId="urn:microsoft.com/office/officeart/2016/7/layout/RepeatingBendingProcessNew"/>
    <dgm:cxn modelId="{2B2CB0E5-14EC-4597-9BAE-59E2905F8162}" type="presParOf" srcId="{937868F6-3E76-4330-BC8B-5FF3195C7C35}" destId="{7AEB1017-0E41-465D-84BE-6D8149A39732}" srcOrd="0" destOrd="0" presId="urn:microsoft.com/office/officeart/2016/7/layout/RepeatingBendingProcessNew"/>
    <dgm:cxn modelId="{DD97F002-EC0F-44AE-981F-038C32A75A1C}" type="presParOf" srcId="{6B901599-4AD8-40E1-A09B-4100108A192C}" destId="{D988F467-1E66-462E-8CB3-42C414787A33}" srcOrd="2" destOrd="0" presId="urn:microsoft.com/office/officeart/2016/7/layout/RepeatingBendingProcessNew"/>
    <dgm:cxn modelId="{1DAA3C7F-86D8-4071-8D65-48F10CF5C692}" type="presParOf" srcId="{6B901599-4AD8-40E1-A09B-4100108A192C}" destId="{E8B8E124-1770-4CA4-8E10-08A3EBF575AA}" srcOrd="3" destOrd="0" presId="urn:microsoft.com/office/officeart/2016/7/layout/RepeatingBendingProcessNew"/>
    <dgm:cxn modelId="{B60662E6-39D0-4C91-8B68-2B1D685B418F}" type="presParOf" srcId="{E8B8E124-1770-4CA4-8E10-08A3EBF575AA}" destId="{FC8E5E76-C38F-4082-A909-0EC633729A83}" srcOrd="0" destOrd="0" presId="urn:microsoft.com/office/officeart/2016/7/layout/RepeatingBendingProcessNew"/>
    <dgm:cxn modelId="{F53581CD-D36C-410A-820D-B205D5A6540B}" type="presParOf" srcId="{6B901599-4AD8-40E1-A09B-4100108A192C}" destId="{A7987898-054A-4220-8B3A-57CFE265C357}" srcOrd="4" destOrd="0" presId="urn:microsoft.com/office/officeart/2016/7/layout/RepeatingBendingProcessNew"/>
    <dgm:cxn modelId="{18084126-F65E-4CB9-A135-FF2EF6058E96}" type="presParOf" srcId="{6B901599-4AD8-40E1-A09B-4100108A192C}" destId="{D8087750-D7D2-4FAE-AE9C-A5ADE75E90D1}" srcOrd="5" destOrd="0" presId="urn:microsoft.com/office/officeart/2016/7/layout/RepeatingBendingProcessNew"/>
    <dgm:cxn modelId="{5003F643-3345-49AA-B816-FD30E2AA1E02}" type="presParOf" srcId="{D8087750-D7D2-4FAE-AE9C-A5ADE75E90D1}" destId="{FD9800DC-4DBE-4E60-83B0-4EE96A2986A8}" srcOrd="0" destOrd="0" presId="urn:microsoft.com/office/officeart/2016/7/layout/RepeatingBendingProcessNew"/>
    <dgm:cxn modelId="{713961BD-8038-4509-A5DC-64AE8889B35E}" type="presParOf" srcId="{6B901599-4AD8-40E1-A09B-4100108A192C}" destId="{17CC0486-8BD8-4F83-98B8-D336D8C9A82B}" srcOrd="6"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477B3DF-18CE-4EE1-BE02-9280FA712CF9}" type="doc">
      <dgm:prSet loTypeId="urn:microsoft.com/office/officeart/2016/7/layout/RepeatingBendingProcessNew" loCatId="process" qsTypeId="urn:microsoft.com/office/officeart/2005/8/quickstyle/simple1" qsCatId="simple" csTypeId="urn:microsoft.com/office/officeart/2005/8/colors/colorful3" csCatId="colorful" phldr="1"/>
      <dgm:spPr/>
      <dgm:t>
        <a:bodyPr/>
        <a:lstStyle/>
        <a:p>
          <a:endParaRPr lang="en-GB"/>
        </a:p>
      </dgm:t>
    </dgm:pt>
    <dgm:pt modelId="{6357DB9B-21F5-4846-BAFF-5121ACDE7BFB}">
      <dgm:prSet phldrT="[Text]" custT="1"/>
      <dgm:spPr>
        <a:solidFill>
          <a:srgbClr val="EC6D0B"/>
        </a:solidFill>
        <a:ln>
          <a:solidFill>
            <a:srgbClr val="EC6D0B"/>
          </a:solidFill>
        </a:ln>
      </dgm:spPr>
      <dgm:t>
        <a:bodyPr/>
        <a:lstStyle/>
        <a:p>
          <a:r>
            <a:rPr lang="en-US" sz="1400" dirty="0"/>
            <a:t>Measures of the claims of core banks on periphery banks closely match the evolution of capital flows in the 2000-07 period.</a:t>
          </a:r>
          <a:endParaRPr lang="en-GB" sz="1400" dirty="0"/>
        </a:p>
      </dgm:t>
    </dgm:pt>
    <dgm:pt modelId="{CBB4C442-0ACD-4350-8B7D-14C3A89A8154}" type="sibTrans" cxnId="{F769F101-8CF4-4330-B9E7-777475F000CB}">
      <dgm:prSet/>
      <dgm:spPr>
        <a:ln>
          <a:solidFill>
            <a:schemeClr val="tx1"/>
          </a:solidFill>
        </a:ln>
      </dgm:spPr>
      <dgm:t>
        <a:bodyPr/>
        <a:lstStyle/>
        <a:p>
          <a:endParaRPr lang="en-GB"/>
        </a:p>
      </dgm:t>
    </dgm:pt>
    <dgm:pt modelId="{A5AA68C5-CA6A-4C97-BAE8-3FE7B0723D72}" type="parTrans" cxnId="{F769F101-8CF4-4330-B9E7-777475F000CB}">
      <dgm:prSet/>
      <dgm:spPr/>
      <dgm:t>
        <a:bodyPr/>
        <a:lstStyle/>
        <a:p>
          <a:endParaRPr lang="en-GB"/>
        </a:p>
      </dgm:t>
    </dgm:pt>
    <dgm:pt modelId="{60223FCC-F954-4DD1-BAAF-A9D3BE32D89D}">
      <dgm:prSet phldrT="[Text]" custT="1"/>
      <dgm:spPr>
        <a:solidFill>
          <a:srgbClr val="EC6D0B"/>
        </a:solidFill>
        <a:ln>
          <a:solidFill>
            <a:srgbClr val="EC6D0B"/>
          </a:solidFill>
        </a:ln>
      </dgm:spPr>
      <dgm:t>
        <a:bodyPr/>
        <a:lstStyle/>
        <a:p>
          <a:r>
            <a:rPr lang="en-US" sz="1400" dirty="0"/>
            <a:t>These capital flows were almost entirely accounted for by interbank debt (little equity or physical property that exchanged hands).  </a:t>
          </a:r>
          <a:endParaRPr lang="en-CN" sz="1400" dirty="0"/>
        </a:p>
      </dgm:t>
    </dgm:pt>
    <dgm:pt modelId="{15859E38-5151-4B4E-9F4C-478E80C82976}" type="parTrans" cxnId="{49FE3B9F-334D-4C4B-899C-8FF0AA882F8B}">
      <dgm:prSet/>
      <dgm:spPr/>
      <dgm:t>
        <a:bodyPr/>
        <a:lstStyle/>
        <a:p>
          <a:endParaRPr lang="zh-CN" altLang="en-US"/>
        </a:p>
      </dgm:t>
    </dgm:pt>
    <dgm:pt modelId="{0F8F3294-2B03-4586-B9A0-F19924959886}" type="sibTrans" cxnId="{49FE3B9F-334D-4C4B-899C-8FF0AA882F8B}">
      <dgm:prSet/>
      <dgm:spPr/>
      <dgm:t>
        <a:bodyPr/>
        <a:lstStyle/>
        <a:p>
          <a:endParaRPr lang="zh-CN" altLang="en-US"/>
        </a:p>
      </dgm:t>
    </dgm:pt>
    <dgm:pt modelId="{3CE26106-016F-45B4-ACB9-AAC0D973C3D7}">
      <dgm:prSet phldrT="[Text]" custT="1"/>
      <dgm:spPr>
        <a:solidFill>
          <a:srgbClr val="EC6D0B"/>
        </a:solidFill>
        <a:ln>
          <a:solidFill>
            <a:srgbClr val="EC6D0B"/>
          </a:solidFill>
        </a:ln>
      </dgm:spPr>
      <dgm:t>
        <a:bodyPr/>
        <a:lstStyle/>
        <a:p>
          <a:r>
            <a:rPr lang="en-US" sz="1400" dirty="0"/>
            <a:t>Savers in the core regions made short-term deposits in core financial institutions. They sent the capital through the wholesale market as short-term loans to periphery financial institutions.</a:t>
          </a:r>
          <a:endParaRPr lang="en-CN" sz="1400" dirty="0"/>
        </a:p>
      </dgm:t>
    </dgm:pt>
    <dgm:pt modelId="{EA5263A6-F68A-48E7-AB17-00E24CE4889E}" type="parTrans" cxnId="{04BFFD87-5E83-41EA-9F20-17F59380873F}">
      <dgm:prSet/>
      <dgm:spPr/>
      <dgm:t>
        <a:bodyPr/>
        <a:lstStyle/>
        <a:p>
          <a:endParaRPr lang="zh-CN" altLang="en-US"/>
        </a:p>
      </dgm:t>
    </dgm:pt>
    <dgm:pt modelId="{F66F1FA8-76BC-40A6-AE9A-0E0176E4A098}" type="sibTrans" cxnId="{04BFFD87-5E83-41EA-9F20-17F59380873F}">
      <dgm:prSet/>
      <dgm:spPr/>
      <dgm:t>
        <a:bodyPr/>
        <a:lstStyle/>
        <a:p>
          <a:endParaRPr lang="zh-CN" altLang="en-US"/>
        </a:p>
      </dgm:t>
    </dgm:pt>
    <dgm:pt modelId="{67890007-F591-417B-8CF0-60F075EB5FF6}">
      <dgm:prSet phldrT="[Text]" custT="1"/>
      <dgm:spPr>
        <a:solidFill>
          <a:srgbClr val="EC6D0B"/>
        </a:solidFill>
        <a:ln>
          <a:solidFill>
            <a:srgbClr val="EC6D0B"/>
          </a:solidFill>
        </a:ln>
      </dgm:spPr>
      <dgm:t>
        <a:bodyPr/>
        <a:lstStyle/>
        <a:p>
          <a:r>
            <a:rPr lang="en-US" sz="1400" dirty="0"/>
            <a:t>The periphery financial institutions lent funds to projects (especially those that have tangible collateral, e.g. housing) and </a:t>
          </a:r>
          <a:r>
            <a:rPr lang="en-US" sz="1400" dirty="0" err="1"/>
            <a:t>securitise</a:t>
          </a:r>
          <a:r>
            <a:rPr lang="en-US" sz="1400" dirty="0"/>
            <a:t> them and sell in deep markets allowing the banks to expand quickly.</a:t>
          </a:r>
          <a:endParaRPr lang="en-CN" sz="1400" dirty="0"/>
        </a:p>
      </dgm:t>
    </dgm:pt>
    <dgm:pt modelId="{7DD21997-2D64-439F-AE58-D0F2DF945F1E}" type="parTrans" cxnId="{CBE4EAA3-987D-4224-97A2-E4F95424E06B}">
      <dgm:prSet/>
      <dgm:spPr/>
      <dgm:t>
        <a:bodyPr/>
        <a:lstStyle/>
        <a:p>
          <a:endParaRPr lang="zh-CN" altLang="en-US"/>
        </a:p>
      </dgm:t>
    </dgm:pt>
    <dgm:pt modelId="{4E4FDDAC-F3D7-4CFC-BE27-3F25D9ECEF07}" type="sibTrans" cxnId="{CBE4EAA3-987D-4224-97A2-E4F95424E06B}">
      <dgm:prSet/>
      <dgm:spPr/>
      <dgm:t>
        <a:bodyPr/>
        <a:lstStyle/>
        <a:p>
          <a:endParaRPr lang="zh-CN" altLang="en-US"/>
        </a:p>
      </dgm:t>
    </dgm:pt>
    <dgm:pt modelId="{E017EE01-AA3F-4633-99D9-02D0543B6F12}">
      <dgm:prSet phldrT="[Text]" custT="1"/>
      <dgm:spPr>
        <a:solidFill>
          <a:srgbClr val="EC6D0B"/>
        </a:solidFill>
        <a:ln>
          <a:solidFill>
            <a:srgbClr val="EC6D0B"/>
          </a:solidFill>
        </a:ln>
      </dgm:spPr>
      <dgm:t>
        <a:bodyPr/>
        <a:lstStyle/>
        <a:p>
          <a:r>
            <a:rPr lang="en-US" sz="1400" dirty="0"/>
            <a:t>Part of these loans were used to pay wages in the periphery -&gt; pay for imports of intermediate inputs from core countries.</a:t>
          </a:r>
          <a:endParaRPr lang="en-CN" sz="1400" dirty="0"/>
        </a:p>
      </dgm:t>
    </dgm:pt>
    <dgm:pt modelId="{933F095B-DE94-423D-AB3E-207B363E8853}" type="parTrans" cxnId="{322F7E6B-9B38-495F-9E06-25378C73E20A}">
      <dgm:prSet/>
      <dgm:spPr/>
      <dgm:t>
        <a:bodyPr/>
        <a:lstStyle/>
        <a:p>
          <a:endParaRPr lang="zh-CN" altLang="en-US"/>
        </a:p>
      </dgm:t>
    </dgm:pt>
    <dgm:pt modelId="{201C12B8-56A1-4678-A481-722B79CFC835}" type="sibTrans" cxnId="{322F7E6B-9B38-495F-9E06-25378C73E20A}">
      <dgm:prSet/>
      <dgm:spPr/>
      <dgm:t>
        <a:bodyPr/>
        <a:lstStyle/>
        <a:p>
          <a:endParaRPr lang="zh-CN" altLang="en-US"/>
        </a:p>
      </dgm:t>
    </dgm:pt>
    <dgm:pt modelId="{F841CF54-E113-4FB6-8233-7B615F249095}">
      <dgm:prSet phldrT="[Text]" custT="1"/>
      <dgm:spPr>
        <a:solidFill>
          <a:srgbClr val="EC6D0B"/>
        </a:solidFill>
        <a:ln>
          <a:solidFill>
            <a:srgbClr val="EC6D0B"/>
          </a:solidFill>
        </a:ln>
      </dgm:spPr>
      <dgm:t>
        <a:bodyPr/>
        <a:lstStyle/>
        <a:p>
          <a:r>
            <a:rPr lang="en-US" sz="1400" dirty="0"/>
            <a:t>Firms in the core countries deposited their receipts from the sales to the periphery in the core banks, completing the cycle.</a:t>
          </a:r>
          <a:endParaRPr lang="en-CN" sz="1400" dirty="0"/>
        </a:p>
      </dgm:t>
    </dgm:pt>
    <dgm:pt modelId="{CBFEA3CD-6113-4EBD-B118-580F6C154F7C}" type="parTrans" cxnId="{C6F57CAA-F781-4E7F-8B6F-4EB83A10A429}">
      <dgm:prSet/>
      <dgm:spPr/>
      <dgm:t>
        <a:bodyPr/>
        <a:lstStyle/>
        <a:p>
          <a:endParaRPr lang="zh-CN" altLang="en-US"/>
        </a:p>
      </dgm:t>
    </dgm:pt>
    <dgm:pt modelId="{40F361D8-AD0C-4840-B175-40DEC5278E23}" type="sibTrans" cxnId="{C6F57CAA-F781-4E7F-8B6F-4EB83A10A429}">
      <dgm:prSet/>
      <dgm:spPr/>
      <dgm:t>
        <a:bodyPr/>
        <a:lstStyle/>
        <a:p>
          <a:endParaRPr lang="zh-CN" altLang="en-US"/>
        </a:p>
      </dgm:t>
    </dgm:pt>
    <dgm:pt modelId="{A7AB8E6A-7C69-4D4F-BF4F-11CCD3D27086}">
      <dgm:prSet phldrT="[Text]" custT="1"/>
      <dgm:spPr>
        <a:solidFill>
          <a:srgbClr val="EC6D0B"/>
        </a:solidFill>
        <a:ln>
          <a:solidFill>
            <a:srgbClr val="EC6D0B"/>
          </a:solidFill>
        </a:ln>
      </dgm:spPr>
      <dgm:t>
        <a:bodyPr/>
        <a:lstStyle/>
        <a:p>
          <a:r>
            <a:rPr lang="en-US" sz="1400" dirty="0"/>
            <a:t>Through this cycle, the modern banks in the periphery relying on short-term funding grew quickly, providing loans that spurred the misallocation between sectors and further enhancing the capital flows across borders.</a:t>
          </a:r>
          <a:endParaRPr lang="en-CN" sz="1400" dirty="0"/>
        </a:p>
      </dgm:t>
    </dgm:pt>
    <dgm:pt modelId="{948418D8-DB9E-471E-B9E2-A7705D7F815D}" type="parTrans" cxnId="{1CFEE163-182D-4E67-B398-F9E3C644A98D}">
      <dgm:prSet/>
      <dgm:spPr/>
      <dgm:t>
        <a:bodyPr/>
        <a:lstStyle/>
        <a:p>
          <a:endParaRPr lang="zh-CN" altLang="en-US"/>
        </a:p>
      </dgm:t>
    </dgm:pt>
    <dgm:pt modelId="{C302E961-2B6F-4524-B51A-5D4E8A7B3FA6}" type="sibTrans" cxnId="{1CFEE163-182D-4E67-B398-F9E3C644A98D}">
      <dgm:prSet/>
      <dgm:spPr/>
      <dgm:t>
        <a:bodyPr/>
        <a:lstStyle/>
        <a:p>
          <a:endParaRPr lang="zh-CN" altLang="en-US"/>
        </a:p>
      </dgm:t>
    </dgm:pt>
    <dgm:pt modelId="{6B901599-4AD8-40E1-A09B-4100108A192C}" type="pres">
      <dgm:prSet presAssocID="{3477B3DF-18CE-4EE1-BE02-9280FA712CF9}" presName="Name0" presStyleCnt="0">
        <dgm:presLayoutVars>
          <dgm:dir/>
          <dgm:resizeHandles val="exact"/>
        </dgm:presLayoutVars>
      </dgm:prSet>
      <dgm:spPr/>
    </dgm:pt>
    <dgm:pt modelId="{BED43A1C-AC64-4F5C-BD80-4B90F49799C2}" type="pres">
      <dgm:prSet presAssocID="{6357DB9B-21F5-4846-BAFF-5121ACDE7BFB}" presName="node" presStyleLbl="node1" presStyleIdx="0" presStyleCnt="7" custScaleY="133105">
        <dgm:presLayoutVars>
          <dgm:bulletEnabled val="1"/>
        </dgm:presLayoutVars>
      </dgm:prSet>
      <dgm:spPr/>
    </dgm:pt>
    <dgm:pt modelId="{937868F6-3E76-4330-BC8B-5FF3195C7C35}" type="pres">
      <dgm:prSet presAssocID="{CBB4C442-0ACD-4350-8B7D-14C3A89A8154}" presName="sibTrans" presStyleLbl="sibTrans1D1" presStyleIdx="0" presStyleCnt="6"/>
      <dgm:spPr/>
    </dgm:pt>
    <dgm:pt modelId="{7AEB1017-0E41-465D-84BE-6D8149A39732}" type="pres">
      <dgm:prSet presAssocID="{CBB4C442-0ACD-4350-8B7D-14C3A89A8154}" presName="connectorText" presStyleLbl="sibTrans1D1" presStyleIdx="0" presStyleCnt="6"/>
      <dgm:spPr/>
    </dgm:pt>
    <dgm:pt modelId="{6A2E68C5-1E88-4144-B0E4-128D8142F6F2}" type="pres">
      <dgm:prSet presAssocID="{60223FCC-F954-4DD1-BAAF-A9D3BE32D89D}" presName="node" presStyleLbl="node1" presStyleIdx="1" presStyleCnt="7" custScaleY="134660">
        <dgm:presLayoutVars>
          <dgm:bulletEnabled val="1"/>
        </dgm:presLayoutVars>
      </dgm:prSet>
      <dgm:spPr/>
    </dgm:pt>
    <dgm:pt modelId="{E28B7E68-382E-45E2-9F85-F577AF65E525}" type="pres">
      <dgm:prSet presAssocID="{0F8F3294-2B03-4586-B9A0-F19924959886}" presName="sibTrans" presStyleLbl="sibTrans1D1" presStyleIdx="1" presStyleCnt="6"/>
      <dgm:spPr/>
    </dgm:pt>
    <dgm:pt modelId="{00CFE56F-2E86-4164-B071-D6A280AC779C}" type="pres">
      <dgm:prSet presAssocID="{0F8F3294-2B03-4586-B9A0-F19924959886}" presName="connectorText" presStyleLbl="sibTrans1D1" presStyleIdx="1" presStyleCnt="6"/>
      <dgm:spPr/>
    </dgm:pt>
    <dgm:pt modelId="{479591B8-3FE1-460C-84F4-1296704220D8}" type="pres">
      <dgm:prSet presAssocID="{3CE26106-016F-45B4-ACB9-AAC0D973C3D7}" presName="node" presStyleLbl="node1" presStyleIdx="2" presStyleCnt="7" custScaleY="134660">
        <dgm:presLayoutVars>
          <dgm:bulletEnabled val="1"/>
        </dgm:presLayoutVars>
      </dgm:prSet>
      <dgm:spPr/>
    </dgm:pt>
    <dgm:pt modelId="{A6A20A62-8D3B-43BD-8751-850C36ED89B7}" type="pres">
      <dgm:prSet presAssocID="{F66F1FA8-76BC-40A6-AE9A-0E0176E4A098}" presName="sibTrans" presStyleLbl="sibTrans1D1" presStyleIdx="2" presStyleCnt="6"/>
      <dgm:spPr/>
    </dgm:pt>
    <dgm:pt modelId="{481C844F-C73A-49A0-B35D-50E54FFBAAFB}" type="pres">
      <dgm:prSet presAssocID="{F66F1FA8-76BC-40A6-AE9A-0E0176E4A098}" presName="connectorText" presStyleLbl="sibTrans1D1" presStyleIdx="2" presStyleCnt="6"/>
      <dgm:spPr/>
    </dgm:pt>
    <dgm:pt modelId="{7F0C0F7A-ABDB-4001-A653-15BE4A8B2C5C}" type="pres">
      <dgm:prSet presAssocID="{67890007-F591-417B-8CF0-60F075EB5FF6}" presName="node" presStyleLbl="node1" presStyleIdx="3" presStyleCnt="7" custScaleY="134660">
        <dgm:presLayoutVars>
          <dgm:bulletEnabled val="1"/>
        </dgm:presLayoutVars>
      </dgm:prSet>
      <dgm:spPr/>
    </dgm:pt>
    <dgm:pt modelId="{E1E64AFB-9CF3-48B2-94CD-BE7FA292722D}" type="pres">
      <dgm:prSet presAssocID="{4E4FDDAC-F3D7-4CFC-BE27-3F25D9ECEF07}" presName="sibTrans" presStyleLbl="sibTrans1D1" presStyleIdx="3" presStyleCnt="6"/>
      <dgm:spPr/>
    </dgm:pt>
    <dgm:pt modelId="{2932A04F-E03A-4140-8140-2B86E5EDF0E4}" type="pres">
      <dgm:prSet presAssocID="{4E4FDDAC-F3D7-4CFC-BE27-3F25D9ECEF07}" presName="connectorText" presStyleLbl="sibTrans1D1" presStyleIdx="3" presStyleCnt="6"/>
      <dgm:spPr/>
    </dgm:pt>
    <dgm:pt modelId="{86E15D22-EB96-49B5-B089-33A1FCDA4AF3}" type="pres">
      <dgm:prSet presAssocID="{E017EE01-AA3F-4633-99D9-02D0543B6F12}" presName="node" presStyleLbl="node1" presStyleIdx="4" presStyleCnt="7" custScaleY="135086">
        <dgm:presLayoutVars>
          <dgm:bulletEnabled val="1"/>
        </dgm:presLayoutVars>
      </dgm:prSet>
      <dgm:spPr/>
    </dgm:pt>
    <dgm:pt modelId="{25EC51CF-18BF-4ED8-9B72-11B846CE0227}" type="pres">
      <dgm:prSet presAssocID="{201C12B8-56A1-4678-A481-722B79CFC835}" presName="sibTrans" presStyleLbl="sibTrans1D1" presStyleIdx="4" presStyleCnt="6"/>
      <dgm:spPr/>
    </dgm:pt>
    <dgm:pt modelId="{025E05F1-6E7F-4957-9C6B-5239070D41D3}" type="pres">
      <dgm:prSet presAssocID="{201C12B8-56A1-4678-A481-722B79CFC835}" presName="connectorText" presStyleLbl="sibTrans1D1" presStyleIdx="4" presStyleCnt="6"/>
      <dgm:spPr/>
    </dgm:pt>
    <dgm:pt modelId="{13CFAC0B-2FBD-4E1C-B28A-D45D9A377C02}" type="pres">
      <dgm:prSet presAssocID="{F841CF54-E113-4FB6-8233-7B615F249095}" presName="node" presStyleLbl="node1" presStyleIdx="5" presStyleCnt="7" custScaleY="135086">
        <dgm:presLayoutVars>
          <dgm:bulletEnabled val="1"/>
        </dgm:presLayoutVars>
      </dgm:prSet>
      <dgm:spPr/>
    </dgm:pt>
    <dgm:pt modelId="{DFF5BCFA-16A3-4D6B-BC5C-E917E150B490}" type="pres">
      <dgm:prSet presAssocID="{40F361D8-AD0C-4840-B175-40DEC5278E23}" presName="sibTrans" presStyleLbl="sibTrans1D1" presStyleIdx="5" presStyleCnt="6"/>
      <dgm:spPr/>
    </dgm:pt>
    <dgm:pt modelId="{50B3370C-9B08-402A-A2C3-6111B853312F}" type="pres">
      <dgm:prSet presAssocID="{40F361D8-AD0C-4840-B175-40DEC5278E23}" presName="connectorText" presStyleLbl="sibTrans1D1" presStyleIdx="5" presStyleCnt="6"/>
      <dgm:spPr/>
    </dgm:pt>
    <dgm:pt modelId="{A2A59C01-C441-43A7-814D-56BEC43A60B9}" type="pres">
      <dgm:prSet presAssocID="{A7AB8E6A-7C69-4D4F-BF4F-11CCD3D27086}" presName="node" presStyleLbl="node1" presStyleIdx="6" presStyleCnt="7" custScaleX="130414" custScaleY="135086">
        <dgm:presLayoutVars>
          <dgm:bulletEnabled val="1"/>
        </dgm:presLayoutVars>
      </dgm:prSet>
      <dgm:spPr/>
    </dgm:pt>
  </dgm:ptLst>
  <dgm:cxnLst>
    <dgm:cxn modelId="{F769F101-8CF4-4330-B9E7-777475F000CB}" srcId="{3477B3DF-18CE-4EE1-BE02-9280FA712CF9}" destId="{6357DB9B-21F5-4846-BAFF-5121ACDE7BFB}" srcOrd="0" destOrd="0" parTransId="{A5AA68C5-CA6A-4C97-BAE8-3FE7B0723D72}" sibTransId="{CBB4C442-0ACD-4350-8B7D-14C3A89A8154}"/>
    <dgm:cxn modelId="{51864E02-5015-4460-ABF7-A38449F4C57A}" type="presOf" srcId="{6357DB9B-21F5-4846-BAFF-5121ACDE7BFB}" destId="{BED43A1C-AC64-4F5C-BD80-4B90F49799C2}" srcOrd="0" destOrd="0" presId="urn:microsoft.com/office/officeart/2016/7/layout/RepeatingBendingProcessNew"/>
    <dgm:cxn modelId="{AB55F11A-7FA0-45B9-8AA9-208E2919289C}" type="presOf" srcId="{E017EE01-AA3F-4633-99D9-02D0543B6F12}" destId="{86E15D22-EB96-49B5-B089-33A1FCDA4AF3}" srcOrd="0" destOrd="0" presId="urn:microsoft.com/office/officeart/2016/7/layout/RepeatingBendingProcessNew"/>
    <dgm:cxn modelId="{627ECD28-AF2E-4491-B0E7-1B100701BB1D}" type="presOf" srcId="{CBB4C442-0ACD-4350-8B7D-14C3A89A8154}" destId="{7AEB1017-0E41-465D-84BE-6D8149A39732}" srcOrd="1" destOrd="0" presId="urn:microsoft.com/office/officeart/2016/7/layout/RepeatingBendingProcessNew"/>
    <dgm:cxn modelId="{647AF343-0B94-43CE-A307-6C6B3C980421}" type="presOf" srcId="{201C12B8-56A1-4678-A481-722B79CFC835}" destId="{25EC51CF-18BF-4ED8-9B72-11B846CE0227}" srcOrd="0" destOrd="0" presId="urn:microsoft.com/office/officeart/2016/7/layout/RepeatingBendingProcessNew"/>
    <dgm:cxn modelId="{AB15674F-9EAA-420F-B9AE-8DF9118728F5}" type="presOf" srcId="{40F361D8-AD0C-4840-B175-40DEC5278E23}" destId="{50B3370C-9B08-402A-A2C3-6111B853312F}" srcOrd="1" destOrd="0" presId="urn:microsoft.com/office/officeart/2016/7/layout/RepeatingBendingProcessNew"/>
    <dgm:cxn modelId="{1CFEE163-182D-4E67-B398-F9E3C644A98D}" srcId="{3477B3DF-18CE-4EE1-BE02-9280FA712CF9}" destId="{A7AB8E6A-7C69-4D4F-BF4F-11CCD3D27086}" srcOrd="6" destOrd="0" parTransId="{948418D8-DB9E-471E-B9E2-A7705D7F815D}" sibTransId="{C302E961-2B6F-4524-B51A-5D4E8A7B3FA6}"/>
    <dgm:cxn modelId="{62E00C65-B7F8-4B45-95B5-037FAA223447}" type="presOf" srcId="{201C12B8-56A1-4678-A481-722B79CFC835}" destId="{025E05F1-6E7F-4957-9C6B-5239070D41D3}" srcOrd="1" destOrd="0" presId="urn:microsoft.com/office/officeart/2016/7/layout/RepeatingBendingProcessNew"/>
    <dgm:cxn modelId="{D8B1FE66-C455-4437-B235-11CC30E607C8}" type="presOf" srcId="{A7AB8E6A-7C69-4D4F-BF4F-11CCD3D27086}" destId="{A2A59C01-C441-43A7-814D-56BEC43A60B9}" srcOrd="0" destOrd="0" presId="urn:microsoft.com/office/officeart/2016/7/layout/RepeatingBendingProcessNew"/>
    <dgm:cxn modelId="{322F7E6B-9B38-495F-9E06-25378C73E20A}" srcId="{3477B3DF-18CE-4EE1-BE02-9280FA712CF9}" destId="{E017EE01-AA3F-4633-99D9-02D0543B6F12}" srcOrd="4" destOrd="0" parTransId="{933F095B-DE94-423D-AB3E-207B363E8853}" sibTransId="{201C12B8-56A1-4678-A481-722B79CFC835}"/>
    <dgm:cxn modelId="{91C7C474-F01B-4EB7-8C7B-FD94F710A364}" type="presOf" srcId="{4E4FDDAC-F3D7-4CFC-BE27-3F25D9ECEF07}" destId="{2932A04F-E03A-4140-8140-2B86E5EDF0E4}" srcOrd="1" destOrd="0" presId="urn:microsoft.com/office/officeart/2016/7/layout/RepeatingBendingProcessNew"/>
    <dgm:cxn modelId="{316C6F76-8F43-4114-B309-4BD0A7F6F814}" type="presOf" srcId="{0F8F3294-2B03-4586-B9A0-F19924959886}" destId="{E28B7E68-382E-45E2-9F85-F577AF65E525}" srcOrd="0" destOrd="0" presId="urn:microsoft.com/office/officeart/2016/7/layout/RepeatingBendingProcessNew"/>
    <dgm:cxn modelId="{07F4557D-7E81-4895-AEFC-D7D6F7FF9C6F}" type="presOf" srcId="{67890007-F591-417B-8CF0-60F075EB5FF6}" destId="{7F0C0F7A-ABDB-4001-A653-15BE4A8B2C5C}" srcOrd="0" destOrd="0" presId="urn:microsoft.com/office/officeart/2016/7/layout/RepeatingBendingProcessNew"/>
    <dgm:cxn modelId="{2F56AB80-773D-46B5-9F82-924688878DCA}" type="presOf" srcId="{3477B3DF-18CE-4EE1-BE02-9280FA712CF9}" destId="{6B901599-4AD8-40E1-A09B-4100108A192C}" srcOrd="0" destOrd="0" presId="urn:microsoft.com/office/officeart/2016/7/layout/RepeatingBendingProcessNew"/>
    <dgm:cxn modelId="{04BFFD87-5E83-41EA-9F20-17F59380873F}" srcId="{3477B3DF-18CE-4EE1-BE02-9280FA712CF9}" destId="{3CE26106-016F-45B4-ACB9-AAC0D973C3D7}" srcOrd="2" destOrd="0" parTransId="{EA5263A6-F68A-48E7-AB17-00E24CE4889E}" sibTransId="{F66F1FA8-76BC-40A6-AE9A-0E0176E4A098}"/>
    <dgm:cxn modelId="{597C468D-1AE8-4AF4-A0F3-A4A309754706}" type="presOf" srcId="{40F361D8-AD0C-4840-B175-40DEC5278E23}" destId="{DFF5BCFA-16A3-4D6B-BC5C-E917E150B490}" srcOrd="0" destOrd="0" presId="urn:microsoft.com/office/officeart/2016/7/layout/RepeatingBendingProcessNew"/>
    <dgm:cxn modelId="{49FE3B9F-334D-4C4B-899C-8FF0AA882F8B}" srcId="{3477B3DF-18CE-4EE1-BE02-9280FA712CF9}" destId="{60223FCC-F954-4DD1-BAAF-A9D3BE32D89D}" srcOrd="1" destOrd="0" parTransId="{15859E38-5151-4B4E-9F4C-478E80C82976}" sibTransId="{0F8F3294-2B03-4586-B9A0-F19924959886}"/>
    <dgm:cxn modelId="{CBE4EAA3-987D-4224-97A2-E4F95424E06B}" srcId="{3477B3DF-18CE-4EE1-BE02-9280FA712CF9}" destId="{67890007-F591-417B-8CF0-60F075EB5FF6}" srcOrd="3" destOrd="0" parTransId="{7DD21997-2D64-439F-AE58-D0F2DF945F1E}" sibTransId="{4E4FDDAC-F3D7-4CFC-BE27-3F25D9ECEF07}"/>
    <dgm:cxn modelId="{C6F57CAA-F781-4E7F-8B6F-4EB83A10A429}" srcId="{3477B3DF-18CE-4EE1-BE02-9280FA712CF9}" destId="{F841CF54-E113-4FB6-8233-7B615F249095}" srcOrd="5" destOrd="0" parTransId="{CBFEA3CD-6113-4EBD-B118-580F6C154F7C}" sibTransId="{40F361D8-AD0C-4840-B175-40DEC5278E23}"/>
    <dgm:cxn modelId="{66764EAE-2584-45C7-B7B5-7ACDEFFDB37D}" type="presOf" srcId="{F841CF54-E113-4FB6-8233-7B615F249095}" destId="{13CFAC0B-2FBD-4E1C-B28A-D45D9A377C02}" srcOrd="0" destOrd="0" presId="urn:microsoft.com/office/officeart/2016/7/layout/RepeatingBendingProcessNew"/>
    <dgm:cxn modelId="{8F2C71AF-9F15-4D2B-8705-20851EFD5DF6}" type="presOf" srcId="{3CE26106-016F-45B4-ACB9-AAC0D973C3D7}" destId="{479591B8-3FE1-460C-84F4-1296704220D8}" srcOrd="0" destOrd="0" presId="urn:microsoft.com/office/officeart/2016/7/layout/RepeatingBendingProcessNew"/>
    <dgm:cxn modelId="{FC4C9CCB-CACF-46B1-8C88-6A71ECF3C573}" type="presOf" srcId="{0F8F3294-2B03-4586-B9A0-F19924959886}" destId="{00CFE56F-2E86-4164-B071-D6A280AC779C}" srcOrd="1" destOrd="0" presId="urn:microsoft.com/office/officeart/2016/7/layout/RepeatingBendingProcessNew"/>
    <dgm:cxn modelId="{697FC5CD-4FBC-4BC8-8F0F-EA7B2B305838}" type="presOf" srcId="{F66F1FA8-76BC-40A6-AE9A-0E0176E4A098}" destId="{A6A20A62-8D3B-43BD-8751-850C36ED89B7}" srcOrd="0" destOrd="0" presId="urn:microsoft.com/office/officeart/2016/7/layout/RepeatingBendingProcessNew"/>
    <dgm:cxn modelId="{E06232DA-860E-46EB-BF2C-C4FE36B2ACFC}" type="presOf" srcId="{4E4FDDAC-F3D7-4CFC-BE27-3F25D9ECEF07}" destId="{E1E64AFB-9CF3-48B2-94CD-BE7FA292722D}" srcOrd="0" destOrd="0" presId="urn:microsoft.com/office/officeart/2016/7/layout/RepeatingBendingProcessNew"/>
    <dgm:cxn modelId="{8F43E2DC-5E02-4AF5-9D8A-17899D7ACE7F}" type="presOf" srcId="{60223FCC-F954-4DD1-BAAF-A9D3BE32D89D}" destId="{6A2E68C5-1E88-4144-B0E4-128D8142F6F2}" srcOrd="0" destOrd="0" presId="urn:microsoft.com/office/officeart/2016/7/layout/RepeatingBendingProcessNew"/>
    <dgm:cxn modelId="{3E52F0E8-7547-46F7-BB7A-4719759A8463}" type="presOf" srcId="{CBB4C442-0ACD-4350-8B7D-14C3A89A8154}" destId="{937868F6-3E76-4330-BC8B-5FF3195C7C35}" srcOrd="0" destOrd="0" presId="urn:microsoft.com/office/officeart/2016/7/layout/RepeatingBendingProcessNew"/>
    <dgm:cxn modelId="{532DE9F2-5A85-4C08-A3DA-ED987C2412FD}" type="presOf" srcId="{F66F1FA8-76BC-40A6-AE9A-0E0176E4A098}" destId="{481C844F-C73A-49A0-B35D-50E54FFBAAFB}" srcOrd="1" destOrd="0" presId="urn:microsoft.com/office/officeart/2016/7/layout/RepeatingBendingProcessNew"/>
    <dgm:cxn modelId="{E5AA08C6-86A9-4044-A5DE-9CE922707F19}" type="presParOf" srcId="{6B901599-4AD8-40E1-A09B-4100108A192C}" destId="{BED43A1C-AC64-4F5C-BD80-4B90F49799C2}" srcOrd="0" destOrd="0" presId="urn:microsoft.com/office/officeart/2016/7/layout/RepeatingBendingProcessNew"/>
    <dgm:cxn modelId="{0ABCBFE3-58F3-4A96-80A1-A750C539E1D4}" type="presParOf" srcId="{6B901599-4AD8-40E1-A09B-4100108A192C}" destId="{937868F6-3E76-4330-BC8B-5FF3195C7C35}" srcOrd="1" destOrd="0" presId="urn:microsoft.com/office/officeart/2016/7/layout/RepeatingBendingProcessNew"/>
    <dgm:cxn modelId="{2B2CB0E5-14EC-4597-9BAE-59E2905F8162}" type="presParOf" srcId="{937868F6-3E76-4330-BC8B-5FF3195C7C35}" destId="{7AEB1017-0E41-465D-84BE-6D8149A39732}" srcOrd="0" destOrd="0" presId="urn:microsoft.com/office/officeart/2016/7/layout/RepeatingBendingProcessNew"/>
    <dgm:cxn modelId="{79D7E10E-6895-40D2-9E51-044CEEC136FF}" type="presParOf" srcId="{6B901599-4AD8-40E1-A09B-4100108A192C}" destId="{6A2E68C5-1E88-4144-B0E4-128D8142F6F2}" srcOrd="2" destOrd="0" presId="urn:microsoft.com/office/officeart/2016/7/layout/RepeatingBendingProcessNew"/>
    <dgm:cxn modelId="{78EC5066-4E0F-4189-A243-83BB2591CA29}" type="presParOf" srcId="{6B901599-4AD8-40E1-A09B-4100108A192C}" destId="{E28B7E68-382E-45E2-9F85-F577AF65E525}" srcOrd="3" destOrd="0" presId="urn:microsoft.com/office/officeart/2016/7/layout/RepeatingBendingProcessNew"/>
    <dgm:cxn modelId="{E186E6F7-B60A-47D9-96FF-9C50479C6109}" type="presParOf" srcId="{E28B7E68-382E-45E2-9F85-F577AF65E525}" destId="{00CFE56F-2E86-4164-B071-D6A280AC779C}" srcOrd="0" destOrd="0" presId="urn:microsoft.com/office/officeart/2016/7/layout/RepeatingBendingProcessNew"/>
    <dgm:cxn modelId="{D98686C1-F9D7-448F-AA51-AB6AC7D686D3}" type="presParOf" srcId="{6B901599-4AD8-40E1-A09B-4100108A192C}" destId="{479591B8-3FE1-460C-84F4-1296704220D8}" srcOrd="4" destOrd="0" presId="urn:microsoft.com/office/officeart/2016/7/layout/RepeatingBendingProcessNew"/>
    <dgm:cxn modelId="{9A92EEE6-C27A-4785-AB3A-812CB559C2D2}" type="presParOf" srcId="{6B901599-4AD8-40E1-A09B-4100108A192C}" destId="{A6A20A62-8D3B-43BD-8751-850C36ED89B7}" srcOrd="5" destOrd="0" presId="urn:microsoft.com/office/officeart/2016/7/layout/RepeatingBendingProcessNew"/>
    <dgm:cxn modelId="{FF351A1F-DABB-4410-8F56-1D7BD725C13F}" type="presParOf" srcId="{A6A20A62-8D3B-43BD-8751-850C36ED89B7}" destId="{481C844F-C73A-49A0-B35D-50E54FFBAAFB}" srcOrd="0" destOrd="0" presId="urn:microsoft.com/office/officeart/2016/7/layout/RepeatingBendingProcessNew"/>
    <dgm:cxn modelId="{92045CA5-9B9F-45B6-95E5-9472A6BD2E0E}" type="presParOf" srcId="{6B901599-4AD8-40E1-A09B-4100108A192C}" destId="{7F0C0F7A-ABDB-4001-A653-15BE4A8B2C5C}" srcOrd="6" destOrd="0" presId="urn:microsoft.com/office/officeart/2016/7/layout/RepeatingBendingProcessNew"/>
    <dgm:cxn modelId="{15ED4D1B-041A-43F6-82C0-6C4024DB6999}" type="presParOf" srcId="{6B901599-4AD8-40E1-A09B-4100108A192C}" destId="{E1E64AFB-9CF3-48B2-94CD-BE7FA292722D}" srcOrd="7" destOrd="0" presId="urn:microsoft.com/office/officeart/2016/7/layout/RepeatingBendingProcessNew"/>
    <dgm:cxn modelId="{0ED558E9-E32E-4DEA-9C07-70AB9E270310}" type="presParOf" srcId="{E1E64AFB-9CF3-48B2-94CD-BE7FA292722D}" destId="{2932A04F-E03A-4140-8140-2B86E5EDF0E4}" srcOrd="0" destOrd="0" presId="urn:microsoft.com/office/officeart/2016/7/layout/RepeatingBendingProcessNew"/>
    <dgm:cxn modelId="{FA0353B8-1085-4090-88B9-EC201EA4CF9D}" type="presParOf" srcId="{6B901599-4AD8-40E1-A09B-4100108A192C}" destId="{86E15D22-EB96-49B5-B089-33A1FCDA4AF3}" srcOrd="8" destOrd="0" presId="urn:microsoft.com/office/officeart/2016/7/layout/RepeatingBendingProcessNew"/>
    <dgm:cxn modelId="{3103B3D2-1355-4C8D-86AF-8BDF77DEADA2}" type="presParOf" srcId="{6B901599-4AD8-40E1-A09B-4100108A192C}" destId="{25EC51CF-18BF-4ED8-9B72-11B846CE0227}" srcOrd="9" destOrd="0" presId="urn:microsoft.com/office/officeart/2016/7/layout/RepeatingBendingProcessNew"/>
    <dgm:cxn modelId="{5F85A943-A248-486E-A74C-8267CB7996B7}" type="presParOf" srcId="{25EC51CF-18BF-4ED8-9B72-11B846CE0227}" destId="{025E05F1-6E7F-4957-9C6B-5239070D41D3}" srcOrd="0" destOrd="0" presId="urn:microsoft.com/office/officeart/2016/7/layout/RepeatingBendingProcessNew"/>
    <dgm:cxn modelId="{A46C5363-0C5C-48B9-8632-D76FFFDCD3D1}" type="presParOf" srcId="{6B901599-4AD8-40E1-A09B-4100108A192C}" destId="{13CFAC0B-2FBD-4E1C-B28A-D45D9A377C02}" srcOrd="10" destOrd="0" presId="urn:microsoft.com/office/officeart/2016/7/layout/RepeatingBendingProcessNew"/>
    <dgm:cxn modelId="{C47D1C47-BCBE-415E-8126-059DCF1A01C4}" type="presParOf" srcId="{6B901599-4AD8-40E1-A09B-4100108A192C}" destId="{DFF5BCFA-16A3-4D6B-BC5C-E917E150B490}" srcOrd="11" destOrd="0" presId="urn:microsoft.com/office/officeart/2016/7/layout/RepeatingBendingProcessNew"/>
    <dgm:cxn modelId="{CE906E10-8B52-4695-BAC7-FE755C32CA9F}" type="presParOf" srcId="{DFF5BCFA-16A3-4D6B-BC5C-E917E150B490}" destId="{50B3370C-9B08-402A-A2C3-6111B853312F}" srcOrd="0" destOrd="0" presId="urn:microsoft.com/office/officeart/2016/7/layout/RepeatingBendingProcessNew"/>
    <dgm:cxn modelId="{0BF04671-F856-4D72-8EBA-BCDEAAA6A05C}" type="presParOf" srcId="{6B901599-4AD8-40E1-A09B-4100108A192C}" destId="{A2A59C01-C441-43A7-814D-56BEC43A60B9}" srcOrd="12" destOrd="0" presId="urn:microsoft.com/office/officeart/2016/7/layout/RepeatingBendingProcessNew"/>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39EDD-7201-934C-ABF7-4AB2AA3DC7AD}">
      <dsp:nvSpPr>
        <dsp:cNvPr id="0" name=""/>
        <dsp:cNvSpPr/>
      </dsp:nvSpPr>
      <dsp:spPr>
        <a:xfrm>
          <a:off x="-5010664" y="-767701"/>
          <a:ext cx="5967385" cy="5967385"/>
        </a:xfrm>
        <a:prstGeom prst="blockArc">
          <a:avLst>
            <a:gd name="adj1" fmla="val 18900000"/>
            <a:gd name="adj2" fmla="val 2700000"/>
            <a:gd name="adj3" fmla="val 362"/>
          </a:avLst>
        </a:prstGeom>
        <a:noFill/>
        <a:ln w="6350" cap="flat" cmpd="sng" algn="ctr">
          <a:solidFill>
            <a:schemeClr val="accent6">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7CBB0531-0662-4C89-8AA9-EED257980CE5}">
      <dsp:nvSpPr>
        <dsp:cNvPr id="0" name=""/>
        <dsp:cNvSpPr/>
      </dsp:nvSpPr>
      <dsp:spPr>
        <a:xfrm>
          <a:off x="615322" y="443198"/>
          <a:ext cx="9877379" cy="886396"/>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03577"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They grow quickly supported on wholesale borrowing, as this can be obtained more quickly than deposits can be collected</a:t>
          </a:r>
          <a:endParaRPr lang="en-CN" sz="2000" kern="1200" dirty="0"/>
        </a:p>
      </dsp:txBody>
      <dsp:txXfrm>
        <a:off x="615322" y="443198"/>
        <a:ext cx="9877379" cy="886396"/>
      </dsp:txXfrm>
    </dsp:sp>
    <dsp:sp modelId="{36FA0317-03DB-4796-BCA9-F7E0EB93217C}">
      <dsp:nvSpPr>
        <dsp:cNvPr id="0" name=""/>
        <dsp:cNvSpPr/>
      </dsp:nvSpPr>
      <dsp:spPr>
        <a:xfrm>
          <a:off x="61324" y="332398"/>
          <a:ext cx="1107995" cy="1107995"/>
        </a:xfrm>
        <a:prstGeom prst="ellipse">
          <a:avLst/>
        </a:prstGeom>
        <a:solidFill>
          <a:schemeClr val="lt1">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E968B2F7-1473-4FF4-AF59-487B57D5A9ED}">
      <dsp:nvSpPr>
        <dsp:cNvPr id="0" name=""/>
        <dsp:cNvSpPr/>
      </dsp:nvSpPr>
      <dsp:spPr>
        <a:xfrm>
          <a:off x="937527" y="1772793"/>
          <a:ext cx="9555174" cy="886396"/>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03577"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The share of net worth that funds the assets is lower. </a:t>
          </a:r>
          <a:endParaRPr lang="en-CN" sz="2000" kern="1200"/>
        </a:p>
      </dsp:txBody>
      <dsp:txXfrm>
        <a:off x="937527" y="1772793"/>
        <a:ext cx="9555174" cy="886396"/>
      </dsp:txXfrm>
    </dsp:sp>
    <dsp:sp modelId="{01466103-C0B7-4BA6-B436-9BC25411C3B0}">
      <dsp:nvSpPr>
        <dsp:cNvPr id="0" name=""/>
        <dsp:cNvSpPr/>
      </dsp:nvSpPr>
      <dsp:spPr>
        <a:xfrm>
          <a:off x="383529" y="1661993"/>
          <a:ext cx="1107995" cy="1107995"/>
        </a:xfrm>
        <a:prstGeom prst="ellipse">
          <a:avLst/>
        </a:prstGeom>
        <a:solidFill>
          <a:schemeClr val="lt1">
            <a:hueOff val="0"/>
            <a:satOff val="0"/>
            <a:lumOff val="0"/>
            <a:alphaOff val="0"/>
          </a:schemeClr>
        </a:solidFill>
        <a:ln w="6350" cap="flat" cmpd="sng" algn="ctr">
          <a:solidFill>
            <a:schemeClr val="accent5">
              <a:hueOff val="-748450"/>
              <a:satOff val="337"/>
              <a:lumOff val="-3529"/>
              <a:alphaOff val="0"/>
            </a:schemeClr>
          </a:solidFill>
          <a:prstDash val="solid"/>
          <a:miter lim="800000"/>
        </a:ln>
        <a:effectLst/>
      </dsp:spPr>
      <dsp:style>
        <a:lnRef idx="1">
          <a:scrgbClr r="0" g="0" b="0"/>
        </a:lnRef>
        <a:fillRef idx="1">
          <a:scrgbClr r="0" g="0" b="0"/>
        </a:fillRef>
        <a:effectRef idx="0">
          <a:scrgbClr r="0" g="0" b="0"/>
        </a:effectRef>
        <a:fontRef idx="minor"/>
      </dsp:style>
    </dsp:sp>
    <dsp:sp modelId="{9B1C240C-B04F-4EC8-BA4D-79A2D4AE5783}">
      <dsp:nvSpPr>
        <dsp:cNvPr id="0" name=""/>
        <dsp:cNvSpPr/>
      </dsp:nvSpPr>
      <dsp:spPr>
        <a:xfrm>
          <a:off x="615322" y="3102388"/>
          <a:ext cx="9877379" cy="886396"/>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03577"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Weaker incentives for banks to exert effort to monitor the quality of their loans, induce more risks.</a:t>
          </a:r>
          <a:endParaRPr lang="en-CN" sz="2000" kern="1200" dirty="0"/>
        </a:p>
      </dsp:txBody>
      <dsp:txXfrm>
        <a:off x="615322" y="3102388"/>
        <a:ext cx="9877379" cy="886396"/>
      </dsp:txXfrm>
    </dsp:sp>
    <dsp:sp modelId="{E1B7439D-75AF-4B73-A0F9-21A25C3CE474}">
      <dsp:nvSpPr>
        <dsp:cNvPr id="0" name=""/>
        <dsp:cNvSpPr/>
      </dsp:nvSpPr>
      <dsp:spPr>
        <a:xfrm>
          <a:off x="61324" y="2991588"/>
          <a:ext cx="1107995" cy="1107995"/>
        </a:xfrm>
        <a:prstGeom prst="ellipse">
          <a:avLst/>
        </a:prstGeom>
        <a:solidFill>
          <a:schemeClr val="lt1">
            <a:hueOff val="0"/>
            <a:satOff val="0"/>
            <a:lumOff val="0"/>
            <a:alphaOff val="0"/>
          </a:schemeClr>
        </a:solidFill>
        <a:ln w="6350" cap="flat" cmpd="sng" algn="ctr">
          <a:solidFill>
            <a:schemeClr val="accent5">
              <a:hueOff val="-1496899"/>
              <a:satOff val="674"/>
              <a:lumOff val="-7057"/>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39EDD-7201-934C-ABF7-4AB2AA3DC7AD}">
      <dsp:nvSpPr>
        <dsp:cNvPr id="0" name=""/>
        <dsp:cNvSpPr/>
      </dsp:nvSpPr>
      <dsp:spPr>
        <a:xfrm>
          <a:off x="-5010664" y="-767701"/>
          <a:ext cx="5967385" cy="5967385"/>
        </a:xfrm>
        <a:prstGeom prst="blockArc">
          <a:avLst>
            <a:gd name="adj1" fmla="val 18900000"/>
            <a:gd name="adj2" fmla="val 2700000"/>
            <a:gd name="adj3" fmla="val 362"/>
          </a:avLst>
        </a:prstGeom>
        <a:noFill/>
        <a:ln w="6350" cap="flat" cmpd="sng" algn="ctr">
          <a:solidFill>
            <a:schemeClr val="accent6">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3A8141C8-D1F0-41CE-BAB2-2E33F584F931}">
      <dsp:nvSpPr>
        <dsp:cNvPr id="0" name=""/>
        <dsp:cNvSpPr/>
      </dsp:nvSpPr>
      <dsp:spPr>
        <a:xfrm>
          <a:off x="418542" y="276910"/>
          <a:ext cx="10074159" cy="554175"/>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39877"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Funding liquidity risk is higher</a:t>
          </a:r>
          <a:endParaRPr lang="en-CN" sz="2000" kern="1200" dirty="0"/>
        </a:p>
      </dsp:txBody>
      <dsp:txXfrm>
        <a:off x="418542" y="276910"/>
        <a:ext cx="10074159" cy="554175"/>
      </dsp:txXfrm>
    </dsp:sp>
    <dsp:sp modelId="{77EEA39B-7553-42DE-9577-D81CC0FDC596}">
      <dsp:nvSpPr>
        <dsp:cNvPr id="0" name=""/>
        <dsp:cNvSpPr/>
      </dsp:nvSpPr>
      <dsp:spPr>
        <a:xfrm>
          <a:off x="72182" y="207638"/>
          <a:ext cx="692718" cy="692718"/>
        </a:xfrm>
        <a:prstGeom prst="ellipse">
          <a:avLst/>
        </a:prstGeom>
        <a:solidFill>
          <a:schemeClr val="lt1">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8869BDA-573C-4A01-BD87-AC08D3F6B515}">
      <dsp:nvSpPr>
        <dsp:cNvPr id="0" name=""/>
        <dsp:cNvSpPr/>
      </dsp:nvSpPr>
      <dsp:spPr>
        <a:xfrm>
          <a:off x="815647" y="1107907"/>
          <a:ext cx="9677053" cy="554175"/>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39877"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Lenders of wholesale funding are quick to exit at the first sign of trouble. </a:t>
          </a:r>
          <a:endParaRPr lang="en-CN" sz="2000" kern="1200" dirty="0"/>
        </a:p>
      </dsp:txBody>
      <dsp:txXfrm>
        <a:off x="815647" y="1107907"/>
        <a:ext cx="9677053" cy="554175"/>
      </dsp:txXfrm>
    </dsp:sp>
    <dsp:sp modelId="{07C1C268-A138-4D6F-9E72-DF7823D81649}">
      <dsp:nvSpPr>
        <dsp:cNvPr id="0" name=""/>
        <dsp:cNvSpPr/>
      </dsp:nvSpPr>
      <dsp:spPr>
        <a:xfrm>
          <a:off x="469288" y="1038635"/>
          <a:ext cx="692718" cy="692718"/>
        </a:xfrm>
        <a:prstGeom prst="ellipse">
          <a:avLst/>
        </a:prstGeom>
        <a:solidFill>
          <a:schemeClr val="lt1">
            <a:hueOff val="0"/>
            <a:satOff val="0"/>
            <a:lumOff val="0"/>
            <a:alphaOff val="0"/>
          </a:schemeClr>
        </a:solidFill>
        <a:ln w="6350" cap="flat" cmpd="sng" algn="ctr">
          <a:solidFill>
            <a:schemeClr val="accent5">
              <a:hueOff val="-374225"/>
              <a:satOff val="169"/>
              <a:lumOff val="-1764"/>
              <a:alphaOff val="0"/>
            </a:schemeClr>
          </a:solidFill>
          <a:prstDash val="solid"/>
          <a:miter lim="800000"/>
        </a:ln>
        <a:effectLst/>
      </dsp:spPr>
      <dsp:style>
        <a:lnRef idx="1">
          <a:scrgbClr r="0" g="0" b="0"/>
        </a:lnRef>
        <a:fillRef idx="1">
          <a:scrgbClr r="0" g="0" b="0"/>
        </a:fillRef>
        <a:effectRef idx="0">
          <a:scrgbClr r="0" g="0" b="0"/>
        </a:effectRef>
        <a:fontRef idx="minor"/>
      </dsp:style>
    </dsp:sp>
    <dsp:sp modelId="{79222BE8-22C6-432E-A195-05690EF4973F}">
      <dsp:nvSpPr>
        <dsp:cNvPr id="0" name=""/>
        <dsp:cNvSpPr/>
      </dsp:nvSpPr>
      <dsp:spPr>
        <a:xfrm>
          <a:off x="937527" y="1938903"/>
          <a:ext cx="9555174" cy="554175"/>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39877"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Some institutions do not take deposits at all, funding themselves entirely through wholesale funding, and so avoid the government regulation that comes with them. </a:t>
          </a:r>
          <a:endParaRPr lang="en-CN" sz="2000" kern="1200" dirty="0"/>
        </a:p>
      </dsp:txBody>
      <dsp:txXfrm>
        <a:off x="937527" y="1938903"/>
        <a:ext cx="9555174" cy="554175"/>
      </dsp:txXfrm>
    </dsp:sp>
    <dsp:sp modelId="{E895938A-E7E7-44DA-B171-9A7FA45F3F1E}">
      <dsp:nvSpPr>
        <dsp:cNvPr id="0" name=""/>
        <dsp:cNvSpPr/>
      </dsp:nvSpPr>
      <dsp:spPr>
        <a:xfrm>
          <a:off x="591167" y="1869632"/>
          <a:ext cx="692718" cy="692718"/>
        </a:xfrm>
        <a:prstGeom prst="ellipse">
          <a:avLst/>
        </a:prstGeom>
        <a:solidFill>
          <a:schemeClr val="lt1">
            <a:hueOff val="0"/>
            <a:satOff val="0"/>
            <a:lumOff val="0"/>
            <a:alphaOff val="0"/>
          </a:schemeClr>
        </a:solidFill>
        <a:ln w="6350" cap="flat" cmpd="sng" algn="ctr">
          <a:solidFill>
            <a:schemeClr val="accent5">
              <a:hueOff val="-748450"/>
              <a:satOff val="337"/>
              <a:lumOff val="-3529"/>
              <a:alphaOff val="0"/>
            </a:schemeClr>
          </a:solidFill>
          <a:prstDash val="solid"/>
          <a:miter lim="800000"/>
        </a:ln>
        <a:effectLst/>
      </dsp:spPr>
      <dsp:style>
        <a:lnRef idx="1">
          <a:scrgbClr r="0" g="0" b="0"/>
        </a:lnRef>
        <a:fillRef idx="1">
          <a:scrgbClr r="0" g="0" b="0"/>
        </a:fillRef>
        <a:effectRef idx="0">
          <a:scrgbClr r="0" g="0" b="0"/>
        </a:effectRef>
        <a:fontRef idx="minor"/>
      </dsp:style>
    </dsp:sp>
    <dsp:sp modelId="{CDE27FB6-D6B1-436C-BDE9-1B88A729FC26}">
      <dsp:nvSpPr>
        <dsp:cNvPr id="0" name=""/>
        <dsp:cNvSpPr/>
      </dsp:nvSpPr>
      <dsp:spPr>
        <a:xfrm>
          <a:off x="815647" y="2769900"/>
          <a:ext cx="9677053" cy="554175"/>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39877"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They continue to use short-term funding to make long-term investments</a:t>
          </a:r>
          <a:endParaRPr lang="en-CN" sz="2000" kern="1200" dirty="0"/>
        </a:p>
      </dsp:txBody>
      <dsp:txXfrm>
        <a:off x="815647" y="2769900"/>
        <a:ext cx="9677053" cy="554175"/>
      </dsp:txXfrm>
    </dsp:sp>
    <dsp:sp modelId="{2C2D0736-01A1-4A11-BBE6-95A460A2A293}">
      <dsp:nvSpPr>
        <dsp:cNvPr id="0" name=""/>
        <dsp:cNvSpPr/>
      </dsp:nvSpPr>
      <dsp:spPr>
        <a:xfrm>
          <a:off x="469288" y="2700628"/>
          <a:ext cx="692718" cy="692718"/>
        </a:xfrm>
        <a:prstGeom prst="ellipse">
          <a:avLst/>
        </a:prstGeom>
        <a:solidFill>
          <a:schemeClr val="lt1">
            <a:hueOff val="0"/>
            <a:satOff val="0"/>
            <a:lumOff val="0"/>
            <a:alphaOff val="0"/>
          </a:schemeClr>
        </a:solidFill>
        <a:ln w="6350" cap="flat" cmpd="sng" algn="ctr">
          <a:solidFill>
            <a:schemeClr val="accent5">
              <a:hueOff val="-1122674"/>
              <a:satOff val="506"/>
              <a:lumOff val="-5293"/>
              <a:alphaOff val="0"/>
            </a:schemeClr>
          </a:solidFill>
          <a:prstDash val="solid"/>
          <a:miter lim="800000"/>
        </a:ln>
        <a:effectLst/>
      </dsp:spPr>
      <dsp:style>
        <a:lnRef idx="1">
          <a:scrgbClr r="0" g="0" b="0"/>
        </a:lnRef>
        <a:fillRef idx="1">
          <a:scrgbClr r="0" g="0" b="0"/>
        </a:fillRef>
        <a:effectRef idx="0">
          <a:scrgbClr r="0" g="0" b="0"/>
        </a:effectRef>
        <a:fontRef idx="minor"/>
      </dsp:style>
    </dsp:sp>
    <dsp:sp modelId="{6269801B-A845-48C9-BDA9-BAE9CC8EA914}">
      <dsp:nvSpPr>
        <dsp:cNvPr id="0" name=""/>
        <dsp:cNvSpPr/>
      </dsp:nvSpPr>
      <dsp:spPr>
        <a:xfrm>
          <a:off x="418542" y="3600897"/>
          <a:ext cx="10074159" cy="554175"/>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39877"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These “shadow banks” (mutual funds, bond funds, etc.) are prone to classic bank runs</a:t>
          </a:r>
          <a:endParaRPr lang="en-CN" sz="2000" kern="1200" dirty="0"/>
        </a:p>
      </dsp:txBody>
      <dsp:txXfrm>
        <a:off x="418542" y="3600897"/>
        <a:ext cx="10074159" cy="554175"/>
      </dsp:txXfrm>
    </dsp:sp>
    <dsp:sp modelId="{76620F2C-1501-4D7A-BB26-649C4525527D}">
      <dsp:nvSpPr>
        <dsp:cNvPr id="0" name=""/>
        <dsp:cNvSpPr/>
      </dsp:nvSpPr>
      <dsp:spPr>
        <a:xfrm>
          <a:off x="72182" y="3531625"/>
          <a:ext cx="692718" cy="692718"/>
        </a:xfrm>
        <a:prstGeom prst="ellipse">
          <a:avLst/>
        </a:prstGeom>
        <a:solidFill>
          <a:schemeClr val="lt1">
            <a:hueOff val="0"/>
            <a:satOff val="0"/>
            <a:lumOff val="0"/>
            <a:alphaOff val="0"/>
          </a:schemeClr>
        </a:solidFill>
        <a:ln w="6350" cap="flat" cmpd="sng" algn="ctr">
          <a:solidFill>
            <a:schemeClr val="accent5">
              <a:hueOff val="-1496899"/>
              <a:satOff val="674"/>
              <a:lumOff val="-7057"/>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439EDD-7201-934C-ABF7-4AB2AA3DC7AD}">
      <dsp:nvSpPr>
        <dsp:cNvPr id="0" name=""/>
        <dsp:cNvSpPr/>
      </dsp:nvSpPr>
      <dsp:spPr>
        <a:xfrm>
          <a:off x="-4960812" y="-760122"/>
          <a:ext cx="5908164" cy="5908164"/>
        </a:xfrm>
        <a:prstGeom prst="blockArc">
          <a:avLst>
            <a:gd name="adj1" fmla="val 18900000"/>
            <a:gd name="adj2" fmla="val 2700000"/>
            <a:gd name="adj3" fmla="val 366"/>
          </a:avLst>
        </a:prstGeom>
        <a:noFill/>
        <a:ln w="6350" cap="flat" cmpd="sng" algn="ctr">
          <a:solidFill>
            <a:schemeClr val="accent6">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B9A9DD19-1145-493F-8033-B07EC5579C76}">
      <dsp:nvSpPr>
        <dsp:cNvPr id="0" name=""/>
        <dsp:cNvSpPr/>
      </dsp:nvSpPr>
      <dsp:spPr>
        <a:xfrm>
          <a:off x="609294" y="438792"/>
          <a:ext cx="9875820" cy="877584"/>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96582"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Modern banks amplify asset-price cycles. </a:t>
          </a:r>
        </a:p>
      </dsp:txBody>
      <dsp:txXfrm>
        <a:off x="609294" y="438792"/>
        <a:ext cx="9875820" cy="877584"/>
      </dsp:txXfrm>
    </dsp:sp>
    <dsp:sp modelId="{3A41AEF6-1CCB-4047-BEEA-900639598225}">
      <dsp:nvSpPr>
        <dsp:cNvPr id="0" name=""/>
        <dsp:cNvSpPr/>
      </dsp:nvSpPr>
      <dsp:spPr>
        <a:xfrm>
          <a:off x="60804" y="329094"/>
          <a:ext cx="1096980" cy="1096980"/>
        </a:xfrm>
        <a:prstGeom prst="ellipse">
          <a:avLst/>
        </a:prstGeom>
        <a:solidFill>
          <a:schemeClr val="lt1">
            <a:hueOff val="0"/>
            <a:satOff val="0"/>
            <a:lumOff val="0"/>
            <a:alphaOff val="0"/>
          </a:schemeClr>
        </a:solidFill>
        <a:ln w="6350" cap="flat" cmpd="sng" algn="ctr">
          <a:solidFill>
            <a:schemeClr val="accent5">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69EBEE82-3D4D-4185-A061-0BF166D1FBFF}">
      <dsp:nvSpPr>
        <dsp:cNvPr id="0" name=""/>
        <dsp:cNvSpPr/>
      </dsp:nvSpPr>
      <dsp:spPr>
        <a:xfrm>
          <a:off x="928295" y="1755168"/>
          <a:ext cx="9556818" cy="877584"/>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96582"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When house prices rise, the marked-to-market assets increase immediately which makes it easier to obtain wholesale funding in the repo market. </a:t>
          </a:r>
        </a:p>
      </dsp:txBody>
      <dsp:txXfrm>
        <a:off x="928295" y="1755168"/>
        <a:ext cx="9556818" cy="877584"/>
      </dsp:txXfrm>
    </dsp:sp>
    <dsp:sp modelId="{551EE6F6-39FB-42B2-A81A-A351A1B555E4}">
      <dsp:nvSpPr>
        <dsp:cNvPr id="0" name=""/>
        <dsp:cNvSpPr/>
      </dsp:nvSpPr>
      <dsp:spPr>
        <a:xfrm>
          <a:off x="379805" y="1645470"/>
          <a:ext cx="1096980" cy="1096980"/>
        </a:xfrm>
        <a:prstGeom prst="ellipse">
          <a:avLst/>
        </a:prstGeom>
        <a:solidFill>
          <a:schemeClr val="lt1">
            <a:hueOff val="0"/>
            <a:satOff val="0"/>
            <a:lumOff val="0"/>
            <a:alphaOff val="0"/>
          </a:schemeClr>
        </a:solidFill>
        <a:ln w="6350" cap="flat" cmpd="sng" algn="ctr">
          <a:solidFill>
            <a:schemeClr val="accent5">
              <a:hueOff val="-748450"/>
              <a:satOff val="337"/>
              <a:lumOff val="-3529"/>
              <a:alphaOff val="0"/>
            </a:schemeClr>
          </a:solidFill>
          <a:prstDash val="solid"/>
          <a:miter lim="800000"/>
        </a:ln>
        <a:effectLst/>
      </dsp:spPr>
      <dsp:style>
        <a:lnRef idx="1">
          <a:scrgbClr r="0" g="0" b="0"/>
        </a:lnRef>
        <a:fillRef idx="1">
          <a:scrgbClr r="0" g="0" b="0"/>
        </a:fillRef>
        <a:effectRef idx="0">
          <a:scrgbClr r="0" g="0" b="0"/>
        </a:effectRef>
        <a:fontRef idx="minor"/>
      </dsp:style>
    </dsp:sp>
    <dsp:sp modelId="{6D08943F-9B73-4558-8CA0-D838C9FE7999}">
      <dsp:nvSpPr>
        <dsp:cNvPr id="0" name=""/>
        <dsp:cNvSpPr/>
      </dsp:nvSpPr>
      <dsp:spPr>
        <a:xfrm>
          <a:off x="609294" y="3071544"/>
          <a:ext cx="9875820" cy="877584"/>
        </a:xfrm>
        <a:prstGeom prst="rect">
          <a:avLst/>
        </a:prstGeom>
        <a:solidFill>
          <a:srgbClr val="EC6D0B"/>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96582" tIns="50800" rIns="50800" bIns="50800" numCol="1" spcCol="1270" anchor="ctr" anchorCtr="0">
          <a:noAutofit/>
        </a:bodyPr>
        <a:lstStyle/>
        <a:p>
          <a:pPr marL="0" lvl="0" indent="0" algn="l" defTabSz="889000">
            <a:lnSpc>
              <a:spcPct val="90000"/>
            </a:lnSpc>
            <a:spcBef>
              <a:spcPct val="0"/>
            </a:spcBef>
            <a:spcAft>
              <a:spcPct val="35000"/>
            </a:spcAft>
            <a:buNone/>
          </a:pPr>
          <a:r>
            <a:rPr lang="en-US" sz="2000" kern="1200" dirty="0"/>
            <a:t>This enables further lending, lower mortgage costs, induce more demand for houses and therefore leading to further appreciation</a:t>
          </a:r>
        </a:p>
      </dsp:txBody>
      <dsp:txXfrm>
        <a:off x="609294" y="3071544"/>
        <a:ext cx="9875820" cy="877584"/>
      </dsp:txXfrm>
    </dsp:sp>
    <dsp:sp modelId="{8A8F7368-BCEF-4BEB-849C-78873A9BD4B7}">
      <dsp:nvSpPr>
        <dsp:cNvPr id="0" name=""/>
        <dsp:cNvSpPr/>
      </dsp:nvSpPr>
      <dsp:spPr>
        <a:xfrm>
          <a:off x="60804" y="2961846"/>
          <a:ext cx="1096980" cy="1096980"/>
        </a:xfrm>
        <a:prstGeom prst="ellipse">
          <a:avLst/>
        </a:prstGeom>
        <a:solidFill>
          <a:schemeClr val="lt1">
            <a:hueOff val="0"/>
            <a:satOff val="0"/>
            <a:lumOff val="0"/>
            <a:alphaOff val="0"/>
          </a:schemeClr>
        </a:solidFill>
        <a:ln w="6350" cap="flat" cmpd="sng" algn="ctr">
          <a:solidFill>
            <a:schemeClr val="accent5">
              <a:hueOff val="-1496899"/>
              <a:satOff val="674"/>
              <a:lumOff val="-7057"/>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868F6-3E76-4330-BC8B-5FF3195C7C35}">
      <dsp:nvSpPr>
        <dsp:cNvPr id="0" name=""/>
        <dsp:cNvSpPr/>
      </dsp:nvSpPr>
      <dsp:spPr>
        <a:xfrm>
          <a:off x="2159833" y="1030006"/>
          <a:ext cx="464976" cy="91440"/>
        </a:xfrm>
        <a:custGeom>
          <a:avLst/>
          <a:gdLst/>
          <a:ahLst/>
          <a:cxnLst/>
          <a:rect l="0" t="0" r="0" b="0"/>
          <a:pathLst>
            <a:path>
              <a:moveTo>
                <a:pt x="0" y="45720"/>
              </a:moveTo>
              <a:lnTo>
                <a:pt x="464976" y="45720"/>
              </a:lnTo>
            </a:path>
          </a:pathLst>
        </a:custGeom>
        <a:noFill/>
        <a:ln w="6350" cap="flat" cmpd="sng" algn="ctr">
          <a:solidFill>
            <a:schemeClr val="tx1"/>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379932" y="1073245"/>
        <a:ext cx="24778" cy="4960"/>
      </dsp:txXfrm>
    </dsp:sp>
    <dsp:sp modelId="{BED43A1C-AC64-4F5C-BD80-4B90F49799C2}">
      <dsp:nvSpPr>
        <dsp:cNvPr id="0" name=""/>
        <dsp:cNvSpPr/>
      </dsp:nvSpPr>
      <dsp:spPr>
        <a:xfrm>
          <a:off x="6952" y="165084"/>
          <a:ext cx="2154681" cy="1821283"/>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t>The rise of securitised products led to considerable cheap credit, lower lending standards, and ultimately to an increase of house prices.</a:t>
          </a:r>
        </a:p>
      </dsp:txBody>
      <dsp:txXfrm>
        <a:off x="6952" y="165084"/>
        <a:ext cx="2154681" cy="1821283"/>
      </dsp:txXfrm>
    </dsp:sp>
    <dsp:sp modelId="{330C9DAA-F70F-4A7F-8A80-D21F484E6E44}">
      <dsp:nvSpPr>
        <dsp:cNvPr id="0" name=""/>
        <dsp:cNvSpPr/>
      </dsp:nvSpPr>
      <dsp:spPr>
        <a:xfrm>
          <a:off x="4810091" y="1030006"/>
          <a:ext cx="464976" cy="91440"/>
        </a:xfrm>
        <a:custGeom>
          <a:avLst/>
          <a:gdLst/>
          <a:ahLst/>
          <a:cxnLst/>
          <a:rect l="0" t="0" r="0" b="0"/>
          <a:pathLst>
            <a:path>
              <a:moveTo>
                <a:pt x="0" y="45720"/>
              </a:moveTo>
              <a:lnTo>
                <a:pt x="464976" y="45720"/>
              </a:lnTo>
            </a:path>
          </a:pathLst>
        </a:custGeom>
        <a:noFill/>
        <a:ln w="6350" cap="flat" cmpd="sng" algn="ctr">
          <a:solidFill>
            <a:schemeClr val="accent3">
              <a:hueOff val="-299373"/>
              <a:satOff val="135"/>
              <a:lumOff val="-141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030190" y="1073245"/>
        <a:ext cx="24778" cy="4960"/>
      </dsp:txXfrm>
    </dsp:sp>
    <dsp:sp modelId="{79AADC11-0B8C-4E9B-84F5-AEF109FA9FB7}">
      <dsp:nvSpPr>
        <dsp:cNvPr id="0" name=""/>
        <dsp:cNvSpPr/>
      </dsp:nvSpPr>
      <dsp:spPr>
        <a:xfrm>
          <a:off x="2657210" y="165084"/>
          <a:ext cx="2154681" cy="1821283"/>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t>One common type of loans: </a:t>
          </a:r>
        </a:p>
        <a:p>
          <a:pPr marL="0" lvl="0" indent="0" algn="ctr" defTabSz="622300">
            <a:lnSpc>
              <a:spcPct val="90000"/>
            </a:lnSpc>
            <a:spcBef>
              <a:spcPct val="0"/>
            </a:spcBef>
            <a:spcAft>
              <a:spcPct val="35000"/>
            </a:spcAft>
            <a:buNone/>
          </a:pPr>
          <a:r>
            <a:rPr lang="en-GB" sz="1400" kern="1200" dirty="0"/>
            <a:t>Collateralised debt obligations (CDOs): after banks granted loans and mortgages, they repacked them in so-called “structured” products.</a:t>
          </a:r>
        </a:p>
      </dsp:txBody>
      <dsp:txXfrm>
        <a:off x="2657210" y="165084"/>
        <a:ext cx="2154681" cy="1821283"/>
      </dsp:txXfrm>
    </dsp:sp>
    <dsp:sp modelId="{E5D865B7-39FE-4E48-BE4C-D42B6BB5799E}">
      <dsp:nvSpPr>
        <dsp:cNvPr id="0" name=""/>
        <dsp:cNvSpPr/>
      </dsp:nvSpPr>
      <dsp:spPr>
        <a:xfrm>
          <a:off x="7460349" y="1030006"/>
          <a:ext cx="464976" cy="91440"/>
        </a:xfrm>
        <a:custGeom>
          <a:avLst/>
          <a:gdLst/>
          <a:ahLst/>
          <a:cxnLst/>
          <a:rect l="0" t="0" r="0" b="0"/>
          <a:pathLst>
            <a:path>
              <a:moveTo>
                <a:pt x="0" y="45720"/>
              </a:moveTo>
              <a:lnTo>
                <a:pt x="464976" y="45720"/>
              </a:lnTo>
            </a:path>
          </a:pathLst>
        </a:custGeom>
        <a:noFill/>
        <a:ln w="6350" cap="flat" cmpd="sng" algn="ctr">
          <a:solidFill>
            <a:schemeClr val="accent3">
              <a:hueOff val="-598747"/>
              <a:satOff val="270"/>
              <a:lumOff val="-2823"/>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7680448" y="1073245"/>
        <a:ext cx="24778" cy="4960"/>
      </dsp:txXfrm>
    </dsp:sp>
    <dsp:sp modelId="{E7689316-FBD4-4F25-A41A-E26C32A1908E}">
      <dsp:nvSpPr>
        <dsp:cNvPr id="0" name=""/>
        <dsp:cNvSpPr/>
      </dsp:nvSpPr>
      <dsp:spPr>
        <a:xfrm>
          <a:off x="5307468" y="165084"/>
          <a:ext cx="2154681" cy="1821283"/>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t>Another common type of loans:</a:t>
          </a:r>
        </a:p>
        <a:p>
          <a:pPr marL="0" lvl="0" indent="0" algn="ctr" defTabSz="622300">
            <a:lnSpc>
              <a:spcPct val="90000"/>
            </a:lnSpc>
            <a:spcBef>
              <a:spcPct val="0"/>
            </a:spcBef>
            <a:spcAft>
              <a:spcPct val="35000"/>
            </a:spcAft>
            <a:buNone/>
          </a:pPr>
          <a:r>
            <a:rPr lang="en-GB" sz="1400" kern="1200" dirty="0"/>
            <a:t>Asset-backed securities (ABS): the underlying assets that were auto loans, credit card receivables, and other assets.</a:t>
          </a:r>
        </a:p>
      </dsp:txBody>
      <dsp:txXfrm>
        <a:off x="5307468" y="165084"/>
        <a:ext cx="2154681" cy="1821283"/>
      </dsp:txXfrm>
    </dsp:sp>
    <dsp:sp modelId="{F2AAA747-82E9-4E2B-A6ED-5B8D3084793A}">
      <dsp:nvSpPr>
        <dsp:cNvPr id="0" name=""/>
        <dsp:cNvSpPr/>
      </dsp:nvSpPr>
      <dsp:spPr>
        <a:xfrm>
          <a:off x="1084293" y="1984567"/>
          <a:ext cx="7950773" cy="464976"/>
        </a:xfrm>
        <a:custGeom>
          <a:avLst/>
          <a:gdLst/>
          <a:ahLst/>
          <a:cxnLst/>
          <a:rect l="0" t="0" r="0" b="0"/>
          <a:pathLst>
            <a:path>
              <a:moveTo>
                <a:pt x="7950773" y="0"/>
              </a:moveTo>
              <a:lnTo>
                <a:pt x="7950773" y="249588"/>
              </a:lnTo>
              <a:lnTo>
                <a:pt x="0" y="249588"/>
              </a:lnTo>
              <a:lnTo>
                <a:pt x="0" y="464976"/>
              </a:lnTo>
            </a:path>
          </a:pathLst>
        </a:custGeom>
        <a:noFill/>
        <a:ln w="6350" cap="flat" cmpd="sng" algn="ctr">
          <a:solidFill>
            <a:schemeClr val="accent3">
              <a:hueOff val="-898120"/>
              <a:satOff val="404"/>
              <a:lumOff val="-4234"/>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4860524" y="2214575"/>
        <a:ext cx="398310" cy="4960"/>
      </dsp:txXfrm>
    </dsp:sp>
    <dsp:sp modelId="{68E5E504-EB3B-4AE3-9D99-AE5B529A9A49}">
      <dsp:nvSpPr>
        <dsp:cNvPr id="0" name=""/>
        <dsp:cNvSpPr/>
      </dsp:nvSpPr>
      <dsp:spPr>
        <a:xfrm>
          <a:off x="7957726" y="165084"/>
          <a:ext cx="2154681" cy="1821283"/>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t>The pool of these loans was sliced into different tranches, where the cash flows from the underlying assets first pay off the senior tranches and the left-over cash flows go to the junior tranches (riskier).</a:t>
          </a:r>
        </a:p>
      </dsp:txBody>
      <dsp:txXfrm>
        <a:off x="7957726" y="165084"/>
        <a:ext cx="2154681" cy="1821283"/>
      </dsp:txXfrm>
    </dsp:sp>
    <dsp:sp modelId="{7136F997-4518-42C3-AEE8-13031BE6AB5A}">
      <dsp:nvSpPr>
        <dsp:cNvPr id="0" name=""/>
        <dsp:cNvSpPr/>
      </dsp:nvSpPr>
      <dsp:spPr>
        <a:xfrm>
          <a:off x="2159833" y="3339574"/>
          <a:ext cx="464976" cy="91440"/>
        </a:xfrm>
        <a:custGeom>
          <a:avLst/>
          <a:gdLst/>
          <a:ahLst/>
          <a:cxnLst/>
          <a:rect l="0" t="0" r="0" b="0"/>
          <a:pathLst>
            <a:path>
              <a:moveTo>
                <a:pt x="0" y="45720"/>
              </a:moveTo>
              <a:lnTo>
                <a:pt x="464976" y="45720"/>
              </a:lnTo>
            </a:path>
          </a:pathLst>
        </a:custGeom>
        <a:noFill/>
        <a:ln w="6350" cap="flat" cmpd="sng" algn="ctr">
          <a:solidFill>
            <a:schemeClr val="accent3">
              <a:hueOff val="-1197494"/>
              <a:satOff val="539"/>
              <a:lumOff val="-5646"/>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2379932" y="3382814"/>
        <a:ext cx="24778" cy="4960"/>
      </dsp:txXfrm>
    </dsp:sp>
    <dsp:sp modelId="{C39E9625-7D34-42CC-9278-D7CCF5E15A8D}">
      <dsp:nvSpPr>
        <dsp:cNvPr id="0" name=""/>
        <dsp:cNvSpPr/>
      </dsp:nvSpPr>
      <dsp:spPr>
        <a:xfrm>
          <a:off x="6952" y="2481944"/>
          <a:ext cx="2154681" cy="1806700"/>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t>The riskiness of a senior tranche is dependent on the diversification benefits across the underlying loans in the pool.</a:t>
          </a:r>
          <a:endParaRPr lang="en-US" sz="1400" kern="1200" dirty="0"/>
        </a:p>
      </dsp:txBody>
      <dsp:txXfrm>
        <a:off x="6952" y="2481944"/>
        <a:ext cx="2154681" cy="1806700"/>
      </dsp:txXfrm>
    </dsp:sp>
    <dsp:sp modelId="{A22DD000-DCC5-466D-B54B-CF0F6C29F7F3}">
      <dsp:nvSpPr>
        <dsp:cNvPr id="0" name=""/>
        <dsp:cNvSpPr/>
      </dsp:nvSpPr>
      <dsp:spPr>
        <a:xfrm>
          <a:off x="4810091" y="3339574"/>
          <a:ext cx="464976" cy="91440"/>
        </a:xfrm>
        <a:custGeom>
          <a:avLst/>
          <a:gdLst/>
          <a:ahLst/>
          <a:cxnLst/>
          <a:rect l="0" t="0" r="0" b="0"/>
          <a:pathLst>
            <a:path>
              <a:moveTo>
                <a:pt x="0" y="45720"/>
              </a:moveTo>
              <a:lnTo>
                <a:pt x="464976" y="45720"/>
              </a:lnTo>
            </a:path>
          </a:pathLst>
        </a:custGeom>
        <a:noFill/>
        <a:ln w="6350" cap="flat" cmpd="sng" algn="ctr">
          <a:solidFill>
            <a:schemeClr val="accent3">
              <a:hueOff val="-1496867"/>
              <a:satOff val="674"/>
              <a:lumOff val="-7057"/>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030190" y="3382814"/>
        <a:ext cx="24778" cy="4960"/>
      </dsp:txXfrm>
    </dsp:sp>
    <dsp:sp modelId="{428DE74D-8882-4A5D-92B2-137D83D581EB}">
      <dsp:nvSpPr>
        <dsp:cNvPr id="0" name=""/>
        <dsp:cNvSpPr/>
      </dsp:nvSpPr>
      <dsp:spPr>
        <a:xfrm>
          <a:off x="2657210" y="2491989"/>
          <a:ext cx="2154681" cy="1786609"/>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t>Before the crisis, the statistical model that were used to evaluate the riskiness of the tranches at the time underestimated the default correlations across mortgages.</a:t>
          </a:r>
          <a:endParaRPr lang="en-US" sz="1400" kern="1200" dirty="0"/>
        </a:p>
      </dsp:txBody>
      <dsp:txXfrm>
        <a:off x="2657210" y="2491989"/>
        <a:ext cx="2154681" cy="1786609"/>
      </dsp:txXfrm>
    </dsp:sp>
    <dsp:sp modelId="{9F3E4C67-508F-472B-92F4-8B03B44861A9}">
      <dsp:nvSpPr>
        <dsp:cNvPr id="0" name=""/>
        <dsp:cNvSpPr/>
      </dsp:nvSpPr>
      <dsp:spPr>
        <a:xfrm>
          <a:off x="5307468" y="2481944"/>
          <a:ext cx="2154681" cy="1806700"/>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GB" sz="1400" kern="1200" dirty="0"/>
            <a:t>They relied too much on the recent U.S. history during which house price downturns were regional, not national, phenomena.</a:t>
          </a:r>
          <a:endParaRPr lang="en-US" sz="1400" kern="1200" dirty="0"/>
        </a:p>
      </dsp:txBody>
      <dsp:txXfrm>
        <a:off x="5307468" y="2481944"/>
        <a:ext cx="2154681" cy="180670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868F6-3E76-4330-BC8B-5FF3195C7C35}">
      <dsp:nvSpPr>
        <dsp:cNvPr id="0" name=""/>
        <dsp:cNvSpPr/>
      </dsp:nvSpPr>
      <dsp:spPr>
        <a:xfrm>
          <a:off x="3758466" y="832494"/>
          <a:ext cx="2477025" cy="91440"/>
        </a:xfrm>
        <a:custGeom>
          <a:avLst/>
          <a:gdLst/>
          <a:ahLst/>
          <a:cxnLst/>
          <a:rect l="0" t="0" r="0" b="0"/>
          <a:pathLst>
            <a:path>
              <a:moveTo>
                <a:pt x="0" y="45720"/>
              </a:moveTo>
              <a:lnTo>
                <a:pt x="2477025" y="45720"/>
              </a:lnTo>
            </a:path>
          </a:pathLst>
        </a:custGeom>
        <a:noFill/>
        <a:ln w="6350" cap="flat" cmpd="sng" algn="ctr">
          <a:solidFill>
            <a:schemeClr val="tx1"/>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4934288" y="874848"/>
        <a:ext cx="125381" cy="6732"/>
      </dsp:txXfrm>
    </dsp:sp>
    <dsp:sp modelId="{BED43A1C-AC64-4F5C-BD80-4B90F49799C2}">
      <dsp:nvSpPr>
        <dsp:cNvPr id="0" name=""/>
        <dsp:cNvSpPr/>
      </dsp:nvSpPr>
      <dsp:spPr>
        <a:xfrm>
          <a:off x="832883" y="0"/>
          <a:ext cx="2927382" cy="1756429"/>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444" tIns="150570" rIns="143444" bIns="150570" numCol="1" spcCol="1270" anchor="ctr" anchorCtr="0">
          <a:noAutofit/>
        </a:bodyPr>
        <a:lstStyle/>
        <a:p>
          <a:pPr marL="0" lvl="0" indent="0" algn="ctr" defTabSz="755650">
            <a:lnSpc>
              <a:spcPct val="90000"/>
            </a:lnSpc>
            <a:spcBef>
              <a:spcPct val="0"/>
            </a:spcBef>
            <a:spcAft>
              <a:spcPct val="35000"/>
            </a:spcAft>
            <a:buNone/>
          </a:pPr>
          <a:r>
            <a:rPr lang="en-US" sz="1700" b="0" kern="1200" dirty="0"/>
            <a:t>2007: In spite of increasing doubts that the run-up in the housing market was sustainable, the financial sector kept on </a:t>
          </a:r>
          <a:r>
            <a:rPr lang="en-US" sz="1700" b="0" kern="1200" dirty="0" err="1"/>
            <a:t>securitising</a:t>
          </a:r>
          <a:r>
            <a:rPr lang="en-US" sz="1700" b="0" kern="1200" dirty="0"/>
            <a:t> mortgages and other loans </a:t>
          </a:r>
          <a:endParaRPr lang="en-GB" sz="1700" b="0" kern="1200" dirty="0"/>
        </a:p>
      </dsp:txBody>
      <dsp:txXfrm>
        <a:off x="832883" y="0"/>
        <a:ext cx="2927382" cy="1756429"/>
      </dsp:txXfrm>
    </dsp:sp>
    <dsp:sp modelId="{E8B8E124-1770-4CA4-8E10-08A3EBF575AA}">
      <dsp:nvSpPr>
        <dsp:cNvPr id="0" name=""/>
        <dsp:cNvSpPr/>
      </dsp:nvSpPr>
      <dsp:spPr>
        <a:xfrm>
          <a:off x="2313407" y="1754629"/>
          <a:ext cx="5418176" cy="361021"/>
        </a:xfrm>
        <a:custGeom>
          <a:avLst/>
          <a:gdLst/>
          <a:ahLst/>
          <a:cxnLst/>
          <a:rect l="0" t="0" r="0" b="0"/>
          <a:pathLst>
            <a:path>
              <a:moveTo>
                <a:pt x="5418176" y="0"/>
              </a:moveTo>
              <a:lnTo>
                <a:pt x="5418176" y="197610"/>
              </a:lnTo>
              <a:lnTo>
                <a:pt x="0" y="197610"/>
              </a:lnTo>
              <a:lnTo>
                <a:pt x="0" y="361021"/>
              </a:lnTo>
            </a:path>
          </a:pathLst>
        </a:custGeom>
        <a:noFill/>
        <a:ln w="6350" cap="flat" cmpd="sng" algn="ctr">
          <a:solidFill>
            <a:schemeClr val="accent3">
              <a:hueOff val="-748434"/>
              <a:satOff val="337"/>
              <a:lumOff val="-3529"/>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4886687" y="1931773"/>
        <a:ext cx="271615" cy="6732"/>
      </dsp:txXfrm>
    </dsp:sp>
    <dsp:sp modelId="{D988F467-1E66-462E-8CB3-42C414787A33}">
      <dsp:nvSpPr>
        <dsp:cNvPr id="0" name=""/>
        <dsp:cNvSpPr/>
      </dsp:nvSpPr>
      <dsp:spPr>
        <a:xfrm>
          <a:off x="6267891" y="0"/>
          <a:ext cx="2927382" cy="1756429"/>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444" tIns="150570" rIns="143444" bIns="150570" numCol="1" spcCol="1270" anchor="ctr" anchorCtr="0">
          <a:noAutofit/>
        </a:bodyPr>
        <a:lstStyle/>
        <a:p>
          <a:pPr marL="0" lvl="0" indent="0" algn="ctr" defTabSz="755650">
            <a:lnSpc>
              <a:spcPct val="90000"/>
            </a:lnSpc>
            <a:spcBef>
              <a:spcPct val="0"/>
            </a:spcBef>
            <a:spcAft>
              <a:spcPct val="35000"/>
            </a:spcAft>
            <a:buNone/>
            <a:defRPr b="1"/>
          </a:pPr>
          <a:r>
            <a:rPr lang="en-US" sz="1700" b="0" kern="1200" dirty="0"/>
            <a:t>Mar. 2008: The investment bank Bear Sterns failed</a:t>
          </a:r>
        </a:p>
      </dsp:txBody>
      <dsp:txXfrm>
        <a:off x="6267891" y="0"/>
        <a:ext cx="2927382" cy="1756429"/>
      </dsp:txXfrm>
    </dsp:sp>
    <dsp:sp modelId="{D8087750-D7D2-4FAE-AE9C-A5ADE75E90D1}">
      <dsp:nvSpPr>
        <dsp:cNvPr id="0" name=""/>
        <dsp:cNvSpPr/>
      </dsp:nvSpPr>
      <dsp:spPr>
        <a:xfrm>
          <a:off x="3775298" y="2980545"/>
          <a:ext cx="2497634" cy="91440"/>
        </a:xfrm>
        <a:custGeom>
          <a:avLst/>
          <a:gdLst/>
          <a:ahLst/>
          <a:cxnLst/>
          <a:rect l="0" t="0" r="0" b="0"/>
          <a:pathLst>
            <a:path>
              <a:moveTo>
                <a:pt x="0" y="45720"/>
              </a:moveTo>
              <a:lnTo>
                <a:pt x="1265917" y="45720"/>
              </a:lnTo>
              <a:lnTo>
                <a:pt x="1265917" y="45725"/>
              </a:lnTo>
              <a:lnTo>
                <a:pt x="2497634" y="45725"/>
              </a:lnTo>
            </a:path>
          </a:pathLst>
        </a:custGeom>
        <a:noFill/>
        <a:ln w="6350" cap="flat" cmpd="sng" algn="ctr">
          <a:solidFill>
            <a:schemeClr val="accent3">
              <a:hueOff val="-1496867"/>
              <a:satOff val="674"/>
              <a:lumOff val="-7057"/>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4960910" y="3022899"/>
        <a:ext cx="126411" cy="6732"/>
      </dsp:txXfrm>
    </dsp:sp>
    <dsp:sp modelId="{A7987898-054A-4220-8B3A-57CFE265C357}">
      <dsp:nvSpPr>
        <dsp:cNvPr id="0" name=""/>
        <dsp:cNvSpPr/>
      </dsp:nvSpPr>
      <dsp:spPr>
        <a:xfrm>
          <a:off x="849715" y="2148050"/>
          <a:ext cx="2927382" cy="1756429"/>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444" tIns="150570" rIns="143444" bIns="150570" numCol="1" spcCol="1270" anchor="ctr" anchorCtr="0">
          <a:noAutofit/>
        </a:bodyPr>
        <a:lstStyle/>
        <a:p>
          <a:pPr marL="0" lvl="0" indent="0" algn="ctr" defTabSz="755650">
            <a:lnSpc>
              <a:spcPct val="90000"/>
            </a:lnSpc>
            <a:spcBef>
              <a:spcPct val="0"/>
            </a:spcBef>
            <a:spcAft>
              <a:spcPct val="35000"/>
            </a:spcAft>
            <a:buNone/>
            <a:defRPr b="1"/>
          </a:pPr>
          <a:r>
            <a:rPr lang="en-US" sz="1700" b="0" kern="1200" dirty="0"/>
            <a:t>July 2008: The U.S. government gave an explicit guarantee to Fannie Mae and Freddie Mac and put them in conservatorship</a:t>
          </a:r>
        </a:p>
      </dsp:txBody>
      <dsp:txXfrm>
        <a:off x="849715" y="2148050"/>
        <a:ext cx="2927382" cy="1756429"/>
      </dsp:txXfrm>
    </dsp:sp>
    <dsp:sp modelId="{17CC0486-8BD8-4F83-98B8-D336D8C9A82B}">
      <dsp:nvSpPr>
        <dsp:cNvPr id="0" name=""/>
        <dsp:cNvSpPr/>
      </dsp:nvSpPr>
      <dsp:spPr>
        <a:xfrm>
          <a:off x="6305333" y="2148056"/>
          <a:ext cx="2927382" cy="1756429"/>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3444" tIns="150570" rIns="143444" bIns="150570" numCol="1" spcCol="1270" anchor="t" anchorCtr="0">
          <a:noAutofit/>
        </a:bodyPr>
        <a:lstStyle/>
        <a:p>
          <a:pPr marL="0" lvl="0" indent="0" algn="l" defTabSz="755650">
            <a:lnSpc>
              <a:spcPct val="90000"/>
            </a:lnSpc>
            <a:spcBef>
              <a:spcPct val="0"/>
            </a:spcBef>
            <a:spcAft>
              <a:spcPct val="35000"/>
            </a:spcAft>
            <a:buNone/>
            <a:defRPr b="1"/>
          </a:pPr>
          <a:r>
            <a:rPr lang="en-US" sz="1700" b="1" kern="1200" dirty="0"/>
            <a:t>Sep. 2008:</a:t>
          </a:r>
        </a:p>
        <a:p>
          <a:pPr marL="114300" lvl="1" indent="-114300" algn="l" defTabSz="577850">
            <a:lnSpc>
              <a:spcPct val="90000"/>
            </a:lnSpc>
            <a:spcBef>
              <a:spcPct val="0"/>
            </a:spcBef>
            <a:spcAft>
              <a:spcPct val="15000"/>
            </a:spcAft>
            <a:buChar char="•"/>
          </a:pPr>
          <a:r>
            <a:rPr lang="en-US" sz="1300" b="1" kern="1200" dirty="0"/>
            <a:t>Lehman Brothers declared bankruptcy, triggered a global financial crisis</a:t>
          </a:r>
        </a:p>
        <a:p>
          <a:pPr marL="114300" lvl="1" indent="-114300" algn="l" defTabSz="577850">
            <a:lnSpc>
              <a:spcPct val="90000"/>
            </a:lnSpc>
            <a:spcBef>
              <a:spcPct val="0"/>
            </a:spcBef>
            <a:spcAft>
              <a:spcPct val="15000"/>
            </a:spcAft>
            <a:buChar char="•"/>
          </a:pPr>
          <a:r>
            <a:rPr lang="en-US" sz="1300" b="1" kern="1200" dirty="0"/>
            <a:t>Most U.S. banks were kept afloat only by using public bail out funds</a:t>
          </a:r>
        </a:p>
      </dsp:txBody>
      <dsp:txXfrm>
        <a:off x="6305333" y="2148056"/>
        <a:ext cx="2927382" cy="175642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7868F6-3E76-4330-BC8B-5FF3195C7C35}">
      <dsp:nvSpPr>
        <dsp:cNvPr id="0" name=""/>
        <dsp:cNvSpPr/>
      </dsp:nvSpPr>
      <dsp:spPr>
        <a:xfrm>
          <a:off x="2159833" y="999864"/>
          <a:ext cx="464976" cy="91440"/>
        </a:xfrm>
        <a:custGeom>
          <a:avLst/>
          <a:gdLst/>
          <a:ahLst/>
          <a:cxnLst/>
          <a:rect l="0" t="0" r="0" b="0"/>
          <a:pathLst>
            <a:path>
              <a:moveTo>
                <a:pt x="0" y="45720"/>
              </a:moveTo>
              <a:lnTo>
                <a:pt x="464976" y="45720"/>
              </a:lnTo>
            </a:path>
          </a:pathLst>
        </a:custGeom>
        <a:noFill/>
        <a:ln w="6350" cap="flat" cmpd="sng" algn="ctr">
          <a:solidFill>
            <a:schemeClr val="tx1"/>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a:off x="2379932" y="1043104"/>
        <a:ext cx="24778" cy="4960"/>
      </dsp:txXfrm>
    </dsp:sp>
    <dsp:sp modelId="{BED43A1C-AC64-4F5C-BD80-4B90F49799C2}">
      <dsp:nvSpPr>
        <dsp:cNvPr id="0" name=""/>
        <dsp:cNvSpPr/>
      </dsp:nvSpPr>
      <dsp:spPr>
        <a:xfrm>
          <a:off x="6952" y="185187"/>
          <a:ext cx="2154681" cy="1720793"/>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t>Measures of the claims of core banks on periphery banks closely match the evolution of capital flows in the 2000-07 period.</a:t>
          </a:r>
          <a:endParaRPr lang="en-GB" sz="1400" kern="1200" dirty="0"/>
        </a:p>
      </dsp:txBody>
      <dsp:txXfrm>
        <a:off x="6952" y="185187"/>
        <a:ext cx="2154681" cy="1720793"/>
      </dsp:txXfrm>
    </dsp:sp>
    <dsp:sp modelId="{E28B7E68-382E-45E2-9F85-F577AF65E525}">
      <dsp:nvSpPr>
        <dsp:cNvPr id="0" name=""/>
        <dsp:cNvSpPr/>
      </dsp:nvSpPr>
      <dsp:spPr>
        <a:xfrm>
          <a:off x="4810091" y="999864"/>
          <a:ext cx="464976" cy="91440"/>
        </a:xfrm>
        <a:custGeom>
          <a:avLst/>
          <a:gdLst/>
          <a:ahLst/>
          <a:cxnLst/>
          <a:rect l="0" t="0" r="0" b="0"/>
          <a:pathLst>
            <a:path>
              <a:moveTo>
                <a:pt x="0" y="45720"/>
              </a:moveTo>
              <a:lnTo>
                <a:pt x="464976" y="45720"/>
              </a:lnTo>
            </a:path>
          </a:pathLst>
        </a:custGeom>
        <a:noFill/>
        <a:ln w="6350" cap="flat" cmpd="sng" algn="ctr">
          <a:solidFill>
            <a:schemeClr val="accent3">
              <a:hueOff val="-299373"/>
              <a:satOff val="135"/>
              <a:lumOff val="-1411"/>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030190" y="1043104"/>
        <a:ext cx="24778" cy="4960"/>
      </dsp:txXfrm>
    </dsp:sp>
    <dsp:sp modelId="{6A2E68C5-1E88-4144-B0E4-128D8142F6F2}">
      <dsp:nvSpPr>
        <dsp:cNvPr id="0" name=""/>
        <dsp:cNvSpPr/>
      </dsp:nvSpPr>
      <dsp:spPr>
        <a:xfrm>
          <a:off x="2657210" y="175136"/>
          <a:ext cx="2154681" cy="1740896"/>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t>These capital flows were almost entirely accounted for by interbank debt (little equity or physical property that exchanged hands).  </a:t>
          </a:r>
          <a:endParaRPr lang="en-CN" sz="1400" kern="1200" dirty="0"/>
        </a:p>
      </dsp:txBody>
      <dsp:txXfrm>
        <a:off x="2657210" y="175136"/>
        <a:ext cx="2154681" cy="1740896"/>
      </dsp:txXfrm>
    </dsp:sp>
    <dsp:sp modelId="{A6A20A62-8D3B-43BD-8751-850C36ED89B7}">
      <dsp:nvSpPr>
        <dsp:cNvPr id="0" name=""/>
        <dsp:cNvSpPr/>
      </dsp:nvSpPr>
      <dsp:spPr>
        <a:xfrm>
          <a:off x="7460349" y="999864"/>
          <a:ext cx="464976" cy="91440"/>
        </a:xfrm>
        <a:custGeom>
          <a:avLst/>
          <a:gdLst/>
          <a:ahLst/>
          <a:cxnLst/>
          <a:rect l="0" t="0" r="0" b="0"/>
          <a:pathLst>
            <a:path>
              <a:moveTo>
                <a:pt x="0" y="45720"/>
              </a:moveTo>
              <a:lnTo>
                <a:pt x="464976" y="45720"/>
              </a:lnTo>
            </a:path>
          </a:pathLst>
        </a:custGeom>
        <a:noFill/>
        <a:ln w="6350" cap="flat" cmpd="sng" algn="ctr">
          <a:solidFill>
            <a:schemeClr val="accent3">
              <a:hueOff val="-598747"/>
              <a:satOff val="270"/>
              <a:lumOff val="-2823"/>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7680448" y="1043104"/>
        <a:ext cx="24778" cy="4960"/>
      </dsp:txXfrm>
    </dsp:sp>
    <dsp:sp modelId="{479591B8-3FE1-460C-84F4-1296704220D8}">
      <dsp:nvSpPr>
        <dsp:cNvPr id="0" name=""/>
        <dsp:cNvSpPr/>
      </dsp:nvSpPr>
      <dsp:spPr>
        <a:xfrm>
          <a:off x="5307468" y="175136"/>
          <a:ext cx="2154681" cy="1740896"/>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t>Savers in the core regions made short-term deposits in core financial institutions. They sent the capital through the wholesale market as short-term loans to periphery financial institutions.</a:t>
          </a:r>
          <a:endParaRPr lang="en-CN" sz="1400" kern="1200" dirty="0"/>
        </a:p>
      </dsp:txBody>
      <dsp:txXfrm>
        <a:off x="5307468" y="175136"/>
        <a:ext cx="2154681" cy="1740896"/>
      </dsp:txXfrm>
    </dsp:sp>
    <dsp:sp modelId="{E1E64AFB-9CF3-48B2-94CD-BE7FA292722D}">
      <dsp:nvSpPr>
        <dsp:cNvPr id="0" name=""/>
        <dsp:cNvSpPr/>
      </dsp:nvSpPr>
      <dsp:spPr>
        <a:xfrm>
          <a:off x="1084293" y="1914232"/>
          <a:ext cx="7950773" cy="464976"/>
        </a:xfrm>
        <a:custGeom>
          <a:avLst/>
          <a:gdLst/>
          <a:ahLst/>
          <a:cxnLst/>
          <a:rect l="0" t="0" r="0" b="0"/>
          <a:pathLst>
            <a:path>
              <a:moveTo>
                <a:pt x="7950773" y="0"/>
              </a:moveTo>
              <a:lnTo>
                <a:pt x="7950773" y="249588"/>
              </a:lnTo>
              <a:lnTo>
                <a:pt x="0" y="249588"/>
              </a:lnTo>
              <a:lnTo>
                <a:pt x="0" y="464976"/>
              </a:lnTo>
            </a:path>
          </a:pathLst>
        </a:custGeom>
        <a:noFill/>
        <a:ln w="6350" cap="flat" cmpd="sng" algn="ctr">
          <a:solidFill>
            <a:schemeClr val="accent3">
              <a:hueOff val="-898120"/>
              <a:satOff val="404"/>
              <a:lumOff val="-4234"/>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4860524" y="2144240"/>
        <a:ext cx="398310" cy="4960"/>
      </dsp:txXfrm>
    </dsp:sp>
    <dsp:sp modelId="{7F0C0F7A-ABDB-4001-A653-15BE4A8B2C5C}">
      <dsp:nvSpPr>
        <dsp:cNvPr id="0" name=""/>
        <dsp:cNvSpPr/>
      </dsp:nvSpPr>
      <dsp:spPr>
        <a:xfrm>
          <a:off x="7957726" y="175136"/>
          <a:ext cx="2154681" cy="1740896"/>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t>The periphery financial institutions lent funds to projects (especially those that have tangible collateral, e.g. housing) and </a:t>
          </a:r>
          <a:r>
            <a:rPr lang="en-US" sz="1400" kern="1200" dirty="0" err="1"/>
            <a:t>securitise</a:t>
          </a:r>
          <a:r>
            <a:rPr lang="en-US" sz="1400" kern="1200" dirty="0"/>
            <a:t> them and sell in deep markets allowing the banks to expand quickly.</a:t>
          </a:r>
          <a:endParaRPr lang="en-CN" sz="1400" kern="1200" dirty="0"/>
        </a:p>
      </dsp:txBody>
      <dsp:txXfrm>
        <a:off x="7957726" y="175136"/>
        <a:ext cx="2154681" cy="1740896"/>
      </dsp:txXfrm>
    </dsp:sp>
    <dsp:sp modelId="{25EC51CF-18BF-4ED8-9B72-11B846CE0227}">
      <dsp:nvSpPr>
        <dsp:cNvPr id="0" name=""/>
        <dsp:cNvSpPr/>
      </dsp:nvSpPr>
      <dsp:spPr>
        <a:xfrm>
          <a:off x="2159833" y="3239090"/>
          <a:ext cx="464976" cy="91440"/>
        </a:xfrm>
        <a:custGeom>
          <a:avLst/>
          <a:gdLst/>
          <a:ahLst/>
          <a:cxnLst/>
          <a:rect l="0" t="0" r="0" b="0"/>
          <a:pathLst>
            <a:path>
              <a:moveTo>
                <a:pt x="0" y="45720"/>
              </a:moveTo>
              <a:lnTo>
                <a:pt x="464976" y="45720"/>
              </a:lnTo>
            </a:path>
          </a:pathLst>
        </a:custGeom>
        <a:noFill/>
        <a:ln w="6350" cap="flat" cmpd="sng" algn="ctr">
          <a:solidFill>
            <a:schemeClr val="accent3">
              <a:hueOff val="-1197494"/>
              <a:satOff val="539"/>
              <a:lumOff val="-5646"/>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2379932" y="3282330"/>
        <a:ext cx="24778" cy="4960"/>
      </dsp:txXfrm>
    </dsp:sp>
    <dsp:sp modelId="{86E15D22-EB96-49B5-B089-33A1FCDA4AF3}">
      <dsp:nvSpPr>
        <dsp:cNvPr id="0" name=""/>
        <dsp:cNvSpPr/>
      </dsp:nvSpPr>
      <dsp:spPr>
        <a:xfrm>
          <a:off x="6952" y="2411609"/>
          <a:ext cx="2154681" cy="1746403"/>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t>Part of these loans were used to pay wages in the periphery -&gt; pay for imports of intermediate inputs from core countries.</a:t>
          </a:r>
          <a:endParaRPr lang="en-CN" sz="1400" kern="1200" dirty="0"/>
        </a:p>
      </dsp:txBody>
      <dsp:txXfrm>
        <a:off x="6952" y="2411609"/>
        <a:ext cx="2154681" cy="1746403"/>
      </dsp:txXfrm>
    </dsp:sp>
    <dsp:sp modelId="{DFF5BCFA-16A3-4D6B-BC5C-E917E150B490}">
      <dsp:nvSpPr>
        <dsp:cNvPr id="0" name=""/>
        <dsp:cNvSpPr/>
      </dsp:nvSpPr>
      <dsp:spPr>
        <a:xfrm>
          <a:off x="4810091" y="3239090"/>
          <a:ext cx="464976" cy="91440"/>
        </a:xfrm>
        <a:custGeom>
          <a:avLst/>
          <a:gdLst/>
          <a:ahLst/>
          <a:cxnLst/>
          <a:rect l="0" t="0" r="0" b="0"/>
          <a:pathLst>
            <a:path>
              <a:moveTo>
                <a:pt x="0" y="45720"/>
              </a:moveTo>
              <a:lnTo>
                <a:pt x="464976" y="45720"/>
              </a:lnTo>
            </a:path>
          </a:pathLst>
        </a:custGeom>
        <a:noFill/>
        <a:ln w="6350" cap="flat" cmpd="sng" algn="ctr">
          <a:solidFill>
            <a:schemeClr val="accent3">
              <a:hueOff val="-1496867"/>
              <a:satOff val="674"/>
              <a:lumOff val="-7057"/>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030190" y="3282330"/>
        <a:ext cx="24778" cy="4960"/>
      </dsp:txXfrm>
    </dsp:sp>
    <dsp:sp modelId="{13CFAC0B-2FBD-4E1C-B28A-D45D9A377C02}">
      <dsp:nvSpPr>
        <dsp:cNvPr id="0" name=""/>
        <dsp:cNvSpPr/>
      </dsp:nvSpPr>
      <dsp:spPr>
        <a:xfrm>
          <a:off x="2657210" y="2411609"/>
          <a:ext cx="2154681" cy="1746403"/>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t>Firms in the core countries deposited their receipts from the sales to the periphery in the core banks, completing the cycle.</a:t>
          </a:r>
          <a:endParaRPr lang="en-CN" sz="1400" kern="1200" dirty="0"/>
        </a:p>
      </dsp:txBody>
      <dsp:txXfrm>
        <a:off x="2657210" y="2411609"/>
        <a:ext cx="2154681" cy="1746403"/>
      </dsp:txXfrm>
    </dsp:sp>
    <dsp:sp modelId="{A2A59C01-C441-43A7-814D-56BEC43A60B9}">
      <dsp:nvSpPr>
        <dsp:cNvPr id="0" name=""/>
        <dsp:cNvSpPr/>
      </dsp:nvSpPr>
      <dsp:spPr>
        <a:xfrm>
          <a:off x="5307468" y="2411609"/>
          <a:ext cx="2810005" cy="1746403"/>
        </a:xfrm>
        <a:prstGeom prst="rect">
          <a:avLst/>
        </a:prstGeom>
        <a:solidFill>
          <a:srgbClr val="EC6D0B"/>
        </a:solidFill>
        <a:ln w="12700" cap="flat" cmpd="sng" algn="ctr">
          <a:solidFill>
            <a:srgbClr val="EC6D0B"/>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5581" tIns="110826" rIns="105581" bIns="110826" numCol="1" spcCol="1270" anchor="ctr" anchorCtr="0">
          <a:noAutofit/>
        </a:bodyPr>
        <a:lstStyle/>
        <a:p>
          <a:pPr marL="0" lvl="0" indent="0" algn="ctr" defTabSz="622300">
            <a:lnSpc>
              <a:spcPct val="90000"/>
            </a:lnSpc>
            <a:spcBef>
              <a:spcPct val="0"/>
            </a:spcBef>
            <a:spcAft>
              <a:spcPct val="35000"/>
            </a:spcAft>
            <a:buNone/>
          </a:pPr>
          <a:r>
            <a:rPr lang="en-US" sz="1400" kern="1200" dirty="0"/>
            <a:t>Through this cycle, the modern banks in the periphery relying on short-term funding grew quickly, providing loans that spurred the misallocation between sectors and further enhancing the capital flows across borders.</a:t>
          </a:r>
          <a:endParaRPr lang="en-CN" sz="1400" kern="1200" dirty="0"/>
        </a:p>
      </dsp:txBody>
      <dsp:txXfrm>
        <a:off x="5307468" y="2411609"/>
        <a:ext cx="2810005" cy="1746403"/>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4.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16/7/layout/RepeatingBendingProcessNew">
  <dgm:title val="Repeating Bending Process New"/>
  <dgm:desc val=""/>
  <dgm:catLst>
    <dgm:cat type="process" pri="5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 type="tMarg" refType="h" fact="0.243"/>
          <dgm:constr type="bMarg" refType="h" fact="0.243"/>
          <dgm:constr type="lMarg" refType="w" fact="0.1389"/>
          <dgm:constr type="rMarg" refType="w" fact="0.1389"/>
        </dgm:constrLst>
        <dgm:ruleLst>
          <dgm:rule type="primFontSz" val="12"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DE6C8-AB1D-4204-BC9C-3366B0BF0435}"/>
              </a:ext>
            </a:extLst>
          </p:cNvPr>
          <p:cNvSpPr>
            <a:spLocks noGrp="1"/>
          </p:cNvSpPr>
          <p:nvPr>
            <p:ph type="ctrTitle"/>
          </p:nvPr>
        </p:nvSpPr>
        <p:spPr>
          <a:xfrm>
            <a:off x="678426" y="889820"/>
            <a:ext cx="9989574" cy="3598606"/>
          </a:xfrm>
        </p:spPr>
        <p:txBody>
          <a:bodyPr anchor="t">
            <a:normAutofit/>
          </a:bodyPr>
          <a:lstStyle>
            <a:lvl1pPr algn="l">
              <a:defRPr sz="5400"/>
            </a:lvl1pPr>
          </a:lstStyle>
          <a:p>
            <a:r>
              <a:rPr lang="en-US" dirty="0"/>
              <a:t>Click to edit Master title style</a:t>
            </a:r>
          </a:p>
        </p:txBody>
      </p:sp>
      <p:sp>
        <p:nvSpPr>
          <p:cNvPr id="3" name="Subtitle 2">
            <a:extLst>
              <a:ext uri="{FF2B5EF4-FFF2-40B4-BE49-F238E27FC236}">
                <a16:creationId xmlns:a16="http://schemas.microsoft.com/office/drawing/2014/main" id="{7A7B9009-EE50-4EE5-B6EB-CD6EC83D3FA3}"/>
              </a:ext>
            </a:extLst>
          </p:cNvPr>
          <p:cNvSpPr>
            <a:spLocks noGrp="1"/>
          </p:cNvSpPr>
          <p:nvPr>
            <p:ph type="subTitle" idx="1"/>
          </p:nvPr>
        </p:nvSpPr>
        <p:spPr>
          <a:xfrm>
            <a:off x="678426" y="4488426"/>
            <a:ext cx="6991776" cy="1302774"/>
          </a:xfrm>
        </p:spPr>
        <p:txBody>
          <a:bodyPr anchor="b">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99C8667E-058A-436F-B8EA-5B3A99D43D0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52680305-1AD7-482D-BFFD-6CDB83AB39A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5762A1-52E9-402D-B65E-DF193E44CE83}"/>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5300283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6359C1-C098-4BF4-A55D-782F4E606B8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D343C7E-1E8B-4D38-9B81-1AA2A8978ED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A70B00-53AE-4D3F-91BE-A8D789ED9864}"/>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06647FC7-8124-4F70-A849-B6BCC5189C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7CEBE4-50DC-47DB-B699-CCC024336C9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35968902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418279-D3B8-4C6A-AB74-9DE377771270}"/>
              </a:ext>
            </a:extLst>
          </p:cNvPr>
          <p:cNvSpPr>
            <a:spLocks noGrp="1"/>
          </p:cNvSpPr>
          <p:nvPr>
            <p:ph type="title" orient="vert"/>
          </p:nvPr>
        </p:nvSpPr>
        <p:spPr>
          <a:xfrm>
            <a:off x="9242322" y="997974"/>
            <a:ext cx="2349043" cy="4984956"/>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E28F733C-9309-4197-BACA-207CDC8935C9}"/>
              </a:ext>
            </a:extLst>
          </p:cNvPr>
          <p:cNvSpPr>
            <a:spLocks noGrp="1"/>
          </p:cNvSpPr>
          <p:nvPr>
            <p:ph type="body" orient="vert" idx="1"/>
          </p:nvPr>
        </p:nvSpPr>
        <p:spPr>
          <a:xfrm>
            <a:off x="838200" y="997973"/>
            <a:ext cx="8404122" cy="4984956"/>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56ACD4D0-5BE6-412D-B08B-5DFFD593513E}"/>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55021651-B786-4A39-A10F-F5231D0A2C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4504D2D-9379-40DE-9F45-3004BE54F16B}"/>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034972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987CA6-BFD9-4CB1-8892-F6B062E8244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0CDA8C3-9C0C-4E52-9A62-E4DB159E6B0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CC3EC35-E02F-41FF-9232-F90692A902FC}"/>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39D13D38-5DF1-443B-8A12-71E834FDC6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25E644A-4A37-4757-9809-5B035E2874E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6472692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6578B-CD85-4BF1-A729-E8E8079B595F}"/>
              </a:ext>
            </a:extLst>
          </p:cNvPr>
          <p:cNvSpPr>
            <a:spLocks noGrp="1"/>
          </p:cNvSpPr>
          <p:nvPr>
            <p:ph type="title"/>
          </p:nvPr>
        </p:nvSpPr>
        <p:spPr>
          <a:xfrm>
            <a:off x="715383" y="1709738"/>
            <a:ext cx="10632067"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A58448C1-C13F-4826-8347-EEB00A6643D6}"/>
              </a:ext>
            </a:extLst>
          </p:cNvPr>
          <p:cNvSpPr>
            <a:spLocks noGrp="1"/>
          </p:cNvSpPr>
          <p:nvPr>
            <p:ph type="body" idx="1"/>
          </p:nvPr>
        </p:nvSpPr>
        <p:spPr>
          <a:xfrm>
            <a:off x="715383" y="4589463"/>
            <a:ext cx="10632067"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806546A-957F-4C4D-9744-1177AD258E10}"/>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5" name="Footer Placeholder 4">
            <a:extLst>
              <a:ext uri="{FF2B5EF4-FFF2-40B4-BE49-F238E27FC236}">
                <a16:creationId xmlns:a16="http://schemas.microsoft.com/office/drawing/2014/main" id="{B1DB149C-CC63-4E3A-A83D-EF637EB5197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B94775-7982-41EC-B584-D51224D38F77}"/>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7446234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E4BD8-507D-48E4-A624-F16A741C3609}"/>
              </a:ext>
            </a:extLst>
          </p:cNvPr>
          <p:cNvSpPr>
            <a:spLocks noGrp="1"/>
          </p:cNvSpPr>
          <p:nvPr>
            <p:ph type="title"/>
          </p:nvPr>
        </p:nvSpPr>
        <p:spPr>
          <a:xfrm>
            <a:off x="700635" y="922096"/>
            <a:ext cx="10691265" cy="1127930"/>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10A07E4-3A39-457C-A059-7DFB6039D947}"/>
              </a:ext>
            </a:extLst>
          </p:cNvPr>
          <p:cNvSpPr>
            <a:spLocks noGrp="1"/>
          </p:cNvSpPr>
          <p:nvPr>
            <p:ph sz="half" idx="1"/>
          </p:nvPr>
        </p:nvSpPr>
        <p:spPr>
          <a:xfrm>
            <a:off x="715383" y="2128684"/>
            <a:ext cx="5304417"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B141E17-47CE-4A78-B0FA-0E9786DA67C5}"/>
              </a:ext>
            </a:extLst>
          </p:cNvPr>
          <p:cNvSpPr>
            <a:spLocks noGrp="1"/>
          </p:cNvSpPr>
          <p:nvPr>
            <p:ph sz="half" idx="2"/>
          </p:nvPr>
        </p:nvSpPr>
        <p:spPr>
          <a:xfrm>
            <a:off x="6172200" y="2128684"/>
            <a:ext cx="5219700" cy="3844414"/>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89F02C13-D3ED-4044-9716-F29D79A184C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8AF334AD-FB29-4355-B5CF-85E61B4F340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5AA154-790C-4774-9C21-8C543E733F26}"/>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4176705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7DD35-7673-4F88-86B0-634883B5E345}"/>
              </a:ext>
            </a:extLst>
          </p:cNvPr>
          <p:cNvSpPr>
            <a:spLocks noGrp="1"/>
          </p:cNvSpPr>
          <p:nvPr>
            <p:ph type="title"/>
          </p:nvPr>
        </p:nvSpPr>
        <p:spPr>
          <a:xfrm>
            <a:off x="685887" y="929148"/>
            <a:ext cx="10640005" cy="761540"/>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5EC820D7-3E0B-47C6-A583-C4C839C5AF03}"/>
              </a:ext>
            </a:extLst>
          </p:cNvPr>
          <p:cNvSpPr>
            <a:spLocks noGrp="1"/>
          </p:cNvSpPr>
          <p:nvPr>
            <p:ph type="body" idx="1"/>
          </p:nvPr>
        </p:nvSpPr>
        <p:spPr>
          <a:xfrm>
            <a:off x="715384" y="1681163"/>
            <a:ext cx="5282192"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6A839A7B-97D5-400F-B802-A0FF28FE9F15}"/>
              </a:ext>
            </a:extLst>
          </p:cNvPr>
          <p:cNvSpPr>
            <a:spLocks noGrp="1"/>
          </p:cNvSpPr>
          <p:nvPr>
            <p:ph sz="half" idx="2"/>
          </p:nvPr>
        </p:nvSpPr>
        <p:spPr>
          <a:xfrm>
            <a:off x="715384" y="2505075"/>
            <a:ext cx="5282192" cy="342377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C2E0ECA2-DBF1-4681-9DFA-93AFD1B371DB}"/>
              </a:ext>
            </a:extLst>
          </p:cNvPr>
          <p:cNvSpPr>
            <a:spLocks noGrp="1"/>
          </p:cNvSpPr>
          <p:nvPr>
            <p:ph type="body" sz="quarter" idx="3"/>
          </p:nvPr>
        </p:nvSpPr>
        <p:spPr>
          <a:xfrm>
            <a:off x="6172200" y="1681163"/>
            <a:ext cx="5183188" cy="657225"/>
          </a:xfrm>
        </p:spPr>
        <p:txBody>
          <a:bodyPr anchor="b">
            <a:normAutofit/>
          </a:bodyPr>
          <a:lstStyle>
            <a:lvl1pPr marL="0" indent="0">
              <a:buNone/>
              <a:defRPr sz="1600" b="1">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390EBBBB-517F-4ED7-9E51-CF0F7590B4D4}"/>
              </a:ext>
            </a:extLst>
          </p:cNvPr>
          <p:cNvSpPr>
            <a:spLocks noGrp="1"/>
          </p:cNvSpPr>
          <p:nvPr>
            <p:ph sz="quarter" idx="4"/>
          </p:nvPr>
        </p:nvSpPr>
        <p:spPr>
          <a:xfrm>
            <a:off x="6172200" y="2505075"/>
            <a:ext cx="5183188" cy="34237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511B5C7-1E37-478F-B4B0-C7202FFE41B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8" name="Footer Placeholder 7">
            <a:extLst>
              <a:ext uri="{FF2B5EF4-FFF2-40B4-BE49-F238E27FC236}">
                <a16:creationId xmlns:a16="http://schemas.microsoft.com/office/drawing/2014/main" id="{9153F7EF-507C-4CB3-86C5-8B34FFFC1D8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8E3DEA6-E4EB-4C2A-8B4F-55EC965B6219}"/>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6867370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32964-A933-4B98-A141-A4B316DAFA9F}"/>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5D684C9D-23DA-42B0-9DD3-7592F72E8DC9}"/>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4" name="Footer Placeholder 3">
            <a:extLst>
              <a:ext uri="{FF2B5EF4-FFF2-40B4-BE49-F238E27FC236}">
                <a16:creationId xmlns:a16="http://schemas.microsoft.com/office/drawing/2014/main" id="{68BF8F05-876F-49D8-AE30-5BB2A91ECD5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53D20DA-9260-4577-BB51-789570A243AF}"/>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2991706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D2C1F24-E0A1-45A7-8EF5-92CD9799341C}"/>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3" name="Footer Placeholder 2">
            <a:extLst>
              <a:ext uri="{FF2B5EF4-FFF2-40B4-BE49-F238E27FC236}">
                <a16:creationId xmlns:a16="http://schemas.microsoft.com/office/drawing/2014/main" id="{3E021C19-210E-46B0-9036-5D8AECC926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880FEF-487E-44DF-8615-DF2210419602}"/>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4857843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A568EE-74C8-43A6-90BC-2DDD965CF64A}"/>
              </a:ext>
            </a:extLst>
          </p:cNvPr>
          <p:cNvSpPr>
            <a:spLocks noGrp="1"/>
          </p:cNvSpPr>
          <p:nvPr>
            <p:ph type="title"/>
          </p:nvPr>
        </p:nvSpPr>
        <p:spPr>
          <a:xfrm>
            <a:off x="678426" y="781665"/>
            <a:ext cx="4093599" cy="1223452"/>
          </a:xfrm>
        </p:spPr>
        <p:txBody>
          <a:bodyPr anchor="b"/>
          <a:lstStyle>
            <a:lvl1pPr>
              <a:defRPr sz="3200"/>
            </a:lvl1pPr>
          </a:lstStyle>
          <a:p>
            <a:r>
              <a:rPr lang="en-US" dirty="0"/>
              <a:t>Click to edit Master title style</a:t>
            </a:r>
          </a:p>
        </p:txBody>
      </p:sp>
      <p:sp>
        <p:nvSpPr>
          <p:cNvPr id="3" name="Content Placeholder 2">
            <a:extLst>
              <a:ext uri="{FF2B5EF4-FFF2-40B4-BE49-F238E27FC236}">
                <a16:creationId xmlns:a16="http://schemas.microsoft.com/office/drawing/2014/main" id="{971C35AC-CAE3-48CF-A3E4-A075C9FDD71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D9D03EA-5FAD-4609-A2B8-624E426847E3}"/>
              </a:ext>
            </a:extLst>
          </p:cNvPr>
          <p:cNvSpPr>
            <a:spLocks noGrp="1"/>
          </p:cNvSpPr>
          <p:nvPr>
            <p:ph type="body" sz="half" idx="2"/>
          </p:nvPr>
        </p:nvSpPr>
        <p:spPr>
          <a:xfrm>
            <a:off x="688258" y="2315497"/>
            <a:ext cx="4093599" cy="355349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0B58D2EA-2191-4216-B64D-067BDFE12375}"/>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78042128-DAB4-481C-BEE6-3523E8E88B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E50E382-C500-4A4C-A7C6-43860383AB91}"/>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9782256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FE98B-EACF-4251-A8AF-0D9EDD17C664}"/>
              </a:ext>
            </a:extLst>
          </p:cNvPr>
          <p:cNvSpPr>
            <a:spLocks noGrp="1"/>
          </p:cNvSpPr>
          <p:nvPr>
            <p:ph type="title"/>
          </p:nvPr>
        </p:nvSpPr>
        <p:spPr>
          <a:xfrm>
            <a:off x="683342" y="1066800"/>
            <a:ext cx="4103431" cy="1317523"/>
          </a:xfrm>
        </p:spPr>
        <p:txBody>
          <a:bodyPr anchor="b"/>
          <a:lstStyle>
            <a:lvl1pPr>
              <a:defRPr sz="3200"/>
            </a:lvl1pPr>
          </a:lstStyle>
          <a:p>
            <a:r>
              <a:rPr lang="en-US" dirty="0"/>
              <a:t>Click to edit Master title style</a:t>
            </a:r>
          </a:p>
        </p:txBody>
      </p:sp>
      <p:sp>
        <p:nvSpPr>
          <p:cNvPr id="3" name="Picture Placeholder 2">
            <a:extLst>
              <a:ext uri="{FF2B5EF4-FFF2-40B4-BE49-F238E27FC236}">
                <a16:creationId xmlns:a16="http://schemas.microsoft.com/office/drawing/2014/main" id="{3905F473-761A-4002-AF70-9FF878D0139E}"/>
              </a:ext>
            </a:extLst>
          </p:cNvPr>
          <p:cNvSpPr>
            <a:spLocks noGrp="1"/>
          </p:cNvSpPr>
          <p:nvPr>
            <p:ph type="pic" idx="1"/>
          </p:nvPr>
        </p:nvSpPr>
        <p:spPr>
          <a:xfrm>
            <a:off x="5183188" y="1066800"/>
            <a:ext cx="6172200" cy="47942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A0C2E6A-F834-4540-BB00-E13CB45DC362}"/>
              </a:ext>
            </a:extLst>
          </p:cNvPr>
          <p:cNvSpPr>
            <a:spLocks noGrp="1"/>
          </p:cNvSpPr>
          <p:nvPr>
            <p:ph type="body" sz="half" idx="2"/>
          </p:nvPr>
        </p:nvSpPr>
        <p:spPr>
          <a:xfrm>
            <a:off x="683342" y="2552700"/>
            <a:ext cx="4103431" cy="33162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F0C38EAB-AD63-415C-B263-BA1D8FBE3CB0}"/>
              </a:ext>
            </a:extLst>
          </p:cNvPr>
          <p:cNvSpPr>
            <a:spLocks noGrp="1"/>
          </p:cNvSpPr>
          <p:nvPr>
            <p:ph type="dt" sz="half" idx="10"/>
          </p:nvPr>
        </p:nvSpPr>
        <p:spPr/>
        <p:txBody>
          <a:bodyPr/>
          <a:lstStyle/>
          <a:p>
            <a:fld id="{2F3E8B1C-86EF-43CF-8304-249481088644}" type="datetimeFigureOut">
              <a:rPr lang="en-US" smtClean="0"/>
              <a:t>6/10/23</a:t>
            </a:fld>
            <a:endParaRPr lang="en-US"/>
          </a:p>
        </p:txBody>
      </p:sp>
      <p:sp>
        <p:nvSpPr>
          <p:cNvPr id="6" name="Footer Placeholder 5">
            <a:extLst>
              <a:ext uri="{FF2B5EF4-FFF2-40B4-BE49-F238E27FC236}">
                <a16:creationId xmlns:a16="http://schemas.microsoft.com/office/drawing/2014/main" id="{422E5541-B6DE-45E8-BCFE-0DFC4F57407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B78D45-289B-46AF-8CB9-E6150BEA17ED}"/>
              </a:ext>
            </a:extLst>
          </p:cNvPr>
          <p:cNvSpPr>
            <a:spLocks noGrp="1"/>
          </p:cNvSpPr>
          <p:nvPr>
            <p:ph type="sldNum" sz="quarter" idx="12"/>
          </p:nvPr>
        </p:nvSpPr>
        <p:spPr/>
        <p:txBody>
          <a:bodyPr/>
          <a:lstStyle/>
          <a:p>
            <a:fld id="{C3DB2ADC-AF19-4574-8C10-79B5B04FCA27}" type="slidenum">
              <a:rPr lang="en-US" smtClean="0"/>
              <a:t>‹#›</a:t>
            </a:fld>
            <a:endParaRPr lang="en-US"/>
          </a:p>
        </p:txBody>
      </p:sp>
    </p:spTree>
    <p:extLst>
      <p:ext uri="{BB962C8B-B14F-4D97-AF65-F5344CB8AC3E}">
        <p14:creationId xmlns:p14="http://schemas.microsoft.com/office/powerpoint/2010/main" val="13203904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A362AC-B59F-4AC7-B279-57DDD5336BCA}"/>
              </a:ext>
            </a:extLst>
          </p:cNvPr>
          <p:cNvSpPr>
            <a:spLocks noGrp="1"/>
          </p:cNvSpPr>
          <p:nvPr>
            <p:ph type="title"/>
          </p:nvPr>
        </p:nvSpPr>
        <p:spPr>
          <a:xfrm>
            <a:off x="700635" y="922096"/>
            <a:ext cx="10691265" cy="1371030"/>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a:extLst>
              <a:ext uri="{FF2B5EF4-FFF2-40B4-BE49-F238E27FC236}">
                <a16:creationId xmlns:a16="http://schemas.microsoft.com/office/drawing/2014/main" id="{0E6042DB-75BD-4EC1-B6D9-8A72EF940CAA}"/>
              </a:ext>
            </a:extLst>
          </p:cNvPr>
          <p:cNvSpPr>
            <a:spLocks noGrp="1"/>
          </p:cNvSpPr>
          <p:nvPr>
            <p:ph type="body" idx="1"/>
          </p:nvPr>
        </p:nvSpPr>
        <p:spPr>
          <a:xfrm>
            <a:off x="700635" y="2293126"/>
            <a:ext cx="10691265" cy="363608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1DD1378-7C96-4079-B44C-3D86B4657596}"/>
              </a:ext>
            </a:extLst>
          </p:cNvPr>
          <p:cNvSpPr>
            <a:spLocks noGrp="1"/>
          </p:cNvSpPr>
          <p:nvPr>
            <p:ph type="dt" sz="half" idx="2"/>
          </p:nvPr>
        </p:nvSpPr>
        <p:spPr>
          <a:xfrm>
            <a:off x="8369448" y="6356350"/>
            <a:ext cx="2592594" cy="365125"/>
          </a:xfrm>
          <a:prstGeom prst="rect">
            <a:avLst/>
          </a:prstGeom>
        </p:spPr>
        <p:txBody>
          <a:bodyPr vert="horz" lIns="91440" tIns="45720" rIns="91440" bIns="45720" rtlCol="0" anchor="ctr"/>
          <a:lstStyle>
            <a:lvl1pPr algn="r">
              <a:defRPr sz="1050">
                <a:solidFill>
                  <a:schemeClr val="tx1"/>
                </a:solidFill>
                <a:latin typeface="+mj-lt"/>
              </a:defRPr>
            </a:lvl1pPr>
          </a:lstStyle>
          <a:p>
            <a:fld id="{2F3E8B1C-86EF-43CF-8304-249481088644}" type="datetimeFigureOut">
              <a:rPr lang="en-US" smtClean="0"/>
              <a:pPr/>
              <a:t>6/10/23</a:t>
            </a:fld>
            <a:endParaRPr lang="en-US" dirty="0"/>
          </a:p>
        </p:txBody>
      </p:sp>
      <p:sp>
        <p:nvSpPr>
          <p:cNvPr id="5" name="Footer Placeholder 4">
            <a:extLst>
              <a:ext uri="{FF2B5EF4-FFF2-40B4-BE49-F238E27FC236}">
                <a16:creationId xmlns:a16="http://schemas.microsoft.com/office/drawing/2014/main" id="{D19B6B78-577F-43F5-BAEE-BF72484C9850}"/>
              </a:ext>
            </a:extLst>
          </p:cNvPr>
          <p:cNvSpPr>
            <a:spLocks noGrp="1"/>
          </p:cNvSpPr>
          <p:nvPr>
            <p:ph type="ftr" sz="quarter" idx="3"/>
          </p:nvPr>
        </p:nvSpPr>
        <p:spPr>
          <a:xfrm>
            <a:off x="715383" y="6356350"/>
            <a:ext cx="4539727" cy="365125"/>
          </a:xfrm>
          <a:prstGeom prst="rect">
            <a:avLst/>
          </a:prstGeom>
        </p:spPr>
        <p:txBody>
          <a:bodyPr vert="horz" lIns="91440" tIns="45720" rIns="91440" bIns="45720" rtlCol="0" anchor="ctr"/>
          <a:lstStyle>
            <a:lvl1pPr algn="l">
              <a:defRPr sz="1050">
                <a:solidFill>
                  <a:schemeClr val="tx1"/>
                </a:solidFill>
                <a:latin typeface="+mj-lt"/>
              </a:defRPr>
            </a:lvl1pPr>
          </a:lstStyle>
          <a:p>
            <a:endParaRPr lang="en-US" dirty="0"/>
          </a:p>
        </p:txBody>
      </p:sp>
      <p:sp>
        <p:nvSpPr>
          <p:cNvPr id="6" name="Slide Number Placeholder 5">
            <a:extLst>
              <a:ext uri="{FF2B5EF4-FFF2-40B4-BE49-F238E27FC236}">
                <a16:creationId xmlns:a16="http://schemas.microsoft.com/office/drawing/2014/main" id="{A8CC75B8-AF8F-4D8A-9B3D-D1951A64BADB}"/>
              </a:ext>
            </a:extLst>
          </p:cNvPr>
          <p:cNvSpPr>
            <a:spLocks noGrp="1"/>
          </p:cNvSpPr>
          <p:nvPr>
            <p:ph type="sldNum" sz="quarter" idx="4"/>
          </p:nvPr>
        </p:nvSpPr>
        <p:spPr>
          <a:xfrm>
            <a:off x="10919012" y="6356350"/>
            <a:ext cx="672354" cy="365125"/>
          </a:xfrm>
          <a:prstGeom prst="rect">
            <a:avLst/>
          </a:prstGeom>
        </p:spPr>
        <p:txBody>
          <a:bodyPr vert="horz" lIns="91440" tIns="45720" rIns="91440" bIns="45720" rtlCol="0" anchor="ctr"/>
          <a:lstStyle>
            <a:lvl1pPr algn="r">
              <a:defRPr sz="1800">
                <a:solidFill>
                  <a:schemeClr val="tx1"/>
                </a:solidFill>
              </a:defRPr>
            </a:lvl1pPr>
          </a:lstStyle>
          <a:p>
            <a:fld id="{C3DB2ADC-AF19-4574-8C10-79B5B04FCA27}" type="slidenum">
              <a:rPr lang="en-US" smtClean="0"/>
              <a:pPr/>
              <a:t>‹#›</a:t>
            </a:fld>
            <a:endParaRPr lang="en-US" dirty="0"/>
          </a:p>
        </p:txBody>
      </p:sp>
      <p:cxnSp>
        <p:nvCxnSpPr>
          <p:cNvPr id="7" name="Straight Connector 6">
            <a:extLst>
              <a:ext uri="{FF2B5EF4-FFF2-40B4-BE49-F238E27FC236}">
                <a16:creationId xmlns:a16="http://schemas.microsoft.com/office/drawing/2014/main" id="{F64F9B95-9045-48D2-B9F3-2927E98F54AA}"/>
              </a:ext>
            </a:extLst>
          </p:cNvPr>
          <p:cNvCxnSpPr>
            <a:cxnSpLocks/>
          </p:cNvCxnSpPr>
          <p:nvPr/>
        </p:nvCxnSpPr>
        <p:spPr>
          <a:xfrm>
            <a:off x="800100" y="723900"/>
            <a:ext cx="105918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085AA86F-6A4D-4BCB-A045-D992CDC2959B}"/>
              </a:ext>
            </a:extLst>
          </p:cNvPr>
          <p:cNvCxnSpPr>
            <a:cxnSpLocks/>
          </p:cNvCxnSpPr>
          <p:nvPr/>
        </p:nvCxnSpPr>
        <p:spPr>
          <a:xfrm>
            <a:off x="800100" y="6142781"/>
            <a:ext cx="105918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5504668"/>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7.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slideLayout" Target="../slideLayouts/slideLayout6.xml"/><Relationship Id="rId1" Type="http://schemas.openxmlformats.org/officeDocument/2006/relationships/themeOverride" Target="../theme/themeOverride1.xml"/></Relationships>
</file>

<file path=ppt/slides/_rels/slide27.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slideLayout" Target="../slideLayouts/slideLayout6.xml"/><Relationship Id="rId1" Type="http://schemas.openxmlformats.org/officeDocument/2006/relationships/themeOverride" Target="../theme/themeOverride2.xml"/></Relationships>
</file>

<file path=ppt/slides/_rels/slide28.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svg"/><Relationship Id="rId7" Type="http://schemas.openxmlformats.org/officeDocument/2006/relationships/image" Target="../media/image7.sv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svg"/><Relationship Id="rId4" Type="http://schemas.openxmlformats.org/officeDocument/2006/relationships/image" Target="../media/image4.png"/><Relationship Id="rId9" Type="http://schemas.openxmlformats.org/officeDocument/2006/relationships/image" Target="../media/image9.svg"/></Relationships>
</file>

<file path=ppt/slides/_rels/slide5.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3E93247-6229-44AB-A550-739E971E69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669803F-9160-B0D0-81A3-FA367D0F8BC5}"/>
              </a:ext>
            </a:extLst>
          </p:cNvPr>
          <p:cNvSpPr>
            <a:spLocks noGrp="1"/>
          </p:cNvSpPr>
          <p:nvPr>
            <p:ph type="ctrTitle"/>
          </p:nvPr>
        </p:nvSpPr>
        <p:spPr>
          <a:xfrm>
            <a:off x="647699" y="871758"/>
            <a:ext cx="5227171" cy="3871143"/>
          </a:xfrm>
        </p:spPr>
        <p:txBody>
          <a:bodyPr>
            <a:normAutofit/>
          </a:bodyPr>
          <a:lstStyle/>
          <a:p>
            <a:pPr>
              <a:spcBef>
                <a:spcPts val="1800"/>
              </a:spcBef>
            </a:pPr>
            <a:r>
              <a:rPr lang="en-US" u="sng" dirty="0"/>
              <a:t>Chapter 4</a:t>
            </a:r>
            <a:br>
              <a:rPr lang="en-US" dirty="0"/>
            </a:br>
            <a:br>
              <a:rPr lang="en-US" dirty="0"/>
            </a:br>
            <a:r>
              <a:rPr lang="en-US" dirty="0"/>
              <a:t>banks and their Cousins</a:t>
            </a:r>
          </a:p>
        </p:txBody>
      </p:sp>
      <p:sp>
        <p:nvSpPr>
          <p:cNvPr id="3" name="Subtitle 2">
            <a:extLst>
              <a:ext uri="{FF2B5EF4-FFF2-40B4-BE49-F238E27FC236}">
                <a16:creationId xmlns:a16="http://schemas.microsoft.com/office/drawing/2014/main" id="{20DC3FB8-8940-E258-9623-26CCC3857493}"/>
              </a:ext>
            </a:extLst>
          </p:cNvPr>
          <p:cNvSpPr>
            <a:spLocks noGrp="1"/>
          </p:cNvSpPr>
          <p:nvPr>
            <p:ph type="subTitle" idx="1"/>
          </p:nvPr>
        </p:nvSpPr>
        <p:spPr>
          <a:xfrm>
            <a:off x="695325" y="4620991"/>
            <a:ext cx="4857857" cy="1365246"/>
          </a:xfrm>
        </p:spPr>
        <p:txBody>
          <a:bodyPr>
            <a:normAutofit/>
          </a:bodyPr>
          <a:lstStyle/>
          <a:p>
            <a:pPr>
              <a:spcBef>
                <a:spcPts val="400"/>
              </a:spcBef>
            </a:pPr>
            <a:r>
              <a:rPr lang="en-US" dirty="0"/>
              <a:t>The Traditional Bank</a:t>
            </a:r>
          </a:p>
          <a:p>
            <a:pPr>
              <a:spcBef>
                <a:spcPts val="400"/>
              </a:spcBef>
            </a:pPr>
            <a:r>
              <a:rPr lang="en-US" dirty="0"/>
              <a:t>Modern Banks: Risks and Consequences</a:t>
            </a:r>
          </a:p>
          <a:p>
            <a:pPr>
              <a:spcBef>
                <a:spcPts val="400"/>
              </a:spcBef>
            </a:pPr>
            <a:r>
              <a:rPr lang="en-US" dirty="0"/>
              <a:t>Examples: US MBS, Spanish </a:t>
            </a:r>
            <a:r>
              <a:rPr lang="en-US" dirty="0" err="1"/>
              <a:t>Cajas</a:t>
            </a:r>
            <a:endParaRPr lang="en-US" dirty="0"/>
          </a:p>
        </p:txBody>
      </p:sp>
      <p:cxnSp>
        <p:nvCxnSpPr>
          <p:cNvPr id="11" name="Straight Connector 10">
            <a:extLst>
              <a:ext uri="{FF2B5EF4-FFF2-40B4-BE49-F238E27FC236}">
                <a16:creationId xmlns:a16="http://schemas.microsoft.com/office/drawing/2014/main" id="{EE2E603F-4A95-4FE8-BB06-211DFD75DBE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723900"/>
            <a:ext cx="4914900" cy="0"/>
          </a:xfrm>
          <a:prstGeom prst="line">
            <a:avLst/>
          </a:prstGeom>
          <a:ln w="444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7CC41EB-2D81-4303-9171-6401B388BA3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00100" y="6134100"/>
            <a:ext cx="49149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92CA24B2-B130-964F-2E4A-323006035E90}"/>
              </a:ext>
            </a:extLst>
          </p:cNvPr>
          <p:cNvPicPr>
            <a:picLocks noChangeAspect="1"/>
          </p:cNvPicPr>
          <p:nvPr/>
        </p:nvPicPr>
        <p:blipFill>
          <a:blip r:embed="rId2"/>
          <a:stretch>
            <a:fillRect/>
          </a:stretch>
        </p:blipFill>
        <p:spPr>
          <a:xfrm>
            <a:off x="7631380" y="723913"/>
            <a:ext cx="3580906" cy="5410187"/>
          </a:xfrm>
          <a:prstGeom prst="rect">
            <a:avLst/>
          </a:prstGeom>
        </p:spPr>
      </p:pic>
    </p:spTree>
    <p:extLst>
      <p:ext uri="{BB962C8B-B14F-4D97-AF65-F5344CB8AC3E}">
        <p14:creationId xmlns:p14="http://schemas.microsoft.com/office/powerpoint/2010/main" val="17086106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Traditional vs modern Banks</a:t>
            </a:r>
          </a:p>
        </p:txBody>
      </p:sp>
      <p:pic>
        <p:nvPicPr>
          <p:cNvPr id="6" name="Content Placeholder 6">
            <a:extLst>
              <a:ext uri="{FF2B5EF4-FFF2-40B4-BE49-F238E27FC236}">
                <a16:creationId xmlns:a16="http://schemas.microsoft.com/office/drawing/2014/main" id="{E33FD419-C518-2E5E-D4DF-66C983B251E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32274" y="1533230"/>
            <a:ext cx="11327451" cy="4135021"/>
          </a:xfrm>
        </p:spPr>
      </p:pic>
    </p:spTree>
    <p:extLst>
      <p:ext uri="{BB962C8B-B14F-4D97-AF65-F5344CB8AC3E}">
        <p14:creationId xmlns:p14="http://schemas.microsoft.com/office/powerpoint/2010/main" val="1741322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Consequences of going from traditional to modern</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5" y="1620982"/>
            <a:ext cx="10691265" cy="4308232"/>
          </a:xfrm>
        </p:spPr>
        <p:txBody>
          <a:bodyPr>
            <a:normAutofit/>
          </a:bodyPr>
          <a:lstStyle/>
          <a:p>
            <a:pPr marL="0" lvl="0" indent="0">
              <a:lnSpc>
                <a:spcPct val="100000"/>
              </a:lnSpc>
              <a:spcBef>
                <a:spcPts val="0"/>
              </a:spcBef>
              <a:spcAft>
                <a:spcPts val="600"/>
              </a:spcAft>
              <a:buNone/>
              <a:defRPr sz="2000"/>
            </a:pPr>
            <a:r>
              <a:rPr lang="en-US" altLang="zh-CN" b="1" dirty="0">
                <a:solidFill>
                  <a:srgbClr val="FE4001"/>
                </a:solidFill>
                <a:latin typeface="+mj-lt"/>
              </a:rPr>
              <a:t>Consequences of Securitization</a:t>
            </a:r>
          </a:p>
          <a:p>
            <a:pPr lvl="0">
              <a:lnSpc>
                <a:spcPct val="100000"/>
              </a:lnSpc>
              <a:spcBef>
                <a:spcPts val="0"/>
              </a:spcBef>
              <a:spcAft>
                <a:spcPts val="600"/>
              </a:spcAft>
              <a:defRPr sz="2000"/>
            </a:pPr>
            <a:r>
              <a:rPr lang="en-US" altLang="zh-CN" dirty="0">
                <a:latin typeface="+mj-lt"/>
              </a:rPr>
              <a:t>Share of traded assets that are constantly marked-to-market is now considerably larger, making bank’s balance sheets more transparent but also more volatile</a:t>
            </a:r>
            <a:endParaRPr lang="en-GB" altLang="zh-CN" dirty="0">
              <a:latin typeface="+mj-lt"/>
            </a:endParaRPr>
          </a:p>
          <a:p>
            <a:pPr lvl="0">
              <a:lnSpc>
                <a:spcPct val="100000"/>
              </a:lnSpc>
              <a:spcBef>
                <a:spcPts val="0"/>
              </a:spcBef>
              <a:spcAft>
                <a:spcPts val="600"/>
              </a:spcAft>
              <a:defRPr sz="2000"/>
            </a:pPr>
            <a:r>
              <a:rPr lang="en-US" altLang="zh-CN" dirty="0">
                <a:latin typeface="+mj-lt"/>
              </a:rPr>
              <a:t>Volatile: price overreactions during market up-and-down turns exacerbate bank gains and losses. The risk may stay primarily within the banking system as other banks would buy the securities or extend loans to others taking these securities as collaterals.</a:t>
            </a:r>
            <a:endParaRPr lang="en-GB" altLang="zh-CN" dirty="0">
              <a:latin typeface="+mj-lt"/>
            </a:endParaRPr>
          </a:p>
          <a:p>
            <a:pPr lvl="0">
              <a:lnSpc>
                <a:spcPct val="100000"/>
              </a:lnSpc>
              <a:spcBef>
                <a:spcPts val="0"/>
              </a:spcBef>
              <a:spcAft>
                <a:spcPts val="600"/>
              </a:spcAft>
              <a:defRPr sz="2000"/>
            </a:pPr>
            <a:r>
              <a:rPr lang="en-US" altLang="zh-CN" dirty="0">
                <a:latin typeface="+mj-lt"/>
              </a:rPr>
              <a:t>The modern bank can quickly realize losses and relies on markets working to sell these securities</a:t>
            </a:r>
          </a:p>
          <a:p>
            <a:pPr marL="0" lvl="0" indent="0">
              <a:lnSpc>
                <a:spcPct val="100000"/>
              </a:lnSpc>
              <a:spcBef>
                <a:spcPts val="1800"/>
              </a:spcBef>
              <a:spcAft>
                <a:spcPts val="600"/>
              </a:spcAft>
              <a:buNone/>
              <a:defRPr sz="2000"/>
            </a:pPr>
            <a:r>
              <a:rPr lang="en-US" altLang="zh-CN" b="1" dirty="0">
                <a:solidFill>
                  <a:srgbClr val="FE4001"/>
                </a:solidFill>
                <a:latin typeface="+mj-lt"/>
              </a:rPr>
              <a:t>Wholesale Funding</a:t>
            </a:r>
          </a:p>
          <a:p>
            <a:pPr lvl="0">
              <a:lnSpc>
                <a:spcPct val="100000"/>
              </a:lnSpc>
              <a:spcBef>
                <a:spcPts val="0"/>
              </a:spcBef>
              <a:spcAft>
                <a:spcPts val="600"/>
              </a:spcAft>
              <a:defRPr sz="2000"/>
            </a:pPr>
            <a:r>
              <a:rPr lang="en-US" altLang="zh-CN" dirty="0">
                <a:latin typeface="+mj-lt"/>
              </a:rPr>
              <a:t>Bank runs are harder to prevent as financial institutions are more well-informed </a:t>
            </a:r>
            <a:br>
              <a:rPr lang="en-US" altLang="zh-CN" dirty="0">
                <a:latin typeface="+mj-lt"/>
              </a:rPr>
            </a:br>
            <a:r>
              <a:rPr lang="en-US" altLang="zh-CN" dirty="0">
                <a:latin typeface="+mj-lt"/>
              </a:rPr>
              <a:t>and quicker to withdraw their loans than depositors</a:t>
            </a:r>
            <a:endParaRPr lang="en-GB" altLang="zh-CN" dirty="0">
              <a:latin typeface="+mj-lt"/>
            </a:endParaRPr>
          </a:p>
          <a:p>
            <a:pPr lvl="0">
              <a:lnSpc>
                <a:spcPct val="100000"/>
              </a:lnSpc>
              <a:spcBef>
                <a:spcPts val="0"/>
              </a:spcBef>
              <a:spcAft>
                <a:spcPts val="600"/>
              </a:spcAft>
              <a:defRPr sz="2000"/>
            </a:pPr>
            <a:r>
              <a:rPr lang="en-US" altLang="zh-CN" dirty="0">
                <a:latin typeface="+mj-lt"/>
              </a:rPr>
              <a:t>New funding risk form repos not being rolled over.</a:t>
            </a:r>
            <a:endParaRPr lang="en-CN" altLang="zh-CN" dirty="0">
              <a:latin typeface="+mj-lt"/>
            </a:endParaRPr>
          </a:p>
        </p:txBody>
      </p:sp>
      <p:sp>
        <p:nvSpPr>
          <p:cNvPr id="4" name="Sequential Access Storage 4">
            <a:extLst>
              <a:ext uri="{FF2B5EF4-FFF2-40B4-BE49-F238E27FC236}">
                <a16:creationId xmlns:a16="http://schemas.microsoft.com/office/drawing/2014/main" id="{09EB8076-5BA5-A212-3CE4-B96C97635BAE}"/>
              </a:ext>
            </a:extLst>
          </p:cNvPr>
          <p:cNvSpPr/>
          <p:nvPr/>
        </p:nvSpPr>
        <p:spPr>
          <a:xfrm flipH="1">
            <a:off x="9354997" y="4345816"/>
            <a:ext cx="1946031" cy="1504896"/>
          </a:xfrm>
          <a:prstGeom prst="flowChartMagneticTap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altLang="zh-CN" dirty="0"/>
              <a:t>Both allow banks to grow quickly!</a:t>
            </a:r>
          </a:p>
        </p:txBody>
      </p:sp>
    </p:spTree>
    <p:extLst>
      <p:ext uri="{BB962C8B-B14F-4D97-AF65-F5344CB8AC3E}">
        <p14:creationId xmlns:p14="http://schemas.microsoft.com/office/powerpoint/2010/main" val="42377653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Modern Banks are riskier: size</a:t>
            </a:r>
          </a:p>
        </p:txBody>
      </p:sp>
      <p:sp>
        <p:nvSpPr>
          <p:cNvPr id="12" name="文本框 11">
            <a:extLst>
              <a:ext uri="{FF2B5EF4-FFF2-40B4-BE49-F238E27FC236}">
                <a16:creationId xmlns:a16="http://schemas.microsoft.com/office/drawing/2014/main" id="{8E652331-CABF-A647-B8A1-1E97C661636C}"/>
              </a:ext>
            </a:extLst>
          </p:cNvPr>
          <p:cNvSpPr txBox="1"/>
          <p:nvPr/>
        </p:nvSpPr>
        <p:spPr>
          <a:xfrm flipH="1">
            <a:off x="1403382" y="3652508"/>
            <a:ext cx="860298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Calisto MT"/>
                <a:ea typeface="+mn-ea"/>
                <a:cs typeface="+mn-cs"/>
              </a:rPr>
              <a:t>The share of net worth that funds the assets is lower. </a:t>
            </a:r>
            <a:endParaRPr kumimoji="0" lang="en-CN" altLang="zh-CN" sz="2400" b="0" i="0" u="none" strike="noStrike" kern="1200" cap="none" spc="0" normalizeH="0" baseline="0" noProof="0" dirty="0">
              <a:ln>
                <a:noFill/>
              </a:ln>
              <a:solidFill>
                <a:srgbClr val="FFFFFF"/>
              </a:solidFill>
              <a:effectLst/>
              <a:uLnTx/>
              <a:uFillTx/>
              <a:latin typeface="Calisto MT"/>
              <a:ea typeface="+mn-ea"/>
              <a:cs typeface="+mn-cs"/>
            </a:endParaRPr>
          </a:p>
        </p:txBody>
      </p:sp>
      <p:graphicFrame>
        <p:nvGraphicFramePr>
          <p:cNvPr id="13" name="Content Placeholder 11">
            <a:extLst>
              <a:ext uri="{FF2B5EF4-FFF2-40B4-BE49-F238E27FC236}">
                <a16:creationId xmlns:a16="http://schemas.microsoft.com/office/drawing/2014/main" id="{5A23DF0C-EA50-EC4A-1604-9BBA2A54DBF0}"/>
              </a:ext>
            </a:extLst>
          </p:cNvPr>
          <p:cNvGraphicFramePr>
            <a:graphicFrameLocks noGrp="1"/>
          </p:cNvGraphicFramePr>
          <p:nvPr>
            <p:ph idx="1"/>
            <p:extLst>
              <p:ext uri="{D42A27DB-BD31-4B8C-83A1-F6EECF244321}">
                <p14:modId xmlns:p14="http://schemas.microsoft.com/office/powerpoint/2010/main" val="3998193495"/>
              </p:ext>
            </p:extLst>
          </p:nvPr>
        </p:nvGraphicFramePr>
        <p:xfrm>
          <a:off x="800101" y="1744980"/>
          <a:ext cx="10553700" cy="4431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04750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Modern Banks are riskier: funding risk</a:t>
            </a:r>
          </a:p>
        </p:txBody>
      </p:sp>
      <p:sp>
        <p:nvSpPr>
          <p:cNvPr id="12" name="文本框 11">
            <a:extLst>
              <a:ext uri="{FF2B5EF4-FFF2-40B4-BE49-F238E27FC236}">
                <a16:creationId xmlns:a16="http://schemas.microsoft.com/office/drawing/2014/main" id="{8E652331-CABF-A647-B8A1-1E97C661636C}"/>
              </a:ext>
            </a:extLst>
          </p:cNvPr>
          <p:cNvSpPr txBox="1"/>
          <p:nvPr/>
        </p:nvSpPr>
        <p:spPr>
          <a:xfrm flipH="1">
            <a:off x="1403382" y="3652508"/>
            <a:ext cx="860298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Calisto MT"/>
                <a:ea typeface="+mn-ea"/>
                <a:cs typeface="+mn-cs"/>
              </a:rPr>
              <a:t>The share of net worth that funds the assets is lower. </a:t>
            </a:r>
            <a:endParaRPr kumimoji="0" lang="en-CN" altLang="zh-CN" sz="2400" b="0" i="0" u="none" strike="noStrike" kern="1200" cap="none" spc="0" normalizeH="0" baseline="0" noProof="0" dirty="0">
              <a:ln>
                <a:noFill/>
              </a:ln>
              <a:solidFill>
                <a:srgbClr val="FFFFFF"/>
              </a:solidFill>
              <a:effectLst/>
              <a:uLnTx/>
              <a:uFillTx/>
              <a:latin typeface="Calisto MT"/>
              <a:ea typeface="+mn-ea"/>
              <a:cs typeface="+mn-cs"/>
            </a:endParaRPr>
          </a:p>
        </p:txBody>
      </p:sp>
      <p:graphicFrame>
        <p:nvGraphicFramePr>
          <p:cNvPr id="6" name="Content Placeholder 11">
            <a:extLst>
              <a:ext uri="{FF2B5EF4-FFF2-40B4-BE49-F238E27FC236}">
                <a16:creationId xmlns:a16="http://schemas.microsoft.com/office/drawing/2014/main" id="{5A766E1B-A739-2F5D-8917-79D557DAFEAF}"/>
              </a:ext>
            </a:extLst>
          </p:cNvPr>
          <p:cNvGraphicFramePr>
            <a:graphicFrameLocks noGrp="1"/>
          </p:cNvGraphicFramePr>
          <p:nvPr>
            <p:ph idx="1"/>
            <p:extLst>
              <p:ext uri="{D42A27DB-BD31-4B8C-83A1-F6EECF244321}">
                <p14:modId xmlns:p14="http://schemas.microsoft.com/office/powerpoint/2010/main" val="1963902507"/>
              </p:ext>
            </p:extLst>
          </p:nvPr>
        </p:nvGraphicFramePr>
        <p:xfrm>
          <a:off x="800101" y="1744980"/>
          <a:ext cx="10553700" cy="44319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91063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Modern Banks are riskier: asset price cycles</a:t>
            </a:r>
          </a:p>
        </p:txBody>
      </p:sp>
      <p:sp>
        <p:nvSpPr>
          <p:cNvPr id="12" name="文本框 11">
            <a:extLst>
              <a:ext uri="{FF2B5EF4-FFF2-40B4-BE49-F238E27FC236}">
                <a16:creationId xmlns:a16="http://schemas.microsoft.com/office/drawing/2014/main" id="{8E652331-CABF-A647-B8A1-1E97C661636C}"/>
              </a:ext>
            </a:extLst>
          </p:cNvPr>
          <p:cNvSpPr txBox="1"/>
          <p:nvPr/>
        </p:nvSpPr>
        <p:spPr>
          <a:xfrm flipH="1">
            <a:off x="1403382" y="3652508"/>
            <a:ext cx="860298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FFFFFF"/>
                </a:solidFill>
                <a:effectLst/>
                <a:uLnTx/>
                <a:uFillTx/>
                <a:latin typeface="Calisto MT"/>
                <a:ea typeface="+mn-ea"/>
                <a:cs typeface="+mn-cs"/>
              </a:rPr>
              <a:t>The share of net worth that funds the assets is lower. </a:t>
            </a:r>
            <a:endParaRPr kumimoji="0" lang="en-CN" altLang="zh-CN" sz="2400" b="0" i="0" u="none" strike="noStrike" kern="1200" cap="none" spc="0" normalizeH="0" baseline="0" noProof="0" dirty="0">
              <a:ln>
                <a:noFill/>
              </a:ln>
              <a:solidFill>
                <a:srgbClr val="FFFFFF"/>
              </a:solidFill>
              <a:effectLst/>
              <a:uLnTx/>
              <a:uFillTx/>
              <a:latin typeface="Calisto MT"/>
              <a:ea typeface="+mn-ea"/>
              <a:cs typeface="+mn-cs"/>
            </a:endParaRPr>
          </a:p>
        </p:txBody>
      </p:sp>
      <p:graphicFrame>
        <p:nvGraphicFramePr>
          <p:cNvPr id="6" name="Content Placeholder 11">
            <a:extLst>
              <a:ext uri="{FF2B5EF4-FFF2-40B4-BE49-F238E27FC236}">
                <a16:creationId xmlns:a16="http://schemas.microsoft.com/office/drawing/2014/main" id="{5A766E1B-A739-2F5D-8917-79D557DAFEAF}"/>
              </a:ext>
            </a:extLst>
          </p:cNvPr>
          <p:cNvGraphicFramePr>
            <a:graphicFrameLocks noGrp="1"/>
          </p:cNvGraphicFramePr>
          <p:nvPr>
            <p:ph idx="1"/>
            <p:extLst>
              <p:ext uri="{D42A27DB-BD31-4B8C-83A1-F6EECF244321}">
                <p14:modId xmlns:p14="http://schemas.microsoft.com/office/powerpoint/2010/main" val="2882457148"/>
              </p:ext>
            </p:extLst>
          </p:nvPr>
        </p:nvGraphicFramePr>
        <p:xfrm>
          <a:off x="808383" y="1789043"/>
          <a:ext cx="10545417" cy="43879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41657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E25D351-92EC-4992-A1F5-3764322A2663}"/>
              </a:ext>
            </a:extLst>
          </p:cNvPr>
          <p:cNvSpPr/>
          <p:nvPr/>
        </p:nvSpPr>
        <p:spPr>
          <a:xfrm>
            <a:off x="1122744" y="922096"/>
            <a:ext cx="9965803" cy="160640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26" name="Title 25">
            <a:extLst>
              <a:ext uri="{FF2B5EF4-FFF2-40B4-BE49-F238E27FC236}">
                <a16:creationId xmlns:a16="http://schemas.microsoft.com/office/drawing/2014/main" id="{C75D7D53-C50F-676E-C20F-4D2DDF35A50F}"/>
              </a:ext>
            </a:extLst>
          </p:cNvPr>
          <p:cNvSpPr>
            <a:spLocks noGrp="1"/>
          </p:cNvSpPr>
          <p:nvPr>
            <p:ph type="title"/>
          </p:nvPr>
        </p:nvSpPr>
        <p:spPr>
          <a:xfrm>
            <a:off x="750367" y="1039782"/>
            <a:ext cx="10691265" cy="1371030"/>
          </a:xfrm>
        </p:spPr>
        <p:txBody>
          <a:bodyPr anchor="ctr">
            <a:normAutofit fontScale="90000"/>
          </a:bodyPr>
          <a:lstStyle/>
          <a:p>
            <a:pPr algn="ctr"/>
            <a:r>
              <a:rPr lang="en-US" sz="4800" cap="none" dirty="0">
                <a:solidFill>
                  <a:srgbClr val="EC6D0B"/>
                </a:solidFill>
              </a:rPr>
              <a:t>US SUBPRIME MORTGAGES</a:t>
            </a:r>
            <a:br>
              <a:rPr lang="en-US" sz="4800" cap="none" dirty="0">
                <a:solidFill>
                  <a:srgbClr val="EC6D0B"/>
                </a:solidFill>
              </a:rPr>
            </a:br>
            <a:r>
              <a:rPr lang="en-US" sz="4800" cap="none" dirty="0">
                <a:solidFill>
                  <a:srgbClr val="EC6D0B"/>
                </a:solidFill>
              </a:rPr>
              <a:t>AND SECURITIZATION</a:t>
            </a:r>
          </a:p>
        </p:txBody>
      </p:sp>
    </p:spTree>
    <p:extLst>
      <p:ext uri="{BB962C8B-B14F-4D97-AF65-F5344CB8AC3E}">
        <p14:creationId xmlns:p14="http://schemas.microsoft.com/office/powerpoint/2010/main" val="1183090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00D4A6E7-7326-8748-A5F8-7043B60FDFEF}"/>
              </a:ext>
            </a:extLst>
          </p:cNvPr>
          <p:cNvGraphicFramePr>
            <a:graphicFrameLocks noGrp="1"/>
          </p:cNvGraphicFramePr>
          <p:nvPr>
            <p:ph idx="1"/>
            <p:extLst>
              <p:ext uri="{D42A27DB-BD31-4B8C-83A1-F6EECF244321}">
                <p14:modId xmlns:p14="http://schemas.microsoft.com/office/powerpoint/2010/main" val="1340666386"/>
              </p:ext>
            </p:extLst>
          </p:nvPr>
        </p:nvGraphicFramePr>
        <p:xfrm>
          <a:off x="1036320" y="1577591"/>
          <a:ext cx="10119360" cy="44537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a:extLst>
              <a:ext uri="{FF2B5EF4-FFF2-40B4-BE49-F238E27FC236}">
                <a16:creationId xmlns:a16="http://schemas.microsoft.com/office/drawing/2014/main" id="{A18FBCFF-1776-45CF-2DDC-6C24A3CD434B}"/>
              </a:ext>
            </a:extLst>
          </p:cNvPr>
          <p:cNvSpPr>
            <a:spLocks noGrp="1"/>
          </p:cNvSpPr>
          <p:nvPr>
            <p:ph type="title"/>
          </p:nvPr>
        </p:nvSpPr>
        <p:spPr>
          <a:xfrm>
            <a:off x="700635" y="922096"/>
            <a:ext cx="10691265" cy="511849"/>
          </a:xfrm>
        </p:spPr>
        <p:txBody>
          <a:bodyPr>
            <a:noAutofit/>
          </a:bodyPr>
          <a:lstStyle/>
          <a:p>
            <a:r>
              <a:rPr lang="en-US" sz="3200" dirty="0"/>
              <a:t>Sequence of events</a:t>
            </a:r>
          </a:p>
        </p:txBody>
      </p:sp>
    </p:spTree>
    <p:extLst>
      <p:ext uri="{BB962C8B-B14F-4D97-AF65-F5344CB8AC3E}">
        <p14:creationId xmlns:p14="http://schemas.microsoft.com/office/powerpoint/2010/main" val="18219457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The boom in US MBS market</a:t>
            </a:r>
          </a:p>
        </p:txBody>
      </p:sp>
      <p:pic>
        <p:nvPicPr>
          <p:cNvPr id="3" name="Picture 1">
            <a:extLst>
              <a:ext uri="{FF2B5EF4-FFF2-40B4-BE49-F238E27FC236}">
                <a16:creationId xmlns:a16="http://schemas.microsoft.com/office/drawing/2014/main" id="{13AE2B82-38F7-4154-E29B-F88693FCEAB0}"/>
              </a:ext>
            </a:extLst>
          </p:cNvPr>
          <p:cNvPicPr>
            <a:picLocks noChangeAspect="1"/>
          </p:cNvPicPr>
          <p:nvPr/>
        </p:nvPicPr>
        <p:blipFill>
          <a:blip r:embed="rId2"/>
          <a:stretch>
            <a:fillRect/>
          </a:stretch>
        </p:blipFill>
        <p:spPr>
          <a:xfrm>
            <a:off x="2453641" y="1665961"/>
            <a:ext cx="7033260" cy="4269943"/>
          </a:xfrm>
          <a:prstGeom prst="rect">
            <a:avLst/>
          </a:prstGeom>
        </p:spPr>
      </p:pic>
    </p:spTree>
    <p:extLst>
      <p:ext uri="{BB962C8B-B14F-4D97-AF65-F5344CB8AC3E}">
        <p14:creationId xmlns:p14="http://schemas.microsoft.com/office/powerpoint/2010/main" val="40859536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00D4A6E7-7326-8748-A5F8-7043B60FDFEF}"/>
              </a:ext>
            </a:extLst>
          </p:cNvPr>
          <p:cNvGraphicFramePr>
            <a:graphicFrameLocks noGrp="1"/>
          </p:cNvGraphicFramePr>
          <p:nvPr>
            <p:ph idx="1"/>
            <p:extLst>
              <p:ext uri="{D42A27DB-BD31-4B8C-83A1-F6EECF244321}">
                <p14:modId xmlns:p14="http://schemas.microsoft.com/office/powerpoint/2010/main" val="3517005706"/>
              </p:ext>
            </p:extLst>
          </p:nvPr>
        </p:nvGraphicFramePr>
        <p:xfrm>
          <a:off x="1036319" y="1840159"/>
          <a:ext cx="10265891" cy="419116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itle 1">
            <a:extLst>
              <a:ext uri="{FF2B5EF4-FFF2-40B4-BE49-F238E27FC236}">
                <a16:creationId xmlns:a16="http://schemas.microsoft.com/office/drawing/2014/main" id="{A6142091-07FB-18B4-F7BA-567C98D474A9}"/>
              </a:ext>
            </a:extLst>
          </p:cNvPr>
          <p:cNvSpPr>
            <a:spLocks noGrp="1"/>
          </p:cNvSpPr>
          <p:nvPr>
            <p:ph type="title"/>
          </p:nvPr>
        </p:nvSpPr>
        <p:spPr>
          <a:xfrm>
            <a:off x="700635" y="922096"/>
            <a:ext cx="10691265" cy="511849"/>
          </a:xfrm>
        </p:spPr>
        <p:txBody>
          <a:bodyPr>
            <a:noAutofit/>
          </a:bodyPr>
          <a:lstStyle/>
          <a:p>
            <a:r>
              <a:rPr lang="en-US" sz="3200" dirty="0"/>
              <a:t>THE CRISIS</a:t>
            </a:r>
          </a:p>
        </p:txBody>
      </p:sp>
    </p:spTree>
    <p:extLst>
      <p:ext uri="{BB962C8B-B14F-4D97-AF65-F5344CB8AC3E}">
        <p14:creationId xmlns:p14="http://schemas.microsoft.com/office/powerpoint/2010/main" val="1778840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a:extLst>
              <a:ext uri="{FF2B5EF4-FFF2-40B4-BE49-F238E27FC236}">
                <a16:creationId xmlns:a16="http://schemas.microsoft.com/office/drawing/2014/main" id="{1FBAA3E5-A791-21D9-8C96-C0FA0473FAE8}"/>
              </a:ext>
            </a:extLst>
          </p:cNvPr>
          <p:cNvGrpSpPr/>
          <p:nvPr/>
        </p:nvGrpSpPr>
        <p:grpSpPr>
          <a:xfrm>
            <a:off x="2243060" y="2464866"/>
            <a:ext cx="7605867" cy="3265480"/>
            <a:chOff x="-3" y="-59288"/>
            <a:chExt cx="7605865" cy="3265479"/>
          </a:xfrm>
        </p:grpSpPr>
        <p:grpSp>
          <p:nvGrpSpPr>
            <p:cNvPr id="29" name="Group">
              <a:extLst>
                <a:ext uri="{FF2B5EF4-FFF2-40B4-BE49-F238E27FC236}">
                  <a16:creationId xmlns:a16="http://schemas.microsoft.com/office/drawing/2014/main" id="{35DBFBD8-5C1B-F280-B422-AF17E3CA6F16}"/>
                </a:ext>
              </a:extLst>
            </p:cNvPr>
            <p:cNvGrpSpPr/>
            <p:nvPr/>
          </p:nvGrpSpPr>
          <p:grpSpPr>
            <a:xfrm>
              <a:off x="-3" y="-59288"/>
              <a:ext cx="2156790" cy="1401656"/>
              <a:chOff x="-3" y="-74235"/>
              <a:chExt cx="2156789" cy="1401654"/>
            </a:xfrm>
          </p:grpSpPr>
          <p:sp>
            <p:nvSpPr>
              <p:cNvPr id="50" name="Rectangle">
                <a:extLst>
                  <a:ext uri="{FF2B5EF4-FFF2-40B4-BE49-F238E27FC236}">
                    <a16:creationId xmlns:a16="http://schemas.microsoft.com/office/drawing/2014/main" id="{CA44E8DF-2794-E8A6-2659-EBEB17EF2370}"/>
                  </a:ext>
                </a:extLst>
              </p:cNvPr>
              <p:cNvSpPr/>
              <p:nvPr/>
            </p:nvSpPr>
            <p:spPr>
              <a:xfrm>
                <a:off x="-3" y="33345"/>
                <a:ext cx="2156789" cy="1294074"/>
              </a:xfrm>
              <a:prstGeom prst="rect">
                <a:avLst/>
              </a:prstGeom>
              <a:solidFill>
                <a:srgbClr val="EDA70B"/>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51" name="In mid 1980s, Japan was under pressure to stimulate domestic demand in order to reduce its trade surplus, especially with the U.S., whose current account deficit reached 3.5% of its GDP">
                <a:extLst>
                  <a:ext uri="{FF2B5EF4-FFF2-40B4-BE49-F238E27FC236}">
                    <a16:creationId xmlns:a16="http://schemas.microsoft.com/office/drawing/2014/main" id="{5B5F4DB7-EBC4-0677-E16C-AFFF0D2D44D7}"/>
                  </a:ext>
                </a:extLst>
              </p:cNvPr>
              <p:cNvSpPr/>
              <p:nvPr/>
            </p:nvSpPr>
            <p:spPr>
              <a:xfrm>
                <a:off x="-3" y="-74235"/>
                <a:ext cx="2156789" cy="127474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solidFill>
                <a:srgbClr val="EDA70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endParaRPr lang="en-US" dirty="0"/>
              </a:p>
              <a:p>
                <a:pPr lvl="0"/>
                <a:r>
                  <a:rPr lang="en-US" altLang="zh-CN" dirty="0" err="1"/>
                  <a:t>Cajas</a:t>
                </a:r>
                <a:r>
                  <a:rPr lang="en-US" altLang="zh-CN" dirty="0"/>
                  <a:t>: traditionally small banks, with strong ties to local politicians, </a:t>
                </a:r>
                <a:r>
                  <a:rPr lang="en-US" altLang="zh-CN" dirty="0" err="1"/>
                  <a:t>specialised</a:t>
                </a:r>
                <a:r>
                  <a:rPr lang="en-US" altLang="zh-CN" dirty="0"/>
                  <a:t> in holding mortgages in their regions</a:t>
                </a:r>
                <a:endParaRPr lang="en-CN" altLang="zh-CN" dirty="0"/>
              </a:p>
            </p:txBody>
          </p:sp>
        </p:grpSp>
        <p:grpSp>
          <p:nvGrpSpPr>
            <p:cNvPr id="30" name="Group">
              <a:extLst>
                <a:ext uri="{FF2B5EF4-FFF2-40B4-BE49-F238E27FC236}">
                  <a16:creationId xmlns:a16="http://schemas.microsoft.com/office/drawing/2014/main" id="{7DBC933D-2823-9DE7-38FD-78BD04B16C61}"/>
                </a:ext>
              </a:extLst>
            </p:cNvPr>
            <p:cNvGrpSpPr/>
            <p:nvPr/>
          </p:nvGrpSpPr>
          <p:grpSpPr>
            <a:xfrm>
              <a:off x="2657929" y="-34808"/>
              <a:ext cx="2156791" cy="1376828"/>
              <a:chOff x="0" y="-34808"/>
              <a:chExt cx="2156790" cy="1376827"/>
            </a:xfrm>
          </p:grpSpPr>
          <p:sp>
            <p:nvSpPr>
              <p:cNvPr id="48" name="Rectangle">
                <a:extLst>
                  <a:ext uri="{FF2B5EF4-FFF2-40B4-BE49-F238E27FC236}">
                    <a16:creationId xmlns:a16="http://schemas.microsoft.com/office/drawing/2014/main" id="{28F5E93D-0496-7FCA-E37E-414E61EE6E3D}"/>
                  </a:ext>
                </a:extLst>
              </p:cNvPr>
              <p:cNvSpPr/>
              <p:nvPr/>
            </p:nvSpPr>
            <p:spPr>
              <a:xfrm>
                <a:off x="0" y="0"/>
                <a:ext cx="2156790" cy="1294075"/>
              </a:xfrm>
              <a:prstGeom prst="rect">
                <a:avLst/>
              </a:prstGeom>
              <a:solidFill>
                <a:srgbClr val="E77E12"/>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9" name="Unwilling to expand government expenditures, Japan stimulated the economy by cutting the interest rate from 5% in January 1986 to 1% within a span of three years">
                <a:extLst>
                  <a:ext uri="{FF2B5EF4-FFF2-40B4-BE49-F238E27FC236}">
                    <a16:creationId xmlns:a16="http://schemas.microsoft.com/office/drawing/2014/main" id="{8E61FE39-6E76-6D22-5BD2-9018A811CC83}"/>
                  </a:ext>
                </a:extLst>
              </p:cNvPr>
              <p:cNvSpPr/>
              <p:nvPr/>
            </p:nvSpPr>
            <p:spPr>
              <a:xfrm>
                <a:off x="0" y="-34808"/>
                <a:ext cx="2156788" cy="137682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US" altLang="zh-CN" dirty="0"/>
                  <a:t>From 2002, when Spanish banks start to expand small local savings and loan banks at a rapid rate (blue line), “</a:t>
                </a:r>
                <a:r>
                  <a:rPr lang="en-US" altLang="zh-CN" dirty="0" err="1"/>
                  <a:t>Cajas</a:t>
                </a:r>
                <a:r>
                  <a:rPr lang="en-US" altLang="zh-CN" dirty="0"/>
                  <a:t>”, also started to grow despite little growth in deposits (orange line)</a:t>
                </a:r>
                <a:endParaRPr lang="en-CN" altLang="zh-CN" dirty="0"/>
              </a:p>
            </p:txBody>
          </p:sp>
        </p:grpSp>
        <p:grpSp>
          <p:nvGrpSpPr>
            <p:cNvPr id="31" name="Group">
              <a:extLst>
                <a:ext uri="{FF2B5EF4-FFF2-40B4-BE49-F238E27FC236}">
                  <a16:creationId xmlns:a16="http://schemas.microsoft.com/office/drawing/2014/main" id="{C5C96EE4-35DC-6C34-D03B-D60907AC0170}"/>
                </a:ext>
              </a:extLst>
            </p:cNvPr>
            <p:cNvGrpSpPr/>
            <p:nvPr/>
          </p:nvGrpSpPr>
          <p:grpSpPr>
            <a:xfrm>
              <a:off x="5305698" y="0"/>
              <a:ext cx="2156791" cy="1592483"/>
              <a:chOff x="0" y="0"/>
              <a:chExt cx="2156790" cy="1592482"/>
            </a:xfrm>
          </p:grpSpPr>
          <p:sp>
            <p:nvSpPr>
              <p:cNvPr id="46" name="Rectangle">
                <a:extLst>
                  <a:ext uri="{FF2B5EF4-FFF2-40B4-BE49-F238E27FC236}">
                    <a16:creationId xmlns:a16="http://schemas.microsoft.com/office/drawing/2014/main" id="{B05DA723-697A-91E6-AC05-E51066B96F34}"/>
                  </a:ext>
                </a:extLst>
              </p:cNvPr>
              <p:cNvSpPr/>
              <p:nvPr/>
            </p:nvSpPr>
            <p:spPr>
              <a:xfrm>
                <a:off x="0" y="0"/>
                <a:ext cx="2156790" cy="1294075"/>
              </a:xfrm>
              <a:prstGeom prst="rect">
                <a:avLst/>
              </a:prstGeom>
              <a:solidFill>
                <a:srgbClr val="D77024"/>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7" name="In the meantime, there is a financial liberalisation in Japan. First, people can bet on exchange rates without having real transactions to justify them.">
                <a:extLst>
                  <a:ext uri="{FF2B5EF4-FFF2-40B4-BE49-F238E27FC236}">
                    <a16:creationId xmlns:a16="http://schemas.microsoft.com/office/drawing/2014/main" id="{979FB505-6839-15A4-DD6F-594EB23F1836}"/>
                  </a:ext>
                </a:extLst>
              </p:cNvPr>
              <p:cNvSpPr/>
              <p:nvPr/>
            </p:nvSpPr>
            <p:spPr>
              <a:xfrm>
                <a:off x="0" y="87416"/>
                <a:ext cx="2156790" cy="1505066"/>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US" altLang="zh-CN" dirty="0"/>
                  <a:t>The new ability to </a:t>
                </a:r>
                <a:r>
                  <a:rPr lang="en-US" altLang="zh-CN" dirty="0" err="1"/>
                  <a:t>securitise</a:t>
                </a:r>
                <a:r>
                  <a:rPr lang="en-US" altLang="zh-CN" dirty="0"/>
                  <a:t>, sell mortgages and access the wholesale market enabled them to become modern banks and grow quickly</a:t>
                </a:r>
                <a:endParaRPr lang="en-CN" altLang="zh-CN" dirty="0"/>
              </a:p>
              <a:p>
                <a:endParaRPr lang="en-US" dirty="0"/>
              </a:p>
              <a:p>
                <a:endParaRPr dirty="0"/>
              </a:p>
            </p:txBody>
          </p:sp>
        </p:grpSp>
        <p:sp>
          <p:nvSpPr>
            <p:cNvPr id="32" name="Line">
              <a:extLst>
                <a:ext uri="{FF2B5EF4-FFF2-40B4-BE49-F238E27FC236}">
                  <a16:creationId xmlns:a16="http://schemas.microsoft.com/office/drawing/2014/main" id="{A3A732F8-1A55-0CA3-8864-A5F27837D3CF}"/>
                </a:ext>
              </a:extLst>
            </p:cNvPr>
            <p:cNvSpPr/>
            <p:nvPr/>
          </p:nvSpPr>
          <p:spPr>
            <a:xfrm>
              <a:off x="1078393" y="1292273"/>
              <a:ext cx="5326339" cy="4654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1594"/>
                  </a:lnTo>
                  <a:lnTo>
                    <a:pt x="0" y="11594"/>
                  </a:lnTo>
                  <a:lnTo>
                    <a:pt x="0" y="21600"/>
                  </a:lnTo>
                </a:path>
              </a:pathLst>
            </a:custGeom>
            <a:noFill/>
            <a:ln w="6350" cap="flat">
              <a:solidFill>
                <a:srgbClr val="BF6540"/>
              </a:solidFill>
              <a:prstDash val="solid"/>
              <a:miter lim="800000"/>
              <a:tailEnd type="triangle" w="med" len="med"/>
            </a:ln>
            <a:effectLst/>
          </p:spPr>
          <p:txBody>
            <a:bodyPr wrap="square" lIns="45718" tIns="45718" rIns="45718" bIns="45718" numCol="1" anchor="ctr">
              <a:noAutofit/>
            </a:bodyPr>
            <a:lstStyle/>
            <a:p>
              <a:pPr algn="ctr" defTabSz="222250">
                <a:lnSpc>
                  <a:spcPct val="90000"/>
                </a:lnSpc>
                <a:spcBef>
                  <a:spcPts val="700"/>
                </a:spcBef>
                <a:defRPr sz="500">
                  <a:latin typeface="+mj-lt"/>
                  <a:ea typeface="+mj-ea"/>
                  <a:cs typeface="+mj-cs"/>
                  <a:sym typeface="Calibri"/>
                </a:defRPr>
              </a:pPr>
              <a:endParaRPr/>
            </a:p>
          </p:txBody>
        </p:sp>
        <p:grpSp>
          <p:nvGrpSpPr>
            <p:cNvPr id="33" name="Group">
              <a:extLst>
                <a:ext uri="{FF2B5EF4-FFF2-40B4-BE49-F238E27FC236}">
                  <a16:creationId xmlns:a16="http://schemas.microsoft.com/office/drawing/2014/main" id="{D223BB9B-C22E-77D9-9503-C9EB2885177D}"/>
                </a:ext>
              </a:extLst>
            </p:cNvPr>
            <p:cNvGrpSpPr/>
            <p:nvPr/>
          </p:nvGrpSpPr>
          <p:grpSpPr>
            <a:xfrm>
              <a:off x="1191" y="1884291"/>
              <a:ext cx="2156791" cy="1294076"/>
              <a:chOff x="0" y="0"/>
              <a:chExt cx="2156790" cy="1294075"/>
            </a:xfrm>
          </p:grpSpPr>
          <p:sp>
            <p:nvSpPr>
              <p:cNvPr id="44" name="Rectangle">
                <a:extLst>
                  <a:ext uri="{FF2B5EF4-FFF2-40B4-BE49-F238E27FC236}">
                    <a16:creationId xmlns:a16="http://schemas.microsoft.com/office/drawing/2014/main" id="{763E993C-6E55-6FF1-B111-962937238E4D}"/>
                  </a:ext>
                </a:extLst>
              </p:cNvPr>
              <p:cNvSpPr/>
              <p:nvPr/>
            </p:nvSpPr>
            <p:spPr>
              <a:xfrm>
                <a:off x="0" y="0"/>
                <a:ext cx="2156790" cy="1294075"/>
              </a:xfrm>
              <a:prstGeom prst="rect">
                <a:avLst/>
              </a:prstGeom>
              <a:solidFill>
                <a:srgbClr val="C76736"/>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5" name="Second, large Japanese corporations could raise funds through equity warrant bonds, which were traded mainly in London">
                <a:extLst>
                  <a:ext uri="{FF2B5EF4-FFF2-40B4-BE49-F238E27FC236}">
                    <a16:creationId xmlns:a16="http://schemas.microsoft.com/office/drawing/2014/main" id="{1D693ED6-5768-E84A-BE42-14324870B86E}"/>
                  </a:ext>
                </a:extLst>
              </p:cNvPr>
              <p:cNvSpPr/>
              <p:nvPr/>
            </p:nvSpPr>
            <p:spPr>
              <a:xfrm>
                <a:off x="0" y="169452"/>
                <a:ext cx="2155595" cy="878229"/>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US" altLang="zh-CN" dirty="0"/>
                  <a:t>Hence, the </a:t>
                </a:r>
                <a:r>
                  <a:rPr lang="en-US" altLang="zh-CN" dirty="0" err="1"/>
                  <a:t>Cajas</a:t>
                </a:r>
                <a:r>
                  <a:rPr lang="en-US" altLang="zh-CN" dirty="0"/>
                  <a:t> were able to fund credit to real estate at a much faster rate than other banks</a:t>
                </a:r>
                <a:endParaRPr lang="en-CN" altLang="zh-CN" dirty="0"/>
              </a:p>
            </p:txBody>
          </p:sp>
        </p:grpSp>
        <p:sp>
          <p:nvSpPr>
            <p:cNvPr id="34" name="Line">
              <a:extLst>
                <a:ext uri="{FF2B5EF4-FFF2-40B4-BE49-F238E27FC236}">
                  <a16:creationId xmlns:a16="http://schemas.microsoft.com/office/drawing/2014/main" id="{96FFB8CD-F77A-A9A4-43D2-4A28E53E4B75}"/>
                </a:ext>
              </a:extLst>
            </p:cNvPr>
            <p:cNvSpPr/>
            <p:nvPr/>
          </p:nvSpPr>
          <p:spPr>
            <a:xfrm>
              <a:off x="4880118" y="2531327"/>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grpSp>
          <p:nvGrpSpPr>
            <p:cNvPr id="35" name="Group">
              <a:extLst>
                <a:ext uri="{FF2B5EF4-FFF2-40B4-BE49-F238E27FC236}">
                  <a16:creationId xmlns:a16="http://schemas.microsoft.com/office/drawing/2014/main" id="{CD2DE929-6824-53FA-E37B-738201131EDD}"/>
                </a:ext>
              </a:extLst>
            </p:cNvPr>
            <p:cNvGrpSpPr/>
            <p:nvPr/>
          </p:nvGrpSpPr>
          <p:grpSpPr>
            <a:xfrm>
              <a:off x="2618773" y="1856465"/>
              <a:ext cx="2369506" cy="1349726"/>
              <a:chOff x="0" y="0"/>
              <a:chExt cx="2369504" cy="1349724"/>
            </a:xfrm>
          </p:grpSpPr>
          <p:sp>
            <p:nvSpPr>
              <p:cNvPr id="42" name="Rectangle">
                <a:extLst>
                  <a:ext uri="{FF2B5EF4-FFF2-40B4-BE49-F238E27FC236}">
                    <a16:creationId xmlns:a16="http://schemas.microsoft.com/office/drawing/2014/main" id="{C7AF6458-DAB0-5F34-A222-3CE361FCD208}"/>
                  </a:ext>
                </a:extLst>
              </p:cNvPr>
              <p:cNvSpPr/>
              <p:nvPr/>
            </p:nvSpPr>
            <p:spPr>
              <a:xfrm>
                <a:off x="59981" y="0"/>
                <a:ext cx="2249542" cy="1349724"/>
              </a:xfrm>
              <a:prstGeom prst="rect">
                <a:avLst/>
              </a:prstGeom>
              <a:solidFill>
                <a:srgbClr val="B66549"/>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3" name="The combination of financial liberalisation and lower interest rates boosted the fundamental value of real assets, this in turn led to expectations of ever rising stock and real estate markets">
                <a:extLst>
                  <a:ext uri="{FF2B5EF4-FFF2-40B4-BE49-F238E27FC236}">
                    <a16:creationId xmlns:a16="http://schemas.microsoft.com/office/drawing/2014/main" id="{9A0A1A12-1FEE-5845-1FF2-C79DB99CC421}"/>
                  </a:ext>
                </a:extLst>
              </p:cNvPr>
              <p:cNvSpPr/>
              <p:nvPr/>
            </p:nvSpPr>
            <p:spPr>
              <a:xfrm>
                <a:off x="0" y="235749"/>
                <a:ext cx="2369504" cy="878229"/>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US" altLang="zh-CN" dirty="0"/>
                  <a:t>By 2007, the </a:t>
                </a:r>
                <a:r>
                  <a:rPr lang="en-US" altLang="zh-CN" dirty="0" err="1"/>
                  <a:t>Cajas</a:t>
                </a:r>
                <a:r>
                  <a:rPr lang="en-US" altLang="zh-CN" dirty="0"/>
                  <a:t> accounted for 52% of all loans to the Spanish private sector and its loans to real estate grew by a factor of 4.9</a:t>
                </a:r>
                <a:endParaRPr lang="en-CN" altLang="zh-CN" dirty="0"/>
              </a:p>
            </p:txBody>
          </p:sp>
        </p:grpSp>
        <p:grpSp>
          <p:nvGrpSpPr>
            <p:cNvPr id="36" name="Group">
              <a:extLst>
                <a:ext uri="{FF2B5EF4-FFF2-40B4-BE49-F238E27FC236}">
                  <a16:creationId xmlns:a16="http://schemas.microsoft.com/office/drawing/2014/main" id="{C3BFC576-3ABF-E183-67A2-B2C7A39B358E}"/>
                </a:ext>
              </a:extLst>
            </p:cNvPr>
            <p:cNvGrpSpPr/>
            <p:nvPr/>
          </p:nvGrpSpPr>
          <p:grpSpPr>
            <a:xfrm>
              <a:off x="5449071" y="1873073"/>
              <a:ext cx="2156791" cy="1294076"/>
              <a:chOff x="0" y="0"/>
              <a:chExt cx="2156790" cy="1294075"/>
            </a:xfrm>
          </p:grpSpPr>
          <p:sp>
            <p:nvSpPr>
              <p:cNvPr id="40" name="Rectangle">
                <a:extLst>
                  <a:ext uri="{FF2B5EF4-FFF2-40B4-BE49-F238E27FC236}">
                    <a16:creationId xmlns:a16="http://schemas.microsoft.com/office/drawing/2014/main" id="{CAB9EE94-16A8-77DF-BF2C-B51E24DAB3F8}"/>
                  </a:ext>
                </a:extLst>
              </p:cNvPr>
              <p:cNvSpPr/>
              <p:nvPr/>
            </p:nvSpPr>
            <p:spPr>
              <a:xfrm>
                <a:off x="0" y="0"/>
                <a:ext cx="2156790" cy="1294075"/>
              </a:xfrm>
              <a:prstGeom prst="rect">
                <a:avLst/>
              </a:prstGeom>
              <a:solidFill>
                <a:srgbClr val="A5695D"/>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1" name="The boom phase started with increased investments and GDP. But after the bubble popped, with a stock price collapse in 1991, decades of stagnation followed">
                <a:extLst>
                  <a:ext uri="{FF2B5EF4-FFF2-40B4-BE49-F238E27FC236}">
                    <a16:creationId xmlns:a16="http://schemas.microsoft.com/office/drawing/2014/main" id="{BCB70E4B-8D5D-4AC3-0C1E-8B97F643CAA9}"/>
                  </a:ext>
                </a:extLst>
              </p:cNvPr>
              <p:cNvSpPr/>
              <p:nvPr/>
            </p:nvSpPr>
            <p:spPr>
              <a:xfrm>
                <a:off x="0" y="116372"/>
                <a:ext cx="2013418" cy="1044428"/>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US" altLang="zh-CN" dirty="0"/>
                  <a:t>10 years later, all of the </a:t>
                </a:r>
                <a:r>
                  <a:rPr lang="en-US" altLang="zh-CN" dirty="0" err="1"/>
                  <a:t>Cajas</a:t>
                </a:r>
                <a:r>
                  <a:rPr lang="en-US" altLang="zh-CN" dirty="0"/>
                  <a:t> had been dismantled or absorbed by other banks as a result of their high losses and mismanagement</a:t>
                </a:r>
                <a:endParaRPr lang="en-CN" altLang="zh-CN" dirty="0"/>
              </a:p>
            </p:txBody>
          </p:sp>
        </p:grpSp>
        <p:sp>
          <p:nvSpPr>
            <p:cNvPr id="37" name="Line">
              <a:extLst>
                <a:ext uri="{FF2B5EF4-FFF2-40B4-BE49-F238E27FC236}">
                  <a16:creationId xmlns:a16="http://schemas.microsoft.com/office/drawing/2014/main" id="{BBEEEFBA-4164-6117-2F14-8C76DC362795}"/>
                </a:ext>
              </a:extLst>
            </p:cNvPr>
            <p:cNvSpPr/>
            <p:nvPr/>
          </p:nvSpPr>
          <p:spPr>
            <a:xfrm>
              <a:off x="2119441" y="2531327"/>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sp>
          <p:nvSpPr>
            <p:cNvPr id="38" name="Line">
              <a:extLst>
                <a:ext uri="{FF2B5EF4-FFF2-40B4-BE49-F238E27FC236}">
                  <a16:creationId xmlns:a16="http://schemas.microsoft.com/office/drawing/2014/main" id="{E76C3DD6-4FAC-8923-CF4C-08D92D572E7A}"/>
                </a:ext>
              </a:extLst>
            </p:cNvPr>
            <p:cNvSpPr/>
            <p:nvPr/>
          </p:nvSpPr>
          <p:spPr>
            <a:xfrm>
              <a:off x="2174627" y="723503"/>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sp>
          <p:nvSpPr>
            <p:cNvPr id="39" name="Line">
              <a:extLst>
                <a:ext uri="{FF2B5EF4-FFF2-40B4-BE49-F238E27FC236}">
                  <a16:creationId xmlns:a16="http://schemas.microsoft.com/office/drawing/2014/main" id="{4D81D1F0-B98A-B839-36A4-C3B668EF31C1}"/>
                </a:ext>
              </a:extLst>
            </p:cNvPr>
            <p:cNvSpPr/>
            <p:nvPr/>
          </p:nvSpPr>
          <p:spPr>
            <a:xfrm>
              <a:off x="4827477" y="716229"/>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grpSp>
      <p:sp>
        <p:nvSpPr>
          <p:cNvPr id="8" name="Rectangle 35">
            <a:extLst>
              <a:ext uri="{FF2B5EF4-FFF2-40B4-BE49-F238E27FC236}">
                <a16:creationId xmlns:a16="http://schemas.microsoft.com/office/drawing/2014/main" id="{FB92A669-A194-8C30-8F90-6A69E8C7B8FF}"/>
              </a:ext>
            </a:extLst>
          </p:cNvPr>
          <p:cNvSpPr>
            <a:spLocks noGrp="1"/>
          </p:cNvSpPr>
          <p:nvPr>
            <p:ph type="title"/>
          </p:nvPr>
        </p:nvSpPr>
        <p:spPr>
          <a:xfrm>
            <a:off x="700088" y="922338"/>
            <a:ext cx="10691812" cy="1370012"/>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normAutofit/>
          </a:bodyPr>
          <a:lstStyle/>
          <a:p>
            <a:r>
              <a:rPr lang="en-US" altLang="zh-CN" sz="4300" cap="none" dirty="0">
                <a:solidFill>
                  <a:srgbClr val="EC6D0B"/>
                </a:solidFill>
                <a:latin typeface="+mj-lt"/>
                <a:ea typeface="+mj-ea"/>
                <a:cs typeface="+mj-cs"/>
              </a:rPr>
              <a:t>SPANISH CREDIT BOOM AND THE CAJAS</a:t>
            </a:r>
            <a:endParaRPr lang="zh-CN" altLang="en-US" sz="4300" cap="none" dirty="0">
              <a:solidFill>
                <a:srgbClr val="EC6D0B"/>
              </a:solidFill>
              <a:latin typeface="+mj-lt"/>
              <a:ea typeface="+mj-ea"/>
              <a:cs typeface="+mj-cs"/>
            </a:endParaRPr>
          </a:p>
        </p:txBody>
      </p:sp>
    </p:spTree>
    <p:extLst>
      <p:ext uri="{BB962C8B-B14F-4D97-AF65-F5344CB8AC3E}">
        <p14:creationId xmlns:p14="http://schemas.microsoft.com/office/powerpoint/2010/main" val="3049746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From traditional to modern banks</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5" y="1620982"/>
            <a:ext cx="10691265" cy="4308232"/>
          </a:xfrm>
        </p:spPr>
        <p:txBody>
          <a:bodyPr/>
          <a:lstStyle/>
          <a:p>
            <a:pPr>
              <a:lnSpc>
                <a:spcPct val="100000"/>
              </a:lnSpc>
              <a:spcBef>
                <a:spcPts val="1800"/>
              </a:spcBef>
              <a:spcAft>
                <a:spcPts val="600"/>
              </a:spcAft>
              <a:defRPr sz="2000"/>
            </a:pPr>
            <a:r>
              <a:rPr lang="en-US" dirty="0">
                <a:latin typeface="+mj-lt"/>
              </a:rPr>
              <a:t>Banks are subject to runs:  fiscal and/or monetary backing as solutions</a:t>
            </a:r>
          </a:p>
          <a:p>
            <a:pPr>
              <a:lnSpc>
                <a:spcPct val="100000"/>
              </a:lnSpc>
              <a:spcBef>
                <a:spcPts val="1800"/>
              </a:spcBef>
              <a:spcAft>
                <a:spcPts val="600"/>
              </a:spcAft>
              <a:defRPr sz="2000"/>
            </a:pPr>
            <a:r>
              <a:rPr lang="en-US" altLang="zh-CN" dirty="0">
                <a:latin typeface="+mj-lt"/>
              </a:rPr>
              <a:t>Modern banks face a different balance sheet compared with traditional banks, from both asset and liability sides</a:t>
            </a:r>
          </a:p>
          <a:p>
            <a:pPr>
              <a:lnSpc>
                <a:spcPct val="100000"/>
              </a:lnSpc>
              <a:spcBef>
                <a:spcPts val="1800"/>
              </a:spcBef>
              <a:spcAft>
                <a:spcPts val="600"/>
              </a:spcAft>
              <a:defRPr sz="2000"/>
            </a:pPr>
            <a:r>
              <a:rPr lang="en-US" dirty="0">
                <a:latin typeface="+mj-lt"/>
              </a:rPr>
              <a:t>The marked-to-market nature of modern banks’ assets and liabilities allow banks to grow more quickly, but also creates further funding risks, with more volatile asset prices</a:t>
            </a:r>
          </a:p>
          <a:p>
            <a:pPr>
              <a:lnSpc>
                <a:spcPct val="100000"/>
              </a:lnSpc>
              <a:spcBef>
                <a:spcPts val="1800"/>
              </a:spcBef>
              <a:spcAft>
                <a:spcPts val="600"/>
              </a:spcAft>
              <a:defRPr sz="2000"/>
            </a:pPr>
            <a:r>
              <a:rPr lang="en-US" dirty="0">
                <a:latin typeface="+mj-lt"/>
              </a:rPr>
              <a:t>Examples: US subprime mortgage crisis, Spanish </a:t>
            </a:r>
            <a:r>
              <a:rPr lang="en-US" dirty="0" err="1">
                <a:latin typeface="+mj-lt"/>
              </a:rPr>
              <a:t>Cajas</a:t>
            </a:r>
            <a:r>
              <a:rPr lang="en-US" dirty="0">
                <a:latin typeface="+mj-lt"/>
              </a:rPr>
              <a:t>, and European banks in general</a:t>
            </a:r>
          </a:p>
        </p:txBody>
      </p:sp>
    </p:spTree>
    <p:extLst>
      <p:ext uri="{BB962C8B-B14F-4D97-AF65-F5344CB8AC3E}">
        <p14:creationId xmlns:p14="http://schemas.microsoft.com/office/powerpoint/2010/main" val="9477431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a:extLst>
              <a:ext uri="{FF2B5EF4-FFF2-40B4-BE49-F238E27FC236}">
                <a16:creationId xmlns:a16="http://schemas.microsoft.com/office/drawing/2014/main" id="{1FBAA3E5-A791-21D9-8C96-C0FA0473FAE8}"/>
              </a:ext>
            </a:extLst>
          </p:cNvPr>
          <p:cNvGrpSpPr/>
          <p:nvPr/>
        </p:nvGrpSpPr>
        <p:grpSpPr>
          <a:xfrm>
            <a:off x="1326382" y="1548885"/>
            <a:ext cx="9314822" cy="4181461"/>
            <a:chOff x="-3" y="-34808"/>
            <a:chExt cx="7605865" cy="3240999"/>
          </a:xfrm>
        </p:grpSpPr>
        <p:grpSp>
          <p:nvGrpSpPr>
            <p:cNvPr id="29" name="Group">
              <a:extLst>
                <a:ext uri="{FF2B5EF4-FFF2-40B4-BE49-F238E27FC236}">
                  <a16:creationId xmlns:a16="http://schemas.microsoft.com/office/drawing/2014/main" id="{35DBFBD8-5C1B-F280-B422-AF17E3CA6F16}"/>
                </a:ext>
              </a:extLst>
            </p:cNvPr>
            <p:cNvGrpSpPr/>
            <p:nvPr/>
          </p:nvGrpSpPr>
          <p:grpSpPr>
            <a:xfrm>
              <a:off x="-3" y="30390"/>
              <a:ext cx="2156790" cy="1311978"/>
              <a:chOff x="-3" y="15443"/>
              <a:chExt cx="2156789" cy="1311976"/>
            </a:xfrm>
          </p:grpSpPr>
          <p:sp>
            <p:nvSpPr>
              <p:cNvPr id="50" name="Rectangle">
                <a:extLst>
                  <a:ext uri="{FF2B5EF4-FFF2-40B4-BE49-F238E27FC236}">
                    <a16:creationId xmlns:a16="http://schemas.microsoft.com/office/drawing/2014/main" id="{CA44E8DF-2794-E8A6-2659-EBEB17EF2370}"/>
                  </a:ext>
                </a:extLst>
              </p:cNvPr>
              <p:cNvSpPr/>
              <p:nvPr/>
            </p:nvSpPr>
            <p:spPr>
              <a:xfrm>
                <a:off x="-3" y="33345"/>
                <a:ext cx="2156789" cy="1294074"/>
              </a:xfrm>
              <a:prstGeom prst="rect">
                <a:avLst/>
              </a:prstGeom>
              <a:solidFill>
                <a:srgbClr val="EDA70B"/>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51" name="In mid 1980s, Japan was under pressure to stimulate domestic demand in order to reduce its trade surplus, especially with the U.S., whose current account deficit reached 3.5% of its GDP">
                <a:extLst>
                  <a:ext uri="{FF2B5EF4-FFF2-40B4-BE49-F238E27FC236}">
                    <a16:creationId xmlns:a16="http://schemas.microsoft.com/office/drawing/2014/main" id="{5B5F4DB7-EBC4-0677-E16C-AFFF0D2D44D7}"/>
                  </a:ext>
                </a:extLst>
              </p:cNvPr>
              <p:cNvSpPr/>
              <p:nvPr/>
            </p:nvSpPr>
            <p:spPr>
              <a:xfrm>
                <a:off x="-3" y="15443"/>
                <a:ext cx="2156789" cy="1095389"/>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solidFill>
                <a:srgbClr val="EDA70B"/>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endParaRPr lang="en-US" dirty="0"/>
              </a:p>
              <a:p>
                <a:pPr lvl="0"/>
                <a:r>
                  <a:rPr lang="en-US" altLang="zh-CN" sz="1400" dirty="0" err="1"/>
                  <a:t>Cajas</a:t>
                </a:r>
                <a:r>
                  <a:rPr lang="en-US" altLang="zh-CN" sz="1400" dirty="0"/>
                  <a:t>: traditionally small banks, with strong ties to local politicians, </a:t>
                </a:r>
                <a:r>
                  <a:rPr lang="en-US" altLang="zh-CN" sz="1400" dirty="0" err="1"/>
                  <a:t>specialised</a:t>
                </a:r>
                <a:r>
                  <a:rPr lang="en-US" altLang="zh-CN" sz="1400" dirty="0"/>
                  <a:t> in holding mortgages in their regions</a:t>
                </a:r>
                <a:endParaRPr lang="en-CN" altLang="zh-CN" sz="1400" dirty="0"/>
              </a:p>
            </p:txBody>
          </p:sp>
        </p:grpSp>
        <p:grpSp>
          <p:nvGrpSpPr>
            <p:cNvPr id="30" name="Group">
              <a:extLst>
                <a:ext uri="{FF2B5EF4-FFF2-40B4-BE49-F238E27FC236}">
                  <a16:creationId xmlns:a16="http://schemas.microsoft.com/office/drawing/2014/main" id="{7DBC933D-2823-9DE7-38FD-78BD04B16C61}"/>
                </a:ext>
              </a:extLst>
            </p:cNvPr>
            <p:cNvGrpSpPr/>
            <p:nvPr/>
          </p:nvGrpSpPr>
          <p:grpSpPr>
            <a:xfrm>
              <a:off x="2657929" y="-34808"/>
              <a:ext cx="2156791" cy="1376828"/>
              <a:chOff x="0" y="-34808"/>
              <a:chExt cx="2156790" cy="1376827"/>
            </a:xfrm>
          </p:grpSpPr>
          <p:sp>
            <p:nvSpPr>
              <p:cNvPr id="48" name="Rectangle">
                <a:extLst>
                  <a:ext uri="{FF2B5EF4-FFF2-40B4-BE49-F238E27FC236}">
                    <a16:creationId xmlns:a16="http://schemas.microsoft.com/office/drawing/2014/main" id="{28F5E93D-0496-7FCA-E37E-414E61EE6E3D}"/>
                  </a:ext>
                </a:extLst>
              </p:cNvPr>
              <p:cNvSpPr/>
              <p:nvPr/>
            </p:nvSpPr>
            <p:spPr>
              <a:xfrm>
                <a:off x="0" y="0"/>
                <a:ext cx="2156790" cy="1294075"/>
              </a:xfrm>
              <a:prstGeom prst="rect">
                <a:avLst/>
              </a:prstGeom>
              <a:solidFill>
                <a:srgbClr val="E77E12"/>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9" name="Unwilling to expand government expenditures, Japan stimulated the economy by cutting the interest rate from 5% in January 1986 to 1% within a span of three years">
                <a:extLst>
                  <a:ext uri="{FF2B5EF4-FFF2-40B4-BE49-F238E27FC236}">
                    <a16:creationId xmlns:a16="http://schemas.microsoft.com/office/drawing/2014/main" id="{8E61FE39-6E76-6D22-5BD2-9018A811CC83}"/>
                  </a:ext>
                </a:extLst>
              </p:cNvPr>
              <p:cNvSpPr/>
              <p:nvPr/>
            </p:nvSpPr>
            <p:spPr>
              <a:xfrm>
                <a:off x="0" y="-34808"/>
                <a:ext cx="2156788" cy="137682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US" altLang="zh-CN" sz="1400" dirty="0"/>
                  <a:t>From 2002, when Spanish banks start to expand small local savings and loan banks at a rapid rate (blue line), “</a:t>
                </a:r>
                <a:r>
                  <a:rPr lang="en-US" altLang="zh-CN" sz="1400" dirty="0" err="1"/>
                  <a:t>Cajas</a:t>
                </a:r>
                <a:r>
                  <a:rPr lang="en-US" altLang="zh-CN" sz="1400" dirty="0"/>
                  <a:t>”, also started to grow despite little growth in deposits (orange line)</a:t>
                </a:r>
                <a:endParaRPr lang="en-CN" altLang="zh-CN" sz="1400" dirty="0"/>
              </a:p>
            </p:txBody>
          </p:sp>
        </p:grpSp>
        <p:grpSp>
          <p:nvGrpSpPr>
            <p:cNvPr id="31" name="Group">
              <a:extLst>
                <a:ext uri="{FF2B5EF4-FFF2-40B4-BE49-F238E27FC236}">
                  <a16:creationId xmlns:a16="http://schemas.microsoft.com/office/drawing/2014/main" id="{C5C96EE4-35DC-6C34-D03B-D60907AC0170}"/>
                </a:ext>
              </a:extLst>
            </p:cNvPr>
            <p:cNvGrpSpPr/>
            <p:nvPr/>
          </p:nvGrpSpPr>
          <p:grpSpPr>
            <a:xfrm>
              <a:off x="5305698" y="0"/>
              <a:ext cx="2156791" cy="1552049"/>
              <a:chOff x="0" y="0"/>
              <a:chExt cx="2156790" cy="1552048"/>
            </a:xfrm>
          </p:grpSpPr>
          <p:sp>
            <p:nvSpPr>
              <p:cNvPr id="46" name="Rectangle">
                <a:extLst>
                  <a:ext uri="{FF2B5EF4-FFF2-40B4-BE49-F238E27FC236}">
                    <a16:creationId xmlns:a16="http://schemas.microsoft.com/office/drawing/2014/main" id="{B05DA723-697A-91E6-AC05-E51066B96F34}"/>
                  </a:ext>
                </a:extLst>
              </p:cNvPr>
              <p:cNvSpPr/>
              <p:nvPr/>
            </p:nvSpPr>
            <p:spPr>
              <a:xfrm>
                <a:off x="0" y="0"/>
                <a:ext cx="2156790" cy="1294075"/>
              </a:xfrm>
              <a:prstGeom prst="rect">
                <a:avLst/>
              </a:prstGeom>
              <a:solidFill>
                <a:srgbClr val="D77024"/>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7" name="In the meantime, there is a financial liberalisation in Japan. First, people can bet on exchange rates without having real transactions to justify them.">
                <a:extLst>
                  <a:ext uri="{FF2B5EF4-FFF2-40B4-BE49-F238E27FC236}">
                    <a16:creationId xmlns:a16="http://schemas.microsoft.com/office/drawing/2014/main" id="{979FB505-6839-15A4-DD6F-594EB23F1836}"/>
                  </a:ext>
                </a:extLst>
              </p:cNvPr>
              <p:cNvSpPr/>
              <p:nvPr/>
            </p:nvSpPr>
            <p:spPr>
              <a:xfrm>
                <a:off x="0" y="127851"/>
                <a:ext cx="2156790" cy="1424197"/>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US" altLang="zh-CN" sz="1400" dirty="0"/>
                  <a:t>The new ability to </a:t>
                </a:r>
                <a:r>
                  <a:rPr lang="en-US" altLang="zh-CN" sz="1400" dirty="0" err="1"/>
                  <a:t>securitise</a:t>
                </a:r>
                <a:r>
                  <a:rPr lang="en-US" altLang="zh-CN" sz="1400" dirty="0"/>
                  <a:t>, sell mortgages and access the wholesale market enabled them to become modern banks and grow quickly</a:t>
                </a:r>
                <a:endParaRPr lang="en-CN" altLang="zh-CN" sz="1400" dirty="0"/>
              </a:p>
              <a:p>
                <a:endParaRPr lang="en-US" dirty="0"/>
              </a:p>
              <a:p>
                <a:endParaRPr dirty="0"/>
              </a:p>
            </p:txBody>
          </p:sp>
        </p:grpSp>
        <p:sp>
          <p:nvSpPr>
            <p:cNvPr id="32" name="Line">
              <a:extLst>
                <a:ext uri="{FF2B5EF4-FFF2-40B4-BE49-F238E27FC236}">
                  <a16:creationId xmlns:a16="http://schemas.microsoft.com/office/drawing/2014/main" id="{A3A732F8-1A55-0CA3-8864-A5F27837D3CF}"/>
                </a:ext>
              </a:extLst>
            </p:cNvPr>
            <p:cNvSpPr/>
            <p:nvPr/>
          </p:nvSpPr>
          <p:spPr>
            <a:xfrm>
              <a:off x="1078393" y="1292273"/>
              <a:ext cx="5326339" cy="46546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21600" y="11594"/>
                  </a:lnTo>
                  <a:lnTo>
                    <a:pt x="0" y="11594"/>
                  </a:lnTo>
                  <a:lnTo>
                    <a:pt x="0" y="21600"/>
                  </a:lnTo>
                </a:path>
              </a:pathLst>
            </a:custGeom>
            <a:noFill/>
            <a:ln w="6350" cap="flat">
              <a:solidFill>
                <a:srgbClr val="BF6540"/>
              </a:solidFill>
              <a:prstDash val="solid"/>
              <a:miter lim="800000"/>
              <a:tailEnd type="triangle" w="med" len="med"/>
            </a:ln>
            <a:effectLst/>
          </p:spPr>
          <p:txBody>
            <a:bodyPr wrap="square" lIns="45718" tIns="45718" rIns="45718" bIns="45718" numCol="1" anchor="ctr">
              <a:noAutofit/>
            </a:bodyPr>
            <a:lstStyle/>
            <a:p>
              <a:pPr algn="ctr" defTabSz="222250">
                <a:lnSpc>
                  <a:spcPct val="90000"/>
                </a:lnSpc>
                <a:spcBef>
                  <a:spcPts val="700"/>
                </a:spcBef>
                <a:defRPr sz="500">
                  <a:latin typeface="+mj-lt"/>
                  <a:ea typeface="+mj-ea"/>
                  <a:cs typeface="+mj-cs"/>
                  <a:sym typeface="Calibri"/>
                </a:defRPr>
              </a:pPr>
              <a:endParaRPr/>
            </a:p>
          </p:txBody>
        </p:sp>
        <p:grpSp>
          <p:nvGrpSpPr>
            <p:cNvPr id="33" name="Group">
              <a:extLst>
                <a:ext uri="{FF2B5EF4-FFF2-40B4-BE49-F238E27FC236}">
                  <a16:creationId xmlns:a16="http://schemas.microsoft.com/office/drawing/2014/main" id="{D223BB9B-C22E-77D9-9503-C9EB2885177D}"/>
                </a:ext>
              </a:extLst>
            </p:cNvPr>
            <p:cNvGrpSpPr/>
            <p:nvPr/>
          </p:nvGrpSpPr>
          <p:grpSpPr>
            <a:xfrm>
              <a:off x="1191" y="1884291"/>
              <a:ext cx="2156791" cy="1294076"/>
              <a:chOff x="0" y="0"/>
              <a:chExt cx="2156790" cy="1294075"/>
            </a:xfrm>
          </p:grpSpPr>
          <p:sp>
            <p:nvSpPr>
              <p:cNvPr id="44" name="Rectangle">
                <a:extLst>
                  <a:ext uri="{FF2B5EF4-FFF2-40B4-BE49-F238E27FC236}">
                    <a16:creationId xmlns:a16="http://schemas.microsoft.com/office/drawing/2014/main" id="{763E993C-6E55-6FF1-B111-962937238E4D}"/>
                  </a:ext>
                </a:extLst>
              </p:cNvPr>
              <p:cNvSpPr/>
              <p:nvPr/>
            </p:nvSpPr>
            <p:spPr>
              <a:xfrm>
                <a:off x="0" y="0"/>
                <a:ext cx="2156790" cy="1294075"/>
              </a:xfrm>
              <a:prstGeom prst="rect">
                <a:avLst/>
              </a:prstGeom>
              <a:solidFill>
                <a:srgbClr val="C76736"/>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5" name="Second, large Japanese corporations could raise funds through equity warrant bonds, which were traded mainly in London">
                <a:extLst>
                  <a:ext uri="{FF2B5EF4-FFF2-40B4-BE49-F238E27FC236}">
                    <a16:creationId xmlns:a16="http://schemas.microsoft.com/office/drawing/2014/main" id="{1D693ED6-5768-E84A-BE42-14324870B86E}"/>
                  </a:ext>
                </a:extLst>
              </p:cNvPr>
              <p:cNvSpPr/>
              <p:nvPr/>
            </p:nvSpPr>
            <p:spPr>
              <a:xfrm>
                <a:off x="0" y="225274"/>
                <a:ext cx="2155595" cy="766583"/>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US" altLang="zh-CN" sz="1400" dirty="0"/>
                  <a:t>Hence, the </a:t>
                </a:r>
                <a:r>
                  <a:rPr lang="en-US" altLang="zh-CN" sz="1400" dirty="0" err="1"/>
                  <a:t>Cajas</a:t>
                </a:r>
                <a:r>
                  <a:rPr lang="en-US" altLang="zh-CN" sz="1400" dirty="0"/>
                  <a:t> were able to fund credit to real estate at a much faster rate than other banks</a:t>
                </a:r>
                <a:endParaRPr lang="en-CN" altLang="zh-CN" sz="1400" dirty="0"/>
              </a:p>
            </p:txBody>
          </p:sp>
        </p:grpSp>
        <p:sp>
          <p:nvSpPr>
            <p:cNvPr id="34" name="Line">
              <a:extLst>
                <a:ext uri="{FF2B5EF4-FFF2-40B4-BE49-F238E27FC236}">
                  <a16:creationId xmlns:a16="http://schemas.microsoft.com/office/drawing/2014/main" id="{96FFB8CD-F77A-A9A4-43D2-4A28E53E4B75}"/>
                </a:ext>
              </a:extLst>
            </p:cNvPr>
            <p:cNvSpPr/>
            <p:nvPr/>
          </p:nvSpPr>
          <p:spPr>
            <a:xfrm>
              <a:off x="4880118" y="2531327"/>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grpSp>
          <p:nvGrpSpPr>
            <p:cNvPr id="35" name="Group">
              <a:extLst>
                <a:ext uri="{FF2B5EF4-FFF2-40B4-BE49-F238E27FC236}">
                  <a16:creationId xmlns:a16="http://schemas.microsoft.com/office/drawing/2014/main" id="{CD2DE929-6824-53FA-E37B-738201131EDD}"/>
                </a:ext>
              </a:extLst>
            </p:cNvPr>
            <p:cNvGrpSpPr/>
            <p:nvPr/>
          </p:nvGrpSpPr>
          <p:grpSpPr>
            <a:xfrm>
              <a:off x="2618773" y="1856465"/>
              <a:ext cx="2369506" cy="1349726"/>
              <a:chOff x="0" y="0"/>
              <a:chExt cx="2369504" cy="1349724"/>
            </a:xfrm>
          </p:grpSpPr>
          <p:sp>
            <p:nvSpPr>
              <p:cNvPr id="42" name="Rectangle">
                <a:extLst>
                  <a:ext uri="{FF2B5EF4-FFF2-40B4-BE49-F238E27FC236}">
                    <a16:creationId xmlns:a16="http://schemas.microsoft.com/office/drawing/2014/main" id="{C7AF6458-DAB0-5F34-A222-3CE361FCD208}"/>
                  </a:ext>
                </a:extLst>
              </p:cNvPr>
              <p:cNvSpPr/>
              <p:nvPr/>
            </p:nvSpPr>
            <p:spPr>
              <a:xfrm>
                <a:off x="59981" y="0"/>
                <a:ext cx="2249542" cy="1349724"/>
              </a:xfrm>
              <a:prstGeom prst="rect">
                <a:avLst/>
              </a:prstGeom>
              <a:solidFill>
                <a:srgbClr val="B66549"/>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3" name="The combination of financial liberalisation and lower interest rates boosted the fundamental value of real assets, this in turn led to expectations of ever rising stock and real estate markets">
                <a:extLst>
                  <a:ext uri="{FF2B5EF4-FFF2-40B4-BE49-F238E27FC236}">
                    <a16:creationId xmlns:a16="http://schemas.microsoft.com/office/drawing/2014/main" id="{9A0A1A12-1FEE-5845-1FF2-C79DB99CC421}"/>
                  </a:ext>
                </a:extLst>
              </p:cNvPr>
              <p:cNvSpPr/>
              <p:nvPr/>
            </p:nvSpPr>
            <p:spPr>
              <a:xfrm>
                <a:off x="0" y="216427"/>
                <a:ext cx="2369504" cy="916872"/>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US" altLang="zh-CN" sz="1400" dirty="0"/>
                  <a:t>By 2007, the </a:t>
                </a:r>
                <a:r>
                  <a:rPr lang="en-US" altLang="zh-CN" sz="1400" dirty="0" err="1"/>
                  <a:t>Cajas</a:t>
                </a:r>
                <a:r>
                  <a:rPr lang="en-US" altLang="zh-CN" sz="1400" dirty="0"/>
                  <a:t> accounted for 52% of all loans to the Spanish private sector and its loans to real estate grew by a factor of 4.9</a:t>
                </a:r>
                <a:endParaRPr lang="en-CN" altLang="zh-CN" sz="1400" dirty="0"/>
              </a:p>
            </p:txBody>
          </p:sp>
        </p:grpSp>
        <p:grpSp>
          <p:nvGrpSpPr>
            <p:cNvPr id="36" name="Group">
              <a:extLst>
                <a:ext uri="{FF2B5EF4-FFF2-40B4-BE49-F238E27FC236}">
                  <a16:creationId xmlns:a16="http://schemas.microsoft.com/office/drawing/2014/main" id="{C3BFC576-3ABF-E183-67A2-B2C7A39B358E}"/>
                </a:ext>
              </a:extLst>
            </p:cNvPr>
            <p:cNvGrpSpPr/>
            <p:nvPr/>
          </p:nvGrpSpPr>
          <p:grpSpPr>
            <a:xfrm>
              <a:off x="5449071" y="1873073"/>
              <a:ext cx="2156791" cy="1294076"/>
              <a:chOff x="0" y="0"/>
              <a:chExt cx="2156790" cy="1294075"/>
            </a:xfrm>
          </p:grpSpPr>
          <p:sp>
            <p:nvSpPr>
              <p:cNvPr id="40" name="Rectangle">
                <a:extLst>
                  <a:ext uri="{FF2B5EF4-FFF2-40B4-BE49-F238E27FC236}">
                    <a16:creationId xmlns:a16="http://schemas.microsoft.com/office/drawing/2014/main" id="{CAB9EE94-16A8-77DF-BF2C-B51E24DAB3F8}"/>
                  </a:ext>
                </a:extLst>
              </p:cNvPr>
              <p:cNvSpPr/>
              <p:nvPr/>
            </p:nvSpPr>
            <p:spPr>
              <a:xfrm>
                <a:off x="0" y="0"/>
                <a:ext cx="2156790" cy="1294075"/>
              </a:xfrm>
              <a:prstGeom prst="rect">
                <a:avLst/>
              </a:prstGeom>
              <a:solidFill>
                <a:srgbClr val="A5695D"/>
              </a:solidFill>
              <a:ln w="12700" cap="flat">
                <a:solidFill>
                  <a:srgbClr val="FFFFFF"/>
                </a:solidFill>
                <a:prstDash val="solid"/>
                <a:miter lim="800000"/>
              </a:ln>
              <a:effectLst/>
            </p:spPr>
            <p:txBody>
              <a:bodyPr wrap="square" lIns="45718" tIns="45718" rIns="45718" bIns="45718" numCol="1" anchor="ctr">
                <a:noAutofit/>
              </a:bodyPr>
              <a:lstStyle/>
              <a:p>
                <a:pPr algn="ctr" defTabSz="533400">
                  <a:lnSpc>
                    <a:spcPct val="90000"/>
                  </a:lnSpc>
                  <a:spcBef>
                    <a:spcPts val="700"/>
                  </a:spcBef>
                  <a:defRPr>
                    <a:solidFill>
                      <a:srgbClr val="FFFFFF"/>
                    </a:solidFill>
                    <a:latin typeface="+mj-lt"/>
                    <a:ea typeface="+mj-ea"/>
                    <a:cs typeface="+mj-cs"/>
                    <a:sym typeface="Calibri"/>
                  </a:defRPr>
                </a:pPr>
                <a:endParaRPr/>
              </a:p>
            </p:txBody>
          </p:sp>
          <p:sp>
            <p:nvSpPr>
              <p:cNvPr id="41" name="The boom phase started with increased investments and GDP. But after the bubble popped, with a stock price collapse in 1991, decades of stagnation followed">
                <a:extLst>
                  <a:ext uri="{FF2B5EF4-FFF2-40B4-BE49-F238E27FC236}">
                    <a16:creationId xmlns:a16="http://schemas.microsoft.com/office/drawing/2014/main" id="{BCB70E4B-8D5D-4AC3-0C1E-8B97F643CAA9}"/>
                  </a:ext>
                </a:extLst>
              </p:cNvPr>
              <p:cNvSpPr/>
              <p:nvPr/>
            </p:nvSpPr>
            <p:spPr>
              <a:xfrm>
                <a:off x="0" y="105006"/>
                <a:ext cx="2013418" cy="1067161"/>
              </a:xfrm>
              <a:custGeom>
                <a:avLst/>
                <a:gdLst/>
                <a:ahLst/>
                <a:cxnLst>
                  <a:cxn ang="0">
                    <a:pos x="wd2" y="hd2"/>
                  </a:cxn>
                  <a:cxn ang="5400000">
                    <a:pos x="wd2" y="hd2"/>
                  </a:cxn>
                  <a:cxn ang="10800000">
                    <a:pos x="wd2" y="hd2"/>
                  </a:cxn>
                  <a:cxn ang="16200000">
                    <a:pos x="wd2" y="hd2"/>
                  </a:cxn>
                </a:cxnLst>
                <a:rect l="0" t="0" r="r" b="b"/>
                <a:pathLst>
                  <a:path w="21600"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05684" tIns="105684" rIns="105684" bIns="105684" numCol="1" anchor="ctr">
                <a:spAutoFit/>
              </a:bodyPr>
              <a:lstStyle>
                <a:lvl1pPr algn="ctr" defTabSz="533400">
                  <a:lnSpc>
                    <a:spcPct val="90000"/>
                  </a:lnSpc>
                  <a:spcBef>
                    <a:spcPts val="500"/>
                  </a:spcBef>
                  <a:defRPr sz="1200">
                    <a:solidFill>
                      <a:srgbClr val="FFFFFF"/>
                    </a:solidFill>
                    <a:latin typeface="+mj-lt"/>
                    <a:ea typeface="+mj-ea"/>
                    <a:cs typeface="+mj-cs"/>
                    <a:sym typeface="Calibri"/>
                  </a:defRPr>
                </a:lvl1pPr>
              </a:lstStyle>
              <a:p>
                <a:pPr lvl="0"/>
                <a:r>
                  <a:rPr lang="en-US" altLang="zh-CN" sz="1400" dirty="0"/>
                  <a:t>10 years later, all of the </a:t>
                </a:r>
                <a:r>
                  <a:rPr lang="en-US" altLang="zh-CN" sz="1400" dirty="0" err="1"/>
                  <a:t>Cajas</a:t>
                </a:r>
                <a:r>
                  <a:rPr lang="en-US" altLang="zh-CN" sz="1400" dirty="0"/>
                  <a:t> had been dismantled or absorbed by other banks as a result of their high losses and mismanagement</a:t>
                </a:r>
                <a:endParaRPr lang="en-CN" altLang="zh-CN" sz="1400" dirty="0"/>
              </a:p>
            </p:txBody>
          </p:sp>
        </p:grpSp>
        <p:sp>
          <p:nvSpPr>
            <p:cNvPr id="37" name="Line">
              <a:extLst>
                <a:ext uri="{FF2B5EF4-FFF2-40B4-BE49-F238E27FC236}">
                  <a16:creationId xmlns:a16="http://schemas.microsoft.com/office/drawing/2014/main" id="{BBEEEFBA-4164-6117-2F14-8C76DC362795}"/>
                </a:ext>
              </a:extLst>
            </p:cNvPr>
            <p:cNvSpPr/>
            <p:nvPr/>
          </p:nvSpPr>
          <p:spPr>
            <a:xfrm>
              <a:off x="2119441" y="2531327"/>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sp>
          <p:nvSpPr>
            <p:cNvPr id="38" name="Line">
              <a:extLst>
                <a:ext uri="{FF2B5EF4-FFF2-40B4-BE49-F238E27FC236}">
                  <a16:creationId xmlns:a16="http://schemas.microsoft.com/office/drawing/2014/main" id="{E76C3DD6-4FAC-8923-CF4C-08D92D572E7A}"/>
                </a:ext>
              </a:extLst>
            </p:cNvPr>
            <p:cNvSpPr/>
            <p:nvPr/>
          </p:nvSpPr>
          <p:spPr>
            <a:xfrm>
              <a:off x="2174627" y="723503"/>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sp>
          <p:nvSpPr>
            <p:cNvPr id="39" name="Line">
              <a:extLst>
                <a:ext uri="{FF2B5EF4-FFF2-40B4-BE49-F238E27FC236}">
                  <a16:creationId xmlns:a16="http://schemas.microsoft.com/office/drawing/2014/main" id="{4D81D1F0-B98A-B839-36A4-C3B668EF31C1}"/>
                </a:ext>
              </a:extLst>
            </p:cNvPr>
            <p:cNvSpPr/>
            <p:nvPr/>
          </p:nvSpPr>
          <p:spPr>
            <a:xfrm>
              <a:off x="4827477" y="716229"/>
              <a:ext cx="465463" cy="2"/>
            </a:xfrm>
            <a:prstGeom prst="line">
              <a:avLst/>
            </a:prstGeom>
            <a:noFill/>
            <a:ln w="6350" cap="flat">
              <a:solidFill>
                <a:srgbClr val="AB6756"/>
              </a:solidFill>
              <a:prstDash val="solid"/>
              <a:miter lim="800000"/>
              <a:tailEnd type="triangle" w="med" len="med"/>
            </a:ln>
            <a:effectLst/>
          </p:spPr>
          <p:txBody>
            <a:bodyPr wrap="square" lIns="45718" tIns="45718" rIns="45718" bIns="45718" numCol="1" anchor="t">
              <a:noAutofit/>
            </a:bodyPr>
            <a:lstStyle/>
            <a:p>
              <a:endParaRPr/>
            </a:p>
          </p:txBody>
        </p:sp>
      </p:grpSp>
      <p:sp>
        <p:nvSpPr>
          <p:cNvPr id="4" name="Title 1">
            <a:extLst>
              <a:ext uri="{FF2B5EF4-FFF2-40B4-BE49-F238E27FC236}">
                <a16:creationId xmlns:a16="http://schemas.microsoft.com/office/drawing/2014/main" id="{DF87D518-2613-F6EA-7751-A6B7031AA300}"/>
              </a:ext>
            </a:extLst>
          </p:cNvPr>
          <p:cNvSpPr>
            <a:spLocks noGrp="1"/>
          </p:cNvSpPr>
          <p:nvPr>
            <p:ph type="title"/>
          </p:nvPr>
        </p:nvSpPr>
        <p:spPr>
          <a:xfrm>
            <a:off x="700635" y="922096"/>
            <a:ext cx="10691265" cy="511849"/>
          </a:xfrm>
        </p:spPr>
        <p:txBody>
          <a:bodyPr>
            <a:noAutofit/>
          </a:bodyPr>
          <a:lstStyle/>
          <a:p>
            <a:r>
              <a:rPr lang="en-US" sz="3200" dirty="0"/>
              <a:t>Sequence of events</a:t>
            </a:r>
          </a:p>
        </p:txBody>
      </p:sp>
    </p:spTree>
    <p:extLst>
      <p:ext uri="{BB962C8B-B14F-4D97-AF65-F5344CB8AC3E}">
        <p14:creationId xmlns:p14="http://schemas.microsoft.com/office/powerpoint/2010/main" val="41257168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Spanish banks vs </a:t>
            </a:r>
            <a:r>
              <a:rPr lang="en-US" sz="3200" dirty="0" err="1"/>
              <a:t>cajas</a:t>
            </a:r>
            <a:endParaRPr lang="en-US" sz="3200" dirty="0"/>
          </a:p>
        </p:txBody>
      </p:sp>
      <p:pic>
        <p:nvPicPr>
          <p:cNvPr id="3" name="Picture 3">
            <a:extLst>
              <a:ext uri="{FF2B5EF4-FFF2-40B4-BE49-F238E27FC236}">
                <a16:creationId xmlns:a16="http://schemas.microsoft.com/office/drawing/2014/main" id="{0B3C9F71-E415-A1C7-4528-22C16FCDAA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053" y="1956650"/>
            <a:ext cx="10931894" cy="3621190"/>
          </a:xfrm>
          <a:prstGeom prst="rect">
            <a:avLst/>
          </a:prstGeom>
        </p:spPr>
      </p:pic>
    </p:spTree>
    <p:extLst>
      <p:ext uri="{BB962C8B-B14F-4D97-AF65-F5344CB8AC3E}">
        <p14:creationId xmlns:p14="http://schemas.microsoft.com/office/powerpoint/2010/main" val="32496775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00D4A6E7-7326-8748-A5F8-7043B60FDFEF}"/>
              </a:ext>
            </a:extLst>
          </p:cNvPr>
          <p:cNvGraphicFramePr>
            <a:graphicFrameLocks noGrp="1"/>
          </p:cNvGraphicFramePr>
          <p:nvPr>
            <p:ph idx="1"/>
            <p:extLst>
              <p:ext uri="{D42A27DB-BD31-4B8C-83A1-F6EECF244321}">
                <p14:modId xmlns:p14="http://schemas.microsoft.com/office/powerpoint/2010/main" val="1965179202"/>
              </p:ext>
            </p:extLst>
          </p:nvPr>
        </p:nvGraphicFramePr>
        <p:xfrm>
          <a:off x="1036320" y="1698171"/>
          <a:ext cx="10119360" cy="43331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le 1">
            <a:extLst>
              <a:ext uri="{FF2B5EF4-FFF2-40B4-BE49-F238E27FC236}">
                <a16:creationId xmlns:a16="http://schemas.microsoft.com/office/drawing/2014/main" id="{39D89AD8-6FBA-48CD-A6C0-6128CDED744E}"/>
              </a:ext>
            </a:extLst>
          </p:cNvPr>
          <p:cNvSpPr>
            <a:spLocks noGrp="1"/>
          </p:cNvSpPr>
          <p:nvPr>
            <p:ph type="title"/>
          </p:nvPr>
        </p:nvSpPr>
        <p:spPr>
          <a:xfrm>
            <a:off x="700635" y="922096"/>
            <a:ext cx="10691265" cy="511849"/>
          </a:xfrm>
        </p:spPr>
        <p:txBody>
          <a:bodyPr>
            <a:noAutofit/>
          </a:bodyPr>
          <a:lstStyle/>
          <a:p>
            <a:r>
              <a:rPr lang="en-US" sz="3200" dirty="0"/>
              <a:t>FROM SPAIN TO THE EUROPEAN PERIPHERY</a:t>
            </a:r>
          </a:p>
        </p:txBody>
      </p:sp>
    </p:spTree>
    <p:extLst>
      <p:ext uri="{BB962C8B-B14F-4D97-AF65-F5344CB8AC3E}">
        <p14:creationId xmlns:p14="http://schemas.microsoft.com/office/powerpoint/2010/main" val="13830863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2">
            <a:extLst>
              <a:ext uri="{FF2B5EF4-FFF2-40B4-BE49-F238E27FC236}">
                <a16:creationId xmlns:a16="http://schemas.microsoft.com/office/drawing/2014/main" id="{76355FB7-F8E7-6FC4-EA40-A7CAD9F5B126}"/>
              </a:ext>
            </a:extLst>
          </p:cNvPr>
          <p:cNvSpPr>
            <a:spLocks noGrp="1"/>
          </p:cNvSpPr>
          <p:nvPr>
            <p:ph idx="1"/>
          </p:nvPr>
        </p:nvSpPr>
        <p:spPr>
          <a:xfrm>
            <a:off x="799897" y="1500508"/>
            <a:ext cx="10492740" cy="4389137"/>
          </a:xfrm>
        </p:spPr>
        <p:txBody>
          <a:bodyPr>
            <a:noAutofit/>
          </a:bodyPr>
          <a:lstStyle/>
          <a:p>
            <a:pPr>
              <a:lnSpc>
                <a:spcPct val="100000"/>
              </a:lnSpc>
              <a:spcBef>
                <a:spcPts val="600"/>
              </a:spcBef>
              <a:spcAft>
                <a:spcPts val="600"/>
              </a:spcAft>
            </a:pPr>
            <a:r>
              <a:rPr lang="en-US" altLang="zh-CN" dirty="0">
                <a:latin typeface="+mj-lt"/>
              </a:rPr>
              <a:t>Size of bank credit relative to total GDP is very large. </a:t>
            </a:r>
          </a:p>
          <a:p>
            <a:pPr lvl="1">
              <a:lnSpc>
                <a:spcPct val="100000"/>
              </a:lnSpc>
              <a:spcBef>
                <a:spcPts val="600"/>
              </a:spcBef>
              <a:spcAft>
                <a:spcPts val="600"/>
              </a:spcAft>
              <a:buFont typeface="Wingdings" pitchFamily="2" charset="2"/>
              <a:buChar char="Ø"/>
            </a:pPr>
            <a:r>
              <a:rPr lang="en-US" altLang="zh-CN" sz="2000" dirty="0">
                <a:latin typeface="+mj-lt"/>
              </a:rPr>
              <a:t>Bank financing is dominant in Europe. </a:t>
            </a:r>
          </a:p>
          <a:p>
            <a:pPr>
              <a:lnSpc>
                <a:spcPct val="100000"/>
              </a:lnSpc>
              <a:spcBef>
                <a:spcPts val="600"/>
              </a:spcBef>
              <a:spcAft>
                <a:spcPts val="600"/>
              </a:spcAft>
            </a:pPr>
            <a:r>
              <a:rPr lang="en-US" altLang="zh-CN" dirty="0">
                <a:latin typeface="+mj-lt"/>
              </a:rPr>
              <a:t>Concentrated within countries. </a:t>
            </a:r>
          </a:p>
          <a:p>
            <a:pPr lvl="1">
              <a:lnSpc>
                <a:spcPct val="100000"/>
              </a:lnSpc>
              <a:spcBef>
                <a:spcPts val="600"/>
              </a:spcBef>
              <a:spcAft>
                <a:spcPts val="600"/>
              </a:spcAft>
              <a:buFont typeface="Wingdings" pitchFamily="2" charset="2"/>
              <a:buChar char="Ø"/>
            </a:pPr>
            <a:r>
              <a:rPr lang="en-US" altLang="zh-CN" sz="2000" dirty="0">
                <a:latin typeface="+mj-lt"/>
              </a:rPr>
              <a:t>Largest few banks in each European country are very large relative to their countries, with total assets often in excess of annual GDP. Any individual country has trouble bailing out its banks.</a:t>
            </a:r>
          </a:p>
          <a:p>
            <a:pPr>
              <a:lnSpc>
                <a:spcPct val="100000"/>
              </a:lnSpc>
              <a:spcBef>
                <a:spcPts val="600"/>
              </a:spcBef>
              <a:spcAft>
                <a:spcPts val="600"/>
              </a:spcAft>
            </a:pPr>
            <a:r>
              <a:rPr lang="en-US" altLang="zh-CN" dirty="0">
                <a:latin typeface="+mj-lt"/>
              </a:rPr>
              <a:t>Flows of capital happened across multiple regions in Europe, involving countries with different deposit insurance mechanisms, different resolution authorities for troubled banks, and different fiscal authorities and legal systems behind these. </a:t>
            </a:r>
          </a:p>
          <a:p>
            <a:pPr>
              <a:lnSpc>
                <a:spcPct val="100000"/>
              </a:lnSpc>
              <a:spcBef>
                <a:spcPts val="600"/>
              </a:spcBef>
              <a:spcAft>
                <a:spcPts val="600"/>
              </a:spcAft>
            </a:pPr>
            <a:r>
              <a:rPr lang="en-US" altLang="zh-CN" dirty="0">
                <a:latin typeface="+mj-lt"/>
              </a:rPr>
              <a:t>Altogether, banking sector problems would have a larger impact on the European economy. The sovereign safety net of the financial sector was unreliable. </a:t>
            </a:r>
          </a:p>
        </p:txBody>
      </p:sp>
      <p:sp>
        <p:nvSpPr>
          <p:cNvPr id="3" name="Title 1">
            <a:extLst>
              <a:ext uri="{FF2B5EF4-FFF2-40B4-BE49-F238E27FC236}">
                <a16:creationId xmlns:a16="http://schemas.microsoft.com/office/drawing/2014/main" id="{E4536370-D564-F947-AD39-ACAF5BD86137}"/>
              </a:ext>
            </a:extLst>
          </p:cNvPr>
          <p:cNvSpPr txBox="1">
            <a:spLocks/>
          </p:cNvSpPr>
          <p:nvPr/>
        </p:nvSpPr>
        <p:spPr>
          <a:xfrm>
            <a:off x="700635" y="922096"/>
            <a:ext cx="10691265" cy="511849"/>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4000" kern="1200" cap="all" spc="30" baseline="0">
                <a:solidFill>
                  <a:schemeClr val="tx1"/>
                </a:solidFill>
                <a:latin typeface="+mj-lt"/>
                <a:ea typeface="+mj-ea"/>
                <a:cs typeface="+mj-cs"/>
              </a:defRPr>
            </a:lvl1pPr>
          </a:lstStyle>
          <a:p>
            <a:r>
              <a:rPr lang="en-US" sz="3200" dirty="0"/>
              <a:t>European Banks’ Distinct Features</a:t>
            </a:r>
          </a:p>
        </p:txBody>
      </p:sp>
    </p:spTree>
    <p:extLst>
      <p:ext uri="{BB962C8B-B14F-4D97-AF65-F5344CB8AC3E}">
        <p14:creationId xmlns:p14="http://schemas.microsoft.com/office/powerpoint/2010/main" val="13839572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5052465" cy="698886"/>
          </a:xfrm>
        </p:spPr>
        <p:txBody>
          <a:bodyPr>
            <a:noAutofit/>
          </a:bodyPr>
          <a:lstStyle/>
          <a:p>
            <a:r>
              <a:rPr lang="en-US" sz="3200" dirty="0"/>
              <a:t>Summary</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4" y="1620982"/>
            <a:ext cx="8029243" cy="4308232"/>
          </a:xfrm>
        </p:spPr>
        <p:txBody>
          <a:bodyPr>
            <a:noAutofit/>
          </a:bodyPr>
          <a:lstStyle/>
          <a:p>
            <a:pPr marL="342900" indent="-342900">
              <a:lnSpc>
                <a:spcPct val="100000"/>
              </a:lnSpc>
              <a:spcBef>
                <a:spcPts val="600"/>
              </a:spcBef>
              <a:spcAft>
                <a:spcPts val="600"/>
              </a:spcAft>
              <a:buSzPct val="100000"/>
              <a:buFont typeface="Arial"/>
              <a:buChar char="•"/>
              <a:defRPr sz="2000">
                <a:latin typeface="+mj-lt"/>
                <a:ea typeface="+mj-ea"/>
                <a:cs typeface="+mj-cs"/>
                <a:sym typeface="Calibri"/>
              </a:defRPr>
            </a:pPr>
            <a:r>
              <a:rPr lang="en-US" altLang="zh-CN" dirty="0">
                <a:latin typeface="+mj-lt"/>
                <a:ea typeface="+mj-ea"/>
                <a:cs typeface="+mj-cs"/>
              </a:rPr>
              <a:t>Traditional banks have a simple balance sheet: mortgages, business loans and government bonds as assets and demand deposits as liabilities</a:t>
            </a:r>
          </a:p>
          <a:p>
            <a:pPr marL="342900" indent="-342900">
              <a:lnSpc>
                <a:spcPct val="100000"/>
              </a:lnSpc>
              <a:spcBef>
                <a:spcPts val="600"/>
              </a:spcBef>
              <a:spcAft>
                <a:spcPts val="600"/>
              </a:spcAft>
              <a:buSzPct val="100000"/>
              <a:buFont typeface="Arial"/>
              <a:buChar char="•"/>
              <a:defRPr sz="2000">
                <a:latin typeface="+mj-lt"/>
                <a:ea typeface="+mj-ea"/>
                <a:cs typeface="+mj-cs"/>
                <a:sym typeface="Calibri"/>
              </a:defRPr>
            </a:pPr>
            <a:r>
              <a:rPr lang="en-US" altLang="zh-CN" dirty="0">
                <a:latin typeface="+mj-lt"/>
                <a:ea typeface="+mj-ea"/>
                <a:cs typeface="+mj-cs"/>
              </a:rPr>
              <a:t>The transformation from illiquid liabilities to liquid assets expose banks to runs. However, policy in the form of deposit insurance or lender of last resort can eliminate the incentive to </a:t>
            </a:r>
            <a:r>
              <a:rPr lang="en-US" altLang="zh-CN" b="1" dirty="0">
                <a:solidFill>
                  <a:srgbClr val="EC6D0B"/>
                </a:solidFill>
                <a:latin typeface="+mj-lt"/>
                <a:ea typeface="+mj-ea"/>
                <a:cs typeface="+mj-cs"/>
              </a:rPr>
              <a:t>run</a:t>
            </a:r>
          </a:p>
          <a:p>
            <a:pPr marL="342900" indent="-342900">
              <a:lnSpc>
                <a:spcPct val="100000"/>
              </a:lnSpc>
              <a:spcBef>
                <a:spcPts val="600"/>
              </a:spcBef>
              <a:spcAft>
                <a:spcPts val="600"/>
              </a:spcAft>
              <a:buSzPct val="100000"/>
              <a:buFont typeface="Arial"/>
              <a:buChar char="•"/>
              <a:defRPr sz="2000">
                <a:latin typeface="+mj-lt"/>
                <a:ea typeface="+mj-ea"/>
                <a:cs typeface="+mj-cs"/>
                <a:sym typeface="Calibri"/>
              </a:defRPr>
            </a:pPr>
            <a:r>
              <a:rPr lang="en-US" altLang="zh-CN" dirty="0">
                <a:latin typeface="+mj-lt"/>
                <a:ea typeface="+mj-ea"/>
                <a:cs typeface="+mj-cs"/>
              </a:rPr>
              <a:t>Modern banks, however, have a much larger share of traded assets that are constantly </a:t>
            </a:r>
            <a:r>
              <a:rPr lang="en-US" altLang="zh-CN" b="1" dirty="0">
                <a:solidFill>
                  <a:srgbClr val="EC6D0B"/>
                </a:solidFill>
                <a:latin typeface="+mj-lt"/>
                <a:ea typeface="+mj-ea"/>
                <a:cs typeface="+mj-cs"/>
              </a:rPr>
              <a:t>marked-to-market</a:t>
            </a:r>
            <a:r>
              <a:rPr lang="en-US" altLang="zh-CN" dirty="0">
                <a:latin typeface="+mj-lt"/>
                <a:ea typeface="+mj-ea"/>
                <a:cs typeface="+mj-cs"/>
              </a:rPr>
              <a:t> and </a:t>
            </a:r>
            <a:r>
              <a:rPr lang="en-US" altLang="zh-CN" b="1" dirty="0">
                <a:solidFill>
                  <a:srgbClr val="EC6D0B"/>
                </a:solidFill>
                <a:latin typeface="+mj-lt"/>
                <a:ea typeface="+mj-ea"/>
                <a:cs typeface="+mj-cs"/>
              </a:rPr>
              <a:t>grow very quickly</a:t>
            </a:r>
          </a:p>
          <a:p>
            <a:pPr marL="342900" indent="-342900">
              <a:lnSpc>
                <a:spcPct val="100000"/>
              </a:lnSpc>
              <a:spcBef>
                <a:spcPts val="600"/>
              </a:spcBef>
              <a:spcAft>
                <a:spcPts val="600"/>
              </a:spcAft>
              <a:buSzPct val="100000"/>
              <a:buFont typeface="Arial"/>
              <a:buChar char="•"/>
              <a:defRPr sz="2000">
                <a:latin typeface="+mj-lt"/>
                <a:ea typeface="+mj-ea"/>
                <a:cs typeface="+mj-cs"/>
                <a:sym typeface="Calibri"/>
              </a:defRPr>
            </a:pPr>
            <a:r>
              <a:rPr lang="en-US" altLang="zh-CN" b="1" dirty="0">
                <a:solidFill>
                  <a:srgbClr val="EC6D0B"/>
                </a:solidFill>
                <a:latin typeface="+mj-lt"/>
                <a:ea typeface="+mj-ea"/>
                <a:cs typeface="+mj-cs"/>
              </a:rPr>
              <a:t>Funding liquidity risk </a:t>
            </a:r>
            <a:r>
              <a:rPr lang="en-US" altLang="zh-CN" dirty="0">
                <a:latin typeface="+mj-lt"/>
                <a:ea typeface="+mj-ea"/>
                <a:cs typeface="+mj-cs"/>
              </a:rPr>
              <a:t>is higher. Modern banks </a:t>
            </a:r>
            <a:r>
              <a:rPr lang="en-US" altLang="zh-CN" b="1" dirty="0">
                <a:solidFill>
                  <a:srgbClr val="EC6D0B"/>
                </a:solidFill>
                <a:latin typeface="+mj-lt"/>
                <a:ea typeface="+mj-ea"/>
                <a:cs typeface="+mj-cs"/>
              </a:rPr>
              <a:t>amplify asset-price cycles</a:t>
            </a:r>
          </a:p>
          <a:p>
            <a:pPr marL="342900" indent="-342900">
              <a:lnSpc>
                <a:spcPct val="100000"/>
              </a:lnSpc>
              <a:spcBef>
                <a:spcPts val="600"/>
              </a:spcBef>
              <a:spcAft>
                <a:spcPts val="600"/>
              </a:spcAft>
              <a:buSzPct val="100000"/>
              <a:buFont typeface="Arial"/>
              <a:buChar char="•"/>
              <a:defRPr sz="2000">
                <a:latin typeface="+mj-lt"/>
                <a:ea typeface="+mj-ea"/>
                <a:cs typeface="+mj-cs"/>
                <a:sym typeface="Calibri"/>
              </a:defRPr>
            </a:pPr>
            <a:r>
              <a:rPr lang="en-US" altLang="zh-CN" dirty="0">
                <a:latin typeface="+mj-lt"/>
                <a:ea typeface="+mj-ea"/>
                <a:cs typeface="+mj-cs"/>
              </a:rPr>
              <a:t>The </a:t>
            </a:r>
            <a:r>
              <a:rPr lang="en-US" altLang="zh-CN" dirty="0" err="1">
                <a:latin typeface="+mj-lt"/>
                <a:ea typeface="+mj-ea"/>
                <a:cs typeface="+mj-cs"/>
              </a:rPr>
              <a:t>Cajas</a:t>
            </a:r>
            <a:r>
              <a:rPr lang="en-US" altLang="zh-CN" dirty="0">
                <a:latin typeface="+mj-lt"/>
                <a:ea typeface="+mj-ea"/>
                <a:cs typeface="+mj-cs"/>
              </a:rPr>
              <a:t> expanded rapidly from 2002 despite little growth in deposits. They became modern banks and funded credit to real estate and spurring misallocation between sectors</a:t>
            </a:r>
          </a:p>
        </p:txBody>
      </p:sp>
      <p:pic>
        <p:nvPicPr>
          <p:cNvPr id="4" name="Picture 3">
            <a:extLst>
              <a:ext uri="{FF2B5EF4-FFF2-40B4-BE49-F238E27FC236}">
                <a16:creationId xmlns:a16="http://schemas.microsoft.com/office/drawing/2014/main" id="{9294776A-795F-918C-AF27-B3A56FC3387E}"/>
              </a:ext>
            </a:extLst>
          </p:cNvPr>
          <p:cNvPicPr>
            <a:picLocks noChangeAspect="1"/>
          </p:cNvPicPr>
          <p:nvPr/>
        </p:nvPicPr>
        <p:blipFill>
          <a:blip r:embed="rId2"/>
          <a:stretch>
            <a:fillRect/>
          </a:stretch>
        </p:blipFill>
        <p:spPr>
          <a:xfrm>
            <a:off x="8729877" y="1694688"/>
            <a:ext cx="2761489" cy="4172177"/>
          </a:xfrm>
          <a:prstGeom prst="rect">
            <a:avLst/>
          </a:prstGeom>
        </p:spPr>
      </p:pic>
    </p:spTree>
    <p:extLst>
      <p:ext uri="{BB962C8B-B14F-4D97-AF65-F5344CB8AC3E}">
        <p14:creationId xmlns:p14="http://schemas.microsoft.com/office/powerpoint/2010/main" val="40590698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B483D3-191E-FCC5-9408-3B2812980629}"/>
              </a:ext>
            </a:extLst>
          </p:cNvPr>
          <p:cNvSpPr>
            <a:spLocks noGrp="1"/>
          </p:cNvSpPr>
          <p:nvPr>
            <p:ph type="title"/>
          </p:nvPr>
        </p:nvSpPr>
        <p:spPr/>
        <p:txBody>
          <a:bodyPr/>
          <a:lstStyle/>
          <a:p>
            <a:r>
              <a:rPr lang="en-GB" dirty="0"/>
              <a:t>Extra pictures</a:t>
            </a:r>
          </a:p>
        </p:txBody>
      </p:sp>
      <p:sp>
        <p:nvSpPr>
          <p:cNvPr id="3" name="Text Placeholder 2">
            <a:extLst>
              <a:ext uri="{FF2B5EF4-FFF2-40B4-BE49-F238E27FC236}">
                <a16:creationId xmlns:a16="http://schemas.microsoft.com/office/drawing/2014/main" id="{9DD05011-790A-8DE8-0D4C-70DC8DC83B2D}"/>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3347238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9D6D-AD5C-2A41-8CA7-C4D53DF9F277}"/>
              </a:ext>
            </a:extLst>
          </p:cNvPr>
          <p:cNvSpPr>
            <a:spLocks noGrp="1"/>
          </p:cNvSpPr>
          <p:nvPr>
            <p:ph type="title"/>
          </p:nvPr>
        </p:nvSpPr>
        <p:spPr/>
        <p:txBody>
          <a:bodyPr>
            <a:normAutofit/>
          </a:bodyPr>
          <a:lstStyle/>
          <a:p>
            <a:r>
              <a:rPr lang="en-US" sz="2400" dirty="0"/>
              <a:t>Capital flows core-periphery through banks</a:t>
            </a:r>
          </a:p>
        </p:txBody>
      </p:sp>
      <p:sp>
        <p:nvSpPr>
          <p:cNvPr id="5" name="TextBox 4">
            <a:extLst>
              <a:ext uri="{FF2B5EF4-FFF2-40B4-BE49-F238E27FC236}">
                <a16:creationId xmlns:a16="http://schemas.microsoft.com/office/drawing/2014/main" id="{23F0BDFB-850C-C74D-A54E-C43D5A46EFED}"/>
              </a:ext>
            </a:extLst>
          </p:cNvPr>
          <p:cNvSpPr txBox="1"/>
          <p:nvPr/>
        </p:nvSpPr>
        <p:spPr>
          <a:xfrm>
            <a:off x="8897518" y="6354374"/>
            <a:ext cx="2812052" cy="276999"/>
          </a:xfrm>
          <a:prstGeom prst="rect">
            <a:avLst/>
          </a:prstGeom>
          <a:noFill/>
        </p:spPr>
        <p:txBody>
          <a:bodyPr wrap="none" rtlCol="0">
            <a:spAutoFit/>
          </a:bodyPr>
          <a:lstStyle/>
          <a:p>
            <a:r>
              <a:rPr lang="en-US" sz="1200" i="1" dirty="0"/>
              <a:t>Source: Bank for International Settlements</a:t>
            </a:r>
          </a:p>
        </p:txBody>
      </p:sp>
      <p:pic>
        <p:nvPicPr>
          <p:cNvPr id="3" name="Picture 2">
            <a:extLst>
              <a:ext uri="{FF2B5EF4-FFF2-40B4-BE49-F238E27FC236}">
                <a16:creationId xmlns:a16="http://schemas.microsoft.com/office/drawing/2014/main" id="{34F4ACA1-605B-5349-A14E-C116D4CFCA18}"/>
              </a:ext>
            </a:extLst>
          </p:cNvPr>
          <p:cNvPicPr>
            <a:picLocks noChangeAspect="1"/>
          </p:cNvPicPr>
          <p:nvPr/>
        </p:nvPicPr>
        <p:blipFill>
          <a:blip r:embed="rId3"/>
          <a:stretch>
            <a:fillRect/>
          </a:stretch>
        </p:blipFill>
        <p:spPr>
          <a:xfrm>
            <a:off x="2619242" y="1607611"/>
            <a:ext cx="6854049" cy="4303875"/>
          </a:xfrm>
          <a:prstGeom prst="rect">
            <a:avLst/>
          </a:prstGeom>
        </p:spPr>
      </p:pic>
    </p:spTree>
    <p:extLst>
      <p:ext uri="{BB962C8B-B14F-4D97-AF65-F5344CB8AC3E}">
        <p14:creationId xmlns:p14="http://schemas.microsoft.com/office/powerpoint/2010/main" val="3339769647"/>
      </p:ext>
    </p:extLst>
  </p:cSld>
  <p:clrMapOvr>
    <a:overrideClrMapping bg1="lt1" tx1="dk1" bg2="lt2" tx2="dk2" accent1="accent1" accent2="accent2" accent3="accent3" accent4="accent4" accent5="accent5" accent6="accent6" hlink="hlink" folHlink="folHlink"/>
  </p:clrMapOvr>
</p:sld>
</file>

<file path=ppt/slides/slide2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9D6D-AD5C-2A41-8CA7-C4D53DF9F277}"/>
              </a:ext>
            </a:extLst>
          </p:cNvPr>
          <p:cNvSpPr>
            <a:spLocks noGrp="1"/>
          </p:cNvSpPr>
          <p:nvPr>
            <p:ph type="title"/>
          </p:nvPr>
        </p:nvSpPr>
        <p:spPr/>
        <p:txBody>
          <a:bodyPr>
            <a:normAutofit/>
          </a:bodyPr>
          <a:lstStyle/>
          <a:p>
            <a:r>
              <a:rPr lang="en-US" sz="2400" dirty="0"/>
              <a:t>Capital flows core-periphery through banks</a:t>
            </a:r>
          </a:p>
        </p:txBody>
      </p:sp>
      <p:sp>
        <p:nvSpPr>
          <p:cNvPr id="5" name="TextBox 4">
            <a:extLst>
              <a:ext uri="{FF2B5EF4-FFF2-40B4-BE49-F238E27FC236}">
                <a16:creationId xmlns:a16="http://schemas.microsoft.com/office/drawing/2014/main" id="{46F16AAB-EBEB-7143-B331-C520B323DD59}"/>
              </a:ext>
            </a:extLst>
          </p:cNvPr>
          <p:cNvSpPr txBox="1"/>
          <p:nvPr/>
        </p:nvSpPr>
        <p:spPr>
          <a:xfrm>
            <a:off x="6850922" y="6354375"/>
            <a:ext cx="5341078" cy="276999"/>
          </a:xfrm>
          <a:prstGeom prst="rect">
            <a:avLst/>
          </a:prstGeom>
          <a:noFill/>
        </p:spPr>
        <p:txBody>
          <a:bodyPr wrap="none" rtlCol="0">
            <a:spAutoFit/>
          </a:bodyPr>
          <a:lstStyle/>
          <a:p>
            <a:r>
              <a:rPr lang="en-US" sz="1200" i="1" dirty="0"/>
              <a:t>Source: Shin, H (2012) “The Euro Crisis Through the Lens of Capital Flow Reversals” </a:t>
            </a:r>
          </a:p>
        </p:txBody>
      </p:sp>
      <p:pic>
        <p:nvPicPr>
          <p:cNvPr id="3" name="Picture 2">
            <a:extLst>
              <a:ext uri="{FF2B5EF4-FFF2-40B4-BE49-F238E27FC236}">
                <a16:creationId xmlns:a16="http://schemas.microsoft.com/office/drawing/2014/main" id="{D8CF847F-A072-8A4E-8FD3-AEA34B8481BE}"/>
              </a:ext>
            </a:extLst>
          </p:cNvPr>
          <p:cNvPicPr>
            <a:picLocks noChangeAspect="1"/>
          </p:cNvPicPr>
          <p:nvPr/>
        </p:nvPicPr>
        <p:blipFill>
          <a:blip r:embed="rId3"/>
          <a:stretch>
            <a:fillRect/>
          </a:stretch>
        </p:blipFill>
        <p:spPr>
          <a:xfrm rot="5400000">
            <a:off x="3841886" y="318990"/>
            <a:ext cx="3983013" cy="6560256"/>
          </a:xfrm>
          <a:prstGeom prst="rect">
            <a:avLst/>
          </a:prstGeom>
        </p:spPr>
      </p:pic>
    </p:spTree>
    <p:extLst>
      <p:ext uri="{BB962C8B-B14F-4D97-AF65-F5344CB8AC3E}">
        <p14:creationId xmlns:p14="http://schemas.microsoft.com/office/powerpoint/2010/main" val="3805801732"/>
      </p:ext>
    </p:extLst>
  </p:cSld>
  <p:clrMapOvr>
    <a:overrideClrMapping bg1="lt1" tx1="dk1" bg2="lt2" tx2="dk2" accent1="accent1" accent2="accent2" accent3="accent3" accent4="accent4" accent5="accent5" accent6="accent6" hlink="hlink" folHlink="folHlink"/>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9D6D-AD5C-2A41-8CA7-C4D53DF9F277}"/>
              </a:ext>
            </a:extLst>
          </p:cNvPr>
          <p:cNvSpPr>
            <a:spLocks noGrp="1"/>
          </p:cNvSpPr>
          <p:nvPr>
            <p:ph type="title"/>
          </p:nvPr>
        </p:nvSpPr>
        <p:spPr/>
        <p:txBody>
          <a:bodyPr>
            <a:normAutofit/>
          </a:bodyPr>
          <a:lstStyle/>
          <a:p>
            <a:r>
              <a:rPr lang="en-US" sz="2400" dirty="0"/>
              <a:t>From German to Spanish banks</a:t>
            </a:r>
          </a:p>
        </p:txBody>
      </p:sp>
      <p:sp>
        <p:nvSpPr>
          <p:cNvPr id="5" name="TextBox 4">
            <a:extLst>
              <a:ext uri="{FF2B5EF4-FFF2-40B4-BE49-F238E27FC236}">
                <a16:creationId xmlns:a16="http://schemas.microsoft.com/office/drawing/2014/main" id="{46F16AAB-EBEB-7143-B331-C520B323DD59}"/>
              </a:ext>
            </a:extLst>
          </p:cNvPr>
          <p:cNvSpPr txBox="1"/>
          <p:nvPr/>
        </p:nvSpPr>
        <p:spPr>
          <a:xfrm>
            <a:off x="6741340" y="6354375"/>
            <a:ext cx="5341078" cy="276999"/>
          </a:xfrm>
          <a:prstGeom prst="rect">
            <a:avLst/>
          </a:prstGeom>
          <a:noFill/>
        </p:spPr>
        <p:txBody>
          <a:bodyPr wrap="none" rtlCol="0">
            <a:spAutoFit/>
          </a:bodyPr>
          <a:lstStyle/>
          <a:p>
            <a:r>
              <a:rPr lang="en-US" sz="1200" i="1" dirty="0"/>
              <a:t>Source: Shin, H (2012) “The Euro Crisis Through the Lens of Capital Flow Reversals” </a:t>
            </a:r>
          </a:p>
        </p:txBody>
      </p:sp>
      <p:pic>
        <p:nvPicPr>
          <p:cNvPr id="4" name="Picture 3">
            <a:extLst>
              <a:ext uri="{FF2B5EF4-FFF2-40B4-BE49-F238E27FC236}">
                <a16:creationId xmlns:a16="http://schemas.microsoft.com/office/drawing/2014/main" id="{12CFEF68-B55A-9442-B309-F0976B0C5F37}"/>
              </a:ext>
            </a:extLst>
          </p:cNvPr>
          <p:cNvPicPr>
            <a:picLocks noChangeAspect="1"/>
          </p:cNvPicPr>
          <p:nvPr/>
        </p:nvPicPr>
        <p:blipFill>
          <a:blip r:embed="rId2"/>
          <a:stretch>
            <a:fillRect/>
          </a:stretch>
        </p:blipFill>
        <p:spPr>
          <a:xfrm rot="5400000">
            <a:off x="3900643" y="576867"/>
            <a:ext cx="4390713" cy="6220177"/>
          </a:xfrm>
          <a:prstGeom prst="rect">
            <a:avLst/>
          </a:prstGeom>
        </p:spPr>
      </p:pic>
    </p:spTree>
    <p:extLst>
      <p:ext uri="{BB962C8B-B14F-4D97-AF65-F5344CB8AC3E}">
        <p14:creationId xmlns:p14="http://schemas.microsoft.com/office/powerpoint/2010/main" val="243853123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9D6D-AD5C-2A41-8CA7-C4D53DF9F277}"/>
              </a:ext>
            </a:extLst>
          </p:cNvPr>
          <p:cNvSpPr>
            <a:spLocks noGrp="1"/>
          </p:cNvSpPr>
          <p:nvPr>
            <p:ph type="title"/>
          </p:nvPr>
        </p:nvSpPr>
        <p:spPr/>
        <p:txBody>
          <a:bodyPr>
            <a:normAutofit/>
          </a:bodyPr>
          <a:lstStyle/>
          <a:p>
            <a:r>
              <a:rPr lang="en-US" sz="2400" dirty="0"/>
              <a:t>Capital flows intermediated by banks</a:t>
            </a:r>
          </a:p>
        </p:txBody>
      </p:sp>
      <p:sp>
        <p:nvSpPr>
          <p:cNvPr id="5" name="TextBox 4">
            <a:extLst>
              <a:ext uri="{FF2B5EF4-FFF2-40B4-BE49-F238E27FC236}">
                <a16:creationId xmlns:a16="http://schemas.microsoft.com/office/drawing/2014/main" id="{46F16AAB-EBEB-7143-B331-C520B323DD59}"/>
              </a:ext>
            </a:extLst>
          </p:cNvPr>
          <p:cNvSpPr txBox="1"/>
          <p:nvPr/>
        </p:nvSpPr>
        <p:spPr>
          <a:xfrm>
            <a:off x="9850568" y="6354375"/>
            <a:ext cx="1503232" cy="276999"/>
          </a:xfrm>
          <a:prstGeom prst="rect">
            <a:avLst/>
          </a:prstGeom>
          <a:noFill/>
        </p:spPr>
        <p:txBody>
          <a:bodyPr wrap="none" rtlCol="0">
            <a:spAutoFit/>
          </a:bodyPr>
          <a:lstStyle/>
          <a:p>
            <a:r>
              <a:rPr lang="en-US" sz="1200" i="1" dirty="0"/>
              <a:t>Source: Rey, H (2012)</a:t>
            </a:r>
          </a:p>
        </p:txBody>
      </p:sp>
      <p:pic>
        <p:nvPicPr>
          <p:cNvPr id="3" name="Picture 2">
            <a:extLst>
              <a:ext uri="{FF2B5EF4-FFF2-40B4-BE49-F238E27FC236}">
                <a16:creationId xmlns:a16="http://schemas.microsoft.com/office/drawing/2014/main" id="{724BE818-C7B6-E24F-BDE2-A011610E50E9}"/>
              </a:ext>
            </a:extLst>
          </p:cNvPr>
          <p:cNvPicPr>
            <a:picLocks noChangeAspect="1"/>
          </p:cNvPicPr>
          <p:nvPr/>
        </p:nvPicPr>
        <p:blipFill>
          <a:blip r:embed="rId2"/>
          <a:stretch>
            <a:fillRect/>
          </a:stretch>
        </p:blipFill>
        <p:spPr>
          <a:xfrm>
            <a:off x="3078480" y="1485899"/>
            <a:ext cx="5173246" cy="4381641"/>
          </a:xfrm>
          <a:prstGeom prst="rect">
            <a:avLst/>
          </a:prstGeom>
        </p:spPr>
      </p:pic>
    </p:spTree>
    <p:extLst>
      <p:ext uri="{BB962C8B-B14F-4D97-AF65-F5344CB8AC3E}">
        <p14:creationId xmlns:p14="http://schemas.microsoft.com/office/powerpoint/2010/main" val="12560655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E25D351-92EC-4992-A1F5-3764322A2663}"/>
              </a:ext>
            </a:extLst>
          </p:cNvPr>
          <p:cNvSpPr/>
          <p:nvPr/>
        </p:nvSpPr>
        <p:spPr>
          <a:xfrm>
            <a:off x="1122744" y="1157468"/>
            <a:ext cx="9965803" cy="925975"/>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26" name="Title 25">
            <a:extLst>
              <a:ext uri="{FF2B5EF4-FFF2-40B4-BE49-F238E27FC236}">
                <a16:creationId xmlns:a16="http://schemas.microsoft.com/office/drawing/2014/main" id="{C75D7D53-C50F-676E-C20F-4D2DDF35A50F}"/>
              </a:ext>
            </a:extLst>
          </p:cNvPr>
          <p:cNvSpPr>
            <a:spLocks noGrp="1"/>
          </p:cNvSpPr>
          <p:nvPr>
            <p:ph type="title"/>
          </p:nvPr>
        </p:nvSpPr>
        <p:spPr/>
        <p:txBody>
          <a:bodyPr anchor="ctr">
            <a:normAutofit/>
          </a:bodyPr>
          <a:lstStyle/>
          <a:p>
            <a:pPr algn="ctr"/>
            <a:r>
              <a:rPr lang="en-US" sz="4800" dirty="0">
                <a:solidFill>
                  <a:srgbClr val="EC6D0B"/>
                </a:solidFill>
              </a:rPr>
              <a:t>The traditional bank</a:t>
            </a:r>
          </a:p>
        </p:txBody>
      </p:sp>
    </p:spTree>
    <p:extLst>
      <p:ext uri="{BB962C8B-B14F-4D97-AF65-F5344CB8AC3E}">
        <p14:creationId xmlns:p14="http://schemas.microsoft.com/office/powerpoint/2010/main" val="20273276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9D6D-AD5C-2A41-8CA7-C4D53DF9F277}"/>
              </a:ext>
            </a:extLst>
          </p:cNvPr>
          <p:cNvSpPr>
            <a:spLocks noGrp="1"/>
          </p:cNvSpPr>
          <p:nvPr>
            <p:ph type="title"/>
          </p:nvPr>
        </p:nvSpPr>
        <p:spPr>
          <a:xfrm>
            <a:off x="428978" y="876300"/>
            <a:ext cx="10924822" cy="814388"/>
          </a:xfrm>
        </p:spPr>
        <p:txBody>
          <a:bodyPr>
            <a:normAutofit/>
          </a:bodyPr>
          <a:lstStyle/>
          <a:p>
            <a:r>
              <a:rPr lang="en-US" sz="2400" dirty="0"/>
              <a:t>Banks and government borrowed from abroad</a:t>
            </a:r>
          </a:p>
        </p:txBody>
      </p:sp>
      <p:sp>
        <p:nvSpPr>
          <p:cNvPr id="5" name="TextBox 4">
            <a:extLst>
              <a:ext uri="{FF2B5EF4-FFF2-40B4-BE49-F238E27FC236}">
                <a16:creationId xmlns:a16="http://schemas.microsoft.com/office/drawing/2014/main" id="{46F16AAB-EBEB-7143-B331-C520B323DD59}"/>
              </a:ext>
            </a:extLst>
          </p:cNvPr>
          <p:cNvSpPr txBox="1"/>
          <p:nvPr/>
        </p:nvSpPr>
        <p:spPr>
          <a:xfrm>
            <a:off x="9078140" y="6354375"/>
            <a:ext cx="2911118" cy="276999"/>
          </a:xfrm>
          <a:prstGeom prst="rect">
            <a:avLst/>
          </a:prstGeom>
          <a:noFill/>
        </p:spPr>
        <p:txBody>
          <a:bodyPr wrap="none" rtlCol="0">
            <a:spAutoFit/>
          </a:bodyPr>
          <a:lstStyle/>
          <a:p>
            <a:r>
              <a:rPr lang="en-US" sz="1200" i="1" dirty="0"/>
              <a:t>Source: Chen, </a:t>
            </a:r>
            <a:r>
              <a:rPr lang="en-US" sz="1200" i="1" dirty="0" err="1"/>
              <a:t>Milesi-Ferreti</a:t>
            </a:r>
            <a:r>
              <a:rPr lang="en-US" sz="1200" i="1" dirty="0"/>
              <a:t>, </a:t>
            </a:r>
            <a:r>
              <a:rPr lang="en-US" sz="1200" i="1" dirty="0" err="1"/>
              <a:t>Tressel</a:t>
            </a:r>
            <a:r>
              <a:rPr lang="en-US" sz="1200" i="1" dirty="0"/>
              <a:t> (2012) </a:t>
            </a:r>
          </a:p>
        </p:txBody>
      </p:sp>
      <p:pic>
        <p:nvPicPr>
          <p:cNvPr id="4" name="Picture 3">
            <a:extLst>
              <a:ext uri="{FF2B5EF4-FFF2-40B4-BE49-F238E27FC236}">
                <a16:creationId xmlns:a16="http://schemas.microsoft.com/office/drawing/2014/main" id="{2347A5D1-9523-D64F-95ED-6FC58FE35DC9}"/>
              </a:ext>
            </a:extLst>
          </p:cNvPr>
          <p:cNvPicPr>
            <a:picLocks noChangeAspect="1"/>
          </p:cNvPicPr>
          <p:nvPr/>
        </p:nvPicPr>
        <p:blipFill>
          <a:blip r:embed="rId2"/>
          <a:stretch>
            <a:fillRect/>
          </a:stretch>
        </p:blipFill>
        <p:spPr>
          <a:xfrm>
            <a:off x="2780524" y="1464263"/>
            <a:ext cx="5886136" cy="4384459"/>
          </a:xfrm>
          <a:prstGeom prst="rect">
            <a:avLst/>
          </a:prstGeom>
        </p:spPr>
      </p:pic>
    </p:spTree>
    <p:extLst>
      <p:ext uri="{BB962C8B-B14F-4D97-AF65-F5344CB8AC3E}">
        <p14:creationId xmlns:p14="http://schemas.microsoft.com/office/powerpoint/2010/main" val="362113422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9D6D-AD5C-2A41-8CA7-C4D53DF9F277}"/>
              </a:ext>
            </a:extLst>
          </p:cNvPr>
          <p:cNvSpPr>
            <a:spLocks noGrp="1"/>
          </p:cNvSpPr>
          <p:nvPr>
            <p:ph type="title"/>
          </p:nvPr>
        </p:nvSpPr>
        <p:spPr/>
        <p:txBody>
          <a:bodyPr>
            <a:normAutofit/>
          </a:bodyPr>
          <a:lstStyle/>
          <a:p>
            <a:r>
              <a:rPr lang="en-US" sz="2400" dirty="0"/>
              <a:t>Europe’s huge banks</a:t>
            </a:r>
          </a:p>
        </p:txBody>
      </p:sp>
      <p:pic>
        <p:nvPicPr>
          <p:cNvPr id="4" name="Picture 3">
            <a:extLst>
              <a:ext uri="{FF2B5EF4-FFF2-40B4-BE49-F238E27FC236}">
                <a16:creationId xmlns:a16="http://schemas.microsoft.com/office/drawing/2014/main" id="{90911A25-7E6B-A34F-93ED-55CB096A68CF}"/>
              </a:ext>
            </a:extLst>
          </p:cNvPr>
          <p:cNvPicPr>
            <a:picLocks noChangeAspect="1"/>
          </p:cNvPicPr>
          <p:nvPr/>
        </p:nvPicPr>
        <p:blipFill>
          <a:blip r:embed="rId2"/>
          <a:stretch>
            <a:fillRect/>
          </a:stretch>
        </p:blipFill>
        <p:spPr>
          <a:xfrm>
            <a:off x="2125980" y="1517318"/>
            <a:ext cx="7940040" cy="4418586"/>
          </a:xfrm>
          <a:prstGeom prst="rect">
            <a:avLst/>
          </a:prstGeom>
        </p:spPr>
      </p:pic>
    </p:spTree>
    <p:extLst>
      <p:ext uri="{BB962C8B-B14F-4D97-AF65-F5344CB8AC3E}">
        <p14:creationId xmlns:p14="http://schemas.microsoft.com/office/powerpoint/2010/main" val="16081396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9D6D-AD5C-2A41-8CA7-C4D53DF9F277}"/>
              </a:ext>
            </a:extLst>
          </p:cNvPr>
          <p:cNvSpPr>
            <a:spLocks noGrp="1"/>
          </p:cNvSpPr>
          <p:nvPr>
            <p:ph type="title"/>
          </p:nvPr>
        </p:nvSpPr>
        <p:spPr>
          <a:xfrm>
            <a:off x="428978" y="841023"/>
            <a:ext cx="10924822" cy="849665"/>
          </a:xfrm>
        </p:spPr>
        <p:txBody>
          <a:bodyPr>
            <a:normAutofit/>
          </a:bodyPr>
          <a:lstStyle/>
          <a:p>
            <a:r>
              <a:rPr lang="en-US" sz="2400" dirty="0"/>
              <a:t>Countries borrowing through banks</a:t>
            </a:r>
          </a:p>
        </p:txBody>
      </p:sp>
      <p:sp>
        <p:nvSpPr>
          <p:cNvPr id="5" name="TextBox 4">
            <a:extLst>
              <a:ext uri="{FF2B5EF4-FFF2-40B4-BE49-F238E27FC236}">
                <a16:creationId xmlns:a16="http://schemas.microsoft.com/office/drawing/2014/main" id="{46F16AAB-EBEB-7143-B331-C520B323DD59}"/>
              </a:ext>
            </a:extLst>
          </p:cNvPr>
          <p:cNvSpPr txBox="1"/>
          <p:nvPr/>
        </p:nvSpPr>
        <p:spPr>
          <a:xfrm>
            <a:off x="3828806" y="6354375"/>
            <a:ext cx="8105489" cy="276999"/>
          </a:xfrm>
          <a:prstGeom prst="rect">
            <a:avLst/>
          </a:prstGeom>
          <a:noFill/>
        </p:spPr>
        <p:txBody>
          <a:bodyPr wrap="none" rtlCol="0">
            <a:spAutoFit/>
          </a:bodyPr>
          <a:lstStyle/>
          <a:p>
            <a:r>
              <a:rPr lang="en-US" sz="1200" i="1" dirty="0"/>
              <a:t>Source: Baldwin </a:t>
            </a:r>
            <a:r>
              <a:rPr lang="en-US" sz="1200" i="1" dirty="0" err="1"/>
              <a:t>Giavazzi</a:t>
            </a:r>
            <a:r>
              <a:rPr lang="en-US" sz="1200" i="1" dirty="0"/>
              <a:t> (2015) “The Eurozone Crisis: A Consensus View of the Causes and a Few Possible Remedies” CEPR Press</a:t>
            </a:r>
          </a:p>
        </p:txBody>
      </p:sp>
      <p:pic>
        <p:nvPicPr>
          <p:cNvPr id="3" name="Picture 2">
            <a:extLst>
              <a:ext uri="{FF2B5EF4-FFF2-40B4-BE49-F238E27FC236}">
                <a16:creationId xmlns:a16="http://schemas.microsoft.com/office/drawing/2014/main" id="{C1C3BC04-78E0-6E49-AA56-B7C4E420FF1E}"/>
              </a:ext>
            </a:extLst>
          </p:cNvPr>
          <p:cNvPicPr>
            <a:picLocks noChangeAspect="1"/>
          </p:cNvPicPr>
          <p:nvPr/>
        </p:nvPicPr>
        <p:blipFill>
          <a:blip r:embed="rId2"/>
          <a:stretch>
            <a:fillRect/>
          </a:stretch>
        </p:blipFill>
        <p:spPr>
          <a:xfrm>
            <a:off x="1044888" y="1523999"/>
            <a:ext cx="10102223" cy="4492978"/>
          </a:xfrm>
          <a:prstGeom prst="rect">
            <a:avLst/>
          </a:prstGeom>
        </p:spPr>
      </p:pic>
    </p:spTree>
    <p:extLst>
      <p:ext uri="{BB962C8B-B14F-4D97-AF65-F5344CB8AC3E}">
        <p14:creationId xmlns:p14="http://schemas.microsoft.com/office/powerpoint/2010/main" val="24372002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9D6D-AD5C-2A41-8CA7-C4D53DF9F277}"/>
              </a:ext>
            </a:extLst>
          </p:cNvPr>
          <p:cNvSpPr>
            <a:spLocks noGrp="1"/>
          </p:cNvSpPr>
          <p:nvPr>
            <p:ph type="title"/>
          </p:nvPr>
        </p:nvSpPr>
        <p:spPr/>
        <p:txBody>
          <a:bodyPr>
            <a:normAutofit/>
          </a:bodyPr>
          <a:lstStyle/>
          <a:p>
            <a:r>
              <a:rPr lang="en-US" sz="2400" dirty="0"/>
              <a:t>The growth of securitization in Europe</a:t>
            </a:r>
          </a:p>
        </p:txBody>
      </p:sp>
      <p:sp>
        <p:nvSpPr>
          <p:cNvPr id="5" name="TextBox 4">
            <a:extLst>
              <a:ext uri="{FF2B5EF4-FFF2-40B4-BE49-F238E27FC236}">
                <a16:creationId xmlns:a16="http://schemas.microsoft.com/office/drawing/2014/main" id="{46F16AAB-EBEB-7143-B331-C520B323DD59}"/>
              </a:ext>
            </a:extLst>
          </p:cNvPr>
          <p:cNvSpPr txBox="1"/>
          <p:nvPr/>
        </p:nvSpPr>
        <p:spPr>
          <a:xfrm>
            <a:off x="6673839" y="6354375"/>
            <a:ext cx="5341078" cy="276999"/>
          </a:xfrm>
          <a:prstGeom prst="rect">
            <a:avLst/>
          </a:prstGeom>
          <a:noFill/>
        </p:spPr>
        <p:txBody>
          <a:bodyPr wrap="none" rtlCol="0">
            <a:spAutoFit/>
          </a:bodyPr>
          <a:lstStyle/>
          <a:p>
            <a:r>
              <a:rPr lang="en-US" sz="1200" i="1" dirty="0"/>
              <a:t>Source: Shin, H (2012) “The Euro Crisis Through the Lens of Capital Flow Reversals” </a:t>
            </a:r>
          </a:p>
        </p:txBody>
      </p:sp>
      <p:pic>
        <p:nvPicPr>
          <p:cNvPr id="3" name="Picture 2">
            <a:extLst>
              <a:ext uri="{FF2B5EF4-FFF2-40B4-BE49-F238E27FC236}">
                <a16:creationId xmlns:a16="http://schemas.microsoft.com/office/drawing/2014/main" id="{0EE84566-9A11-F942-A1B9-B270CD46742B}"/>
              </a:ext>
            </a:extLst>
          </p:cNvPr>
          <p:cNvPicPr>
            <a:picLocks noChangeAspect="1"/>
          </p:cNvPicPr>
          <p:nvPr/>
        </p:nvPicPr>
        <p:blipFill>
          <a:blip r:embed="rId2"/>
          <a:stretch>
            <a:fillRect/>
          </a:stretch>
        </p:blipFill>
        <p:spPr>
          <a:xfrm rot="5400000">
            <a:off x="3349829" y="167365"/>
            <a:ext cx="4981520" cy="7255934"/>
          </a:xfrm>
          <a:prstGeom prst="rect">
            <a:avLst/>
          </a:prstGeom>
        </p:spPr>
      </p:pic>
    </p:spTree>
    <p:extLst>
      <p:ext uri="{BB962C8B-B14F-4D97-AF65-F5344CB8AC3E}">
        <p14:creationId xmlns:p14="http://schemas.microsoft.com/office/powerpoint/2010/main" val="24253220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9D6D-AD5C-2A41-8CA7-C4D53DF9F277}"/>
              </a:ext>
            </a:extLst>
          </p:cNvPr>
          <p:cNvSpPr>
            <a:spLocks noGrp="1"/>
          </p:cNvSpPr>
          <p:nvPr>
            <p:ph type="title"/>
          </p:nvPr>
        </p:nvSpPr>
        <p:spPr/>
        <p:txBody>
          <a:bodyPr>
            <a:normAutofit/>
          </a:bodyPr>
          <a:lstStyle/>
          <a:p>
            <a:r>
              <a:rPr lang="en-US" sz="2400" dirty="0"/>
              <a:t>Securitization in Spain</a:t>
            </a:r>
          </a:p>
        </p:txBody>
      </p:sp>
      <p:sp>
        <p:nvSpPr>
          <p:cNvPr id="5" name="TextBox 4">
            <a:extLst>
              <a:ext uri="{FF2B5EF4-FFF2-40B4-BE49-F238E27FC236}">
                <a16:creationId xmlns:a16="http://schemas.microsoft.com/office/drawing/2014/main" id="{46F16AAB-EBEB-7143-B331-C520B323DD59}"/>
              </a:ext>
            </a:extLst>
          </p:cNvPr>
          <p:cNvSpPr txBox="1"/>
          <p:nvPr/>
        </p:nvSpPr>
        <p:spPr>
          <a:xfrm>
            <a:off x="6850922" y="6354375"/>
            <a:ext cx="5341078" cy="276999"/>
          </a:xfrm>
          <a:prstGeom prst="rect">
            <a:avLst/>
          </a:prstGeom>
          <a:noFill/>
        </p:spPr>
        <p:txBody>
          <a:bodyPr wrap="none" rtlCol="0">
            <a:spAutoFit/>
          </a:bodyPr>
          <a:lstStyle/>
          <a:p>
            <a:r>
              <a:rPr lang="en-US" sz="1200" i="1" dirty="0"/>
              <a:t>Source: Shin, H (2012) “The Euro Crisis Through the Lens of Capital Flow Reversals” </a:t>
            </a:r>
          </a:p>
        </p:txBody>
      </p:sp>
      <p:pic>
        <p:nvPicPr>
          <p:cNvPr id="3" name="Picture 2">
            <a:extLst>
              <a:ext uri="{FF2B5EF4-FFF2-40B4-BE49-F238E27FC236}">
                <a16:creationId xmlns:a16="http://schemas.microsoft.com/office/drawing/2014/main" id="{B99AF49F-6CD2-2744-B844-80562501782F}"/>
              </a:ext>
            </a:extLst>
          </p:cNvPr>
          <p:cNvPicPr>
            <a:picLocks noChangeAspect="1"/>
          </p:cNvPicPr>
          <p:nvPr/>
        </p:nvPicPr>
        <p:blipFill>
          <a:blip r:embed="rId2"/>
          <a:stretch>
            <a:fillRect/>
          </a:stretch>
        </p:blipFill>
        <p:spPr>
          <a:xfrm rot="5400000">
            <a:off x="3325240" y="261013"/>
            <a:ext cx="4651391" cy="7154333"/>
          </a:xfrm>
          <a:prstGeom prst="rect">
            <a:avLst/>
          </a:prstGeom>
        </p:spPr>
      </p:pic>
    </p:spTree>
    <p:extLst>
      <p:ext uri="{BB962C8B-B14F-4D97-AF65-F5344CB8AC3E}">
        <p14:creationId xmlns:p14="http://schemas.microsoft.com/office/powerpoint/2010/main" val="9175193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759D6D-AD5C-2A41-8CA7-C4D53DF9F277}"/>
              </a:ext>
            </a:extLst>
          </p:cNvPr>
          <p:cNvSpPr>
            <a:spLocks noGrp="1"/>
          </p:cNvSpPr>
          <p:nvPr>
            <p:ph type="title"/>
          </p:nvPr>
        </p:nvSpPr>
        <p:spPr>
          <a:xfrm>
            <a:off x="553156" y="883920"/>
            <a:ext cx="10800644" cy="806768"/>
          </a:xfrm>
        </p:spPr>
        <p:txBody>
          <a:bodyPr>
            <a:normAutofit/>
          </a:bodyPr>
          <a:lstStyle/>
          <a:p>
            <a:r>
              <a:rPr lang="en-US" sz="2400" dirty="0"/>
              <a:t>Greek banks growth in loans from other banks</a:t>
            </a:r>
          </a:p>
        </p:txBody>
      </p:sp>
      <p:sp>
        <p:nvSpPr>
          <p:cNvPr id="5" name="TextBox 4">
            <a:extLst>
              <a:ext uri="{FF2B5EF4-FFF2-40B4-BE49-F238E27FC236}">
                <a16:creationId xmlns:a16="http://schemas.microsoft.com/office/drawing/2014/main" id="{083987DC-7454-AD45-919D-49E659057BB9}"/>
              </a:ext>
            </a:extLst>
          </p:cNvPr>
          <p:cNvSpPr txBox="1"/>
          <p:nvPr/>
        </p:nvSpPr>
        <p:spPr>
          <a:xfrm>
            <a:off x="4989003" y="6369734"/>
            <a:ext cx="6790449" cy="276999"/>
          </a:xfrm>
          <a:prstGeom prst="rect">
            <a:avLst/>
          </a:prstGeom>
          <a:noFill/>
        </p:spPr>
        <p:txBody>
          <a:bodyPr wrap="none" rtlCol="0">
            <a:spAutoFit/>
          </a:bodyPr>
          <a:lstStyle/>
          <a:p>
            <a:r>
              <a:rPr lang="en-US" sz="1200" i="1" dirty="0"/>
              <a:t>Source: </a:t>
            </a:r>
            <a:r>
              <a:rPr lang="en-US" sz="1200" i="1" dirty="0" err="1"/>
              <a:t>Meghir</a:t>
            </a:r>
            <a:r>
              <a:rPr lang="en-US" sz="1200" i="1" dirty="0"/>
              <a:t>, </a:t>
            </a:r>
            <a:r>
              <a:rPr lang="en-US" sz="1200" i="1" dirty="0" err="1"/>
              <a:t>Pissarides</a:t>
            </a:r>
            <a:r>
              <a:rPr lang="en-US" sz="1200" i="1" dirty="0"/>
              <a:t>, </a:t>
            </a:r>
            <a:r>
              <a:rPr lang="en-US" sz="1200" i="1" dirty="0" err="1"/>
              <a:t>Vayanos</a:t>
            </a:r>
            <a:r>
              <a:rPr lang="en-US" sz="1200" i="1" dirty="0"/>
              <a:t>, </a:t>
            </a:r>
            <a:r>
              <a:rPr lang="en-US" sz="1200" i="1" dirty="0" err="1"/>
              <a:t>Vettas</a:t>
            </a:r>
            <a:r>
              <a:rPr lang="en-US" sz="1200" i="1" dirty="0"/>
              <a:t> (2017) Beyond Austerity: Reforming the Greek Economy, MIT Press</a:t>
            </a:r>
          </a:p>
        </p:txBody>
      </p:sp>
      <p:pic>
        <p:nvPicPr>
          <p:cNvPr id="3" name="Picture 2">
            <a:extLst>
              <a:ext uri="{FF2B5EF4-FFF2-40B4-BE49-F238E27FC236}">
                <a16:creationId xmlns:a16="http://schemas.microsoft.com/office/drawing/2014/main" id="{0B17FA38-9718-D643-AECD-A7981D1002C7}"/>
              </a:ext>
            </a:extLst>
          </p:cNvPr>
          <p:cNvPicPr>
            <a:picLocks noChangeAspect="1"/>
          </p:cNvPicPr>
          <p:nvPr/>
        </p:nvPicPr>
        <p:blipFill>
          <a:blip r:embed="rId2"/>
          <a:stretch>
            <a:fillRect/>
          </a:stretch>
        </p:blipFill>
        <p:spPr>
          <a:xfrm>
            <a:off x="1075841" y="1360661"/>
            <a:ext cx="10040318" cy="4803071"/>
          </a:xfrm>
          <a:prstGeom prst="rect">
            <a:avLst/>
          </a:prstGeom>
        </p:spPr>
      </p:pic>
    </p:spTree>
    <p:extLst>
      <p:ext uri="{BB962C8B-B14F-4D97-AF65-F5344CB8AC3E}">
        <p14:creationId xmlns:p14="http://schemas.microsoft.com/office/powerpoint/2010/main" val="380562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The traditional Bank</a:t>
            </a:r>
          </a:p>
        </p:txBody>
      </p:sp>
      <p:sp>
        <p:nvSpPr>
          <p:cNvPr id="49" name="TextBox 48">
            <a:extLst>
              <a:ext uri="{FF2B5EF4-FFF2-40B4-BE49-F238E27FC236}">
                <a16:creationId xmlns:a16="http://schemas.microsoft.com/office/drawing/2014/main" id="{E05C6DCF-2B5E-CFB8-F911-2C77DC37D5B1}"/>
              </a:ext>
            </a:extLst>
          </p:cNvPr>
          <p:cNvSpPr txBox="1"/>
          <p:nvPr/>
        </p:nvSpPr>
        <p:spPr>
          <a:xfrm>
            <a:off x="2026139" y="1960823"/>
            <a:ext cx="3584643" cy="1600438"/>
          </a:xfrm>
          <a:prstGeom prst="rect">
            <a:avLst/>
          </a:prstGeom>
          <a:noFill/>
        </p:spPr>
        <p:txBody>
          <a:bodyPr wrap="square">
            <a:spAutoFit/>
          </a:bodyPr>
          <a:lstStyle/>
          <a:p>
            <a:pPr lvl="0">
              <a:lnSpc>
                <a:spcPct val="100000"/>
              </a:lnSpc>
            </a:pPr>
            <a:r>
              <a:rPr lang="en-GB" altLang="zh-CN" sz="1400" dirty="0"/>
              <a:t>On the </a:t>
            </a:r>
            <a:r>
              <a:rPr lang="en-GB" altLang="zh-CN" sz="1400" b="1" dirty="0">
                <a:solidFill>
                  <a:srgbClr val="EC6D0B"/>
                </a:solidFill>
              </a:rPr>
              <a:t>asset</a:t>
            </a:r>
            <a:r>
              <a:rPr lang="en-GB" altLang="zh-CN" sz="1400" dirty="0"/>
              <a:t> side are holdings of mortgages, business loans, and financial assets which are mostly government bonds.</a:t>
            </a:r>
          </a:p>
          <a:p>
            <a:pPr lvl="0">
              <a:lnSpc>
                <a:spcPct val="100000"/>
              </a:lnSpc>
            </a:pPr>
            <a:endParaRPr lang="en-GB" altLang="zh-CN" sz="1400" dirty="0"/>
          </a:p>
          <a:p>
            <a:pPr lvl="0">
              <a:lnSpc>
                <a:spcPct val="100000"/>
              </a:lnSpc>
            </a:pPr>
            <a:r>
              <a:rPr lang="en-US" altLang="zh-CN" sz="1400" dirty="0"/>
              <a:t>By holding and pooling many assets, risk is reduced due to the imperfect co-movement of asset prices.</a:t>
            </a:r>
          </a:p>
        </p:txBody>
      </p:sp>
      <p:sp>
        <p:nvSpPr>
          <p:cNvPr id="50" name="TextBox 49">
            <a:extLst>
              <a:ext uri="{FF2B5EF4-FFF2-40B4-BE49-F238E27FC236}">
                <a16:creationId xmlns:a16="http://schemas.microsoft.com/office/drawing/2014/main" id="{D5B0072F-026E-68CE-36DC-57D8934744F1}"/>
              </a:ext>
            </a:extLst>
          </p:cNvPr>
          <p:cNvSpPr txBox="1"/>
          <p:nvPr/>
        </p:nvSpPr>
        <p:spPr>
          <a:xfrm>
            <a:off x="7515427" y="2307641"/>
            <a:ext cx="3418461" cy="954107"/>
          </a:xfrm>
          <a:prstGeom prst="rect">
            <a:avLst/>
          </a:prstGeom>
          <a:noFill/>
        </p:spPr>
        <p:txBody>
          <a:bodyPr wrap="square">
            <a:spAutoFit/>
          </a:bodyPr>
          <a:lstStyle/>
          <a:p>
            <a:pPr lvl="0">
              <a:lnSpc>
                <a:spcPct val="100000"/>
              </a:lnSpc>
            </a:pPr>
            <a:r>
              <a:rPr lang="en-US" altLang="zh-CN" sz="1400" dirty="0"/>
              <a:t>On the </a:t>
            </a:r>
            <a:r>
              <a:rPr lang="en-US" altLang="zh-CN" sz="1400" b="1" dirty="0">
                <a:solidFill>
                  <a:srgbClr val="EC6D0B"/>
                </a:solidFill>
              </a:rPr>
              <a:t>liabilities</a:t>
            </a:r>
            <a:r>
              <a:rPr lang="en-US" altLang="zh-CN" sz="1400" dirty="0"/>
              <a:t> side are demand deposits from individual households. These are short-term and can be withdrawn at a moment’s notice.</a:t>
            </a:r>
          </a:p>
        </p:txBody>
      </p:sp>
      <p:sp>
        <p:nvSpPr>
          <p:cNvPr id="51" name="TextBox 50">
            <a:extLst>
              <a:ext uri="{FF2B5EF4-FFF2-40B4-BE49-F238E27FC236}">
                <a16:creationId xmlns:a16="http://schemas.microsoft.com/office/drawing/2014/main" id="{06D1323E-0124-EAED-563E-3A66FA4406A3}"/>
              </a:ext>
            </a:extLst>
          </p:cNvPr>
          <p:cNvSpPr txBox="1"/>
          <p:nvPr/>
        </p:nvSpPr>
        <p:spPr>
          <a:xfrm>
            <a:off x="7515427" y="4135444"/>
            <a:ext cx="3418461" cy="1908215"/>
          </a:xfrm>
          <a:prstGeom prst="rect">
            <a:avLst/>
          </a:prstGeom>
          <a:noFill/>
        </p:spPr>
        <p:txBody>
          <a:bodyPr wrap="square">
            <a:spAutoFit/>
          </a:bodyPr>
          <a:lstStyle/>
          <a:p>
            <a:pPr lvl="0">
              <a:lnSpc>
                <a:spcPct val="100000"/>
              </a:lnSpc>
            </a:pPr>
            <a:r>
              <a:rPr lang="en-US" altLang="zh-CN" sz="1400" b="1" dirty="0">
                <a:solidFill>
                  <a:srgbClr val="EC6D0B"/>
                </a:solidFill>
              </a:rPr>
              <a:t>Transformation of maturity and liquidity </a:t>
            </a:r>
            <a:r>
              <a:rPr lang="en-US" altLang="zh-CN" sz="1400" dirty="0"/>
              <a:t>allows depositors to have access to funds when they need them for individual reasons, while the bank uses their pooled funds to finance long-term investments.</a:t>
            </a:r>
          </a:p>
          <a:p>
            <a:pPr lvl="0">
              <a:lnSpc>
                <a:spcPct val="100000"/>
              </a:lnSpc>
            </a:pPr>
            <a:r>
              <a:rPr lang="en-US" altLang="zh-CN" sz="1400" dirty="0"/>
              <a:t>However, this transformation leaves banks exposed to bank runs.</a:t>
            </a:r>
          </a:p>
          <a:p>
            <a:pPr lvl="0"/>
            <a:endParaRPr lang="en-GB" sz="2000" dirty="0">
              <a:latin typeface="+mj-lt"/>
            </a:endParaRPr>
          </a:p>
        </p:txBody>
      </p:sp>
      <p:sp>
        <p:nvSpPr>
          <p:cNvPr id="52" name="TextBox 51">
            <a:extLst>
              <a:ext uri="{FF2B5EF4-FFF2-40B4-BE49-F238E27FC236}">
                <a16:creationId xmlns:a16="http://schemas.microsoft.com/office/drawing/2014/main" id="{1BC7C3C5-129E-208E-1F96-01C41138A178}"/>
              </a:ext>
            </a:extLst>
          </p:cNvPr>
          <p:cNvSpPr txBox="1"/>
          <p:nvPr/>
        </p:nvSpPr>
        <p:spPr>
          <a:xfrm>
            <a:off x="2026139" y="3920987"/>
            <a:ext cx="3584643" cy="2123658"/>
          </a:xfrm>
          <a:prstGeom prst="rect">
            <a:avLst/>
          </a:prstGeom>
          <a:noFill/>
        </p:spPr>
        <p:txBody>
          <a:bodyPr wrap="square">
            <a:spAutoFit/>
          </a:bodyPr>
          <a:lstStyle/>
          <a:p>
            <a:pPr lvl="0">
              <a:lnSpc>
                <a:spcPct val="100000"/>
              </a:lnSpc>
            </a:pPr>
            <a:r>
              <a:rPr lang="en-US" altLang="zh-CN" sz="1400" dirty="0"/>
              <a:t>Banks </a:t>
            </a:r>
            <a:r>
              <a:rPr lang="en-US" altLang="zh-CN" sz="1400" b="1" dirty="0">
                <a:solidFill>
                  <a:srgbClr val="EC6D0B"/>
                </a:solidFill>
              </a:rPr>
              <a:t>monitor</a:t>
            </a:r>
            <a:r>
              <a:rPr lang="en-US" altLang="zh-CN" sz="1400" dirty="0"/>
              <a:t> domestic borrowers to reduce chances of default as well as transforming from liquid liabilities to illiquid assets.</a:t>
            </a:r>
          </a:p>
          <a:p>
            <a:pPr lvl="0">
              <a:lnSpc>
                <a:spcPct val="100000"/>
              </a:lnSpc>
            </a:pPr>
            <a:r>
              <a:rPr lang="en-US" altLang="zh-CN" sz="1400" dirty="0"/>
              <a:t>The banker must have some skin in the game (some equity) that will fall in value if the loans are not repaid. This encourages monitoring and discourages excessive risk-taking with the depositor’s fund.</a:t>
            </a:r>
          </a:p>
          <a:p>
            <a:pPr lvl="0"/>
            <a:endParaRPr lang="en-GB" sz="2000" dirty="0">
              <a:latin typeface="+mj-lt"/>
            </a:endParaRPr>
          </a:p>
        </p:txBody>
      </p:sp>
      <p:sp>
        <p:nvSpPr>
          <p:cNvPr id="56" name="Oval 55">
            <a:extLst>
              <a:ext uri="{FF2B5EF4-FFF2-40B4-BE49-F238E27FC236}">
                <a16:creationId xmlns:a16="http://schemas.microsoft.com/office/drawing/2014/main" id="{A42FB42F-2E1E-1434-D8E9-ACF57940EFF8}"/>
              </a:ext>
            </a:extLst>
          </p:cNvPr>
          <p:cNvSpPr/>
          <p:nvPr/>
        </p:nvSpPr>
        <p:spPr>
          <a:xfrm>
            <a:off x="590153" y="2093085"/>
            <a:ext cx="1335915" cy="1335915"/>
          </a:xfrm>
          <a:prstGeom prst="ellipse">
            <a:avLst/>
          </a:prstGeom>
          <a:solidFill>
            <a:srgbClr val="EDA70B"/>
          </a:solidFill>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sp>
      <p:sp>
        <p:nvSpPr>
          <p:cNvPr id="57" name="Rectangle 56" descr="Smiling Face with No Fill">
            <a:extLst>
              <a:ext uri="{FF2B5EF4-FFF2-40B4-BE49-F238E27FC236}">
                <a16:creationId xmlns:a16="http://schemas.microsoft.com/office/drawing/2014/main" id="{DEE72DB7-18A2-16DD-B044-E575E29B5FC3}"/>
              </a:ext>
            </a:extLst>
          </p:cNvPr>
          <p:cNvSpPr/>
          <p:nvPr/>
        </p:nvSpPr>
        <p:spPr>
          <a:xfrm>
            <a:off x="870695" y="2373627"/>
            <a:ext cx="774830" cy="774830"/>
          </a:xfrm>
          <a:prstGeom prst="rect">
            <a:avLst/>
          </a:prstGeom>
          <a: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
        <p:nvSpPr>
          <p:cNvPr id="58" name="Oval 57">
            <a:extLst>
              <a:ext uri="{FF2B5EF4-FFF2-40B4-BE49-F238E27FC236}">
                <a16:creationId xmlns:a16="http://schemas.microsoft.com/office/drawing/2014/main" id="{AC0B88BA-D93F-73D9-2786-EE413359BC93}"/>
              </a:ext>
            </a:extLst>
          </p:cNvPr>
          <p:cNvSpPr/>
          <p:nvPr/>
        </p:nvSpPr>
        <p:spPr>
          <a:xfrm>
            <a:off x="558391" y="4254941"/>
            <a:ext cx="1335915" cy="1335915"/>
          </a:xfrm>
          <a:prstGeom prst="ellipse">
            <a:avLst/>
          </a:prstGeom>
          <a:solidFill>
            <a:srgbClr val="EDA70B"/>
          </a:solidFill>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sp>
      <p:sp>
        <p:nvSpPr>
          <p:cNvPr id="59" name="Rectangle 58" descr="City">
            <a:extLst>
              <a:ext uri="{FF2B5EF4-FFF2-40B4-BE49-F238E27FC236}">
                <a16:creationId xmlns:a16="http://schemas.microsoft.com/office/drawing/2014/main" id="{FC75C6CB-0F67-FA05-104F-6FD7FDC03EFB}"/>
              </a:ext>
            </a:extLst>
          </p:cNvPr>
          <p:cNvSpPr/>
          <p:nvPr/>
        </p:nvSpPr>
        <p:spPr>
          <a:xfrm>
            <a:off x="838933" y="4535483"/>
            <a:ext cx="774830" cy="774830"/>
          </a:xfrm>
          <a:prstGeom prst="rect">
            <a:avLst/>
          </a:prstGeom>
          <a: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
        <p:nvSpPr>
          <p:cNvPr id="60" name="Oval 59">
            <a:extLst>
              <a:ext uri="{FF2B5EF4-FFF2-40B4-BE49-F238E27FC236}">
                <a16:creationId xmlns:a16="http://schemas.microsoft.com/office/drawing/2014/main" id="{7CE7BDFB-F1C1-FA60-22D2-B274E336A64C}"/>
              </a:ext>
            </a:extLst>
          </p:cNvPr>
          <p:cNvSpPr/>
          <p:nvPr/>
        </p:nvSpPr>
        <p:spPr>
          <a:xfrm>
            <a:off x="6096000" y="2116738"/>
            <a:ext cx="1335915" cy="1335915"/>
          </a:xfrm>
          <a:prstGeom prst="ellipse">
            <a:avLst/>
          </a:prstGeom>
          <a:solidFill>
            <a:srgbClr val="EDA70B"/>
          </a:solidFill>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sp>
      <p:sp>
        <p:nvSpPr>
          <p:cNvPr id="61" name="Rectangle 60" descr="Bitcoin">
            <a:extLst>
              <a:ext uri="{FF2B5EF4-FFF2-40B4-BE49-F238E27FC236}">
                <a16:creationId xmlns:a16="http://schemas.microsoft.com/office/drawing/2014/main" id="{C86017D0-27A2-E26D-0665-A33965B9A139}"/>
              </a:ext>
            </a:extLst>
          </p:cNvPr>
          <p:cNvSpPr/>
          <p:nvPr/>
        </p:nvSpPr>
        <p:spPr>
          <a:xfrm>
            <a:off x="6376542" y="2397280"/>
            <a:ext cx="774830" cy="774830"/>
          </a:xfrm>
          <a:prstGeom prst="rect">
            <a:avLst/>
          </a:prstGeom>
          <a: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
        <p:nvSpPr>
          <p:cNvPr id="62" name="Oval 61">
            <a:extLst>
              <a:ext uri="{FF2B5EF4-FFF2-40B4-BE49-F238E27FC236}">
                <a16:creationId xmlns:a16="http://schemas.microsoft.com/office/drawing/2014/main" id="{FAB3EDC7-A623-971D-5F54-A75A84AD5E0E}"/>
              </a:ext>
            </a:extLst>
          </p:cNvPr>
          <p:cNvSpPr/>
          <p:nvPr/>
        </p:nvSpPr>
        <p:spPr>
          <a:xfrm>
            <a:off x="6047679" y="4254941"/>
            <a:ext cx="1335915" cy="1335915"/>
          </a:xfrm>
          <a:prstGeom prst="ellipse">
            <a:avLst/>
          </a:prstGeom>
          <a:solidFill>
            <a:srgbClr val="EDA70B"/>
          </a:solidFill>
        </p:spPr>
        <p:style>
          <a:lnRef idx="0">
            <a:schemeClr val="lt1">
              <a:alpha val="0"/>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p:style>
      </p:sp>
      <p:sp>
        <p:nvSpPr>
          <p:cNvPr id="63" name="Rectangle 62" descr="Dollar">
            <a:extLst>
              <a:ext uri="{FF2B5EF4-FFF2-40B4-BE49-F238E27FC236}">
                <a16:creationId xmlns:a16="http://schemas.microsoft.com/office/drawing/2014/main" id="{5F518107-19A6-46A1-E090-C587FFB37C48}"/>
              </a:ext>
            </a:extLst>
          </p:cNvPr>
          <p:cNvSpPr/>
          <p:nvPr/>
        </p:nvSpPr>
        <p:spPr>
          <a:xfrm>
            <a:off x="6328221" y="4535483"/>
            <a:ext cx="774830" cy="774830"/>
          </a:xfrm>
          <a:prstGeom prst="rect">
            <a:avLst/>
          </a:prstGeom>
          <a: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a:blipFill>
          <a:ln>
            <a:noFill/>
          </a:ln>
        </p:spPr>
        <p:style>
          <a:lnRef idx="2">
            <a:scrgbClr r="0" g="0" b="0"/>
          </a:lnRef>
          <a:fillRef idx="1">
            <a:scrgbClr r="0" g="0" b="0"/>
          </a:fillRef>
          <a:effectRef idx="0">
            <a:schemeClr val="bg1">
              <a:hueOff val="0"/>
              <a:satOff val="0"/>
              <a:lumOff val="0"/>
              <a:alphaOff val="0"/>
            </a:schemeClr>
          </a:effectRef>
          <a:fontRef idx="minor">
            <a:schemeClr val="dk1">
              <a:hueOff val="0"/>
              <a:satOff val="0"/>
              <a:lumOff val="0"/>
              <a:alphaOff val="0"/>
            </a:schemeClr>
          </a:fontRef>
        </p:style>
      </p:sp>
    </p:spTree>
    <p:extLst>
      <p:ext uri="{BB962C8B-B14F-4D97-AF65-F5344CB8AC3E}">
        <p14:creationId xmlns:p14="http://schemas.microsoft.com/office/powerpoint/2010/main" val="4122682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a:extLst>
              <a:ext uri="{FF2B5EF4-FFF2-40B4-BE49-F238E27FC236}">
                <a16:creationId xmlns:a16="http://schemas.microsoft.com/office/drawing/2014/main" id="{1E0D2573-A436-21C5-3322-83BE3549E7A5}"/>
              </a:ext>
            </a:extLst>
          </p:cNvPr>
          <p:cNvPicPr>
            <a:picLocks noChangeAspect="1"/>
          </p:cNvPicPr>
          <p:nvPr/>
        </p:nvPicPr>
        <p:blipFill>
          <a:blip r:embed="rId2"/>
          <a:stretch>
            <a:fillRect/>
          </a:stretch>
        </p:blipFill>
        <p:spPr>
          <a:xfrm>
            <a:off x="2940755" y="1106958"/>
            <a:ext cx="6310489" cy="4644084"/>
          </a:xfrm>
          <a:prstGeom prst="rect">
            <a:avLst/>
          </a:prstGeom>
        </p:spPr>
      </p:pic>
    </p:spTree>
    <p:extLst>
      <p:ext uri="{BB962C8B-B14F-4D97-AF65-F5344CB8AC3E}">
        <p14:creationId xmlns:p14="http://schemas.microsoft.com/office/powerpoint/2010/main" val="20840968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Bank runs</a:t>
            </a:r>
          </a:p>
        </p:txBody>
      </p:sp>
      <p:grpSp>
        <p:nvGrpSpPr>
          <p:cNvPr id="27" name="Group">
            <a:extLst>
              <a:ext uri="{FF2B5EF4-FFF2-40B4-BE49-F238E27FC236}">
                <a16:creationId xmlns:a16="http://schemas.microsoft.com/office/drawing/2014/main" id="{D152CDE1-3FEF-F06B-166A-C1D00C116DEB}"/>
              </a:ext>
            </a:extLst>
          </p:cNvPr>
          <p:cNvGrpSpPr/>
          <p:nvPr/>
        </p:nvGrpSpPr>
        <p:grpSpPr>
          <a:xfrm>
            <a:off x="1287576" y="1679966"/>
            <a:ext cx="9517381" cy="4001081"/>
            <a:chOff x="0" y="-1"/>
            <a:chExt cx="9037114" cy="4001080"/>
          </a:xfrm>
        </p:grpSpPr>
        <p:grpSp>
          <p:nvGrpSpPr>
            <p:cNvPr id="28" name="Group">
              <a:extLst>
                <a:ext uri="{FF2B5EF4-FFF2-40B4-BE49-F238E27FC236}">
                  <a16:creationId xmlns:a16="http://schemas.microsoft.com/office/drawing/2014/main" id="{31FA7C08-3EAE-72DA-9AEB-162A6938DC5B}"/>
                </a:ext>
              </a:extLst>
            </p:cNvPr>
            <p:cNvGrpSpPr/>
            <p:nvPr/>
          </p:nvGrpSpPr>
          <p:grpSpPr>
            <a:xfrm>
              <a:off x="62636" y="-1"/>
              <a:ext cx="2103210" cy="4001080"/>
              <a:chOff x="0" y="-1"/>
              <a:chExt cx="2103209" cy="4001079"/>
            </a:xfrm>
          </p:grpSpPr>
          <p:sp>
            <p:nvSpPr>
              <p:cNvPr id="46" name="Rectangle">
                <a:extLst>
                  <a:ext uri="{FF2B5EF4-FFF2-40B4-BE49-F238E27FC236}">
                    <a16:creationId xmlns:a16="http://schemas.microsoft.com/office/drawing/2014/main" id="{1EB1BC50-7AD1-76D9-2DAA-2BB012B4F49C}"/>
                  </a:ext>
                </a:extLst>
              </p:cNvPr>
              <p:cNvSpPr/>
              <p:nvPr/>
            </p:nvSpPr>
            <p:spPr>
              <a:xfrm>
                <a:off x="0" y="-1"/>
                <a:ext cx="2103209" cy="4001079"/>
              </a:xfrm>
              <a:prstGeom prst="rect">
                <a:avLst/>
              </a:prstGeom>
              <a:solidFill>
                <a:srgbClr val="EDA70B"/>
              </a:solidFill>
              <a:ln w="12700" cap="flat">
                <a:solidFill>
                  <a:schemeClr val="accent5"/>
                </a:solidFill>
                <a:prstDash val="solid"/>
                <a:miter lim="800000"/>
              </a:ln>
              <a:effectLst/>
            </p:spPr>
            <p:txBody>
              <a:bodyPr wrap="square" lIns="45718" tIns="45718" rIns="45718" bIns="45718" numCol="1" anchor="t">
                <a:noAutofit/>
              </a:bodyPr>
              <a:lstStyle/>
              <a:p>
                <a:pPr defTabSz="711200">
                  <a:lnSpc>
                    <a:spcPct val="90000"/>
                  </a:lnSpc>
                  <a:spcBef>
                    <a:spcPts val="1100"/>
                  </a:spcBef>
                  <a:defRPr sz="2800">
                    <a:solidFill>
                      <a:srgbClr val="FFFFFF"/>
                    </a:solidFill>
                    <a:latin typeface="+mj-lt"/>
                    <a:ea typeface="+mj-ea"/>
                    <a:cs typeface="+mj-cs"/>
                    <a:sym typeface="Calibri"/>
                  </a:defRPr>
                </a:pPr>
                <a:endParaRPr>
                  <a:solidFill>
                    <a:srgbClr val="EC6D0B"/>
                  </a:solidFill>
                </a:endParaRPr>
              </a:p>
            </p:txBody>
          </p:sp>
          <p:sp>
            <p:nvSpPr>
              <p:cNvPr id="47" name="A new technology or financial innovation leads to expectations of increased profits and economic growth">
                <a:extLst>
                  <a:ext uri="{FF2B5EF4-FFF2-40B4-BE49-F238E27FC236}">
                    <a16:creationId xmlns:a16="http://schemas.microsoft.com/office/drawing/2014/main" id="{38341CC5-DA7B-05E7-DDD0-6E31E737ED9F}"/>
                  </a:ext>
                </a:extLst>
              </p:cNvPr>
              <p:cNvSpPr txBox="1"/>
              <p:nvPr/>
            </p:nvSpPr>
            <p:spPr>
              <a:xfrm>
                <a:off x="72109" y="1081639"/>
                <a:ext cx="1968420" cy="1849736"/>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711200">
                  <a:lnSpc>
                    <a:spcPct val="90000"/>
                  </a:lnSpc>
                  <a:spcBef>
                    <a:spcPts val="600"/>
                  </a:spcBef>
                  <a:defRPr sz="1500">
                    <a:solidFill>
                      <a:srgbClr val="FFFFFF"/>
                    </a:solidFill>
                    <a:latin typeface="+mj-lt"/>
                    <a:ea typeface="+mj-ea"/>
                    <a:cs typeface="+mj-cs"/>
                    <a:sym typeface="Calibri"/>
                  </a:defRPr>
                </a:lvl1pPr>
              </a:lstStyle>
              <a:p>
                <a:r>
                  <a:rPr lang="en-GB" altLang="zh-CN" sz="1600" dirty="0"/>
                  <a:t>If all depositors demanded to withdraw their deposits at the same time then the bank would not be able to liquidate its assets to honour its promises</a:t>
                </a:r>
                <a:endParaRPr lang="en-US" altLang="zh-CN" sz="1600" dirty="0"/>
              </a:p>
              <a:p>
                <a:r>
                  <a:rPr sz="1600" dirty="0"/>
                  <a:t> </a:t>
                </a:r>
              </a:p>
            </p:txBody>
          </p:sp>
        </p:grpSp>
        <p:sp>
          <p:nvSpPr>
            <p:cNvPr id="29" name="Initial displacement">
              <a:extLst>
                <a:ext uri="{FF2B5EF4-FFF2-40B4-BE49-F238E27FC236}">
                  <a16:creationId xmlns:a16="http://schemas.microsoft.com/office/drawing/2014/main" id="{707599AE-CAE7-2D56-E90E-0E49C500BE8E}"/>
                </a:ext>
              </a:extLst>
            </p:cNvPr>
            <p:cNvSpPr txBox="1"/>
            <p:nvPr/>
          </p:nvSpPr>
          <p:spPr>
            <a:xfrm>
              <a:off x="0" y="227574"/>
              <a:ext cx="2228481" cy="6295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65100" tIns="165100" rIns="165100" bIns="165100" numCol="1" anchor="ctr">
              <a:spAutoFit/>
            </a:bodyPr>
            <a:lstStyle>
              <a:lvl1pPr defTabSz="2400300">
                <a:lnSpc>
                  <a:spcPct val="80000"/>
                </a:lnSpc>
                <a:spcBef>
                  <a:spcPts val="2200"/>
                </a:spcBef>
                <a:defRPr sz="2700">
                  <a:solidFill>
                    <a:srgbClr val="FFFFFF"/>
                  </a:solidFill>
                  <a:latin typeface="+mj-lt"/>
                  <a:ea typeface="+mj-ea"/>
                  <a:cs typeface="+mj-cs"/>
                  <a:sym typeface="Calibri"/>
                </a:defRPr>
              </a:lvl1pPr>
            </a:lstStyle>
            <a:p>
              <a:pPr algn="ctr"/>
              <a:r>
                <a:rPr lang="en-US" sz="2400" dirty="0"/>
                <a:t>What They Are</a:t>
              </a:r>
              <a:endParaRPr sz="2400" dirty="0"/>
            </a:p>
          </p:txBody>
        </p:sp>
        <p:grpSp>
          <p:nvGrpSpPr>
            <p:cNvPr id="30" name="Group">
              <a:extLst>
                <a:ext uri="{FF2B5EF4-FFF2-40B4-BE49-F238E27FC236}">
                  <a16:creationId xmlns:a16="http://schemas.microsoft.com/office/drawing/2014/main" id="{5321115F-717E-4415-507F-B9448755073A}"/>
                </a:ext>
              </a:extLst>
            </p:cNvPr>
            <p:cNvGrpSpPr/>
            <p:nvPr/>
          </p:nvGrpSpPr>
          <p:grpSpPr>
            <a:xfrm>
              <a:off x="2353057" y="-1"/>
              <a:ext cx="2103211" cy="4001080"/>
              <a:chOff x="-1" y="0"/>
              <a:chExt cx="2103209" cy="4001078"/>
            </a:xfrm>
          </p:grpSpPr>
          <p:sp>
            <p:nvSpPr>
              <p:cNvPr id="44" name="Rectangle">
                <a:extLst>
                  <a:ext uri="{FF2B5EF4-FFF2-40B4-BE49-F238E27FC236}">
                    <a16:creationId xmlns:a16="http://schemas.microsoft.com/office/drawing/2014/main" id="{D2F1E359-FE03-F2B4-361D-39BCA63283C7}"/>
                  </a:ext>
                </a:extLst>
              </p:cNvPr>
              <p:cNvSpPr/>
              <p:nvPr/>
            </p:nvSpPr>
            <p:spPr>
              <a:xfrm>
                <a:off x="-1" y="0"/>
                <a:ext cx="2103209" cy="4001078"/>
              </a:xfrm>
              <a:prstGeom prst="rect">
                <a:avLst/>
              </a:prstGeom>
              <a:solidFill>
                <a:srgbClr val="EC6D0B"/>
              </a:solidFill>
              <a:ln w="19050" cap="flat">
                <a:solidFill>
                  <a:srgbClr val="FFFFFF"/>
                </a:solidFill>
                <a:prstDash val="solid"/>
                <a:miter lim="800000"/>
              </a:ln>
              <a:effectLst/>
            </p:spPr>
            <p:txBody>
              <a:bodyPr wrap="square" lIns="45718" tIns="45718" rIns="45718" bIns="45718" numCol="1" anchor="t">
                <a:noAutofit/>
              </a:bodyPr>
              <a:lstStyle/>
              <a:p>
                <a:pPr>
                  <a:defRPr>
                    <a:solidFill>
                      <a:srgbClr val="FFFFFF"/>
                    </a:solidFill>
                    <a:latin typeface="+mj-lt"/>
                    <a:ea typeface="+mj-ea"/>
                    <a:cs typeface="+mj-cs"/>
                    <a:sym typeface="Calibri"/>
                  </a:defRPr>
                </a:pPr>
                <a:endParaRPr/>
              </a:p>
            </p:txBody>
          </p:sp>
          <p:sp>
            <p:nvSpPr>
              <p:cNvPr id="45" name="Usually characterised by low volatility, credit expansion, and increases in investment. Asset prices rise, first at a slower pace but then with growing momentum.…">
                <a:extLst>
                  <a:ext uri="{FF2B5EF4-FFF2-40B4-BE49-F238E27FC236}">
                    <a16:creationId xmlns:a16="http://schemas.microsoft.com/office/drawing/2014/main" id="{D1FEA46F-7B0C-F6D1-4DEA-26F3577D96E1}"/>
                  </a:ext>
                </a:extLst>
              </p:cNvPr>
              <p:cNvSpPr txBox="1"/>
              <p:nvPr/>
            </p:nvSpPr>
            <p:spPr>
              <a:xfrm>
                <a:off x="86503" y="1057757"/>
                <a:ext cx="1969392" cy="161428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p>
                <a:pPr defTabSz="711200">
                  <a:lnSpc>
                    <a:spcPct val="90000"/>
                  </a:lnSpc>
                  <a:spcBef>
                    <a:spcPts val="600"/>
                  </a:spcBef>
                  <a:defRPr sz="1500">
                    <a:solidFill>
                      <a:srgbClr val="FFFFFF"/>
                    </a:solidFill>
                    <a:latin typeface="+mj-lt"/>
                    <a:ea typeface="+mj-ea"/>
                    <a:cs typeface="+mj-cs"/>
                    <a:sym typeface="Calibri"/>
                  </a:defRPr>
                </a:pPr>
                <a:r>
                  <a:rPr lang="en-US" altLang="zh-CN" sz="1600" dirty="0"/>
                  <a:t>If one depositor expects a bank run then she would want to run as well to be ahead of the line to withdraw before they run out</a:t>
                </a:r>
              </a:p>
              <a:p>
                <a:pPr defTabSz="711200">
                  <a:lnSpc>
                    <a:spcPct val="90000"/>
                  </a:lnSpc>
                  <a:spcBef>
                    <a:spcPts val="600"/>
                  </a:spcBef>
                  <a:defRPr sz="1500">
                    <a:solidFill>
                      <a:srgbClr val="FFFFFF"/>
                    </a:solidFill>
                    <a:latin typeface="+mj-lt"/>
                    <a:ea typeface="+mj-ea"/>
                    <a:cs typeface="+mj-cs"/>
                    <a:sym typeface="Calibri"/>
                  </a:defRPr>
                </a:pPr>
                <a:endParaRPr lang="en-GB" dirty="0"/>
              </a:p>
            </p:txBody>
          </p:sp>
        </p:grpSp>
        <p:sp>
          <p:nvSpPr>
            <p:cNvPr id="31" name="Boom Phase">
              <a:extLst>
                <a:ext uri="{FF2B5EF4-FFF2-40B4-BE49-F238E27FC236}">
                  <a16:creationId xmlns:a16="http://schemas.microsoft.com/office/drawing/2014/main" id="{7AD17AE0-6EEC-F374-4C21-0B4BF3E961AC}"/>
                </a:ext>
              </a:extLst>
            </p:cNvPr>
            <p:cNvSpPr txBox="1"/>
            <p:nvPr/>
          </p:nvSpPr>
          <p:spPr>
            <a:xfrm>
              <a:off x="2353059" y="97452"/>
              <a:ext cx="2055897" cy="92499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65100" tIns="165100" rIns="165100" bIns="165100" numCol="1" anchor="ctr">
              <a:spAutoFit/>
            </a:bodyPr>
            <a:lstStyle>
              <a:lvl1pPr defTabSz="2400300">
                <a:lnSpc>
                  <a:spcPct val="80000"/>
                </a:lnSpc>
                <a:spcBef>
                  <a:spcPts val="2200"/>
                </a:spcBef>
                <a:defRPr sz="2700">
                  <a:solidFill>
                    <a:srgbClr val="FFFFFF"/>
                  </a:solidFill>
                  <a:latin typeface="+mj-lt"/>
                  <a:ea typeface="+mj-ea"/>
                  <a:cs typeface="+mj-cs"/>
                  <a:sym typeface="Calibri"/>
                </a:defRPr>
              </a:lvl1pPr>
            </a:lstStyle>
            <a:p>
              <a:pPr algn="ctr"/>
              <a:r>
                <a:rPr lang="en-US" sz="2400" dirty="0"/>
                <a:t>Self-fulfilling Equilibrium</a:t>
              </a:r>
              <a:endParaRPr sz="2400" dirty="0"/>
            </a:p>
          </p:txBody>
        </p:sp>
        <p:grpSp>
          <p:nvGrpSpPr>
            <p:cNvPr id="32" name="Group">
              <a:extLst>
                <a:ext uri="{FF2B5EF4-FFF2-40B4-BE49-F238E27FC236}">
                  <a16:creationId xmlns:a16="http://schemas.microsoft.com/office/drawing/2014/main" id="{4CCCC418-ACB5-6C57-94A5-0906AB343F61}"/>
                </a:ext>
              </a:extLst>
            </p:cNvPr>
            <p:cNvGrpSpPr/>
            <p:nvPr/>
          </p:nvGrpSpPr>
          <p:grpSpPr>
            <a:xfrm>
              <a:off x="4643481" y="-1"/>
              <a:ext cx="2103210" cy="4001080"/>
              <a:chOff x="0" y="-1"/>
              <a:chExt cx="2103209" cy="4001079"/>
            </a:xfrm>
          </p:grpSpPr>
          <p:sp>
            <p:nvSpPr>
              <p:cNvPr id="42" name="Rectangle">
                <a:extLst>
                  <a:ext uri="{FF2B5EF4-FFF2-40B4-BE49-F238E27FC236}">
                    <a16:creationId xmlns:a16="http://schemas.microsoft.com/office/drawing/2014/main" id="{700B2D26-CA40-BF81-0047-CE78FDFADD9E}"/>
                  </a:ext>
                </a:extLst>
              </p:cNvPr>
              <p:cNvSpPr/>
              <p:nvPr/>
            </p:nvSpPr>
            <p:spPr>
              <a:xfrm>
                <a:off x="0" y="-1"/>
                <a:ext cx="2103209" cy="4001079"/>
              </a:xfrm>
              <a:prstGeom prst="rect">
                <a:avLst/>
              </a:prstGeom>
              <a:solidFill>
                <a:srgbClr val="EE4E0A"/>
              </a:solidFill>
              <a:ln w="12700" cap="flat">
                <a:solidFill>
                  <a:schemeClr val="accent5"/>
                </a:solidFill>
                <a:prstDash val="solid"/>
                <a:miter lim="800000"/>
              </a:ln>
              <a:effectLst/>
            </p:spPr>
            <p:txBody>
              <a:bodyPr wrap="square" lIns="45718" tIns="45718" rIns="45718" bIns="45718" numCol="1" anchor="t">
                <a:noAutofit/>
              </a:bodyPr>
              <a:lstStyle/>
              <a:p>
                <a:pPr defTabSz="711200">
                  <a:lnSpc>
                    <a:spcPct val="90000"/>
                  </a:lnSpc>
                  <a:spcBef>
                    <a:spcPts val="1100"/>
                  </a:spcBef>
                  <a:defRPr sz="2800">
                    <a:solidFill>
                      <a:srgbClr val="FFFFFF"/>
                    </a:solidFill>
                    <a:latin typeface="+mj-lt"/>
                    <a:ea typeface="+mj-ea"/>
                    <a:cs typeface="+mj-cs"/>
                    <a:sym typeface="Calibri"/>
                  </a:defRPr>
                </a:pPr>
                <a:endParaRPr/>
              </a:p>
            </p:txBody>
          </p:sp>
          <p:sp>
            <p:nvSpPr>
              <p:cNvPr id="43" name="Usually associated with high trading value and price volatility. Investors trade the overvalued assets in frenzy.…">
                <a:extLst>
                  <a:ext uri="{FF2B5EF4-FFF2-40B4-BE49-F238E27FC236}">
                    <a16:creationId xmlns:a16="http://schemas.microsoft.com/office/drawing/2014/main" id="{33A70021-8585-7658-8F25-643B441EDB99}"/>
                  </a:ext>
                </a:extLst>
              </p:cNvPr>
              <p:cNvSpPr txBox="1"/>
              <p:nvPr/>
            </p:nvSpPr>
            <p:spPr>
              <a:xfrm>
                <a:off x="71676" y="1082842"/>
                <a:ext cx="1959858" cy="2385267"/>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p>
                <a:pPr defTabSz="711200">
                  <a:lnSpc>
                    <a:spcPct val="90000"/>
                  </a:lnSpc>
                  <a:spcBef>
                    <a:spcPts val="600"/>
                  </a:spcBef>
                  <a:defRPr sz="1500">
                    <a:solidFill>
                      <a:srgbClr val="FFFFFF"/>
                    </a:solidFill>
                    <a:latin typeface="+mj-lt"/>
                    <a:ea typeface="+mj-ea"/>
                    <a:cs typeface="+mj-cs"/>
                    <a:sym typeface="Calibri"/>
                  </a:defRPr>
                </a:pPr>
                <a:r>
                  <a:rPr lang="en-US" dirty="0"/>
                  <a:t>1. Deposit insurance backed by fiscal authorities</a:t>
                </a:r>
              </a:p>
              <a:p>
                <a:pPr defTabSz="711200">
                  <a:lnSpc>
                    <a:spcPct val="90000"/>
                  </a:lnSpc>
                  <a:spcBef>
                    <a:spcPts val="600"/>
                  </a:spcBef>
                  <a:defRPr sz="1500">
                    <a:solidFill>
                      <a:srgbClr val="FFFFFF"/>
                    </a:solidFill>
                    <a:latin typeface="+mj-lt"/>
                    <a:ea typeface="+mj-ea"/>
                    <a:cs typeface="+mj-cs"/>
                    <a:sym typeface="Calibri"/>
                  </a:defRPr>
                </a:pPr>
                <a:endParaRPr lang="en-US" dirty="0"/>
              </a:p>
              <a:p>
                <a:pPr defTabSz="711200">
                  <a:lnSpc>
                    <a:spcPct val="90000"/>
                  </a:lnSpc>
                  <a:spcBef>
                    <a:spcPts val="600"/>
                  </a:spcBef>
                  <a:defRPr sz="1500">
                    <a:solidFill>
                      <a:srgbClr val="FFFFFF"/>
                    </a:solidFill>
                    <a:latin typeface="+mj-lt"/>
                    <a:ea typeface="+mj-ea"/>
                    <a:cs typeface="+mj-cs"/>
                    <a:sym typeface="Calibri"/>
                  </a:defRPr>
                </a:pPr>
                <a:r>
                  <a:rPr lang="en-US" dirty="0"/>
                  <a:t>2. Lender of last resort by monetary authorities</a:t>
                </a:r>
              </a:p>
              <a:p>
                <a:pPr defTabSz="711200">
                  <a:lnSpc>
                    <a:spcPct val="90000"/>
                  </a:lnSpc>
                  <a:spcBef>
                    <a:spcPts val="600"/>
                  </a:spcBef>
                  <a:defRPr sz="1500">
                    <a:solidFill>
                      <a:srgbClr val="FFFFFF"/>
                    </a:solidFill>
                    <a:latin typeface="+mj-lt"/>
                    <a:ea typeface="+mj-ea"/>
                    <a:cs typeface="+mj-cs"/>
                    <a:sym typeface="Calibri"/>
                  </a:defRPr>
                </a:pPr>
                <a:endParaRPr lang="en-US" dirty="0"/>
              </a:p>
              <a:p>
                <a:pPr defTabSz="711200">
                  <a:lnSpc>
                    <a:spcPct val="90000"/>
                  </a:lnSpc>
                  <a:spcBef>
                    <a:spcPts val="600"/>
                  </a:spcBef>
                  <a:defRPr sz="1500">
                    <a:solidFill>
                      <a:srgbClr val="FFFFFF"/>
                    </a:solidFill>
                    <a:latin typeface="+mj-lt"/>
                    <a:ea typeface="+mj-ea"/>
                    <a:cs typeface="+mj-cs"/>
                    <a:sym typeface="Calibri"/>
                  </a:defRPr>
                </a:pPr>
                <a:r>
                  <a:rPr lang="en-US" dirty="0"/>
                  <a:t>These measures eliminate the incentive to run on banks</a:t>
                </a:r>
              </a:p>
            </p:txBody>
          </p:sp>
        </p:grpSp>
        <p:sp>
          <p:nvSpPr>
            <p:cNvPr id="33" name="Phase of Euphoria">
              <a:extLst>
                <a:ext uri="{FF2B5EF4-FFF2-40B4-BE49-F238E27FC236}">
                  <a16:creationId xmlns:a16="http://schemas.microsoft.com/office/drawing/2014/main" id="{F498EEC7-2F93-52D0-FC53-2CD2B4CCE7AB}"/>
                </a:ext>
              </a:extLst>
            </p:cNvPr>
            <p:cNvSpPr txBox="1"/>
            <p:nvPr/>
          </p:nvSpPr>
          <p:spPr>
            <a:xfrm>
              <a:off x="4456072" y="213375"/>
              <a:ext cx="2384224" cy="6295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65100" tIns="165100" rIns="165100" bIns="165100" numCol="1" anchor="ctr">
              <a:spAutoFit/>
            </a:bodyPr>
            <a:lstStyle>
              <a:lvl1pPr defTabSz="2400300">
                <a:lnSpc>
                  <a:spcPct val="80000"/>
                </a:lnSpc>
                <a:spcBef>
                  <a:spcPts val="2200"/>
                </a:spcBef>
                <a:defRPr sz="2700">
                  <a:solidFill>
                    <a:srgbClr val="FFFFFF"/>
                  </a:solidFill>
                  <a:latin typeface="+mj-lt"/>
                  <a:ea typeface="+mj-ea"/>
                  <a:cs typeface="+mj-cs"/>
                  <a:sym typeface="Calibri"/>
                </a:defRPr>
              </a:lvl1pPr>
            </a:lstStyle>
            <a:p>
              <a:pPr algn="ctr"/>
              <a:r>
                <a:rPr lang="en-US" sz="2400" dirty="0"/>
                <a:t>Policy Solutions</a:t>
              </a:r>
              <a:endParaRPr sz="2400" dirty="0"/>
            </a:p>
          </p:txBody>
        </p:sp>
        <p:grpSp>
          <p:nvGrpSpPr>
            <p:cNvPr id="34" name="Group">
              <a:extLst>
                <a:ext uri="{FF2B5EF4-FFF2-40B4-BE49-F238E27FC236}">
                  <a16:creationId xmlns:a16="http://schemas.microsoft.com/office/drawing/2014/main" id="{A7C6A765-69F6-1D87-5D0A-410EB21BEB41}"/>
                </a:ext>
              </a:extLst>
            </p:cNvPr>
            <p:cNvGrpSpPr/>
            <p:nvPr/>
          </p:nvGrpSpPr>
          <p:grpSpPr>
            <a:xfrm>
              <a:off x="6933903" y="-1"/>
              <a:ext cx="2103211" cy="4001080"/>
              <a:chOff x="0" y="-1"/>
              <a:chExt cx="2103209" cy="4001079"/>
            </a:xfrm>
          </p:grpSpPr>
          <p:sp>
            <p:nvSpPr>
              <p:cNvPr id="40" name="Rectangle">
                <a:extLst>
                  <a:ext uri="{FF2B5EF4-FFF2-40B4-BE49-F238E27FC236}">
                    <a16:creationId xmlns:a16="http://schemas.microsoft.com/office/drawing/2014/main" id="{2848CD2F-B804-7FB1-7042-A68EA0E08384}"/>
                  </a:ext>
                </a:extLst>
              </p:cNvPr>
              <p:cNvSpPr/>
              <p:nvPr/>
            </p:nvSpPr>
            <p:spPr>
              <a:xfrm>
                <a:off x="0" y="-1"/>
                <a:ext cx="2103209" cy="4001079"/>
              </a:xfrm>
              <a:prstGeom prst="rect">
                <a:avLst/>
              </a:prstGeom>
              <a:solidFill>
                <a:srgbClr val="FF2A00"/>
              </a:solidFill>
              <a:ln w="6350" cap="flat">
                <a:solidFill>
                  <a:schemeClr val="accent1"/>
                </a:solidFill>
                <a:prstDash val="solid"/>
                <a:miter lim="800000"/>
              </a:ln>
              <a:effectLst>
                <a:outerShdw blurRad="63500" dist="19050" dir="5400000" rotWithShape="0">
                  <a:srgbClr val="000000">
                    <a:alpha val="63000"/>
                  </a:srgbClr>
                </a:outerShdw>
              </a:effectLst>
            </p:spPr>
            <p:txBody>
              <a:bodyPr wrap="square" lIns="45718" tIns="45718" rIns="45718" bIns="45718" numCol="1" anchor="t">
                <a:noAutofit/>
              </a:bodyPr>
              <a:lstStyle/>
              <a:p>
                <a:pPr>
                  <a:defRPr>
                    <a:solidFill>
                      <a:srgbClr val="FFFFFF"/>
                    </a:solidFill>
                    <a:latin typeface="+mj-lt"/>
                    <a:ea typeface="+mj-ea"/>
                    <a:cs typeface="+mj-cs"/>
                    <a:sym typeface="Calibri"/>
                  </a:defRPr>
                </a:pPr>
                <a:endParaRPr/>
              </a:p>
            </p:txBody>
          </p:sp>
          <p:sp>
            <p:nvSpPr>
              <p:cNvPr id="41" name="Sophisticated investors start to reduce their positions and realising profits.…">
                <a:extLst>
                  <a:ext uri="{FF2B5EF4-FFF2-40B4-BE49-F238E27FC236}">
                    <a16:creationId xmlns:a16="http://schemas.microsoft.com/office/drawing/2014/main" id="{AC2323F7-3EDC-7872-7274-5900099B4FE0}"/>
                  </a:ext>
                </a:extLst>
              </p:cNvPr>
              <p:cNvSpPr txBox="1"/>
              <p:nvPr/>
            </p:nvSpPr>
            <p:spPr>
              <a:xfrm>
                <a:off x="94927" y="1124496"/>
                <a:ext cx="1936114" cy="1608132"/>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p>
                <a:pPr defTabSz="711200">
                  <a:lnSpc>
                    <a:spcPct val="90000"/>
                  </a:lnSpc>
                  <a:spcBef>
                    <a:spcPts val="600"/>
                  </a:spcBef>
                  <a:defRPr sz="1500">
                    <a:solidFill>
                      <a:srgbClr val="FFFFFF"/>
                    </a:solidFill>
                    <a:latin typeface="+mj-lt"/>
                    <a:ea typeface="+mj-ea"/>
                    <a:cs typeface="+mj-cs"/>
                    <a:sym typeface="Calibri"/>
                  </a:defRPr>
                </a:pPr>
                <a:r>
                  <a:rPr lang="en-US" altLang="zh-CN" dirty="0"/>
                  <a:t>If depositors know that their deposits will always be </a:t>
                </a:r>
                <a:r>
                  <a:rPr lang="en-US" altLang="zh-CN" dirty="0" err="1"/>
                  <a:t>honoured</a:t>
                </a:r>
                <a:r>
                  <a:rPr lang="en-US" altLang="zh-CN" dirty="0"/>
                  <a:t>, they no longer need to run</a:t>
                </a:r>
              </a:p>
              <a:p>
                <a:pPr defTabSz="711200">
                  <a:lnSpc>
                    <a:spcPct val="90000"/>
                  </a:lnSpc>
                  <a:spcBef>
                    <a:spcPts val="600"/>
                  </a:spcBef>
                  <a:defRPr sz="1500">
                    <a:solidFill>
                      <a:srgbClr val="FFFFFF"/>
                    </a:solidFill>
                    <a:latin typeface="+mj-lt"/>
                    <a:ea typeface="+mj-ea"/>
                    <a:cs typeface="+mj-cs"/>
                    <a:sym typeface="Calibri"/>
                  </a:defRPr>
                </a:pPr>
                <a:endParaRPr lang="en-US" altLang="zh-CN" dirty="0"/>
              </a:p>
              <a:p>
                <a:pPr defTabSz="711200">
                  <a:lnSpc>
                    <a:spcPct val="90000"/>
                  </a:lnSpc>
                  <a:spcBef>
                    <a:spcPts val="600"/>
                  </a:spcBef>
                  <a:defRPr sz="1500">
                    <a:solidFill>
                      <a:srgbClr val="FFFFFF"/>
                    </a:solidFill>
                    <a:latin typeface="+mj-lt"/>
                    <a:ea typeface="+mj-ea"/>
                    <a:cs typeface="+mj-cs"/>
                    <a:sym typeface="Calibri"/>
                  </a:defRPr>
                </a:pPr>
                <a:r>
                  <a:rPr lang="en-US" dirty="0"/>
                  <a:t>The self-fulfilling bad equilibrium breaks down</a:t>
                </a:r>
                <a:endParaRPr dirty="0"/>
              </a:p>
            </p:txBody>
          </p:sp>
        </p:grpSp>
        <p:sp>
          <p:nvSpPr>
            <p:cNvPr id="35" name="Phase of…">
              <a:extLst>
                <a:ext uri="{FF2B5EF4-FFF2-40B4-BE49-F238E27FC236}">
                  <a16:creationId xmlns:a16="http://schemas.microsoft.com/office/drawing/2014/main" id="{D761781C-A185-3E48-6D9D-8FB2D48768AF}"/>
                </a:ext>
              </a:extLst>
            </p:cNvPr>
            <p:cNvSpPr txBox="1"/>
            <p:nvPr/>
          </p:nvSpPr>
          <p:spPr>
            <a:xfrm>
              <a:off x="6933903" y="227575"/>
              <a:ext cx="2103210" cy="62953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165100" tIns="165100" rIns="165100" bIns="165100" numCol="1" anchor="ctr">
              <a:spAutoFit/>
            </a:bodyPr>
            <a:lstStyle/>
            <a:p>
              <a:pPr algn="ctr" defTabSz="2400300">
                <a:lnSpc>
                  <a:spcPct val="80000"/>
                </a:lnSpc>
                <a:defRPr sz="2700">
                  <a:solidFill>
                    <a:srgbClr val="FFFFFF"/>
                  </a:solidFill>
                  <a:latin typeface="+mj-lt"/>
                  <a:ea typeface="+mj-ea"/>
                  <a:cs typeface="+mj-cs"/>
                  <a:sym typeface="Calibri"/>
                </a:defRPr>
              </a:pPr>
              <a:r>
                <a:rPr lang="en-US" sz="2400" dirty="0"/>
                <a:t>Reason Behind</a:t>
              </a:r>
              <a:endParaRPr sz="2400" dirty="0"/>
            </a:p>
          </p:txBody>
        </p:sp>
      </p:grpSp>
    </p:spTree>
    <p:extLst>
      <p:ext uri="{BB962C8B-B14F-4D97-AF65-F5344CB8AC3E}">
        <p14:creationId xmlns:p14="http://schemas.microsoft.com/office/powerpoint/2010/main" val="34611345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5E25D351-92EC-4992-A1F5-3764322A2663}"/>
              </a:ext>
            </a:extLst>
          </p:cNvPr>
          <p:cNvSpPr/>
          <p:nvPr/>
        </p:nvSpPr>
        <p:spPr>
          <a:xfrm>
            <a:off x="1122744" y="1157468"/>
            <a:ext cx="9965803" cy="925975"/>
          </a:xfrm>
          <a:prstGeom prst="rect">
            <a:avLst/>
          </a:prstGeom>
          <a:solidFill>
            <a:srgbClr val="424242"/>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rgbClr val="FF2600"/>
              </a:solidFill>
            </a:endParaRPr>
          </a:p>
        </p:txBody>
      </p:sp>
      <p:sp>
        <p:nvSpPr>
          <p:cNvPr id="26" name="Title 25">
            <a:extLst>
              <a:ext uri="{FF2B5EF4-FFF2-40B4-BE49-F238E27FC236}">
                <a16:creationId xmlns:a16="http://schemas.microsoft.com/office/drawing/2014/main" id="{C75D7D53-C50F-676E-C20F-4D2DDF35A50F}"/>
              </a:ext>
            </a:extLst>
          </p:cNvPr>
          <p:cNvSpPr>
            <a:spLocks noGrp="1"/>
          </p:cNvSpPr>
          <p:nvPr>
            <p:ph type="title"/>
          </p:nvPr>
        </p:nvSpPr>
        <p:spPr/>
        <p:txBody>
          <a:bodyPr anchor="ctr">
            <a:normAutofit/>
          </a:bodyPr>
          <a:lstStyle/>
          <a:p>
            <a:pPr algn="ctr"/>
            <a:r>
              <a:rPr lang="en-US" sz="4800" dirty="0">
                <a:solidFill>
                  <a:srgbClr val="EC6D0B"/>
                </a:solidFill>
              </a:rPr>
              <a:t>Modern banks</a:t>
            </a:r>
          </a:p>
        </p:txBody>
      </p:sp>
      <p:sp>
        <p:nvSpPr>
          <p:cNvPr id="2" name="Rectangle">
            <a:extLst>
              <a:ext uri="{FF2B5EF4-FFF2-40B4-BE49-F238E27FC236}">
                <a16:creationId xmlns:a16="http://schemas.microsoft.com/office/drawing/2014/main" id="{5D05EF34-77D4-5EB2-D1D5-AAC5DEB312BF}"/>
              </a:ext>
            </a:extLst>
          </p:cNvPr>
          <p:cNvSpPr/>
          <p:nvPr/>
        </p:nvSpPr>
        <p:spPr>
          <a:xfrm>
            <a:off x="1122744" y="3192779"/>
            <a:ext cx="3957599" cy="1962487"/>
          </a:xfrm>
          <a:prstGeom prst="rect">
            <a:avLst/>
          </a:prstGeom>
          <a:solidFill>
            <a:srgbClr val="EDA70B"/>
          </a:solidFill>
          <a:ln w="12700" cap="flat">
            <a:solidFill>
              <a:schemeClr val="accent5"/>
            </a:solidFill>
            <a:prstDash val="solid"/>
            <a:miter lim="800000"/>
          </a:ln>
          <a:effectLst/>
        </p:spPr>
        <p:txBody>
          <a:bodyPr wrap="square" lIns="45718" tIns="45718" rIns="45718" bIns="45718" numCol="1" anchor="t">
            <a:noAutofit/>
          </a:bodyPr>
          <a:lstStyle/>
          <a:p>
            <a:pPr defTabSz="711200">
              <a:lnSpc>
                <a:spcPct val="90000"/>
              </a:lnSpc>
              <a:spcBef>
                <a:spcPts val="1100"/>
              </a:spcBef>
              <a:defRPr sz="2800">
                <a:solidFill>
                  <a:srgbClr val="FFFFFF"/>
                </a:solidFill>
                <a:latin typeface="+mj-lt"/>
                <a:ea typeface="+mj-ea"/>
                <a:cs typeface="+mj-cs"/>
                <a:sym typeface="Calibri"/>
              </a:defRPr>
            </a:pPr>
            <a:endParaRPr>
              <a:solidFill>
                <a:srgbClr val="EC6D0B"/>
              </a:solidFill>
            </a:endParaRPr>
          </a:p>
        </p:txBody>
      </p:sp>
      <p:sp>
        <p:nvSpPr>
          <p:cNvPr id="3" name="Rectangle">
            <a:extLst>
              <a:ext uri="{FF2B5EF4-FFF2-40B4-BE49-F238E27FC236}">
                <a16:creationId xmlns:a16="http://schemas.microsoft.com/office/drawing/2014/main" id="{AB27724D-8B44-AD3C-1CC4-19F40C6F2FA2}"/>
              </a:ext>
            </a:extLst>
          </p:cNvPr>
          <p:cNvSpPr/>
          <p:nvPr/>
        </p:nvSpPr>
        <p:spPr>
          <a:xfrm>
            <a:off x="7111657" y="3192779"/>
            <a:ext cx="3957599" cy="1962487"/>
          </a:xfrm>
          <a:prstGeom prst="rect">
            <a:avLst/>
          </a:prstGeom>
          <a:solidFill>
            <a:srgbClr val="EDA70B"/>
          </a:solidFill>
          <a:ln w="12700" cap="flat">
            <a:solidFill>
              <a:schemeClr val="accent5"/>
            </a:solidFill>
            <a:prstDash val="solid"/>
            <a:miter lim="800000"/>
          </a:ln>
          <a:effectLst/>
        </p:spPr>
        <p:txBody>
          <a:bodyPr wrap="square" lIns="45718" tIns="45718" rIns="45718" bIns="45718" numCol="1" anchor="t">
            <a:noAutofit/>
          </a:bodyPr>
          <a:lstStyle/>
          <a:p>
            <a:pPr defTabSz="711200">
              <a:lnSpc>
                <a:spcPct val="90000"/>
              </a:lnSpc>
              <a:spcBef>
                <a:spcPts val="1100"/>
              </a:spcBef>
              <a:defRPr sz="2800">
                <a:solidFill>
                  <a:srgbClr val="FFFFFF"/>
                </a:solidFill>
                <a:latin typeface="+mj-lt"/>
                <a:ea typeface="+mj-ea"/>
                <a:cs typeface="+mj-cs"/>
                <a:sym typeface="Calibri"/>
              </a:defRPr>
            </a:pPr>
            <a:endParaRPr>
              <a:solidFill>
                <a:srgbClr val="EC6D0B"/>
              </a:solidFill>
            </a:endParaRPr>
          </a:p>
        </p:txBody>
      </p:sp>
      <p:sp>
        <p:nvSpPr>
          <p:cNvPr id="4" name="文本框 3">
            <a:extLst>
              <a:ext uri="{FF2B5EF4-FFF2-40B4-BE49-F238E27FC236}">
                <a16:creationId xmlns:a16="http://schemas.microsoft.com/office/drawing/2014/main" id="{937C6116-B061-FA48-F761-7DA5523A670C}"/>
              </a:ext>
            </a:extLst>
          </p:cNvPr>
          <p:cNvSpPr txBox="1"/>
          <p:nvPr/>
        </p:nvSpPr>
        <p:spPr>
          <a:xfrm>
            <a:off x="1836623" y="3573857"/>
            <a:ext cx="2529840" cy="1200329"/>
          </a:xfrm>
          <a:prstGeom prst="rect">
            <a:avLst/>
          </a:prstGeom>
          <a:noFill/>
        </p:spPr>
        <p:txBody>
          <a:bodyPr wrap="square" rtlCol="0">
            <a:spAutoFit/>
          </a:bodyPr>
          <a:lstStyle/>
          <a:p>
            <a:pPr algn="ctr"/>
            <a:r>
              <a:rPr lang="en-US" altLang="zh-CN" sz="2400" dirty="0">
                <a:solidFill>
                  <a:schemeClr val="bg1"/>
                </a:solidFill>
              </a:rPr>
              <a:t>ASSETS</a:t>
            </a:r>
          </a:p>
          <a:p>
            <a:pPr algn="ctr"/>
            <a:endParaRPr lang="en-US" altLang="zh-CN" sz="2400" dirty="0">
              <a:solidFill>
                <a:schemeClr val="bg1"/>
              </a:solidFill>
            </a:endParaRPr>
          </a:p>
          <a:p>
            <a:pPr algn="ctr"/>
            <a:r>
              <a:rPr lang="en-US" altLang="zh-CN" sz="2400" dirty="0">
                <a:solidFill>
                  <a:schemeClr val="bg1"/>
                </a:solidFill>
              </a:rPr>
              <a:t>Securitization</a:t>
            </a:r>
            <a:endParaRPr lang="zh-CN" altLang="en-US" sz="2400" dirty="0">
              <a:solidFill>
                <a:schemeClr val="bg1"/>
              </a:solidFill>
            </a:endParaRPr>
          </a:p>
        </p:txBody>
      </p:sp>
      <p:sp>
        <p:nvSpPr>
          <p:cNvPr id="6" name="文本框 5">
            <a:extLst>
              <a:ext uri="{FF2B5EF4-FFF2-40B4-BE49-F238E27FC236}">
                <a16:creationId xmlns:a16="http://schemas.microsoft.com/office/drawing/2014/main" id="{7465BC37-AA42-ADF1-9B04-7DEEC3613244}"/>
              </a:ext>
            </a:extLst>
          </p:cNvPr>
          <p:cNvSpPr txBox="1"/>
          <p:nvPr/>
        </p:nvSpPr>
        <p:spPr>
          <a:xfrm>
            <a:off x="7680654" y="3573856"/>
            <a:ext cx="2819603" cy="1200329"/>
          </a:xfrm>
          <a:prstGeom prst="rect">
            <a:avLst/>
          </a:prstGeom>
          <a:noFill/>
        </p:spPr>
        <p:txBody>
          <a:bodyPr wrap="square" rtlCol="0">
            <a:spAutoFit/>
          </a:bodyPr>
          <a:lstStyle/>
          <a:p>
            <a:pPr algn="ctr"/>
            <a:r>
              <a:rPr lang="en-US" altLang="zh-CN" sz="2400" dirty="0">
                <a:solidFill>
                  <a:schemeClr val="bg1"/>
                </a:solidFill>
              </a:rPr>
              <a:t>LIABILITIES</a:t>
            </a:r>
          </a:p>
          <a:p>
            <a:pPr algn="ctr"/>
            <a:endParaRPr lang="en-US" altLang="zh-CN" sz="2400" dirty="0">
              <a:solidFill>
                <a:schemeClr val="bg1"/>
              </a:solidFill>
            </a:endParaRPr>
          </a:p>
          <a:p>
            <a:pPr algn="ctr"/>
            <a:r>
              <a:rPr lang="en-US" altLang="zh-CN" sz="2400" dirty="0">
                <a:solidFill>
                  <a:schemeClr val="bg1"/>
                </a:solidFill>
              </a:rPr>
              <a:t>Wholesale Funding</a:t>
            </a:r>
            <a:endParaRPr lang="zh-CN" altLang="en-US" sz="2400" dirty="0">
              <a:solidFill>
                <a:schemeClr val="bg1"/>
              </a:solidFill>
            </a:endParaRPr>
          </a:p>
        </p:txBody>
      </p:sp>
    </p:spTree>
    <p:extLst>
      <p:ext uri="{BB962C8B-B14F-4D97-AF65-F5344CB8AC3E}">
        <p14:creationId xmlns:p14="http://schemas.microsoft.com/office/powerpoint/2010/main" val="18614093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Securitization of assets</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5" y="1620982"/>
            <a:ext cx="10691265" cy="4308232"/>
          </a:xfrm>
        </p:spPr>
        <p:txBody>
          <a:bodyPr>
            <a:normAutofit/>
          </a:bodyPr>
          <a:lstStyle/>
          <a:p>
            <a:pPr>
              <a:lnSpc>
                <a:spcPct val="100000"/>
              </a:lnSpc>
              <a:spcBef>
                <a:spcPts val="0"/>
              </a:spcBef>
              <a:spcAft>
                <a:spcPts val="600"/>
              </a:spcAft>
              <a:defRPr sz="2000"/>
            </a:pPr>
            <a:endParaRPr lang="en-US" dirty="0">
              <a:latin typeface="+mj-lt"/>
            </a:endParaRPr>
          </a:p>
          <a:p>
            <a:pPr>
              <a:lnSpc>
                <a:spcPct val="100000"/>
              </a:lnSpc>
              <a:spcBef>
                <a:spcPts val="0"/>
              </a:spcBef>
              <a:spcAft>
                <a:spcPts val="600"/>
              </a:spcAft>
              <a:defRPr sz="2000"/>
            </a:pPr>
            <a:r>
              <a:rPr lang="en-US" dirty="0">
                <a:latin typeface="+mj-lt"/>
              </a:rPr>
              <a:t>Pool mortgages to remove idiosyncratic risks</a:t>
            </a:r>
          </a:p>
          <a:p>
            <a:pPr>
              <a:lnSpc>
                <a:spcPct val="100000"/>
              </a:lnSpc>
              <a:spcBef>
                <a:spcPts val="0"/>
              </a:spcBef>
              <a:spcAft>
                <a:spcPts val="600"/>
              </a:spcAft>
              <a:defRPr sz="2000"/>
            </a:pPr>
            <a:endParaRPr lang="en-US" dirty="0">
              <a:latin typeface="+mj-lt"/>
            </a:endParaRPr>
          </a:p>
          <a:p>
            <a:pPr>
              <a:lnSpc>
                <a:spcPct val="100000"/>
              </a:lnSpc>
              <a:spcBef>
                <a:spcPts val="1800"/>
              </a:spcBef>
              <a:spcAft>
                <a:spcPts val="600"/>
              </a:spcAft>
              <a:defRPr sz="2000"/>
            </a:pPr>
            <a:r>
              <a:rPr lang="en-GB" altLang="zh-CN" dirty="0">
                <a:latin typeface="+mj-lt"/>
              </a:rPr>
              <a:t>Sell future revenue stream that comes from the total payments of the mortgages inn exchange for a payment today</a:t>
            </a:r>
          </a:p>
          <a:p>
            <a:pPr marL="0" indent="0">
              <a:lnSpc>
                <a:spcPct val="100000"/>
              </a:lnSpc>
              <a:spcBef>
                <a:spcPts val="1800"/>
              </a:spcBef>
              <a:spcAft>
                <a:spcPts val="600"/>
              </a:spcAft>
              <a:buNone/>
              <a:defRPr sz="2000"/>
            </a:pPr>
            <a:endParaRPr lang="en-US" altLang="zh-CN" dirty="0">
              <a:latin typeface="+mj-lt"/>
            </a:endParaRPr>
          </a:p>
          <a:p>
            <a:pPr lvl="0">
              <a:lnSpc>
                <a:spcPct val="100000"/>
              </a:lnSpc>
              <a:spcBef>
                <a:spcPts val="1800"/>
              </a:spcBef>
              <a:spcAft>
                <a:spcPts val="600"/>
              </a:spcAft>
              <a:defRPr sz="2000"/>
            </a:pPr>
            <a:r>
              <a:rPr lang="en-GB" altLang="zh-CN" dirty="0">
                <a:latin typeface="+mj-lt"/>
              </a:rPr>
              <a:t>Previously hard-to-trade mortgages are now tradable securities</a:t>
            </a:r>
            <a:endParaRPr lang="en-US" altLang="zh-CN" dirty="0">
              <a:latin typeface="+mj-lt"/>
            </a:endParaRPr>
          </a:p>
        </p:txBody>
      </p:sp>
    </p:spTree>
    <p:extLst>
      <p:ext uri="{BB962C8B-B14F-4D97-AF65-F5344CB8AC3E}">
        <p14:creationId xmlns:p14="http://schemas.microsoft.com/office/powerpoint/2010/main" val="30919304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AFF6D2-86A2-5B29-F2D0-683263110103}"/>
              </a:ext>
            </a:extLst>
          </p:cNvPr>
          <p:cNvSpPr>
            <a:spLocks noGrp="1"/>
          </p:cNvSpPr>
          <p:nvPr>
            <p:ph type="title"/>
          </p:nvPr>
        </p:nvSpPr>
        <p:spPr>
          <a:xfrm>
            <a:off x="700635" y="922096"/>
            <a:ext cx="10691265" cy="511849"/>
          </a:xfrm>
        </p:spPr>
        <p:txBody>
          <a:bodyPr>
            <a:noAutofit/>
          </a:bodyPr>
          <a:lstStyle/>
          <a:p>
            <a:r>
              <a:rPr lang="en-US" sz="3200" dirty="0"/>
              <a:t>Wholesale funding market: two sources</a:t>
            </a:r>
          </a:p>
        </p:txBody>
      </p:sp>
      <p:sp>
        <p:nvSpPr>
          <p:cNvPr id="3" name="Content Placeholder 2">
            <a:extLst>
              <a:ext uri="{FF2B5EF4-FFF2-40B4-BE49-F238E27FC236}">
                <a16:creationId xmlns:a16="http://schemas.microsoft.com/office/drawing/2014/main" id="{EDAE96A7-4DC5-7339-D6E8-A9D129D9789C}"/>
              </a:ext>
            </a:extLst>
          </p:cNvPr>
          <p:cNvSpPr>
            <a:spLocks noGrp="1"/>
          </p:cNvSpPr>
          <p:nvPr>
            <p:ph idx="1"/>
          </p:nvPr>
        </p:nvSpPr>
        <p:spPr>
          <a:xfrm>
            <a:off x="700635" y="1620982"/>
            <a:ext cx="10691265" cy="4308232"/>
          </a:xfrm>
        </p:spPr>
        <p:txBody>
          <a:bodyPr>
            <a:noAutofit/>
          </a:bodyPr>
          <a:lstStyle/>
          <a:p>
            <a:pPr marL="0" indent="0">
              <a:lnSpc>
                <a:spcPct val="100000"/>
              </a:lnSpc>
              <a:spcBef>
                <a:spcPts val="0"/>
              </a:spcBef>
              <a:spcAft>
                <a:spcPts val="600"/>
              </a:spcAft>
              <a:buNone/>
              <a:defRPr sz="2000"/>
            </a:pPr>
            <a:r>
              <a:rPr lang="en-US" b="1" dirty="0">
                <a:solidFill>
                  <a:srgbClr val="FE4001"/>
                </a:solidFill>
                <a:latin typeface="+mj-lt"/>
              </a:rPr>
              <a:t>Short-term borrowing in the unsecured market:</a:t>
            </a:r>
          </a:p>
          <a:p>
            <a:pPr>
              <a:lnSpc>
                <a:spcPct val="100000"/>
              </a:lnSpc>
              <a:spcBef>
                <a:spcPts val="0"/>
              </a:spcBef>
              <a:spcAft>
                <a:spcPts val="600"/>
              </a:spcAft>
              <a:defRPr sz="2000"/>
            </a:pPr>
            <a:r>
              <a:rPr lang="en-US" sz="2000" dirty="0">
                <a:latin typeface="+mj-lt"/>
              </a:rPr>
              <a:t>Have no collateral</a:t>
            </a:r>
          </a:p>
          <a:p>
            <a:pPr>
              <a:lnSpc>
                <a:spcPct val="100000"/>
              </a:lnSpc>
              <a:spcBef>
                <a:spcPts val="0"/>
              </a:spcBef>
              <a:spcAft>
                <a:spcPts val="600"/>
              </a:spcAft>
              <a:defRPr sz="2000"/>
            </a:pPr>
            <a:r>
              <a:rPr lang="en-US" sz="2000" dirty="0">
                <a:latin typeface="+mj-lt"/>
              </a:rPr>
              <a:t>As lenders, financial institutions are well informed: they are quick to withdraw their loans.</a:t>
            </a:r>
          </a:p>
          <a:p>
            <a:pPr marL="0" lvl="0" indent="0">
              <a:lnSpc>
                <a:spcPct val="100000"/>
              </a:lnSpc>
              <a:spcBef>
                <a:spcPts val="1800"/>
              </a:spcBef>
              <a:spcAft>
                <a:spcPts val="600"/>
              </a:spcAft>
              <a:buNone/>
              <a:defRPr sz="2000"/>
            </a:pPr>
            <a:r>
              <a:rPr lang="en-GB" altLang="zh-CN" b="1" dirty="0">
                <a:solidFill>
                  <a:srgbClr val="FE4001"/>
                </a:solidFill>
                <a:latin typeface="+mj-lt"/>
              </a:rPr>
              <a:t>Repurchase agreements (repo):</a:t>
            </a:r>
          </a:p>
          <a:p>
            <a:pPr lvl="0">
              <a:lnSpc>
                <a:spcPct val="100000"/>
              </a:lnSpc>
              <a:spcBef>
                <a:spcPts val="0"/>
              </a:spcBef>
              <a:spcAft>
                <a:spcPts val="600"/>
              </a:spcAft>
              <a:defRPr sz="2000"/>
            </a:pPr>
            <a:r>
              <a:rPr lang="en-GB" altLang="zh-CN" sz="2000" dirty="0">
                <a:latin typeface="+mj-lt"/>
              </a:rPr>
              <a:t>Securities temporarily sold to other financial institutions to be later repurchased at pre-agreed price</a:t>
            </a:r>
            <a:endParaRPr lang="en-GB" altLang="zh-CN" dirty="0">
              <a:latin typeface="+mj-lt"/>
            </a:endParaRPr>
          </a:p>
          <a:p>
            <a:pPr lvl="0">
              <a:lnSpc>
                <a:spcPct val="100000"/>
              </a:lnSpc>
              <a:spcBef>
                <a:spcPts val="0"/>
              </a:spcBef>
              <a:spcAft>
                <a:spcPts val="600"/>
              </a:spcAft>
              <a:defRPr sz="2000"/>
            </a:pPr>
            <a:r>
              <a:rPr lang="en-GB" altLang="zh-CN" sz="2000" dirty="0">
                <a:latin typeface="+mj-lt"/>
              </a:rPr>
              <a:t>A security is sold for a price below its market value. At a </a:t>
            </a:r>
            <a:r>
              <a:rPr lang="en-GB" altLang="zh-CN" sz="2000" dirty="0">
                <a:solidFill>
                  <a:srgbClr val="FE4001"/>
                </a:solidFill>
                <a:latin typeface="+mj-lt"/>
              </a:rPr>
              <a:t>haircut</a:t>
            </a:r>
            <a:r>
              <a:rPr lang="en-GB" altLang="zh-CN" sz="2000" dirty="0">
                <a:latin typeface="+mj-lt"/>
              </a:rPr>
              <a:t> (margin): the difference between the market value and the price sold. A safety cushion for the borrower in case the value of the collateral changes. New funding risk: suddenly raised haircuts</a:t>
            </a:r>
            <a:endParaRPr lang="en-GB" altLang="zh-CN" dirty="0">
              <a:latin typeface="+mj-lt"/>
            </a:endParaRPr>
          </a:p>
          <a:p>
            <a:pPr lvl="0">
              <a:lnSpc>
                <a:spcPct val="100000"/>
              </a:lnSpc>
              <a:spcBef>
                <a:spcPts val="0"/>
              </a:spcBef>
              <a:spcAft>
                <a:spcPts val="600"/>
              </a:spcAft>
              <a:defRPr sz="2000"/>
            </a:pPr>
            <a:r>
              <a:rPr lang="en-GB" altLang="zh-CN" sz="2000" dirty="0">
                <a:latin typeface="+mj-lt"/>
              </a:rPr>
              <a:t>Typically have short durations, rolled over frequently: quickly disappear as a source of funding</a:t>
            </a:r>
            <a:endParaRPr lang="en-GB" altLang="zh-CN" dirty="0">
              <a:latin typeface="+mj-lt"/>
            </a:endParaRPr>
          </a:p>
          <a:p>
            <a:pPr lvl="0">
              <a:lnSpc>
                <a:spcPct val="100000"/>
              </a:lnSpc>
              <a:spcBef>
                <a:spcPts val="0"/>
              </a:spcBef>
              <a:spcAft>
                <a:spcPts val="600"/>
              </a:spcAft>
              <a:defRPr sz="2000"/>
            </a:pPr>
            <a:r>
              <a:rPr lang="en-GB" altLang="zh-CN" sz="2000" dirty="0">
                <a:latin typeface="+mj-lt"/>
              </a:rPr>
              <a:t>As repos are collateralised borrowing, they can collect that collateral if the bank fails, regardless of the other credits on the bank</a:t>
            </a:r>
            <a:endParaRPr lang="en-CN" altLang="zh-CN" sz="2000" dirty="0">
              <a:latin typeface="+mj-lt"/>
            </a:endParaRPr>
          </a:p>
        </p:txBody>
      </p:sp>
    </p:spTree>
    <p:extLst>
      <p:ext uri="{BB962C8B-B14F-4D97-AF65-F5344CB8AC3E}">
        <p14:creationId xmlns:p14="http://schemas.microsoft.com/office/powerpoint/2010/main" val="935570332"/>
      </p:ext>
    </p:extLst>
  </p:cSld>
  <p:clrMapOvr>
    <a:masterClrMapping/>
  </p:clrMapOvr>
</p:sld>
</file>

<file path=ppt/theme/theme1.xml><?xml version="1.0" encoding="utf-8"?>
<a:theme xmlns:a="http://schemas.openxmlformats.org/drawingml/2006/main" name="ChronicleVTI">
  <a:themeElements>
    <a:clrScheme name="AnalogousFromDarkSeedLeftStep">
      <a:dk1>
        <a:srgbClr val="000000"/>
      </a:dk1>
      <a:lt1>
        <a:srgbClr val="FFFFFF"/>
      </a:lt1>
      <a:dk2>
        <a:srgbClr val="1A1634"/>
      </a:dk2>
      <a:lt2>
        <a:srgbClr val="F0F3F3"/>
      </a:lt2>
      <a:accent1>
        <a:srgbClr val="E72950"/>
      </a:accent1>
      <a:accent2>
        <a:srgbClr val="D5178E"/>
      </a:accent2>
      <a:accent3>
        <a:srgbClr val="DF29E7"/>
      </a:accent3>
      <a:accent4>
        <a:srgbClr val="7E17D5"/>
      </a:accent4>
      <a:accent5>
        <a:srgbClr val="4129E7"/>
      </a:accent5>
      <a:accent6>
        <a:srgbClr val="174ED5"/>
      </a:accent6>
      <a:hlink>
        <a:srgbClr val="7351C5"/>
      </a:hlink>
      <a:folHlink>
        <a:srgbClr val="7F7F7F"/>
      </a:folHlink>
    </a:clrScheme>
    <a:fontScheme name="Univers Calisto">
      <a:majorFont>
        <a:latin typeface="Univers Condensed"/>
        <a:ea typeface=""/>
        <a:cs typeface=""/>
      </a:majorFont>
      <a:minorFont>
        <a:latin typeface="Calisto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ronicleVTI" id="{508E4D90-5116-4BF0-876B-3F422DD1F65F}" vid="{AA21DC3D-92A8-43A4-8358-ED428371CD55}"/>
    </a:ext>
  </a:extLst>
</a:theme>
</file>

<file path=ppt/theme/themeOverride1.xml><?xml version="1.0" encoding="utf-8"?>
<a:themeOverride xmlns:a="http://schemas.openxmlformats.org/drawingml/2006/main">
  <a:clrScheme name="AnalogousFromDarkSeedLeftStep">
    <a:dk1>
      <a:srgbClr val="000000"/>
    </a:dk1>
    <a:lt1>
      <a:srgbClr val="FFFFFF"/>
    </a:lt1>
    <a:dk2>
      <a:srgbClr val="1A1634"/>
    </a:dk2>
    <a:lt2>
      <a:srgbClr val="F0F3F3"/>
    </a:lt2>
    <a:accent1>
      <a:srgbClr val="E72950"/>
    </a:accent1>
    <a:accent2>
      <a:srgbClr val="D5178E"/>
    </a:accent2>
    <a:accent3>
      <a:srgbClr val="DF29E7"/>
    </a:accent3>
    <a:accent4>
      <a:srgbClr val="7E17D5"/>
    </a:accent4>
    <a:accent5>
      <a:srgbClr val="4129E7"/>
    </a:accent5>
    <a:accent6>
      <a:srgbClr val="174ED5"/>
    </a:accent6>
    <a:hlink>
      <a:srgbClr val="7351C5"/>
    </a:hlink>
    <a:folHlink>
      <a:srgbClr val="7F7F7F"/>
    </a:folHlink>
  </a:clrScheme>
</a:themeOverride>
</file>

<file path=ppt/theme/themeOverride2.xml><?xml version="1.0" encoding="utf-8"?>
<a:themeOverride xmlns:a="http://schemas.openxmlformats.org/drawingml/2006/main">
  <a:clrScheme name="AnalogousFromDarkSeedLeftStep">
    <a:dk1>
      <a:srgbClr val="000000"/>
    </a:dk1>
    <a:lt1>
      <a:srgbClr val="FFFFFF"/>
    </a:lt1>
    <a:dk2>
      <a:srgbClr val="1A1634"/>
    </a:dk2>
    <a:lt2>
      <a:srgbClr val="F0F3F3"/>
    </a:lt2>
    <a:accent1>
      <a:srgbClr val="E72950"/>
    </a:accent1>
    <a:accent2>
      <a:srgbClr val="D5178E"/>
    </a:accent2>
    <a:accent3>
      <a:srgbClr val="DF29E7"/>
    </a:accent3>
    <a:accent4>
      <a:srgbClr val="7E17D5"/>
    </a:accent4>
    <a:accent5>
      <a:srgbClr val="4129E7"/>
    </a:accent5>
    <a:accent6>
      <a:srgbClr val="174ED5"/>
    </a:accent6>
    <a:hlink>
      <a:srgbClr val="7351C5"/>
    </a:hlink>
    <a:folHlink>
      <a:srgbClr val="7F7F7F"/>
    </a:folHlink>
  </a:clrScheme>
</a:themeOverride>
</file>

<file path=docProps/app.xml><?xml version="1.0" encoding="utf-8"?>
<Properties xmlns="http://schemas.openxmlformats.org/officeDocument/2006/extended-properties" xmlns:vt="http://schemas.openxmlformats.org/officeDocument/2006/docPropsVTypes">
  <Template/>
  <TotalTime>636</TotalTime>
  <Words>2201</Words>
  <Application>Microsoft Macintosh PowerPoint</Application>
  <PresentationFormat>Widescreen</PresentationFormat>
  <Paragraphs>162</Paragraphs>
  <Slides>35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Arial</vt:lpstr>
      <vt:lpstr>Calisto MT</vt:lpstr>
      <vt:lpstr>Univers Condensed</vt:lpstr>
      <vt:lpstr>Wingdings</vt:lpstr>
      <vt:lpstr>ChronicleVTI</vt:lpstr>
      <vt:lpstr>Chapter 4  banks and their Cousins</vt:lpstr>
      <vt:lpstr>From traditional to modern banks</vt:lpstr>
      <vt:lpstr>The traditional bank</vt:lpstr>
      <vt:lpstr>The traditional Bank</vt:lpstr>
      <vt:lpstr>PowerPoint Presentation</vt:lpstr>
      <vt:lpstr>Bank runs</vt:lpstr>
      <vt:lpstr>Modern banks</vt:lpstr>
      <vt:lpstr>Securitization of assets</vt:lpstr>
      <vt:lpstr>Wholesale funding market: two sources</vt:lpstr>
      <vt:lpstr>Traditional vs modern Banks</vt:lpstr>
      <vt:lpstr>Consequences of going from traditional to modern</vt:lpstr>
      <vt:lpstr>Modern Banks are riskier: size</vt:lpstr>
      <vt:lpstr>Modern Banks are riskier: funding risk</vt:lpstr>
      <vt:lpstr>Modern Banks are riskier: asset price cycles</vt:lpstr>
      <vt:lpstr>US SUBPRIME MORTGAGES AND SECURITIZATION</vt:lpstr>
      <vt:lpstr>Sequence of events</vt:lpstr>
      <vt:lpstr>The boom in US MBS market</vt:lpstr>
      <vt:lpstr>THE CRISIS</vt:lpstr>
      <vt:lpstr>SPANISH CREDIT BOOM AND THE CAJAS</vt:lpstr>
      <vt:lpstr>Sequence of events</vt:lpstr>
      <vt:lpstr>Spanish banks vs cajas</vt:lpstr>
      <vt:lpstr>FROM SPAIN TO THE EUROPEAN PERIPHERY</vt:lpstr>
      <vt:lpstr>PowerPoint Presentation</vt:lpstr>
      <vt:lpstr>Summary</vt:lpstr>
      <vt:lpstr>Extra pictures</vt:lpstr>
      <vt:lpstr>Capital flows core-periphery through banks</vt:lpstr>
      <vt:lpstr>Capital flows core-periphery through banks</vt:lpstr>
      <vt:lpstr>From German to Spanish banks</vt:lpstr>
      <vt:lpstr>Capital flows intermediated by banks</vt:lpstr>
      <vt:lpstr>Banks and government borrowed from abroad</vt:lpstr>
      <vt:lpstr>Europe’s huge banks</vt:lpstr>
      <vt:lpstr>Countries borrowing through banks</vt:lpstr>
      <vt:lpstr>The growth of securitization in Europe</vt:lpstr>
      <vt:lpstr>Securitization in Spain</vt:lpstr>
      <vt:lpstr>Greek banks growth in loans from other banks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bubbles and beliefs</dc:title>
  <dc:creator>Reis,RA</dc:creator>
  <cp:lastModifiedBy>Reis,RA</cp:lastModifiedBy>
  <cp:revision>30</cp:revision>
  <dcterms:created xsi:type="dcterms:W3CDTF">2023-06-04T07:58:49Z</dcterms:created>
  <dcterms:modified xsi:type="dcterms:W3CDTF">2023-06-10T07:41:46Z</dcterms:modified>
</cp:coreProperties>
</file>