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sldIdLst>
    <p:sldId id="256" r:id="rId2"/>
    <p:sldId id="316" r:id="rId3"/>
    <p:sldId id="317" r:id="rId4"/>
    <p:sldId id="277" r:id="rId5"/>
    <p:sldId id="318" r:id="rId6"/>
    <p:sldId id="319" r:id="rId7"/>
    <p:sldId id="320" r:id="rId8"/>
    <p:sldId id="278" r:id="rId9"/>
    <p:sldId id="279" r:id="rId10"/>
    <p:sldId id="321" r:id="rId11"/>
    <p:sldId id="280" r:id="rId12"/>
    <p:sldId id="322" r:id="rId13"/>
    <p:sldId id="323" r:id="rId14"/>
    <p:sldId id="324" r:id="rId15"/>
    <p:sldId id="289" r:id="rId16"/>
    <p:sldId id="338" r:id="rId17"/>
    <p:sldId id="293" r:id="rId18"/>
    <p:sldId id="325" r:id="rId19"/>
    <p:sldId id="326" r:id="rId20"/>
    <p:sldId id="327" r:id="rId21"/>
    <p:sldId id="329" r:id="rId22"/>
    <p:sldId id="339" r:id="rId23"/>
    <p:sldId id="328" r:id="rId24"/>
    <p:sldId id="334" r:id="rId25"/>
    <p:sldId id="335" r:id="rId26"/>
    <p:sldId id="336" r:id="rId27"/>
    <p:sldId id="337" r:id="rId28"/>
    <p:sldId id="275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A017A9CB-2C8E-874B-AB2C-004340719ECF}">
          <p14:sldIdLst>
            <p14:sldId id="256"/>
            <p14:sldId id="316"/>
          </p14:sldIdLst>
        </p14:section>
        <p14:section name="A model of strategic interaction" id="{43529674-F3B8-7542-B977-D45383D62435}">
          <p14:sldIdLst>
            <p14:sldId id="317"/>
            <p14:sldId id="277"/>
            <p14:sldId id="318"/>
            <p14:sldId id="319"/>
            <p14:sldId id="320"/>
            <p14:sldId id="278"/>
            <p14:sldId id="279"/>
            <p14:sldId id="321"/>
            <p14:sldId id="280"/>
            <p14:sldId id="322"/>
            <p14:sldId id="323"/>
            <p14:sldId id="324"/>
          </p14:sldIdLst>
        </p14:section>
        <p14:section name="Irish banking sector" id="{E726994E-BBF6-0A4B-8764-91583046F14A}">
          <p14:sldIdLst>
            <p14:sldId id="289"/>
            <p14:sldId id="338"/>
            <p14:sldId id="293"/>
            <p14:sldId id="325"/>
            <p14:sldId id="326"/>
            <p14:sldId id="327"/>
          </p14:sldIdLst>
        </p14:section>
        <p14:section name="The Emerging Markets' Storm" id="{D820E4C0-414C-A94D-AD17-E51F32A23EF3}">
          <p14:sldIdLst>
            <p14:sldId id="329"/>
            <p14:sldId id="339"/>
            <p14:sldId id="328"/>
            <p14:sldId id="334"/>
            <p14:sldId id="335"/>
            <p14:sldId id="336"/>
            <p14:sldId id="337"/>
            <p14:sldId id="275"/>
          </p14:sldIdLst>
        </p14:section>
        <p14:section name="Extra figures" id="{C42FDFBA-3BA6-F248-818B-627050969EE8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6D0B"/>
    <a:srgbClr val="EDA70B"/>
    <a:srgbClr val="FF2A00"/>
    <a:srgbClr val="FE6000"/>
    <a:srgbClr val="FE4001"/>
    <a:srgbClr val="FE1402"/>
    <a:srgbClr val="EF2309"/>
    <a:srgbClr val="EE4E0A"/>
    <a:srgbClr val="424242"/>
    <a:srgbClr val="7979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/>
    <p:restoredTop sz="96654"/>
  </p:normalViewPr>
  <p:slideViewPr>
    <p:cSldViewPr snapToGrid="0">
      <p:cViewPr>
        <p:scale>
          <a:sx n="139" d="100"/>
          <a:sy n="139" d="100"/>
        </p:scale>
        <p:origin x="32" y="-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477B3DF-18CE-4EE1-BE02-9280FA712CF9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6357DB9B-21F5-4846-BAFF-5121ACDE7BFB}">
      <dgm:prSet phldrT="[Text]" custT="1"/>
      <dgm:spPr>
        <a:solidFill>
          <a:srgbClr val="EC6D0B"/>
        </a:solidFill>
      </dgm:spPr>
      <dgm:t>
        <a:bodyPr/>
        <a:lstStyle/>
        <a:p>
          <a:r>
            <a:rPr lang="en-US" sz="1400" dirty="0"/>
            <a:t>Summer of 2007: news of bad loans in the US subprime market triggered losses in American investments of some core European banks</a:t>
          </a:r>
          <a:endParaRPr lang="en-GB" sz="1400" dirty="0"/>
        </a:p>
      </dgm:t>
    </dgm:pt>
    <dgm:pt modelId="{A5AA68C5-CA6A-4C97-BAE8-3FE7B0723D72}" type="parTrans" cxnId="{F769F101-8CF4-4330-B9E7-777475F000CB}">
      <dgm:prSet/>
      <dgm:spPr/>
      <dgm:t>
        <a:bodyPr/>
        <a:lstStyle/>
        <a:p>
          <a:endParaRPr lang="en-GB"/>
        </a:p>
      </dgm:t>
    </dgm:pt>
    <dgm:pt modelId="{CBB4C442-0ACD-4350-8B7D-14C3A89A8154}" type="sibTrans" cxnId="{F769F101-8CF4-4330-B9E7-777475F000CB}">
      <dgm:prSet/>
      <dgm:spPr>
        <a:ln>
          <a:solidFill>
            <a:schemeClr val="tx2"/>
          </a:solidFill>
        </a:ln>
      </dgm:spPr>
      <dgm:t>
        <a:bodyPr/>
        <a:lstStyle/>
        <a:p>
          <a:endParaRPr lang="en-GB"/>
        </a:p>
      </dgm:t>
    </dgm:pt>
    <dgm:pt modelId="{75FD1D38-8CE6-494A-ABC9-1043BF1C2DE1}">
      <dgm:prSet phldrT="[Text]"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This led these banks to cut back on interbank lending as well as their repo purchases of securitized mortgages from the periphery</a:t>
          </a:r>
          <a:endParaRPr lang="en-GB" sz="1400" dirty="0"/>
        </a:p>
      </dgm:t>
    </dgm:pt>
    <dgm:pt modelId="{11A21109-278A-499E-83C6-0C92BE39521B}" type="parTrans" cxnId="{6A3B5AF9-ED83-4784-BA49-7B8DF303B05D}">
      <dgm:prSet/>
      <dgm:spPr/>
      <dgm:t>
        <a:bodyPr/>
        <a:lstStyle/>
        <a:p>
          <a:endParaRPr lang="en-GB"/>
        </a:p>
      </dgm:t>
    </dgm:pt>
    <dgm:pt modelId="{53A99E4E-A03F-41BD-A875-AEC1DC42BDBD}" type="sibTrans" cxnId="{6A3B5AF9-ED83-4784-BA49-7B8DF303B05D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E63A3B95-8562-4DAE-B3BB-32276F06540E}">
      <dgm:prSet phldrT="[Text]"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At the same time, US money market funds, which have rolling over repos to European banks for years, withdrew from this market between 2007-2008 due to the growing US financial crisis</a:t>
          </a:r>
          <a:endParaRPr lang="en-GB" sz="1400" dirty="0"/>
        </a:p>
      </dgm:t>
    </dgm:pt>
    <dgm:pt modelId="{188A5601-D856-4F92-B30D-3AFED4208E82}" type="parTrans" cxnId="{EAFF5113-4AFB-4B13-9D8E-234000E20D5F}">
      <dgm:prSet/>
      <dgm:spPr/>
      <dgm:t>
        <a:bodyPr/>
        <a:lstStyle/>
        <a:p>
          <a:endParaRPr lang="en-GB"/>
        </a:p>
      </dgm:t>
    </dgm:pt>
    <dgm:pt modelId="{412CBE0C-A95D-49FA-9A6A-5E40405AAD71}" type="sibTrans" cxnId="{EAFF5113-4AFB-4B13-9D8E-234000E20D5F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F1A5217D-414F-42F7-84F1-431C9301E201}">
      <dgm:prSet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These two forces combined led to a negative shock to the supply of funds in the wholesale and repo markets for bank funding</a:t>
          </a:r>
          <a:endParaRPr lang="en-GB" sz="1400" dirty="0"/>
        </a:p>
      </dgm:t>
    </dgm:pt>
    <dgm:pt modelId="{774C72B2-3EF4-468D-8770-19149A5E72EA}" type="parTrans" cxnId="{684DABC6-166F-409A-8BB8-F315AD04D999}">
      <dgm:prSet/>
      <dgm:spPr/>
      <dgm:t>
        <a:bodyPr/>
        <a:lstStyle/>
        <a:p>
          <a:endParaRPr lang="en-GB"/>
        </a:p>
      </dgm:t>
    </dgm:pt>
    <dgm:pt modelId="{25279D80-13DC-4AFE-A59F-6EB5F1CA6F58}" type="sibTrans" cxnId="{684DABC6-166F-409A-8BB8-F315AD04D999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D4FC7EE8-3CF2-41BC-82D6-936B94320FF9}">
      <dgm:prSet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Irish banks were particularly reliant on this foreign wholesale funding and had also invested in American securities</a:t>
          </a:r>
          <a:endParaRPr lang="en-GB" sz="1400" dirty="0"/>
        </a:p>
      </dgm:t>
    </dgm:pt>
    <dgm:pt modelId="{DA30DA8A-65B5-45B3-BC07-D923D3BB0A9A}" type="parTrans" cxnId="{500C3DD4-CA14-4ADF-AF1B-BBEA32CB5AAF}">
      <dgm:prSet/>
      <dgm:spPr/>
      <dgm:t>
        <a:bodyPr/>
        <a:lstStyle/>
        <a:p>
          <a:endParaRPr lang="en-GB"/>
        </a:p>
      </dgm:t>
    </dgm:pt>
    <dgm:pt modelId="{74B745DB-8C8B-4986-9CA2-B5B1B73E04F3}" type="sibTrans" cxnId="{500C3DD4-CA14-4ADF-AF1B-BBEA32CB5AAF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C75B39C2-4F96-471A-B038-AF8F7FE941E6}">
      <dgm:prSet phldrT="[Text]"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Over the previous decade, they had transitioned from traditional to modern banks supplying abundant credit to real estate</a:t>
          </a:r>
          <a:endParaRPr lang="en-GB" sz="1400" dirty="0"/>
        </a:p>
      </dgm:t>
    </dgm:pt>
    <dgm:pt modelId="{6F587C44-9AFE-471C-87B5-17838559DC80}" type="parTrans" cxnId="{2D894293-23FB-4030-971A-2BF831BDBFFA}">
      <dgm:prSet/>
      <dgm:spPr/>
      <dgm:t>
        <a:bodyPr/>
        <a:lstStyle/>
        <a:p>
          <a:endParaRPr lang="en-GB"/>
        </a:p>
      </dgm:t>
    </dgm:pt>
    <dgm:pt modelId="{2F2536CB-7B96-4484-8D2A-6C6B0061FD90}" type="sibTrans" cxnId="{2D894293-23FB-4030-971A-2BF831BDBFFA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07B3E86F-67B4-4694-88DB-751E33FFD60A}">
      <dgm:prSet phldrT="[Text]"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The shock to funds triggered fire sales and liquidity spirals that led to large falls in lending and house prices </a:t>
          </a:r>
          <a:endParaRPr lang="en-GB" sz="1400" dirty="0"/>
        </a:p>
      </dgm:t>
    </dgm:pt>
    <dgm:pt modelId="{E6449997-4F00-437D-A734-C86E001BA681}" type="parTrans" cxnId="{C10477D7-603D-4B44-A045-53A8EE000C26}">
      <dgm:prSet/>
      <dgm:spPr/>
      <dgm:t>
        <a:bodyPr/>
        <a:lstStyle/>
        <a:p>
          <a:endParaRPr lang="en-GB"/>
        </a:p>
      </dgm:t>
    </dgm:pt>
    <dgm:pt modelId="{1B3CAA70-D84E-4A7C-81B5-E492F067B535}" type="sibTrans" cxnId="{C10477D7-603D-4B44-A045-53A8EE000C26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8953C97C-CF7F-6B48-BAAA-69F1946006B0}">
      <dgm:prSet phldrT="[Text]"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Large losses spilled over to the real economy leading to a systemic banking crisis. The general-equilibrium propagation and the paradox of prudence led to a deep recession in Ireland</a:t>
          </a:r>
          <a:endParaRPr lang="en-GB" sz="1400" dirty="0"/>
        </a:p>
      </dgm:t>
    </dgm:pt>
    <dgm:pt modelId="{4E8F9C02-9B91-9745-88FD-C9B84C9D277F}" type="parTrans" cxnId="{E8102902-A51A-EC42-AB25-D4C8F27E609A}">
      <dgm:prSet/>
      <dgm:spPr/>
      <dgm:t>
        <a:bodyPr/>
        <a:lstStyle/>
        <a:p>
          <a:endParaRPr lang="en-US"/>
        </a:p>
      </dgm:t>
    </dgm:pt>
    <dgm:pt modelId="{7E827107-4AFB-5B42-AE7B-BAB41A36B878}" type="sibTrans" cxnId="{E8102902-A51A-EC42-AB25-D4C8F27E609A}">
      <dgm:prSet/>
      <dgm:spPr/>
      <dgm:t>
        <a:bodyPr/>
        <a:lstStyle/>
        <a:p>
          <a:endParaRPr lang="en-US"/>
        </a:p>
      </dgm:t>
    </dgm:pt>
    <dgm:pt modelId="{6B901599-4AD8-40E1-A09B-4100108A192C}" type="pres">
      <dgm:prSet presAssocID="{3477B3DF-18CE-4EE1-BE02-9280FA712CF9}" presName="Name0" presStyleCnt="0">
        <dgm:presLayoutVars>
          <dgm:dir/>
          <dgm:resizeHandles val="exact"/>
        </dgm:presLayoutVars>
      </dgm:prSet>
      <dgm:spPr/>
    </dgm:pt>
    <dgm:pt modelId="{BED43A1C-AC64-4F5C-BD80-4B90F49799C2}" type="pres">
      <dgm:prSet presAssocID="{6357DB9B-21F5-4846-BAFF-5121ACDE7BFB}" presName="node" presStyleLbl="node1" presStyleIdx="0" presStyleCnt="8" custScaleY="141468">
        <dgm:presLayoutVars>
          <dgm:bulletEnabled val="1"/>
        </dgm:presLayoutVars>
      </dgm:prSet>
      <dgm:spPr/>
    </dgm:pt>
    <dgm:pt modelId="{937868F6-3E76-4330-BC8B-5FF3195C7C35}" type="pres">
      <dgm:prSet presAssocID="{CBB4C442-0ACD-4350-8B7D-14C3A89A8154}" presName="sibTrans" presStyleLbl="sibTrans1D1" presStyleIdx="0" presStyleCnt="7"/>
      <dgm:spPr/>
    </dgm:pt>
    <dgm:pt modelId="{7AEB1017-0E41-465D-84BE-6D8149A39732}" type="pres">
      <dgm:prSet presAssocID="{CBB4C442-0ACD-4350-8B7D-14C3A89A8154}" presName="connectorText" presStyleLbl="sibTrans1D1" presStyleIdx="0" presStyleCnt="7"/>
      <dgm:spPr/>
    </dgm:pt>
    <dgm:pt modelId="{AB14C375-F678-4E0D-A643-B3ABDF65771F}" type="pres">
      <dgm:prSet presAssocID="{75FD1D38-8CE6-494A-ABC9-1043BF1C2DE1}" presName="node" presStyleLbl="node1" presStyleIdx="1" presStyleCnt="8" custScaleY="141468">
        <dgm:presLayoutVars>
          <dgm:bulletEnabled val="1"/>
        </dgm:presLayoutVars>
      </dgm:prSet>
      <dgm:spPr/>
    </dgm:pt>
    <dgm:pt modelId="{2C522263-40A3-4529-B3F5-A32D01F0B7BF}" type="pres">
      <dgm:prSet presAssocID="{53A99E4E-A03F-41BD-A875-AEC1DC42BDBD}" presName="sibTrans" presStyleLbl="sibTrans1D1" presStyleIdx="1" presStyleCnt="7"/>
      <dgm:spPr/>
    </dgm:pt>
    <dgm:pt modelId="{163E1E2C-E624-44C6-8807-81968E214826}" type="pres">
      <dgm:prSet presAssocID="{53A99E4E-A03F-41BD-A875-AEC1DC42BDBD}" presName="connectorText" presStyleLbl="sibTrans1D1" presStyleIdx="1" presStyleCnt="7"/>
      <dgm:spPr/>
    </dgm:pt>
    <dgm:pt modelId="{B89D38E8-D1CE-4CC6-97B6-2F9314645068}" type="pres">
      <dgm:prSet presAssocID="{E63A3B95-8562-4DAE-B3BB-32276F06540E}" presName="node" presStyleLbl="node1" presStyleIdx="2" presStyleCnt="8" custScaleY="141468">
        <dgm:presLayoutVars>
          <dgm:bulletEnabled val="1"/>
        </dgm:presLayoutVars>
      </dgm:prSet>
      <dgm:spPr/>
    </dgm:pt>
    <dgm:pt modelId="{E399B151-338F-4AD5-91DC-3C06A4421AE4}" type="pres">
      <dgm:prSet presAssocID="{412CBE0C-A95D-49FA-9A6A-5E40405AAD71}" presName="sibTrans" presStyleLbl="sibTrans1D1" presStyleIdx="2" presStyleCnt="7"/>
      <dgm:spPr/>
    </dgm:pt>
    <dgm:pt modelId="{3DA416D4-30C9-4002-AB83-DFFCA68A560D}" type="pres">
      <dgm:prSet presAssocID="{412CBE0C-A95D-49FA-9A6A-5E40405AAD71}" presName="connectorText" presStyleLbl="sibTrans1D1" presStyleIdx="2" presStyleCnt="7"/>
      <dgm:spPr/>
    </dgm:pt>
    <dgm:pt modelId="{5C3AFC43-218A-4006-9D1E-0BD1CA3FF38F}" type="pres">
      <dgm:prSet presAssocID="{F1A5217D-414F-42F7-84F1-431C9301E201}" presName="node" presStyleLbl="node1" presStyleIdx="3" presStyleCnt="8" custScaleY="141468">
        <dgm:presLayoutVars>
          <dgm:bulletEnabled val="1"/>
        </dgm:presLayoutVars>
      </dgm:prSet>
      <dgm:spPr/>
    </dgm:pt>
    <dgm:pt modelId="{A621EE09-258B-48A7-8E58-A1DCB92F7A02}" type="pres">
      <dgm:prSet presAssocID="{25279D80-13DC-4AFE-A59F-6EB5F1CA6F58}" presName="sibTrans" presStyleLbl="sibTrans1D1" presStyleIdx="3" presStyleCnt="7"/>
      <dgm:spPr/>
    </dgm:pt>
    <dgm:pt modelId="{76429AC3-AC06-4828-9E3E-355789D0EF6F}" type="pres">
      <dgm:prSet presAssocID="{25279D80-13DC-4AFE-A59F-6EB5F1CA6F58}" presName="connectorText" presStyleLbl="sibTrans1D1" presStyleIdx="3" presStyleCnt="7"/>
      <dgm:spPr/>
    </dgm:pt>
    <dgm:pt modelId="{3757EF34-CC9A-46B7-B166-C857677C69AB}" type="pres">
      <dgm:prSet presAssocID="{D4FC7EE8-3CF2-41BC-82D6-936B94320FF9}" presName="node" presStyleLbl="node1" presStyleIdx="4" presStyleCnt="8" custScaleY="141320">
        <dgm:presLayoutVars>
          <dgm:bulletEnabled val="1"/>
        </dgm:presLayoutVars>
      </dgm:prSet>
      <dgm:spPr/>
    </dgm:pt>
    <dgm:pt modelId="{B215EFA6-E1BC-485D-94A3-251DCDF3B3E2}" type="pres">
      <dgm:prSet presAssocID="{74B745DB-8C8B-4986-9CA2-B5B1B73E04F3}" presName="sibTrans" presStyleLbl="sibTrans1D1" presStyleIdx="4" presStyleCnt="7"/>
      <dgm:spPr/>
    </dgm:pt>
    <dgm:pt modelId="{6C67CD7E-8162-476B-9E5A-076218ADC8DC}" type="pres">
      <dgm:prSet presAssocID="{74B745DB-8C8B-4986-9CA2-B5B1B73E04F3}" presName="connectorText" presStyleLbl="sibTrans1D1" presStyleIdx="4" presStyleCnt="7"/>
      <dgm:spPr/>
    </dgm:pt>
    <dgm:pt modelId="{BC0EF048-B624-4E4F-A180-E75520428BFA}" type="pres">
      <dgm:prSet presAssocID="{C75B39C2-4F96-471A-B038-AF8F7FE941E6}" presName="node" presStyleLbl="node1" presStyleIdx="5" presStyleCnt="8" custScaleY="141320">
        <dgm:presLayoutVars>
          <dgm:bulletEnabled val="1"/>
        </dgm:presLayoutVars>
      </dgm:prSet>
      <dgm:spPr/>
    </dgm:pt>
    <dgm:pt modelId="{42D0EF2D-D1D4-4FF9-B465-850A6A8597D5}" type="pres">
      <dgm:prSet presAssocID="{2F2536CB-7B96-4484-8D2A-6C6B0061FD90}" presName="sibTrans" presStyleLbl="sibTrans1D1" presStyleIdx="5" presStyleCnt="7"/>
      <dgm:spPr/>
    </dgm:pt>
    <dgm:pt modelId="{7C613A63-6201-48D6-9D89-6B5A62B4B3DF}" type="pres">
      <dgm:prSet presAssocID="{2F2536CB-7B96-4484-8D2A-6C6B0061FD90}" presName="connectorText" presStyleLbl="sibTrans1D1" presStyleIdx="5" presStyleCnt="7"/>
      <dgm:spPr/>
    </dgm:pt>
    <dgm:pt modelId="{FA4941A8-4D05-45FA-A994-C8BDB4E41871}" type="pres">
      <dgm:prSet presAssocID="{07B3E86F-67B4-4694-88DB-751E33FFD60A}" presName="node" presStyleLbl="node1" presStyleIdx="6" presStyleCnt="8" custScaleY="141319">
        <dgm:presLayoutVars>
          <dgm:bulletEnabled val="1"/>
        </dgm:presLayoutVars>
      </dgm:prSet>
      <dgm:spPr/>
    </dgm:pt>
    <dgm:pt modelId="{D3942077-7E41-4B46-AEF6-E102A7BE9662}" type="pres">
      <dgm:prSet presAssocID="{1B3CAA70-D84E-4A7C-81B5-E492F067B535}" presName="sibTrans" presStyleLbl="sibTrans1D1" presStyleIdx="6" presStyleCnt="7"/>
      <dgm:spPr/>
    </dgm:pt>
    <dgm:pt modelId="{BB48872E-0748-CF4F-B656-08D64EF0B999}" type="pres">
      <dgm:prSet presAssocID="{1B3CAA70-D84E-4A7C-81B5-E492F067B535}" presName="connectorText" presStyleLbl="sibTrans1D1" presStyleIdx="6" presStyleCnt="7"/>
      <dgm:spPr/>
    </dgm:pt>
    <dgm:pt modelId="{0D2896FF-54E3-EB4D-ABF7-31DE6D01A527}" type="pres">
      <dgm:prSet presAssocID="{8953C97C-CF7F-6B48-BAAA-69F1946006B0}" presName="node" presStyleLbl="node1" presStyleIdx="7" presStyleCnt="8" custScaleY="141320">
        <dgm:presLayoutVars>
          <dgm:bulletEnabled val="1"/>
        </dgm:presLayoutVars>
      </dgm:prSet>
      <dgm:spPr/>
    </dgm:pt>
  </dgm:ptLst>
  <dgm:cxnLst>
    <dgm:cxn modelId="{F769F101-8CF4-4330-B9E7-777475F000CB}" srcId="{3477B3DF-18CE-4EE1-BE02-9280FA712CF9}" destId="{6357DB9B-21F5-4846-BAFF-5121ACDE7BFB}" srcOrd="0" destOrd="0" parTransId="{A5AA68C5-CA6A-4C97-BAE8-3FE7B0723D72}" sibTransId="{CBB4C442-0ACD-4350-8B7D-14C3A89A8154}"/>
    <dgm:cxn modelId="{E8102902-A51A-EC42-AB25-D4C8F27E609A}" srcId="{3477B3DF-18CE-4EE1-BE02-9280FA712CF9}" destId="{8953C97C-CF7F-6B48-BAAA-69F1946006B0}" srcOrd="7" destOrd="0" parTransId="{4E8F9C02-9B91-9745-88FD-C9B84C9D277F}" sibTransId="{7E827107-4AFB-5B42-AE7B-BAB41A36B878}"/>
    <dgm:cxn modelId="{51864E02-5015-4460-ABF7-A38449F4C57A}" type="presOf" srcId="{6357DB9B-21F5-4846-BAFF-5121ACDE7BFB}" destId="{BED43A1C-AC64-4F5C-BD80-4B90F49799C2}" srcOrd="0" destOrd="0" presId="urn:microsoft.com/office/officeart/2016/7/layout/RepeatingBendingProcessNew"/>
    <dgm:cxn modelId="{EAFF5113-4AFB-4B13-9D8E-234000E20D5F}" srcId="{3477B3DF-18CE-4EE1-BE02-9280FA712CF9}" destId="{E63A3B95-8562-4DAE-B3BB-32276F06540E}" srcOrd="2" destOrd="0" parTransId="{188A5601-D856-4F92-B30D-3AFED4208E82}" sibTransId="{412CBE0C-A95D-49FA-9A6A-5E40405AAD71}"/>
    <dgm:cxn modelId="{B2F48B21-5CC0-42B6-BEAA-2DA3F4CEFCCE}" type="presOf" srcId="{D4FC7EE8-3CF2-41BC-82D6-936B94320FF9}" destId="{3757EF34-CC9A-46B7-B166-C857677C69AB}" srcOrd="0" destOrd="0" presId="urn:microsoft.com/office/officeart/2016/7/layout/RepeatingBendingProcessNew"/>
    <dgm:cxn modelId="{11BB9124-6DD1-4287-AC27-4D472BEEFA22}" type="presOf" srcId="{412CBE0C-A95D-49FA-9A6A-5E40405AAD71}" destId="{E399B151-338F-4AD5-91DC-3C06A4421AE4}" srcOrd="0" destOrd="0" presId="urn:microsoft.com/office/officeart/2016/7/layout/RepeatingBendingProcessNew"/>
    <dgm:cxn modelId="{627ECD28-AF2E-4491-B0E7-1B100701BB1D}" type="presOf" srcId="{CBB4C442-0ACD-4350-8B7D-14C3A89A8154}" destId="{7AEB1017-0E41-465D-84BE-6D8149A39732}" srcOrd="1" destOrd="0" presId="urn:microsoft.com/office/officeart/2016/7/layout/RepeatingBendingProcessNew"/>
    <dgm:cxn modelId="{A855B337-4B2B-DD4D-803D-E6876913827B}" type="presOf" srcId="{1B3CAA70-D84E-4A7C-81B5-E492F067B535}" destId="{D3942077-7E41-4B46-AEF6-E102A7BE9662}" srcOrd="0" destOrd="0" presId="urn:microsoft.com/office/officeart/2016/7/layout/RepeatingBendingProcessNew"/>
    <dgm:cxn modelId="{E8143851-1F39-4346-8051-35E661AF5116}" type="presOf" srcId="{25279D80-13DC-4AFE-A59F-6EB5F1CA6F58}" destId="{A621EE09-258B-48A7-8E58-A1DCB92F7A02}" srcOrd="0" destOrd="0" presId="urn:microsoft.com/office/officeart/2016/7/layout/RepeatingBendingProcessNew"/>
    <dgm:cxn modelId="{78ED3D5B-CE78-4319-B58E-FA0DD423D674}" type="presOf" srcId="{25279D80-13DC-4AFE-A59F-6EB5F1CA6F58}" destId="{76429AC3-AC06-4828-9E3E-355789D0EF6F}" srcOrd="1" destOrd="0" presId="urn:microsoft.com/office/officeart/2016/7/layout/RepeatingBendingProcessNew"/>
    <dgm:cxn modelId="{EEF5BD5E-929C-40E4-8648-DBE3753B818E}" type="presOf" srcId="{75FD1D38-8CE6-494A-ABC9-1043BF1C2DE1}" destId="{AB14C375-F678-4E0D-A643-B3ABDF65771F}" srcOrd="0" destOrd="0" presId="urn:microsoft.com/office/officeart/2016/7/layout/RepeatingBendingProcessNew"/>
    <dgm:cxn modelId="{ABE0835F-ACCF-47A1-BF87-1D84942455AF}" type="presOf" srcId="{53A99E4E-A03F-41BD-A875-AEC1DC42BDBD}" destId="{2C522263-40A3-4529-B3F5-A32D01F0B7BF}" srcOrd="0" destOrd="0" presId="urn:microsoft.com/office/officeart/2016/7/layout/RepeatingBendingProcessNew"/>
    <dgm:cxn modelId="{A739876B-B3FF-3041-A738-FAE1D40BF7A8}" type="presOf" srcId="{1B3CAA70-D84E-4A7C-81B5-E492F067B535}" destId="{BB48872E-0748-CF4F-B656-08D64EF0B999}" srcOrd="1" destOrd="0" presId="urn:microsoft.com/office/officeart/2016/7/layout/RepeatingBendingProcessNew"/>
    <dgm:cxn modelId="{6C789C6D-89A3-427C-A30B-66C1D8E0CD62}" type="presOf" srcId="{2F2536CB-7B96-4484-8D2A-6C6B0061FD90}" destId="{7C613A63-6201-48D6-9D89-6B5A62B4B3DF}" srcOrd="1" destOrd="0" presId="urn:microsoft.com/office/officeart/2016/7/layout/RepeatingBendingProcessNew"/>
    <dgm:cxn modelId="{2F56AB80-773D-46B5-9F82-924688878DCA}" type="presOf" srcId="{3477B3DF-18CE-4EE1-BE02-9280FA712CF9}" destId="{6B901599-4AD8-40E1-A09B-4100108A192C}" srcOrd="0" destOrd="0" presId="urn:microsoft.com/office/officeart/2016/7/layout/RepeatingBendingProcessNew"/>
    <dgm:cxn modelId="{50F4AA83-E04D-404B-8740-BE835D3B07C0}" type="presOf" srcId="{F1A5217D-414F-42F7-84F1-431C9301E201}" destId="{5C3AFC43-218A-4006-9D1E-0BD1CA3FF38F}" srcOrd="0" destOrd="0" presId="urn:microsoft.com/office/officeart/2016/7/layout/RepeatingBendingProcessNew"/>
    <dgm:cxn modelId="{B937AC8F-13FF-47D5-B17E-7C32FC584886}" type="presOf" srcId="{74B745DB-8C8B-4986-9CA2-B5B1B73E04F3}" destId="{B215EFA6-E1BC-485D-94A3-251DCDF3B3E2}" srcOrd="0" destOrd="0" presId="urn:microsoft.com/office/officeart/2016/7/layout/RepeatingBendingProcessNew"/>
    <dgm:cxn modelId="{2D894293-23FB-4030-971A-2BF831BDBFFA}" srcId="{3477B3DF-18CE-4EE1-BE02-9280FA712CF9}" destId="{C75B39C2-4F96-471A-B038-AF8F7FE941E6}" srcOrd="5" destOrd="0" parTransId="{6F587C44-9AFE-471C-87B5-17838559DC80}" sibTransId="{2F2536CB-7B96-4484-8D2A-6C6B0061FD90}"/>
    <dgm:cxn modelId="{17BF9DAA-B087-4216-A0D2-84AC5FE444F0}" type="presOf" srcId="{C75B39C2-4F96-471A-B038-AF8F7FE941E6}" destId="{BC0EF048-B624-4E4F-A180-E75520428BFA}" srcOrd="0" destOrd="0" presId="urn:microsoft.com/office/officeart/2016/7/layout/RepeatingBendingProcessNew"/>
    <dgm:cxn modelId="{A81399B4-2AB6-4555-BDE9-903AD3285A82}" type="presOf" srcId="{74B745DB-8C8B-4986-9CA2-B5B1B73E04F3}" destId="{6C67CD7E-8162-476B-9E5A-076218ADC8DC}" srcOrd="1" destOrd="0" presId="urn:microsoft.com/office/officeart/2016/7/layout/RepeatingBendingProcessNew"/>
    <dgm:cxn modelId="{90CD74BB-2FE1-A443-A069-D53B59162C8C}" type="presOf" srcId="{8953C97C-CF7F-6B48-BAAA-69F1946006B0}" destId="{0D2896FF-54E3-EB4D-ABF7-31DE6D01A527}" srcOrd="0" destOrd="0" presId="urn:microsoft.com/office/officeart/2016/7/layout/RepeatingBendingProcessNew"/>
    <dgm:cxn modelId="{BF4CEDBE-5B3D-4390-BC2E-3D19DE73FF88}" type="presOf" srcId="{E63A3B95-8562-4DAE-B3BB-32276F06540E}" destId="{B89D38E8-D1CE-4CC6-97B6-2F9314645068}" srcOrd="0" destOrd="0" presId="urn:microsoft.com/office/officeart/2016/7/layout/RepeatingBendingProcessNew"/>
    <dgm:cxn modelId="{EE7E46C3-F2B7-482F-90C1-5ACBCC195F8F}" type="presOf" srcId="{07B3E86F-67B4-4694-88DB-751E33FFD60A}" destId="{FA4941A8-4D05-45FA-A994-C8BDB4E41871}" srcOrd="0" destOrd="0" presId="urn:microsoft.com/office/officeart/2016/7/layout/RepeatingBendingProcessNew"/>
    <dgm:cxn modelId="{684DABC6-166F-409A-8BB8-F315AD04D999}" srcId="{3477B3DF-18CE-4EE1-BE02-9280FA712CF9}" destId="{F1A5217D-414F-42F7-84F1-431C9301E201}" srcOrd="3" destOrd="0" parTransId="{774C72B2-3EF4-468D-8770-19149A5E72EA}" sibTransId="{25279D80-13DC-4AFE-A59F-6EB5F1CA6F58}"/>
    <dgm:cxn modelId="{80EC60CE-B1A4-4645-AA6E-A9B0245AB38C}" type="presOf" srcId="{2F2536CB-7B96-4484-8D2A-6C6B0061FD90}" destId="{42D0EF2D-D1D4-4FF9-B465-850A6A8597D5}" srcOrd="0" destOrd="0" presId="urn:microsoft.com/office/officeart/2016/7/layout/RepeatingBendingProcessNew"/>
    <dgm:cxn modelId="{500C3DD4-CA14-4ADF-AF1B-BBEA32CB5AAF}" srcId="{3477B3DF-18CE-4EE1-BE02-9280FA712CF9}" destId="{D4FC7EE8-3CF2-41BC-82D6-936B94320FF9}" srcOrd="4" destOrd="0" parTransId="{DA30DA8A-65B5-45B3-BC07-D923D3BB0A9A}" sibTransId="{74B745DB-8C8B-4986-9CA2-B5B1B73E04F3}"/>
    <dgm:cxn modelId="{C10477D7-603D-4B44-A045-53A8EE000C26}" srcId="{3477B3DF-18CE-4EE1-BE02-9280FA712CF9}" destId="{07B3E86F-67B4-4694-88DB-751E33FFD60A}" srcOrd="6" destOrd="0" parTransId="{E6449997-4F00-437D-A734-C86E001BA681}" sibTransId="{1B3CAA70-D84E-4A7C-81B5-E492F067B535}"/>
    <dgm:cxn modelId="{DA18DEDB-62D4-4DF1-AE39-475D118D224D}" type="presOf" srcId="{53A99E4E-A03F-41BD-A875-AEC1DC42BDBD}" destId="{163E1E2C-E624-44C6-8807-81968E214826}" srcOrd="1" destOrd="0" presId="urn:microsoft.com/office/officeart/2016/7/layout/RepeatingBendingProcessNew"/>
    <dgm:cxn modelId="{3E52F0E8-7547-46F7-BB7A-4719759A8463}" type="presOf" srcId="{CBB4C442-0ACD-4350-8B7D-14C3A89A8154}" destId="{937868F6-3E76-4330-BC8B-5FF3195C7C35}" srcOrd="0" destOrd="0" presId="urn:microsoft.com/office/officeart/2016/7/layout/RepeatingBendingProcessNew"/>
    <dgm:cxn modelId="{8BC2EDEF-0F9A-415E-ACAF-ADAE92037E10}" type="presOf" srcId="{412CBE0C-A95D-49FA-9A6A-5E40405AAD71}" destId="{3DA416D4-30C9-4002-AB83-DFFCA68A560D}" srcOrd="1" destOrd="0" presId="urn:microsoft.com/office/officeart/2016/7/layout/RepeatingBendingProcessNew"/>
    <dgm:cxn modelId="{6A3B5AF9-ED83-4784-BA49-7B8DF303B05D}" srcId="{3477B3DF-18CE-4EE1-BE02-9280FA712CF9}" destId="{75FD1D38-8CE6-494A-ABC9-1043BF1C2DE1}" srcOrd="1" destOrd="0" parTransId="{11A21109-278A-499E-83C6-0C92BE39521B}" sibTransId="{53A99E4E-A03F-41BD-A875-AEC1DC42BDBD}"/>
    <dgm:cxn modelId="{E5AA08C6-86A9-4044-A5DE-9CE922707F19}" type="presParOf" srcId="{6B901599-4AD8-40E1-A09B-4100108A192C}" destId="{BED43A1C-AC64-4F5C-BD80-4B90F49799C2}" srcOrd="0" destOrd="0" presId="urn:microsoft.com/office/officeart/2016/7/layout/RepeatingBendingProcessNew"/>
    <dgm:cxn modelId="{0ABCBFE3-58F3-4A96-80A1-A750C539E1D4}" type="presParOf" srcId="{6B901599-4AD8-40E1-A09B-4100108A192C}" destId="{937868F6-3E76-4330-BC8B-5FF3195C7C35}" srcOrd="1" destOrd="0" presId="urn:microsoft.com/office/officeart/2016/7/layout/RepeatingBendingProcessNew"/>
    <dgm:cxn modelId="{2B2CB0E5-14EC-4597-9BAE-59E2905F8162}" type="presParOf" srcId="{937868F6-3E76-4330-BC8B-5FF3195C7C35}" destId="{7AEB1017-0E41-465D-84BE-6D8149A39732}" srcOrd="0" destOrd="0" presId="urn:microsoft.com/office/officeart/2016/7/layout/RepeatingBendingProcessNew"/>
    <dgm:cxn modelId="{831E78FA-D661-4EE7-B7E1-8D1F0485A9CA}" type="presParOf" srcId="{6B901599-4AD8-40E1-A09B-4100108A192C}" destId="{AB14C375-F678-4E0D-A643-B3ABDF65771F}" srcOrd="2" destOrd="0" presId="urn:microsoft.com/office/officeart/2016/7/layout/RepeatingBendingProcessNew"/>
    <dgm:cxn modelId="{6871D0C1-7AB9-4BFF-94A7-C652F975EAEA}" type="presParOf" srcId="{6B901599-4AD8-40E1-A09B-4100108A192C}" destId="{2C522263-40A3-4529-B3F5-A32D01F0B7BF}" srcOrd="3" destOrd="0" presId="urn:microsoft.com/office/officeart/2016/7/layout/RepeatingBendingProcessNew"/>
    <dgm:cxn modelId="{EA064EFA-C58D-4673-B2BE-16649B7FBB6E}" type="presParOf" srcId="{2C522263-40A3-4529-B3F5-A32D01F0B7BF}" destId="{163E1E2C-E624-44C6-8807-81968E214826}" srcOrd="0" destOrd="0" presId="urn:microsoft.com/office/officeart/2016/7/layout/RepeatingBendingProcessNew"/>
    <dgm:cxn modelId="{01BAC4BA-2B3C-4D5B-80A9-8C109F3B9A0B}" type="presParOf" srcId="{6B901599-4AD8-40E1-A09B-4100108A192C}" destId="{B89D38E8-D1CE-4CC6-97B6-2F9314645068}" srcOrd="4" destOrd="0" presId="urn:microsoft.com/office/officeart/2016/7/layout/RepeatingBendingProcessNew"/>
    <dgm:cxn modelId="{DD2D8CBD-23E6-4FD3-9402-11C54B22CC30}" type="presParOf" srcId="{6B901599-4AD8-40E1-A09B-4100108A192C}" destId="{E399B151-338F-4AD5-91DC-3C06A4421AE4}" srcOrd="5" destOrd="0" presId="urn:microsoft.com/office/officeart/2016/7/layout/RepeatingBendingProcessNew"/>
    <dgm:cxn modelId="{B499B036-9732-47E9-A3C4-6064E0C79622}" type="presParOf" srcId="{E399B151-338F-4AD5-91DC-3C06A4421AE4}" destId="{3DA416D4-30C9-4002-AB83-DFFCA68A560D}" srcOrd="0" destOrd="0" presId="urn:microsoft.com/office/officeart/2016/7/layout/RepeatingBendingProcessNew"/>
    <dgm:cxn modelId="{1CA7D545-C0CD-48DD-8F7B-0D87EB1EFA7E}" type="presParOf" srcId="{6B901599-4AD8-40E1-A09B-4100108A192C}" destId="{5C3AFC43-218A-4006-9D1E-0BD1CA3FF38F}" srcOrd="6" destOrd="0" presId="urn:microsoft.com/office/officeart/2016/7/layout/RepeatingBendingProcessNew"/>
    <dgm:cxn modelId="{2C765CCD-8925-49C8-BC67-017898E1EB02}" type="presParOf" srcId="{6B901599-4AD8-40E1-A09B-4100108A192C}" destId="{A621EE09-258B-48A7-8E58-A1DCB92F7A02}" srcOrd="7" destOrd="0" presId="urn:microsoft.com/office/officeart/2016/7/layout/RepeatingBendingProcessNew"/>
    <dgm:cxn modelId="{5C9435FE-3F3B-4A92-BEDA-15DA8D99F425}" type="presParOf" srcId="{A621EE09-258B-48A7-8E58-A1DCB92F7A02}" destId="{76429AC3-AC06-4828-9E3E-355789D0EF6F}" srcOrd="0" destOrd="0" presId="urn:microsoft.com/office/officeart/2016/7/layout/RepeatingBendingProcessNew"/>
    <dgm:cxn modelId="{AB63076B-AC89-4D55-B3C8-157D89871E95}" type="presParOf" srcId="{6B901599-4AD8-40E1-A09B-4100108A192C}" destId="{3757EF34-CC9A-46B7-B166-C857677C69AB}" srcOrd="8" destOrd="0" presId="urn:microsoft.com/office/officeart/2016/7/layout/RepeatingBendingProcessNew"/>
    <dgm:cxn modelId="{FD90F357-E03F-444F-A51D-4F945ADA805A}" type="presParOf" srcId="{6B901599-4AD8-40E1-A09B-4100108A192C}" destId="{B215EFA6-E1BC-485D-94A3-251DCDF3B3E2}" srcOrd="9" destOrd="0" presId="urn:microsoft.com/office/officeart/2016/7/layout/RepeatingBendingProcessNew"/>
    <dgm:cxn modelId="{7CB9CCF3-7D02-42F5-8A9C-3EA17C978134}" type="presParOf" srcId="{B215EFA6-E1BC-485D-94A3-251DCDF3B3E2}" destId="{6C67CD7E-8162-476B-9E5A-076218ADC8DC}" srcOrd="0" destOrd="0" presId="urn:microsoft.com/office/officeart/2016/7/layout/RepeatingBendingProcessNew"/>
    <dgm:cxn modelId="{1A68FFF4-B501-4F9B-96D9-022885003794}" type="presParOf" srcId="{6B901599-4AD8-40E1-A09B-4100108A192C}" destId="{BC0EF048-B624-4E4F-A180-E75520428BFA}" srcOrd="10" destOrd="0" presId="urn:microsoft.com/office/officeart/2016/7/layout/RepeatingBendingProcessNew"/>
    <dgm:cxn modelId="{B08E1D03-BE4D-45D8-B924-09D15B5D5715}" type="presParOf" srcId="{6B901599-4AD8-40E1-A09B-4100108A192C}" destId="{42D0EF2D-D1D4-4FF9-B465-850A6A8597D5}" srcOrd="11" destOrd="0" presId="urn:microsoft.com/office/officeart/2016/7/layout/RepeatingBendingProcessNew"/>
    <dgm:cxn modelId="{3F76671D-3081-4556-884E-5BD681C4EE2B}" type="presParOf" srcId="{42D0EF2D-D1D4-4FF9-B465-850A6A8597D5}" destId="{7C613A63-6201-48D6-9D89-6B5A62B4B3DF}" srcOrd="0" destOrd="0" presId="urn:microsoft.com/office/officeart/2016/7/layout/RepeatingBendingProcessNew"/>
    <dgm:cxn modelId="{A9A72FC7-393A-4B20-85F4-CD4EED321E79}" type="presParOf" srcId="{6B901599-4AD8-40E1-A09B-4100108A192C}" destId="{FA4941A8-4D05-45FA-A994-C8BDB4E41871}" srcOrd="12" destOrd="0" presId="urn:microsoft.com/office/officeart/2016/7/layout/RepeatingBendingProcessNew"/>
    <dgm:cxn modelId="{9B0D769B-B313-8A4A-9DE2-DE3A59E3961A}" type="presParOf" srcId="{6B901599-4AD8-40E1-A09B-4100108A192C}" destId="{D3942077-7E41-4B46-AEF6-E102A7BE9662}" srcOrd="13" destOrd="0" presId="urn:microsoft.com/office/officeart/2016/7/layout/RepeatingBendingProcessNew"/>
    <dgm:cxn modelId="{EF5965C8-8206-DB43-B217-E861EEBF564D}" type="presParOf" srcId="{D3942077-7E41-4B46-AEF6-E102A7BE9662}" destId="{BB48872E-0748-CF4F-B656-08D64EF0B999}" srcOrd="0" destOrd="0" presId="urn:microsoft.com/office/officeart/2016/7/layout/RepeatingBendingProcessNew"/>
    <dgm:cxn modelId="{AAE0011B-4EAD-074B-B602-2BC769A2C2BA}" type="presParOf" srcId="{6B901599-4AD8-40E1-A09B-4100108A192C}" destId="{0D2896FF-54E3-EB4D-ABF7-31DE6D01A527}" srcOrd="1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77B3DF-18CE-4EE1-BE02-9280FA712CF9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GB"/>
        </a:p>
      </dgm:t>
    </dgm:pt>
    <dgm:pt modelId="{6357DB9B-21F5-4846-BAFF-5121ACDE7BFB}">
      <dgm:prSet phldrT="[Text]" custT="1"/>
      <dgm:spPr>
        <a:solidFill>
          <a:srgbClr val="EC6D0B"/>
        </a:solidFill>
      </dgm:spPr>
      <dgm:t>
        <a:bodyPr/>
        <a:lstStyle/>
        <a:p>
          <a:r>
            <a:rPr lang="en-US" sz="1400" dirty="0"/>
            <a:t>In 1990s, financial sector in South East Asian countries started to develop the features of modern banking that generate strategic complementarities </a:t>
          </a:r>
          <a:endParaRPr lang="en-GB" sz="1400" dirty="0"/>
        </a:p>
      </dgm:t>
    </dgm:pt>
    <dgm:pt modelId="{A5AA68C5-CA6A-4C97-BAE8-3FE7B0723D72}" type="parTrans" cxnId="{F769F101-8CF4-4330-B9E7-777475F000CB}">
      <dgm:prSet/>
      <dgm:spPr/>
      <dgm:t>
        <a:bodyPr/>
        <a:lstStyle/>
        <a:p>
          <a:endParaRPr lang="en-GB"/>
        </a:p>
      </dgm:t>
    </dgm:pt>
    <dgm:pt modelId="{CBB4C442-0ACD-4350-8B7D-14C3A89A8154}" type="sibTrans" cxnId="{F769F101-8CF4-4330-B9E7-777475F000CB}">
      <dgm:prSet/>
      <dgm:spPr>
        <a:ln>
          <a:solidFill>
            <a:schemeClr val="tx2"/>
          </a:solidFill>
        </a:ln>
      </dgm:spPr>
      <dgm:t>
        <a:bodyPr/>
        <a:lstStyle/>
        <a:p>
          <a:endParaRPr lang="en-GB"/>
        </a:p>
      </dgm:t>
    </dgm:pt>
    <dgm:pt modelId="{75FD1D38-8CE6-494A-ABC9-1043BF1C2DE1}">
      <dgm:prSet phldrT="[Text]"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Short-term foreign borrowing had boomed, </a:t>
          </a:r>
          <a:r>
            <a:rPr lang="en-US" sz="1400" dirty="0" err="1"/>
            <a:t>fuelled</a:t>
          </a:r>
          <a:r>
            <a:rPr lang="en-US" sz="1400" dirty="0"/>
            <a:t> large increase in domestic credit</a:t>
          </a:r>
          <a:endParaRPr lang="en-GB" sz="1400" dirty="0"/>
        </a:p>
      </dgm:t>
    </dgm:pt>
    <dgm:pt modelId="{11A21109-278A-499E-83C6-0C92BE39521B}" type="parTrans" cxnId="{6A3B5AF9-ED83-4784-BA49-7B8DF303B05D}">
      <dgm:prSet/>
      <dgm:spPr/>
      <dgm:t>
        <a:bodyPr/>
        <a:lstStyle/>
        <a:p>
          <a:endParaRPr lang="en-GB"/>
        </a:p>
      </dgm:t>
    </dgm:pt>
    <dgm:pt modelId="{53A99E4E-A03F-41BD-A875-AEC1DC42BDBD}" type="sibTrans" cxnId="{6A3B5AF9-ED83-4784-BA49-7B8DF303B05D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E63A3B95-8562-4DAE-B3BB-32276F06540E}">
      <dgm:prSet phldrT="[Text]"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Some went to business projects with poor returns; Much went to real estate, leading to increase in housing prices, price of collateral and expansion of credit</a:t>
          </a:r>
          <a:endParaRPr lang="en-GB" sz="1400" dirty="0"/>
        </a:p>
      </dgm:t>
    </dgm:pt>
    <dgm:pt modelId="{188A5601-D856-4F92-B30D-3AFED4208E82}" type="parTrans" cxnId="{EAFF5113-4AFB-4B13-9D8E-234000E20D5F}">
      <dgm:prSet/>
      <dgm:spPr/>
      <dgm:t>
        <a:bodyPr/>
        <a:lstStyle/>
        <a:p>
          <a:endParaRPr lang="en-GB"/>
        </a:p>
      </dgm:t>
    </dgm:pt>
    <dgm:pt modelId="{412CBE0C-A95D-49FA-9A6A-5E40405AAD71}" type="sibTrans" cxnId="{EAFF5113-4AFB-4B13-9D8E-234000E20D5F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F1A5217D-414F-42F7-84F1-431C9301E201}">
      <dgm:prSet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After large growth in the previous decade, exports slowed, a major export market (Japan) stagnated, and current account deficits widened </a:t>
          </a:r>
          <a:endParaRPr lang="en-GB" sz="1400" dirty="0"/>
        </a:p>
      </dgm:t>
    </dgm:pt>
    <dgm:pt modelId="{774C72B2-3EF4-468D-8770-19149A5E72EA}" type="parTrans" cxnId="{684DABC6-166F-409A-8BB8-F315AD04D999}">
      <dgm:prSet/>
      <dgm:spPr/>
      <dgm:t>
        <a:bodyPr/>
        <a:lstStyle/>
        <a:p>
          <a:endParaRPr lang="en-GB"/>
        </a:p>
      </dgm:t>
    </dgm:pt>
    <dgm:pt modelId="{25279D80-13DC-4AFE-A59F-6EB5F1CA6F58}" type="sibTrans" cxnId="{684DABC6-166F-409A-8BB8-F315AD04D999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D4FC7EE8-3CF2-41BC-82D6-936B94320FF9}">
      <dgm:prSet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In 1996, there are several adverse shocks: terms of trade deteriorated, real estate and stock markets fell in value and US dollar sharply appreciated relative to Euro or Yen</a:t>
          </a:r>
          <a:endParaRPr lang="en-GB" sz="1400" dirty="0"/>
        </a:p>
      </dgm:t>
    </dgm:pt>
    <dgm:pt modelId="{DA30DA8A-65B5-45B3-BC07-D923D3BB0A9A}" type="parTrans" cxnId="{500C3DD4-CA14-4ADF-AF1B-BBEA32CB5AAF}">
      <dgm:prSet/>
      <dgm:spPr/>
      <dgm:t>
        <a:bodyPr/>
        <a:lstStyle/>
        <a:p>
          <a:endParaRPr lang="en-GB"/>
        </a:p>
      </dgm:t>
    </dgm:pt>
    <dgm:pt modelId="{74B745DB-8C8B-4986-9CA2-B5B1B73E04F3}" type="sibTrans" cxnId="{500C3DD4-CA14-4ADF-AF1B-BBEA32CB5AAF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C75B39C2-4F96-471A-B038-AF8F7FE941E6}">
      <dgm:prSet phldrT="[Text]"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At end of 1996 in Thailand, it had a current account deficit of 8.5% of GDP and a significant slowdown of real growth</a:t>
          </a:r>
          <a:endParaRPr lang="en-GB" sz="1400" dirty="0"/>
        </a:p>
      </dgm:t>
    </dgm:pt>
    <dgm:pt modelId="{6F587C44-9AFE-471C-87B5-17838559DC80}" type="parTrans" cxnId="{2D894293-23FB-4030-971A-2BF831BDBFFA}">
      <dgm:prSet/>
      <dgm:spPr/>
      <dgm:t>
        <a:bodyPr/>
        <a:lstStyle/>
        <a:p>
          <a:endParaRPr lang="en-GB"/>
        </a:p>
      </dgm:t>
    </dgm:pt>
    <dgm:pt modelId="{2F2536CB-7B96-4484-8D2A-6C6B0061FD90}" type="sibTrans" cxnId="{2D894293-23FB-4030-971A-2BF831BDBFFA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07B3E86F-67B4-4694-88DB-751E33FFD60A}">
      <dgm:prSet phldrT="[Text]"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After </a:t>
          </a:r>
          <a:r>
            <a:rPr lang="en-US" sz="1400" dirty="0" err="1"/>
            <a:t>Somprasong</a:t>
          </a:r>
          <a:r>
            <a:rPr lang="en-US" sz="1400" dirty="0"/>
            <a:t> missed payments on foreign debt in February 1997, the government </a:t>
          </a:r>
          <a:r>
            <a:rPr lang="en-US" sz="1400" dirty="0" err="1"/>
            <a:t>recognised</a:t>
          </a:r>
          <a:r>
            <a:rPr lang="en-US" sz="1400" dirty="0"/>
            <a:t> that some property loans would not be paid back </a:t>
          </a:r>
          <a:endParaRPr lang="en-GB" sz="1400" dirty="0"/>
        </a:p>
      </dgm:t>
    </dgm:pt>
    <dgm:pt modelId="{E6449997-4F00-437D-A734-C86E001BA681}" type="parTrans" cxnId="{C10477D7-603D-4B44-A045-53A8EE000C26}">
      <dgm:prSet/>
      <dgm:spPr/>
      <dgm:t>
        <a:bodyPr/>
        <a:lstStyle/>
        <a:p>
          <a:endParaRPr lang="en-GB"/>
        </a:p>
      </dgm:t>
    </dgm:pt>
    <dgm:pt modelId="{1B3CAA70-D84E-4A7C-81B5-E492F067B535}" type="sibTrans" cxnId="{C10477D7-603D-4B44-A045-53A8EE000C26}">
      <dgm:prSet/>
      <dgm:spPr>
        <a:ln>
          <a:solidFill>
            <a:schemeClr val="tx1"/>
          </a:solidFill>
        </a:ln>
      </dgm:spPr>
      <dgm:t>
        <a:bodyPr/>
        <a:lstStyle/>
        <a:p>
          <a:endParaRPr lang="en-GB"/>
        </a:p>
      </dgm:t>
    </dgm:pt>
    <dgm:pt modelId="{8953C97C-CF7F-6B48-BAAA-69F1946006B0}">
      <dgm:prSet phldrT="[Text]" custT="1"/>
      <dgm:spPr>
        <a:solidFill>
          <a:srgbClr val="EC6D0B"/>
        </a:solidFill>
        <a:ln>
          <a:solidFill>
            <a:srgbClr val="EC6D0B"/>
          </a:solidFill>
        </a:ln>
      </dgm:spPr>
      <dgm:t>
        <a:bodyPr/>
        <a:lstStyle/>
        <a:p>
          <a:r>
            <a:rPr lang="en-US" sz="1400" dirty="0"/>
            <a:t>With Thailand’s reserves of foreign currency depleted, on July 2, the central bank floated the baht, which depreciated by 20% within one month </a:t>
          </a:r>
          <a:endParaRPr lang="en-GB" sz="1400" dirty="0"/>
        </a:p>
      </dgm:t>
    </dgm:pt>
    <dgm:pt modelId="{4E8F9C02-9B91-9745-88FD-C9B84C9D277F}" type="parTrans" cxnId="{E8102902-A51A-EC42-AB25-D4C8F27E609A}">
      <dgm:prSet/>
      <dgm:spPr/>
      <dgm:t>
        <a:bodyPr/>
        <a:lstStyle/>
        <a:p>
          <a:endParaRPr lang="en-US"/>
        </a:p>
      </dgm:t>
    </dgm:pt>
    <dgm:pt modelId="{7E827107-4AFB-5B42-AE7B-BAB41A36B878}" type="sibTrans" cxnId="{E8102902-A51A-EC42-AB25-D4C8F27E609A}">
      <dgm:prSet/>
      <dgm:spPr/>
      <dgm:t>
        <a:bodyPr/>
        <a:lstStyle/>
        <a:p>
          <a:endParaRPr lang="en-US"/>
        </a:p>
      </dgm:t>
    </dgm:pt>
    <dgm:pt modelId="{6B901599-4AD8-40E1-A09B-4100108A192C}" type="pres">
      <dgm:prSet presAssocID="{3477B3DF-18CE-4EE1-BE02-9280FA712CF9}" presName="Name0" presStyleCnt="0">
        <dgm:presLayoutVars>
          <dgm:dir/>
          <dgm:resizeHandles val="exact"/>
        </dgm:presLayoutVars>
      </dgm:prSet>
      <dgm:spPr/>
    </dgm:pt>
    <dgm:pt modelId="{BED43A1C-AC64-4F5C-BD80-4B90F49799C2}" type="pres">
      <dgm:prSet presAssocID="{6357DB9B-21F5-4846-BAFF-5121ACDE7BFB}" presName="node" presStyleLbl="node1" presStyleIdx="0" presStyleCnt="8" custScaleY="141195">
        <dgm:presLayoutVars>
          <dgm:bulletEnabled val="1"/>
        </dgm:presLayoutVars>
      </dgm:prSet>
      <dgm:spPr/>
    </dgm:pt>
    <dgm:pt modelId="{937868F6-3E76-4330-BC8B-5FF3195C7C35}" type="pres">
      <dgm:prSet presAssocID="{CBB4C442-0ACD-4350-8B7D-14C3A89A8154}" presName="sibTrans" presStyleLbl="sibTrans1D1" presStyleIdx="0" presStyleCnt="7"/>
      <dgm:spPr/>
    </dgm:pt>
    <dgm:pt modelId="{7AEB1017-0E41-465D-84BE-6D8149A39732}" type="pres">
      <dgm:prSet presAssocID="{CBB4C442-0ACD-4350-8B7D-14C3A89A8154}" presName="connectorText" presStyleLbl="sibTrans1D1" presStyleIdx="0" presStyleCnt="7"/>
      <dgm:spPr/>
    </dgm:pt>
    <dgm:pt modelId="{AB14C375-F678-4E0D-A643-B3ABDF65771F}" type="pres">
      <dgm:prSet presAssocID="{75FD1D38-8CE6-494A-ABC9-1043BF1C2DE1}" presName="node" presStyleLbl="node1" presStyleIdx="1" presStyleCnt="8" custScaleY="141468">
        <dgm:presLayoutVars>
          <dgm:bulletEnabled val="1"/>
        </dgm:presLayoutVars>
      </dgm:prSet>
      <dgm:spPr/>
    </dgm:pt>
    <dgm:pt modelId="{2C522263-40A3-4529-B3F5-A32D01F0B7BF}" type="pres">
      <dgm:prSet presAssocID="{53A99E4E-A03F-41BD-A875-AEC1DC42BDBD}" presName="sibTrans" presStyleLbl="sibTrans1D1" presStyleIdx="1" presStyleCnt="7"/>
      <dgm:spPr/>
    </dgm:pt>
    <dgm:pt modelId="{163E1E2C-E624-44C6-8807-81968E214826}" type="pres">
      <dgm:prSet presAssocID="{53A99E4E-A03F-41BD-A875-AEC1DC42BDBD}" presName="connectorText" presStyleLbl="sibTrans1D1" presStyleIdx="1" presStyleCnt="7"/>
      <dgm:spPr/>
    </dgm:pt>
    <dgm:pt modelId="{B89D38E8-D1CE-4CC6-97B6-2F9314645068}" type="pres">
      <dgm:prSet presAssocID="{E63A3B95-8562-4DAE-B3BB-32276F06540E}" presName="node" presStyleLbl="node1" presStyleIdx="2" presStyleCnt="8" custScaleY="141468">
        <dgm:presLayoutVars>
          <dgm:bulletEnabled val="1"/>
        </dgm:presLayoutVars>
      </dgm:prSet>
      <dgm:spPr/>
    </dgm:pt>
    <dgm:pt modelId="{E399B151-338F-4AD5-91DC-3C06A4421AE4}" type="pres">
      <dgm:prSet presAssocID="{412CBE0C-A95D-49FA-9A6A-5E40405AAD71}" presName="sibTrans" presStyleLbl="sibTrans1D1" presStyleIdx="2" presStyleCnt="7"/>
      <dgm:spPr/>
    </dgm:pt>
    <dgm:pt modelId="{3DA416D4-30C9-4002-AB83-DFFCA68A560D}" type="pres">
      <dgm:prSet presAssocID="{412CBE0C-A95D-49FA-9A6A-5E40405AAD71}" presName="connectorText" presStyleLbl="sibTrans1D1" presStyleIdx="2" presStyleCnt="7"/>
      <dgm:spPr/>
    </dgm:pt>
    <dgm:pt modelId="{5C3AFC43-218A-4006-9D1E-0BD1CA3FF38F}" type="pres">
      <dgm:prSet presAssocID="{F1A5217D-414F-42F7-84F1-431C9301E201}" presName="node" presStyleLbl="node1" presStyleIdx="3" presStyleCnt="8" custScaleY="141468">
        <dgm:presLayoutVars>
          <dgm:bulletEnabled val="1"/>
        </dgm:presLayoutVars>
      </dgm:prSet>
      <dgm:spPr/>
    </dgm:pt>
    <dgm:pt modelId="{A621EE09-258B-48A7-8E58-A1DCB92F7A02}" type="pres">
      <dgm:prSet presAssocID="{25279D80-13DC-4AFE-A59F-6EB5F1CA6F58}" presName="sibTrans" presStyleLbl="sibTrans1D1" presStyleIdx="3" presStyleCnt="7"/>
      <dgm:spPr/>
    </dgm:pt>
    <dgm:pt modelId="{76429AC3-AC06-4828-9E3E-355789D0EF6F}" type="pres">
      <dgm:prSet presAssocID="{25279D80-13DC-4AFE-A59F-6EB5F1CA6F58}" presName="connectorText" presStyleLbl="sibTrans1D1" presStyleIdx="3" presStyleCnt="7"/>
      <dgm:spPr/>
    </dgm:pt>
    <dgm:pt modelId="{3757EF34-CC9A-46B7-B166-C857677C69AB}" type="pres">
      <dgm:prSet presAssocID="{D4FC7EE8-3CF2-41BC-82D6-936B94320FF9}" presName="node" presStyleLbl="node1" presStyleIdx="4" presStyleCnt="8" custScaleY="141320">
        <dgm:presLayoutVars>
          <dgm:bulletEnabled val="1"/>
        </dgm:presLayoutVars>
      </dgm:prSet>
      <dgm:spPr/>
    </dgm:pt>
    <dgm:pt modelId="{B215EFA6-E1BC-485D-94A3-251DCDF3B3E2}" type="pres">
      <dgm:prSet presAssocID="{74B745DB-8C8B-4986-9CA2-B5B1B73E04F3}" presName="sibTrans" presStyleLbl="sibTrans1D1" presStyleIdx="4" presStyleCnt="7"/>
      <dgm:spPr/>
    </dgm:pt>
    <dgm:pt modelId="{6C67CD7E-8162-476B-9E5A-076218ADC8DC}" type="pres">
      <dgm:prSet presAssocID="{74B745DB-8C8B-4986-9CA2-B5B1B73E04F3}" presName="connectorText" presStyleLbl="sibTrans1D1" presStyleIdx="4" presStyleCnt="7"/>
      <dgm:spPr/>
    </dgm:pt>
    <dgm:pt modelId="{BC0EF048-B624-4E4F-A180-E75520428BFA}" type="pres">
      <dgm:prSet presAssocID="{C75B39C2-4F96-471A-B038-AF8F7FE941E6}" presName="node" presStyleLbl="node1" presStyleIdx="5" presStyleCnt="8" custScaleY="141320">
        <dgm:presLayoutVars>
          <dgm:bulletEnabled val="1"/>
        </dgm:presLayoutVars>
      </dgm:prSet>
      <dgm:spPr/>
    </dgm:pt>
    <dgm:pt modelId="{42D0EF2D-D1D4-4FF9-B465-850A6A8597D5}" type="pres">
      <dgm:prSet presAssocID="{2F2536CB-7B96-4484-8D2A-6C6B0061FD90}" presName="sibTrans" presStyleLbl="sibTrans1D1" presStyleIdx="5" presStyleCnt="7"/>
      <dgm:spPr/>
    </dgm:pt>
    <dgm:pt modelId="{7C613A63-6201-48D6-9D89-6B5A62B4B3DF}" type="pres">
      <dgm:prSet presAssocID="{2F2536CB-7B96-4484-8D2A-6C6B0061FD90}" presName="connectorText" presStyleLbl="sibTrans1D1" presStyleIdx="5" presStyleCnt="7"/>
      <dgm:spPr/>
    </dgm:pt>
    <dgm:pt modelId="{FA4941A8-4D05-45FA-A994-C8BDB4E41871}" type="pres">
      <dgm:prSet presAssocID="{07B3E86F-67B4-4694-88DB-751E33FFD60A}" presName="node" presStyleLbl="node1" presStyleIdx="6" presStyleCnt="8" custScaleY="139905">
        <dgm:presLayoutVars>
          <dgm:bulletEnabled val="1"/>
        </dgm:presLayoutVars>
      </dgm:prSet>
      <dgm:spPr/>
    </dgm:pt>
    <dgm:pt modelId="{D3942077-7E41-4B46-AEF6-E102A7BE9662}" type="pres">
      <dgm:prSet presAssocID="{1B3CAA70-D84E-4A7C-81B5-E492F067B535}" presName="sibTrans" presStyleLbl="sibTrans1D1" presStyleIdx="6" presStyleCnt="7"/>
      <dgm:spPr/>
    </dgm:pt>
    <dgm:pt modelId="{BB48872E-0748-CF4F-B656-08D64EF0B999}" type="pres">
      <dgm:prSet presAssocID="{1B3CAA70-D84E-4A7C-81B5-E492F067B535}" presName="connectorText" presStyleLbl="sibTrans1D1" presStyleIdx="6" presStyleCnt="7"/>
      <dgm:spPr/>
    </dgm:pt>
    <dgm:pt modelId="{0D2896FF-54E3-EB4D-ABF7-31DE6D01A527}" type="pres">
      <dgm:prSet presAssocID="{8953C97C-CF7F-6B48-BAAA-69F1946006B0}" presName="node" presStyleLbl="node1" presStyleIdx="7" presStyleCnt="8" custScaleY="141320">
        <dgm:presLayoutVars>
          <dgm:bulletEnabled val="1"/>
        </dgm:presLayoutVars>
      </dgm:prSet>
      <dgm:spPr/>
    </dgm:pt>
  </dgm:ptLst>
  <dgm:cxnLst>
    <dgm:cxn modelId="{F769F101-8CF4-4330-B9E7-777475F000CB}" srcId="{3477B3DF-18CE-4EE1-BE02-9280FA712CF9}" destId="{6357DB9B-21F5-4846-BAFF-5121ACDE7BFB}" srcOrd="0" destOrd="0" parTransId="{A5AA68C5-CA6A-4C97-BAE8-3FE7B0723D72}" sibTransId="{CBB4C442-0ACD-4350-8B7D-14C3A89A8154}"/>
    <dgm:cxn modelId="{E8102902-A51A-EC42-AB25-D4C8F27E609A}" srcId="{3477B3DF-18CE-4EE1-BE02-9280FA712CF9}" destId="{8953C97C-CF7F-6B48-BAAA-69F1946006B0}" srcOrd="7" destOrd="0" parTransId="{4E8F9C02-9B91-9745-88FD-C9B84C9D277F}" sibTransId="{7E827107-4AFB-5B42-AE7B-BAB41A36B878}"/>
    <dgm:cxn modelId="{51864E02-5015-4460-ABF7-A38449F4C57A}" type="presOf" srcId="{6357DB9B-21F5-4846-BAFF-5121ACDE7BFB}" destId="{BED43A1C-AC64-4F5C-BD80-4B90F49799C2}" srcOrd="0" destOrd="0" presId="urn:microsoft.com/office/officeart/2016/7/layout/RepeatingBendingProcessNew"/>
    <dgm:cxn modelId="{EAFF5113-4AFB-4B13-9D8E-234000E20D5F}" srcId="{3477B3DF-18CE-4EE1-BE02-9280FA712CF9}" destId="{E63A3B95-8562-4DAE-B3BB-32276F06540E}" srcOrd="2" destOrd="0" parTransId="{188A5601-D856-4F92-B30D-3AFED4208E82}" sibTransId="{412CBE0C-A95D-49FA-9A6A-5E40405AAD71}"/>
    <dgm:cxn modelId="{B2F48B21-5CC0-42B6-BEAA-2DA3F4CEFCCE}" type="presOf" srcId="{D4FC7EE8-3CF2-41BC-82D6-936B94320FF9}" destId="{3757EF34-CC9A-46B7-B166-C857677C69AB}" srcOrd="0" destOrd="0" presId="urn:microsoft.com/office/officeart/2016/7/layout/RepeatingBendingProcessNew"/>
    <dgm:cxn modelId="{11BB9124-6DD1-4287-AC27-4D472BEEFA22}" type="presOf" srcId="{412CBE0C-A95D-49FA-9A6A-5E40405AAD71}" destId="{E399B151-338F-4AD5-91DC-3C06A4421AE4}" srcOrd="0" destOrd="0" presId="urn:microsoft.com/office/officeart/2016/7/layout/RepeatingBendingProcessNew"/>
    <dgm:cxn modelId="{627ECD28-AF2E-4491-B0E7-1B100701BB1D}" type="presOf" srcId="{CBB4C442-0ACD-4350-8B7D-14C3A89A8154}" destId="{7AEB1017-0E41-465D-84BE-6D8149A39732}" srcOrd="1" destOrd="0" presId="urn:microsoft.com/office/officeart/2016/7/layout/RepeatingBendingProcessNew"/>
    <dgm:cxn modelId="{A855B337-4B2B-DD4D-803D-E6876913827B}" type="presOf" srcId="{1B3CAA70-D84E-4A7C-81B5-E492F067B535}" destId="{D3942077-7E41-4B46-AEF6-E102A7BE9662}" srcOrd="0" destOrd="0" presId="urn:microsoft.com/office/officeart/2016/7/layout/RepeatingBendingProcessNew"/>
    <dgm:cxn modelId="{E8143851-1F39-4346-8051-35E661AF5116}" type="presOf" srcId="{25279D80-13DC-4AFE-A59F-6EB5F1CA6F58}" destId="{A621EE09-258B-48A7-8E58-A1DCB92F7A02}" srcOrd="0" destOrd="0" presId="urn:microsoft.com/office/officeart/2016/7/layout/RepeatingBendingProcessNew"/>
    <dgm:cxn modelId="{78ED3D5B-CE78-4319-B58E-FA0DD423D674}" type="presOf" srcId="{25279D80-13DC-4AFE-A59F-6EB5F1CA6F58}" destId="{76429AC3-AC06-4828-9E3E-355789D0EF6F}" srcOrd="1" destOrd="0" presId="urn:microsoft.com/office/officeart/2016/7/layout/RepeatingBendingProcessNew"/>
    <dgm:cxn modelId="{EEF5BD5E-929C-40E4-8648-DBE3753B818E}" type="presOf" srcId="{75FD1D38-8CE6-494A-ABC9-1043BF1C2DE1}" destId="{AB14C375-F678-4E0D-A643-B3ABDF65771F}" srcOrd="0" destOrd="0" presId="urn:microsoft.com/office/officeart/2016/7/layout/RepeatingBendingProcessNew"/>
    <dgm:cxn modelId="{ABE0835F-ACCF-47A1-BF87-1D84942455AF}" type="presOf" srcId="{53A99E4E-A03F-41BD-A875-AEC1DC42BDBD}" destId="{2C522263-40A3-4529-B3F5-A32D01F0B7BF}" srcOrd="0" destOrd="0" presId="urn:microsoft.com/office/officeart/2016/7/layout/RepeatingBendingProcessNew"/>
    <dgm:cxn modelId="{A739876B-B3FF-3041-A738-FAE1D40BF7A8}" type="presOf" srcId="{1B3CAA70-D84E-4A7C-81B5-E492F067B535}" destId="{BB48872E-0748-CF4F-B656-08D64EF0B999}" srcOrd="1" destOrd="0" presId="urn:microsoft.com/office/officeart/2016/7/layout/RepeatingBendingProcessNew"/>
    <dgm:cxn modelId="{6C789C6D-89A3-427C-A30B-66C1D8E0CD62}" type="presOf" srcId="{2F2536CB-7B96-4484-8D2A-6C6B0061FD90}" destId="{7C613A63-6201-48D6-9D89-6B5A62B4B3DF}" srcOrd="1" destOrd="0" presId="urn:microsoft.com/office/officeart/2016/7/layout/RepeatingBendingProcessNew"/>
    <dgm:cxn modelId="{2F56AB80-773D-46B5-9F82-924688878DCA}" type="presOf" srcId="{3477B3DF-18CE-4EE1-BE02-9280FA712CF9}" destId="{6B901599-4AD8-40E1-A09B-4100108A192C}" srcOrd="0" destOrd="0" presId="urn:microsoft.com/office/officeart/2016/7/layout/RepeatingBendingProcessNew"/>
    <dgm:cxn modelId="{50F4AA83-E04D-404B-8740-BE835D3B07C0}" type="presOf" srcId="{F1A5217D-414F-42F7-84F1-431C9301E201}" destId="{5C3AFC43-218A-4006-9D1E-0BD1CA3FF38F}" srcOrd="0" destOrd="0" presId="urn:microsoft.com/office/officeart/2016/7/layout/RepeatingBendingProcessNew"/>
    <dgm:cxn modelId="{B937AC8F-13FF-47D5-B17E-7C32FC584886}" type="presOf" srcId="{74B745DB-8C8B-4986-9CA2-B5B1B73E04F3}" destId="{B215EFA6-E1BC-485D-94A3-251DCDF3B3E2}" srcOrd="0" destOrd="0" presId="urn:microsoft.com/office/officeart/2016/7/layout/RepeatingBendingProcessNew"/>
    <dgm:cxn modelId="{2D894293-23FB-4030-971A-2BF831BDBFFA}" srcId="{3477B3DF-18CE-4EE1-BE02-9280FA712CF9}" destId="{C75B39C2-4F96-471A-B038-AF8F7FE941E6}" srcOrd="5" destOrd="0" parTransId="{6F587C44-9AFE-471C-87B5-17838559DC80}" sibTransId="{2F2536CB-7B96-4484-8D2A-6C6B0061FD90}"/>
    <dgm:cxn modelId="{17BF9DAA-B087-4216-A0D2-84AC5FE444F0}" type="presOf" srcId="{C75B39C2-4F96-471A-B038-AF8F7FE941E6}" destId="{BC0EF048-B624-4E4F-A180-E75520428BFA}" srcOrd="0" destOrd="0" presId="urn:microsoft.com/office/officeart/2016/7/layout/RepeatingBendingProcessNew"/>
    <dgm:cxn modelId="{A81399B4-2AB6-4555-BDE9-903AD3285A82}" type="presOf" srcId="{74B745DB-8C8B-4986-9CA2-B5B1B73E04F3}" destId="{6C67CD7E-8162-476B-9E5A-076218ADC8DC}" srcOrd="1" destOrd="0" presId="urn:microsoft.com/office/officeart/2016/7/layout/RepeatingBendingProcessNew"/>
    <dgm:cxn modelId="{90CD74BB-2FE1-A443-A069-D53B59162C8C}" type="presOf" srcId="{8953C97C-CF7F-6B48-BAAA-69F1946006B0}" destId="{0D2896FF-54E3-EB4D-ABF7-31DE6D01A527}" srcOrd="0" destOrd="0" presId="urn:microsoft.com/office/officeart/2016/7/layout/RepeatingBendingProcessNew"/>
    <dgm:cxn modelId="{BF4CEDBE-5B3D-4390-BC2E-3D19DE73FF88}" type="presOf" srcId="{E63A3B95-8562-4DAE-B3BB-32276F06540E}" destId="{B89D38E8-D1CE-4CC6-97B6-2F9314645068}" srcOrd="0" destOrd="0" presId="urn:microsoft.com/office/officeart/2016/7/layout/RepeatingBendingProcessNew"/>
    <dgm:cxn modelId="{EE7E46C3-F2B7-482F-90C1-5ACBCC195F8F}" type="presOf" srcId="{07B3E86F-67B4-4694-88DB-751E33FFD60A}" destId="{FA4941A8-4D05-45FA-A994-C8BDB4E41871}" srcOrd="0" destOrd="0" presId="urn:microsoft.com/office/officeart/2016/7/layout/RepeatingBendingProcessNew"/>
    <dgm:cxn modelId="{684DABC6-166F-409A-8BB8-F315AD04D999}" srcId="{3477B3DF-18CE-4EE1-BE02-9280FA712CF9}" destId="{F1A5217D-414F-42F7-84F1-431C9301E201}" srcOrd="3" destOrd="0" parTransId="{774C72B2-3EF4-468D-8770-19149A5E72EA}" sibTransId="{25279D80-13DC-4AFE-A59F-6EB5F1CA6F58}"/>
    <dgm:cxn modelId="{80EC60CE-B1A4-4645-AA6E-A9B0245AB38C}" type="presOf" srcId="{2F2536CB-7B96-4484-8D2A-6C6B0061FD90}" destId="{42D0EF2D-D1D4-4FF9-B465-850A6A8597D5}" srcOrd="0" destOrd="0" presId="urn:microsoft.com/office/officeart/2016/7/layout/RepeatingBendingProcessNew"/>
    <dgm:cxn modelId="{500C3DD4-CA14-4ADF-AF1B-BBEA32CB5AAF}" srcId="{3477B3DF-18CE-4EE1-BE02-9280FA712CF9}" destId="{D4FC7EE8-3CF2-41BC-82D6-936B94320FF9}" srcOrd="4" destOrd="0" parTransId="{DA30DA8A-65B5-45B3-BC07-D923D3BB0A9A}" sibTransId="{74B745DB-8C8B-4986-9CA2-B5B1B73E04F3}"/>
    <dgm:cxn modelId="{C10477D7-603D-4B44-A045-53A8EE000C26}" srcId="{3477B3DF-18CE-4EE1-BE02-9280FA712CF9}" destId="{07B3E86F-67B4-4694-88DB-751E33FFD60A}" srcOrd="6" destOrd="0" parTransId="{E6449997-4F00-437D-A734-C86E001BA681}" sibTransId="{1B3CAA70-D84E-4A7C-81B5-E492F067B535}"/>
    <dgm:cxn modelId="{DA18DEDB-62D4-4DF1-AE39-475D118D224D}" type="presOf" srcId="{53A99E4E-A03F-41BD-A875-AEC1DC42BDBD}" destId="{163E1E2C-E624-44C6-8807-81968E214826}" srcOrd="1" destOrd="0" presId="urn:microsoft.com/office/officeart/2016/7/layout/RepeatingBendingProcessNew"/>
    <dgm:cxn modelId="{3E52F0E8-7547-46F7-BB7A-4719759A8463}" type="presOf" srcId="{CBB4C442-0ACD-4350-8B7D-14C3A89A8154}" destId="{937868F6-3E76-4330-BC8B-5FF3195C7C35}" srcOrd="0" destOrd="0" presId="urn:microsoft.com/office/officeart/2016/7/layout/RepeatingBendingProcessNew"/>
    <dgm:cxn modelId="{8BC2EDEF-0F9A-415E-ACAF-ADAE92037E10}" type="presOf" srcId="{412CBE0C-A95D-49FA-9A6A-5E40405AAD71}" destId="{3DA416D4-30C9-4002-AB83-DFFCA68A560D}" srcOrd="1" destOrd="0" presId="urn:microsoft.com/office/officeart/2016/7/layout/RepeatingBendingProcessNew"/>
    <dgm:cxn modelId="{6A3B5AF9-ED83-4784-BA49-7B8DF303B05D}" srcId="{3477B3DF-18CE-4EE1-BE02-9280FA712CF9}" destId="{75FD1D38-8CE6-494A-ABC9-1043BF1C2DE1}" srcOrd="1" destOrd="0" parTransId="{11A21109-278A-499E-83C6-0C92BE39521B}" sibTransId="{53A99E4E-A03F-41BD-A875-AEC1DC42BDBD}"/>
    <dgm:cxn modelId="{E5AA08C6-86A9-4044-A5DE-9CE922707F19}" type="presParOf" srcId="{6B901599-4AD8-40E1-A09B-4100108A192C}" destId="{BED43A1C-AC64-4F5C-BD80-4B90F49799C2}" srcOrd="0" destOrd="0" presId="urn:microsoft.com/office/officeart/2016/7/layout/RepeatingBendingProcessNew"/>
    <dgm:cxn modelId="{0ABCBFE3-58F3-4A96-80A1-A750C539E1D4}" type="presParOf" srcId="{6B901599-4AD8-40E1-A09B-4100108A192C}" destId="{937868F6-3E76-4330-BC8B-5FF3195C7C35}" srcOrd="1" destOrd="0" presId="urn:microsoft.com/office/officeart/2016/7/layout/RepeatingBendingProcessNew"/>
    <dgm:cxn modelId="{2B2CB0E5-14EC-4597-9BAE-59E2905F8162}" type="presParOf" srcId="{937868F6-3E76-4330-BC8B-5FF3195C7C35}" destId="{7AEB1017-0E41-465D-84BE-6D8149A39732}" srcOrd="0" destOrd="0" presId="urn:microsoft.com/office/officeart/2016/7/layout/RepeatingBendingProcessNew"/>
    <dgm:cxn modelId="{831E78FA-D661-4EE7-B7E1-8D1F0485A9CA}" type="presParOf" srcId="{6B901599-4AD8-40E1-A09B-4100108A192C}" destId="{AB14C375-F678-4E0D-A643-B3ABDF65771F}" srcOrd="2" destOrd="0" presId="urn:microsoft.com/office/officeart/2016/7/layout/RepeatingBendingProcessNew"/>
    <dgm:cxn modelId="{6871D0C1-7AB9-4BFF-94A7-C652F975EAEA}" type="presParOf" srcId="{6B901599-4AD8-40E1-A09B-4100108A192C}" destId="{2C522263-40A3-4529-B3F5-A32D01F0B7BF}" srcOrd="3" destOrd="0" presId="urn:microsoft.com/office/officeart/2016/7/layout/RepeatingBendingProcessNew"/>
    <dgm:cxn modelId="{EA064EFA-C58D-4673-B2BE-16649B7FBB6E}" type="presParOf" srcId="{2C522263-40A3-4529-B3F5-A32D01F0B7BF}" destId="{163E1E2C-E624-44C6-8807-81968E214826}" srcOrd="0" destOrd="0" presId="urn:microsoft.com/office/officeart/2016/7/layout/RepeatingBendingProcessNew"/>
    <dgm:cxn modelId="{01BAC4BA-2B3C-4D5B-80A9-8C109F3B9A0B}" type="presParOf" srcId="{6B901599-4AD8-40E1-A09B-4100108A192C}" destId="{B89D38E8-D1CE-4CC6-97B6-2F9314645068}" srcOrd="4" destOrd="0" presId="urn:microsoft.com/office/officeart/2016/7/layout/RepeatingBendingProcessNew"/>
    <dgm:cxn modelId="{DD2D8CBD-23E6-4FD3-9402-11C54B22CC30}" type="presParOf" srcId="{6B901599-4AD8-40E1-A09B-4100108A192C}" destId="{E399B151-338F-4AD5-91DC-3C06A4421AE4}" srcOrd="5" destOrd="0" presId="urn:microsoft.com/office/officeart/2016/7/layout/RepeatingBendingProcessNew"/>
    <dgm:cxn modelId="{B499B036-9732-47E9-A3C4-6064E0C79622}" type="presParOf" srcId="{E399B151-338F-4AD5-91DC-3C06A4421AE4}" destId="{3DA416D4-30C9-4002-AB83-DFFCA68A560D}" srcOrd="0" destOrd="0" presId="urn:microsoft.com/office/officeart/2016/7/layout/RepeatingBendingProcessNew"/>
    <dgm:cxn modelId="{1CA7D545-C0CD-48DD-8F7B-0D87EB1EFA7E}" type="presParOf" srcId="{6B901599-4AD8-40E1-A09B-4100108A192C}" destId="{5C3AFC43-218A-4006-9D1E-0BD1CA3FF38F}" srcOrd="6" destOrd="0" presId="urn:microsoft.com/office/officeart/2016/7/layout/RepeatingBendingProcessNew"/>
    <dgm:cxn modelId="{2C765CCD-8925-49C8-BC67-017898E1EB02}" type="presParOf" srcId="{6B901599-4AD8-40E1-A09B-4100108A192C}" destId="{A621EE09-258B-48A7-8E58-A1DCB92F7A02}" srcOrd="7" destOrd="0" presId="urn:microsoft.com/office/officeart/2016/7/layout/RepeatingBendingProcessNew"/>
    <dgm:cxn modelId="{5C9435FE-3F3B-4A92-BEDA-15DA8D99F425}" type="presParOf" srcId="{A621EE09-258B-48A7-8E58-A1DCB92F7A02}" destId="{76429AC3-AC06-4828-9E3E-355789D0EF6F}" srcOrd="0" destOrd="0" presId="urn:microsoft.com/office/officeart/2016/7/layout/RepeatingBendingProcessNew"/>
    <dgm:cxn modelId="{AB63076B-AC89-4D55-B3C8-157D89871E95}" type="presParOf" srcId="{6B901599-4AD8-40E1-A09B-4100108A192C}" destId="{3757EF34-CC9A-46B7-B166-C857677C69AB}" srcOrd="8" destOrd="0" presId="urn:microsoft.com/office/officeart/2016/7/layout/RepeatingBendingProcessNew"/>
    <dgm:cxn modelId="{FD90F357-E03F-444F-A51D-4F945ADA805A}" type="presParOf" srcId="{6B901599-4AD8-40E1-A09B-4100108A192C}" destId="{B215EFA6-E1BC-485D-94A3-251DCDF3B3E2}" srcOrd="9" destOrd="0" presId="urn:microsoft.com/office/officeart/2016/7/layout/RepeatingBendingProcessNew"/>
    <dgm:cxn modelId="{7CB9CCF3-7D02-42F5-8A9C-3EA17C978134}" type="presParOf" srcId="{B215EFA6-E1BC-485D-94A3-251DCDF3B3E2}" destId="{6C67CD7E-8162-476B-9E5A-076218ADC8DC}" srcOrd="0" destOrd="0" presId="urn:microsoft.com/office/officeart/2016/7/layout/RepeatingBendingProcessNew"/>
    <dgm:cxn modelId="{1A68FFF4-B501-4F9B-96D9-022885003794}" type="presParOf" srcId="{6B901599-4AD8-40E1-A09B-4100108A192C}" destId="{BC0EF048-B624-4E4F-A180-E75520428BFA}" srcOrd="10" destOrd="0" presId="urn:microsoft.com/office/officeart/2016/7/layout/RepeatingBendingProcessNew"/>
    <dgm:cxn modelId="{B08E1D03-BE4D-45D8-B924-09D15B5D5715}" type="presParOf" srcId="{6B901599-4AD8-40E1-A09B-4100108A192C}" destId="{42D0EF2D-D1D4-4FF9-B465-850A6A8597D5}" srcOrd="11" destOrd="0" presId="urn:microsoft.com/office/officeart/2016/7/layout/RepeatingBendingProcessNew"/>
    <dgm:cxn modelId="{3F76671D-3081-4556-884E-5BD681C4EE2B}" type="presParOf" srcId="{42D0EF2D-D1D4-4FF9-B465-850A6A8597D5}" destId="{7C613A63-6201-48D6-9D89-6B5A62B4B3DF}" srcOrd="0" destOrd="0" presId="urn:microsoft.com/office/officeart/2016/7/layout/RepeatingBendingProcessNew"/>
    <dgm:cxn modelId="{A9A72FC7-393A-4B20-85F4-CD4EED321E79}" type="presParOf" srcId="{6B901599-4AD8-40E1-A09B-4100108A192C}" destId="{FA4941A8-4D05-45FA-A994-C8BDB4E41871}" srcOrd="12" destOrd="0" presId="urn:microsoft.com/office/officeart/2016/7/layout/RepeatingBendingProcessNew"/>
    <dgm:cxn modelId="{9B0D769B-B313-8A4A-9DE2-DE3A59E3961A}" type="presParOf" srcId="{6B901599-4AD8-40E1-A09B-4100108A192C}" destId="{D3942077-7E41-4B46-AEF6-E102A7BE9662}" srcOrd="13" destOrd="0" presId="urn:microsoft.com/office/officeart/2016/7/layout/RepeatingBendingProcessNew"/>
    <dgm:cxn modelId="{EF5965C8-8206-DB43-B217-E861EEBF564D}" type="presParOf" srcId="{D3942077-7E41-4B46-AEF6-E102A7BE9662}" destId="{BB48872E-0748-CF4F-B656-08D64EF0B999}" srcOrd="0" destOrd="0" presId="urn:microsoft.com/office/officeart/2016/7/layout/RepeatingBendingProcessNew"/>
    <dgm:cxn modelId="{AAE0011B-4EAD-074B-B602-2BC769A2C2BA}" type="presParOf" srcId="{6B901599-4AD8-40E1-A09B-4100108A192C}" destId="{0D2896FF-54E3-EB4D-ABF7-31DE6D01A527}" srcOrd="14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868F6-3E76-4330-BC8B-5FF3195C7C35}">
      <dsp:nvSpPr>
        <dsp:cNvPr id="0" name=""/>
        <dsp:cNvSpPr/>
      </dsp:nvSpPr>
      <dsp:spPr>
        <a:xfrm>
          <a:off x="2159833" y="1013125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2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379932" y="1056364"/>
        <a:ext cx="24778" cy="4960"/>
      </dsp:txXfrm>
    </dsp:sp>
    <dsp:sp modelId="{BED43A1C-AC64-4F5C-BD80-4B90F49799C2}">
      <dsp:nvSpPr>
        <dsp:cNvPr id="0" name=""/>
        <dsp:cNvSpPr/>
      </dsp:nvSpPr>
      <dsp:spPr>
        <a:xfrm>
          <a:off x="6952" y="144389"/>
          <a:ext cx="2154681" cy="1828910"/>
        </a:xfrm>
        <a:prstGeom prst="rect">
          <a:avLst/>
        </a:prstGeom>
        <a:solidFill>
          <a:srgbClr val="EC6D0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Summer of 2007: news of bad loans in the US subprime market triggered losses in American investments of some core European banks</a:t>
          </a:r>
          <a:endParaRPr lang="en-GB" sz="1400" kern="1200" dirty="0"/>
        </a:p>
      </dsp:txBody>
      <dsp:txXfrm>
        <a:off x="6952" y="144389"/>
        <a:ext cx="2154681" cy="1828910"/>
      </dsp:txXfrm>
    </dsp:sp>
    <dsp:sp modelId="{2C522263-40A3-4529-B3F5-A32D01F0B7BF}">
      <dsp:nvSpPr>
        <dsp:cNvPr id="0" name=""/>
        <dsp:cNvSpPr/>
      </dsp:nvSpPr>
      <dsp:spPr>
        <a:xfrm>
          <a:off x="4810091" y="1013125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030190" y="1056364"/>
        <a:ext cx="24778" cy="4960"/>
      </dsp:txXfrm>
    </dsp:sp>
    <dsp:sp modelId="{AB14C375-F678-4E0D-A643-B3ABDF65771F}">
      <dsp:nvSpPr>
        <dsp:cNvPr id="0" name=""/>
        <dsp:cNvSpPr/>
      </dsp:nvSpPr>
      <dsp:spPr>
        <a:xfrm>
          <a:off x="2657210" y="144389"/>
          <a:ext cx="2154681" cy="1828910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This led these banks to cut back on interbank lending as well as their repo purchases of securitized mortgages from the periphery</a:t>
          </a:r>
          <a:endParaRPr lang="en-GB" sz="1400" kern="1200" dirty="0"/>
        </a:p>
      </dsp:txBody>
      <dsp:txXfrm>
        <a:off x="2657210" y="144389"/>
        <a:ext cx="2154681" cy="1828910"/>
      </dsp:txXfrm>
    </dsp:sp>
    <dsp:sp modelId="{E399B151-338F-4AD5-91DC-3C06A4421AE4}">
      <dsp:nvSpPr>
        <dsp:cNvPr id="0" name=""/>
        <dsp:cNvSpPr/>
      </dsp:nvSpPr>
      <dsp:spPr>
        <a:xfrm>
          <a:off x="7460349" y="1013125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680448" y="1056364"/>
        <a:ext cx="24778" cy="4960"/>
      </dsp:txXfrm>
    </dsp:sp>
    <dsp:sp modelId="{B89D38E8-D1CE-4CC6-97B6-2F9314645068}">
      <dsp:nvSpPr>
        <dsp:cNvPr id="0" name=""/>
        <dsp:cNvSpPr/>
      </dsp:nvSpPr>
      <dsp:spPr>
        <a:xfrm>
          <a:off x="5307468" y="144389"/>
          <a:ext cx="2154681" cy="1828910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At the same time, US money market funds, which have rolling over repos to European banks for years, withdrew from this market between 2007-2008 due to the growing US financial crisis</a:t>
          </a:r>
          <a:endParaRPr lang="en-GB" sz="1400" kern="1200" dirty="0"/>
        </a:p>
      </dsp:txBody>
      <dsp:txXfrm>
        <a:off x="5307468" y="144389"/>
        <a:ext cx="2154681" cy="1828910"/>
      </dsp:txXfrm>
    </dsp:sp>
    <dsp:sp modelId="{A621EE09-258B-48A7-8E58-A1DCB92F7A02}">
      <dsp:nvSpPr>
        <dsp:cNvPr id="0" name=""/>
        <dsp:cNvSpPr/>
      </dsp:nvSpPr>
      <dsp:spPr>
        <a:xfrm>
          <a:off x="1084293" y="1971500"/>
          <a:ext cx="7950773" cy="464976"/>
        </a:xfrm>
        <a:custGeom>
          <a:avLst/>
          <a:gdLst/>
          <a:ahLst/>
          <a:cxnLst/>
          <a:rect l="0" t="0" r="0" b="0"/>
          <a:pathLst>
            <a:path>
              <a:moveTo>
                <a:pt x="7950773" y="0"/>
              </a:moveTo>
              <a:lnTo>
                <a:pt x="7950773" y="249588"/>
              </a:lnTo>
              <a:lnTo>
                <a:pt x="0" y="249588"/>
              </a:lnTo>
              <a:lnTo>
                <a:pt x="0" y="464976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860524" y="2201508"/>
        <a:ext cx="398310" cy="4960"/>
      </dsp:txXfrm>
    </dsp:sp>
    <dsp:sp modelId="{5C3AFC43-218A-4006-9D1E-0BD1CA3FF38F}">
      <dsp:nvSpPr>
        <dsp:cNvPr id="0" name=""/>
        <dsp:cNvSpPr/>
      </dsp:nvSpPr>
      <dsp:spPr>
        <a:xfrm>
          <a:off x="7957726" y="144389"/>
          <a:ext cx="2154681" cy="1828910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These two forces combined led to a negative shock to the supply of funds in the wholesale and repo markets for bank funding</a:t>
          </a:r>
          <a:endParaRPr lang="en-GB" sz="1400" kern="1200" dirty="0"/>
        </a:p>
      </dsp:txBody>
      <dsp:txXfrm>
        <a:off x="7957726" y="144389"/>
        <a:ext cx="2154681" cy="1828910"/>
      </dsp:txXfrm>
    </dsp:sp>
    <dsp:sp modelId="{B215EFA6-E1BC-485D-94A3-251DCDF3B3E2}">
      <dsp:nvSpPr>
        <dsp:cNvPr id="0" name=""/>
        <dsp:cNvSpPr/>
      </dsp:nvSpPr>
      <dsp:spPr>
        <a:xfrm>
          <a:off x="2159833" y="3336655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379932" y="3379895"/>
        <a:ext cx="24778" cy="4960"/>
      </dsp:txXfrm>
    </dsp:sp>
    <dsp:sp modelId="{3757EF34-CC9A-46B7-B166-C857677C69AB}">
      <dsp:nvSpPr>
        <dsp:cNvPr id="0" name=""/>
        <dsp:cNvSpPr/>
      </dsp:nvSpPr>
      <dsp:spPr>
        <a:xfrm>
          <a:off x="6952" y="2468877"/>
          <a:ext cx="2154681" cy="1826997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Irish banks were particularly reliant on this foreign wholesale funding and had also invested in American securities</a:t>
          </a:r>
          <a:endParaRPr lang="en-GB" sz="1400" kern="1200" dirty="0"/>
        </a:p>
      </dsp:txBody>
      <dsp:txXfrm>
        <a:off x="6952" y="2468877"/>
        <a:ext cx="2154681" cy="1826997"/>
      </dsp:txXfrm>
    </dsp:sp>
    <dsp:sp modelId="{42D0EF2D-D1D4-4FF9-B465-850A6A8597D5}">
      <dsp:nvSpPr>
        <dsp:cNvPr id="0" name=""/>
        <dsp:cNvSpPr/>
      </dsp:nvSpPr>
      <dsp:spPr>
        <a:xfrm>
          <a:off x="4810091" y="3336655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030190" y="3379895"/>
        <a:ext cx="24778" cy="4960"/>
      </dsp:txXfrm>
    </dsp:sp>
    <dsp:sp modelId="{BC0EF048-B624-4E4F-A180-E75520428BFA}">
      <dsp:nvSpPr>
        <dsp:cNvPr id="0" name=""/>
        <dsp:cNvSpPr/>
      </dsp:nvSpPr>
      <dsp:spPr>
        <a:xfrm>
          <a:off x="2657210" y="2468877"/>
          <a:ext cx="2154681" cy="1826997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Over the previous decade, they had transitioned from traditional to modern banks supplying abundant credit to real estate</a:t>
          </a:r>
          <a:endParaRPr lang="en-GB" sz="1400" kern="1200" dirty="0"/>
        </a:p>
      </dsp:txBody>
      <dsp:txXfrm>
        <a:off x="2657210" y="2468877"/>
        <a:ext cx="2154681" cy="1826997"/>
      </dsp:txXfrm>
    </dsp:sp>
    <dsp:sp modelId="{D3942077-7E41-4B46-AEF6-E102A7BE9662}">
      <dsp:nvSpPr>
        <dsp:cNvPr id="0" name=""/>
        <dsp:cNvSpPr/>
      </dsp:nvSpPr>
      <dsp:spPr>
        <a:xfrm>
          <a:off x="7460349" y="3336655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680448" y="3379895"/>
        <a:ext cx="24778" cy="4960"/>
      </dsp:txXfrm>
    </dsp:sp>
    <dsp:sp modelId="{FA4941A8-4D05-45FA-A994-C8BDB4E41871}">
      <dsp:nvSpPr>
        <dsp:cNvPr id="0" name=""/>
        <dsp:cNvSpPr/>
      </dsp:nvSpPr>
      <dsp:spPr>
        <a:xfrm>
          <a:off x="5307468" y="2468883"/>
          <a:ext cx="2154681" cy="1826984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The shock to funds triggered fire sales and liquidity spirals that led to large falls in lending and house prices </a:t>
          </a:r>
          <a:endParaRPr lang="en-GB" sz="1400" kern="1200" dirty="0"/>
        </a:p>
      </dsp:txBody>
      <dsp:txXfrm>
        <a:off x="5307468" y="2468883"/>
        <a:ext cx="2154681" cy="1826984"/>
      </dsp:txXfrm>
    </dsp:sp>
    <dsp:sp modelId="{0D2896FF-54E3-EB4D-ABF7-31DE6D01A527}">
      <dsp:nvSpPr>
        <dsp:cNvPr id="0" name=""/>
        <dsp:cNvSpPr/>
      </dsp:nvSpPr>
      <dsp:spPr>
        <a:xfrm>
          <a:off x="7957726" y="2468877"/>
          <a:ext cx="2154681" cy="1826997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Large losses spilled over to the real economy leading to a systemic banking crisis. The general-equilibrium propagation and the paradox of prudence led to a deep recession in Ireland</a:t>
          </a:r>
          <a:endParaRPr lang="en-GB" sz="1400" kern="1200" dirty="0"/>
        </a:p>
      </dsp:txBody>
      <dsp:txXfrm>
        <a:off x="7957726" y="2468877"/>
        <a:ext cx="2154681" cy="182699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37868F6-3E76-4330-BC8B-5FF3195C7C35}">
      <dsp:nvSpPr>
        <dsp:cNvPr id="0" name=""/>
        <dsp:cNvSpPr/>
      </dsp:nvSpPr>
      <dsp:spPr>
        <a:xfrm>
          <a:off x="2159833" y="1022269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2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379932" y="1065508"/>
        <a:ext cx="24778" cy="4960"/>
      </dsp:txXfrm>
    </dsp:sp>
    <dsp:sp modelId="{BED43A1C-AC64-4F5C-BD80-4B90F49799C2}">
      <dsp:nvSpPr>
        <dsp:cNvPr id="0" name=""/>
        <dsp:cNvSpPr/>
      </dsp:nvSpPr>
      <dsp:spPr>
        <a:xfrm>
          <a:off x="6952" y="155298"/>
          <a:ext cx="2154681" cy="1825381"/>
        </a:xfrm>
        <a:prstGeom prst="rect">
          <a:avLst/>
        </a:prstGeom>
        <a:solidFill>
          <a:srgbClr val="EC6D0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 1990s, financial sector in South East Asian countries started to develop the features of modern banking that generate strategic complementarities </a:t>
          </a:r>
          <a:endParaRPr lang="en-GB" sz="1400" kern="1200" dirty="0"/>
        </a:p>
      </dsp:txBody>
      <dsp:txXfrm>
        <a:off x="6952" y="155298"/>
        <a:ext cx="2154681" cy="1825381"/>
      </dsp:txXfrm>
    </dsp:sp>
    <dsp:sp modelId="{2C522263-40A3-4529-B3F5-A32D01F0B7BF}">
      <dsp:nvSpPr>
        <dsp:cNvPr id="0" name=""/>
        <dsp:cNvSpPr/>
      </dsp:nvSpPr>
      <dsp:spPr>
        <a:xfrm>
          <a:off x="4810091" y="1022269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030190" y="1065508"/>
        <a:ext cx="24778" cy="4960"/>
      </dsp:txXfrm>
    </dsp:sp>
    <dsp:sp modelId="{AB14C375-F678-4E0D-A643-B3ABDF65771F}">
      <dsp:nvSpPr>
        <dsp:cNvPr id="0" name=""/>
        <dsp:cNvSpPr/>
      </dsp:nvSpPr>
      <dsp:spPr>
        <a:xfrm>
          <a:off x="2657210" y="153533"/>
          <a:ext cx="2154681" cy="1828910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Short-term foreign borrowing had boomed, </a:t>
          </a:r>
          <a:r>
            <a:rPr lang="en-US" sz="1400" kern="1200" dirty="0" err="1"/>
            <a:t>fuelled</a:t>
          </a:r>
          <a:r>
            <a:rPr lang="en-US" sz="1400" kern="1200" dirty="0"/>
            <a:t> large increase in domestic credit</a:t>
          </a:r>
          <a:endParaRPr lang="en-GB" sz="1400" kern="1200" dirty="0"/>
        </a:p>
      </dsp:txBody>
      <dsp:txXfrm>
        <a:off x="2657210" y="153533"/>
        <a:ext cx="2154681" cy="1828910"/>
      </dsp:txXfrm>
    </dsp:sp>
    <dsp:sp modelId="{E399B151-338F-4AD5-91DC-3C06A4421AE4}">
      <dsp:nvSpPr>
        <dsp:cNvPr id="0" name=""/>
        <dsp:cNvSpPr/>
      </dsp:nvSpPr>
      <dsp:spPr>
        <a:xfrm>
          <a:off x="7460349" y="1022269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680448" y="1065508"/>
        <a:ext cx="24778" cy="4960"/>
      </dsp:txXfrm>
    </dsp:sp>
    <dsp:sp modelId="{B89D38E8-D1CE-4CC6-97B6-2F9314645068}">
      <dsp:nvSpPr>
        <dsp:cNvPr id="0" name=""/>
        <dsp:cNvSpPr/>
      </dsp:nvSpPr>
      <dsp:spPr>
        <a:xfrm>
          <a:off x="5307468" y="153533"/>
          <a:ext cx="2154681" cy="1828910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Some went to business projects with poor returns; Much went to real estate, leading to increase in housing prices, price of collateral and expansion of credit</a:t>
          </a:r>
          <a:endParaRPr lang="en-GB" sz="1400" kern="1200" dirty="0"/>
        </a:p>
      </dsp:txBody>
      <dsp:txXfrm>
        <a:off x="5307468" y="153533"/>
        <a:ext cx="2154681" cy="1828910"/>
      </dsp:txXfrm>
    </dsp:sp>
    <dsp:sp modelId="{A621EE09-258B-48A7-8E58-A1DCB92F7A02}">
      <dsp:nvSpPr>
        <dsp:cNvPr id="0" name=""/>
        <dsp:cNvSpPr/>
      </dsp:nvSpPr>
      <dsp:spPr>
        <a:xfrm>
          <a:off x="1084293" y="1980644"/>
          <a:ext cx="7950773" cy="464976"/>
        </a:xfrm>
        <a:custGeom>
          <a:avLst/>
          <a:gdLst/>
          <a:ahLst/>
          <a:cxnLst/>
          <a:rect l="0" t="0" r="0" b="0"/>
          <a:pathLst>
            <a:path>
              <a:moveTo>
                <a:pt x="7950773" y="0"/>
              </a:moveTo>
              <a:lnTo>
                <a:pt x="7950773" y="249588"/>
              </a:lnTo>
              <a:lnTo>
                <a:pt x="0" y="249588"/>
              </a:lnTo>
              <a:lnTo>
                <a:pt x="0" y="464976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4860524" y="2210652"/>
        <a:ext cx="398310" cy="4960"/>
      </dsp:txXfrm>
    </dsp:sp>
    <dsp:sp modelId="{5C3AFC43-218A-4006-9D1E-0BD1CA3FF38F}">
      <dsp:nvSpPr>
        <dsp:cNvPr id="0" name=""/>
        <dsp:cNvSpPr/>
      </dsp:nvSpPr>
      <dsp:spPr>
        <a:xfrm>
          <a:off x="7957726" y="153533"/>
          <a:ext cx="2154681" cy="1828910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After large growth in the previous decade, exports slowed, a major export market (Japan) stagnated, and current account deficits widened </a:t>
          </a:r>
          <a:endParaRPr lang="en-GB" sz="1400" kern="1200" dirty="0"/>
        </a:p>
      </dsp:txBody>
      <dsp:txXfrm>
        <a:off x="7957726" y="153533"/>
        <a:ext cx="2154681" cy="1828910"/>
      </dsp:txXfrm>
    </dsp:sp>
    <dsp:sp modelId="{B215EFA6-E1BC-485D-94A3-251DCDF3B3E2}">
      <dsp:nvSpPr>
        <dsp:cNvPr id="0" name=""/>
        <dsp:cNvSpPr/>
      </dsp:nvSpPr>
      <dsp:spPr>
        <a:xfrm>
          <a:off x="2159833" y="3345799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379932" y="3389039"/>
        <a:ext cx="24778" cy="4960"/>
      </dsp:txXfrm>
    </dsp:sp>
    <dsp:sp modelId="{3757EF34-CC9A-46B7-B166-C857677C69AB}">
      <dsp:nvSpPr>
        <dsp:cNvPr id="0" name=""/>
        <dsp:cNvSpPr/>
      </dsp:nvSpPr>
      <dsp:spPr>
        <a:xfrm>
          <a:off x="6952" y="2478021"/>
          <a:ext cx="2154681" cy="1826997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In 1996, there are several adverse shocks: terms of trade deteriorated, real estate and stock markets fell in value and US dollar sharply appreciated relative to Euro or Yen</a:t>
          </a:r>
          <a:endParaRPr lang="en-GB" sz="1400" kern="1200" dirty="0"/>
        </a:p>
      </dsp:txBody>
      <dsp:txXfrm>
        <a:off x="6952" y="2478021"/>
        <a:ext cx="2154681" cy="1826997"/>
      </dsp:txXfrm>
    </dsp:sp>
    <dsp:sp modelId="{42D0EF2D-D1D4-4FF9-B465-850A6A8597D5}">
      <dsp:nvSpPr>
        <dsp:cNvPr id="0" name=""/>
        <dsp:cNvSpPr/>
      </dsp:nvSpPr>
      <dsp:spPr>
        <a:xfrm>
          <a:off x="4810091" y="3345799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5030190" y="3389039"/>
        <a:ext cx="24778" cy="4960"/>
      </dsp:txXfrm>
    </dsp:sp>
    <dsp:sp modelId="{BC0EF048-B624-4E4F-A180-E75520428BFA}">
      <dsp:nvSpPr>
        <dsp:cNvPr id="0" name=""/>
        <dsp:cNvSpPr/>
      </dsp:nvSpPr>
      <dsp:spPr>
        <a:xfrm>
          <a:off x="2657210" y="2478021"/>
          <a:ext cx="2154681" cy="1826997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At end of 1996 in Thailand, it had a current account deficit of 8.5% of GDP and a significant slowdown of real growth</a:t>
          </a:r>
          <a:endParaRPr lang="en-GB" sz="1400" kern="1200" dirty="0"/>
        </a:p>
      </dsp:txBody>
      <dsp:txXfrm>
        <a:off x="2657210" y="2478021"/>
        <a:ext cx="2154681" cy="1826997"/>
      </dsp:txXfrm>
    </dsp:sp>
    <dsp:sp modelId="{D3942077-7E41-4B46-AEF6-E102A7BE9662}">
      <dsp:nvSpPr>
        <dsp:cNvPr id="0" name=""/>
        <dsp:cNvSpPr/>
      </dsp:nvSpPr>
      <dsp:spPr>
        <a:xfrm>
          <a:off x="7460349" y="3345799"/>
          <a:ext cx="46497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64976" y="45720"/>
              </a:lnTo>
            </a:path>
          </a:pathLst>
        </a:custGeom>
        <a:noFill/>
        <a:ln w="6350" cap="flat" cmpd="sng" algn="ctr">
          <a:solidFill>
            <a:schemeClr val="tx1"/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680448" y="3389039"/>
        <a:ext cx="24778" cy="4960"/>
      </dsp:txXfrm>
    </dsp:sp>
    <dsp:sp modelId="{FA4941A8-4D05-45FA-A994-C8BDB4E41871}">
      <dsp:nvSpPr>
        <dsp:cNvPr id="0" name=""/>
        <dsp:cNvSpPr/>
      </dsp:nvSpPr>
      <dsp:spPr>
        <a:xfrm>
          <a:off x="5307468" y="2487167"/>
          <a:ext cx="2154681" cy="1808704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After </a:t>
          </a:r>
          <a:r>
            <a:rPr lang="en-US" sz="1400" kern="1200" dirty="0" err="1"/>
            <a:t>Somprasong</a:t>
          </a:r>
          <a:r>
            <a:rPr lang="en-US" sz="1400" kern="1200" dirty="0"/>
            <a:t> missed payments on foreign debt in February 1997, the government </a:t>
          </a:r>
          <a:r>
            <a:rPr lang="en-US" sz="1400" kern="1200" dirty="0" err="1"/>
            <a:t>recognised</a:t>
          </a:r>
          <a:r>
            <a:rPr lang="en-US" sz="1400" kern="1200" dirty="0"/>
            <a:t> that some property loans would not be paid back </a:t>
          </a:r>
          <a:endParaRPr lang="en-GB" sz="1400" kern="1200" dirty="0"/>
        </a:p>
      </dsp:txBody>
      <dsp:txXfrm>
        <a:off x="5307468" y="2487167"/>
        <a:ext cx="2154681" cy="1808704"/>
      </dsp:txXfrm>
    </dsp:sp>
    <dsp:sp modelId="{0D2896FF-54E3-EB4D-ABF7-31DE6D01A527}">
      <dsp:nvSpPr>
        <dsp:cNvPr id="0" name=""/>
        <dsp:cNvSpPr/>
      </dsp:nvSpPr>
      <dsp:spPr>
        <a:xfrm>
          <a:off x="7957726" y="2478021"/>
          <a:ext cx="2154681" cy="1826997"/>
        </a:xfrm>
        <a:prstGeom prst="rect">
          <a:avLst/>
        </a:prstGeom>
        <a:solidFill>
          <a:srgbClr val="EC6D0B"/>
        </a:solidFill>
        <a:ln w="12700" cap="flat" cmpd="sng" algn="ctr">
          <a:solidFill>
            <a:srgbClr val="EC6D0B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5581" tIns="110826" rIns="105581" bIns="110826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With Thailand’s reserves of foreign currency depleted, on July 2, the central bank floated the baht, which depreciated by 20% within one month </a:t>
          </a:r>
          <a:endParaRPr lang="en-GB" sz="1400" kern="1200" dirty="0"/>
        </a:p>
      </dsp:txBody>
      <dsp:txXfrm>
        <a:off x="7957726" y="2478021"/>
        <a:ext cx="2154681" cy="18269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28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90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7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6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23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70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73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0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784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2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9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2F3E8B1C-86EF-43CF-8304-249481088644}" type="datetimeFigureOut">
              <a:rPr lang="en-US" smtClean="0"/>
              <a:pPr/>
              <a:t>6/10/23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50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69803F-9160-B0D0-81A3-FA367D0F8B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699" y="871758"/>
            <a:ext cx="6725867" cy="3871143"/>
          </a:xfrm>
        </p:spPr>
        <p:txBody>
          <a:bodyPr>
            <a:normAutofit fontScale="90000"/>
          </a:bodyPr>
          <a:lstStyle/>
          <a:p>
            <a:pPr>
              <a:spcBef>
                <a:spcPts val="1800"/>
              </a:spcBef>
            </a:pPr>
            <a:r>
              <a:rPr lang="en-US" u="sng" dirty="0"/>
              <a:t>Chapter 5</a:t>
            </a:r>
            <a:br>
              <a:rPr lang="en-US" dirty="0"/>
            </a:br>
            <a:br>
              <a:rPr lang="en-US" dirty="0"/>
            </a:br>
            <a:r>
              <a:rPr lang="en-US" dirty="0"/>
              <a:t>systemic risk, amplification and contagion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DC3FB8-8940-E258-9623-26CCC38574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4" y="4620991"/>
            <a:ext cx="6678241" cy="1365246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dirty="0"/>
              <a:t>Strategic Complementarities, Amplification, Multiplicity </a:t>
            </a:r>
          </a:p>
          <a:p>
            <a:pPr>
              <a:spcBef>
                <a:spcPts val="400"/>
              </a:spcBef>
            </a:pPr>
            <a:r>
              <a:rPr lang="en-US" dirty="0"/>
              <a:t>Systemic Risks in Irish Banking Sector in the 2000s</a:t>
            </a:r>
          </a:p>
          <a:p>
            <a:pPr>
              <a:spcBef>
                <a:spcPts val="400"/>
              </a:spcBef>
            </a:pPr>
            <a:r>
              <a:rPr lang="en-US" dirty="0"/>
              <a:t>Emerging Markets’ Storm of 1997-98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4914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7CC41EB-2D81-4303-9171-6401B388B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34100"/>
            <a:ext cx="4914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2CA24B2-B130-964F-2E4A-323006035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1380" y="723913"/>
            <a:ext cx="3580906" cy="54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610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Modern banks: upward-sloping </a:t>
            </a:r>
            <a:r>
              <a:rPr lang="en-US" sz="3200" dirty="0" err="1"/>
              <a:t>br</a:t>
            </a:r>
            <a:r>
              <a:rPr lang="en-US" sz="3200" dirty="0"/>
              <a:t> curve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580868"/>
            <a:ext cx="5120855" cy="4348346"/>
          </a:xfrm>
        </p:spPr>
        <p:txBody>
          <a:bodyPr>
            <a:noAutofit/>
          </a:bodyPr>
          <a:lstStyle/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Why is the BR upward sloping?</a:t>
            </a: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endParaRPr lang="en-US" altLang="zh-CN" sz="2000" dirty="0">
              <a:latin typeface="+mj-lt"/>
            </a:endParaRPr>
          </a:p>
          <a:p>
            <a:pPr marL="22174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buNone/>
              <a:defRPr sz="2000"/>
            </a:pPr>
            <a:r>
              <a:rPr lang="en-US" altLang="zh-CN" sz="2000" u="sng" dirty="0">
                <a:latin typeface="+mj-lt"/>
              </a:rPr>
              <a:t>Funding liquidity </a:t>
            </a: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Low asset prices cause a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margins spiral</a:t>
            </a:r>
            <a:r>
              <a:rPr lang="en-US" altLang="zh-CN" dirty="0">
                <a:latin typeface="+mj-lt"/>
              </a:rPr>
              <a:t>, where a fall in collateral value causes lenders to raise margins in anticipation of a fire sale drop in price</a:t>
            </a: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The margin and loss spirals mean that when average actions increase, the participant chooses a more aggressive action</a:t>
            </a:r>
          </a:p>
          <a:p>
            <a:pPr marL="450340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Upward sloping</a:t>
            </a:r>
            <a:r>
              <a:rPr lang="en-US" altLang="zh-CN" sz="2000" dirty="0">
                <a:solidFill>
                  <a:srgbClr val="EC6D0B"/>
                </a:solidFill>
                <a:latin typeface="+mj-lt"/>
              </a:rPr>
              <a:t> </a:t>
            </a:r>
            <a:r>
              <a:rPr lang="en-US" altLang="zh-CN" sz="2000" dirty="0">
                <a:latin typeface="+mj-lt"/>
              </a:rPr>
              <a:t>best response function, or </a:t>
            </a: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strategic complements</a:t>
            </a:r>
          </a:p>
        </p:txBody>
      </p:sp>
      <p:grpSp>
        <p:nvGrpSpPr>
          <p:cNvPr id="5" name="Group 38">
            <a:extLst>
              <a:ext uri="{FF2B5EF4-FFF2-40B4-BE49-F238E27FC236}">
                <a16:creationId xmlns:a16="http://schemas.microsoft.com/office/drawing/2014/main" id="{FDB2E6EE-3A34-908A-48F5-8BFAD4BD272C}"/>
              </a:ext>
            </a:extLst>
          </p:cNvPr>
          <p:cNvGrpSpPr/>
          <p:nvPr/>
        </p:nvGrpSpPr>
        <p:grpSpPr>
          <a:xfrm>
            <a:off x="6951873" y="1425810"/>
            <a:ext cx="4539493" cy="4599404"/>
            <a:chOff x="1498901" y="5161"/>
            <a:chExt cx="4792555" cy="4962703"/>
          </a:xfrm>
        </p:grpSpPr>
        <p:sp>
          <p:nvSpPr>
            <p:cNvPr id="16" name="Straight Arrow Connector 39">
              <a:extLst>
                <a:ext uri="{FF2B5EF4-FFF2-40B4-BE49-F238E27FC236}">
                  <a16:creationId xmlns:a16="http://schemas.microsoft.com/office/drawing/2014/main" id="{543D802A-AF6E-F183-00B6-1721181B2374}"/>
                </a:ext>
              </a:extLst>
            </p:cNvPr>
            <p:cNvSpPr/>
            <p:nvPr/>
          </p:nvSpPr>
          <p:spPr>
            <a:xfrm>
              <a:off x="1498901" y="4365019"/>
              <a:ext cx="4790668" cy="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7" name="Straight Arrow Connector 40">
              <a:extLst>
                <a:ext uri="{FF2B5EF4-FFF2-40B4-BE49-F238E27FC236}">
                  <a16:creationId xmlns:a16="http://schemas.microsoft.com/office/drawing/2014/main" id="{28262CF0-2835-49FB-D6A4-7260CB7E822E}"/>
                </a:ext>
              </a:extLst>
            </p:cNvPr>
            <p:cNvSpPr/>
            <p:nvPr/>
          </p:nvSpPr>
          <p:spPr>
            <a:xfrm flipV="1">
              <a:off x="1498901" y="5161"/>
              <a:ext cx="2" cy="435985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8" name="Straight Arrow Connector 41">
              <a:extLst>
                <a:ext uri="{FF2B5EF4-FFF2-40B4-BE49-F238E27FC236}">
                  <a16:creationId xmlns:a16="http://schemas.microsoft.com/office/drawing/2014/main" id="{D7386A8A-C02F-66FB-0390-A4859CFA4938}"/>
                </a:ext>
              </a:extLst>
            </p:cNvPr>
            <p:cNvSpPr/>
            <p:nvPr/>
          </p:nvSpPr>
          <p:spPr>
            <a:xfrm flipV="1">
              <a:off x="1498901" y="513332"/>
              <a:ext cx="3704841" cy="385168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TextBox 42">
              <a:extLst>
                <a:ext uri="{FF2B5EF4-FFF2-40B4-BE49-F238E27FC236}">
                  <a16:creationId xmlns:a16="http://schemas.microsoft.com/office/drawing/2014/main" id="{0588D7AD-623C-B515-459B-EBF98743C2CE}"/>
                </a:ext>
              </a:extLst>
            </p:cNvPr>
            <p:cNvSpPr txBox="1"/>
            <p:nvPr/>
          </p:nvSpPr>
          <p:spPr>
            <a:xfrm>
              <a:off x="4899160" y="4413272"/>
              <a:ext cx="1392296" cy="554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600"/>
              </a:pPr>
              <a:r>
                <a:t>All other banks’</a:t>
              </a:r>
            </a:p>
            <a:p>
              <a:pPr>
                <a:defRPr sz="1600"/>
              </a:pPr>
              <a:r>
                <a:t>lending choice</a:t>
              </a:r>
            </a:p>
          </p:txBody>
        </p:sp>
        <p:sp>
          <p:nvSpPr>
            <p:cNvPr id="21" name="TextBox 44">
              <a:extLst>
                <a:ext uri="{FF2B5EF4-FFF2-40B4-BE49-F238E27FC236}">
                  <a16:creationId xmlns:a16="http://schemas.microsoft.com/office/drawing/2014/main" id="{3D3BEF7D-0025-0A18-A181-9D88F62C0FE5}"/>
                </a:ext>
              </a:extLst>
            </p:cNvPr>
            <p:cNvSpPr txBox="1"/>
            <p:nvPr/>
          </p:nvSpPr>
          <p:spPr>
            <a:xfrm>
              <a:off x="4670339" y="572616"/>
              <a:ext cx="221862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O</a:t>
              </a:r>
            </a:p>
          </p:txBody>
        </p:sp>
        <p:sp>
          <p:nvSpPr>
            <p:cNvPr id="22" name="Freeform 45">
              <a:extLst>
                <a:ext uri="{FF2B5EF4-FFF2-40B4-BE49-F238E27FC236}">
                  <a16:creationId xmlns:a16="http://schemas.microsoft.com/office/drawing/2014/main" id="{3EE71FC8-68BC-7E93-461C-E825622CD381}"/>
                </a:ext>
              </a:extLst>
            </p:cNvPr>
            <p:cNvSpPr/>
            <p:nvPr/>
          </p:nvSpPr>
          <p:spPr>
            <a:xfrm>
              <a:off x="1511768" y="862364"/>
              <a:ext cx="3655614" cy="221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170" y="21385"/>
                    <a:pt x="6339" y="21171"/>
                    <a:pt x="8261" y="18429"/>
                  </a:cubicBezTo>
                  <a:cubicBezTo>
                    <a:pt x="10183" y="15688"/>
                    <a:pt x="9308" y="8224"/>
                    <a:pt x="11531" y="5152"/>
                  </a:cubicBezTo>
                  <a:cubicBezTo>
                    <a:pt x="13755" y="2081"/>
                    <a:pt x="17677" y="1040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2F6583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chemeClr val="accent1"/>
                  </a:solidFill>
                </a:defRPr>
              </a:pPr>
              <a:endParaRPr/>
            </a:p>
          </p:txBody>
        </p:sp>
        <p:sp>
          <p:nvSpPr>
            <p:cNvPr id="23" name="Oval 46">
              <a:extLst>
                <a:ext uri="{FF2B5EF4-FFF2-40B4-BE49-F238E27FC236}">
                  <a16:creationId xmlns:a16="http://schemas.microsoft.com/office/drawing/2014/main" id="{95CF1D33-3022-E4C4-631F-E7B31C5945BE}"/>
                </a:ext>
              </a:extLst>
            </p:cNvPr>
            <p:cNvSpPr/>
            <p:nvPr/>
          </p:nvSpPr>
          <p:spPr>
            <a:xfrm>
              <a:off x="4770867" y="836094"/>
              <a:ext cx="132381" cy="127887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" name="Arc 47">
              <a:extLst>
                <a:ext uri="{FF2B5EF4-FFF2-40B4-BE49-F238E27FC236}">
                  <a16:creationId xmlns:a16="http://schemas.microsoft.com/office/drawing/2014/main" id="{BEDFBA49-B5B1-59F7-F5E2-A617F3E6FE15}"/>
                </a:ext>
              </a:extLst>
            </p:cNvPr>
            <p:cNvSpPr/>
            <p:nvPr/>
          </p:nvSpPr>
          <p:spPr>
            <a:xfrm rot="791197">
              <a:off x="1684288" y="4184718"/>
              <a:ext cx="218713" cy="180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0690" extrusionOk="0">
                  <a:moveTo>
                    <a:pt x="0" y="85"/>
                  </a:moveTo>
                  <a:cubicBezTo>
                    <a:pt x="10857" y="-910"/>
                    <a:pt x="20478" y="6948"/>
                    <a:pt x="21489" y="17637"/>
                  </a:cubicBezTo>
                  <a:cubicBezTo>
                    <a:pt x="21585" y="18652"/>
                    <a:pt x="21600" y="19673"/>
                    <a:pt x="21533" y="2069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5" name="TextBox 48">
              <a:extLst>
                <a:ext uri="{FF2B5EF4-FFF2-40B4-BE49-F238E27FC236}">
                  <a16:creationId xmlns:a16="http://schemas.microsoft.com/office/drawing/2014/main" id="{5E77C9E0-58FA-6630-9797-641301582941}"/>
                </a:ext>
              </a:extLst>
            </p:cNvPr>
            <p:cNvSpPr txBox="1"/>
            <p:nvPr/>
          </p:nvSpPr>
          <p:spPr>
            <a:xfrm>
              <a:off x="1870787" y="4140118"/>
              <a:ext cx="277524" cy="2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000"/>
              </a:pPr>
              <a:r>
                <a:t>45</a:t>
              </a:r>
              <a:r>
                <a:rPr baseline="30000"/>
                <a:t>o</a:t>
              </a:r>
            </a:p>
          </p:txBody>
        </p:sp>
      </p:grpSp>
      <p:sp>
        <p:nvSpPr>
          <p:cNvPr id="4" name="TextBox 12">
            <a:extLst>
              <a:ext uri="{FF2B5EF4-FFF2-40B4-BE49-F238E27FC236}">
                <a16:creationId xmlns:a16="http://schemas.microsoft.com/office/drawing/2014/main" id="{6E8B514D-FC4C-7BF4-3013-6BBF11BBEF52}"/>
              </a:ext>
            </a:extLst>
          </p:cNvPr>
          <p:cNvSpPr txBox="1"/>
          <p:nvPr/>
        </p:nvSpPr>
        <p:spPr>
          <a:xfrm>
            <a:off x="5923381" y="1358173"/>
            <a:ext cx="1011465" cy="1077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>
              <a:defRPr sz="1600"/>
            </a:pPr>
            <a:r>
              <a:rPr dirty="0"/>
              <a:t>Individual </a:t>
            </a:r>
            <a:endParaRPr lang="en-GB" dirty="0"/>
          </a:p>
          <a:p>
            <a:pPr>
              <a:defRPr sz="1600"/>
            </a:pPr>
            <a:r>
              <a:rPr dirty="0"/>
              <a:t>bank’s</a:t>
            </a:r>
          </a:p>
          <a:p>
            <a:pPr>
              <a:defRPr sz="1600"/>
            </a:pPr>
            <a:r>
              <a:rPr dirty="0"/>
              <a:t>lending </a:t>
            </a:r>
            <a:endParaRPr lang="en-GB" dirty="0"/>
          </a:p>
          <a:p>
            <a:pPr>
              <a:defRPr sz="1600"/>
            </a:pPr>
            <a:r>
              <a:rPr dirty="0"/>
              <a:t>choice</a:t>
            </a:r>
          </a:p>
        </p:txBody>
      </p:sp>
    </p:spTree>
    <p:extLst>
      <p:ext uri="{BB962C8B-B14F-4D97-AF65-F5344CB8AC3E}">
        <p14:creationId xmlns:p14="http://schemas.microsoft.com/office/powerpoint/2010/main" val="352045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Modern banks: after a shock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039" y="1508445"/>
            <a:ext cx="4799159" cy="4660290"/>
          </a:xfrm>
        </p:spPr>
        <p:txBody>
          <a:bodyPr>
            <a:noAutofit/>
          </a:bodyPr>
          <a:lstStyle/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At equilibrium O, the difference between a downward and upward sloping BR curve is not </a:t>
            </a:r>
            <a:r>
              <a:rPr lang="en-US" altLang="zh-CN" b="1" dirty="0">
                <a:latin typeface="+mj-lt"/>
              </a:rPr>
              <a:t>immediately apparent</a:t>
            </a:r>
          </a:p>
          <a:p>
            <a:pPr marL="907540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sz="1800" dirty="0">
                <a:latin typeface="+mj-lt"/>
              </a:rPr>
              <a:t>Traditional banks and modern banks are both on a unique, stable equilibrium O</a:t>
            </a:r>
          </a:p>
          <a:p>
            <a:pPr marL="907540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endParaRPr lang="en-US" altLang="zh-CN" dirty="0">
              <a:latin typeface="+mj-lt"/>
            </a:endParaRP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u="sng" dirty="0">
                <a:latin typeface="+mj-lt"/>
              </a:rPr>
              <a:t>Same shock hits</a:t>
            </a:r>
            <a:r>
              <a:rPr lang="en-US" altLang="zh-CN" dirty="0">
                <a:latin typeface="+mj-lt"/>
              </a:rPr>
              <a:t>: banks become better aware of risks or investors give less funding. </a:t>
            </a: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endParaRPr lang="en-US" altLang="zh-CN" dirty="0">
              <a:latin typeface="+mj-lt"/>
            </a:endParaRP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Still shifts BR down by the same vertical distance as with traditional banks</a:t>
            </a:r>
          </a:p>
          <a:p>
            <a:pPr marL="224026" indent="-224026" defTabSz="896111">
              <a:lnSpc>
                <a:spcPct val="100000"/>
              </a:lnSpc>
              <a:spcBef>
                <a:spcPts val="3000"/>
              </a:spcBef>
              <a:spcAft>
                <a:spcPts val="600"/>
              </a:spcAft>
              <a:defRPr sz="2100"/>
            </a:pPr>
            <a:endParaRPr lang="en-GB" dirty="0">
              <a:latin typeface="+mj-lt"/>
            </a:endParaRPr>
          </a:p>
        </p:txBody>
      </p:sp>
      <p:grpSp>
        <p:nvGrpSpPr>
          <p:cNvPr id="21" name="Group 5">
            <a:extLst>
              <a:ext uri="{FF2B5EF4-FFF2-40B4-BE49-F238E27FC236}">
                <a16:creationId xmlns:a16="http://schemas.microsoft.com/office/drawing/2014/main" id="{8D9F316D-A2B2-298E-8374-597C7146BAB6}"/>
              </a:ext>
            </a:extLst>
          </p:cNvPr>
          <p:cNvGrpSpPr/>
          <p:nvPr/>
        </p:nvGrpSpPr>
        <p:grpSpPr>
          <a:xfrm>
            <a:off x="7011873" y="1508445"/>
            <a:ext cx="4463274" cy="4599404"/>
            <a:chOff x="1498901" y="5161"/>
            <a:chExt cx="4792555" cy="4962703"/>
          </a:xfrm>
        </p:grpSpPr>
        <p:sp>
          <p:nvSpPr>
            <p:cNvPr id="22" name="Straight Arrow Connector 6">
              <a:extLst>
                <a:ext uri="{FF2B5EF4-FFF2-40B4-BE49-F238E27FC236}">
                  <a16:creationId xmlns:a16="http://schemas.microsoft.com/office/drawing/2014/main" id="{B001B938-5CFA-F25E-9EF6-03E3CC3927A8}"/>
                </a:ext>
              </a:extLst>
            </p:cNvPr>
            <p:cNvSpPr/>
            <p:nvPr/>
          </p:nvSpPr>
          <p:spPr>
            <a:xfrm>
              <a:off x="1498901" y="4365019"/>
              <a:ext cx="4790668" cy="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3" name="Straight Arrow Connector 7">
              <a:extLst>
                <a:ext uri="{FF2B5EF4-FFF2-40B4-BE49-F238E27FC236}">
                  <a16:creationId xmlns:a16="http://schemas.microsoft.com/office/drawing/2014/main" id="{A39ABE18-86B0-36BF-9112-445CAF0E3C9C}"/>
                </a:ext>
              </a:extLst>
            </p:cNvPr>
            <p:cNvSpPr/>
            <p:nvPr/>
          </p:nvSpPr>
          <p:spPr>
            <a:xfrm flipV="1">
              <a:off x="1498901" y="5161"/>
              <a:ext cx="2" cy="435985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Straight Arrow Connector 8">
              <a:extLst>
                <a:ext uri="{FF2B5EF4-FFF2-40B4-BE49-F238E27FC236}">
                  <a16:creationId xmlns:a16="http://schemas.microsoft.com/office/drawing/2014/main" id="{203531E3-3110-777E-6326-D5F9BA34D562}"/>
                </a:ext>
              </a:extLst>
            </p:cNvPr>
            <p:cNvSpPr/>
            <p:nvPr/>
          </p:nvSpPr>
          <p:spPr>
            <a:xfrm flipV="1">
              <a:off x="1498901" y="513332"/>
              <a:ext cx="3704841" cy="385168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5" name="Straight Arrow Connector 9">
              <a:extLst>
                <a:ext uri="{FF2B5EF4-FFF2-40B4-BE49-F238E27FC236}">
                  <a16:creationId xmlns:a16="http://schemas.microsoft.com/office/drawing/2014/main" id="{C475E451-5823-E768-6322-8AE997457963}"/>
                </a:ext>
              </a:extLst>
            </p:cNvPr>
            <p:cNvSpPr/>
            <p:nvPr/>
          </p:nvSpPr>
          <p:spPr>
            <a:xfrm>
              <a:off x="4837056" y="963978"/>
              <a:ext cx="2" cy="653412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6" name="TextBox 10">
              <a:extLst>
                <a:ext uri="{FF2B5EF4-FFF2-40B4-BE49-F238E27FC236}">
                  <a16:creationId xmlns:a16="http://schemas.microsoft.com/office/drawing/2014/main" id="{1EBF91E7-ACB7-8866-31D4-B9218393335D}"/>
                </a:ext>
              </a:extLst>
            </p:cNvPr>
            <p:cNvSpPr txBox="1"/>
            <p:nvPr/>
          </p:nvSpPr>
          <p:spPr>
            <a:xfrm>
              <a:off x="4899160" y="4413272"/>
              <a:ext cx="1392296" cy="554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600"/>
              </a:pPr>
              <a:r>
                <a:t>All other banks’</a:t>
              </a:r>
            </a:p>
            <a:p>
              <a:pPr>
                <a:defRPr sz="1600"/>
              </a:pPr>
              <a:r>
                <a:t>lending choice</a:t>
              </a:r>
            </a:p>
          </p:txBody>
        </p:sp>
        <p:sp>
          <p:nvSpPr>
            <p:cNvPr id="28" name="TextBox 12">
              <a:extLst>
                <a:ext uri="{FF2B5EF4-FFF2-40B4-BE49-F238E27FC236}">
                  <a16:creationId xmlns:a16="http://schemas.microsoft.com/office/drawing/2014/main" id="{B138AA10-49D9-EF00-AFD0-62942964E426}"/>
                </a:ext>
              </a:extLst>
            </p:cNvPr>
            <p:cNvSpPr txBox="1"/>
            <p:nvPr/>
          </p:nvSpPr>
          <p:spPr>
            <a:xfrm>
              <a:off x="4858156" y="1081794"/>
              <a:ext cx="618448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2"/>
                  </a:solidFill>
                </a:defRPr>
              </a:lvl1pPr>
            </a:lstStyle>
            <a:p>
              <a:r>
                <a:t>shock</a:t>
              </a:r>
            </a:p>
          </p:txBody>
        </p:sp>
        <p:sp>
          <p:nvSpPr>
            <p:cNvPr id="29" name="Straight Arrow Connector 13">
              <a:extLst>
                <a:ext uri="{FF2B5EF4-FFF2-40B4-BE49-F238E27FC236}">
                  <a16:creationId xmlns:a16="http://schemas.microsoft.com/office/drawing/2014/main" id="{54D2DF99-068F-90B8-3FFE-BAC81880671F}"/>
                </a:ext>
              </a:extLst>
            </p:cNvPr>
            <p:cNvSpPr/>
            <p:nvPr/>
          </p:nvSpPr>
          <p:spPr>
            <a:xfrm flipH="1">
              <a:off x="4147367" y="1609551"/>
              <a:ext cx="689691" cy="2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0" name="TextBox 15">
              <a:extLst>
                <a:ext uri="{FF2B5EF4-FFF2-40B4-BE49-F238E27FC236}">
                  <a16:creationId xmlns:a16="http://schemas.microsoft.com/office/drawing/2014/main" id="{B3EFD754-288D-BC7F-2BFB-3F3E41302635}"/>
                </a:ext>
              </a:extLst>
            </p:cNvPr>
            <p:cNvSpPr txBox="1"/>
            <p:nvPr/>
          </p:nvSpPr>
          <p:spPr>
            <a:xfrm>
              <a:off x="4670339" y="572616"/>
              <a:ext cx="221862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O</a:t>
              </a:r>
            </a:p>
          </p:txBody>
        </p:sp>
        <p:sp>
          <p:nvSpPr>
            <p:cNvPr id="31" name="TextBox 16">
              <a:extLst>
                <a:ext uri="{FF2B5EF4-FFF2-40B4-BE49-F238E27FC236}">
                  <a16:creationId xmlns:a16="http://schemas.microsoft.com/office/drawing/2014/main" id="{03E0579E-AE3E-571E-FDD8-F1B87F2BB34B}"/>
                </a:ext>
              </a:extLst>
            </p:cNvPr>
            <p:cNvSpPr txBox="1"/>
            <p:nvPr/>
          </p:nvSpPr>
          <p:spPr>
            <a:xfrm>
              <a:off x="4166613" y="1067251"/>
              <a:ext cx="175543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H</a:t>
              </a:r>
            </a:p>
          </p:txBody>
        </p:sp>
        <p:sp>
          <p:nvSpPr>
            <p:cNvPr id="32" name="Freeform 17">
              <a:extLst>
                <a:ext uri="{FF2B5EF4-FFF2-40B4-BE49-F238E27FC236}">
                  <a16:creationId xmlns:a16="http://schemas.microsoft.com/office/drawing/2014/main" id="{152D057D-D49E-4B5E-0C39-C175CDF056AB}"/>
                </a:ext>
              </a:extLst>
            </p:cNvPr>
            <p:cNvSpPr/>
            <p:nvPr/>
          </p:nvSpPr>
          <p:spPr>
            <a:xfrm>
              <a:off x="1601070" y="1562442"/>
              <a:ext cx="3655614" cy="221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170" y="21385"/>
                    <a:pt x="6339" y="21171"/>
                    <a:pt x="8261" y="18429"/>
                  </a:cubicBezTo>
                  <a:cubicBezTo>
                    <a:pt x="10183" y="15688"/>
                    <a:pt x="9308" y="8224"/>
                    <a:pt x="11531" y="5152"/>
                  </a:cubicBezTo>
                  <a:cubicBezTo>
                    <a:pt x="13755" y="2081"/>
                    <a:pt x="17677" y="1040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chemeClr val="accent1"/>
                  </a:solidFill>
                </a:defRPr>
              </a:pPr>
              <a:endParaRPr/>
            </a:p>
          </p:txBody>
        </p:sp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AEDA794E-D61E-4A81-E6E5-13B06BB59E13}"/>
                </a:ext>
              </a:extLst>
            </p:cNvPr>
            <p:cNvSpPr/>
            <p:nvPr/>
          </p:nvSpPr>
          <p:spPr>
            <a:xfrm>
              <a:off x="1511768" y="862364"/>
              <a:ext cx="3655614" cy="221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170" y="21385"/>
                    <a:pt x="6339" y="21171"/>
                    <a:pt x="8261" y="18429"/>
                  </a:cubicBezTo>
                  <a:cubicBezTo>
                    <a:pt x="10183" y="15688"/>
                    <a:pt x="9308" y="8224"/>
                    <a:pt x="11531" y="5152"/>
                  </a:cubicBezTo>
                  <a:cubicBezTo>
                    <a:pt x="13755" y="2081"/>
                    <a:pt x="17677" y="1040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2F6583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chemeClr val="accent1"/>
                  </a:solidFill>
                </a:defRPr>
              </a:pPr>
              <a:endParaRPr/>
            </a:p>
          </p:txBody>
        </p:sp>
        <p:sp>
          <p:nvSpPr>
            <p:cNvPr id="34" name="TextBox 20">
              <a:extLst>
                <a:ext uri="{FF2B5EF4-FFF2-40B4-BE49-F238E27FC236}">
                  <a16:creationId xmlns:a16="http://schemas.microsoft.com/office/drawing/2014/main" id="{7E28E7CB-4C5A-C728-FC13-991142EAF154}"/>
                </a:ext>
              </a:extLst>
            </p:cNvPr>
            <p:cNvSpPr txBox="1"/>
            <p:nvPr/>
          </p:nvSpPr>
          <p:spPr>
            <a:xfrm>
              <a:off x="4261289" y="4393462"/>
              <a:ext cx="618448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2"/>
                  </a:solidFill>
                </a:defRPr>
              </a:lvl1pPr>
            </a:lstStyle>
            <a:p>
              <a:r>
                <a:t>shock</a:t>
              </a:r>
            </a:p>
          </p:txBody>
        </p:sp>
        <p:sp>
          <p:nvSpPr>
            <p:cNvPr id="35" name="Straight Arrow Connector 22">
              <a:extLst>
                <a:ext uri="{FF2B5EF4-FFF2-40B4-BE49-F238E27FC236}">
                  <a16:creationId xmlns:a16="http://schemas.microsoft.com/office/drawing/2014/main" id="{B14A41CF-41BF-1856-9251-C28FD70C8200}"/>
                </a:ext>
              </a:extLst>
            </p:cNvPr>
            <p:cNvSpPr/>
            <p:nvPr/>
          </p:nvSpPr>
          <p:spPr>
            <a:xfrm flipH="1">
              <a:off x="4246182" y="4419965"/>
              <a:ext cx="614458" cy="2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6" name="Oval 28">
              <a:extLst>
                <a:ext uri="{FF2B5EF4-FFF2-40B4-BE49-F238E27FC236}">
                  <a16:creationId xmlns:a16="http://schemas.microsoft.com/office/drawing/2014/main" id="{F5CDA3CD-1AB4-D1A6-84CC-FD41B0ED2617}"/>
                </a:ext>
              </a:extLst>
            </p:cNvPr>
            <p:cNvSpPr/>
            <p:nvPr/>
          </p:nvSpPr>
          <p:spPr>
            <a:xfrm>
              <a:off x="4770867" y="836094"/>
              <a:ext cx="132381" cy="127887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" name="Oval 29">
              <a:extLst>
                <a:ext uri="{FF2B5EF4-FFF2-40B4-BE49-F238E27FC236}">
                  <a16:creationId xmlns:a16="http://schemas.microsoft.com/office/drawing/2014/main" id="{730E6C1C-52D1-C61A-E02F-838D13677514}"/>
                </a:ext>
              </a:extLst>
            </p:cNvPr>
            <p:cNvSpPr/>
            <p:nvPr/>
          </p:nvSpPr>
          <p:spPr>
            <a:xfrm>
              <a:off x="4304498" y="1294889"/>
              <a:ext cx="132381" cy="127887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" name="Arc 32">
              <a:extLst>
                <a:ext uri="{FF2B5EF4-FFF2-40B4-BE49-F238E27FC236}">
                  <a16:creationId xmlns:a16="http://schemas.microsoft.com/office/drawing/2014/main" id="{3E527AEE-A982-984B-ECC2-CDC5562110D3}"/>
                </a:ext>
              </a:extLst>
            </p:cNvPr>
            <p:cNvSpPr/>
            <p:nvPr/>
          </p:nvSpPr>
          <p:spPr>
            <a:xfrm rot="791197">
              <a:off x="1684288" y="4184718"/>
              <a:ext cx="218713" cy="180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0690" extrusionOk="0">
                  <a:moveTo>
                    <a:pt x="0" y="85"/>
                  </a:moveTo>
                  <a:cubicBezTo>
                    <a:pt x="10857" y="-910"/>
                    <a:pt x="20478" y="6948"/>
                    <a:pt x="21489" y="17637"/>
                  </a:cubicBezTo>
                  <a:cubicBezTo>
                    <a:pt x="21585" y="18652"/>
                    <a:pt x="21600" y="19673"/>
                    <a:pt x="21533" y="2069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39" name="Straight Arrow Connector 33">
              <a:extLst>
                <a:ext uri="{FF2B5EF4-FFF2-40B4-BE49-F238E27FC236}">
                  <a16:creationId xmlns:a16="http://schemas.microsoft.com/office/drawing/2014/main" id="{8EEFE1B4-947F-251A-CAC6-B051DF7A225F}"/>
                </a:ext>
              </a:extLst>
            </p:cNvPr>
            <p:cNvSpPr/>
            <p:nvPr/>
          </p:nvSpPr>
          <p:spPr>
            <a:xfrm flipH="1" flipV="1">
              <a:off x="4846242" y="878642"/>
              <a:ext cx="14398" cy="348637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0" name="TextBox 34">
              <a:extLst>
                <a:ext uri="{FF2B5EF4-FFF2-40B4-BE49-F238E27FC236}">
                  <a16:creationId xmlns:a16="http://schemas.microsoft.com/office/drawing/2014/main" id="{46A0DB60-FDFE-F7DF-B2FE-1C41033969E8}"/>
                </a:ext>
              </a:extLst>
            </p:cNvPr>
            <p:cNvSpPr txBox="1"/>
            <p:nvPr/>
          </p:nvSpPr>
          <p:spPr>
            <a:xfrm>
              <a:off x="1870787" y="4140118"/>
              <a:ext cx="277524" cy="2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000"/>
              </a:pPr>
              <a:r>
                <a:t>45</a:t>
              </a:r>
              <a:r>
                <a:rPr baseline="30000"/>
                <a:t>o</a:t>
              </a:r>
            </a:p>
          </p:txBody>
        </p:sp>
        <p:sp>
          <p:nvSpPr>
            <p:cNvPr id="41" name="Straight Arrow Connector 35">
              <a:extLst>
                <a:ext uri="{FF2B5EF4-FFF2-40B4-BE49-F238E27FC236}">
                  <a16:creationId xmlns:a16="http://schemas.microsoft.com/office/drawing/2014/main" id="{0AD0E75F-9DDC-E562-3471-8EE7E55F7627}"/>
                </a:ext>
              </a:extLst>
            </p:cNvPr>
            <p:cNvSpPr/>
            <p:nvPr/>
          </p:nvSpPr>
          <p:spPr>
            <a:xfrm flipH="1" flipV="1">
              <a:off x="4189437" y="1594138"/>
              <a:ext cx="33187" cy="277088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" name="TextBox 12">
            <a:extLst>
              <a:ext uri="{FF2B5EF4-FFF2-40B4-BE49-F238E27FC236}">
                <a16:creationId xmlns:a16="http://schemas.microsoft.com/office/drawing/2014/main" id="{DB0C11B1-62BE-EFB0-6E18-5715443B8803}"/>
              </a:ext>
            </a:extLst>
          </p:cNvPr>
          <p:cNvSpPr txBox="1"/>
          <p:nvPr/>
        </p:nvSpPr>
        <p:spPr>
          <a:xfrm>
            <a:off x="6043027" y="1518337"/>
            <a:ext cx="1011465" cy="1077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>
              <a:defRPr sz="1600"/>
            </a:pPr>
            <a:r>
              <a:rPr dirty="0"/>
              <a:t>Individual </a:t>
            </a:r>
            <a:endParaRPr lang="en-GB" dirty="0"/>
          </a:p>
          <a:p>
            <a:pPr>
              <a:defRPr sz="1600"/>
            </a:pPr>
            <a:r>
              <a:rPr dirty="0"/>
              <a:t>bank’s</a:t>
            </a:r>
          </a:p>
          <a:p>
            <a:pPr>
              <a:defRPr sz="1600"/>
            </a:pPr>
            <a:r>
              <a:rPr dirty="0"/>
              <a:t>lending </a:t>
            </a:r>
            <a:endParaRPr lang="en-GB" dirty="0"/>
          </a:p>
          <a:p>
            <a:pPr>
              <a:defRPr sz="1600"/>
            </a:pPr>
            <a:r>
              <a:rPr dirty="0"/>
              <a:t>choice</a:t>
            </a:r>
          </a:p>
        </p:txBody>
      </p:sp>
    </p:spTree>
    <p:extLst>
      <p:ext uri="{BB962C8B-B14F-4D97-AF65-F5344CB8AC3E}">
        <p14:creationId xmlns:p14="http://schemas.microsoft.com/office/powerpoint/2010/main" val="25253319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Amplifications and liquidity spirals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999" y="1567551"/>
            <a:ext cx="5192139" cy="4457662"/>
          </a:xfrm>
        </p:spPr>
        <p:txBody>
          <a:bodyPr>
            <a:noAutofit/>
          </a:bodyPr>
          <a:lstStyle/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Equilibrium move from O to L, after initial cut of individuals, the others want to cut as well, where the former cuts more and so on</a:t>
            </a: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endParaRPr lang="en-US" altLang="zh-CN" dirty="0">
              <a:latin typeface="+mj-lt"/>
            </a:endParaRP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Equilibrium is now lower at L </a:t>
            </a: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endParaRPr lang="en-US" altLang="zh-CN" dirty="0">
              <a:latin typeface="+mj-lt"/>
            </a:endParaRP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Compare to the equilibrium H where traditional banks ends)</a:t>
            </a: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endParaRPr lang="en-US" altLang="zh-CN" dirty="0">
              <a:latin typeface="+mj-lt"/>
            </a:endParaRP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Amplification</a:t>
            </a:r>
            <a:r>
              <a:rPr lang="en-US" altLang="zh-CN" dirty="0">
                <a:latin typeface="+mj-lt"/>
              </a:rPr>
              <a:t> of initial shock, even less credit now than immediately after the shock</a:t>
            </a:r>
          </a:p>
          <a:p>
            <a:pPr marL="224026" indent="-224026" defTabSz="896111">
              <a:lnSpc>
                <a:spcPct val="100000"/>
              </a:lnSpc>
              <a:spcBef>
                <a:spcPts val="3000"/>
              </a:spcBef>
              <a:spcAft>
                <a:spcPts val="600"/>
              </a:spcAft>
              <a:defRPr sz="2100"/>
            </a:pPr>
            <a:endParaRPr lang="en-GB" dirty="0">
              <a:latin typeface="+mj-lt"/>
            </a:endParaRP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63F51034-9052-D3E6-DE58-165E665DF82E}"/>
              </a:ext>
            </a:extLst>
          </p:cNvPr>
          <p:cNvGrpSpPr/>
          <p:nvPr/>
        </p:nvGrpSpPr>
        <p:grpSpPr>
          <a:xfrm>
            <a:off x="7007753" y="1491406"/>
            <a:ext cx="4494971" cy="4599404"/>
            <a:chOff x="1498901" y="5161"/>
            <a:chExt cx="4792555" cy="4962703"/>
          </a:xfrm>
        </p:grpSpPr>
        <p:sp>
          <p:nvSpPr>
            <p:cNvPr id="5" name="Straight Arrow Connector 6">
              <a:extLst>
                <a:ext uri="{FF2B5EF4-FFF2-40B4-BE49-F238E27FC236}">
                  <a16:creationId xmlns:a16="http://schemas.microsoft.com/office/drawing/2014/main" id="{C8A9627B-E8AF-B667-0CEA-24525465BD78}"/>
                </a:ext>
              </a:extLst>
            </p:cNvPr>
            <p:cNvSpPr/>
            <p:nvPr/>
          </p:nvSpPr>
          <p:spPr>
            <a:xfrm>
              <a:off x="1498901" y="4365019"/>
              <a:ext cx="4790668" cy="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" name="Straight Arrow Connector 7">
              <a:extLst>
                <a:ext uri="{FF2B5EF4-FFF2-40B4-BE49-F238E27FC236}">
                  <a16:creationId xmlns:a16="http://schemas.microsoft.com/office/drawing/2014/main" id="{BCC4C700-6E52-ED7D-9CA9-71333272C1D9}"/>
                </a:ext>
              </a:extLst>
            </p:cNvPr>
            <p:cNvSpPr/>
            <p:nvPr/>
          </p:nvSpPr>
          <p:spPr>
            <a:xfrm flipV="1">
              <a:off x="1498901" y="5161"/>
              <a:ext cx="2" cy="435985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" name="Straight Arrow Connector 8">
              <a:extLst>
                <a:ext uri="{FF2B5EF4-FFF2-40B4-BE49-F238E27FC236}">
                  <a16:creationId xmlns:a16="http://schemas.microsoft.com/office/drawing/2014/main" id="{26AF90BC-7C7B-75B3-C808-735B708EE56A}"/>
                </a:ext>
              </a:extLst>
            </p:cNvPr>
            <p:cNvSpPr/>
            <p:nvPr/>
          </p:nvSpPr>
          <p:spPr>
            <a:xfrm flipV="1">
              <a:off x="1498901" y="513332"/>
              <a:ext cx="3704841" cy="385168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8" name="Straight Arrow Connector 9">
              <a:extLst>
                <a:ext uri="{FF2B5EF4-FFF2-40B4-BE49-F238E27FC236}">
                  <a16:creationId xmlns:a16="http://schemas.microsoft.com/office/drawing/2014/main" id="{D9C40131-6E4F-68A4-BE0C-C78C2A5E00E4}"/>
                </a:ext>
              </a:extLst>
            </p:cNvPr>
            <p:cNvSpPr/>
            <p:nvPr/>
          </p:nvSpPr>
          <p:spPr>
            <a:xfrm>
              <a:off x="4837056" y="963978"/>
              <a:ext cx="2" cy="653412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id="{0836059D-2BEA-5A16-48A8-6E806FAFA962}"/>
                </a:ext>
              </a:extLst>
            </p:cNvPr>
            <p:cNvSpPr txBox="1"/>
            <p:nvPr/>
          </p:nvSpPr>
          <p:spPr>
            <a:xfrm>
              <a:off x="4899160" y="4413272"/>
              <a:ext cx="1392296" cy="554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600"/>
              </a:pPr>
              <a:r>
                <a:t>All other banks’</a:t>
              </a:r>
            </a:p>
            <a:p>
              <a:pPr>
                <a:defRPr sz="1600"/>
              </a:pPr>
              <a:r>
                <a:t>lending choice</a:t>
              </a:r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id="{87BE987E-E003-F1D6-9F84-A2D435C7A887}"/>
                </a:ext>
              </a:extLst>
            </p:cNvPr>
            <p:cNvSpPr txBox="1"/>
            <p:nvPr/>
          </p:nvSpPr>
          <p:spPr>
            <a:xfrm>
              <a:off x="4858156" y="1081794"/>
              <a:ext cx="618448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2"/>
                  </a:solidFill>
                </a:defRPr>
              </a:lvl1pPr>
            </a:lstStyle>
            <a:p>
              <a:r>
                <a:t>shock</a:t>
              </a:r>
            </a:p>
          </p:txBody>
        </p:sp>
        <p:sp>
          <p:nvSpPr>
            <p:cNvPr id="12" name="Straight Arrow Connector 13">
              <a:extLst>
                <a:ext uri="{FF2B5EF4-FFF2-40B4-BE49-F238E27FC236}">
                  <a16:creationId xmlns:a16="http://schemas.microsoft.com/office/drawing/2014/main" id="{F127C927-F708-F9EB-4B23-73A5AA136ADE}"/>
                </a:ext>
              </a:extLst>
            </p:cNvPr>
            <p:cNvSpPr/>
            <p:nvPr/>
          </p:nvSpPr>
          <p:spPr>
            <a:xfrm flipH="1">
              <a:off x="4147367" y="1609551"/>
              <a:ext cx="689691" cy="2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Straight Arrow Connector 14">
              <a:extLst>
                <a:ext uri="{FF2B5EF4-FFF2-40B4-BE49-F238E27FC236}">
                  <a16:creationId xmlns:a16="http://schemas.microsoft.com/office/drawing/2014/main" id="{BCE221A9-92B8-3C47-F5D6-B8DF4A03FA2C}"/>
                </a:ext>
              </a:extLst>
            </p:cNvPr>
            <p:cNvSpPr/>
            <p:nvPr/>
          </p:nvSpPr>
          <p:spPr>
            <a:xfrm>
              <a:off x="4156165" y="1624608"/>
              <a:ext cx="2" cy="168479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TextBox 15">
              <a:extLst>
                <a:ext uri="{FF2B5EF4-FFF2-40B4-BE49-F238E27FC236}">
                  <a16:creationId xmlns:a16="http://schemas.microsoft.com/office/drawing/2014/main" id="{7300D45B-3CA8-4BA3-B789-B5A75D85A0AA}"/>
                </a:ext>
              </a:extLst>
            </p:cNvPr>
            <p:cNvSpPr txBox="1"/>
            <p:nvPr/>
          </p:nvSpPr>
          <p:spPr>
            <a:xfrm>
              <a:off x="4670339" y="572616"/>
              <a:ext cx="221862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O</a:t>
              </a:r>
            </a:p>
          </p:txBody>
        </p:sp>
        <p:sp>
          <p:nvSpPr>
            <p:cNvPr id="15" name="TextBox 16">
              <a:extLst>
                <a:ext uri="{FF2B5EF4-FFF2-40B4-BE49-F238E27FC236}">
                  <a16:creationId xmlns:a16="http://schemas.microsoft.com/office/drawing/2014/main" id="{D06D4F6B-77DB-6727-0AD2-5873D4BAFE7B}"/>
                </a:ext>
              </a:extLst>
            </p:cNvPr>
            <p:cNvSpPr txBox="1"/>
            <p:nvPr/>
          </p:nvSpPr>
          <p:spPr>
            <a:xfrm>
              <a:off x="4166613" y="1067251"/>
              <a:ext cx="207015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H</a:t>
              </a:r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D3AC898B-C4F5-E867-D2C3-CCBDEF5163ED}"/>
                </a:ext>
              </a:extLst>
            </p:cNvPr>
            <p:cNvSpPr/>
            <p:nvPr/>
          </p:nvSpPr>
          <p:spPr>
            <a:xfrm>
              <a:off x="1601070" y="1562442"/>
              <a:ext cx="3655614" cy="221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170" y="21385"/>
                    <a:pt x="6339" y="21171"/>
                    <a:pt x="8261" y="18429"/>
                  </a:cubicBezTo>
                  <a:cubicBezTo>
                    <a:pt x="10183" y="15688"/>
                    <a:pt x="9308" y="8224"/>
                    <a:pt x="11531" y="5152"/>
                  </a:cubicBezTo>
                  <a:cubicBezTo>
                    <a:pt x="13755" y="2081"/>
                    <a:pt x="17677" y="1040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chemeClr val="accent1"/>
                  </a:solidFill>
                </a:defRPr>
              </a:pPr>
              <a:endParaRPr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6059EE06-157F-7736-E3DE-2EDB10F2BAC8}"/>
                </a:ext>
              </a:extLst>
            </p:cNvPr>
            <p:cNvSpPr/>
            <p:nvPr/>
          </p:nvSpPr>
          <p:spPr>
            <a:xfrm>
              <a:off x="1511768" y="862364"/>
              <a:ext cx="3655614" cy="221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170" y="21385"/>
                    <a:pt x="6339" y="21171"/>
                    <a:pt x="8261" y="18429"/>
                  </a:cubicBezTo>
                  <a:cubicBezTo>
                    <a:pt x="10183" y="15688"/>
                    <a:pt x="9308" y="8224"/>
                    <a:pt x="11531" y="5152"/>
                  </a:cubicBezTo>
                  <a:cubicBezTo>
                    <a:pt x="13755" y="2081"/>
                    <a:pt x="17677" y="1040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2F6583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chemeClr val="accent1"/>
                  </a:solidFill>
                </a:defRPr>
              </a:pPr>
              <a:endParaRPr/>
            </a:p>
          </p:txBody>
        </p:sp>
        <p:sp>
          <p:nvSpPr>
            <p:cNvPr id="18" name="Straight Arrow Connector 19">
              <a:extLst>
                <a:ext uri="{FF2B5EF4-FFF2-40B4-BE49-F238E27FC236}">
                  <a16:creationId xmlns:a16="http://schemas.microsoft.com/office/drawing/2014/main" id="{4EA5864A-408A-A094-8566-C782C4993551}"/>
                </a:ext>
              </a:extLst>
            </p:cNvPr>
            <p:cNvSpPr/>
            <p:nvPr/>
          </p:nvSpPr>
          <p:spPr>
            <a:xfrm flipH="1">
              <a:off x="3985007" y="1784396"/>
              <a:ext cx="193148" cy="2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TextBox 20">
              <a:extLst>
                <a:ext uri="{FF2B5EF4-FFF2-40B4-BE49-F238E27FC236}">
                  <a16:creationId xmlns:a16="http://schemas.microsoft.com/office/drawing/2014/main" id="{3941E579-4F5F-6FD3-EA26-8B6FE00B6B91}"/>
                </a:ext>
              </a:extLst>
            </p:cNvPr>
            <p:cNvSpPr txBox="1"/>
            <p:nvPr/>
          </p:nvSpPr>
          <p:spPr>
            <a:xfrm>
              <a:off x="4261289" y="4393462"/>
              <a:ext cx="618448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2"/>
                  </a:solidFill>
                </a:defRPr>
              </a:lvl1pPr>
            </a:lstStyle>
            <a:p>
              <a:r>
                <a:t>shock</a:t>
              </a:r>
            </a:p>
          </p:txBody>
        </p:sp>
        <p:sp>
          <p:nvSpPr>
            <p:cNvPr id="20" name="TextBox 21">
              <a:extLst>
                <a:ext uri="{FF2B5EF4-FFF2-40B4-BE49-F238E27FC236}">
                  <a16:creationId xmlns:a16="http://schemas.microsoft.com/office/drawing/2014/main" id="{859C44B7-70D3-4C9B-B72A-9CDC00A3B815}"/>
                </a:ext>
              </a:extLst>
            </p:cNvPr>
            <p:cNvSpPr txBox="1"/>
            <p:nvPr/>
          </p:nvSpPr>
          <p:spPr>
            <a:xfrm>
              <a:off x="3719836" y="3895280"/>
              <a:ext cx="1290253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3"/>
                  </a:solidFill>
                </a:defRPr>
              </a:lvl1pPr>
            </a:lstStyle>
            <a:p>
              <a:r>
                <a:t>amplification</a:t>
              </a:r>
            </a:p>
          </p:txBody>
        </p:sp>
        <p:sp>
          <p:nvSpPr>
            <p:cNvPr id="42" name="Straight Arrow Connector 22">
              <a:extLst>
                <a:ext uri="{FF2B5EF4-FFF2-40B4-BE49-F238E27FC236}">
                  <a16:creationId xmlns:a16="http://schemas.microsoft.com/office/drawing/2014/main" id="{3D99239E-D881-EFEC-25DA-1CEEB5DCDE82}"/>
                </a:ext>
              </a:extLst>
            </p:cNvPr>
            <p:cNvSpPr/>
            <p:nvPr/>
          </p:nvSpPr>
          <p:spPr>
            <a:xfrm flipH="1">
              <a:off x="4246182" y="4419965"/>
              <a:ext cx="614458" cy="2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C065C5C9-4E75-D951-5609-00D373184E50}"/>
                </a:ext>
              </a:extLst>
            </p:cNvPr>
            <p:cNvSpPr txBox="1"/>
            <p:nvPr/>
          </p:nvSpPr>
          <p:spPr>
            <a:xfrm>
              <a:off x="3711702" y="1567393"/>
              <a:ext cx="136814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L</a:t>
              </a:r>
            </a:p>
          </p:txBody>
        </p:sp>
        <p:sp>
          <p:nvSpPr>
            <p:cNvPr id="44" name="Straight Arrow Connector 24">
              <a:extLst>
                <a:ext uri="{FF2B5EF4-FFF2-40B4-BE49-F238E27FC236}">
                  <a16:creationId xmlns:a16="http://schemas.microsoft.com/office/drawing/2014/main" id="{E344C3C6-F261-8D14-AD95-D70A4CC8191A}"/>
                </a:ext>
              </a:extLst>
            </p:cNvPr>
            <p:cNvSpPr/>
            <p:nvPr/>
          </p:nvSpPr>
          <p:spPr>
            <a:xfrm flipH="1" flipV="1">
              <a:off x="3899761" y="4263640"/>
              <a:ext cx="322863" cy="12673"/>
            </a:xfrm>
            <a:prstGeom prst="line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5" name="Oval 28">
              <a:extLst>
                <a:ext uri="{FF2B5EF4-FFF2-40B4-BE49-F238E27FC236}">
                  <a16:creationId xmlns:a16="http://schemas.microsoft.com/office/drawing/2014/main" id="{1FC67E15-CC74-42AD-CD24-DC38FF88A1FE}"/>
                </a:ext>
              </a:extLst>
            </p:cNvPr>
            <p:cNvSpPr/>
            <p:nvPr/>
          </p:nvSpPr>
          <p:spPr>
            <a:xfrm>
              <a:off x="4770867" y="836094"/>
              <a:ext cx="132381" cy="127887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6" name="Oval 29">
              <a:extLst>
                <a:ext uri="{FF2B5EF4-FFF2-40B4-BE49-F238E27FC236}">
                  <a16:creationId xmlns:a16="http://schemas.microsoft.com/office/drawing/2014/main" id="{7489DA8A-078C-B419-89CE-8EF7307ED3A4}"/>
                </a:ext>
              </a:extLst>
            </p:cNvPr>
            <p:cNvSpPr/>
            <p:nvPr/>
          </p:nvSpPr>
          <p:spPr>
            <a:xfrm>
              <a:off x="4304498" y="1294889"/>
              <a:ext cx="132381" cy="127887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" name="Oval 30">
              <a:extLst>
                <a:ext uri="{FF2B5EF4-FFF2-40B4-BE49-F238E27FC236}">
                  <a16:creationId xmlns:a16="http://schemas.microsoft.com/office/drawing/2014/main" id="{8356691B-09D5-231C-8559-B098F0A403CF}"/>
                </a:ext>
              </a:extLst>
            </p:cNvPr>
            <p:cNvSpPr/>
            <p:nvPr/>
          </p:nvSpPr>
          <p:spPr>
            <a:xfrm>
              <a:off x="3828046" y="1843042"/>
              <a:ext cx="132381" cy="127887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Arc 32">
              <a:extLst>
                <a:ext uri="{FF2B5EF4-FFF2-40B4-BE49-F238E27FC236}">
                  <a16:creationId xmlns:a16="http://schemas.microsoft.com/office/drawing/2014/main" id="{065923A1-6C8D-DB66-88D1-1D1E3F4F4CDA}"/>
                </a:ext>
              </a:extLst>
            </p:cNvPr>
            <p:cNvSpPr/>
            <p:nvPr/>
          </p:nvSpPr>
          <p:spPr>
            <a:xfrm rot="791197">
              <a:off x="1684288" y="4184718"/>
              <a:ext cx="218713" cy="180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0690" extrusionOk="0">
                  <a:moveTo>
                    <a:pt x="0" y="85"/>
                  </a:moveTo>
                  <a:cubicBezTo>
                    <a:pt x="10857" y="-910"/>
                    <a:pt x="20478" y="6948"/>
                    <a:pt x="21489" y="17637"/>
                  </a:cubicBezTo>
                  <a:cubicBezTo>
                    <a:pt x="21585" y="18652"/>
                    <a:pt x="21600" y="19673"/>
                    <a:pt x="21533" y="2069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49" name="Straight Arrow Connector 33">
              <a:extLst>
                <a:ext uri="{FF2B5EF4-FFF2-40B4-BE49-F238E27FC236}">
                  <a16:creationId xmlns:a16="http://schemas.microsoft.com/office/drawing/2014/main" id="{108BF0CF-F95D-8B7A-9642-29C3CBE95D14}"/>
                </a:ext>
              </a:extLst>
            </p:cNvPr>
            <p:cNvSpPr/>
            <p:nvPr/>
          </p:nvSpPr>
          <p:spPr>
            <a:xfrm flipH="1" flipV="1">
              <a:off x="4846242" y="878642"/>
              <a:ext cx="14398" cy="348637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0" name="TextBox 34">
              <a:extLst>
                <a:ext uri="{FF2B5EF4-FFF2-40B4-BE49-F238E27FC236}">
                  <a16:creationId xmlns:a16="http://schemas.microsoft.com/office/drawing/2014/main" id="{74DD9DD7-A444-5FEF-6C08-53086857613C}"/>
                </a:ext>
              </a:extLst>
            </p:cNvPr>
            <p:cNvSpPr txBox="1"/>
            <p:nvPr/>
          </p:nvSpPr>
          <p:spPr>
            <a:xfrm>
              <a:off x="1870787" y="4140118"/>
              <a:ext cx="277524" cy="2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000"/>
              </a:pPr>
              <a:r>
                <a:t>45</a:t>
              </a:r>
              <a:r>
                <a:rPr baseline="30000"/>
                <a:t>o</a:t>
              </a:r>
            </a:p>
          </p:txBody>
        </p:sp>
        <p:sp>
          <p:nvSpPr>
            <p:cNvPr id="51" name="Straight Arrow Connector 35">
              <a:extLst>
                <a:ext uri="{FF2B5EF4-FFF2-40B4-BE49-F238E27FC236}">
                  <a16:creationId xmlns:a16="http://schemas.microsoft.com/office/drawing/2014/main" id="{11D0BA77-0C78-E74C-1B63-B7E7967E937F}"/>
                </a:ext>
              </a:extLst>
            </p:cNvPr>
            <p:cNvSpPr/>
            <p:nvPr/>
          </p:nvSpPr>
          <p:spPr>
            <a:xfrm flipH="1" flipV="1">
              <a:off x="4189437" y="1594138"/>
              <a:ext cx="33187" cy="277088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2" name="Straight Arrow Connector 37">
              <a:extLst>
                <a:ext uri="{FF2B5EF4-FFF2-40B4-BE49-F238E27FC236}">
                  <a16:creationId xmlns:a16="http://schemas.microsoft.com/office/drawing/2014/main" id="{106065CC-CE13-36CF-76DA-6BA14B8BBE88}"/>
                </a:ext>
              </a:extLst>
            </p:cNvPr>
            <p:cNvSpPr/>
            <p:nvPr/>
          </p:nvSpPr>
          <p:spPr>
            <a:xfrm flipH="1" flipV="1">
              <a:off x="3894236" y="1951677"/>
              <a:ext cx="42071" cy="2426353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1" name="TextBox 12">
            <a:extLst>
              <a:ext uri="{FF2B5EF4-FFF2-40B4-BE49-F238E27FC236}">
                <a16:creationId xmlns:a16="http://schemas.microsoft.com/office/drawing/2014/main" id="{9FCF16F6-1980-E3C9-C1E6-BEEF1371CB5E}"/>
              </a:ext>
            </a:extLst>
          </p:cNvPr>
          <p:cNvSpPr txBox="1"/>
          <p:nvPr/>
        </p:nvSpPr>
        <p:spPr>
          <a:xfrm>
            <a:off x="5991931" y="1512660"/>
            <a:ext cx="1011465" cy="1077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>
              <a:defRPr sz="1600"/>
            </a:pPr>
            <a:r>
              <a:rPr dirty="0"/>
              <a:t>Individual </a:t>
            </a:r>
            <a:endParaRPr lang="en-GB" dirty="0"/>
          </a:p>
          <a:p>
            <a:pPr>
              <a:defRPr sz="1600"/>
            </a:pPr>
            <a:r>
              <a:rPr dirty="0"/>
              <a:t>bank’s</a:t>
            </a:r>
          </a:p>
          <a:p>
            <a:pPr>
              <a:defRPr sz="1600"/>
            </a:pPr>
            <a:r>
              <a:rPr dirty="0"/>
              <a:t>lending </a:t>
            </a:r>
            <a:endParaRPr lang="en-GB" dirty="0"/>
          </a:p>
          <a:p>
            <a:pPr>
              <a:defRPr sz="1600"/>
            </a:pPr>
            <a:r>
              <a:rPr dirty="0"/>
              <a:t>choice</a:t>
            </a:r>
          </a:p>
        </p:txBody>
      </p:sp>
    </p:spTree>
    <p:extLst>
      <p:ext uri="{BB962C8B-B14F-4D97-AF65-F5344CB8AC3E}">
        <p14:creationId xmlns:p14="http://schemas.microsoft.com/office/powerpoint/2010/main" val="2937303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Multiple equilibria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301" y="1601623"/>
            <a:ext cx="5194205" cy="4423590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Arial"/>
              <a:buChar char="•"/>
              <a:defRPr sz="2100"/>
            </a:pP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Shifts in beliefs </a:t>
            </a:r>
            <a:r>
              <a:rPr lang="en-US" altLang="zh-CN" dirty="0">
                <a:latin typeface="+mj-lt"/>
              </a:rPr>
              <a:t>can lead to a new (stable) equilibrium D</a:t>
            </a:r>
          </a:p>
          <a:p>
            <a:pPr marL="285750" indent="-28575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Arial"/>
              <a:buChar char="•"/>
              <a:defRPr sz="2100"/>
            </a:pP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If people believe that all other will lend less, this is sufficient to lead to an outcome with even less lending</a:t>
            </a:r>
          </a:p>
          <a:p>
            <a:pPr marL="285750" indent="-28575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Arial"/>
              <a:buChar char="•"/>
              <a:defRPr sz="2100"/>
            </a:pPr>
            <a:r>
              <a:rPr lang="en-US" altLang="zh-CN" dirty="0">
                <a:latin typeface="+mj-lt"/>
              </a:rPr>
              <a:t>If each bank anticipate that others will cut lending and resulting losses and margin spirals, then it will cut lending beforehand, triggering the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depressed-lending equilibrium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63F51034-9052-D3E6-DE58-165E665DF82E}"/>
              </a:ext>
            </a:extLst>
          </p:cNvPr>
          <p:cNvGrpSpPr/>
          <p:nvPr/>
        </p:nvGrpSpPr>
        <p:grpSpPr>
          <a:xfrm>
            <a:off x="7007157" y="1458941"/>
            <a:ext cx="4494971" cy="4599404"/>
            <a:chOff x="1498901" y="5161"/>
            <a:chExt cx="4792555" cy="4962703"/>
          </a:xfrm>
        </p:grpSpPr>
        <p:sp>
          <p:nvSpPr>
            <p:cNvPr id="5" name="Straight Arrow Connector 6">
              <a:extLst>
                <a:ext uri="{FF2B5EF4-FFF2-40B4-BE49-F238E27FC236}">
                  <a16:creationId xmlns:a16="http://schemas.microsoft.com/office/drawing/2014/main" id="{C8A9627B-E8AF-B667-0CEA-24525465BD78}"/>
                </a:ext>
              </a:extLst>
            </p:cNvPr>
            <p:cNvSpPr/>
            <p:nvPr/>
          </p:nvSpPr>
          <p:spPr>
            <a:xfrm>
              <a:off x="1498901" y="4365019"/>
              <a:ext cx="4790668" cy="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" name="Straight Arrow Connector 7">
              <a:extLst>
                <a:ext uri="{FF2B5EF4-FFF2-40B4-BE49-F238E27FC236}">
                  <a16:creationId xmlns:a16="http://schemas.microsoft.com/office/drawing/2014/main" id="{BCC4C700-6E52-ED7D-9CA9-71333272C1D9}"/>
                </a:ext>
              </a:extLst>
            </p:cNvPr>
            <p:cNvSpPr/>
            <p:nvPr/>
          </p:nvSpPr>
          <p:spPr>
            <a:xfrm flipV="1">
              <a:off x="1498901" y="5161"/>
              <a:ext cx="2" cy="435985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" name="Straight Arrow Connector 8">
              <a:extLst>
                <a:ext uri="{FF2B5EF4-FFF2-40B4-BE49-F238E27FC236}">
                  <a16:creationId xmlns:a16="http://schemas.microsoft.com/office/drawing/2014/main" id="{26AF90BC-7C7B-75B3-C808-735B708EE56A}"/>
                </a:ext>
              </a:extLst>
            </p:cNvPr>
            <p:cNvSpPr/>
            <p:nvPr/>
          </p:nvSpPr>
          <p:spPr>
            <a:xfrm flipV="1">
              <a:off x="1498901" y="513332"/>
              <a:ext cx="3704841" cy="385168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8" name="Straight Arrow Connector 9">
              <a:extLst>
                <a:ext uri="{FF2B5EF4-FFF2-40B4-BE49-F238E27FC236}">
                  <a16:creationId xmlns:a16="http://schemas.microsoft.com/office/drawing/2014/main" id="{D9C40131-6E4F-68A4-BE0C-C78C2A5E00E4}"/>
                </a:ext>
              </a:extLst>
            </p:cNvPr>
            <p:cNvSpPr/>
            <p:nvPr/>
          </p:nvSpPr>
          <p:spPr>
            <a:xfrm>
              <a:off x="4837056" y="963978"/>
              <a:ext cx="2" cy="653412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" name="TextBox 10">
              <a:extLst>
                <a:ext uri="{FF2B5EF4-FFF2-40B4-BE49-F238E27FC236}">
                  <a16:creationId xmlns:a16="http://schemas.microsoft.com/office/drawing/2014/main" id="{0836059D-2BEA-5A16-48A8-6E806FAFA962}"/>
                </a:ext>
              </a:extLst>
            </p:cNvPr>
            <p:cNvSpPr txBox="1"/>
            <p:nvPr/>
          </p:nvSpPr>
          <p:spPr>
            <a:xfrm>
              <a:off x="4899160" y="4413272"/>
              <a:ext cx="1392296" cy="554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600"/>
              </a:pPr>
              <a:r>
                <a:t>All other banks’</a:t>
              </a:r>
            </a:p>
            <a:p>
              <a:pPr>
                <a:defRPr sz="1600"/>
              </a:pPr>
              <a:r>
                <a:t>lending choice</a:t>
              </a:r>
            </a:p>
          </p:txBody>
        </p:sp>
        <p:sp>
          <p:nvSpPr>
            <p:cNvPr id="11" name="TextBox 12">
              <a:extLst>
                <a:ext uri="{FF2B5EF4-FFF2-40B4-BE49-F238E27FC236}">
                  <a16:creationId xmlns:a16="http://schemas.microsoft.com/office/drawing/2014/main" id="{87BE987E-E003-F1D6-9F84-A2D435C7A887}"/>
                </a:ext>
              </a:extLst>
            </p:cNvPr>
            <p:cNvSpPr txBox="1"/>
            <p:nvPr/>
          </p:nvSpPr>
          <p:spPr>
            <a:xfrm>
              <a:off x="4858156" y="1081794"/>
              <a:ext cx="618448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2"/>
                  </a:solidFill>
                </a:defRPr>
              </a:lvl1pPr>
            </a:lstStyle>
            <a:p>
              <a:r>
                <a:t>shock</a:t>
              </a:r>
            </a:p>
          </p:txBody>
        </p:sp>
        <p:sp>
          <p:nvSpPr>
            <p:cNvPr id="12" name="Straight Arrow Connector 13">
              <a:extLst>
                <a:ext uri="{FF2B5EF4-FFF2-40B4-BE49-F238E27FC236}">
                  <a16:creationId xmlns:a16="http://schemas.microsoft.com/office/drawing/2014/main" id="{F127C927-F708-F9EB-4B23-73A5AA136ADE}"/>
                </a:ext>
              </a:extLst>
            </p:cNvPr>
            <p:cNvSpPr/>
            <p:nvPr/>
          </p:nvSpPr>
          <p:spPr>
            <a:xfrm flipH="1">
              <a:off x="4147367" y="1609551"/>
              <a:ext cx="689691" cy="2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Straight Arrow Connector 14">
              <a:extLst>
                <a:ext uri="{FF2B5EF4-FFF2-40B4-BE49-F238E27FC236}">
                  <a16:creationId xmlns:a16="http://schemas.microsoft.com/office/drawing/2014/main" id="{BCE221A9-92B8-3C47-F5D6-B8DF4A03FA2C}"/>
                </a:ext>
              </a:extLst>
            </p:cNvPr>
            <p:cNvSpPr/>
            <p:nvPr/>
          </p:nvSpPr>
          <p:spPr>
            <a:xfrm>
              <a:off x="4156165" y="1624608"/>
              <a:ext cx="2" cy="168479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4" name="TextBox 15">
              <a:extLst>
                <a:ext uri="{FF2B5EF4-FFF2-40B4-BE49-F238E27FC236}">
                  <a16:creationId xmlns:a16="http://schemas.microsoft.com/office/drawing/2014/main" id="{7300D45B-3CA8-4BA3-B789-B5A75D85A0AA}"/>
                </a:ext>
              </a:extLst>
            </p:cNvPr>
            <p:cNvSpPr txBox="1"/>
            <p:nvPr/>
          </p:nvSpPr>
          <p:spPr>
            <a:xfrm>
              <a:off x="4670339" y="572616"/>
              <a:ext cx="221862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O</a:t>
              </a:r>
            </a:p>
          </p:txBody>
        </p:sp>
        <p:sp>
          <p:nvSpPr>
            <p:cNvPr id="15" name="TextBox 16">
              <a:extLst>
                <a:ext uri="{FF2B5EF4-FFF2-40B4-BE49-F238E27FC236}">
                  <a16:creationId xmlns:a16="http://schemas.microsoft.com/office/drawing/2014/main" id="{D06D4F6B-77DB-6727-0AD2-5873D4BAFE7B}"/>
                </a:ext>
              </a:extLst>
            </p:cNvPr>
            <p:cNvSpPr txBox="1"/>
            <p:nvPr/>
          </p:nvSpPr>
          <p:spPr>
            <a:xfrm>
              <a:off x="4166613" y="1067251"/>
              <a:ext cx="207015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H</a:t>
              </a:r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D3AC898B-C4F5-E867-D2C3-CCBDEF5163ED}"/>
                </a:ext>
              </a:extLst>
            </p:cNvPr>
            <p:cNvSpPr/>
            <p:nvPr/>
          </p:nvSpPr>
          <p:spPr>
            <a:xfrm>
              <a:off x="1601070" y="1562442"/>
              <a:ext cx="3655614" cy="221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170" y="21385"/>
                    <a:pt x="6339" y="21171"/>
                    <a:pt x="8261" y="18429"/>
                  </a:cubicBezTo>
                  <a:cubicBezTo>
                    <a:pt x="10183" y="15688"/>
                    <a:pt x="9308" y="8224"/>
                    <a:pt x="11531" y="5152"/>
                  </a:cubicBezTo>
                  <a:cubicBezTo>
                    <a:pt x="13755" y="2081"/>
                    <a:pt x="17677" y="1040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chemeClr val="accent1"/>
                  </a:solidFill>
                </a:defRPr>
              </a:pPr>
              <a:endParaRPr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6059EE06-157F-7736-E3DE-2EDB10F2BAC8}"/>
                </a:ext>
              </a:extLst>
            </p:cNvPr>
            <p:cNvSpPr/>
            <p:nvPr/>
          </p:nvSpPr>
          <p:spPr>
            <a:xfrm>
              <a:off x="1511768" y="862364"/>
              <a:ext cx="3655614" cy="221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170" y="21385"/>
                    <a:pt x="6339" y="21171"/>
                    <a:pt x="8261" y="18429"/>
                  </a:cubicBezTo>
                  <a:cubicBezTo>
                    <a:pt x="10183" y="15688"/>
                    <a:pt x="9308" y="8224"/>
                    <a:pt x="11531" y="5152"/>
                  </a:cubicBezTo>
                  <a:cubicBezTo>
                    <a:pt x="13755" y="2081"/>
                    <a:pt x="17677" y="1040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2F6583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chemeClr val="accent1"/>
                  </a:solidFill>
                </a:defRPr>
              </a:pPr>
              <a:endParaRPr/>
            </a:p>
          </p:txBody>
        </p:sp>
        <p:sp>
          <p:nvSpPr>
            <p:cNvPr id="18" name="Straight Arrow Connector 19">
              <a:extLst>
                <a:ext uri="{FF2B5EF4-FFF2-40B4-BE49-F238E27FC236}">
                  <a16:creationId xmlns:a16="http://schemas.microsoft.com/office/drawing/2014/main" id="{4EA5864A-408A-A094-8566-C782C4993551}"/>
                </a:ext>
              </a:extLst>
            </p:cNvPr>
            <p:cNvSpPr/>
            <p:nvPr/>
          </p:nvSpPr>
          <p:spPr>
            <a:xfrm flipH="1">
              <a:off x="3985007" y="1784396"/>
              <a:ext cx="193148" cy="2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TextBox 20">
              <a:extLst>
                <a:ext uri="{FF2B5EF4-FFF2-40B4-BE49-F238E27FC236}">
                  <a16:creationId xmlns:a16="http://schemas.microsoft.com/office/drawing/2014/main" id="{3941E579-4F5F-6FD3-EA26-8B6FE00B6B91}"/>
                </a:ext>
              </a:extLst>
            </p:cNvPr>
            <p:cNvSpPr txBox="1"/>
            <p:nvPr/>
          </p:nvSpPr>
          <p:spPr>
            <a:xfrm>
              <a:off x="4261289" y="4393462"/>
              <a:ext cx="618448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2"/>
                  </a:solidFill>
                </a:defRPr>
              </a:lvl1pPr>
            </a:lstStyle>
            <a:p>
              <a:r>
                <a:t>shock</a:t>
              </a:r>
            </a:p>
          </p:txBody>
        </p:sp>
        <p:sp>
          <p:nvSpPr>
            <p:cNvPr id="20" name="TextBox 21">
              <a:extLst>
                <a:ext uri="{FF2B5EF4-FFF2-40B4-BE49-F238E27FC236}">
                  <a16:creationId xmlns:a16="http://schemas.microsoft.com/office/drawing/2014/main" id="{859C44B7-70D3-4C9B-B72A-9CDC00A3B815}"/>
                </a:ext>
              </a:extLst>
            </p:cNvPr>
            <p:cNvSpPr txBox="1"/>
            <p:nvPr/>
          </p:nvSpPr>
          <p:spPr>
            <a:xfrm>
              <a:off x="2501817" y="3931894"/>
              <a:ext cx="1290253" cy="3320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3"/>
                  </a:solidFill>
                </a:defRPr>
              </a:lvl1pPr>
            </a:lstStyle>
            <a:p>
              <a:r>
                <a:rPr lang="en-GB" dirty="0"/>
                <a:t>multiplicity</a:t>
              </a:r>
              <a:endParaRPr dirty="0"/>
            </a:p>
          </p:txBody>
        </p:sp>
        <p:sp>
          <p:nvSpPr>
            <p:cNvPr id="42" name="Straight Arrow Connector 22">
              <a:extLst>
                <a:ext uri="{FF2B5EF4-FFF2-40B4-BE49-F238E27FC236}">
                  <a16:creationId xmlns:a16="http://schemas.microsoft.com/office/drawing/2014/main" id="{3D99239E-D881-EFEC-25DA-1CEEB5DCDE82}"/>
                </a:ext>
              </a:extLst>
            </p:cNvPr>
            <p:cNvSpPr/>
            <p:nvPr/>
          </p:nvSpPr>
          <p:spPr>
            <a:xfrm flipH="1">
              <a:off x="4246182" y="4419965"/>
              <a:ext cx="614458" cy="2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3" name="TextBox 23">
              <a:extLst>
                <a:ext uri="{FF2B5EF4-FFF2-40B4-BE49-F238E27FC236}">
                  <a16:creationId xmlns:a16="http://schemas.microsoft.com/office/drawing/2014/main" id="{C065C5C9-4E75-D951-5609-00D373184E50}"/>
                </a:ext>
              </a:extLst>
            </p:cNvPr>
            <p:cNvSpPr txBox="1"/>
            <p:nvPr/>
          </p:nvSpPr>
          <p:spPr>
            <a:xfrm>
              <a:off x="3711702" y="1567393"/>
              <a:ext cx="136814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rPr dirty="0"/>
                <a:t>L</a:t>
              </a:r>
            </a:p>
          </p:txBody>
        </p:sp>
        <p:sp>
          <p:nvSpPr>
            <p:cNvPr id="44" name="Straight Arrow Connector 24">
              <a:extLst>
                <a:ext uri="{FF2B5EF4-FFF2-40B4-BE49-F238E27FC236}">
                  <a16:creationId xmlns:a16="http://schemas.microsoft.com/office/drawing/2014/main" id="{E344C3C6-F261-8D14-AD95-D70A4CC8191A}"/>
                </a:ext>
              </a:extLst>
            </p:cNvPr>
            <p:cNvSpPr/>
            <p:nvPr/>
          </p:nvSpPr>
          <p:spPr>
            <a:xfrm flipH="1" flipV="1">
              <a:off x="2122521" y="4276311"/>
              <a:ext cx="2100102" cy="0"/>
            </a:xfrm>
            <a:prstGeom prst="line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5" name="Oval 28">
              <a:extLst>
                <a:ext uri="{FF2B5EF4-FFF2-40B4-BE49-F238E27FC236}">
                  <a16:creationId xmlns:a16="http://schemas.microsoft.com/office/drawing/2014/main" id="{1FC67E15-CC74-42AD-CD24-DC38FF88A1FE}"/>
                </a:ext>
              </a:extLst>
            </p:cNvPr>
            <p:cNvSpPr/>
            <p:nvPr/>
          </p:nvSpPr>
          <p:spPr>
            <a:xfrm>
              <a:off x="4770867" y="836094"/>
              <a:ext cx="132381" cy="127887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6" name="Oval 29">
              <a:extLst>
                <a:ext uri="{FF2B5EF4-FFF2-40B4-BE49-F238E27FC236}">
                  <a16:creationId xmlns:a16="http://schemas.microsoft.com/office/drawing/2014/main" id="{7489DA8A-078C-B419-89CE-8EF7307ED3A4}"/>
                </a:ext>
              </a:extLst>
            </p:cNvPr>
            <p:cNvSpPr/>
            <p:nvPr/>
          </p:nvSpPr>
          <p:spPr>
            <a:xfrm>
              <a:off x="4304498" y="1294889"/>
              <a:ext cx="132381" cy="127887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7" name="Oval 30">
              <a:extLst>
                <a:ext uri="{FF2B5EF4-FFF2-40B4-BE49-F238E27FC236}">
                  <a16:creationId xmlns:a16="http://schemas.microsoft.com/office/drawing/2014/main" id="{8356691B-09D5-231C-8559-B098F0A403CF}"/>
                </a:ext>
              </a:extLst>
            </p:cNvPr>
            <p:cNvSpPr/>
            <p:nvPr/>
          </p:nvSpPr>
          <p:spPr>
            <a:xfrm>
              <a:off x="3828046" y="1843042"/>
              <a:ext cx="132381" cy="127887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8" name="Arc 32">
              <a:extLst>
                <a:ext uri="{FF2B5EF4-FFF2-40B4-BE49-F238E27FC236}">
                  <a16:creationId xmlns:a16="http://schemas.microsoft.com/office/drawing/2014/main" id="{065923A1-6C8D-DB66-88D1-1D1E3F4F4CDA}"/>
                </a:ext>
              </a:extLst>
            </p:cNvPr>
            <p:cNvSpPr/>
            <p:nvPr/>
          </p:nvSpPr>
          <p:spPr>
            <a:xfrm rot="791197">
              <a:off x="1684288" y="4184718"/>
              <a:ext cx="218713" cy="180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0690" extrusionOk="0">
                  <a:moveTo>
                    <a:pt x="0" y="85"/>
                  </a:moveTo>
                  <a:cubicBezTo>
                    <a:pt x="10857" y="-910"/>
                    <a:pt x="20478" y="6948"/>
                    <a:pt x="21489" y="17637"/>
                  </a:cubicBezTo>
                  <a:cubicBezTo>
                    <a:pt x="21585" y="18652"/>
                    <a:pt x="21600" y="19673"/>
                    <a:pt x="21533" y="2069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49" name="Straight Arrow Connector 33">
              <a:extLst>
                <a:ext uri="{FF2B5EF4-FFF2-40B4-BE49-F238E27FC236}">
                  <a16:creationId xmlns:a16="http://schemas.microsoft.com/office/drawing/2014/main" id="{108BF0CF-F95D-8B7A-9642-29C3CBE95D14}"/>
                </a:ext>
              </a:extLst>
            </p:cNvPr>
            <p:cNvSpPr/>
            <p:nvPr/>
          </p:nvSpPr>
          <p:spPr>
            <a:xfrm flipH="1" flipV="1">
              <a:off x="4846242" y="878642"/>
              <a:ext cx="14398" cy="348637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0" name="TextBox 34">
              <a:extLst>
                <a:ext uri="{FF2B5EF4-FFF2-40B4-BE49-F238E27FC236}">
                  <a16:creationId xmlns:a16="http://schemas.microsoft.com/office/drawing/2014/main" id="{74DD9DD7-A444-5FEF-6C08-53086857613C}"/>
                </a:ext>
              </a:extLst>
            </p:cNvPr>
            <p:cNvSpPr txBox="1"/>
            <p:nvPr/>
          </p:nvSpPr>
          <p:spPr>
            <a:xfrm>
              <a:off x="1870787" y="4140118"/>
              <a:ext cx="277524" cy="2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000"/>
              </a:pPr>
              <a:r>
                <a:t>45</a:t>
              </a:r>
              <a:r>
                <a:rPr baseline="30000"/>
                <a:t>o</a:t>
              </a:r>
            </a:p>
          </p:txBody>
        </p:sp>
        <p:sp>
          <p:nvSpPr>
            <p:cNvPr id="51" name="Straight Arrow Connector 35">
              <a:extLst>
                <a:ext uri="{FF2B5EF4-FFF2-40B4-BE49-F238E27FC236}">
                  <a16:creationId xmlns:a16="http://schemas.microsoft.com/office/drawing/2014/main" id="{11D0BA77-0C78-E74C-1B63-B7E7967E937F}"/>
                </a:ext>
              </a:extLst>
            </p:cNvPr>
            <p:cNvSpPr/>
            <p:nvPr/>
          </p:nvSpPr>
          <p:spPr>
            <a:xfrm flipH="1" flipV="1">
              <a:off x="4189437" y="1594138"/>
              <a:ext cx="33187" cy="277088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2" name="Straight Arrow Connector 37">
              <a:extLst>
                <a:ext uri="{FF2B5EF4-FFF2-40B4-BE49-F238E27FC236}">
                  <a16:creationId xmlns:a16="http://schemas.microsoft.com/office/drawing/2014/main" id="{106065CC-CE13-36CF-76DA-6BA14B8BBE88}"/>
                </a:ext>
              </a:extLst>
            </p:cNvPr>
            <p:cNvSpPr/>
            <p:nvPr/>
          </p:nvSpPr>
          <p:spPr>
            <a:xfrm flipH="1" flipV="1">
              <a:off x="3894236" y="1951677"/>
              <a:ext cx="42071" cy="2426353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21" name="TextBox 12">
            <a:extLst>
              <a:ext uri="{FF2B5EF4-FFF2-40B4-BE49-F238E27FC236}">
                <a16:creationId xmlns:a16="http://schemas.microsoft.com/office/drawing/2014/main" id="{FB8D75AB-7958-EFD5-DD7E-E203A9294E7C}"/>
              </a:ext>
            </a:extLst>
          </p:cNvPr>
          <p:cNvSpPr txBox="1"/>
          <p:nvPr/>
        </p:nvSpPr>
        <p:spPr>
          <a:xfrm>
            <a:off x="5995692" y="1439440"/>
            <a:ext cx="1011465" cy="1077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>
              <a:defRPr sz="1600"/>
            </a:pPr>
            <a:r>
              <a:rPr dirty="0"/>
              <a:t>Individual </a:t>
            </a:r>
            <a:endParaRPr lang="en-GB" dirty="0"/>
          </a:p>
          <a:p>
            <a:pPr>
              <a:defRPr sz="1600"/>
            </a:pPr>
            <a:r>
              <a:rPr dirty="0"/>
              <a:t>bank’s</a:t>
            </a:r>
          </a:p>
          <a:p>
            <a:pPr>
              <a:defRPr sz="1600"/>
            </a:pPr>
            <a:r>
              <a:rPr dirty="0"/>
              <a:t>lending </a:t>
            </a:r>
            <a:endParaRPr lang="en-GB" dirty="0"/>
          </a:p>
          <a:p>
            <a:pPr>
              <a:defRPr sz="1600"/>
            </a:pPr>
            <a:r>
              <a:rPr dirty="0"/>
              <a:t>choice</a:t>
            </a:r>
          </a:p>
        </p:txBody>
      </p:sp>
      <p:sp>
        <p:nvSpPr>
          <p:cNvPr id="10" name="TextBox 23">
            <a:extLst>
              <a:ext uri="{FF2B5EF4-FFF2-40B4-BE49-F238E27FC236}">
                <a16:creationId xmlns:a16="http://schemas.microsoft.com/office/drawing/2014/main" id="{489546D6-BFD4-F6E2-5499-4ACF75971808}"/>
              </a:ext>
            </a:extLst>
          </p:cNvPr>
          <p:cNvSpPr txBox="1"/>
          <p:nvPr/>
        </p:nvSpPr>
        <p:spPr>
          <a:xfrm>
            <a:off x="7454225" y="4629535"/>
            <a:ext cx="128319" cy="307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 sz="1400"/>
            </a:lvl1pPr>
          </a:lstStyle>
          <a:p>
            <a:r>
              <a:rPr lang="en-GB" dirty="0"/>
              <a:t>D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70187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848262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pecuniary externalities and systemic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702904"/>
            <a:ext cx="10691265" cy="4237856"/>
          </a:xfrm>
        </p:spPr>
        <p:txBody>
          <a:bodyPr>
            <a:normAutofit/>
          </a:bodyPr>
          <a:lstStyle/>
          <a:p>
            <a:pPr marL="45034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When banks sell assets, it pushes down the market price, and affects the value of assets of other banks, the collateral constraint for other banks will become tighter</a:t>
            </a:r>
          </a:p>
          <a:p>
            <a:pPr marL="907540" lvl="2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sz="1800" dirty="0">
                <a:latin typeface="+mj-lt"/>
              </a:rPr>
              <a:t>The action of one bank causes loss of other banks — </a:t>
            </a:r>
            <a:r>
              <a:rPr lang="en-US" altLang="zh-CN" sz="1800" b="1" dirty="0">
                <a:solidFill>
                  <a:srgbClr val="EC6D0B"/>
                </a:solidFill>
                <a:latin typeface="+mj-lt"/>
              </a:rPr>
              <a:t>pecuniary externality</a:t>
            </a:r>
            <a:endParaRPr lang="en-US" altLang="zh-CN" sz="2000" b="1" dirty="0">
              <a:solidFill>
                <a:srgbClr val="EC6D0B"/>
              </a:solidFill>
              <a:latin typeface="+mj-lt"/>
            </a:endParaRPr>
          </a:p>
          <a:p>
            <a:pPr marL="45034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While strategic complementarities lead to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amplification and multiplicity</a:t>
            </a:r>
            <a:r>
              <a:rPr lang="en-US" altLang="zh-CN" dirty="0">
                <a:latin typeface="+mj-lt"/>
              </a:rPr>
              <a:t>, which enlarges all effects, including externalities, and externalities lead to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systemic risk </a:t>
            </a:r>
            <a:endParaRPr lang="en-US" altLang="zh-CN" dirty="0">
              <a:latin typeface="+mj-lt"/>
            </a:endParaRPr>
          </a:p>
          <a:p>
            <a:pPr marL="45034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Systemic crisis and losses of some financial institutions can spread across the whole financial system through a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general-equilibrium propagation </a:t>
            </a:r>
            <a:r>
              <a:rPr lang="en-US" altLang="zh-CN" dirty="0">
                <a:latin typeface="+mj-lt"/>
              </a:rPr>
              <a:t>of the initial shock</a:t>
            </a:r>
          </a:p>
        </p:txBody>
      </p:sp>
    </p:spTree>
    <p:extLst>
      <p:ext uri="{BB962C8B-B14F-4D97-AF65-F5344CB8AC3E}">
        <p14:creationId xmlns:p14="http://schemas.microsoft.com/office/powerpoint/2010/main" val="2678594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5E25D351-92EC-4992-A1F5-3764322A2663}"/>
              </a:ext>
            </a:extLst>
          </p:cNvPr>
          <p:cNvSpPr/>
          <p:nvPr/>
        </p:nvSpPr>
        <p:spPr>
          <a:xfrm>
            <a:off x="1122744" y="1187272"/>
            <a:ext cx="9965803" cy="1930832"/>
          </a:xfrm>
          <a:prstGeom prst="rect">
            <a:avLst/>
          </a:prstGeom>
          <a:solidFill>
            <a:srgbClr val="42424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2600"/>
              </a:solidFill>
            </a:endParaRP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C75D7D53-C50F-676E-C20F-4D2DDF35A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744" y="1039782"/>
            <a:ext cx="10032936" cy="2261202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cap="none" dirty="0">
                <a:solidFill>
                  <a:srgbClr val="EC6D0B"/>
                </a:solidFill>
              </a:rPr>
              <a:t>SYSTEMIC RISK IN THE IRISH BANKING SECTOR IN THE 2000S</a:t>
            </a:r>
          </a:p>
        </p:txBody>
      </p:sp>
    </p:spTree>
    <p:extLst>
      <p:ext uri="{BB962C8B-B14F-4D97-AF65-F5344CB8AC3E}">
        <p14:creationId xmlns:p14="http://schemas.microsoft.com/office/powerpoint/2010/main" val="3062573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Content Placeholder 3">
            <a:extLst>
              <a:ext uri="{FF2B5EF4-FFF2-40B4-BE49-F238E27FC236}">
                <a16:creationId xmlns:a16="http://schemas.microsoft.com/office/drawing/2014/main" id="{663B266B-DAD4-3C96-15B0-FC39BDB366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7434630"/>
              </p:ext>
            </p:extLst>
          </p:nvPr>
        </p:nvGraphicFramePr>
        <p:xfrm>
          <a:off x="1036320" y="1591056"/>
          <a:ext cx="10119360" cy="444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123864FE-2A70-D572-290A-0592D5B5A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SEQUENCE OF EVENTS</a:t>
            </a:r>
          </a:p>
        </p:txBody>
      </p:sp>
    </p:spTree>
    <p:extLst>
      <p:ext uri="{BB962C8B-B14F-4D97-AF65-F5344CB8AC3E}">
        <p14:creationId xmlns:p14="http://schemas.microsoft.com/office/powerpoint/2010/main" val="9893971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Individual risk and systematic risk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620982"/>
            <a:ext cx="10691265" cy="4308232"/>
          </a:xfrm>
        </p:spPr>
        <p:txBody>
          <a:bodyPr>
            <a:noAutofit/>
          </a:bodyPr>
          <a:lstStyle/>
          <a:p>
            <a:pPr marL="0" indent="0" defTabSz="786383">
              <a:lnSpc>
                <a:spcPct val="100000"/>
              </a:lnSpc>
              <a:spcBef>
                <a:spcPts val="800"/>
              </a:spcBef>
              <a:buSzTx/>
              <a:buNone/>
              <a:defRPr sz="2000" b="1" u="sng"/>
            </a:pPr>
            <a:r>
              <a:rPr lang="en-US" altLang="zh-CN" dirty="0">
                <a:latin typeface="+mj-lt"/>
              </a:rPr>
              <a:t>Value-at-risk (</a:t>
            </a:r>
            <a:r>
              <a:rPr lang="en-US" altLang="zh-CN" dirty="0" err="1">
                <a:latin typeface="+mj-lt"/>
              </a:rPr>
              <a:t>VaR</a:t>
            </a:r>
            <a:r>
              <a:rPr lang="en-US" altLang="zh-CN" dirty="0">
                <a:latin typeface="+mj-lt"/>
              </a:rPr>
              <a:t>) </a:t>
            </a:r>
          </a:p>
          <a:p>
            <a:pPr marL="196595" indent="-196595" defTabSz="786383">
              <a:lnSpc>
                <a:spcPct val="100000"/>
              </a:lnSpc>
              <a:spcBef>
                <a:spcPts val="800"/>
              </a:spcBef>
              <a:defRPr sz="2000"/>
            </a:pPr>
            <a:r>
              <a:rPr lang="en-US" altLang="zh-CN" dirty="0">
                <a:latin typeface="+mj-lt"/>
              </a:rPr>
              <a:t>Measures how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individually risky </a:t>
            </a:r>
            <a:r>
              <a:rPr lang="en-US" altLang="zh-CN" dirty="0">
                <a:latin typeface="+mj-lt"/>
              </a:rPr>
              <a:t>a bank is</a:t>
            </a:r>
          </a:p>
          <a:p>
            <a:pPr marL="196595" indent="-196595" defTabSz="786383">
              <a:lnSpc>
                <a:spcPct val="100000"/>
              </a:lnSpc>
              <a:spcBef>
                <a:spcPts val="800"/>
              </a:spcBef>
              <a:defRPr sz="2000"/>
            </a:pPr>
            <a:r>
              <a:rPr lang="en-US" altLang="zh-CN" dirty="0">
                <a:latin typeface="+mj-lt"/>
              </a:rPr>
              <a:t>Calculate the size of the losses in the value of its equity in the worst 5% of the weeks during a two-year period.</a:t>
            </a:r>
          </a:p>
          <a:p>
            <a:pPr marL="589787" lvl="1" indent="-196595" defTabSz="786383">
              <a:lnSpc>
                <a:spcPct val="100000"/>
              </a:lnSpc>
              <a:spcBef>
                <a:spcPts val="800"/>
              </a:spcBef>
              <a:defRPr sz="2000"/>
            </a:pPr>
            <a:r>
              <a:rPr lang="en-US" altLang="zh-CN" sz="2000" dirty="0">
                <a:latin typeface="+mj-lt"/>
              </a:rPr>
              <a:t> Measures the risk of particular bank in isolation, the focus of </a:t>
            </a: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micro-prudential regulation</a:t>
            </a:r>
            <a:endParaRPr lang="en-US" altLang="zh-CN" b="1" dirty="0">
              <a:solidFill>
                <a:srgbClr val="EC6D0B"/>
              </a:solidFill>
              <a:latin typeface="+mj-lt"/>
            </a:endParaRPr>
          </a:p>
          <a:p>
            <a:pPr marL="0" indent="0" defTabSz="786383">
              <a:lnSpc>
                <a:spcPct val="100000"/>
              </a:lnSpc>
              <a:spcBef>
                <a:spcPts val="800"/>
              </a:spcBef>
              <a:buSzTx/>
              <a:buNone/>
              <a:defRPr sz="2000" b="1" u="sng"/>
            </a:pPr>
            <a:r>
              <a:rPr lang="en-US" altLang="zh-CN" dirty="0">
                <a:latin typeface="+mj-lt"/>
              </a:rPr>
              <a:t>∆</a:t>
            </a:r>
            <a:r>
              <a:rPr lang="en-US" altLang="zh-CN" dirty="0" err="1">
                <a:latin typeface="+mj-lt"/>
              </a:rPr>
              <a:t>CoVaR</a:t>
            </a:r>
            <a:r>
              <a:rPr lang="en-US" altLang="zh-CN" dirty="0">
                <a:latin typeface="+mj-lt"/>
              </a:rPr>
              <a:t> </a:t>
            </a:r>
          </a:p>
          <a:p>
            <a:pPr marL="196595" indent="-196595" defTabSz="786383">
              <a:lnSpc>
                <a:spcPct val="100000"/>
              </a:lnSpc>
              <a:spcBef>
                <a:spcPts val="800"/>
              </a:spcBef>
              <a:defRPr sz="2000"/>
            </a:pPr>
            <a:r>
              <a:rPr lang="en-US" altLang="zh-CN" dirty="0">
                <a:latin typeface="+mj-lt"/>
              </a:rPr>
              <a:t>Measures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systemic</a:t>
            </a:r>
            <a:r>
              <a:rPr lang="en-US" altLang="zh-CN" dirty="0">
                <a:latin typeface="+mj-lt"/>
              </a:rPr>
              <a:t> risk of banking sector</a:t>
            </a:r>
          </a:p>
          <a:p>
            <a:pPr marL="196595" indent="-196595" defTabSz="786383">
              <a:lnSpc>
                <a:spcPct val="100000"/>
              </a:lnSpc>
              <a:spcBef>
                <a:spcPts val="800"/>
              </a:spcBef>
              <a:defRPr sz="2000"/>
            </a:pPr>
            <a:r>
              <a:rPr lang="en-US" altLang="zh-CN" dirty="0">
                <a:latin typeface="+mj-lt"/>
              </a:rPr>
              <a:t>Calculate by how much the value at risk of the banking sector changes when one particular bank is under distress. </a:t>
            </a:r>
          </a:p>
          <a:p>
            <a:pPr marL="589787" lvl="1" indent="-196595" defTabSz="786383">
              <a:lnSpc>
                <a:spcPct val="100000"/>
              </a:lnSpc>
              <a:spcBef>
                <a:spcPts val="800"/>
              </a:spcBef>
              <a:defRPr sz="2000"/>
            </a:pPr>
            <a:r>
              <a:rPr lang="en-US" altLang="zh-CN" sz="2000" dirty="0">
                <a:latin typeface="+mj-lt"/>
              </a:rPr>
              <a:t>Measures how much the distress of a particular bank spills over to the banking sector, the focus of </a:t>
            </a: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macro-prudential regulation 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400"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19735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from traditional to modern banking: higher VAR and higher </a:t>
            </a:r>
            <a:r>
              <a:rPr lang="en-US" altLang="zh-CN" sz="3200" dirty="0" err="1"/>
              <a:t>Δcovar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ED91A383-2751-3C88-62E8-192844DB61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3940" y="1433945"/>
            <a:ext cx="6210564" cy="4783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475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Irish</a:t>
            </a:r>
            <a:r>
              <a:rPr lang="zh-CN" altLang="en-US" sz="3200" dirty="0"/>
              <a:t> </a:t>
            </a:r>
            <a:r>
              <a:rPr lang="en-US" altLang="zh-CN" sz="3200" dirty="0"/>
              <a:t>banks and housing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620982"/>
            <a:ext cx="10691265" cy="4308232"/>
          </a:xfrm>
        </p:spPr>
        <p:txBody>
          <a:bodyPr>
            <a:noAutofit/>
          </a:bodyPr>
          <a:lstStyle/>
          <a:p>
            <a:pPr marL="285750" indent="-285750">
              <a:defRPr sz="2400"/>
            </a:pPr>
            <a:r>
              <a:rPr lang="en-US" altLang="zh-CN" sz="2000" dirty="0">
                <a:latin typeface="+mj-lt"/>
                <a:ea typeface="+mj-ea"/>
              </a:rPr>
              <a:t>Strategic complementarities amplified the financial shock from abroad, causing credit to construction and housing sectors to fall by 48% between 2008-2010</a:t>
            </a:r>
          </a:p>
          <a:p>
            <a:pPr marL="285750" indent="-285750">
              <a:defRPr sz="2400"/>
            </a:pPr>
            <a:endParaRPr lang="en-US" altLang="zh-CN" sz="2000" dirty="0">
              <a:latin typeface="+mj-lt"/>
              <a:ea typeface="+mj-ea"/>
            </a:endParaRPr>
          </a:p>
          <a:p>
            <a:pPr marL="285750" indent="-285750">
              <a:defRPr sz="2400"/>
            </a:pPr>
            <a:r>
              <a:rPr lang="en-US" altLang="zh-CN" sz="2000" dirty="0">
                <a:latin typeface="+mj-lt"/>
                <a:ea typeface="+mj-ea"/>
              </a:rPr>
              <a:t>Propagation to the real economy led to a fall in residential property prices in Dublin of 35%</a:t>
            </a:r>
          </a:p>
          <a:p>
            <a:pPr marL="285750" indent="-285750">
              <a:defRPr sz="2400"/>
            </a:pPr>
            <a:endParaRPr lang="en-US" altLang="zh-CN" sz="2000" dirty="0">
              <a:latin typeface="+mj-lt"/>
              <a:ea typeface="+mj-ea"/>
            </a:endParaRPr>
          </a:p>
          <a:p>
            <a:pPr marL="285750" indent="-285750">
              <a:defRPr sz="2400"/>
            </a:pPr>
            <a:r>
              <a:rPr lang="en-US" altLang="zh-CN" sz="2000" dirty="0">
                <a:latin typeface="+mj-lt"/>
                <a:ea typeface="+mj-ea"/>
              </a:rPr>
              <a:t>By the start of 2009 the private equity of all three banks had been almost entirely wiped out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400"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58915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Strategic complementarities, amplification, multiplicity, and pecuniary externalities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2067338"/>
            <a:ext cx="10691265" cy="386187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altLang="zh-CN" dirty="0">
                <a:latin typeface="+mj-lt"/>
              </a:rPr>
              <a:t>Modern financial markets depend critically on how each individual market participant reacts to the behavior of others</a:t>
            </a:r>
          </a:p>
          <a:p>
            <a:pPr marL="685800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altLang="zh-CN" sz="1800" dirty="0">
                <a:latin typeface="+mj-lt"/>
              </a:rPr>
              <a:t>Unlike traditional banks, modern banks want to mimic the actions of others as the result of change in structure of liabilities and assets hold by banks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altLang="zh-CN" dirty="0">
                <a:latin typeface="+mj-lt"/>
              </a:rPr>
              <a:t>The combination of capital misallocation, reliance on wholesale funding has led to a financial system that hugely depends on market sentimental and is prone to instability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Adverse feedback loops </a:t>
            </a:r>
            <a:r>
              <a:rPr lang="en-US" altLang="zh-CN" dirty="0">
                <a:latin typeface="+mj-lt"/>
              </a:rPr>
              <a:t>amplify initial exogenous shocks, so seemingly small events can have large changes in credit and asset prices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altLang="zh-CN" dirty="0">
                <a:latin typeface="+mj-lt"/>
              </a:rPr>
              <a:t>If these amplification forces are sufficiently strong, there may be multiple equilibria, so that even just a switch to more pessimism by financial institutions can trigger a crisis </a:t>
            </a:r>
          </a:p>
          <a:p>
            <a:pPr marL="685800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altLang="zh-CN" sz="1800" dirty="0">
                <a:latin typeface="+mj-lt"/>
              </a:rPr>
              <a:t>The system self-generates </a:t>
            </a:r>
            <a:r>
              <a:rPr lang="en-US" altLang="zh-CN" sz="1800" b="1" dirty="0">
                <a:solidFill>
                  <a:srgbClr val="EC6D0B"/>
                </a:solidFill>
                <a:latin typeface="+mj-lt"/>
              </a:rPr>
              <a:t>systemic risk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5749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What can policy do?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620982"/>
            <a:ext cx="10691265" cy="4308232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400"/>
            </a:pPr>
            <a:r>
              <a:rPr lang="en-US" altLang="zh-CN" sz="1900" dirty="0">
                <a:latin typeface="+mj-lt"/>
                <a:ea typeface="+mj-ea"/>
              </a:rPr>
              <a:t>Want to intervene to attenuate the amplification of the shocks, as well as because and the externalities to the real economy are large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400"/>
            </a:pPr>
            <a:r>
              <a:rPr lang="en-US" altLang="zh-CN" sz="1900" u="sng" dirty="0">
                <a:latin typeface="+mj-lt"/>
                <a:ea typeface="+mj-ea"/>
              </a:rPr>
              <a:t>Approach 1</a:t>
            </a:r>
            <a:r>
              <a:rPr lang="en-US" altLang="zh-CN" sz="1900" dirty="0">
                <a:latin typeface="+mj-lt"/>
                <a:ea typeface="+mj-ea"/>
              </a:rPr>
              <a:t>: Stop funding spiral by central bank to lend to the bank 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400"/>
            </a:pPr>
            <a:r>
              <a:rPr lang="en-US" altLang="zh-CN" sz="1900" dirty="0">
                <a:latin typeface="+mj-lt"/>
                <a:ea typeface="+mj-ea"/>
              </a:rPr>
              <a:t>Yet, central bank lending requires collateral, typically government bonds 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400"/>
            </a:pPr>
            <a:r>
              <a:rPr lang="en-US" altLang="zh-CN" sz="1900" u="sng" dirty="0">
                <a:latin typeface="+mj-lt"/>
                <a:ea typeface="+mj-ea"/>
              </a:rPr>
              <a:t>Approach 2</a:t>
            </a:r>
            <a:r>
              <a:rPr lang="en-US" altLang="zh-CN" sz="1900" dirty="0">
                <a:latin typeface="+mj-lt"/>
                <a:ea typeface="+mj-ea"/>
              </a:rPr>
              <a:t>: Governments bail out banks through loans or recapitalization that more or less explicitly nationalize the banks. 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400"/>
            </a:pPr>
            <a:r>
              <a:rPr lang="en-US" altLang="zh-CN" sz="1900" dirty="0">
                <a:latin typeface="+mj-lt"/>
                <a:ea typeface="+mj-ea"/>
              </a:rPr>
              <a:t>But recapitalization requires trusting that banks remain economically solvent</a:t>
            </a:r>
          </a:p>
          <a:p>
            <a:pPr marL="285750" indent="-28575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400"/>
            </a:pPr>
            <a:r>
              <a:rPr lang="en-US" altLang="zh-CN" sz="1900" u="sng" dirty="0">
                <a:latin typeface="+mj-lt"/>
                <a:ea typeface="+mj-ea"/>
              </a:rPr>
              <a:t>Approach 3</a:t>
            </a:r>
            <a:r>
              <a:rPr lang="en-US" altLang="zh-CN" sz="1900" dirty="0">
                <a:latin typeface="+mj-lt"/>
                <a:ea typeface="+mj-ea"/>
              </a:rPr>
              <a:t>:  Conduct public stress test of banks’ balance sheets to let banks know the others will not cut lending in the near future</a:t>
            </a:r>
          </a:p>
          <a:p>
            <a:pPr marL="742950" lvl="1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2400"/>
            </a:pPr>
            <a:r>
              <a:rPr lang="en-US" altLang="zh-CN" sz="1900" dirty="0">
                <a:latin typeface="+mj-lt"/>
                <a:ea typeface="+mj-ea"/>
              </a:rPr>
              <a:t>Done in Europe, but with limited success</a:t>
            </a:r>
          </a:p>
        </p:txBody>
      </p:sp>
    </p:spTree>
    <p:extLst>
      <p:ext uri="{BB962C8B-B14F-4D97-AF65-F5344CB8AC3E}">
        <p14:creationId xmlns:p14="http://schemas.microsoft.com/office/powerpoint/2010/main" val="42775862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5E25D351-92EC-4992-A1F5-3764322A2663}"/>
              </a:ext>
            </a:extLst>
          </p:cNvPr>
          <p:cNvSpPr/>
          <p:nvPr/>
        </p:nvSpPr>
        <p:spPr>
          <a:xfrm>
            <a:off x="1122744" y="922096"/>
            <a:ext cx="9965803" cy="1775384"/>
          </a:xfrm>
          <a:prstGeom prst="rect">
            <a:avLst/>
          </a:prstGeom>
          <a:solidFill>
            <a:srgbClr val="42424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2600"/>
              </a:solidFill>
            </a:endParaRP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C75D7D53-C50F-676E-C20F-4D2DDF35A5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744" y="922096"/>
            <a:ext cx="10032936" cy="1775384"/>
          </a:xfrm>
        </p:spPr>
        <p:txBody>
          <a:bodyPr anchor="ctr">
            <a:normAutofit/>
          </a:bodyPr>
          <a:lstStyle/>
          <a:p>
            <a:pPr algn="ctr"/>
            <a:r>
              <a:rPr lang="en-US" sz="4800" cap="none" dirty="0">
                <a:solidFill>
                  <a:srgbClr val="EC6D0B"/>
                </a:solidFill>
              </a:rPr>
              <a:t>THE EMERGING MARKETS’ </a:t>
            </a:r>
            <a:br>
              <a:rPr lang="en-US" sz="4800" cap="none" dirty="0">
                <a:solidFill>
                  <a:srgbClr val="EC6D0B"/>
                </a:solidFill>
              </a:rPr>
            </a:br>
            <a:r>
              <a:rPr lang="en-US" sz="4800" cap="none" dirty="0">
                <a:solidFill>
                  <a:srgbClr val="EC6D0B"/>
                </a:solidFill>
              </a:rPr>
              <a:t>STORM OF 1997-98</a:t>
            </a:r>
          </a:p>
        </p:txBody>
      </p:sp>
    </p:spTree>
    <p:extLst>
      <p:ext uri="{BB962C8B-B14F-4D97-AF65-F5344CB8AC3E}">
        <p14:creationId xmlns:p14="http://schemas.microsoft.com/office/powerpoint/2010/main" val="31660574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Content Placeholder 3">
            <a:extLst>
              <a:ext uri="{FF2B5EF4-FFF2-40B4-BE49-F238E27FC236}">
                <a16:creationId xmlns:a16="http://schemas.microsoft.com/office/drawing/2014/main" id="{663B266B-DAD4-3C96-15B0-FC39BDB3661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75856168"/>
              </p:ext>
            </p:extLst>
          </p:nvPr>
        </p:nvGraphicFramePr>
        <p:xfrm>
          <a:off x="1036320" y="1572768"/>
          <a:ext cx="10119360" cy="445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15A89DFA-1F70-7374-91D6-89479629F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SEQUENCE OF EVENTS</a:t>
            </a:r>
          </a:p>
        </p:txBody>
      </p:sp>
    </p:spTree>
    <p:extLst>
      <p:ext uri="{BB962C8B-B14F-4D97-AF65-F5344CB8AC3E}">
        <p14:creationId xmlns:p14="http://schemas.microsoft.com/office/powerpoint/2010/main" val="15828615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id="{489C20AD-C100-8CCA-CF50-A5F986A5D1D4}"/>
              </a:ext>
            </a:extLst>
          </p:cNvPr>
          <p:cNvSpPr txBox="1"/>
          <p:nvPr/>
        </p:nvSpPr>
        <p:spPr>
          <a:xfrm>
            <a:off x="840566" y="1651872"/>
            <a:ext cx="10325503" cy="43242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  <a:defRPr sz="2200"/>
            </a:pP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Strategic complementarities </a:t>
            </a:r>
            <a:r>
              <a:rPr lang="en-US" altLang="zh-CN" sz="2000" dirty="0">
                <a:latin typeface="+mj-lt"/>
              </a:rPr>
              <a:t>not only amplify shocks within one financial system, but also propagate them across borders through multiple channels </a:t>
            </a:r>
          </a:p>
          <a:p>
            <a:pPr marL="228600" lvl="1" indent="-2286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200"/>
            </a:pPr>
            <a:r>
              <a:rPr lang="en-US" altLang="zh-CN" sz="2000" dirty="0">
                <a:latin typeface="+mj-lt"/>
              </a:rPr>
              <a:t>Banks are lending internationally, if one country has trouble to repay, the banks may need to cut credit for all other countries to cover the losses</a:t>
            </a:r>
          </a:p>
          <a:p>
            <a:pPr marL="228600" lvl="1" indent="-2286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200"/>
            </a:pPr>
            <a:r>
              <a:rPr lang="en-US" altLang="zh-CN" sz="2000" dirty="0">
                <a:latin typeface="+mj-lt"/>
              </a:rPr>
              <a:t>Sharp fall in the value of currency will lead to large losses of investors that hold assets in their domestic currency</a:t>
            </a:r>
          </a:p>
          <a:p>
            <a:pPr marL="228600" lvl="1" indent="-2286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200"/>
            </a:pPr>
            <a:r>
              <a:rPr lang="en-US" altLang="zh-CN" sz="2000" dirty="0">
                <a:latin typeface="+mj-lt"/>
              </a:rPr>
              <a:t>Depreciation implies that the terms of trade of its main trading partners worsen significantly</a:t>
            </a:r>
          </a:p>
          <a:p>
            <a:pPr marL="228600" lvl="1" indent="-2286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200"/>
            </a:pPr>
            <a:r>
              <a:rPr lang="en-US" altLang="zh-CN" sz="2000" dirty="0">
                <a:latin typeface="+mj-lt"/>
              </a:rPr>
              <a:t>When one sovereign bonds abruptly lose value, it must sell-off their bond holdings in other countries to respond to margin calls</a:t>
            </a:r>
          </a:p>
          <a:p>
            <a:pPr marL="228600" lvl="1" indent="-22860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 sz="2200"/>
            </a:pPr>
            <a:r>
              <a:rPr lang="en-US" altLang="zh-CN" sz="2000" dirty="0">
                <a:latin typeface="+mj-lt"/>
              </a:rPr>
              <a:t>Upward sloping best response functions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CF3C7DE-DB3D-EFF7-91B5-8E03AFBD4B57}"/>
              </a:ext>
            </a:extLst>
          </p:cNvPr>
          <p:cNvSpPr txBox="1">
            <a:spLocks/>
          </p:cNvSpPr>
          <p:nvPr/>
        </p:nvSpPr>
        <p:spPr>
          <a:xfrm>
            <a:off x="700635" y="922096"/>
            <a:ext cx="10691265" cy="5118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kern="1200" cap="all" spc="3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/>
              <a:t>Channels of propagation across borders</a:t>
            </a:r>
          </a:p>
        </p:txBody>
      </p:sp>
    </p:spTree>
    <p:extLst>
      <p:ext uri="{BB962C8B-B14F-4D97-AF65-F5344CB8AC3E}">
        <p14:creationId xmlns:p14="http://schemas.microsoft.com/office/powerpoint/2010/main" val="28698382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The</a:t>
            </a:r>
            <a:r>
              <a:rPr lang="zh-CN" altLang="en-US" sz="3200" dirty="0"/>
              <a:t> </a:t>
            </a:r>
            <a:r>
              <a:rPr lang="en-US" altLang="zh-CN" sz="3200" dirty="0"/>
              <a:t>emerging</a:t>
            </a:r>
            <a:r>
              <a:rPr lang="zh-CN" altLang="en-US" sz="3200" dirty="0"/>
              <a:t> </a:t>
            </a:r>
            <a:r>
              <a:rPr lang="en-US" altLang="zh-CN" sz="3200" dirty="0"/>
              <a:t>markets’</a:t>
            </a:r>
            <a:r>
              <a:rPr lang="zh-CN" altLang="en-US" sz="3200" dirty="0"/>
              <a:t> </a:t>
            </a:r>
            <a:r>
              <a:rPr lang="en-US" altLang="zh-CN" sz="3200" dirty="0"/>
              <a:t>storm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1997-98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301" y="1813437"/>
            <a:ext cx="5185307" cy="4168728"/>
          </a:xfrm>
        </p:spPr>
        <p:txBody>
          <a:bodyPr>
            <a:noAutofit/>
          </a:bodyPr>
          <a:lstStyle/>
          <a:p>
            <a:pPr marL="228600" indent="-22860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Figure shows the interest rates on government bonds</a:t>
            </a:r>
          </a:p>
          <a:p>
            <a:pPr marL="228600" indent="-22860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Started rising in 1997 for Thailand. Red line in figure spikes in second half of 1997</a:t>
            </a:r>
          </a:p>
          <a:p>
            <a:pPr marL="228600" indent="-22860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Why?  Investors expect further depreciation given the fragility state of the government finance</a:t>
            </a:r>
          </a:p>
          <a:p>
            <a:pPr marL="228600" indent="-22860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As Baht depreciated, the currency of Malaysia, Indonesia, and the Philippines came under intense speculative attacks from investors</a:t>
            </a:r>
          </a:p>
        </p:txBody>
      </p:sp>
      <p:pic>
        <p:nvPicPr>
          <p:cNvPr id="21" name="fig_govyields.pdf" descr="fig_govyields.pdf">
            <a:extLst>
              <a:ext uri="{FF2B5EF4-FFF2-40B4-BE49-F238E27FC236}">
                <a16:creationId xmlns:a16="http://schemas.microsoft.com/office/drawing/2014/main" id="{AF94581C-857B-D5D2-F555-96A7B9F2E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608" y="1813437"/>
            <a:ext cx="5700188" cy="401016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4373046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The</a:t>
            </a:r>
            <a:r>
              <a:rPr lang="zh-CN" altLang="en-US" sz="3200" dirty="0"/>
              <a:t> </a:t>
            </a:r>
            <a:r>
              <a:rPr lang="en-US" altLang="zh-CN" sz="3200" dirty="0"/>
              <a:t>emerging</a:t>
            </a:r>
            <a:r>
              <a:rPr lang="zh-CN" altLang="en-US" sz="3200" dirty="0"/>
              <a:t> </a:t>
            </a:r>
            <a:r>
              <a:rPr lang="en-US" altLang="zh-CN" sz="3200" dirty="0"/>
              <a:t>markets’</a:t>
            </a:r>
            <a:r>
              <a:rPr lang="zh-CN" altLang="en-US" sz="3200" dirty="0"/>
              <a:t> </a:t>
            </a:r>
            <a:r>
              <a:rPr lang="en-US" altLang="zh-CN" sz="3200" dirty="0"/>
              <a:t>storm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1997-98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489" y="1601402"/>
            <a:ext cx="5190119" cy="4168728"/>
          </a:xfrm>
        </p:spPr>
        <p:txBody>
          <a:bodyPr>
            <a:noAutofit/>
          </a:bodyPr>
          <a:lstStyle/>
          <a:p>
            <a:pPr marL="228600" indent="-228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Korea, which shared its main creditors, Japanese and European commercial banks, with country in crisis, came under attack in October 1997 where foreign investors ran to take capital out</a:t>
            </a:r>
          </a:p>
          <a:p>
            <a:pPr marL="228600" indent="-228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Won depreciated gradually with respect to dollars by 8%, asset prices fell by another 25% and by 4% in a single week in December </a:t>
            </a:r>
          </a:p>
          <a:p>
            <a:pPr marL="228600" indent="-228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There might have been a shift between multiple equilibria</a:t>
            </a:r>
          </a:p>
          <a:p>
            <a:pPr marL="228600" indent="-2286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Similar events in Singapore and Hong Kong</a:t>
            </a:r>
          </a:p>
        </p:txBody>
      </p:sp>
      <p:pic>
        <p:nvPicPr>
          <p:cNvPr id="21" name="fig_govyields.pdf" descr="fig_govyields.pdf">
            <a:extLst>
              <a:ext uri="{FF2B5EF4-FFF2-40B4-BE49-F238E27FC236}">
                <a16:creationId xmlns:a16="http://schemas.microsoft.com/office/drawing/2014/main" id="{AF94581C-857B-D5D2-F555-96A7B9F2E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608" y="1813437"/>
            <a:ext cx="5700188" cy="401016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37360881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The</a:t>
            </a:r>
            <a:r>
              <a:rPr lang="zh-CN" altLang="en-US" sz="3200" dirty="0"/>
              <a:t> </a:t>
            </a:r>
            <a:r>
              <a:rPr lang="en-US" altLang="zh-CN" sz="3200" dirty="0"/>
              <a:t>emerging</a:t>
            </a:r>
            <a:r>
              <a:rPr lang="zh-CN" altLang="en-US" sz="3200" dirty="0"/>
              <a:t> </a:t>
            </a:r>
            <a:r>
              <a:rPr lang="en-US" altLang="zh-CN" sz="3200" dirty="0"/>
              <a:t>markets’</a:t>
            </a:r>
            <a:r>
              <a:rPr lang="zh-CN" altLang="en-US" sz="3200" dirty="0"/>
              <a:t> </a:t>
            </a:r>
            <a:r>
              <a:rPr lang="en-US" altLang="zh-CN" sz="3200" dirty="0"/>
              <a:t>storm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1997-98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1759968"/>
            <a:ext cx="5537157" cy="4010162"/>
          </a:xfrm>
        </p:spPr>
        <p:txBody>
          <a:bodyPr>
            <a:noAutofit/>
          </a:bodyPr>
          <a:lstStyle/>
          <a:p>
            <a:pPr marL="228600" indent="-22860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Propagation through common investors</a:t>
            </a:r>
          </a:p>
          <a:p>
            <a:pPr marL="228600" indent="-22860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August 18, 1998, Russian government unexpectedly decided to impose capital controls and default on government debt</a:t>
            </a:r>
          </a:p>
          <a:p>
            <a:pPr marL="228600" indent="-22860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Ruble depreciated by 262% between July 1998 and January 1999, interest rate reached almost 50%</a:t>
            </a:r>
          </a:p>
        </p:txBody>
      </p:sp>
      <p:pic>
        <p:nvPicPr>
          <p:cNvPr id="21" name="fig_govyields.pdf" descr="fig_govyields.pdf">
            <a:extLst>
              <a:ext uri="{FF2B5EF4-FFF2-40B4-BE49-F238E27FC236}">
                <a16:creationId xmlns:a16="http://schemas.microsoft.com/office/drawing/2014/main" id="{AF94581C-857B-D5D2-F555-96A7B9F2E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608" y="1813437"/>
            <a:ext cx="5700188" cy="401016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1754535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The</a:t>
            </a:r>
            <a:r>
              <a:rPr lang="zh-CN" altLang="en-US" sz="3200" dirty="0"/>
              <a:t> </a:t>
            </a:r>
            <a:r>
              <a:rPr lang="en-US" altLang="zh-CN" sz="3200" dirty="0"/>
              <a:t>emerging</a:t>
            </a:r>
            <a:r>
              <a:rPr lang="zh-CN" altLang="en-US" sz="3200" dirty="0"/>
              <a:t> </a:t>
            </a:r>
            <a:r>
              <a:rPr lang="en-US" altLang="zh-CN" sz="3200" dirty="0"/>
              <a:t>markets’</a:t>
            </a:r>
            <a:r>
              <a:rPr lang="zh-CN" altLang="en-US" sz="3200" dirty="0"/>
              <a:t> </a:t>
            </a:r>
            <a:r>
              <a:rPr lang="en-US" altLang="zh-CN" sz="3200" dirty="0"/>
              <a:t>storm</a:t>
            </a:r>
            <a:r>
              <a:rPr lang="zh-CN" altLang="en-US" sz="3200" dirty="0"/>
              <a:t> </a:t>
            </a:r>
            <a:r>
              <a:rPr lang="en-US" altLang="zh-CN" sz="3200" dirty="0"/>
              <a:t>of</a:t>
            </a:r>
            <a:r>
              <a:rPr lang="zh-CN" altLang="en-US" sz="3200" dirty="0"/>
              <a:t> </a:t>
            </a:r>
            <a:r>
              <a:rPr lang="en-US" altLang="zh-CN" sz="3200" dirty="0"/>
              <a:t>1997-98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7" y="1913992"/>
            <a:ext cx="5132214" cy="3856137"/>
          </a:xfrm>
        </p:spPr>
        <p:txBody>
          <a:bodyPr>
            <a:noAutofit/>
          </a:bodyPr>
          <a:lstStyle/>
          <a:p>
            <a:pPr marL="228600" indent="-22860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Create large losses in US based hedge funds and mutual funds, that sold investments over the world</a:t>
            </a:r>
          </a:p>
          <a:p>
            <a:pPr marL="228600" indent="-22860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Brazil saw large capital outflow, depreciation in exchange rates and spike in interest rates as result, even if its trade linkage to Russia is insignificant and have different economic fundamentals</a:t>
            </a:r>
          </a:p>
          <a:p>
            <a:pPr marL="228600" indent="-22860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buFont typeface="Arial"/>
              <a:buChar char="•"/>
              <a:defRPr sz="2400"/>
            </a:pPr>
            <a:r>
              <a:rPr lang="en-US" altLang="zh-CN" sz="2000" dirty="0">
                <a:latin typeface="+mj-lt"/>
              </a:rPr>
              <a:t>Similar event took place in Argentina, Chile, Colombia, Mexico, and Venezuela </a:t>
            </a:r>
          </a:p>
        </p:txBody>
      </p:sp>
      <p:pic>
        <p:nvPicPr>
          <p:cNvPr id="21" name="fig_govyields.pdf" descr="fig_govyields.pdf">
            <a:extLst>
              <a:ext uri="{FF2B5EF4-FFF2-40B4-BE49-F238E27FC236}">
                <a16:creationId xmlns:a16="http://schemas.microsoft.com/office/drawing/2014/main" id="{AF94581C-857B-D5D2-F555-96A7B9F2E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6608" y="1813437"/>
            <a:ext cx="5700188" cy="401016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5447054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5052465" cy="698886"/>
          </a:xfrm>
        </p:spPr>
        <p:txBody>
          <a:bodyPr>
            <a:noAutofit/>
          </a:bodyPr>
          <a:lstStyle/>
          <a:p>
            <a:r>
              <a:rPr lang="en-US" sz="32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4" y="1620982"/>
            <a:ext cx="7943569" cy="4308232"/>
          </a:xfrm>
        </p:spPr>
        <p:txBody>
          <a:bodyPr>
            <a:noAutofit/>
          </a:bodyPr>
          <a:lstStyle/>
          <a:p>
            <a:pPr marL="339470" indent="-339470" defTabSz="90525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900"/>
            </a:pPr>
            <a:r>
              <a:rPr lang="en-US" altLang="zh-CN" sz="2000" dirty="0">
                <a:latin typeface="+mj-lt"/>
              </a:rPr>
              <a:t>The actions of </a:t>
            </a:r>
            <a:r>
              <a:rPr lang="en-US" altLang="zh-CN" sz="2000" b="1" dirty="0">
                <a:latin typeface="+mj-lt"/>
              </a:rPr>
              <a:t>traditional banks</a:t>
            </a:r>
            <a:r>
              <a:rPr lang="en-US" altLang="zh-CN" sz="2000" dirty="0">
                <a:latin typeface="+mj-lt"/>
              </a:rPr>
              <a:t> are </a:t>
            </a: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strategic substitutes:</a:t>
            </a:r>
            <a:r>
              <a:rPr lang="en-US" altLang="zh-CN" sz="2000" dirty="0">
                <a:latin typeface="+mj-lt"/>
              </a:rPr>
              <a:t> downward sloping BR curve. There is </a:t>
            </a: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attenuation</a:t>
            </a:r>
            <a:r>
              <a:rPr lang="en-US" altLang="zh-CN" sz="2000" dirty="0">
                <a:latin typeface="+mj-lt"/>
              </a:rPr>
              <a:t> after an initial shock to the system</a:t>
            </a:r>
          </a:p>
          <a:p>
            <a:pPr marL="339470" indent="-339470" defTabSz="90525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900" b="1"/>
            </a:pPr>
            <a:r>
              <a:rPr lang="en-US" altLang="zh-CN" sz="2000" dirty="0">
                <a:latin typeface="+mj-lt"/>
              </a:rPr>
              <a:t>Modern banks</a:t>
            </a:r>
            <a:r>
              <a:rPr lang="en-US" altLang="zh-CN" sz="2000" b="0" dirty="0">
                <a:latin typeface="+mj-lt"/>
              </a:rPr>
              <a:t>, on the other hand, have upwards sloping BR curves. </a:t>
            </a: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Fire sales </a:t>
            </a:r>
            <a:r>
              <a:rPr lang="en-US" altLang="zh-CN" sz="2000" b="0" dirty="0">
                <a:latin typeface="+mj-lt"/>
              </a:rPr>
              <a:t>and </a:t>
            </a: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liquidity spirals </a:t>
            </a:r>
            <a:r>
              <a:rPr lang="en-US" altLang="zh-CN" sz="2000" b="0" dirty="0">
                <a:latin typeface="+mj-lt"/>
              </a:rPr>
              <a:t>cause their lending choices to be</a:t>
            </a:r>
            <a:r>
              <a:rPr lang="en-US" altLang="zh-CN" sz="2000" b="0" dirty="0">
                <a:solidFill>
                  <a:schemeClr val="accent3"/>
                </a:solidFill>
                <a:latin typeface="+mj-lt"/>
              </a:rPr>
              <a:t> </a:t>
            </a: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strategic complements</a:t>
            </a:r>
          </a:p>
          <a:p>
            <a:pPr marL="339470" indent="-339470" defTabSz="90525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900">
                <a:solidFill>
                  <a:schemeClr val="accent3"/>
                </a:solidFill>
              </a:defRPr>
            </a:pP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Multiplicity</a:t>
            </a:r>
            <a:r>
              <a:rPr lang="en-US" altLang="zh-CN" sz="2000" dirty="0">
                <a:solidFill>
                  <a:srgbClr val="000000"/>
                </a:solidFill>
                <a:latin typeface="+mj-lt"/>
              </a:rPr>
              <a:t> can move the economy to a stable depressed-lending equilibrium</a:t>
            </a:r>
            <a:endParaRPr lang="en-US" altLang="zh-CN" sz="2000" dirty="0">
              <a:latin typeface="+mj-lt"/>
            </a:endParaRPr>
          </a:p>
          <a:p>
            <a:pPr marL="339470" indent="-339470" defTabSz="90525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900"/>
            </a:pPr>
            <a:r>
              <a:rPr lang="en-US" altLang="zh-CN" sz="2000" dirty="0">
                <a:latin typeface="+mj-lt"/>
              </a:rPr>
              <a:t>The Irish banking sector is an example of systemic risk where the crisis spilled over into the real economy through a </a:t>
            </a: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general-equilibrium</a:t>
            </a:r>
            <a:r>
              <a:rPr lang="en-US" altLang="zh-CN" sz="2000" dirty="0">
                <a:solidFill>
                  <a:schemeClr val="accent3"/>
                </a:solidFill>
                <a:latin typeface="+mj-lt"/>
              </a:rPr>
              <a:t> </a:t>
            </a:r>
            <a:r>
              <a:rPr lang="en-US" altLang="zh-CN" sz="2000" b="1" dirty="0">
                <a:solidFill>
                  <a:srgbClr val="EC6D0B"/>
                </a:solidFill>
                <a:latin typeface="+mj-lt"/>
              </a:rPr>
              <a:t>propagation</a:t>
            </a:r>
            <a:r>
              <a:rPr lang="en-US" altLang="zh-CN" sz="2000" dirty="0">
                <a:latin typeface="+mj-lt"/>
              </a:rPr>
              <a:t> of the initial shock</a:t>
            </a:r>
          </a:p>
          <a:p>
            <a:pPr marL="339470" indent="-339470" defTabSz="905255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defRPr sz="1900"/>
            </a:pPr>
            <a:r>
              <a:rPr lang="en-US" altLang="zh-CN" sz="2000" dirty="0">
                <a:latin typeface="+mj-lt"/>
              </a:rPr>
              <a:t>Crises in Asia and Russia demonstrate propagation of shocks across border through trade and common creditors around the world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94776A-795F-918C-AF27-B3A56FC33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4209" y="1683329"/>
            <a:ext cx="2761489" cy="4172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6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5E25D351-92EC-4992-A1F5-3764322A2663}"/>
              </a:ext>
            </a:extLst>
          </p:cNvPr>
          <p:cNvSpPr/>
          <p:nvPr/>
        </p:nvSpPr>
        <p:spPr>
          <a:xfrm>
            <a:off x="1122744" y="1157468"/>
            <a:ext cx="9965803" cy="925975"/>
          </a:xfrm>
          <a:prstGeom prst="rect">
            <a:avLst/>
          </a:prstGeom>
          <a:solidFill>
            <a:srgbClr val="42424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2600"/>
              </a:solidFill>
            </a:endParaRP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C75D7D53-C50F-676E-C20F-4D2DDF35A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400" dirty="0">
                <a:solidFill>
                  <a:srgbClr val="EC6D0B"/>
                </a:solidFill>
              </a:rPr>
              <a:t>A model of strategic interactions</a:t>
            </a:r>
          </a:p>
        </p:txBody>
      </p:sp>
    </p:spTree>
    <p:extLst>
      <p:ext uri="{BB962C8B-B14F-4D97-AF65-F5344CB8AC3E}">
        <p14:creationId xmlns:p14="http://schemas.microsoft.com/office/powerpoint/2010/main" val="209455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traditional banks: model setup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1" y="1580868"/>
            <a:ext cx="5759012" cy="4348346"/>
          </a:xfrm>
        </p:spPr>
        <p:txBody>
          <a:bodyPr>
            <a:noAutofit/>
          </a:bodyPr>
          <a:lstStyle/>
          <a:p>
            <a:pPr marL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Best Response </a:t>
            </a:r>
            <a:r>
              <a:rPr lang="en-US" altLang="zh-CN" dirty="0">
                <a:latin typeface="+mj-lt"/>
              </a:rPr>
              <a:t>(BR) functions show the best response of one bank given others’ choices in the financial market</a:t>
            </a:r>
          </a:p>
          <a:p>
            <a:pPr marL="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sz="2000" dirty="0">
                <a:latin typeface="+mj-lt"/>
              </a:rPr>
              <a:t>Determines how much it will lend given the others’ behavior</a:t>
            </a:r>
          </a:p>
          <a:p>
            <a:pPr marL="457199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Traditional bank decreases lending whenever others increase their average lending</a:t>
            </a:r>
          </a:p>
          <a:p>
            <a:pPr marL="457199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sz="2000" dirty="0">
                <a:latin typeface="+mj-lt"/>
              </a:rPr>
              <a:t>The good projects with higher returns are already invested</a:t>
            </a:r>
          </a:p>
          <a:p>
            <a:pPr marL="457199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BR curve is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downward sloping</a:t>
            </a:r>
          </a:p>
          <a:p>
            <a:pPr marL="457199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Actions are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strategic substitutes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10221EB-C224-06D7-206C-91467FFAEDEB}"/>
              </a:ext>
            </a:extLst>
          </p:cNvPr>
          <p:cNvGrpSpPr/>
          <p:nvPr/>
        </p:nvGrpSpPr>
        <p:grpSpPr>
          <a:xfrm>
            <a:off x="6315602" y="1530625"/>
            <a:ext cx="4816294" cy="4167372"/>
            <a:chOff x="92504" y="0"/>
            <a:chExt cx="5725844" cy="5120366"/>
          </a:xfrm>
        </p:grpSpPr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39AF6D94-81A0-7BFD-9219-AE1757E949ED}"/>
                </a:ext>
              </a:extLst>
            </p:cNvPr>
            <p:cNvSpPr/>
            <p:nvPr/>
          </p:nvSpPr>
          <p:spPr>
            <a:xfrm rot="943182">
              <a:off x="3079965" y="483128"/>
              <a:ext cx="2738383" cy="14709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0490" y="18277"/>
                    <a:pt x="19381" y="14954"/>
                    <a:pt x="16829" y="12818"/>
                  </a:cubicBezTo>
                  <a:cubicBezTo>
                    <a:pt x="14278" y="10681"/>
                    <a:pt x="9096" y="10919"/>
                    <a:pt x="6291" y="8782"/>
                  </a:cubicBezTo>
                  <a:cubicBezTo>
                    <a:pt x="3486" y="6646"/>
                    <a:pt x="1743" y="3323"/>
                    <a:pt x="0" y="0"/>
                  </a:cubicBezTo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8" name="Straight Arrow Connector 8">
              <a:extLst>
                <a:ext uri="{FF2B5EF4-FFF2-40B4-BE49-F238E27FC236}">
                  <a16:creationId xmlns:a16="http://schemas.microsoft.com/office/drawing/2014/main" id="{7C33359D-F526-8F9F-AD61-0CA3A4EEC042}"/>
                </a:ext>
              </a:extLst>
            </p:cNvPr>
            <p:cNvSpPr/>
            <p:nvPr/>
          </p:nvSpPr>
          <p:spPr>
            <a:xfrm>
              <a:off x="1359532" y="4352020"/>
              <a:ext cx="4347788" cy="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Straight Arrow Connector 9">
              <a:extLst>
                <a:ext uri="{FF2B5EF4-FFF2-40B4-BE49-F238E27FC236}">
                  <a16:creationId xmlns:a16="http://schemas.microsoft.com/office/drawing/2014/main" id="{C60BCC5C-0F4F-9F7C-92A4-3FDD39124E8E}"/>
                </a:ext>
              </a:extLst>
            </p:cNvPr>
            <p:cNvSpPr/>
            <p:nvPr/>
          </p:nvSpPr>
          <p:spPr>
            <a:xfrm flipV="1">
              <a:off x="1359532" y="0"/>
              <a:ext cx="2" cy="4352022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2" name="TextBox 11">
              <a:extLst>
                <a:ext uri="{FF2B5EF4-FFF2-40B4-BE49-F238E27FC236}">
                  <a16:creationId xmlns:a16="http://schemas.microsoft.com/office/drawing/2014/main" id="{CA69E477-B89A-350B-8515-C407B35F7141}"/>
                </a:ext>
              </a:extLst>
            </p:cNvPr>
            <p:cNvSpPr txBox="1"/>
            <p:nvPr/>
          </p:nvSpPr>
          <p:spPr>
            <a:xfrm>
              <a:off x="3848912" y="4401870"/>
              <a:ext cx="1870427" cy="7184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>
                <a:defRPr sz="1600"/>
              </a:pPr>
              <a:r>
                <a:rPr dirty="0"/>
                <a:t>All other banks’</a:t>
              </a:r>
            </a:p>
            <a:p>
              <a:pPr>
                <a:defRPr sz="1600"/>
              </a:pPr>
              <a:r>
                <a:rPr dirty="0"/>
                <a:t>lending choice</a:t>
              </a:r>
            </a:p>
          </p:txBody>
        </p:sp>
        <p:sp>
          <p:nvSpPr>
            <p:cNvPr id="23" name="TextBox 12">
              <a:extLst>
                <a:ext uri="{FF2B5EF4-FFF2-40B4-BE49-F238E27FC236}">
                  <a16:creationId xmlns:a16="http://schemas.microsoft.com/office/drawing/2014/main" id="{DD504ACB-E6F8-BA10-1CC8-EF63AD2A3B53}"/>
                </a:ext>
              </a:extLst>
            </p:cNvPr>
            <p:cNvSpPr txBox="1"/>
            <p:nvPr/>
          </p:nvSpPr>
          <p:spPr>
            <a:xfrm>
              <a:off x="92504" y="97945"/>
              <a:ext cx="1275029" cy="132355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>
                <a:defRPr sz="1600"/>
              </a:pPr>
              <a:r>
                <a:rPr dirty="0"/>
                <a:t>Individual bank’s</a:t>
              </a:r>
            </a:p>
            <a:p>
              <a:pPr>
                <a:defRPr sz="1600"/>
              </a:pPr>
              <a:r>
                <a:rPr dirty="0"/>
                <a:t>lending choice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3657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traditional banks:</a:t>
            </a:r>
            <a:r>
              <a:rPr lang="zh-CN" altLang="en-US" sz="3200" dirty="0"/>
              <a:t> </a:t>
            </a:r>
            <a:r>
              <a:rPr lang="en-US" altLang="zh-CN" sz="3200" dirty="0"/>
              <a:t>Equilibrium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580868"/>
            <a:ext cx="5537157" cy="4348346"/>
          </a:xfrm>
        </p:spPr>
        <p:txBody>
          <a:bodyPr>
            <a:noAutofit/>
          </a:bodyPr>
          <a:lstStyle/>
          <a:p>
            <a:pPr marL="45034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For simplicity, assume all other banks’ lending choice is identical</a:t>
            </a:r>
          </a:p>
          <a:p>
            <a:pPr marL="45034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There is a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symmetric equilibrium </a:t>
            </a:r>
            <a:r>
              <a:rPr lang="en-US" altLang="zh-CN" dirty="0">
                <a:latin typeface="+mj-lt"/>
              </a:rPr>
              <a:t>in that every single participants choses to do what the group is also doing</a:t>
            </a:r>
          </a:p>
          <a:p>
            <a:pPr marL="450340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The system is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stable</a:t>
            </a:r>
            <a:r>
              <a:rPr lang="en-US" altLang="zh-CN" dirty="0">
                <a:latin typeface="+mj-lt"/>
              </a:rPr>
              <a:t> in two senses:</a:t>
            </a:r>
            <a:br>
              <a:rPr lang="en-US" altLang="zh-CN" dirty="0">
                <a:latin typeface="+mj-lt"/>
              </a:rPr>
            </a:br>
            <a:r>
              <a:rPr lang="en-US" altLang="zh-CN" dirty="0">
                <a:latin typeface="+mj-lt"/>
              </a:rPr>
              <a:t>1.  A </a:t>
            </a:r>
            <a:r>
              <a:rPr lang="en-US" altLang="zh-CN" b="1" dirty="0">
                <a:latin typeface="+mj-lt"/>
              </a:rPr>
              <a:t>unique equilibrium</a:t>
            </a:r>
            <a:r>
              <a:rPr lang="en-US" altLang="zh-CN" dirty="0">
                <a:latin typeface="+mj-lt"/>
              </a:rPr>
              <a:t> at O, the individual bank’s BR coincides with the market BR at 45° line, as all are identical</a:t>
            </a:r>
            <a:br>
              <a:rPr lang="en-US" altLang="zh-CN" dirty="0">
                <a:latin typeface="+mj-lt"/>
              </a:rPr>
            </a:br>
            <a:r>
              <a:rPr lang="en-US" altLang="zh-CN" dirty="0">
                <a:latin typeface="+mj-lt"/>
              </a:rPr>
              <a:t>2.  Shift in the BR lead to </a:t>
            </a:r>
            <a:r>
              <a:rPr lang="en-US" altLang="zh-CN" b="1" dirty="0">
                <a:latin typeface="+mj-lt"/>
              </a:rPr>
              <a:t>moderate changes </a:t>
            </a:r>
            <a:r>
              <a:rPr lang="en-US" altLang="zh-CN" dirty="0">
                <a:latin typeface="+mj-lt"/>
              </a:rPr>
              <a:t>in equilibrium</a:t>
            </a:r>
          </a:p>
        </p:txBody>
      </p:sp>
      <p:grpSp>
        <p:nvGrpSpPr>
          <p:cNvPr id="4" name="Group 5">
            <a:extLst>
              <a:ext uri="{FF2B5EF4-FFF2-40B4-BE49-F238E27FC236}">
                <a16:creationId xmlns:a16="http://schemas.microsoft.com/office/drawing/2014/main" id="{2E61448C-1809-63A2-10A8-8DC3FB6A8301}"/>
              </a:ext>
            </a:extLst>
          </p:cNvPr>
          <p:cNvGrpSpPr/>
          <p:nvPr/>
        </p:nvGrpSpPr>
        <p:grpSpPr>
          <a:xfrm>
            <a:off x="6237791" y="1529593"/>
            <a:ext cx="5258893" cy="4348347"/>
            <a:chOff x="304649" y="0"/>
            <a:chExt cx="5985052" cy="5313064"/>
          </a:xfrm>
        </p:grpSpPr>
        <p:sp>
          <p:nvSpPr>
            <p:cNvPr id="5" name="Freeform 7">
              <a:extLst>
                <a:ext uri="{FF2B5EF4-FFF2-40B4-BE49-F238E27FC236}">
                  <a16:creationId xmlns:a16="http://schemas.microsoft.com/office/drawing/2014/main" id="{7FE418BB-7CDE-C982-1BB8-2205FB95DCDC}"/>
                </a:ext>
              </a:extLst>
            </p:cNvPr>
            <p:cNvSpPr/>
            <p:nvPr/>
          </p:nvSpPr>
          <p:spPr>
            <a:xfrm rot="943182">
              <a:off x="3329478" y="522266"/>
              <a:ext cx="2960223" cy="159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0490" y="18277"/>
                    <a:pt x="19381" y="14954"/>
                    <a:pt x="16829" y="12818"/>
                  </a:cubicBezTo>
                  <a:cubicBezTo>
                    <a:pt x="14278" y="10681"/>
                    <a:pt x="9096" y="10919"/>
                    <a:pt x="6291" y="8782"/>
                  </a:cubicBezTo>
                  <a:cubicBezTo>
                    <a:pt x="3486" y="6646"/>
                    <a:pt x="1743" y="3323"/>
                    <a:pt x="0" y="0"/>
                  </a:cubicBezTo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8" name="Straight Arrow Connector 8">
              <a:extLst>
                <a:ext uri="{FF2B5EF4-FFF2-40B4-BE49-F238E27FC236}">
                  <a16:creationId xmlns:a16="http://schemas.microsoft.com/office/drawing/2014/main" id="{22580C7E-A0C8-DDDC-36DF-2E37929FFA4C}"/>
                </a:ext>
              </a:extLst>
            </p:cNvPr>
            <p:cNvSpPr/>
            <p:nvPr/>
          </p:nvSpPr>
          <p:spPr>
            <a:xfrm>
              <a:off x="1469670" y="4704584"/>
              <a:ext cx="4700010" cy="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" name="Straight Arrow Connector 9">
              <a:extLst>
                <a:ext uri="{FF2B5EF4-FFF2-40B4-BE49-F238E27FC236}">
                  <a16:creationId xmlns:a16="http://schemas.microsoft.com/office/drawing/2014/main" id="{61E16C5B-DAAD-4834-0BD8-5D5C115E3D88}"/>
                </a:ext>
              </a:extLst>
            </p:cNvPr>
            <p:cNvSpPr/>
            <p:nvPr/>
          </p:nvSpPr>
          <p:spPr>
            <a:xfrm flipV="1">
              <a:off x="1469670" y="0"/>
              <a:ext cx="2" cy="4704586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Straight Arrow Connector 10">
              <a:extLst>
                <a:ext uri="{FF2B5EF4-FFF2-40B4-BE49-F238E27FC236}">
                  <a16:creationId xmlns:a16="http://schemas.microsoft.com/office/drawing/2014/main" id="{EBB458A3-BA01-EAC3-96AF-8C85BCB0EB53}"/>
                </a:ext>
              </a:extLst>
            </p:cNvPr>
            <p:cNvSpPr/>
            <p:nvPr/>
          </p:nvSpPr>
          <p:spPr>
            <a:xfrm flipV="1">
              <a:off x="1469670" y="868510"/>
              <a:ext cx="3634730" cy="383607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TextBox 11">
              <a:extLst>
                <a:ext uri="{FF2B5EF4-FFF2-40B4-BE49-F238E27FC236}">
                  <a16:creationId xmlns:a16="http://schemas.microsoft.com/office/drawing/2014/main" id="{6E691EAA-C12E-52EF-A4BF-32609704B68F}"/>
                </a:ext>
              </a:extLst>
            </p:cNvPr>
            <p:cNvSpPr txBox="1"/>
            <p:nvPr/>
          </p:nvSpPr>
          <p:spPr>
            <a:xfrm>
              <a:off x="4790373" y="4758472"/>
              <a:ext cx="1392296" cy="554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600"/>
              </a:pPr>
              <a:r>
                <a:t>All other banks’</a:t>
              </a:r>
            </a:p>
            <a:p>
              <a:pPr>
                <a:defRPr sz="1600"/>
              </a:pPr>
              <a:r>
                <a:t>lending choice</a:t>
              </a:r>
            </a:p>
          </p:txBody>
        </p:sp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768674CD-DDEF-43FA-098B-A37529E0DC22}"/>
                </a:ext>
              </a:extLst>
            </p:cNvPr>
            <p:cNvSpPr txBox="1"/>
            <p:nvPr/>
          </p:nvSpPr>
          <p:spPr>
            <a:xfrm>
              <a:off x="304649" y="105878"/>
              <a:ext cx="1151130" cy="13162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>
                <a:defRPr sz="1600"/>
              </a:pPr>
              <a:r>
                <a:rPr dirty="0"/>
                <a:t>Individual </a:t>
              </a:r>
              <a:endParaRPr lang="en-GB" dirty="0"/>
            </a:p>
            <a:p>
              <a:pPr>
                <a:defRPr sz="1600"/>
              </a:pPr>
              <a:r>
                <a:rPr dirty="0"/>
                <a:t>bank’s</a:t>
              </a:r>
            </a:p>
            <a:p>
              <a:pPr>
                <a:defRPr sz="1600"/>
              </a:pPr>
              <a:r>
                <a:rPr dirty="0"/>
                <a:t>lending </a:t>
              </a:r>
              <a:endParaRPr lang="en-GB" dirty="0"/>
            </a:p>
            <a:p>
              <a:pPr>
                <a:defRPr sz="1600"/>
              </a:pPr>
              <a:r>
                <a:rPr dirty="0"/>
                <a:t>choice</a:t>
              </a:r>
            </a:p>
          </p:txBody>
        </p:sp>
        <p:sp>
          <p:nvSpPr>
            <p:cNvPr id="13" name="Oval 13">
              <a:extLst>
                <a:ext uri="{FF2B5EF4-FFF2-40B4-BE49-F238E27FC236}">
                  <a16:creationId xmlns:a16="http://schemas.microsoft.com/office/drawing/2014/main" id="{0506267F-5151-E726-87D0-FA276124CB6B}"/>
                </a:ext>
              </a:extLst>
            </p:cNvPr>
            <p:cNvSpPr/>
            <p:nvPr/>
          </p:nvSpPr>
          <p:spPr>
            <a:xfrm>
              <a:off x="4679717" y="1189964"/>
              <a:ext cx="129875" cy="127369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" name="TextBox 20">
              <a:extLst>
                <a:ext uri="{FF2B5EF4-FFF2-40B4-BE49-F238E27FC236}">
                  <a16:creationId xmlns:a16="http://schemas.microsoft.com/office/drawing/2014/main" id="{A3531280-9738-4E97-D297-4606DCE032D8}"/>
                </a:ext>
              </a:extLst>
            </p:cNvPr>
            <p:cNvSpPr txBox="1"/>
            <p:nvPr/>
          </p:nvSpPr>
          <p:spPr>
            <a:xfrm>
              <a:off x="4601613" y="915958"/>
              <a:ext cx="221862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O</a:t>
              </a:r>
            </a:p>
          </p:txBody>
        </p:sp>
        <p:sp>
          <p:nvSpPr>
            <p:cNvPr id="15" name="Straight Arrow Connector 25">
              <a:extLst>
                <a:ext uri="{FF2B5EF4-FFF2-40B4-BE49-F238E27FC236}">
                  <a16:creationId xmlns:a16="http://schemas.microsoft.com/office/drawing/2014/main" id="{7B559FC3-ADC1-5DF8-B7D6-D20E6017CE20}"/>
                </a:ext>
              </a:extLst>
            </p:cNvPr>
            <p:cNvSpPr/>
            <p:nvPr/>
          </p:nvSpPr>
          <p:spPr>
            <a:xfrm flipH="1" flipV="1">
              <a:off x="4753665" y="1232340"/>
              <a:ext cx="55926" cy="345093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Arc 27">
              <a:extLst>
                <a:ext uri="{FF2B5EF4-FFF2-40B4-BE49-F238E27FC236}">
                  <a16:creationId xmlns:a16="http://schemas.microsoft.com/office/drawing/2014/main" id="{7A2BECC0-5CEA-8E44-4726-720A15BC575B}"/>
                </a:ext>
              </a:extLst>
            </p:cNvPr>
            <p:cNvSpPr/>
            <p:nvPr/>
          </p:nvSpPr>
          <p:spPr>
            <a:xfrm rot="791197">
              <a:off x="1654677" y="4525062"/>
              <a:ext cx="213224" cy="164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0753" extrusionOk="0">
                  <a:moveTo>
                    <a:pt x="0" y="73"/>
                  </a:moveTo>
                  <a:cubicBezTo>
                    <a:pt x="10934" y="-847"/>
                    <a:pt x="20561" y="7062"/>
                    <a:pt x="21503" y="17739"/>
                  </a:cubicBezTo>
                  <a:cubicBezTo>
                    <a:pt x="21592" y="18741"/>
                    <a:pt x="21600" y="19749"/>
                    <a:pt x="21528" y="20753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7" name="TextBox 28">
              <a:extLst>
                <a:ext uri="{FF2B5EF4-FFF2-40B4-BE49-F238E27FC236}">
                  <a16:creationId xmlns:a16="http://schemas.microsoft.com/office/drawing/2014/main" id="{F1BE23C9-10CF-FC56-9684-7CD51FDC186B}"/>
                </a:ext>
              </a:extLst>
            </p:cNvPr>
            <p:cNvSpPr txBox="1"/>
            <p:nvPr/>
          </p:nvSpPr>
          <p:spPr>
            <a:xfrm>
              <a:off x="1835383" y="4480595"/>
              <a:ext cx="277524" cy="2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000"/>
              </a:pPr>
              <a:r>
                <a:t>45</a:t>
              </a:r>
              <a:r>
                <a:rPr baseline="30000"/>
                <a:t>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7386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After a shock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886" y="1567664"/>
            <a:ext cx="5104885" cy="4348346"/>
          </a:xfrm>
        </p:spPr>
        <p:txBody>
          <a:bodyPr>
            <a:noAutofit/>
          </a:bodyPr>
          <a:lstStyle/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Shock: banks become better aware of risks or investors give less funding. </a:t>
            </a: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endParaRPr lang="en-US" altLang="zh-CN" dirty="0">
              <a:latin typeface="+mj-lt"/>
            </a:endParaRP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Individual banks want to cut lending.</a:t>
            </a: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endParaRPr lang="en-US" altLang="zh-CN" dirty="0">
              <a:latin typeface="+mj-lt"/>
            </a:endParaRP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Shift the BR curve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downwards</a:t>
            </a: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endParaRPr lang="en-US" altLang="zh-CN" dirty="0">
              <a:latin typeface="+mj-lt"/>
            </a:endParaRPr>
          </a:p>
          <a:p>
            <a:pPr marL="4503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As all banks are identical that they react to the shock in the same ways, others cut lending (from 45° line)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B04884D-A7FC-6803-F998-25202D3E9AAE}"/>
              </a:ext>
            </a:extLst>
          </p:cNvPr>
          <p:cNvGrpSpPr/>
          <p:nvPr/>
        </p:nvGrpSpPr>
        <p:grpSpPr>
          <a:xfrm>
            <a:off x="6706128" y="1098624"/>
            <a:ext cx="4631368" cy="5000430"/>
            <a:chOff x="1469670" y="0"/>
            <a:chExt cx="4820031" cy="5313064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EB0E3B2-5E04-E29A-004F-7B1ACE4335E1}"/>
                </a:ext>
              </a:extLst>
            </p:cNvPr>
            <p:cNvSpPr txBox="1"/>
            <p:nvPr/>
          </p:nvSpPr>
          <p:spPr>
            <a:xfrm>
              <a:off x="4180647" y="4800309"/>
              <a:ext cx="605014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2"/>
                  </a:solidFill>
                </a:defRPr>
              </a:lvl1pPr>
            </a:lstStyle>
            <a:p>
              <a:r>
                <a:t>shock</a:t>
              </a: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id="{B49C03F9-0611-347D-1BD1-22094648CE1E}"/>
                </a:ext>
              </a:extLst>
            </p:cNvPr>
            <p:cNvSpPr/>
            <p:nvPr/>
          </p:nvSpPr>
          <p:spPr>
            <a:xfrm rot="943182">
              <a:off x="3329478" y="522266"/>
              <a:ext cx="2960223" cy="159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0490" y="18277"/>
                    <a:pt x="19381" y="14954"/>
                    <a:pt x="16829" y="12818"/>
                  </a:cubicBezTo>
                  <a:cubicBezTo>
                    <a:pt x="14278" y="10681"/>
                    <a:pt x="9096" y="10919"/>
                    <a:pt x="6291" y="8782"/>
                  </a:cubicBezTo>
                  <a:cubicBezTo>
                    <a:pt x="3486" y="6646"/>
                    <a:pt x="1743" y="3323"/>
                    <a:pt x="0" y="0"/>
                  </a:cubicBezTo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19" name="Straight Arrow Connector 8">
              <a:extLst>
                <a:ext uri="{FF2B5EF4-FFF2-40B4-BE49-F238E27FC236}">
                  <a16:creationId xmlns:a16="http://schemas.microsoft.com/office/drawing/2014/main" id="{F75EA7BF-586E-2F2B-EBA7-5C08376792C1}"/>
                </a:ext>
              </a:extLst>
            </p:cNvPr>
            <p:cNvSpPr/>
            <p:nvPr/>
          </p:nvSpPr>
          <p:spPr>
            <a:xfrm>
              <a:off x="1469670" y="4704584"/>
              <a:ext cx="4700010" cy="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0" name="Straight Arrow Connector 9">
              <a:extLst>
                <a:ext uri="{FF2B5EF4-FFF2-40B4-BE49-F238E27FC236}">
                  <a16:creationId xmlns:a16="http://schemas.microsoft.com/office/drawing/2014/main" id="{CEEBB99D-D3D7-6924-1151-734DF9BD99E3}"/>
                </a:ext>
              </a:extLst>
            </p:cNvPr>
            <p:cNvSpPr/>
            <p:nvPr/>
          </p:nvSpPr>
          <p:spPr>
            <a:xfrm flipV="1">
              <a:off x="1469670" y="0"/>
              <a:ext cx="2" cy="4704586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1" name="Straight Arrow Connector 10">
              <a:extLst>
                <a:ext uri="{FF2B5EF4-FFF2-40B4-BE49-F238E27FC236}">
                  <a16:creationId xmlns:a16="http://schemas.microsoft.com/office/drawing/2014/main" id="{9AB14961-1A46-1FF3-C909-F95CEF139FC4}"/>
                </a:ext>
              </a:extLst>
            </p:cNvPr>
            <p:cNvSpPr/>
            <p:nvPr/>
          </p:nvSpPr>
          <p:spPr>
            <a:xfrm flipV="1">
              <a:off x="1469670" y="868510"/>
              <a:ext cx="3634730" cy="383607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2" name="TextBox 11">
              <a:extLst>
                <a:ext uri="{FF2B5EF4-FFF2-40B4-BE49-F238E27FC236}">
                  <a16:creationId xmlns:a16="http://schemas.microsoft.com/office/drawing/2014/main" id="{F40D443C-7293-4EE3-5496-3B25C34596E2}"/>
                </a:ext>
              </a:extLst>
            </p:cNvPr>
            <p:cNvSpPr txBox="1"/>
            <p:nvPr/>
          </p:nvSpPr>
          <p:spPr>
            <a:xfrm>
              <a:off x="4790373" y="4758472"/>
              <a:ext cx="1392296" cy="554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600"/>
              </a:pPr>
              <a:r>
                <a:t>All other banks’</a:t>
              </a:r>
            </a:p>
            <a:p>
              <a:pPr>
                <a:defRPr sz="1600"/>
              </a:pPr>
              <a:r>
                <a:t>lending choice</a:t>
              </a:r>
            </a:p>
          </p:txBody>
        </p:sp>
        <p:sp>
          <p:nvSpPr>
            <p:cNvPr id="24" name="Oval 13">
              <a:extLst>
                <a:ext uri="{FF2B5EF4-FFF2-40B4-BE49-F238E27FC236}">
                  <a16:creationId xmlns:a16="http://schemas.microsoft.com/office/drawing/2014/main" id="{5A6F26E3-2BFF-3B56-F52B-F96764CE91E9}"/>
                </a:ext>
              </a:extLst>
            </p:cNvPr>
            <p:cNvSpPr/>
            <p:nvPr/>
          </p:nvSpPr>
          <p:spPr>
            <a:xfrm>
              <a:off x="4679717" y="1189964"/>
              <a:ext cx="129875" cy="127369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5" name="TextBox 14">
              <a:extLst>
                <a:ext uri="{FF2B5EF4-FFF2-40B4-BE49-F238E27FC236}">
                  <a16:creationId xmlns:a16="http://schemas.microsoft.com/office/drawing/2014/main" id="{79E01363-603F-312F-5819-7039C560F268}"/>
                </a:ext>
              </a:extLst>
            </p:cNvPr>
            <p:cNvSpPr txBox="1"/>
            <p:nvPr/>
          </p:nvSpPr>
          <p:spPr>
            <a:xfrm>
              <a:off x="4795137" y="1522967"/>
              <a:ext cx="605014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2"/>
                  </a:solidFill>
                </a:defRPr>
              </a:lvl1pPr>
            </a:lstStyle>
            <a:p>
              <a:r>
                <a:t>shock</a:t>
              </a:r>
            </a:p>
          </p:txBody>
        </p:sp>
        <p:sp>
          <p:nvSpPr>
            <p:cNvPr id="26" name="Straight Arrow Connector 15">
              <a:extLst>
                <a:ext uri="{FF2B5EF4-FFF2-40B4-BE49-F238E27FC236}">
                  <a16:creationId xmlns:a16="http://schemas.microsoft.com/office/drawing/2014/main" id="{6F86F61F-A7DB-CBB8-FC35-EA464E02F401}"/>
                </a:ext>
              </a:extLst>
            </p:cNvPr>
            <p:cNvSpPr/>
            <p:nvPr/>
          </p:nvSpPr>
          <p:spPr>
            <a:xfrm flipH="1">
              <a:off x="4099735" y="1924522"/>
              <a:ext cx="602830" cy="2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TextBox 20">
              <a:extLst>
                <a:ext uri="{FF2B5EF4-FFF2-40B4-BE49-F238E27FC236}">
                  <a16:creationId xmlns:a16="http://schemas.microsoft.com/office/drawing/2014/main" id="{4F1E3F0B-D204-DFAD-DA5D-C2B170980441}"/>
                </a:ext>
              </a:extLst>
            </p:cNvPr>
            <p:cNvSpPr txBox="1"/>
            <p:nvPr/>
          </p:nvSpPr>
          <p:spPr>
            <a:xfrm>
              <a:off x="4601613" y="915958"/>
              <a:ext cx="221862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O</a:t>
              </a:r>
            </a:p>
          </p:txBody>
        </p:sp>
        <p:sp>
          <p:nvSpPr>
            <p:cNvPr id="28" name="Straight Arrow Connector 21">
              <a:extLst>
                <a:ext uri="{FF2B5EF4-FFF2-40B4-BE49-F238E27FC236}">
                  <a16:creationId xmlns:a16="http://schemas.microsoft.com/office/drawing/2014/main" id="{AA51ED7F-ECCD-2F9D-E79A-92D798061DB6}"/>
                </a:ext>
              </a:extLst>
            </p:cNvPr>
            <p:cNvSpPr/>
            <p:nvPr/>
          </p:nvSpPr>
          <p:spPr>
            <a:xfrm flipH="1">
              <a:off x="4141847" y="4822567"/>
              <a:ext cx="642723" cy="2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9" name="Freeform 24">
              <a:extLst>
                <a:ext uri="{FF2B5EF4-FFF2-40B4-BE49-F238E27FC236}">
                  <a16:creationId xmlns:a16="http://schemas.microsoft.com/office/drawing/2014/main" id="{39E6AEDD-E786-C43B-DDE9-8513ADC499D5}"/>
                </a:ext>
              </a:extLst>
            </p:cNvPr>
            <p:cNvSpPr/>
            <p:nvPr/>
          </p:nvSpPr>
          <p:spPr>
            <a:xfrm rot="943182">
              <a:off x="3046569" y="1046608"/>
              <a:ext cx="2960222" cy="1590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0490" y="18277"/>
                    <a:pt x="19381" y="14954"/>
                    <a:pt x="16829" y="12818"/>
                  </a:cubicBezTo>
                  <a:cubicBezTo>
                    <a:pt x="14278" y="10681"/>
                    <a:pt x="9096" y="10919"/>
                    <a:pt x="6291" y="8782"/>
                  </a:cubicBezTo>
                  <a:cubicBezTo>
                    <a:pt x="3486" y="6646"/>
                    <a:pt x="1743" y="3323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30" name="Straight Arrow Connector 25">
              <a:extLst>
                <a:ext uri="{FF2B5EF4-FFF2-40B4-BE49-F238E27FC236}">
                  <a16:creationId xmlns:a16="http://schemas.microsoft.com/office/drawing/2014/main" id="{6B68BE23-00F5-1B72-F8B7-6A0BAB3891C1}"/>
                </a:ext>
              </a:extLst>
            </p:cNvPr>
            <p:cNvSpPr/>
            <p:nvPr/>
          </p:nvSpPr>
          <p:spPr>
            <a:xfrm flipH="1" flipV="1">
              <a:off x="4753665" y="1232340"/>
              <a:ext cx="55926" cy="345093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1" name="Arc 27">
              <a:extLst>
                <a:ext uri="{FF2B5EF4-FFF2-40B4-BE49-F238E27FC236}">
                  <a16:creationId xmlns:a16="http://schemas.microsoft.com/office/drawing/2014/main" id="{BFC17F55-2910-D695-867C-572F2913AC66}"/>
                </a:ext>
              </a:extLst>
            </p:cNvPr>
            <p:cNvSpPr/>
            <p:nvPr/>
          </p:nvSpPr>
          <p:spPr>
            <a:xfrm rot="791197">
              <a:off x="1654677" y="4525062"/>
              <a:ext cx="213224" cy="164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0753" extrusionOk="0">
                  <a:moveTo>
                    <a:pt x="0" y="73"/>
                  </a:moveTo>
                  <a:cubicBezTo>
                    <a:pt x="10934" y="-847"/>
                    <a:pt x="20561" y="7062"/>
                    <a:pt x="21503" y="17739"/>
                  </a:cubicBezTo>
                  <a:cubicBezTo>
                    <a:pt x="21592" y="18741"/>
                    <a:pt x="21600" y="19749"/>
                    <a:pt x="21528" y="20753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32" name="TextBox 28">
              <a:extLst>
                <a:ext uri="{FF2B5EF4-FFF2-40B4-BE49-F238E27FC236}">
                  <a16:creationId xmlns:a16="http://schemas.microsoft.com/office/drawing/2014/main" id="{C1ADD04E-E1C3-59C3-FDA5-0E09FCDF9279}"/>
                </a:ext>
              </a:extLst>
            </p:cNvPr>
            <p:cNvSpPr txBox="1"/>
            <p:nvPr/>
          </p:nvSpPr>
          <p:spPr>
            <a:xfrm>
              <a:off x="1835383" y="4480595"/>
              <a:ext cx="277524" cy="2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000"/>
              </a:pPr>
              <a:r>
                <a:t>45</a:t>
              </a:r>
              <a:r>
                <a:rPr baseline="30000"/>
                <a:t>o</a:t>
              </a:r>
            </a:p>
          </p:txBody>
        </p:sp>
        <p:sp>
          <p:nvSpPr>
            <p:cNvPr id="33" name="Straight Arrow Connector 29">
              <a:extLst>
                <a:ext uri="{FF2B5EF4-FFF2-40B4-BE49-F238E27FC236}">
                  <a16:creationId xmlns:a16="http://schemas.microsoft.com/office/drawing/2014/main" id="{A6B16623-8D56-4E70-F9AE-1353E70B762A}"/>
                </a:ext>
              </a:extLst>
            </p:cNvPr>
            <p:cNvSpPr/>
            <p:nvPr/>
          </p:nvSpPr>
          <p:spPr>
            <a:xfrm>
              <a:off x="4753665" y="1342082"/>
              <a:ext cx="2" cy="574268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4" name="Straight Arrow Connector 30">
              <a:extLst>
                <a:ext uri="{FF2B5EF4-FFF2-40B4-BE49-F238E27FC236}">
                  <a16:creationId xmlns:a16="http://schemas.microsoft.com/office/drawing/2014/main" id="{EAD66575-5607-5576-8149-846C0B0D09BE}"/>
                </a:ext>
              </a:extLst>
            </p:cNvPr>
            <p:cNvSpPr/>
            <p:nvPr/>
          </p:nvSpPr>
          <p:spPr>
            <a:xfrm flipH="1" flipV="1">
              <a:off x="4109290" y="1944933"/>
              <a:ext cx="32559" cy="275965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" name="TextBox 12">
            <a:extLst>
              <a:ext uri="{FF2B5EF4-FFF2-40B4-BE49-F238E27FC236}">
                <a16:creationId xmlns:a16="http://schemas.microsoft.com/office/drawing/2014/main" id="{E58DC1F5-CEED-ED9B-57F9-87B1F67FCA12}"/>
              </a:ext>
            </a:extLst>
          </p:cNvPr>
          <p:cNvSpPr txBox="1"/>
          <p:nvPr/>
        </p:nvSpPr>
        <p:spPr>
          <a:xfrm>
            <a:off x="5691917" y="1096087"/>
            <a:ext cx="1011465" cy="1077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>
              <a:defRPr sz="1600"/>
            </a:pPr>
            <a:r>
              <a:rPr dirty="0"/>
              <a:t>Individual </a:t>
            </a:r>
            <a:endParaRPr lang="en-GB" dirty="0"/>
          </a:p>
          <a:p>
            <a:pPr>
              <a:defRPr sz="1600"/>
            </a:pPr>
            <a:r>
              <a:rPr dirty="0"/>
              <a:t>bank’s</a:t>
            </a:r>
          </a:p>
          <a:p>
            <a:pPr>
              <a:defRPr sz="1600"/>
            </a:pPr>
            <a:r>
              <a:rPr dirty="0"/>
              <a:t>lending </a:t>
            </a:r>
            <a:endParaRPr lang="en-GB" dirty="0"/>
          </a:p>
          <a:p>
            <a:pPr>
              <a:defRPr sz="1600"/>
            </a:pPr>
            <a:r>
              <a:rPr dirty="0"/>
              <a:t>choice</a:t>
            </a:r>
          </a:p>
        </p:txBody>
      </p:sp>
    </p:spTree>
    <p:extLst>
      <p:ext uri="{BB962C8B-B14F-4D97-AF65-F5344CB8AC3E}">
        <p14:creationId xmlns:p14="http://schemas.microsoft.com/office/powerpoint/2010/main" val="41760761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After a shock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7957" y="1580868"/>
            <a:ext cx="5119117" cy="4348346"/>
          </a:xfrm>
        </p:spPr>
        <p:txBody>
          <a:bodyPr>
            <a:noAutofit/>
          </a:bodyPr>
          <a:lstStyle/>
          <a:p>
            <a:pPr marL="45034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But now individual bank wants to respond by lending more</a:t>
            </a:r>
          </a:p>
          <a:p>
            <a:pPr marL="45034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Cobweb: then want to lower, then want to raise it, and so on…</a:t>
            </a:r>
          </a:p>
          <a:p>
            <a:pPr marL="45034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Attenuation</a:t>
            </a:r>
            <a:r>
              <a:rPr lang="en-US" altLang="zh-CN" dirty="0">
                <a:latin typeface="+mj-lt"/>
              </a:rPr>
              <a:t> of the initial shock: The final reduction in credit is smaller than the initial fall by the shock</a:t>
            </a:r>
          </a:p>
          <a:p>
            <a:pPr marL="45034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Equilibrium moves from O to H </a:t>
            </a:r>
          </a:p>
          <a:p>
            <a:pPr marL="45034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Both O and H are stable equilibriums and shocks only lead to moderate changes due to attenuation</a:t>
            </a:r>
          </a:p>
        </p:txBody>
      </p:sp>
      <p:grpSp>
        <p:nvGrpSpPr>
          <p:cNvPr id="50" name="Group 5">
            <a:extLst>
              <a:ext uri="{FF2B5EF4-FFF2-40B4-BE49-F238E27FC236}">
                <a16:creationId xmlns:a16="http://schemas.microsoft.com/office/drawing/2014/main" id="{F17DBF5F-FD26-5A8C-D306-E4A11149C99C}"/>
              </a:ext>
            </a:extLst>
          </p:cNvPr>
          <p:cNvGrpSpPr/>
          <p:nvPr/>
        </p:nvGrpSpPr>
        <p:grpSpPr>
          <a:xfrm>
            <a:off x="6504928" y="832787"/>
            <a:ext cx="4820032" cy="5313065"/>
            <a:chOff x="1469670" y="0"/>
            <a:chExt cx="4820031" cy="5313064"/>
          </a:xfrm>
        </p:grpSpPr>
        <p:sp>
          <p:nvSpPr>
            <p:cNvPr id="51" name="TextBox 6">
              <a:extLst>
                <a:ext uri="{FF2B5EF4-FFF2-40B4-BE49-F238E27FC236}">
                  <a16:creationId xmlns:a16="http://schemas.microsoft.com/office/drawing/2014/main" id="{3BDE9590-CBE8-966C-B7BC-E0476E0494F2}"/>
                </a:ext>
              </a:extLst>
            </p:cNvPr>
            <p:cNvSpPr txBox="1"/>
            <p:nvPr/>
          </p:nvSpPr>
          <p:spPr>
            <a:xfrm>
              <a:off x="4180647" y="4800309"/>
              <a:ext cx="605014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2"/>
                  </a:solidFill>
                </a:defRPr>
              </a:lvl1pPr>
            </a:lstStyle>
            <a:p>
              <a:r>
                <a:t>shock</a:t>
              </a:r>
            </a:p>
          </p:txBody>
        </p:sp>
        <p:sp>
          <p:nvSpPr>
            <p:cNvPr id="52" name="Freeform 7">
              <a:extLst>
                <a:ext uri="{FF2B5EF4-FFF2-40B4-BE49-F238E27FC236}">
                  <a16:creationId xmlns:a16="http://schemas.microsoft.com/office/drawing/2014/main" id="{2D392236-50EF-FB94-A9C8-A2E3D0EA9F52}"/>
                </a:ext>
              </a:extLst>
            </p:cNvPr>
            <p:cNvSpPr/>
            <p:nvPr/>
          </p:nvSpPr>
          <p:spPr>
            <a:xfrm rot="943182">
              <a:off x="3329478" y="522266"/>
              <a:ext cx="2960223" cy="1590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0490" y="18277"/>
                    <a:pt x="19381" y="14954"/>
                    <a:pt x="16829" y="12818"/>
                  </a:cubicBezTo>
                  <a:cubicBezTo>
                    <a:pt x="14278" y="10681"/>
                    <a:pt x="9096" y="10919"/>
                    <a:pt x="6291" y="8782"/>
                  </a:cubicBezTo>
                  <a:cubicBezTo>
                    <a:pt x="3486" y="6646"/>
                    <a:pt x="1743" y="3323"/>
                    <a:pt x="0" y="0"/>
                  </a:cubicBezTo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53" name="Straight Arrow Connector 8">
              <a:extLst>
                <a:ext uri="{FF2B5EF4-FFF2-40B4-BE49-F238E27FC236}">
                  <a16:creationId xmlns:a16="http://schemas.microsoft.com/office/drawing/2014/main" id="{F18CF9FF-4272-213F-9779-CC710004863B}"/>
                </a:ext>
              </a:extLst>
            </p:cNvPr>
            <p:cNvSpPr/>
            <p:nvPr/>
          </p:nvSpPr>
          <p:spPr>
            <a:xfrm>
              <a:off x="1469670" y="4704584"/>
              <a:ext cx="4700010" cy="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4" name="Straight Arrow Connector 9">
              <a:extLst>
                <a:ext uri="{FF2B5EF4-FFF2-40B4-BE49-F238E27FC236}">
                  <a16:creationId xmlns:a16="http://schemas.microsoft.com/office/drawing/2014/main" id="{AE0C3EF1-E44C-2418-3E4B-7D92BFB1B46D}"/>
                </a:ext>
              </a:extLst>
            </p:cNvPr>
            <p:cNvSpPr/>
            <p:nvPr/>
          </p:nvSpPr>
          <p:spPr>
            <a:xfrm flipV="1">
              <a:off x="1469670" y="0"/>
              <a:ext cx="2" cy="4704586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5" name="Straight Arrow Connector 10">
              <a:extLst>
                <a:ext uri="{FF2B5EF4-FFF2-40B4-BE49-F238E27FC236}">
                  <a16:creationId xmlns:a16="http://schemas.microsoft.com/office/drawing/2014/main" id="{3EF3EC5A-BD17-7861-6F03-26B1F7CCFEBD}"/>
                </a:ext>
              </a:extLst>
            </p:cNvPr>
            <p:cNvSpPr/>
            <p:nvPr/>
          </p:nvSpPr>
          <p:spPr>
            <a:xfrm flipV="1">
              <a:off x="1469670" y="868510"/>
              <a:ext cx="3634730" cy="383607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56" name="TextBox 11">
              <a:extLst>
                <a:ext uri="{FF2B5EF4-FFF2-40B4-BE49-F238E27FC236}">
                  <a16:creationId xmlns:a16="http://schemas.microsoft.com/office/drawing/2014/main" id="{0BC99BF2-D5F6-9DAB-244E-575569D22A57}"/>
                </a:ext>
              </a:extLst>
            </p:cNvPr>
            <p:cNvSpPr txBox="1"/>
            <p:nvPr/>
          </p:nvSpPr>
          <p:spPr>
            <a:xfrm>
              <a:off x="4790373" y="4758472"/>
              <a:ext cx="1392296" cy="554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600"/>
              </a:pPr>
              <a:r>
                <a:t>All other banks’</a:t>
              </a:r>
            </a:p>
            <a:p>
              <a:pPr>
                <a:defRPr sz="1600"/>
              </a:pPr>
              <a:r>
                <a:t>lending choice</a:t>
              </a:r>
            </a:p>
          </p:txBody>
        </p:sp>
        <p:sp>
          <p:nvSpPr>
            <p:cNvPr id="58" name="Oval 13">
              <a:extLst>
                <a:ext uri="{FF2B5EF4-FFF2-40B4-BE49-F238E27FC236}">
                  <a16:creationId xmlns:a16="http://schemas.microsoft.com/office/drawing/2014/main" id="{62AC8EB2-EF58-33E3-4565-5777CB61E66C}"/>
                </a:ext>
              </a:extLst>
            </p:cNvPr>
            <p:cNvSpPr/>
            <p:nvPr/>
          </p:nvSpPr>
          <p:spPr>
            <a:xfrm>
              <a:off x="4679717" y="1189964"/>
              <a:ext cx="129875" cy="127369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59" name="TextBox 14">
              <a:extLst>
                <a:ext uri="{FF2B5EF4-FFF2-40B4-BE49-F238E27FC236}">
                  <a16:creationId xmlns:a16="http://schemas.microsoft.com/office/drawing/2014/main" id="{0292A0B9-76E2-B0CC-25D3-2C4D48649400}"/>
                </a:ext>
              </a:extLst>
            </p:cNvPr>
            <p:cNvSpPr txBox="1"/>
            <p:nvPr/>
          </p:nvSpPr>
          <p:spPr>
            <a:xfrm>
              <a:off x="4795137" y="1522967"/>
              <a:ext cx="605014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2"/>
                  </a:solidFill>
                </a:defRPr>
              </a:lvl1pPr>
            </a:lstStyle>
            <a:p>
              <a:r>
                <a:t>shock</a:t>
              </a:r>
            </a:p>
          </p:txBody>
        </p:sp>
        <p:sp>
          <p:nvSpPr>
            <p:cNvPr id="60" name="Straight Arrow Connector 15">
              <a:extLst>
                <a:ext uri="{FF2B5EF4-FFF2-40B4-BE49-F238E27FC236}">
                  <a16:creationId xmlns:a16="http://schemas.microsoft.com/office/drawing/2014/main" id="{CC36E47B-97BD-F102-BBDB-0BEC7B2BEEB9}"/>
                </a:ext>
              </a:extLst>
            </p:cNvPr>
            <p:cNvSpPr/>
            <p:nvPr/>
          </p:nvSpPr>
          <p:spPr>
            <a:xfrm flipH="1">
              <a:off x="4099735" y="1924522"/>
              <a:ext cx="602830" cy="2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1" name="Straight Arrow Connector 16">
              <a:extLst>
                <a:ext uri="{FF2B5EF4-FFF2-40B4-BE49-F238E27FC236}">
                  <a16:creationId xmlns:a16="http://schemas.microsoft.com/office/drawing/2014/main" id="{0D7B60DA-4B29-98D5-DE30-BC7F56C05A94}"/>
                </a:ext>
              </a:extLst>
            </p:cNvPr>
            <p:cNvSpPr/>
            <p:nvPr/>
          </p:nvSpPr>
          <p:spPr>
            <a:xfrm flipH="1" flipV="1">
              <a:off x="4099735" y="1608246"/>
              <a:ext cx="5711" cy="316278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2" name="Straight Arrow Connector 17">
              <a:extLst>
                <a:ext uri="{FF2B5EF4-FFF2-40B4-BE49-F238E27FC236}">
                  <a16:creationId xmlns:a16="http://schemas.microsoft.com/office/drawing/2014/main" id="{6B6649B8-85BB-1D85-555B-C9C1755366F2}"/>
                </a:ext>
              </a:extLst>
            </p:cNvPr>
            <p:cNvSpPr/>
            <p:nvPr/>
          </p:nvSpPr>
          <p:spPr>
            <a:xfrm>
              <a:off x="4082618" y="1638496"/>
              <a:ext cx="314190" cy="2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3" name="Straight Arrow Connector 18">
              <a:extLst>
                <a:ext uri="{FF2B5EF4-FFF2-40B4-BE49-F238E27FC236}">
                  <a16:creationId xmlns:a16="http://schemas.microsoft.com/office/drawing/2014/main" id="{9A416FC3-9E4A-2743-DD29-5F3869D3DBAC}"/>
                </a:ext>
              </a:extLst>
            </p:cNvPr>
            <p:cNvSpPr/>
            <p:nvPr/>
          </p:nvSpPr>
          <p:spPr>
            <a:xfrm>
              <a:off x="4378064" y="1629216"/>
              <a:ext cx="2" cy="186125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4" name="TextBox 19">
              <a:extLst>
                <a:ext uri="{FF2B5EF4-FFF2-40B4-BE49-F238E27FC236}">
                  <a16:creationId xmlns:a16="http://schemas.microsoft.com/office/drawing/2014/main" id="{A8E6250B-3691-AC53-044F-CB68DA4393A3}"/>
                </a:ext>
              </a:extLst>
            </p:cNvPr>
            <p:cNvSpPr txBox="1"/>
            <p:nvPr/>
          </p:nvSpPr>
          <p:spPr>
            <a:xfrm>
              <a:off x="4128028" y="1332916"/>
              <a:ext cx="214917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H</a:t>
              </a:r>
            </a:p>
          </p:txBody>
        </p:sp>
        <p:sp>
          <p:nvSpPr>
            <p:cNvPr id="65" name="TextBox 20">
              <a:extLst>
                <a:ext uri="{FF2B5EF4-FFF2-40B4-BE49-F238E27FC236}">
                  <a16:creationId xmlns:a16="http://schemas.microsoft.com/office/drawing/2014/main" id="{5B306213-AADF-3000-5907-1FD14A8DCEE3}"/>
                </a:ext>
              </a:extLst>
            </p:cNvPr>
            <p:cNvSpPr txBox="1"/>
            <p:nvPr/>
          </p:nvSpPr>
          <p:spPr>
            <a:xfrm>
              <a:off x="4601613" y="915958"/>
              <a:ext cx="221862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O</a:t>
              </a:r>
            </a:p>
          </p:txBody>
        </p:sp>
        <p:sp>
          <p:nvSpPr>
            <p:cNvPr id="66" name="Straight Arrow Connector 21">
              <a:extLst>
                <a:ext uri="{FF2B5EF4-FFF2-40B4-BE49-F238E27FC236}">
                  <a16:creationId xmlns:a16="http://schemas.microsoft.com/office/drawing/2014/main" id="{9C82F9A1-B7AC-884C-A294-4C5A4C32ACE1}"/>
                </a:ext>
              </a:extLst>
            </p:cNvPr>
            <p:cNvSpPr/>
            <p:nvPr/>
          </p:nvSpPr>
          <p:spPr>
            <a:xfrm flipH="1">
              <a:off x="4141847" y="4822567"/>
              <a:ext cx="642723" cy="2"/>
            </a:xfrm>
            <a:prstGeom prst="line">
              <a:avLst/>
            </a:prstGeom>
            <a:noFill/>
            <a:ln w="12700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7" name="Straight Arrow Connector 22">
              <a:extLst>
                <a:ext uri="{FF2B5EF4-FFF2-40B4-BE49-F238E27FC236}">
                  <a16:creationId xmlns:a16="http://schemas.microsoft.com/office/drawing/2014/main" id="{6A3BA4D2-6C33-3FE9-8CD8-082C49C49AA5}"/>
                </a:ext>
              </a:extLst>
            </p:cNvPr>
            <p:cNvSpPr/>
            <p:nvPr/>
          </p:nvSpPr>
          <p:spPr>
            <a:xfrm>
              <a:off x="4150242" y="4618695"/>
              <a:ext cx="204863" cy="2"/>
            </a:xfrm>
            <a:prstGeom prst="line">
              <a:avLst/>
            </a:prstGeom>
            <a:noFill/>
            <a:ln w="12700" cap="flat">
              <a:solidFill>
                <a:schemeClr val="accent3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8" name="TextBox 23">
              <a:extLst>
                <a:ext uri="{FF2B5EF4-FFF2-40B4-BE49-F238E27FC236}">
                  <a16:creationId xmlns:a16="http://schemas.microsoft.com/office/drawing/2014/main" id="{8780FC88-315E-1A86-9798-66A27063158C}"/>
                </a:ext>
              </a:extLst>
            </p:cNvPr>
            <p:cNvSpPr txBox="1"/>
            <p:nvPr/>
          </p:nvSpPr>
          <p:spPr>
            <a:xfrm>
              <a:off x="4047665" y="4260837"/>
              <a:ext cx="1264106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 sz="1400">
                  <a:solidFill>
                    <a:schemeClr val="accent3"/>
                  </a:solidFill>
                </a:defRPr>
              </a:lvl1pPr>
            </a:lstStyle>
            <a:p>
              <a:r>
                <a:t>attenuation</a:t>
              </a:r>
            </a:p>
          </p:txBody>
        </p:sp>
        <p:sp>
          <p:nvSpPr>
            <p:cNvPr id="69" name="Freeform 24">
              <a:extLst>
                <a:ext uri="{FF2B5EF4-FFF2-40B4-BE49-F238E27FC236}">
                  <a16:creationId xmlns:a16="http://schemas.microsoft.com/office/drawing/2014/main" id="{9CDFC9F4-4030-DEB9-AF2E-130C6D80B657}"/>
                </a:ext>
              </a:extLst>
            </p:cNvPr>
            <p:cNvSpPr/>
            <p:nvPr/>
          </p:nvSpPr>
          <p:spPr>
            <a:xfrm rot="943182">
              <a:off x="3046569" y="1046608"/>
              <a:ext cx="2960222" cy="1590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0490" y="18277"/>
                    <a:pt x="19381" y="14954"/>
                    <a:pt x="16829" y="12818"/>
                  </a:cubicBezTo>
                  <a:cubicBezTo>
                    <a:pt x="14278" y="10681"/>
                    <a:pt x="9096" y="10919"/>
                    <a:pt x="6291" y="8782"/>
                  </a:cubicBezTo>
                  <a:cubicBezTo>
                    <a:pt x="3486" y="6646"/>
                    <a:pt x="1743" y="3323"/>
                    <a:pt x="0" y="0"/>
                  </a:cubicBezTo>
                </a:path>
              </a:pathLst>
            </a:custGeom>
            <a:noFill/>
            <a:ln w="381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70" name="Straight Arrow Connector 25">
              <a:extLst>
                <a:ext uri="{FF2B5EF4-FFF2-40B4-BE49-F238E27FC236}">
                  <a16:creationId xmlns:a16="http://schemas.microsoft.com/office/drawing/2014/main" id="{B713A13F-5ED8-F9C9-7784-87863ABEF06D}"/>
                </a:ext>
              </a:extLst>
            </p:cNvPr>
            <p:cNvSpPr/>
            <p:nvPr/>
          </p:nvSpPr>
          <p:spPr>
            <a:xfrm flipH="1" flipV="1">
              <a:off x="4753665" y="1232340"/>
              <a:ext cx="55926" cy="345093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1" name="Oval 26">
              <a:extLst>
                <a:ext uri="{FF2B5EF4-FFF2-40B4-BE49-F238E27FC236}">
                  <a16:creationId xmlns:a16="http://schemas.microsoft.com/office/drawing/2014/main" id="{37CF48C0-7F48-79EC-5BAC-38AD2C54B648}"/>
                </a:ext>
              </a:extLst>
            </p:cNvPr>
            <p:cNvSpPr/>
            <p:nvPr/>
          </p:nvSpPr>
          <p:spPr>
            <a:xfrm>
              <a:off x="4231720" y="1663460"/>
              <a:ext cx="129875" cy="127369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2" name="Arc 27">
              <a:extLst>
                <a:ext uri="{FF2B5EF4-FFF2-40B4-BE49-F238E27FC236}">
                  <a16:creationId xmlns:a16="http://schemas.microsoft.com/office/drawing/2014/main" id="{36ECE77E-4047-2AC8-EEE3-06354FC9891B}"/>
                </a:ext>
              </a:extLst>
            </p:cNvPr>
            <p:cNvSpPr/>
            <p:nvPr/>
          </p:nvSpPr>
          <p:spPr>
            <a:xfrm rot="791197">
              <a:off x="1654677" y="4525062"/>
              <a:ext cx="213224" cy="1645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7" h="20753" extrusionOk="0">
                  <a:moveTo>
                    <a:pt x="0" y="73"/>
                  </a:moveTo>
                  <a:cubicBezTo>
                    <a:pt x="10934" y="-847"/>
                    <a:pt x="20561" y="7062"/>
                    <a:pt x="21503" y="17739"/>
                  </a:cubicBezTo>
                  <a:cubicBezTo>
                    <a:pt x="21592" y="18741"/>
                    <a:pt x="21600" y="19749"/>
                    <a:pt x="21528" y="20753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73" name="TextBox 28">
              <a:extLst>
                <a:ext uri="{FF2B5EF4-FFF2-40B4-BE49-F238E27FC236}">
                  <a16:creationId xmlns:a16="http://schemas.microsoft.com/office/drawing/2014/main" id="{46301601-63F2-6AE6-BA8E-2CF17985C09B}"/>
                </a:ext>
              </a:extLst>
            </p:cNvPr>
            <p:cNvSpPr txBox="1"/>
            <p:nvPr/>
          </p:nvSpPr>
          <p:spPr>
            <a:xfrm>
              <a:off x="1835383" y="4480595"/>
              <a:ext cx="277524" cy="2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000"/>
              </a:pPr>
              <a:r>
                <a:t>45</a:t>
              </a:r>
              <a:r>
                <a:rPr baseline="30000"/>
                <a:t>o</a:t>
              </a:r>
            </a:p>
          </p:txBody>
        </p:sp>
        <p:sp>
          <p:nvSpPr>
            <p:cNvPr id="74" name="Straight Arrow Connector 29">
              <a:extLst>
                <a:ext uri="{FF2B5EF4-FFF2-40B4-BE49-F238E27FC236}">
                  <a16:creationId xmlns:a16="http://schemas.microsoft.com/office/drawing/2014/main" id="{F3AE1D21-695B-2756-42D5-A6645224D0D9}"/>
                </a:ext>
              </a:extLst>
            </p:cNvPr>
            <p:cNvSpPr/>
            <p:nvPr/>
          </p:nvSpPr>
          <p:spPr>
            <a:xfrm>
              <a:off x="4753665" y="1342082"/>
              <a:ext cx="2" cy="574268"/>
            </a:xfrm>
            <a:prstGeom prst="line">
              <a:avLst/>
            </a:prstGeom>
            <a:noFill/>
            <a:ln w="28575" cap="flat">
              <a:solidFill>
                <a:schemeClr val="accent2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5" name="Straight Arrow Connector 30">
              <a:extLst>
                <a:ext uri="{FF2B5EF4-FFF2-40B4-BE49-F238E27FC236}">
                  <a16:creationId xmlns:a16="http://schemas.microsoft.com/office/drawing/2014/main" id="{5AF532E5-DE44-0A90-DAF6-E83CE70653EE}"/>
                </a:ext>
              </a:extLst>
            </p:cNvPr>
            <p:cNvSpPr/>
            <p:nvPr/>
          </p:nvSpPr>
          <p:spPr>
            <a:xfrm flipH="1" flipV="1">
              <a:off x="4109290" y="1944933"/>
              <a:ext cx="32559" cy="275965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6" name="Straight Arrow Connector 31">
              <a:extLst>
                <a:ext uri="{FF2B5EF4-FFF2-40B4-BE49-F238E27FC236}">
                  <a16:creationId xmlns:a16="http://schemas.microsoft.com/office/drawing/2014/main" id="{52277632-F009-38C9-4DD2-EB3007B7F18E}"/>
                </a:ext>
              </a:extLst>
            </p:cNvPr>
            <p:cNvSpPr/>
            <p:nvPr/>
          </p:nvSpPr>
          <p:spPr>
            <a:xfrm flipH="1" flipV="1">
              <a:off x="4296935" y="1745309"/>
              <a:ext cx="48381" cy="295927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4" name="TextBox 12">
            <a:extLst>
              <a:ext uri="{FF2B5EF4-FFF2-40B4-BE49-F238E27FC236}">
                <a16:creationId xmlns:a16="http://schemas.microsoft.com/office/drawing/2014/main" id="{1C5D43A0-D927-710F-D95D-9A81F019E6E0}"/>
              </a:ext>
            </a:extLst>
          </p:cNvPr>
          <p:cNvSpPr txBox="1"/>
          <p:nvPr/>
        </p:nvSpPr>
        <p:spPr>
          <a:xfrm>
            <a:off x="5540535" y="938123"/>
            <a:ext cx="1011465" cy="1077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>
              <a:defRPr sz="1600"/>
            </a:pPr>
            <a:r>
              <a:rPr dirty="0"/>
              <a:t>Individual </a:t>
            </a:r>
            <a:endParaRPr lang="en-GB" dirty="0"/>
          </a:p>
          <a:p>
            <a:pPr>
              <a:defRPr sz="1600"/>
            </a:pPr>
            <a:r>
              <a:rPr dirty="0"/>
              <a:t>bank’s</a:t>
            </a:r>
          </a:p>
          <a:p>
            <a:pPr>
              <a:defRPr sz="1600"/>
            </a:pPr>
            <a:r>
              <a:rPr dirty="0"/>
              <a:t>lending </a:t>
            </a:r>
            <a:endParaRPr lang="en-GB" dirty="0"/>
          </a:p>
          <a:p>
            <a:pPr>
              <a:defRPr sz="1600"/>
            </a:pPr>
            <a:r>
              <a:rPr dirty="0"/>
              <a:t>choice</a:t>
            </a:r>
          </a:p>
        </p:txBody>
      </p:sp>
    </p:spTree>
    <p:extLst>
      <p:ext uri="{BB962C8B-B14F-4D97-AF65-F5344CB8AC3E}">
        <p14:creationId xmlns:p14="http://schemas.microsoft.com/office/powerpoint/2010/main" val="12516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Modern banks: upward-sloping </a:t>
            </a:r>
            <a:r>
              <a:rPr lang="en-US" sz="3200" dirty="0" err="1"/>
              <a:t>br</a:t>
            </a:r>
            <a:r>
              <a:rPr lang="en-US" sz="3200" dirty="0"/>
              <a:t> curve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580868"/>
            <a:ext cx="6161357" cy="4454732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buSzPct val="100000"/>
              <a:buFont typeface="Arial"/>
              <a:buChar char="•"/>
              <a:defRPr sz="2100"/>
            </a:pPr>
            <a:r>
              <a:rPr lang="en-US" altLang="zh-CN" dirty="0">
                <a:latin typeface="+mj-lt"/>
              </a:rPr>
              <a:t>Due to rapid growth, modern banks are under-capitalized, they have little equity capital relative to their large credit funding </a:t>
            </a:r>
          </a:p>
          <a:p>
            <a:pPr marL="800100" lvl="1" indent="-342900">
              <a:lnSpc>
                <a:spcPct val="100000"/>
              </a:lnSpc>
              <a:buSzPct val="100000"/>
              <a:buFont typeface="Arial"/>
              <a:buChar char="•"/>
              <a:defRPr sz="2100"/>
            </a:pP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Leverage ratio </a:t>
            </a:r>
            <a:r>
              <a:rPr lang="en-US" altLang="zh-CN" dirty="0">
                <a:latin typeface="+mj-lt"/>
              </a:rPr>
              <a:t>(equity capital: credit funding) is at regulatory limit</a:t>
            </a:r>
          </a:p>
          <a:p>
            <a:pPr marL="800100" lvl="1" indent="-342900">
              <a:lnSpc>
                <a:spcPct val="100000"/>
              </a:lnSpc>
              <a:buSzPct val="100000"/>
              <a:buFont typeface="Arial"/>
              <a:buChar char="•"/>
              <a:defRPr sz="2100"/>
            </a:pPr>
            <a:r>
              <a:rPr lang="en-US" altLang="zh-CN" sz="2000" dirty="0">
                <a:latin typeface="+mj-lt"/>
              </a:rPr>
              <a:t>Cannot take advantage of low asset price to buy assets</a:t>
            </a:r>
          </a:p>
          <a:p>
            <a:pPr marL="342900" indent="-342900">
              <a:lnSpc>
                <a:spcPct val="100000"/>
              </a:lnSpc>
              <a:spcBef>
                <a:spcPts val="1800"/>
              </a:spcBef>
              <a:buSzPct val="100000"/>
              <a:buFont typeface="Arial"/>
              <a:buChar char="•"/>
              <a:defRPr sz="2100"/>
            </a:pPr>
            <a:r>
              <a:rPr lang="en-US" altLang="zh-CN" dirty="0">
                <a:latin typeface="+mj-lt"/>
              </a:rPr>
              <a:t>Funding depends on tradable assets  such as securitized mortgages etc.</a:t>
            </a:r>
          </a:p>
          <a:p>
            <a:pPr marL="800100" lvl="1" indent="-342900">
              <a:lnSpc>
                <a:spcPct val="100000"/>
              </a:lnSpc>
              <a:buSzPct val="100000"/>
              <a:buFont typeface="Arial"/>
              <a:buChar char="•"/>
              <a:defRPr sz="2100"/>
            </a:pPr>
            <a:r>
              <a:rPr lang="en-US" altLang="zh-CN" sz="2000" dirty="0">
                <a:latin typeface="+mj-lt"/>
              </a:rPr>
              <a:t>Fall in tradable asset prices increase the leverage ratio, so banks must shrink their balance sheets by shedding assets.</a:t>
            </a:r>
          </a:p>
          <a:p>
            <a:pPr marL="0" indent="0" algn="ctr" defTabSz="89611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None/>
              <a:defRPr sz="2100"/>
            </a:pPr>
            <a:endParaRPr lang="en-GB" dirty="0">
              <a:latin typeface="+mj-lt"/>
            </a:endParaRPr>
          </a:p>
        </p:txBody>
      </p:sp>
      <p:grpSp>
        <p:nvGrpSpPr>
          <p:cNvPr id="4" name="Group">
            <a:extLst>
              <a:ext uri="{FF2B5EF4-FFF2-40B4-BE49-F238E27FC236}">
                <a16:creationId xmlns:a16="http://schemas.microsoft.com/office/drawing/2014/main" id="{90F77F96-6A0E-79FE-559A-A36C2616E878}"/>
              </a:ext>
            </a:extLst>
          </p:cNvPr>
          <p:cNvGrpSpPr/>
          <p:nvPr/>
        </p:nvGrpSpPr>
        <p:grpSpPr>
          <a:xfrm>
            <a:off x="7215809" y="1265581"/>
            <a:ext cx="3557874" cy="4840908"/>
            <a:chOff x="0" y="-66752"/>
            <a:chExt cx="3134268" cy="5418531"/>
          </a:xfrm>
        </p:grpSpPr>
        <p:sp>
          <p:nvSpPr>
            <p:cNvPr id="5" name="Straight Connector 2">
              <a:extLst>
                <a:ext uri="{FF2B5EF4-FFF2-40B4-BE49-F238E27FC236}">
                  <a16:creationId xmlns:a16="http://schemas.microsoft.com/office/drawing/2014/main" id="{7AFBDAAC-38C1-3F61-6199-70C1596EE98E}"/>
                </a:ext>
              </a:extLst>
            </p:cNvPr>
            <p:cNvSpPr/>
            <p:nvPr/>
          </p:nvSpPr>
          <p:spPr>
            <a:xfrm>
              <a:off x="31810" y="526296"/>
              <a:ext cx="3061820" cy="2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" name="Straight Connector 3">
              <a:extLst>
                <a:ext uri="{FF2B5EF4-FFF2-40B4-BE49-F238E27FC236}">
                  <a16:creationId xmlns:a16="http://schemas.microsoft.com/office/drawing/2014/main" id="{5F058A59-E043-A7F9-8234-14A4A1FB6EAC}"/>
                </a:ext>
              </a:extLst>
            </p:cNvPr>
            <p:cNvSpPr/>
            <p:nvPr/>
          </p:nvSpPr>
          <p:spPr>
            <a:xfrm>
              <a:off x="1564045" y="526296"/>
              <a:ext cx="2" cy="190866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8" name="TextBox 4">
              <a:extLst>
                <a:ext uri="{FF2B5EF4-FFF2-40B4-BE49-F238E27FC236}">
                  <a16:creationId xmlns:a16="http://schemas.microsoft.com/office/drawing/2014/main" id="{D81CC421-296F-ECC9-D0E7-05BA7A1285C9}"/>
                </a:ext>
              </a:extLst>
            </p:cNvPr>
            <p:cNvSpPr txBox="1"/>
            <p:nvPr/>
          </p:nvSpPr>
          <p:spPr>
            <a:xfrm>
              <a:off x="0" y="220363"/>
              <a:ext cx="717842" cy="3476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noAutofit/>
            </a:bodyPr>
            <a:lstStyle>
              <a:lvl1pPr>
                <a:defRPr i="1"/>
              </a:lvl1pPr>
            </a:lstStyle>
            <a:p>
              <a:r>
                <a:t>Assets</a:t>
              </a:r>
            </a:p>
          </p:txBody>
        </p:sp>
        <p:sp>
          <p:nvSpPr>
            <p:cNvPr id="9" name="TextBox 5">
              <a:extLst>
                <a:ext uri="{FF2B5EF4-FFF2-40B4-BE49-F238E27FC236}">
                  <a16:creationId xmlns:a16="http://schemas.microsoft.com/office/drawing/2014/main" id="{E5928810-0FF2-D954-C38F-2B209151DBCA}"/>
                </a:ext>
              </a:extLst>
            </p:cNvPr>
            <p:cNvSpPr txBox="1"/>
            <p:nvPr/>
          </p:nvSpPr>
          <p:spPr>
            <a:xfrm>
              <a:off x="2119478" y="208186"/>
              <a:ext cx="1014790" cy="3476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noAutofit/>
            </a:bodyPr>
            <a:lstStyle>
              <a:lvl1pPr>
                <a:defRPr i="1"/>
              </a:lvl1pPr>
            </a:lstStyle>
            <a:p>
              <a:r>
                <a:t>Liabilities</a:t>
              </a:r>
            </a:p>
          </p:txBody>
        </p:sp>
        <p:grpSp>
          <p:nvGrpSpPr>
            <p:cNvPr id="10" name="Rectangle 6">
              <a:extLst>
                <a:ext uri="{FF2B5EF4-FFF2-40B4-BE49-F238E27FC236}">
                  <a16:creationId xmlns:a16="http://schemas.microsoft.com/office/drawing/2014/main" id="{C49F95D2-62F9-4B40-7AD7-72F90FF8129B}"/>
                </a:ext>
              </a:extLst>
            </p:cNvPr>
            <p:cNvGrpSpPr/>
            <p:nvPr/>
          </p:nvGrpSpPr>
          <p:grpSpPr>
            <a:xfrm>
              <a:off x="31810" y="1316271"/>
              <a:ext cx="1471265" cy="715752"/>
              <a:chOff x="0" y="0"/>
              <a:chExt cx="1471264" cy="715750"/>
            </a:xfrm>
          </p:grpSpPr>
          <p:sp>
            <p:nvSpPr>
              <p:cNvPr id="48" name="Rectangle">
                <a:extLst>
                  <a:ext uri="{FF2B5EF4-FFF2-40B4-BE49-F238E27FC236}">
                    <a16:creationId xmlns:a16="http://schemas.microsoft.com/office/drawing/2014/main" id="{91B60D1E-CD8C-08A4-DBBA-A48D2DB949C0}"/>
                  </a:ext>
                </a:extLst>
              </p:cNvPr>
              <p:cNvSpPr/>
              <p:nvPr/>
            </p:nvSpPr>
            <p:spPr>
              <a:xfrm>
                <a:off x="-1" y="-1"/>
                <a:ext cx="1471266" cy="715752"/>
              </a:xfrm>
              <a:prstGeom prst="rect">
                <a:avLst/>
              </a:prstGeom>
              <a:gradFill flip="none" rotWithShape="1">
                <a:gsLst>
                  <a:gs pos="0">
                    <a:srgbClr val="B4D4A5"/>
                  </a:gs>
                  <a:gs pos="50000">
                    <a:srgbClr val="A9CD97"/>
                  </a:gs>
                  <a:gs pos="100000">
                    <a:srgbClr val="9BC985"/>
                  </a:gs>
                </a:gsLst>
                <a:lin ang="5400000" scaled="0"/>
              </a:gradFill>
              <a:ln w="6350" cap="flat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Loans…">
                <a:extLst>
                  <a:ext uri="{FF2B5EF4-FFF2-40B4-BE49-F238E27FC236}">
                    <a16:creationId xmlns:a16="http://schemas.microsoft.com/office/drawing/2014/main" id="{075C4906-6E70-2C06-A090-D8AECFF719EB}"/>
                  </a:ext>
                </a:extLst>
              </p:cNvPr>
              <p:cNvSpPr txBox="1"/>
              <p:nvPr/>
            </p:nvSpPr>
            <p:spPr>
              <a:xfrm>
                <a:off x="51029" y="31629"/>
                <a:ext cx="1369205" cy="6524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/>
                <a:r>
                  <a:t>Loans</a:t>
                </a:r>
              </a:p>
              <a:p>
                <a:pPr algn="ctr"/>
                <a:r>
                  <a:t>mortgages</a:t>
                </a:r>
              </a:p>
            </p:txBody>
          </p:sp>
        </p:grpSp>
        <p:grpSp>
          <p:nvGrpSpPr>
            <p:cNvPr id="11" name="Rectangle 7">
              <a:extLst>
                <a:ext uri="{FF2B5EF4-FFF2-40B4-BE49-F238E27FC236}">
                  <a16:creationId xmlns:a16="http://schemas.microsoft.com/office/drawing/2014/main" id="{558041D9-C644-E4CE-1EFA-5FC0AEBA4F38}"/>
                </a:ext>
              </a:extLst>
            </p:cNvPr>
            <p:cNvGrpSpPr/>
            <p:nvPr/>
          </p:nvGrpSpPr>
          <p:grpSpPr>
            <a:xfrm>
              <a:off x="31810" y="585510"/>
              <a:ext cx="1471265" cy="652489"/>
              <a:chOff x="0" y="-1"/>
              <a:chExt cx="1471264" cy="652487"/>
            </a:xfrm>
          </p:grpSpPr>
          <p:sp>
            <p:nvSpPr>
              <p:cNvPr id="46" name="Rectangle">
                <a:extLst>
                  <a:ext uri="{FF2B5EF4-FFF2-40B4-BE49-F238E27FC236}">
                    <a16:creationId xmlns:a16="http://schemas.microsoft.com/office/drawing/2014/main" id="{EED6F6FB-DBD2-0A9A-F634-3646A58DFC6C}"/>
                  </a:ext>
                </a:extLst>
              </p:cNvPr>
              <p:cNvSpPr/>
              <p:nvPr/>
            </p:nvSpPr>
            <p:spPr>
              <a:xfrm>
                <a:off x="-1" y="8133"/>
                <a:ext cx="1471266" cy="636225"/>
              </a:xfrm>
              <a:prstGeom prst="rect">
                <a:avLst/>
              </a:prstGeom>
              <a:gradFill flip="none" rotWithShape="1">
                <a:gsLst>
                  <a:gs pos="0">
                    <a:srgbClr val="9A9A9A"/>
                  </a:gs>
                  <a:gs pos="50000">
                    <a:srgbClr val="8D8D8D"/>
                  </a:gs>
                  <a:gs pos="100000">
                    <a:srgbClr val="787878"/>
                  </a:gs>
                </a:gsLst>
                <a:lin ang="5400000" scaled="0"/>
              </a:gradFill>
              <a:ln w="635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7" name="Government bonds">
                <a:extLst>
                  <a:ext uri="{FF2B5EF4-FFF2-40B4-BE49-F238E27FC236}">
                    <a16:creationId xmlns:a16="http://schemas.microsoft.com/office/drawing/2014/main" id="{22D118CB-45B9-7559-93C5-2C0CA6FE5E19}"/>
                  </a:ext>
                </a:extLst>
              </p:cNvPr>
              <p:cNvSpPr txBox="1"/>
              <p:nvPr/>
            </p:nvSpPr>
            <p:spPr>
              <a:xfrm>
                <a:off x="51029" y="-2"/>
                <a:ext cx="1369205" cy="6524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>
                <a:lvl1pPr algn="ctr"/>
              </a:lstStyle>
              <a:p>
                <a:r>
                  <a:rPr dirty="0"/>
                  <a:t>Government bonds</a:t>
                </a:r>
              </a:p>
            </p:txBody>
          </p:sp>
        </p:grpSp>
        <p:grpSp>
          <p:nvGrpSpPr>
            <p:cNvPr id="12" name="Rectangle 8">
              <a:extLst>
                <a:ext uri="{FF2B5EF4-FFF2-40B4-BE49-F238E27FC236}">
                  <a16:creationId xmlns:a16="http://schemas.microsoft.com/office/drawing/2014/main" id="{642AED56-FCFB-EA01-8DF3-57244EAC4632}"/>
                </a:ext>
              </a:extLst>
            </p:cNvPr>
            <p:cNvGrpSpPr/>
            <p:nvPr/>
          </p:nvGrpSpPr>
          <p:grpSpPr>
            <a:xfrm>
              <a:off x="31810" y="2079281"/>
              <a:ext cx="1471265" cy="313719"/>
              <a:chOff x="0" y="-1"/>
              <a:chExt cx="1471264" cy="313718"/>
            </a:xfrm>
          </p:grpSpPr>
          <p:sp>
            <p:nvSpPr>
              <p:cNvPr id="44" name="Rectangle">
                <a:extLst>
                  <a:ext uri="{FF2B5EF4-FFF2-40B4-BE49-F238E27FC236}">
                    <a16:creationId xmlns:a16="http://schemas.microsoft.com/office/drawing/2014/main" id="{5A57C8CF-9CBB-0A9B-1C04-FE7226EAF1FC}"/>
                  </a:ext>
                </a:extLst>
              </p:cNvPr>
              <p:cNvSpPr/>
              <p:nvPr/>
            </p:nvSpPr>
            <p:spPr>
              <a:xfrm>
                <a:off x="-1" y="37568"/>
                <a:ext cx="1471266" cy="238585"/>
              </a:xfrm>
              <a:prstGeom prst="rect">
                <a:avLst/>
              </a:prstGeom>
              <a:gradFill flip="none" rotWithShape="1">
                <a:gsLst>
                  <a:gs pos="0">
                    <a:srgbClr val="D1D1D1"/>
                  </a:gs>
                  <a:gs pos="50000">
                    <a:srgbClr val="C7C7C7"/>
                  </a:gs>
                  <a:gs pos="100000">
                    <a:srgbClr val="C0C0C0"/>
                  </a:gs>
                </a:gsLst>
                <a:lin ang="5400000" scaled="0"/>
              </a:gradFill>
              <a:ln w="6350" cap="flat">
                <a:solidFill>
                  <a:srgbClr val="A5A5A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5" name="Traded assets">
                <a:extLst>
                  <a:ext uri="{FF2B5EF4-FFF2-40B4-BE49-F238E27FC236}">
                    <a16:creationId xmlns:a16="http://schemas.microsoft.com/office/drawing/2014/main" id="{BBB40618-96D7-895A-CD54-57754617A31B}"/>
                  </a:ext>
                </a:extLst>
              </p:cNvPr>
              <p:cNvSpPr txBox="1"/>
              <p:nvPr/>
            </p:nvSpPr>
            <p:spPr>
              <a:xfrm>
                <a:off x="51029" y="-2"/>
                <a:ext cx="1369205" cy="3137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>
                <a:lvl1pPr algn="ctr">
                  <a:defRPr sz="1600"/>
                </a:lvl1pPr>
              </a:lstStyle>
              <a:p>
                <a:r>
                  <a:rPr dirty="0"/>
                  <a:t>Traded assets</a:t>
                </a:r>
              </a:p>
            </p:txBody>
          </p:sp>
        </p:grpSp>
        <p:grpSp>
          <p:nvGrpSpPr>
            <p:cNvPr id="13" name="Rectangle 9">
              <a:extLst>
                <a:ext uri="{FF2B5EF4-FFF2-40B4-BE49-F238E27FC236}">
                  <a16:creationId xmlns:a16="http://schemas.microsoft.com/office/drawing/2014/main" id="{3022726F-3FC9-BAA2-EBF6-D700E010AAF0}"/>
                </a:ext>
              </a:extLst>
            </p:cNvPr>
            <p:cNvGrpSpPr/>
            <p:nvPr/>
          </p:nvGrpSpPr>
          <p:grpSpPr>
            <a:xfrm>
              <a:off x="1622365" y="605824"/>
              <a:ext cx="1471265" cy="1431500"/>
              <a:chOff x="0" y="0"/>
              <a:chExt cx="1471264" cy="1431499"/>
            </a:xfrm>
          </p:grpSpPr>
          <p:sp>
            <p:nvSpPr>
              <p:cNvPr id="42" name="Rectangle">
                <a:extLst>
                  <a:ext uri="{FF2B5EF4-FFF2-40B4-BE49-F238E27FC236}">
                    <a16:creationId xmlns:a16="http://schemas.microsoft.com/office/drawing/2014/main" id="{2D10EE13-7ACD-7D12-75E2-95065D56D849}"/>
                  </a:ext>
                </a:extLst>
              </p:cNvPr>
              <p:cNvSpPr/>
              <p:nvPr/>
            </p:nvSpPr>
            <p:spPr>
              <a:xfrm>
                <a:off x="-1" y="0"/>
                <a:ext cx="1471266" cy="1431500"/>
              </a:xfrm>
              <a:prstGeom prst="rect">
                <a:avLst/>
              </a:prstGeom>
              <a:gradFill flip="none" rotWithShape="1">
                <a:gsLst>
                  <a:gs pos="0">
                    <a:srgbClr val="F7BCA2"/>
                  </a:gs>
                  <a:gs pos="50000">
                    <a:srgbClr val="F5B093"/>
                  </a:gs>
                  <a:gs pos="100000">
                    <a:srgbClr val="F8A47F"/>
                  </a:gs>
                </a:gsLst>
                <a:lin ang="5400000" scaled="0"/>
              </a:gradFill>
              <a:ln w="6350" cap="flat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3" name="Deposits">
                <a:extLst>
                  <a:ext uri="{FF2B5EF4-FFF2-40B4-BE49-F238E27FC236}">
                    <a16:creationId xmlns:a16="http://schemas.microsoft.com/office/drawing/2014/main" id="{EA3EF804-94B7-B034-24A5-FD776F5E030B}"/>
                  </a:ext>
                </a:extLst>
              </p:cNvPr>
              <p:cNvSpPr txBox="1"/>
              <p:nvPr/>
            </p:nvSpPr>
            <p:spPr>
              <a:xfrm>
                <a:off x="51029" y="541932"/>
                <a:ext cx="1369205" cy="3476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>
                <a:lvl1pPr algn="ctr"/>
              </a:lstStyle>
              <a:p>
                <a:r>
                  <a:rPr dirty="0"/>
                  <a:t>Deposits</a:t>
                </a:r>
              </a:p>
            </p:txBody>
          </p:sp>
        </p:grpSp>
        <p:grpSp>
          <p:nvGrpSpPr>
            <p:cNvPr id="14" name="Rectangle 10">
              <a:extLst>
                <a:ext uri="{FF2B5EF4-FFF2-40B4-BE49-F238E27FC236}">
                  <a16:creationId xmlns:a16="http://schemas.microsoft.com/office/drawing/2014/main" id="{35519933-F04C-1FA5-2699-BDBBFB7B9BA2}"/>
                </a:ext>
              </a:extLst>
            </p:cNvPr>
            <p:cNvGrpSpPr/>
            <p:nvPr/>
          </p:nvGrpSpPr>
          <p:grpSpPr>
            <a:xfrm>
              <a:off x="1622365" y="2062325"/>
              <a:ext cx="1471265" cy="347633"/>
              <a:chOff x="0" y="0"/>
              <a:chExt cx="1471264" cy="347631"/>
            </a:xfrm>
          </p:grpSpPr>
          <p:sp>
            <p:nvSpPr>
              <p:cNvPr id="40" name="Rectangle">
                <a:extLst>
                  <a:ext uri="{FF2B5EF4-FFF2-40B4-BE49-F238E27FC236}">
                    <a16:creationId xmlns:a16="http://schemas.microsoft.com/office/drawing/2014/main" id="{4C721B1E-1678-DD85-F083-D57A82166E11}"/>
                  </a:ext>
                </a:extLst>
              </p:cNvPr>
              <p:cNvSpPr/>
              <p:nvPr/>
            </p:nvSpPr>
            <p:spPr>
              <a:xfrm>
                <a:off x="-1" y="54524"/>
                <a:ext cx="1471266" cy="238585"/>
              </a:xfrm>
              <a:prstGeom prst="rect">
                <a:avLst/>
              </a:prstGeom>
              <a:gradFill flip="none" rotWithShape="1">
                <a:gsLst>
                  <a:gs pos="0">
                    <a:srgbClr val="9A9A9A"/>
                  </a:gs>
                  <a:gs pos="50000">
                    <a:srgbClr val="8D8D8D"/>
                  </a:gs>
                  <a:gs pos="100000">
                    <a:srgbClr val="787878"/>
                  </a:gs>
                </a:gsLst>
                <a:lin ang="5400000" scaled="0"/>
              </a:gradFill>
              <a:ln w="635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1" name="Equity">
                <a:extLst>
                  <a:ext uri="{FF2B5EF4-FFF2-40B4-BE49-F238E27FC236}">
                    <a16:creationId xmlns:a16="http://schemas.microsoft.com/office/drawing/2014/main" id="{38BB0354-560A-C573-410E-5ABFECA169BC}"/>
                  </a:ext>
                </a:extLst>
              </p:cNvPr>
              <p:cNvSpPr txBox="1"/>
              <p:nvPr/>
            </p:nvSpPr>
            <p:spPr>
              <a:xfrm>
                <a:off x="51029" y="0"/>
                <a:ext cx="1369205" cy="34763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>
                <a:lvl1pPr algn="ctr"/>
              </a:lstStyle>
              <a:p>
                <a:r>
                  <a:t>Equity</a:t>
                </a:r>
              </a:p>
            </p:txBody>
          </p:sp>
        </p:grpSp>
        <p:sp>
          <p:nvSpPr>
            <p:cNvPr id="15" name="Straight Connector 11">
              <a:extLst>
                <a:ext uri="{FF2B5EF4-FFF2-40B4-BE49-F238E27FC236}">
                  <a16:creationId xmlns:a16="http://schemas.microsoft.com/office/drawing/2014/main" id="{84C9D61E-9A99-4075-242E-659A8B96CE78}"/>
                </a:ext>
              </a:extLst>
            </p:cNvPr>
            <p:cNvSpPr/>
            <p:nvPr/>
          </p:nvSpPr>
          <p:spPr>
            <a:xfrm>
              <a:off x="28459" y="3349003"/>
              <a:ext cx="3061820" cy="3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6" name="Straight Connector 12">
              <a:extLst>
                <a:ext uri="{FF2B5EF4-FFF2-40B4-BE49-F238E27FC236}">
                  <a16:creationId xmlns:a16="http://schemas.microsoft.com/office/drawing/2014/main" id="{6F07613C-B4D6-1027-1EE3-CB50192D20A7}"/>
                </a:ext>
              </a:extLst>
            </p:cNvPr>
            <p:cNvSpPr/>
            <p:nvPr/>
          </p:nvSpPr>
          <p:spPr>
            <a:xfrm flipH="1">
              <a:off x="1559368" y="3363584"/>
              <a:ext cx="1329" cy="1988195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17" name="Rectangle 15">
              <a:extLst>
                <a:ext uri="{FF2B5EF4-FFF2-40B4-BE49-F238E27FC236}">
                  <a16:creationId xmlns:a16="http://schemas.microsoft.com/office/drawing/2014/main" id="{FD3F930A-32E0-6942-9494-97352A4BC9EB}"/>
                </a:ext>
              </a:extLst>
            </p:cNvPr>
            <p:cNvGrpSpPr/>
            <p:nvPr/>
          </p:nvGrpSpPr>
          <p:grpSpPr>
            <a:xfrm>
              <a:off x="28459" y="4071862"/>
              <a:ext cx="1471265" cy="347632"/>
              <a:chOff x="0" y="-1"/>
              <a:chExt cx="1471264" cy="347631"/>
            </a:xfrm>
          </p:grpSpPr>
          <p:sp>
            <p:nvSpPr>
              <p:cNvPr id="38" name="Rectangle">
                <a:extLst>
                  <a:ext uri="{FF2B5EF4-FFF2-40B4-BE49-F238E27FC236}">
                    <a16:creationId xmlns:a16="http://schemas.microsoft.com/office/drawing/2014/main" id="{895372B8-8658-1D8A-8AD5-3AFC88E83ADC}"/>
                  </a:ext>
                </a:extLst>
              </p:cNvPr>
              <p:cNvSpPr/>
              <p:nvPr/>
            </p:nvSpPr>
            <p:spPr>
              <a:xfrm>
                <a:off x="-1" y="61814"/>
                <a:ext cx="1471266" cy="224005"/>
              </a:xfrm>
              <a:prstGeom prst="rect">
                <a:avLst/>
              </a:prstGeom>
              <a:gradFill flip="none" rotWithShape="1">
                <a:gsLst>
                  <a:gs pos="0">
                    <a:srgbClr val="B4D4A5"/>
                  </a:gs>
                  <a:gs pos="50000">
                    <a:srgbClr val="A9CD97"/>
                  </a:gs>
                  <a:gs pos="100000">
                    <a:srgbClr val="9BC985"/>
                  </a:gs>
                </a:gsLst>
                <a:lin ang="5400000" scaled="0"/>
              </a:gradFill>
              <a:ln w="6350" cap="flat">
                <a:solidFill>
                  <a:srgbClr val="70AD47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 sz="1600"/>
                </a:pPr>
                <a:endParaRPr/>
              </a:p>
            </p:txBody>
          </p:sp>
          <p:sp>
            <p:nvSpPr>
              <p:cNvPr id="39" name="Loans">
                <a:extLst>
                  <a:ext uri="{FF2B5EF4-FFF2-40B4-BE49-F238E27FC236}">
                    <a16:creationId xmlns:a16="http://schemas.microsoft.com/office/drawing/2014/main" id="{FC15D78C-BEBE-8020-8D21-FA5702EADB0C}"/>
                  </a:ext>
                </a:extLst>
              </p:cNvPr>
              <p:cNvSpPr txBox="1"/>
              <p:nvPr/>
            </p:nvSpPr>
            <p:spPr>
              <a:xfrm>
                <a:off x="51029" y="-2"/>
                <a:ext cx="1369205" cy="3476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>
                <a:lvl1pPr algn="ctr"/>
              </a:lstStyle>
              <a:p>
                <a:r>
                  <a:t>Loans</a:t>
                </a:r>
              </a:p>
            </p:txBody>
          </p:sp>
        </p:grpSp>
        <p:grpSp>
          <p:nvGrpSpPr>
            <p:cNvPr id="18" name="Rectangle 16">
              <a:extLst>
                <a:ext uri="{FF2B5EF4-FFF2-40B4-BE49-F238E27FC236}">
                  <a16:creationId xmlns:a16="http://schemas.microsoft.com/office/drawing/2014/main" id="{3E2F637E-8B01-B69A-A70B-9D5E42E19362}"/>
                </a:ext>
              </a:extLst>
            </p:cNvPr>
            <p:cNvGrpSpPr/>
            <p:nvPr/>
          </p:nvGrpSpPr>
          <p:grpSpPr>
            <a:xfrm>
              <a:off x="28459" y="3424125"/>
              <a:ext cx="1471265" cy="652489"/>
              <a:chOff x="0" y="-1"/>
              <a:chExt cx="1471264" cy="652487"/>
            </a:xfrm>
          </p:grpSpPr>
          <p:sp>
            <p:nvSpPr>
              <p:cNvPr id="36" name="Rectangle">
                <a:extLst>
                  <a:ext uri="{FF2B5EF4-FFF2-40B4-BE49-F238E27FC236}">
                    <a16:creationId xmlns:a16="http://schemas.microsoft.com/office/drawing/2014/main" id="{7883EE23-330A-0D3B-530D-4DDD9FDD3CB2}"/>
                  </a:ext>
                </a:extLst>
              </p:cNvPr>
              <p:cNvSpPr/>
              <p:nvPr/>
            </p:nvSpPr>
            <p:spPr>
              <a:xfrm>
                <a:off x="-1" y="8133"/>
                <a:ext cx="1471266" cy="636225"/>
              </a:xfrm>
              <a:prstGeom prst="rect">
                <a:avLst/>
              </a:prstGeom>
              <a:gradFill flip="none" rotWithShape="1">
                <a:gsLst>
                  <a:gs pos="0">
                    <a:srgbClr val="9A9A9A"/>
                  </a:gs>
                  <a:gs pos="50000">
                    <a:srgbClr val="8D8D8D"/>
                  </a:gs>
                  <a:gs pos="100000">
                    <a:srgbClr val="787878"/>
                  </a:gs>
                </a:gsLst>
                <a:lin ang="5400000" scaled="0"/>
              </a:gradFill>
              <a:ln w="635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7" name="Government bonds">
                <a:extLst>
                  <a:ext uri="{FF2B5EF4-FFF2-40B4-BE49-F238E27FC236}">
                    <a16:creationId xmlns:a16="http://schemas.microsoft.com/office/drawing/2014/main" id="{C0E5AC98-C676-2CB2-BDC0-ABB5032B1D74}"/>
                  </a:ext>
                </a:extLst>
              </p:cNvPr>
              <p:cNvSpPr txBox="1"/>
              <p:nvPr/>
            </p:nvSpPr>
            <p:spPr>
              <a:xfrm>
                <a:off x="51029" y="-2"/>
                <a:ext cx="1369205" cy="6524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>
                <a:lvl1pPr algn="ctr"/>
              </a:lstStyle>
              <a:p>
                <a:r>
                  <a:t>Government bonds</a:t>
                </a:r>
              </a:p>
            </p:txBody>
          </p:sp>
        </p:grpSp>
        <p:grpSp>
          <p:nvGrpSpPr>
            <p:cNvPr id="20" name="Rectangle 17">
              <a:extLst>
                <a:ext uri="{FF2B5EF4-FFF2-40B4-BE49-F238E27FC236}">
                  <a16:creationId xmlns:a16="http://schemas.microsoft.com/office/drawing/2014/main" id="{9771F574-8F10-68C3-60D1-33A66B02F688}"/>
                </a:ext>
              </a:extLst>
            </p:cNvPr>
            <p:cNvGrpSpPr/>
            <p:nvPr/>
          </p:nvGrpSpPr>
          <p:grpSpPr>
            <a:xfrm>
              <a:off x="28459" y="4438533"/>
              <a:ext cx="1471265" cy="819139"/>
              <a:chOff x="0" y="0"/>
              <a:chExt cx="1471264" cy="819137"/>
            </a:xfrm>
          </p:grpSpPr>
          <p:sp>
            <p:nvSpPr>
              <p:cNvPr id="34" name="Rectangle">
                <a:extLst>
                  <a:ext uri="{FF2B5EF4-FFF2-40B4-BE49-F238E27FC236}">
                    <a16:creationId xmlns:a16="http://schemas.microsoft.com/office/drawing/2014/main" id="{A596533D-C27E-E7B2-E6DA-F945F8C3EE7E}"/>
                  </a:ext>
                </a:extLst>
              </p:cNvPr>
              <p:cNvSpPr/>
              <p:nvPr/>
            </p:nvSpPr>
            <p:spPr>
              <a:xfrm>
                <a:off x="-1" y="-1"/>
                <a:ext cx="1471266" cy="819139"/>
              </a:xfrm>
              <a:prstGeom prst="rect">
                <a:avLst/>
              </a:prstGeom>
              <a:gradFill flip="none" rotWithShape="1">
                <a:gsLst>
                  <a:gs pos="0">
                    <a:srgbClr val="D1D1D1"/>
                  </a:gs>
                  <a:gs pos="50000">
                    <a:srgbClr val="C7C7C7"/>
                  </a:gs>
                  <a:gs pos="100000">
                    <a:srgbClr val="C0C0C0"/>
                  </a:gs>
                </a:gsLst>
                <a:lin ang="5400000" scaled="0"/>
              </a:gradFill>
              <a:ln w="6350" cap="flat">
                <a:solidFill>
                  <a:srgbClr val="A5A5A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5" name="Tradable assets">
                <a:extLst>
                  <a:ext uri="{FF2B5EF4-FFF2-40B4-BE49-F238E27FC236}">
                    <a16:creationId xmlns:a16="http://schemas.microsoft.com/office/drawing/2014/main" id="{4BEA1789-633A-9F3B-4FC5-42D12A3E60BD}"/>
                  </a:ext>
                </a:extLst>
              </p:cNvPr>
              <p:cNvSpPr txBox="1"/>
              <p:nvPr/>
            </p:nvSpPr>
            <p:spPr>
              <a:xfrm>
                <a:off x="51029" y="83322"/>
                <a:ext cx="1369205" cy="6524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>
                <a:lvl1pPr algn="ctr"/>
              </a:lstStyle>
              <a:p>
                <a:r>
                  <a:t>Tradable assets</a:t>
                </a:r>
              </a:p>
            </p:txBody>
          </p:sp>
        </p:grpSp>
        <p:grpSp>
          <p:nvGrpSpPr>
            <p:cNvPr id="21" name="Rectangle 18">
              <a:extLst>
                <a:ext uri="{FF2B5EF4-FFF2-40B4-BE49-F238E27FC236}">
                  <a16:creationId xmlns:a16="http://schemas.microsoft.com/office/drawing/2014/main" id="{571D7A41-9F97-8D25-73E9-CE4702AD13E5}"/>
                </a:ext>
              </a:extLst>
            </p:cNvPr>
            <p:cNvGrpSpPr/>
            <p:nvPr/>
          </p:nvGrpSpPr>
          <p:grpSpPr>
            <a:xfrm>
              <a:off x="1619014" y="3428531"/>
              <a:ext cx="1471265" cy="715752"/>
              <a:chOff x="0" y="0"/>
              <a:chExt cx="1471264" cy="715750"/>
            </a:xfrm>
          </p:grpSpPr>
          <p:sp>
            <p:nvSpPr>
              <p:cNvPr id="32" name="Rectangle">
                <a:extLst>
                  <a:ext uri="{FF2B5EF4-FFF2-40B4-BE49-F238E27FC236}">
                    <a16:creationId xmlns:a16="http://schemas.microsoft.com/office/drawing/2014/main" id="{061E2A68-8EAA-FE7D-C858-BC38F81031FE}"/>
                  </a:ext>
                </a:extLst>
              </p:cNvPr>
              <p:cNvSpPr/>
              <p:nvPr/>
            </p:nvSpPr>
            <p:spPr>
              <a:xfrm>
                <a:off x="-1" y="-1"/>
                <a:ext cx="1471266" cy="715752"/>
              </a:xfrm>
              <a:prstGeom prst="rect">
                <a:avLst/>
              </a:prstGeom>
              <a:gradFill flip="none" rotWithShape="1">
                <a:gsLst>
                  <a:gs pos="0">
                    <a:srgbClr val="F7BCA2"/>
                  </a:gs>
                  <a:gs pos="50000">
                    <a:srgbClr val="F5B093"/>
                  </a:gs>
                  <a:gs pos="100000">
                    <a:srgbClr val="F8A47F"/>
                  </a:gs>
                </a:gsLst>
                <a:lin ang="5400000" scaled="0"/>
              </a:gradFill>
              <a:ln w="6350" cap="flat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3" name="Deposits">
                <a:extLst>
                  <a:ext uri="{FF2B5EF4-FFF2-40B4-BE49-F238E27FC236}">
                    <a16:creationId xmlns:a16="http://schemas.microsoft.com/office/drawing/2014/main" id="{E68C9249-067A-ECAE-9362-297CF0A91C8B}"/>
                  </a:ext>
                </a:extLst>
              </p:cNvPr>
              <p:cNvSpPr txBox="1"/>
              <p:nvPr/>
            </p:nvSpPr>
            <p:spPr>
              <a:xfrm>
                <a:off x="51029" y="184057"/>
                <a:ext cx="1369205" cy="3476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>
                <a:lvl1pPr algn="ctr"/>
              </a:lstStyle>
              <a:p>
                <a:r>
                  <a:t>Deposits</a:t>
                </a:r>
              </a:p>
            </p:txBody>
          </p:sp>
        </p:grpSp>
        <p:grpSp>
          <p:nvGrpSpPr>
            <p:cNvPr id="22" name="Rectangle 19">
              <a:extLst>
                <a:ext uri="{FF2B5EF4-FFF2-40B4-BE49-F238E27FC236}">
                  <a16:creationId xmlns:a16="http://schemas.microsoft.com/office/drawing/2014/main" id="{B3BAFE60-6CBD-A926-19C2-8E222D9DF0D8}"/>
                </a:ext>
              </a:extLst>
            </p:cNvPr>
            <p:cNvGrpSpPr/>
            <p:nvPr/>
          </p:nvGrpSpPr>
          <p:grpSpPr>
            <a:xfrm>
              <a:off x="1619014" y="4924798"/>
              <a:ext cx="1471265" cy="347632"/>
              <a:chOff x="0" y="0"/>
              <a:chExt cx="1471264" cy="347631"/>
            </a:xfrm>
          </p:grpSpPr>
          <p:sp>
            <p:nvSpPr>
              <p:cNvPr id="30" name="Rectangle">
                <a:extLst>
                  <a:ext uri="{FF2B5EF4-FFF2-40B4-BE49-F238E27FC236}">
                    <a16:creationId xmlns:a16="http://schemas.microsoft.com/office/drawing/2014/main" id="{F6548E4B-8B2B-9BAD-80C2-0A16E60903CC}"/>
                  </a:ext>
                </a:extLst>
              </p:cNvPr>
              <p:cNvSpPr/>
              <p:nvPr/>
            </p:nvSpPr>
            <p:spPr>
              <a:xfrm>
                <a:off x="-1" y="54524"/>
                <a:ext cx="1471266" cy="238587"/>
              </a:xfrm>
              <a:prstGeom prst="rect">
                <a:avLst/>
              </a:prstGeom>
              <a:gradFill flip="none" rotWithShape="1">
                <a:gsLst>
                  <a:gs pos="0">
                    <a:srgbClr val="9A9A9A"/>
                  </a:gs>
                  <a:gs pos="50000">
                    <a:srgbClr val="8D8D8D"/>
                  </a:gs>
                  <a:gs pos="100000">
                    <a:srgbClr val="787878"/>
                  </a:gs>
                </a:gsLst>
                <a:lin ang="5400000" scaled="0"/>
              </a:gradFill>
              <a:ln w="635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31" name="Equity">
                <a:extLst>
                  <a:ext uri="{FF2B5EF4-FFF2-40B4-BE49-F238E27FC236}">
                    <a16:creationId xmlns:a16="http://schemas.microsoft.com/office/drawing/2014/main" id="{CD478189-2323-AD81-81C5-0DCF7B0A8BFA}"/>
                  </a:ext>
                </a:extLst>
              </p:cNvPr>
              <p:cNvSpPr txBox="1"/>
              <p:nvPr/>
            </p:nvSpPr>
            <p:spPr>
              <a:xfrm>
                <a:off x="51029" y="-1"/>
                <a:ext cx="1369205" cy="3476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>
                <a:lvl1pPr algn="ctr"/>
              </a:lstStyle>
              <a:p>
                <a:r>
                  <a:t>Equity</a:t>
                </a:r>
              </a:p>
            </p:txBody>
          </p:sp>
        </p:grpSp>
        <p:grpSp>
          <p:nvGrpSpPr>
            <p:cNvPr id="23" name="Rectangle 20">
              <a:extLst>
                <a:ext uri="{FF2B5EF4-FFF2-40B4-BE49-F238E27FC236}">
                  <a16:creationId xmlns:a16="http://schemas.microsoft.com/office/drawing/2014/main" id="{0E267D5D-CF02-996E-08D0-8788AF8F1CB3}"/>
                </a:ext>
              </a:extLst>
            </p:cNvPr>
            <p:cNvGrpSpPr/>
            <p:nvPr/>
          </p:nvGrpSpPr>
          <p:grpSpPr>
            <a:xfrm>
              <a:off x="1619014" y="4203927"/>
              <a:ext cx="1471265" cy="715752"/>
              <a:chOff x="0" y="0"/>
              <a:chExt cx="1471264" cy="715750"/>
            </a:xfrm>
          </p:grpSpPr>
          <p:sp>
            <p:nvSpPr>
              <p:cNvPr id="28" name="Rectangle">
                <a:extLst>
                  <a:ext uri="{FF2B5EF4-FFF2-40B4-BE49-F238E27FC236}">
                    <a16:creationId xmlns:a16="http://schemas.microsoft.com/office/drawing/2014/main" id="{F3FA088F-A0C6-F40E-383A-CC359687649E}"/>
                  </a:ext>
                </a:extLst>
              </p:cNvPr>
              <p:cNvSpPr/>
              <p:nvPr/>
            </p:nvSpPr>
            <p:spPr>
              <a:xfrm>
                <a:off x="-1" y="-1"/>
                <a:ext cx="1471266" cy="715752"/>
              </a:xfrm>
              <a:prstGeom prst="rect">
                <a:avLst/>
              </a:prstGeom>
              <a:gradFill flip="none" rotWithShape="1">
                <a:gsLst>
                  <a:gs pos="0">
                    <a:srgbClr val="A6B6DF"/>
                  </a:gs>
                  <a:gs pos="50000">
                    <a:srgbClr val="98AAD9"/>
                  </a:gs>
                  <a:gs pos="100000">
                    <a:srgbClr val="869DD7"/>
                  </a:gs>
                </a:gsLst>
                <a:lin ang="5400000" scaled="0"/>
              </a:gradFill>
              <a:ln w="6350" cap="flat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9" name="Wholesale funds, repos">
                <a:extLst>
                  <a:ext uri="{FF2B5EF4-FFF2-40B4-BE49-F238E27FC236}">
                    <a16:creationId xmlns:a16="http://schemas.microsoft.com/office/drawing/2014/main" id="{722B1AF5-3BF5-22EE-D22E-8A497483F97C}"/>
                  </a:ext>
                </a:extLst>
              </p:cNvPr>
              <p:cNvSpPr txBox="1"/>
              <p:nvPr/>
            </p:nvSpPr>
            <p:spPr>
              <a:xfrm>
                <a:off x="51029" y="31629"/>
                <a:ext cx="1369205" cy="6524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8" tIns="45718" rIns="45718" bIns="45718" numCol="1" anchor="ctr">
                <a:noAutofit/>
              </a:bodyPr>
              <a:lstStyle>
                <a:lvl1pPr algn="ctr"/>
              </a:lstStyle>
              <a:p>
                <a:r>
                  <a:rPr dirty="0"/>
                  <a:t>Wholesale funds, repos</a:t>
                </a:r>
              </a:p>
            </p:txBody>
          </p:sp>
        </p:grpSp>
        <p:sp>
          <p:nvSpPr>
            <p:cNvPr id="24" name="Rectangle 21">
              <a:extLst>
                <a:ext uri="{FF2B5EF4-FFF2-40B4-BE49-F238E27FC236}">
                  <a16:creationId xmlns:a16="http://schemas.microsoft.com/office/drawing/2014/main" id="{CA0575FF-AC30-A47E-1F86-196F9B469A00}"/>
                </a:ext>
              </a:extLst>
            </p:cNvPr>
            <p:cNvSpPr txBox="1"/>
            <p:nvPr/>
          </p:nvSpPr>
          <p:spPr>
            <a:xfrm>
              <a:off x="503242" y="-66752"/>
              <a:ext cx="2134237" cy="3476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noAutofit/>
            </a:bodyPr>
            <a:lstStyle>
              <a:lvl1pPr algn="ctr">
                <a:defRPr b="1">
                  <a:solidFill>
                    <a:srgbClr val="FF0000"/>
                  </a:solidFill>
                </a:defRPr>
              </a:lvl1pPr>
            </a:lstStyle>
            <a:p>
              <a:r>
                <a:rPr dirty="0"/>
                <a:t>Traditional bank</a:t>
              </a:r>
            </a:p>
          </p:txBody>
        </p:sp>
        <p:sp>
          <p:nvSpPr>
            <p:cNvPr id="25" name="Rectangle 22">
              <a:extLst>
                <a:ext uri="{FF2B5EF4-FFF2-40B4-BE49-F238E27FC236}">
                  <a16:creationId xmlns:a16="http://schemas.microsoft.com/office/drawing/2014/main" id="{4FBD2632-3A8A-AA24-96FE-585FBF0D51A7}"/>
                </a:ext>
              </a:extLst>
            </p:cNvPr>
            <p:cNvSpPr txBox="1"/>
            <p:nvPr/>
          </p:nvSpPr>
          <p:spPr>
            <a:xfrm>
              <a:off x="644310" y="2818684"/>
              <a:ext cx="1835173" cy="3476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ctr">
              <a:noAutofit/>
            </a:bodyPr>
            <a:lstStyle>
              <a:lvl1pPr algn="ctr">
                <a:defRPr b="1">
                  <a:solidFill>
                    <a:srgbClr val="FF0000"/>
                  </a:solidFill>
                </a:defRPr>
              </a:lvl1pPr>
            </a:lstStyle>
            <a:p>
              <a:r>
                <a:t>Modern bank</a:t>
              </a:r>
            </a:p>
          </p:txBody>
        </p:sp>
        <p:sp>
          <p:nvSpPr>
            <p:cNvPr id="26" name="TextBox 23">
              <a:extLst>
                <a:ext uri="{FF2B5EF4-FFF2-40B4-BE49-F238E27FC236}">
                  <a16:creationId xmlns:a16="http://schemas.microsoft.com/office/drawing/2014/main" id="{C1C1A3A6-AC6C-BEF7-967A-5D520F7DEF30}"/>
                </a:ext>
              </a:extLst>
            </p:cNvPr>
            <p:cNvSpPr txBox="1"/>
            <p:nvPr/>
          </p:nvSpPr>
          <p:spPr>
            <a:xfrm>
              <a:off x="16531" y="3037645"/>
              <a:ext cx="717843" cy="3476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noAutofit/>
            </a:bodyPr>
            <a:lstStyle>
              <a:lvl1pPr>
                <a:defRPr i="1"/>
              </a:lvl1pPr>
            </a:lstStyle>
            <a:p>
              <a:r>
                <a:t>Assets</a:t>
              </a:r>
            </a:p>
          </p:txBody>
        </p:sp>
        <p:sp>
          <p:nvSpPr>
            <p:cNvPr id="27" name="TextBox 24">
              <a:extLst>
                <a:ext uri="{FF2B5EF4-FFF2-40B4-BE49-F238E27FC236}">
                  <a16:creationId xmlns:a16="http://schemas.microsoft.com/office/drawing/2014/main" id="{40975AD6-85C5-6798-D98D-383568F9EF8C}"/>
                </a:ext>
              </a:extLst>
            </p:cNvPr>
            <p:cNvSpPr txBox="1"/>
            <p:nvPr/>
          </p:nvSpPr>
          <p:spPr>
            <a:xfrm>
              <a:off x="2191596" y="3032051"/>
              <a:ext cx="917310" cy="3476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noAutofit/>
            </a:bodyPr>
            <a:lstStyle>
              <a:lvl1pPr>
                <a:defRPr i="1"/>
              </a:lvl1pPr>
            </a:lstStyle>
            <a:p>
              <a:r>
                <a:rPr dirty="0"/>
                <a:t>Liabilities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499185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Modern banks: upward-sloping </a:t>
            </a:r>
            <a:r>
              <a:rPr lang="en-US" sz="3200" dirty="0" err="1"/>
              <a:t>br</a:t>
            </a:r>
            <a:r>
              <a:rPr lang="en-US" sz="3200" dirty="0"/>
              <a:t> curve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6597" y="1580868"/>
            <a:ext cx="5349365" cy="4348346"/>
          </a:xfrm>
        </p:spPr>
        <p:txBody>
          <a:bodyPr>
            <a:noAutofit/>
          </a:bodyPr>
          <a:lstStyle/>
          <a:p>
            <a:pPr marL="45034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Why is the BR upward sloping?</a:t>
            </a:r>
          </a:p>
          <a:p>
            <a:pPr marL="45034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The entire financial sector is trying to sell asset at the same time.</a:t>
            </a:r>
          </a:p>
          <a:p>
            <a:pPr marL="45034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dirty="0">
                <a:latin typeface="+mj-lt"/>
              </a:rPr>
              <a:t>Since each bank anticipate all other banks will be shedding their assets, each have an incentive to be the first one to sell, causing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fast drop</a:t>
            </a:r>
            <a:r>
              <a:rPr lang="en-US" altLang="zh-CN" dirty="0">
                <a:solidFill>
                  <a:srgbClr val="EC6D0B"/>
                </a:solidFill>
                <a:latin typeface="+mj-lt"/>
              </a:rPr>
              <a:t> </a:t>
            </a:r>
            <a:r>
              <a:rPr lang="en-US" altLang="zh-CN" dirty="0">
                <a:latin typeface="+mj-lt"/>
              </a:rPr>
              <a:t>in asset prices. </a:t>
            </a:r>
          </a:p>
          <a:p>
            <a:pPr marL="45034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defRPr sz="2000"/>
            </a:pPr>
            <a:r>
              <a:rPr lang="en-US" altLang="zh-CN" u="sng" dirty="0">
                <a:latin typeface="+mj-lt"/>
              </a:rPr>
              <a:t>Market liquidity</a:t>
            </a:r>
            <a:r>
              <a:rPr lang="en-US" altLang="zh-CN" dirty="0">
                <a:latin typeface="+mj-lt"/>
              </a:rPr>
              <a:t>: Low asset prices cause a </a:t>
            </a:r>
            <a:r>
              <a:rPr lang="en-US" altLang="zh-CN" b="1" dirty="0">
                <a:solidFill>
                  <a:srgbClr val="EC6D0B"/>
                </a:solidFill>
                <a:latin typeface="+mj-lt"/>
              </a:rPr>
              <a:t>losses spiral</a:t>
            </a:r>
            <a:r>
              <a:rPr lang="en-US" altLang="zh-CN" dirty="0">
                <a:latin typeface="+mj-lt"/>
              </a:rPr>
              <a:t>, where decreases in collateral value lead to cuts in funding and loans, for a fixed margin, as the funding of banks depend on market value of tradable assets</a:t>
            </a:r>
          </a:p>
        </p:txBody>
      </p:sp>
      <p:grpSp>
        <p:nvGrpSpPr>
          <p:cNvPr id="5" name="Group 38">
            <a:extLst>
              <a:ext uri="{FF2B5EF4-FFF2-40B4-BE49-F238E27FC236}">
                <a16:creationId xmlns:a16="http://schemas.microsoft.com/office/drawing/2014/main" id="{FDB2E6EE-3A34-908A-48F5-8BFAD4BD272C}"/>
              </a:ext>
            </a:extLst>
          </p:cNvPr>
          <p:cNvGrpSpPr/>
          <p:nvPr/>
        </p:nvGrpSpPr>
        <p:grpSpPr>
          <a:xfrm>
            <a:off x="6951873" y="1425810"/>
            <a:ext cx="4539493" cy="4599404"/>
            <a:chOff x="1498901" y="5161"/>
            <a:chExt cx="4792555" cy="4962703"/>
          </a:xfrm>
        </p:grpSpPr>
        <p:sp>
          <p:nvSpPr>
            <p:cNvPr id="16" name="Straight Arrow Connector 39">
              <a:extLst>
                <a:ext uri="{FF2B5EF4-FFF2-40B4-BE49-F238E27FC236}">
                  <a16:creationId xmlns:a16="http://schemas.microsoft.com/office/drawing/2014/main" id="{543D802A-AF6E-F183-00B6-1721181B2374}"/>
                </a:ext>
              </a:extLst>
            </p:cNvPr>
            <p:cNvSpPr/>
            <p:nvPr/>
          </p:nvSpPr>
          <p:spPr>
            <a:xfrm>
              <a:off x="1498901" y="4365019"/>
              <a:ext cx="4790668" cy="1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7" name="Straight Arrow Connector 40">
              <a:extLst>
                <a:ext uri="{FF2B5EF4-FFF2-40B4-BE49-F238E27FC236}">
                  <a16:creationId xmlns:a16="http://schemas.microsoft.com/office/drawing/2014/main" id="{28262CF0-2835-49FB-D6A4-7260CB7E822E}"/>
                </a:ext>
              </a:extLst>
            </p:cNvPr>
            <p:cNvSpPr/>
            <p:nvPr/>
          </p:nvSpPr>
          <p:spPr>
            <a:xfrm flipV="1">
              <a:off x="1498901" y="5161"/>
              <a:ext cx="2" cy="4359859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8" name="Straight Arrow Connector 41">
              <a:extLst>
                <a:ext uri="{FF2B5EF4-FFF2-40B4-BE49-F238E27FC236}">
                  <a16:creationId xmlns:a16="http://schemas.microsoft.com/office/drawing/2014/main" id="{D7386A8A-C02F-66FB-0390-A4859CFA4938}"/>
                </a:ext>
              </a:extLst>
            </p:cNvPr>
            <p:cNvSpPr/>
            <p:nvPr/>
          </p:nvSpPr>
          <p:spPr>
            <a:xfrm flipV="1">
              <a:off x="1498901" y="513332"/>
              <a:ext cx="3704841" cy="3851688"/>
            </a:xfrm>
            <a:prstGeom prst="line">
              <a:avLst/>
            </a:prstGeom>
            <a:noFill/>
            <a:ln w="635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9" name="TextBox 42">
              <a:extLst>
                <a:ext uri="{FF2B5EF4-FFF2-40B4-BE49-F238E27FC236}">
                  <a16:creationId xmlns:a16="http://schemas.microsoft.com/office/drawing/2014/main" id="{0588D7AD-623C-B515-459B-EBF98743C2CE}"/>
                </a:ext>
              </a:extLst>
            </p:cNvPr>
            <p:cNvSpPr txBox="1"/>
            <p:nvPr/>
          </p:nvSpPr>
          <p:spPr>
            <a:xfrm>
              <a:off x="4899160" y="4413272"/>
              <a:ext cx="1392296" cy="554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600"/>
              </a:pPr>
              <a:r>
                <a:t>All other banks’</a:t>
              </a:r>
            </a:p>
            <a:p>
              <a:pPr>
                <a:defRPr sz="1600"/>
              </a:pPr>
              <a:r>
                <a:t>lending choice</a:t>
              </a:r>
            </a:p>
          </p:txBody>
        </p:sp>
        <p:sp>
          <p:nvSpPr>
            <p:cNvPr id="21" name="TextBox 44">
              <a:extLst>
                <a:ext uri="{FF2B5EF4-FFF2-40B4-BE49-F238E27FC236}">
                  <a16:creationId xmlns:a16="http://schemas.microsoft.com/office/drawing/2014/main" id="{3D3BEF7D-0025-0A18-A181-9D88F62C0FE5}"/>
                </a:ext>
              </a:extLst>
            </p:cNvPr>
            <p:cNvSpPr txBox="1"/>
            <p:nvPr/>
          </p:nvSpPr>
          <p:spPr>
            <a:xfrm>
              <a:off x="4670339" y="572616"/>
              <a:ext cx="221862" cy="2807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1400"/>
              </a:lvl1pPr>
            </a:lstStyle>
            <a:p>
              <a:r>
                <a:t>O</a:t>
              </a:r>
            </a:p>
          </p:txBody>
        </p:sp>
        <p:sp>
          <p:nvSpPr>
            <p:cNvPr id="22" name="Freeform 45">
              <a:extLst>
                <a:ext uri="{FF2B5EF4-FFF2-40B4-BE49-F238E27FC236}">
                  <a16:creationId xmlns:a16="http://schemas.microsoft.com/office/drawing/2014/main" id="{3EE71FC8-68BC-7E93-461C-E825622CD381}"/>
                </a:ext>
              </a:extLst>
            </p:cNvPr>
            <p:cNvSpPr/>
            <p:nvPr/>
          </p:nvSpPr>
          <p:spPr>
            <a:xfrm>
              <a:off x="1511768" y="862364"/>
              <a:ext cx="3655614" cy="2217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3170" y="21385"/>
                    <a:pt x="6339" y="21171"/>
                    <a:pt x="8261" y="18429"/>
                  </a:cubicBezTo>
                  <a:cubicBezTo>
                    <a:pt x="10183" y="15688"/>
                    <a:pt x="9308" y="8224"/>
                    <a:pt x="11531" y="5152"/>
                  </a:cubicBezTo>
                  <a:cubicBezTo>
                    <a:pt x="13755" y="2081"/>
                    <a:pt x="17677" y="1040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2F6583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chemeClr val="accent1"/>
                  </a:solidFill>
                </a:defRPr>
              </a:pPr>
              <a:endParaRPr/>
            </a:p>
          </p:txBody>
        </p:sp>
        <p:sp>
          <p:nvSpPr>
            <p:cNvPr id="23" name="Oval 46">
              <a:extLst>
                <a:ext uri="{FF2B5EF4-FFF2-40B4-BE49-F238E27FC236}">
                  <a16:creationId xmlns:a16="http://schemas.microsoft.com/office/drawing/2014/main" id="{95CF1D33-3022-E4C4-631F-E7B31C5945BE}"/>
                </a:ext>
              </a:extLst>
            </p:cNvPr>
            <p:cNvSpPr/>
            <p:nvPr/>
          </p:nvSpPr>
          <p:spPr>
            <a:xfrm>
              <a:off x="4770867" y="836094"/>
              <a:ext cx="132381" cy="127887"/>
            </a:xfrm>
            <a:prstGeom prst="ellipse">
              <a:avLst/>
            </a:prstGeom>
            <a:solidFill>
              <a:srgbClr val="00000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24" name="Arc 47">
              <a:extLst>
                <a:ext uri="{FF2B5EF4-FFF2-40B4-BE49-F238E27FC236}">
                  <a16:creationId xmlns:a16="http://schemas.microsoft.com/office/drawing/2014/main" id="{BEDFBA49-B5B1-59F7-F5E2-A617F3E6FE15}"/>
                </a:ext>
              </a:extLst>
            </p:cNvPr>
            <p:cNvSpPr/>
            <p:nvPr/>
          </p:nvSpPr>
          <p:spPr>
            <a:xfrm rot="791197">
              <a:off x="1684288" y="4184718"/>
              <a:ext cx="218713" cy="180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4" h="20690" extrusionOk="0">
                  <a:moveTo>
                    <a:pt x="0" y="85"/>
                  </a:moveTo>
                  <a:cubicBezTo>
                    <a:pt x="10857" y="-910"/>
                    <a:pt x="20478" y="6948"/>
                    <a:pt x="21489" y="17637"/>
                  </a:cubicBezTo>
                  <a:cubicBezTo>
                    <a:pt x="21585" y="18652"/>
                    <a:pt x="21600" y="19673"/>
                    <a:pt x="21533" y="20690"/>
                  </a:cubicBezTo>
                </a:path>
              </a:pathLst>
            </a:custGeom>
            <a:noFill/>
            <a:ln w="6350" cap="flat">
              <a:solidFill>
                <a:srgbClr val="000000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5" name="TextBox 48">
              <a:extLst>
                <a:ext uri="{FF2B5EF4-FFF2-40B4-BE49-F238E27FC236}">
                  <a16:creationId xmlns:a16="http://schemas.microsoft.com/office/drawing/2014/main" id="{5E77C9E0-58FA-6630-9797-641301582941}"/>
                </a:ext>
              </a:extLst>
            </p:cNvPr>
            <p:cNvSpPr txBox="1"/>
            <p:nvPr/>
          </p:nvSpPr>
          <p:spPr>
            <a:xfrm>
              <a:off x="1870787" y="4140118"/>
              <a:ext cx="277524" cy="2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>
                <a:defRPr sz="1000"/>
              </a:pPr>
              <a:r>
                <a:t>45</a:t>
              </a:r>
              <a:r>
                <a:rPr baseline="30000"/>
                <a:t>o</a:t>
              </a:r>
            </a:p>
          </p:txBody>
        </p:sp>
      </p:grpSp>
      <p:sp>
        <p:nvSpPr>
          <p:cNvPr id="4" name="TextBox 12">
            <a:extLst>
              <a:ext uri="{FF2B5EF4-FFF2-40B4-BE49-F238E27FC236}">
                <a16:creationId xmlns:a16="http://schemas.microsoft.com/office/drawing/2014/main" id="{2F507883-76BF-18B1-3574-3955A05261BC}"/>
              </a:ext>
            </a:extLst>
          </p:cNvPr>
          <p:cNvSpPr txBox="1"/>
          <p:nvPr/>
        </p:nvSpPr>
        <p:spPr>
          <a:xfrm>
            <a:off x="5940408" y="1354829"/>
            <a:ext cx="1011465" cy="10772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>
              <a:defRPr sz="1600"/>
            </a:pPr>
            <a:r>
              <a:rPr dirty="0"/>
              <a:t>Individual </a:t>
            </a:r>
            <a:endParaRPr lang="en-GB" dirty="0"/>
          </a:p>
          <a:p>
            <a:pPr>
              <a:defRPr sz="1600"/>
            </a:pPr>
            <a:r>
              <a:rPr dirty="0"/>
              <a:t>bank’s</a:t>
            </a:r>
          </a:p>
          <a:p>
            <a:pPr>
              <a:defRPr sz="1600"/>
            </a:pPr>
            <a:r>
              <a:rPr dirty="0"/>
              <a:t>lending </a:t>
            </a:r>
            <a:endParaRPr lang="en-GB" dirty="0"/>
          </a:p>
          <a:p>
            <a:pPr>
              <a:defRPr sz="1600"/>
            </a:pPr>
            <a:r>
              <a:rPr dirty="0"/>
              <a:t>choice</a:t>
            </a:r>
          </a:p>
        </p:txBody>
      </p:sp>
    </p:spTree>
    <p:extLst>
      <p:ext uri="{BB962C8B-B14F-4D97-AF65-F5344CB8AC3E}">
        <p14:creationId xmlns:p14="http://schemas.microsoft.com/office/powerpoint/2010/main" val="3390348797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AnalogousFromDarkSeedLeftStep">
      <a:dk1>
        <a:srgbClr val="000000"/>
      </a:dk1>
      <a:lt1>
        <a:srgbClr val="FFFFFF"/>
      </a:lt1>
      <a:dk2>
        <a:srgbClr val="1A1634"/>
      </a:dk2>
      <a:lt2>
        <a:srgbClr val="F0F3F3"/>
      </a:lt2>
      <a:accent1>
        <a:srgbClr val="E72950"/>
      </a:accent1>
      <a:accent2>
        <a:srgbClr val="D5178E"/>
      </a:accent2>
      <a:accent3>
        <a:srgbClr val="DF29E7"/>
      </a:accent3>
      <a:accent4>
        <a:srgbClr val="7E17D5"/>
      </a:accent4>
      <a:accent5>
        <a:srgbClr val="4129E7"/>
      </a:accent5>
      <a:accent6>
        <a:srgbClr val="174ED5"/>
      </a:accent6>
      <a:hlink>
        <a:srgbClr val="7351C5"/>
      </a:hlink>
      <a:folHlink>
        <a:srgbClr val="7F7F7F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1775</TotalTime>
  <Words>2343</Words>
  <Application>Microsoft Macintosh PowerPoint</Application>
  <PresentationFormat>Widescreen</PresentationFormat>
  <Paragraphs>260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Arial</vt:lpstr>
      <vt:lpstr>Calisto MT</vt:lpstr>
      <vt:lpstr>Univers Condensed</vt:lpstr>
      <vt:lpstr>ChronicleVTI</vt:lpstr>
      <vt:lpstr>Chapter 5  systemic risk, amplification and contagion</vt:lpstr>
      <vt:lpstr>Strategic complementarities, amplification, multiplicity, and pecuniary externalities</vt:lpstr>
      <vt:lpstr>A model of strategic interactions</vt:lpstr>
      <vt:lpstr>traditional banks: model setup</vt:lpstr>
      <vt:lpstr>traditional banks: Equilibrium</vt:lpstr>
      <vt:lpstr>After a shock</vt:lpstr>
      <vt:lpstr>After a shock</vt:lpstr>
      <vt:lpstr>Modern banks: upward-sloping br curve</vt:lpstr>
      <vt:lpstr>Modern banks: upward-sloping br curve</vt:lpstr>
      <vt:lpstr>Modern banks: upward-sloping br curve</vt:lpstr>
      <vt:lpstr>Modern banks: after a shock</vt:lpstr>
      <vt:lpstr>Amplifications and liquidity spirals</vt:lpstr>
      <vt:lpstr>Multiple equilibria</vt:lpstr>
      <vt:lpstr>pecuniary externalities and systemic risk</vt:lpstr>
      <vt:lpstr>SYSTEMIC RISK IN THE IRISH BANKING SECTOR IN THE 2000S</vt:lpstr>
      <vt:lpstr>SEQUENCE OF EVENTS</vt:lpstr>
      <vt:lpstr>Individual risk and systematic risk </vt:lpstr>
      <vt:lpstr>from traditional to modern banking: higher VAR and higher Δcovar </vt:lpstr>
      <vt:lpstr>Irish banks and housing </vt:lpstr>
      <vt:lpstr>What can policy do? </vt:lpstr>
      <vt:lpstr>THE EMERGING MARKETS’  STORM OF 1997-98</vt:lpstr>
      <vt:lpstr>SEQUENCE OF EVENTS</vt:lpstr>
      <vt:lpstr>PowerPoint Presentation</vt:lpstr>
      <vt:lpstr>The emerging markets’ storm of 1997-98</vt:lpstr>
      <vt:lpstr>The emerging markets’ storm of 1997-98</vt:lpstr>
      <vt:lpstr>The emerging markets’ storm of 1997-98</vt:lpstr>
      <vt:lpstr>The emerging markets’ storm of 1997-98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 bubbles and beliefs</dc:title>
  <dc:creator>Reis,RA</dc:creator>
  <cp:lastModifiedBy>Reis,RA</cp:lastModifiedBy>
  <cp:revision>65</cp:revision>
  <dcterms:created xsi:type="dcterms:W3CDTF">2023-06-04T07:58:49Z</dcterms:created>
  <dcterms:modified xsi:type="dcterms:W3CDTF">2023-06-10T07:51:58Z</dcterms:modified>
</cp:coreProperties>
</file>