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0"/>
  </p:notesMasterIdLst>
  <p:sldIdLst>
    <p:sldId id="257" r:id="rId2"/>
    <p:sldId id="260" r:id="rId3"/>
    <p:sldId id="261" r:id="rId4"/>
    <p:sldId id="262" r:id="rId5"/>
    <p:sldId id="263" r:id="rId6"/>
    <p:sldId id="264" r:id="rId7"/>
    <p:sldId id="265" r:id="rId8"/>
    <p:sldId id="266" r:id="rId9"/>
    <p:sldId id="267" r:id="rId10"/>
    <p:sldId id="268" r:id="rId11"/>
    <p:sldId id="269" r:id="rId12"/>
    <p:sldId id="270" r:id="rId13"/>
    <p:sldId id="272" r:id="rId14"/>
    <p:sldId id="273" r:id="rId15"/>
    <p:sldId id="274" r:id="rId16"/>
    <p:sldId id="275" r:id="rId17"/>
    <p:sldId id="276" r:id="rId18"/>
    <p:sldId id="277" r:id="rId19"/>
    <p:sldId id="278" r:id="rId20"/>
    <p:sldId id="279" r:id="rId21"/>
    <p:sldId id="286" r:id="rId22"/>
    <p:sldId id="280" r:id="rId23"/>
    <p:sldId id="281" r:id="rId24"/>
    <p:sldId id="282" r:id="rId25"/>
    <p:sldId id="287" r:id="rId26"/>
    <p:sldId id="283" r:id="rId27"/>
    <p:sldId id="284" r:id="rId28"/>
    <p:sldId id="285"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67FDBED-E311-8D4F-9C7A-FE207B0881E6}">
          <p14:sldIdLst>
            <p14:sldId id="257"/>
            <p14:sldId id="260"/>
            <p14:sldId id="261"/>
            <p14:sldId id="262"/>
          </p14:sldIdLst>
        </p14:section>
        <p14:section name="Debt and the Challenging Illiquidity-Insolvency Distinction" id="{FAA13FB1-6670-7547-BE81-5166AC03AE9C}">
          <p14:sldIdLst>
            <p14:sldId id="263"/>
            <p14:sldId id="264"/>
            <p14:sldId id="265"/>
            <p14:sldId id="266"/>
            <p14:sldId id="267"/>
            <p14:sldId id="268"/>
            <p14:sldId id="269"/>
            <p14:sldId id="270"/>
            <p14:sldId id="272"/>
            <p14:sldId id="273"/>
            <p14:sldId id="274"/>
            <p14:sldId id="275"/>
            <p14:sldId id="276"/>
            <p14:sldId id="277"/>
            <p14:sldId id="278"/>
          </p14:sldIdLst>
        </p14:section>
        <p14:section name="The Run on the German Banking System in 1931" id="{9CA912B2-B55B-1046-AD4D-D06930769AF3}">
          <p14:sldIdLst>
            <p14:sldId id="279"/>
            <p14:sldId id="286"/>
            <p14:sldId id="280"/>
            <p14:sldId id="281"/>
          </p14:sldIdLst>
        </p14:section>
        <p14:section name="The Greek Sovereign Debt Crisis" id="{73BD8CE1-D360-244E-B46E-942569A427E9}">
          <p14:sldIdLst>
            <p14:sldId id="282"/>
            <p14:sldId id="287"/>
            <p14:sldId id="283"/>
            <p14:sldId id="284"/>
            <p14:sldId id="285"/>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6D0B"/>
    <a:srgbClr val="DE660F"/>
    <a:srgbClr val="418AB3"/>
    <a:srgbClr val="A9B956"/>
    <a:srgbClr val="007AA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E0E1FA0-9B00-F549-BB5A-4CD936D6E766}" v="150" dt="2023-06-05T16:46:46.9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20"/>
    <p:restoredTop sz="94694"/>
  </p:normalViewPr>
  <p:slideViewPr>
    <p:cSldViewPr snapToGrid="0">
      <p:cViewPr varScale="1">
        <p:scale>
          <a:sx n="121" d="100"/>
          <a:sy n="121" d="100"/>
        </p:scale>
        <p:origin x="952"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microsoft.com/office/2015/10/relationships/revisionInfo" Target="revisionInfo.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EB344D-F63F-BB48-B07E-DBF8D52BD08E}" type="datetimeFigureOut">
              <a:rPr lang="en-US" smtClean="0"/>
              <a:t>6/10/23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E9F8D7F-96D2-4043-B0A7-7B80C7AF1565}" type="slidenum">
              <a:rPr lang="en-US" smtClean="0"/>
              <a:t>‹#›</a:t>
            </a:fld>
            <a:endParaRPr lang="en-US"/>
          </a:p>
        </p:txBody>
      </p:sp>
    </p:spTree>
    <p:extLst>
      <p:ext uri="{BB962C8B-B14F-4D97-AF65-F5344CB8AC3E}">
        <p14:creationId xmlns:p14="http://schemas.microsoft.com/office/powerpoint/2010/main" val="1225176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1E9F8D7F-96D2-4043-B0A7-7B80C7AF1565}" type="slidenum">
              <a:rPr lang="en-US" smtClean="0"/>
              <a:t>12</a:t>
            </a:fld>
            <a:endParaRPr lang="en-US"/>
          </a:p>
        </p:txBody>
      </p:sp>
    </p:spTree>
    <p:extLst>
      <p:ext uri="{BB962C8B-B14F-4D97-AF65-F5344CB8AC3E}">
        <p14:creationId xmlns:p14="http://schemas.microsoft.com/office/powerpoint/2010/main" val="33678876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9F8D7F-96D2-4043-B0A7-7B80C7AF1565}" type="slidenum">
              <a:rPr lang="en-US" smtClean="0"/>
              <a:t>18</a:t>
            </a:fld>
            <a:endParaRPr lang="en-US"/>
          </a:p>
        </p:txBody>
      </p:sp>
    </p:spTree>
    <p:extLst>
      <p:ext uri="{BB962C8B-B14F-4D97-AF65-F5344CB8AC3E}">
        <p14:creationId xmlns:p14="http://schemas.microsoft.com/office/powerpoint/2010/main" val="3429715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9F8D7F-96D2-4043-B0A7-7B80C7AF1565}" type="slidenum">
              <a:rPr lang="en-US" smtClean="0"/>
              <a:t>19</a:t>
            </a:fld>
            <a:endParaRPr lang="en-US"/>
          </a:p>
        </p:txBody>
      </p:sp>
    </p:spTree>
    <p:extLst>
      <p:ext uri="{BB962C8B-B14F-4D97-AF65-F5344CB8AC3E}">
        <p14:creationId xmlns:p14="http://schemas.microsoft.com/office/powerpoint/2010/main" val="491974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E9F8D7F-96D2-4043-B0A7-7B80C7AF1565}" type="slidenum">
              <a:rPr lang="en-US" smtClean="0"/>
              <a:t>27</a:t>
            </a:fld>
            <a:endParaRPr lang="en-US"/>
          </a:p>
        </p:txBody>
      </p:sp>
    </p:spTree>
    <p:extLst>
      <p:ext uri="{BB962C8B-B14F-4D97-AF65-F5344CB8AC3E}">
        <p14:creationId xmlns:p14="http://schemas.microsoft.com/office/powerpoint/2010/main" val="1348809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GB"/>
              <a:t>Click to edit Master title style</a:t>
            </a:r>
            <a:endParaRPr lang="en-US" dirty="0"/>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2284173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7998749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GB"/>
              <a:t>Click to edit Master title style</a:t>
            </a:r>
            <a:endParaRPr lang="en-US" dirty="0"/>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18261742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1136798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GB"/>
              <a:t>Click to edit Master title style</a:t>
            </a:r>
            <a:endParaRPr lang="en-US" dirty="0"/>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876920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GB"/>
              <a:t>Click to edit Master title style</a:t>
            </a:r>
            <a:endParaRPr lang="en-US" dirty="0"/>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22763231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GB"/>
              <a:t>Click to edit Master title style</a:t>
            </a:r>
            <a:endParaRPr lang="en-US" dirty="0"/>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24978270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GB"/>
              <a:t>Click to edit Master title style</a:t>
            </a:r>
            <a:endParaRPr lang="en-US" dirty="0"/>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1522119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7544638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GB"/>
              <a:t>Click to edit Master title style</a:t>
            </a:r>
            <a:endParaRPr lang="en-US" dirty="0"/>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22561056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GB"/>
              <a:t>Click to edit Master title style</a:t>
            </a:r>
            <a:endParaRPr lang="en-US" dirty="0"/>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F212BFC8-D7B3-DC4D-8A6E-B95359598207}" type="datetimeFigureOut">
              <a:rPr lang="en-US" smtClean="0"/>
              <a:t>6/10/23</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37898A-DB39-D44A-9A14-F121791FA971}" type="slidenum">
              <a:rPr lang="en-US" smtClean="0"/>
              <a:t>‹#›</a:t>
            </a:fld>
            <a:endParaRPr lang="en-US"/>
          </a:p>
        </p:txBody>
      </p:sp>
    </p:spTree>
    <p:extLst>
      <p:ext uri="{BB962C8B-B14F-4D97-AF65-F5344CB8AC3E}">
        <p14:creationId xmlns:p14="http://schemas.microsoft.com/office/powerpoint/2010/main" val="29076563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GB"/>
              <a:t>Click to edit Master title style</a:t>
            </a:r>
            <a:endParaRPr lang="en-US" dirty="0"/>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F212BFC8-D7B3-DC4D-8A6E-B95359598207}" type="datetimeFigureOut">
              <a:rPr lang="en-US" smtClean="0"/>
              <a:t>6/10/23</a:t>
            </a:fld>
            <a:endParaRPr lang="en-US"/>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37898A-DB39-D44A-9A14-F121791FA971}" type="slidenum">
              <a:rPr lang="en-US" smtClean="0"/>
              <a:t>‹#›</a:t>
            </a:fld>
            <a:endParaRPr lang="en-US"/>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11147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j-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j-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j-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4.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8.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png"/><Relationship Id="rId9"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35.png"/><Relationship Id="rId5" Type="http://schemas.openxmlformats.org/officeDocument/2006/relationships/image" Target="../media/image340.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32.pn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png"/><Relationship Id="rId2" Type="http://schemas.openxmlformats.org/officeDocument/2006/relationships/image" Target="../media/image37.png"/><Relationship Id="rId1" Type="http://schemas.openxmlformats.org/officeDocument/2006/relationships/slideLayout" Target="../slideLayouts/slideLayout4.xml"/><Relationship Id="rId6" Type="http://schemas.openxmlformats.org/officeDocument/2006/relationships/image" Target="../media/image41.pn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png"/><Relationship Id="rId4" Type="http://schemas.openxmlformats.org/officeDocument/2006/relationships/image" Target="../media/image39.png"/><Relationship Id="rId9" Type="http://schemas.openxmlformats.org/officeDocument/2006/relationships/image" Target="../media/image44.png"/></Relationships>
</file>

<file path=ppt/slides/_rels/slide14.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5.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49.png"/><Relationship Id="rId7" Type="http://schemas.openxmlformats.org/officeDocument/2006/relationships/image" Target="../media/image53.png"/><Relationship Id="rId2" Type="http://schemas.openxmlformats.org/officeDocument/2006/relationships/image" Target="../media/image55.png"/><Relationship Id="rId1" Type="http://schemas.openxmlformats.org/officeDocument/2006/relationships/slideLayout" Target="../slideLayouts/slideLayout8.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1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8.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17.xml.rels><?xml version="1.0" encoding="UTF-8" standalone="yes"?>
<Relationships xmlns="http://schemas.openxmlformats.org/package/2006/relationships"><Relationship Id="rId8" Type="http://schemas.openxmlformats.org/officeDocument/2006/relationships/image" Target="../media/image67.png"/><Relationship Id="rId13" Type="http://schemas.openxmlformats.org/officeDocument/2006/relationships/image" Target="../media/image71.png"/><Relationship Id="rId3" Type="http://schemas.openxmlformats.org/officeDocument/2006/relationships/image" Target="../media/image62.png"/><Relationship Id="rId7" Type="http://schemas.openxmlformats.org/officeDocument/2006/relationships/image" Target="../media/image66.png"/><Relationship Id="rId12" Type="http://schemas.openxmlformats.org/officeDocument/2006/relationships/image" Target="../media/image24.png"/><Relationship Id="rId2" Type="http://schemas.openxmlformats.org/officeDocument/2006/relationships/image" Target="../media/image61.png"/><Relationship Id="rId1" Type="http://schemas.openxmlformats.org/officeDocument/2006/relationships/slideLayout" Target="../slideLayouts/slideLayout4.xml"/><Relationship Id="rId6" Type="http://schemas.openxmlformats.org/officeDocument/2006/relationships/image" Target="../media/image65.png"/><Relationship Id="rId11" Type="http://schemas.openxmlformats.org/officeDocument/2006/relationships/image" Target="../media/image70.png"/><Relationship Id="rId5" Type="http://schemas.openxmlformats.org/officeDocument/2006/relationships/image" Target="../media/image64.png"/><Relationship Id="rId15" Type="http://schemas.openxmlformats.org/officeDocument/2006/relationships/image" Target="../media/image73.png"/><Relationship Id="rId10" Type="http://schemas.openxmlformats.org/officeDocument/2006/relationships/image" Target="../media/image69.png"/><Relationship Id="rId4" Type="http://schemas.openxmlformats.org/officeDocument/2006/relationships/image" Target="../media/image63.png"/><Relationship Id="rId9" Type="http://schemas.openxmlformats.org/officeDocument/2006/relationships/image" Target="../media/image68.png"/><Relationship Id="rId14" Type="http://schemas.openxmlformats.org/officeDocument/2006/relationships/image" Target="../media/image72.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10.png"/><Relationship Id="rId7"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8.xml"/><Relationship Id="rId6" Type="http://schemas.openxmlformats.org/officeDocument/2006/relationships/image" Target="../media/image18.pn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png"/><Relationship Id="rId9"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69803F-9160-B0D0-81A3-FA367D0F8BC5}"/>
              </a:ext>
            </a:extLst>
          </p:cNvPr>
          <p:cNvSpPr>
            <a:spLocks noGrp="1"/>
          </p:cNvSpPr>
          <p:nvPr>
            <p:ph type="ctrTitle"/>
          </p:nvPr>
        </p:nvSpPr>
        <p:spPr>
          <a:xfrm>
            <a:off x="647699" y="871758"/>
            <a:ext cx="5227171" cy="3871143"/>
          </a:xfrm>
        </p:spPr>
        <p:txBody>
          <a:bodyPr>
            <a:normAutofit/>
          </a:bodyPr>
          <a:lstStyle/>
          <a:p>
            <a:pPr>
              <a:spcBef>
                <a:spcPts val="1800"/>
              </a:spcBef>
            </a:pPr>
            <a:r>
              <a:rPr lang="en-US" u="sng" dirty="0"/>
              <a:t>Chapter 6</a:t>
            </a:r>
            <a:br>
              <a:rPr lang="en-US" dirty="0"/>
            </a:br>
            <a:br>
              <a:rPr lang="en-US" dirty="0"/>
            </a:br>
            <a:r>
              <a:rPr lang="en-US" dirty="0"/>
              <a:t>Solvency AND Liquidity</a:t>
            </a:r>
          </a:p>
        </p:txBody>
      </p:sp>
      <p:sp>
        <p:nvSpPr>
          <p:cNvPr id="3" name="Subtitle 2">
            <a:extLst>
              <a:ext uri="{FF2B5EF4-FFF2-40B4-BE49-F238E27FC236}">
                <a16:creationId xmlns:a16="http://schemas.microsoft.com/office/drawing/2014/main" id="{20DC3FB8-8940-E258-9623-26CCC3857493}"/>
              </a:ext>
            </a:extLst>
          </p:cNvPr>
          <p:cNvSpPr>
            <a:spLocks noGrp="1"/>
          </p:cNvSpPr>
          <p:nvPr>
            <p:ph type="subTitle" idx="1"/>
          </p:nvPr>
        </p:nvSpPr>
        <p:spPr>
          <a:xfrm>
            <a:off x="647698" y="4378036"/>
            <a:ext cx="6688523" cy="1608206"/>
          </a:xfrm>
        </p:spPr>
        <p:txBody>
          <a:bodyPr>
            <a:normAutofit/>
          </a:bodyPr>
          <a:lstStyle/>
          <a:p>
            <a:pPr>
              <a:spcBef>
                <a:spcPts val="400"/>
              </a:spcBef>
            </a:pPr>
            <a:r>
              <a:rPr lang="en-IN" dirty="0"/>
              <a:t>Debt and the Challenging Illiquidity-Insolvency Distinction</a:t>
            </a:r>
          </a:p>
          <a:p>
            <a:pPr>
              <a:spcBef>
                <a:spcPts val="400"/>
              </a:spcBef>
            </a:pPr>
            <a:r>
              <a:rPr lang="en-IN" dirty="0"/>
              <a:t>The Run on the German Banking System in 1931</a:t>
            </a:r>
          </a:p>
          <a:p>
            <a:pPr>
              <a:spcBef>
                <a:spcPts val="400"/>
              </a:spcBef>
            </a:pPr>
            <a:r>
              <a:rPr lang="en-IN" dirty="0"/>
              <a:t>The Greek Sovereign Debt Crisis of 2010–12 and the IMF</a:t>
            </a:r>
            <a:endParaRPr lang="en-US" dirty="0"/>
          </a:p>
        </p:txBody>
      </p:sp>
      <p:pic>
        <p:nvPicPr>
          <p:cNvPr id="6" name="Picture 5">
            <a:extLst>
              <a:ext uri="{FF2B5EF4-FFF2-40B4-BE49-F238E27FC236}">
                <a16:creationId xmlns:a16="http://schemas.microsoft.com/office/drawing/2014/main" id="{92CA24B2-B130-964F-2E4A-323006035E90}"/>
              </a:ext>
            </a:extLst>
          </p:cNvPr>
          <p:cNvPicPr>
            <a:picLocks noChangeAspect="1"/>
          </p:cNvPicPr>
          <p:nvPr/>
        </p:nvPicPr>
        <p:blipFill>
          <a:blip r:embed="rId2"/>
          <a:stretch>
            <a:fillRect/>
          </a:stretch>
        </p:blipFill>
        <p:spPr>
          <a:xfrm>
            <a:off x="7631380" y="723913"/>
            <a:ext cx="3580906" cy="5410187"/>
          </a:xfrm>
          <a:prstGeom prst="rect">
            <a:avLst/>
          </a:prstGeom>
        </p:spPr>
      </p:pic>
    </p:spTree>
    <p:extLst>
      <p:ext uri="{BB962C8B-B14F-4D97-AF65-F5344CB8AC3E}">
        <p14:creationId xmlns:p14="http://schemas.microsoft.com/office/powerpoint/2010/main" val="1708610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4695-2769-3E20-720C-B589FD9556D6}"/>
              </a:ext>
            </a:extLst>
          </p:cNvPr>
          <p:cNvSpPr>
            <a:spLocks noGrp="1"/>
          </p:cNvSpPr>
          <p:nvPr>
            <p:ph type="title"/>
          </p:nvPr>
        </p:nvSpPr>
        <p:spPr>
          <a:xfrm>
            <a:off x="700634" y="809297"/>
            <a:ext cx="10691265" cy="641131"/>
          </a:xfrm>
        </p:spPr>
        <p:txBody>
          <a:bodyPr>
            <a:normAutofit/>
          </a:bodyPr>
          <a:lstStyle/>
          <a:p>
            <a:r>
              <a:rPr lang="en-US" sz="3200" dirty="0"/>
              <a:t>Financial Frictions</a:t>
            </a:r>
          </a:p>
        </p:txBody>
      </p:sp>
      <p:sp>
        <p:nvSpPr>
          <p:cNvPr id="5" name="Content Placeholder 4">
            <a:extLst>
              <a:ext uri="{FF2B5EF4-FFF2-40B4-BE49-F238E27FC236}">
                <a16:creationId xmlns:a16="http://schemas.microsoft.com/office/drawing/2014/main" id="{75D10F88-3401-A4C9-705A-8D2ABB85E954}"/>
              </a:ext>
            </a:extLst>
          </p:cNvPr>
          <p:cNvSpPr>
            <a:spLocks noGrp="1"/>
          </p:cNvSpPr>
          <p:nvPr>
            <p:ph idx="1"/>
          </p:nvPr>
        </p:nvSpPr>
        <p:spPr>
          <a:xfrm>
            <a:off x="700635" y="1450428"/>
            <a:ext cx="10691265" cy="4485476"/>
          </a:xfrm>
        </p:spPr>
        <p:txBody>
          <a:bodyPr>
            <a:noAutofit/>
          </a:bodyPr>
          <a:lstStyle/>
          <a:p>
            <a:pPr marL="342900" indent="-342900">
              <a:lnSpc>
                <a:spcPct val="114000"/>
              </a:lnSpc>
              <a:defRPr sz="2400"/>
            </a:pPr>
            <a:r>
              <a:rPr lang="en-IN" sz="2100" dirty="0">
                <a:latin typeface="+mj-lt"/>
              </a:rPr>
              <a:t>When a firm defaults, </a:t>
            </a:r>
            <a:r>
              <a:rPr lang="en-IN" sz="2100" dirty="0">
                <a:solidFill>
                  <a:srgbClr val="EC6D0B"/>
                </a:solidFill>
                <a:latin typeface="+mj-lt"/>
              </a:rPr>
              <a:t>value is lost </a:t>
            </a:r>
            <a:r>
              <a:rPr lang="en-IN" sz="2100" dirty="0">
                <a:latin typeface="+mj-lt"/>
              </a:rPr>
              <a:t>in that some of the payoff from the project disappears</a:t>
            </a:r>
          </a:p>
          <a:p>
            <a:pPr marL="342900" indent="-342900">
              <a:lnSpc>
                <a:spcPct val="114000"/>
              </a:lnSpc>
              <a:defRPr sz="2400"/>
            </a:pPr>
            <a:r>
              <a:rPr lang="en-IN" sz="2100" dirty="0">
                <a:latin typeface="+mj-lt"/>
              </a:rPr>
              <a:t>Insolvency is a costly process:</a:t>
            </a:r>
          </a:p>
          <a:p>
            <a:pPr marL="800098" lvl="1" indent="-342898">
              <a:lnSpc>
                <a:spcPct val="114000"/>
              </a:lnSpc>
              <a:spcBef>
                <a:spcPts val="500"/>
              </a:spcBef>
              <a:defRPr sz="2100"/>
            </a:pPr>
            <a:r>
              <a:rPr lang="en-IN" sz="2100" dirty="0">
                <a:latin typeface="+mj-lt"/>
              </a:rPr>
              <a:t>Lawyers</a:t>
            </a:r>
          </a:p>
          <a:p>
            <a:pPr marL="800098" lvl="1" indent="-342898">
              <a:lnSpc>
                <a:spcPct val="114000"/>
              </a:lnSpc>
              <a:spcBef>
                <a:spcPts val="500"/>
              </a:spcBef>
              <a:defRPr sz="2100"/>
            </a:pPr>
            <a:r>
              <a:rPr lang="en-IN" sz="2100" dirty="0">
                <a:latin typeface="+mj-lt"/>
              </a:rPr>
              <a:t>Bankruptcy court fees</a:t>
            </a:r>
          </a:p>
          <a:p>
            <a:pPr marL="800098" lvl="1" indent="-342898">
              <a:lnSpc>
                <a:spcPct val="114000"/>
              </a:lnSpc>
              <a:spcBef>
                <a:spcPts val="500"/>
              </a:spcBef>
              <a:defRPr sz="2100"/>
            </a:pPr>
            <a:r>
              <a:rPr lang="en-IN" sz="2100" dirty="0">
                <a:latin typeface="+mj-lt"/>
              </a:rPr>
              <a:t>Disgruntled borrowers tearing down the project before it is seized</a:t>
            </a:r>
          </a:p>
          <a:p>
            <a:pPr marL="800098" lvl="1" indent="-342898">
              <a:lnSpc>
                <a:spcPct val="114000"/>
              </a:lnSpc>
              <a:spcBef>
                <a:spcPts val="500"/>
              </a:spcBef>
              <a:defRPr sz="2100"/>
            </a:pPr>
            <a:endParaRPr lang="en-IN" sz="2100" dirty="0">
              <a:latin typeface="+mj-lt"/>
            </a:endParaRPr>
          </a:p>
          <a:p>
            <a:pPr marL="342899" indent="-342899">
              <a:lnSpc>
                <a:spcPct val="114000"/>
              </a:lnSpc>
              <a:spcBef>
                <a:spcPts val="500"/>
              </a:spcBef>
              <a:defRPr sz="2400"/>
            </a:pPr>
            <a:r>
              <a:rPr lang="en-IN" sz="2100" dirty="0">
                <a:latin typeface="+mj-lt"/>
              </a:rPr>
              <a:t>The creditor can no longer seize as much future payoff </a:t>
            </a:r>
            <a:r>
              <a:rPr lang="en-IN" sz="2100" i="1" dirty="0">
                <a:latin typeface="+mj-lt"/>
              </a:rPr>
              <a:t>z</a:t>
            </a:r>
            <a:r>
              <a:rPr lang="en-IN" sz="2100" dirty="0">
                <a:latin typeface="+mj-lt"/>
              </a:rPr>
              <a:t> as possible from the institution</a:t>
            </a:r>
          </a:p>
          <a:p>
            <a:pPr marL="342900" indent="-342900">
              <a:lnSpc>
                <a:spcPct val="114000"/>
              </a:lnSpc>
              <a:defRPr sz="2400"/>
            </a:pPr>
            <a:r>
              <a:rPr lang="en-IN" sz="2100" dirty="0">
                <a:latin typeface="+mj-lt"/>
              </a:rPr>
              <a:t>For simplicity, assume that </a:t>
            </a:r>
            <a:r>
              <a:rPr lang="en-IN" sz="2100" i="1" dirty="0">
                <a:latin typeface="+mj-lt"/>
              </a:rPr>
              <a:t>triggering default always leads to losing the whole value of the project</a:t>
            </a:r>
          </a:p>
        </p:txBody>
      </p:sp>
    </p:spTree>
    <p:extLst>
      <p:ext uri="{BB962C8B-B14F-4D97-AF65-F5344CB8AC3E}">
        <p14:creationId xmlns:p14="http://schemas.microsoft.com/office/powerpoint/2010/main" val="7242718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70491" y="811342"/>
            <a:ext cx="4980792" cy="712658"/>
          </a:xfrm>
        </p:spPr>
        <p:txBody>
          <a:bodyPr anchor="t">
            <a:normAutofit/>
          </a:bodyPr>
          <a:lstStyle/>
          <a:p>
            <a:r>
              <a:rPr lang="en-IN" dirty="0"/>
              <a:t>Financial Frictions</a:t>
            </a:r>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88258" y="1323864"/>
                <a:ext cx="5312222" cy="4911174"/>
              </a:xfrm>
            </p:spPr>
            <p:txBody>
              <a:bodyPr>
                <a:noAutofit/>
              </a:bodyPr>
              <a:lstStyle/>
              <a:p>
                <a:pPr marL="329320" indent="-329320" defTabSz="878188">
                  <a:lnSpc>
                    <a:spcPct val="100000"/>
                  </a:lnSpc>
                  <a:spcBef>
                    <a:spcPts val="600"/>
                  </a:spcBef>
                  <a:spcAft>
                    <a:spcPts val="600"/>
                  </a:spcAft>
                  <a:buSzPct val="100000"/>
                  <a:buFont typeface="Arial"/>
                  <a:buChar char="•"/>
                  <a:defRPr sz="2058"/>
                </a:pPr>
                <a:r>
                  <a:rPr lang="en-IN" sz="2000" dirty="0"/>
                  <a:t>Now when </a:t>
                </a:r>
                <a14:m>
                  <m:oMath xmlns:m="http://schemas.openxmlformats.org/officeDocument/2006/math">
                    <m:r>
                      <m:rPr>
                        <m:sty m:val="p"/>
                      </m:rPr>
                      <a:rPr lang="en-IN" sz="2000" i="0">
                        <a:solidFill>
                          <a:srgbClr val="000000"/>
                        </a:solidFill>
                        <a:latin typeface="Cambria Math" panose="02040503050406030204" pitchFamily="18" charset="0"/>
                      </a:rPr>
                      <m:t>z</m:t>
                    </m:r>
                    <m:r>
                      <a:rPr lang="en-IN" sz="2000" i="1">
                        <a:solidFill>
                          <a:srgbClr val="000000"/>
                        </a:solidFill>
                        <a:latin typeface="Cambria Math" panose="02040503050406030204" pitchFamily="18" charset="0"/>
                      </a:rPr>
                      <m:t>&lt;</m:t>
                    </m:r>
                    <m:r>
                      <a:rPr lang="en-IN" sz="2000" i="1">
                        <a:solidFill>
                          <a:srgbClr val="000000"/>
                        </a:solidFill>
                        <a:latin typeface="Cambria Math" panose="02040503050406030204" pitchFamily="18" charset="0"/>
                      </a:rPr>
                      <m:t>𝐹</m:t>
                    </m:r>
                  </m:oMath>
                </a14:m>
                <a:r>
                  <a:rPr lang="en-IN" sz="2000" dirty="0"/>
                  <a:t> both lender and borrower receive </a:t>
                </a:r>
                <a:r>
                  <a:rPr lang="en-IN" sz="2000" b="1" dirty="0"/>
                  <a:t>nothing</a:t>
                </a:r>
              </a:p>
              <a:p>
                <a:pPr marL="329320" indent="-329320" defTabSz="878188">
                  <a:lnSpc>
                    <a:spcPct val="100000"/>
                  </a:lnSpc>
                  <a:spcBef>
                    <a:spcPts val="600"/>
                  </a:spcBef>
                  <a:spcAft>
                    <a:spcPts val="600"/>
                  </a:spcAft>
                  <a:buSzPct val="100000"/>
                  <a:buFont typeface="Arial"/>
                  <a:buChar char="•"/>
                  <a:defRPr sz="2058"/>
                </a:pPr>
                <a:r>
                  <a:rPr lang="en-IN" sz="2000" dirty="0"/>
                  <a:t>Expected payoff is given by only the shaded rectangles </a:t>
                </a:r>
                <a14:m>
                  <m:oMath xmlns:m="http://schemas.openxmlformats.org/officeDocument/2006/math">
                    <m:d>
                      <m:dPr>
                        <m:ctrlPr>
                          <a:rPr lang="ar-AE" sz="2000" i="1">
                            <a:solidFill>
                              <a:srgbClr val="000000"/>
                            </a:solidFill>
                            <a:latin typeface="Cambria Math" panose="02040503050406030204" pitchFamily="18" charset="0"/>
                          </a:rPr>
                        </m:ctrlPr>
                      </m:dPr>
                      <m:e>
                        <m:r>
                          <a:rPr lang="ar-AE" sz="2000" i="1">
                            <a:solidFill>
                              <a:srgbClr val="000000"/>
                            </a:solidFill>
                            <a:latin typeface="Cambria Math" panose="02040503050406030204" pitchFamily="18" charset="0"/>
                          </a:rPr>
                          <m:t>1−</m:t>
                        </m:r>
                        <m:r>
                          <a:rPr lang="ar-AE" sz="2000" i="1">
                            <a:solidFill>
                              <a:srgbClr val="000000"/>
                            </a:solidFill>
                            <a:latin typeface="Cambria Math" panose="02040503050406030204" pitchFamily="18" charset="0"/>
                          </a:rPr>
                          <m:t>𝐹</m:t>
                        </m:r>
                      </m:e>
                    </m:d>
                    <m:r>
                      <a:rPr lang="ar-AE" sz="2000" i="1">
                        <a:solidFill>
                          <a:srgbClr val="000000"/>
                        </a:solidFill>
                        <a:latin typeface="Cambria Math" panose="02040503050406030204" pitchFamily="18" charset="0"/>
                      </a:rPr>
                      <m:t>𝐹</m:t>
                    </m:r>
                  </m:oMath>
                </a14:m>
                <a:endParaRPr lang="ar-AE" sz="2000" dirty="0"/>
              </a:p>
              <a:p>
                <a:pPr marL="329320" indent="-329320" defTabSz="878188">
                  <a:lnSpc>
                    <a:spcPct val="100000"/>
                  </a:lnSpc>
                  <a:spcBef>
                    <a:spcPts val="600"/>
                  </a:spcBef>
                  <a:spcAft>
                    <a:spcPts val="600"/>
                  </a:spcAft>
                  <a:buSzPct val="100000"/>
                  <a:buFont typeface="Arial"/>
                  <a:buChar char="•"/>
                  <a:defRPr sz="2058"/>
                </a:pPr>
                <a:r>
                  <a:rPr lang="en-IN" sz="2000" dirty="0"/>
                  <a:t>Both debt contracts now have the </a:t>
                </a:r>
                <a:r>
                  <a:rPr lang="en-IN" sz="2000" dirty="0">
                    <a:solidFill>
                      <a:srgbClr val="EC6D0B"/>
                    </a:solidFill>
                  </a:rPr>
                  <a:t>same</a:t>
                </a:r>
                <a:r>
                  <a:rPr lang="en-IN" sz="2000" dirty="0"/>
                  <a:t> expected payoff, represented by shaded rectangle</a:t>
                </a:r>
              </a:p>
              <a:p>
                <a:pPr marL="329320" indent="-329320" defTabSz="878188">
                  <a:lnSpc>
                    <a:spcPct val="100000"/>
                  </a:lnSpc>
                  <a:spcBef>
                    <a:spcPts val="600"/>
                  </a:spcBef>
                  <a:spcAft>
                    <a:spcPts val="600"/>
                  </a:spcAft>
                  <a:buSzPct val="100000"/>
                  <a:buFont typeface="Arial"/>
                  <a:buChar char="•"/>
                  <a:defRPr sz="2058"/>
                </a:pPr>
                <a:r>
                  <a:rPr lang="en-IN" sz="2000" dirty="0"/>
                  <a:t>Payoff in the triangle area have been eaten by the </a:t>
                </a:r>
                <a:r>
                  <a:rPr lang="en-IN" sz="2000" dirty="0">
                    <a:solidFill>
                      <a:srgbClr val="EC6D0B"/>
                    </a:solidFill>
                  </a:rPr>
                  <a:t>bankruptcy cost</a:t>
                </a:r>
              </a:p>
              <a:p>
                <a:pPr marL="329320" indent="-329320" defTabSz="878188">
                  <a:lnSpc>
                    <a:spcPct val="100000"/>
                  </a:lnSpc>
                  <a:spcBef>
                    <a:spcPts val="600"/>
                  </a:spcBef>
                  <a:spcAft>
                    <a:spcPts val="600"/>
                  </a:spcAft>
                  <a:buSzPct val="100000"/>
                  <a:buFont typeface="Arial"/>
                  <a:buChar char="•"/>
                  <a:defRPr sz="2058"/>
                </a:pPr>
                <a:r>
                  <a:rPr lang="en-IN" sz="2000" dirty="0"/>
                  <a:t>Total overall payoff depends on how the project is split between creditor and institution</a:t>
                </a:r>
              </a:p>
              <a:p>
                <a:pPr marL="329320" indent="-329320" defTabSz="878188">
                  <a:lnSpc>
                    <a:spcPct val="100000"/>
                  </a:lnSpc>
                  <a:spcBef>
                    <a:spcPts val="600"/>
                  </a:spcBef>
                  <a:spcAft>
                    <a:spcPts val="600"/>
                  </a:spcAft>
                  <a:buSzPct val="100000"/>
                  <a:buFont typeface="Arial"/>
                  <a:buChar char="•"/>
                  <a:defRPr sz="2058"/>
                </a:pPr>
                <a:r>
                  <a:rPr lang="en-IN" sz="2000" dirty="0"/>
                  <a:t>Extreme contract with </a:t>
                </a:r>
                <a14:m>
                  <m:oMath xmlns:m="http://schemas.openxmlformats.org/officeDocument/2006/math">
                    <m:r>
                      <a:rPr lang="ar-AE" sz="2000" i="1" smtClean="0">
                        <a:solidFill>
                          <a:srgbClr val="000000"/>
                        </a:solidFill>
                        <a:latin typeface="Cambria Math" panose="02040503050406030204" pitchFamily="18" charset="0"/>
                      </a:rPr>
                      <m:t>𝐹</m:t>
                    </m:r>
                  </m:oMath>
                </a14:m>
                <a:r>
                  <a:rPr lang="en-IN" sz="2000" dirty="0"/>
                  <a:t> = 1 is worthless since always default</a:t>
                </a:r>
              </a:p>
            </p:txBody>
          </p:sp>
        </mc:Choice>
        <mc:Fallback xmlns="">
          <p:sp>
            <p:nvSpPr>
              <p:cNvPr id="6" name="Text Placeholder 5">
                <a:extLst>
                  <a:ext uri="{FF2B5EF4-FFF2-40B4-BE49-F238E27FC236}">
                    <a16:creationId xmlns:a16="http://schemas.microsoft.com/office/drawing/2014/main" id="{3EA9A647-EAD6-7405-4CA5-9B3F9AD4D97D}"/>
                  </a:ext>
                </a:extLst>
              </p:cNvPr>
              <p:cNvSpPr>
                <a:spLocks noGrp="1" noRot="1" noChangeAspect="1" noMove="1" noResize="1" noEditPoints="1" noAdjustHandles="1" noChangeArrowheads="1" noChangeShapeType="1" noTextEdit="1"/>
              </p:cNvSpPr>
              <p:nvPr>
                <p:ph type="body" sz="half" idx="2"/>
              </p:nvPr>
            </p:nvSpPr>
            <p:spPr>
              <a:xfrm>
                <a:off x="688258" y="1323864"/>
                <a:ext cx="5312222" cy="4911174"/>
              </a:xfrm>
              <a:blipFill>
                <a:blip r:embed="rId2"/>
                <a:stretch>
                  <a:fillRect l="-1193" t="-773" r="-716" b="-258"/>
                </a:stretch>
              </a:blipFill>
            </p:spPr>
            <p:txBody>
              <a:bodyPr/>
              <a:lstStyle/>
              <a:p>
                <a:r>
                  <a:rPr lang="en-US">
                    <a:noFill/>
                  </a:rPr>
                  <a:t> </a:t>
                </a:r>
              </a:p>
            </p:txBody>
          </p:sp>
        </mc:Fallback>
      </mc:AlternateContent>
      <p:grpSp>
        <p:nvGrpSpPr>
          <p:cNvPr id="66" name="Group 65">
            <a:extLst>
              <a:ext uri="{FF2B5EF4-FFF2-40B4-BE49-F238E27FC236}">
                <a16:creationId xmlns:a16="http://schemas.microsoft.com/office/drawing/2014/main" id="{E20D0414-576E-CB6E-8650-E70D9E721606}"/>
              </a:ext>
            </a:extLst>
          </p:cNvPr>
          <p:cNvGrpSpPr/>
          <p:nvPr/>
        </p:nvGrpSpPr>
        <p:grpSpPr>
          <a:xfrm>
            <a:off x="5669049" y="1102724"/>
            <a:ext cx="6151251" cy="5007950"/>
            <a:chOff x="5669049" y="1102724"/>
            <a:chExt cx="6151251" cy="5007950"/>
          </a:xfrm>
        </p:grpSpPr>
        <p:grpSp>
          <p:nvGrpSpPr>
            <p:cNvPr id="64" name="Group 63">
              <a:extLst>
                <a:ext uri="{FF2B5EF4-FFF2-40B4-BE49-F238E27FC236}">
                  <a16:creationId xmlns:a16="http://schemas.microsoft.com/office/drawing/2014/main" id="{57345369-42D1-9004-BBFC-FAD0CF2C19A7}"/>
                </a:ext>
              </a:extLst>
            </p:cNvPr>
            <p:cNvGrpSpPr/>
            <p:nvPr/>
          </p:nvGrpSpPr>
          <p:grpSpPr>
            <a:xfrm>
              <a:off x="5669049" y="1102724"/>
              <a:ext cx="6151251" cy="5007950"/>
              <a:chOff x="5669049" y="1102724"/>
              <a:chExt cx="6151251" cy="5007950"/>
            </a:xfrm>
          </p:grpSpPr>
          <p:grpSp>
            <p:nvGrpSpPr>
              <p:cNvPr id="32" name="Group 77">
                <a:extLst>
                  <a:ext uri="{FF2B5EF4-FFF2-40B4-BE49-F238E27FC236}">
                    <a16:creationId xmlns:a16="http://schemas.microsoft.com/office/drawing/2014/main" id="{7E070D62-9613-0A4D-A9F8-BA044FAEA87B}"/>
                  </a:ext>
                </a:extLst>
              </p:cNvPr>
              <p:cNvGrpSpPr/>
              <p:nvPr/>
            </p:nvGrpSpPr>
            <p:grpSpPr>
              <a:xfrm>
                <a:off x="5669049" y="1102724"/>
                <a:ext cx="6151251" cy="5007950"/>
                <a:chOff x="-1" y="0"/>
                <a:chExt cx="6151249" cy="5007949"/>
              </a:xfrm>
            </p:grpSpPr>
            <p:sp>
              <p:nvSpPr>
                <p:cNvPr id="33" name="Rectangle 40">
                  <a:extLst>
                    <a:ext uri="{FF2B5EF4-FFF2-40B4-BE49-F238E27FC236}">
                      <a16:creationId xmlns:a16="http://schemas.microsoft.com/office/drawing/2014/main" id="{D062A7C2-D07B-3457-0290-A8E50A0D8EF8}"/>
                    </a:ext>
                  </a:extLst>
                </p:cNvPr>
                <p:cNvSpPr/>
                <p:nvPr/>
              </p:nvSpPr>
              <p:spPr>
                <a:xfrm>
                  <a:off x="3932749" y="1077683"/>
                  <a:ext cx="888251" cy="2721604"/>
                </a:xfrm>
                <a:prstGeom prst="rect">
                  <a:avLst/>
                </a:prstGeom>
                <a:solidFill>
                  <a:srgbClr val="EFE5F7"/>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a:latin typeface="+mj-lt"/>
                  </a:endParaRPr>
                </a:p>
              </p:txBody>
            </p:sp>
            <p:sp>
              <p:nvSpPr>
                <p:cNvPr id="34" name="Rectangle 39">
                  <a:extLst>
                    <a:ext uri="{FF2B5EF4-FFF2-40B4-BE49-F238E27FC236}">
                      <a16:creationId xmlns:a16="http://schemas.microsoft.com/office/drawing/2014/main" id="{317F5361-4FF4-C2E4-FDDC-FA04F44E19DD}"/>
                    </a:ext>
                  </a:extLst>
                </p:cNvPr>
                <p:cNvSpPr/>
                <p:nvPr/>
              </p:nvSpPr>
              <p:spPr>
                <a:xfrm>
                  <a:off x="2139891" y="2907699"/>
                  <a:ext cx="2695741" cy="914402"/>
                </a:xfrm>
                <a:prstGeom prst="rect">
                  <a:avLst/>
                </a:prstGeom>
                <a:solidFill>
                  <a:srgbClr val="DAE3F3"/>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a:latin typeface="+mj-lt"/>
                  </a:endParaRPr>
                </a:p>
              </p:txBody>
            </p:sp>
            <p:sp>
              <p:nvSpPr>
                <p:cNvPr id="35" name="Straight Arrow Connector 4">
                  <a:extLst>
                    <a:ext uri="{FF2B5EF4-FFF2-40B4-BE49-F238E27FC236}">
                      <a16:creationId xmlns:a16="http://schemas.microsoft.com/office/drawing/2014/main" id="{B7063683-1D9F-92D5-FA29-ABA0BA96D7BE}"/>
                    </a:ext>
                  </a:extLst>
                </p:cNvPr>
                <p:cNvSpPr/>
                <p:nvPr/>
              </p:nvSpPr>
              <p:spPr>
                <a:xfrm flipV="1">
                  <a:off x="1239917" y="86584"/>
                  <a:ext cx="2" cy="3707365"/>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36" name="Straight Connector 11">
                  <a:extLst>
                    <a:ext uri="{FF2B5EF4-FFF2-40B4-BE49-F238E27FC236}">
                      <a16:creationId xmlns:a16="http://schemas.microsoft.com/office/drawing/2014/main" id="{3E438666-71C2-0A7C-9465-2275D17F2A53}"/>
                    </a:ext>
                  </a:extLst>
                </p:cNvPr>
                <p:cNvSpPr/>
                <p:nvPr/>
              </p:nvSpPr>
              <p:spPr>
                <a:xfrm flipV="1">
                  <a:off x="2123994" y="1085679"/>
                  <a:ext cx="1828802" cy="1828802"/>
                </a:xfrm>
                <a:prstGeom prst="line">
                  <a:avLst/>
                </a:prstGeom>
                <a:noFill/>
                <a:ln w="38100"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37" name="Straight Connector 13">
                  <a:extLst>
                    <a:ext uri="{FF2B5EF4-FFF2-40B4-BE49-F238E27FC236}">
                      <a16:creationId xmlns:a16="http://schemas.microsoft.com/office/drawing/2014/main" id="{D08E25EE-9AD3-71E1-DDB0-DC9BC9051649}"/>
                    </a:ext>
                  </a:extLst>
                </p:cNvPr>
                <p:cNvSpPr/>
                <p:nvPr/>
              </p:nvSpPr>
              <p:spPr>
                <a:xfrm flipV="1">
                  <a:off x="1239915" y="2912566"/>
                  <a:ext cx="892853" cy="881385"/>
                </a:xfrm>
                <a:prstGeom prst="line">
                  <a:avLst/>
                </a:prstGeom>
                <a:noFill/>
                <a:ln w="38100" cap="flat">
                  <a:solidFill>
                    <a:srgbClr val="4472C4"/>
                  </a:solidFill>
                  <a:prstDash val="solid"/>
                  <a:miter lim="800000"/>
                </a:ln>
                <a:effectLst/>
              </p:spPr>
              <p:txBody>
                <a:bodyPr wrap="square" lIns="45718" tIns="45718" rIns="45718" bIns="45718" numCol="1" anchor="t">
                  <a:noAutofit/>
                </a:bodyPr>
                <a:lstStyle/>
                <a:p>
                  <a:endParaRPr>
                    <a:latin typeface="+mj-lt"/>
                  </a:endParaRPr>
                </a:p>
              </p:txBody>
            </p:sp>
            <p:sp>
              <p:nvSpPr>
                <p:cNvPr id="38" name="Straight Connector 16">
                  <a:extLst>
                    <a:ext uri="{FF2B5EF4-FFF2-40B4-BE49-F238E27FC236}">
                      <a16:creationId xmlns:a16="http://schemas.microsoft.com/office/drawing/2014/main" id="{25E349B1-9F17-83CC-8DF1-590143EAD87F}"/>
                    </a:ext>
                  </a:extLst>
                </p:cNvPr>
                <p:cNvSpPr/>
                <p:nvPr/>
              </p:nvSpPr>
              <p:spPr>
                <a:xfrm>
                  <a:off x="2115659" y="2912565"/>
                  <a:ext cx="2743201" cy="2"/>
                </a:xfrm>
                <a:prstGeom prst="line">
                  <a:avLst/>
                </a:prstGeom>
                <a:noFill/>
                <a:ln w="38100" cap="flat">
                  <a:solidFill>
                    <a:srgbClr val="4472C4"/>
                  </a:solidFill>
                  <a:prstDash val="solid"/>
                  <a:miter lim="800000"/>
                </a:ln>
                <a:effectLst/>
              </p:spPr>
              <p:txBody>
                <a:bodyPr wrap="square" lIns="45718" tIns="45718" rIns="45718" bIns="45718" numCol="1" anchor="t">
                  <a:noAutofit/>
                </a:bodyPr>
                <a:lstStyle/>
                <a:p>
                  <a:endParaRPr>
                    <a:latin typeface="+mj-lt"/>
                  </a:endParaRPr>
                </a:p>
              </p:txBody>
            </p:sp>
            <p:sp>
              <p:nvSpPr>
                <p:cNvPr id="39" name="Straight Connector 18">
                  <a:extLst>
                    <a:ext uri="{FF2B5EF4-FFF2-40B4-BE49-F238E27FC236}">
                      <a16:creationId xmlns:a16="http://schemas.microsoft.com/office/drawing/2014/main" id="{41D2CA22-D270-9C96-8EDC-68E8F36C3A20}"/>
                    </a:ext>
                  </a:extLst>
                </p:cNvPr>
                <p:cNvSpPr/>
                <p:nvPr/>
              </p:nvSpPr>
              <p:spPr>
                <a:xfrm flipH="1" flipV="1">
                  <a:off x="3939492" y="1086294"/>
                  <a:ext cx="914402" cy="2"/>
                </a:xfrm>
                <a:prstGeom prst="line">
                  <a:avLst/>
                </a:prstGeom>
                <a:noFill/>
                <a:ln w="38100"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40" name="Straight Connector 29">
                  <a:extLst>
                    <a:ext uri="{FF2B5EF4-FFF2-40B4-BE49-F238E27FC236}">
                      <a16:creationId xmlns:a16="http://schemas.microsoft.com/office/drawing/2014/main" id="{B6F03004-76B7-D00A-29AA-2942DCB0118B}"/>
                    </a:ext>
                  </a:extLst>
                </p:cNvPr>
                <p:cNvSpPr/>
                <p:nvPr/>
              </p:nvSpPr>
              <p:spPr>
                <a:xfrm flipV="1">
                  <a:off x="3959175" y="205527"/>
                  <a:ext cx="865955" cy="872228"/>
                </a:xfrm>
                <a:prstGeom prst="line">
                  <a:avLst/>
                </a:prstGeom>
                <a:noFill/>
                <a:ln w="28575" cap="flat">
                  <a:solidFill>
                    <a:srgbClr val="4472C4"/>
                  </a:solidFill>
                  <a:prstDash val="sysDot"/>
                  <a:miter lim="800000"/>
                </a:ln>
                <a:effectLst/>
              </p:spPr>
              <p:txBody>
                <a:bodyPr wrap="square" lIns="45718" tIns="45718" rIns="45718" bIns="45718" numCol="1" anchor="t">
                  <a:noAutofit/>
                </a:bodyPr>
                <a:lstStyle/>
                <a:p>
                  <a:endParaRPr>
                    <a:latin typeface="+mj-lt"/>
                  </a:endParaRPr>
                </a:p>
              </p:txBody>
            </p:sp>
            <p:sp>
              <p:nvSpPr>
                <p:cNvPr id="41" name="Straight Connector 35">
                  <a:extLst>
                    <a:ext uri="{FF2B5EF4-FFF2-40B4-BE49-F238E27FC236}">
                      <a16:creationId xmlns:a16="http://schemas.microsoft.com/office/drawing/2014/main" id="{D742194C-6C19-C49C-C2BB-B1C179866C90}"/>
                    </a:ext>
                  </a:extLst>
                </p:cNvPr>
                <p:cNvSpPr/>
                <p:nvPr/>
              </p:nvSpPr>
              <p:spPr>
                <a:xfrm flipH="1">
                  <a:off x="1239915" y="1083698"/>
                  <a:ext cx="2685509" cy="377"/>
                </a:xfrm>
                <a:prstGeom prst="line">
                  <a:avLst/>
                </a:prstGeom>
                <a:noFill/>
                <a:ln w="9525" cap="flat">
                  <a:solidFill>
                    <a:srgbClr val="7030A0"/>
                  </a:solidFill>
                  <a:prstDash val="dash"/>
                  <a:miter lim="800000"/>
                </a:ln>
                <a:effectLst/>
              </p:spPr>
              <p:txBody>
                <a:bodyPr wrap="square" lIns="45718" tIns="45718" rIns="45718" bIns="45718" numCol="1" anchor="t">
                  <a:noAutofit/>
                </a:bodyPr>
                <a:lstStyle/>
                <a:p>
                  <a:endParaRPr>
                    <a:latin typeface="+mj-lt"/>
                  </a:endParaRPr>
                </a:p>
              </p:txBody>
            </p:sp>
            <p:sp>
              <p:nvSpPr>
                <p:cNvPr id="42" name="Straight Connector 37">
                  <a:extLst>
                    <a:ext uri="{FF2B5EF4-FFF2-40B4-BE49-F238E27FC236}">
                      <a16:creationId xmlns:a16="http://schemas.microsoft.com/office/drawing/2014/main" id="{871F71BD-ECEC-298E-B00D-3B4EC30737AD}"/>
                    </a:ext>
                  </a:extLst>
                </p:cNvPr>
                <p:cNvSpPr/>
                <p:nvPr/>
              </p:nvSpPr>
              <p:spPr>
                <a:xfrm flipH="1" flipV="1">
                  <a:off x="1246525" y="2894007"/>
                  <a:ext cx="869138" cy="7219"/>
                </a:xfrm>
                <a:prstGeom prst="line">
                  <a:avLst/>
                </a:prstGeom>
                <a:noFill/>
                <a:ln w="9525" cap="flat">
                  <a:solidFill>
                    <a:srgbClr val="0070C0"/>
                  </a:solidFill>
                  <a:prstDash val="dash"/>
                  <a:miter lim="800000"/>
                </a:ln>
                <a:effectLst/>
              </p:spPr>
              <p:txBody>
                <a:bodyPr wrap="square" lIns="45718" tIns="45718" rIns="45718" bIns="45718" numCol="1" anchor="t">
                  <a:noAutofit/>
                </a:bodyPr>
                <a:lstStyle/>
                <a:p>
                  <a:endParaRPr>
                    <a:latin typeface="+mj-lt"/>
                  </a:endParaRPr>
                </a:p>
              </p:txBody>
            </p:sp>
            <p:sp>
              <p:nvSpPr>
                <p:cNvPr id="43" name="Straight Arrow Connector 8">
                  <a:extLst>
                    <a:ext uri="{FF2B5EF4-FFF2-40B4-BE49-F238E27FC236}">
                      <a16:creationId xmlns:a16="http://schemas.microsoft.com/office/drawing/2014/main" id="{BCB7D148-A620-BFB7-1405-24A02910AAF4}"/>
                    </a:ext>
                  </a:extLst>
                </p:cNvPr>
                <p:cNvSpPr/>
                <p:nvPr/>
              </p:nvSpPr>
              <p:spPr>
                <a:xfrm flipV="1">
                  <a:off x="1239915" y="3780999"/>
                  <a:ext cx="4317519" cy="12953"/>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44" name="Straight Connector 42">
                  <a:extLst>
                    <a:ext uri="{FF2B5EF4-FFF2-40B4-BE49-F238E27FC236}">
                      <a16:creationId xmlns:a16="http://schemas.microsoft.com/office/drawing/2014/main" id="{574841FB-6137-BBAD-1C2F-169860B5BEC0}"/>
                    </a:ext>
                  </a:extLst>
                </p:cNvPr>
                <p:cNvSpPr/>
                <p:nvPr/>
              </p:nvSpPr>
              <p:spPr>
                <a:xfrm>
                  <a:off x="2133475" y="4165744"/>
                  <a:ext cx="2697482" cy="3"/>
                </a:xfrm>
                <a:prstGeom prst="line">
                  <a:avLst/>
                </a:prstGeom>
                <a:noFill/>
                <a:ln w="38100" cap="flat">
                  <a:solidFill>
                    <a:srgbClr val="4472C4"/>
                  </a:solidFill>
                  <a:prstDash val="solid"/>
                  <a:miter lim="800000"/>
                </a:ln>
                <a:effectLst/>
              </p:spPr>
              <p:txBody>
                <a:bodyPr wrap="square" lIns="45718" tIns="45718" rIns="45718" bIns="45718" numCol="1" anchor="t">
                  <a:noAutofit/>
                </a:bodyPr>
                <a:lstStyle/>
                <a:p>
                  <a:endParaRPr>
                    <a:latin typeface="+mj-lt"/>
                  </a:endParaRPr>
                </a:p>
              </p:txBody>
            </p:sp>
            <p:sp>
              <p:nvSpPr>
                <p:cNvPr id="45" name="Straight Connector 43">
                  <a:extLst>
                    <a:ext uri="{FF2B5EF4-FFF2-40B4-BE49-F238E27FC236}">
                      <a16:creationId xmlns:a16="http://schemas.microsoft.com/office/drawing/2014/main" id="{45D0F8D8-EFFF-0F57-AC6C-D2762887A879}"/>
                    </a:ext>
                  </a:extLst>
                </p:cNvPr>
                <p:cNvSpPr/>
                <p:nvPr/>
              </p:nvSpPr>
              <p:spPr>
                <a:xfrm flipV="1">
                  <a:off x="1246218" y="4165745"/>
                  <a:ext cx="914402" cy="3191"/>
                </a:xfrm>
                <a:prstGeom prst="line">
                  <a:avLst/>
                </a:prstGeom>
                <a:noFill/>
                <a:ln w="38100" cap="flat">
                  <a:solidFill>
                    <a:srgbClr val="4472C4"/>
                  </a:solidFill>
                  <a:prstDash val="sysDot"/>
                  <a:miter lim="800000"/>
                </a:ln>
                <a:effectLst/>
              </p:spPr>
              <p:txBody>
                <a:bodyPr wrap="square" lIns="45718" tIns="45718" rIns="45718" bIns="45718" numCol="1" anchor="t">
                  <a:noAutofit/>
                </a:bodyPr>
                <a:lstStyle/>
                <a:p>
                  <a:endParaRPr>
                    <a:latin typeface="+mj-lt"/>
                  </a:endParaRPr>
                </a:p>
              </p:txBody>
            </p:sp>
            <p:sp>
              <p:nvSpPr>
                <p:cNvPr id="46" name="Straight Connector 58">
                  <a:extLst>
                    <a:ext uri="{FF2B5EF4-FFF2-40B4-BE49-F238E27FC236}">
                      <a16:creationId xmlns:a16="http://schemas.microsoft.com/office/drawing/2014/main" id="{7E36DA23-335F-719C-CF14-7BEAD4F1DD04}"/>
                    </a:ext>
                  </a:extLst>
                </p:cNvPr>
                <p:cNvSpPr/>
                <p:nvPr/>
              </p:nvSpPr>
              <p:spPr>
                <a:xfrm flipH="1">
                  <a:off x="1232896" y="4484790"/>
                  <a:ext cx="2692529" cy="2"/>
                </a:xfrm>
                <a:prstGeom prst="line">
                  <a:avLst/>
                </a:prstGeom>
                <a:noFill/>
                <a:ln w="38100" cap="flat">
                  <a:solidFill>
                    <a:srgbClr val="7030A0"/>
                  </a:solidFill>
                  <a:prstDash val="sysDot"/>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47" name="TextBox 61">
                      <a:extLst>
                        <a:ext uri="{FF2B5EF4-FFF2-40B4-BE49-F238E27FC236}">
                          <a16:creationId xmlns:a16="http://schemas.microsoft.com/office/drawing/2014/main" id="{F6AA2CD8-0809-216D-2FCB-18158489485B}"/>
                        </a:ext>
                      </a:extLst>
                    </p:cNvPr>
                    <p:cNvSpPr txBox="1"/>
                    <p:nvPr/>
                  </p:nvSpPr>
                  <p:spPr>
                    <a:xfrm>
                      <a:off x="1018244" y="5695"/>
                      <a:ext cx="156068"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000000"/>
                                </a:solidFill>
                                <a:latin typeface="Cambria Math" panose="02040503050406030204" pitchFamily="18" charset="0"/>
                              </a:rPr>
                              <m:t>𝐹</m:t>
                            </m:r>
                          </m:oMath>
                        </m:oMathPara>
                      </a14:m>
                      <a:endParaRPr sz="1400">
                        <a:latin typeface="+mj-lt"/>
                      </a:endParaRPr>
                    </a:p>
                  </p:txBody>
                </p:sp>
              </mc:Choice>
              <mc:Fallback xmlns="">
                <p:sp>
                  <p:nvSpPr>
                    <p:cNvPr id="47" name="TextBox 61">
                      <a:extLst>
                        <a:ext uri="{FF2B5EF4-FFF2-40B4-BE49-F238E27FC236}">
                          <a16:creationId xmlns:a16="http://schemas.microsoft.com/office/drawing/2014/main" id="{F6AA2CD8-0809-216D-2FCB-18158489485B}"/>
                        </a:ext>
                      </a:extLst>
                    </p:cNvPr>
                    <p:cNvSpPr txBox="1">
                      <a:spLocks noRot="1" noChangeAspect="1" noMove="1" noResize="1" noEditPoints="1" noAdjustHandles="1" noChangeArrowheads="1" noChangeShapeType="1" noTextEdit="1"/>
                    </p:cNvSpPr>
                    <p:nvPr/>
                  </p:nvSpPr>
                  <p:spPr>
                    <a:xfrm>
                      <a:off x="1018244" y="5695"/>
                      <a:ext cx="156068" cy="215444"/>
                    </a:xfrm>
                    <a:prstGeom prst="rect">
                      <a:avLst/>
                    </a:prstGeom>
                    <a:blipFill>
                      <a:blip r:embed="rId3"/>
                      <a:stretch>
                        <a:fillRect l="-21429" r="-14286" b="-5556"/>
                      </a:stretch>
                    </a:blipFill>
                    <a:ln w="12700" cap="flat">
                      <a:noFill/>
                      <a:miter lim="400000"/>
                    </a:ln>
                    <a:effectLst/>
                  </p:spPr>
                  <p:txBody>
                    <a:bodyPr/>
                    <a:lstStyle/>
                    <a:p>
                      <a:r>
                        <a:rPr lang="en-US">
                          <a:noFill/>
                        </a:rPr>
                        <a:t> </a:t>
                      </a:r>
                    </a:p>
                  </p:txBody>
                </p:sp>
              </mc:Fallback>
            </mc:AlternateContent>
            <p:sp>
              <p:nvSpPr>
                <p:cNvPr id="48" name="TextBox 62">
                  <a:extLst>
                    <a:ext uri="{FF2B5EF4-FFF2-40B4-BE49-F238E27FC236}">
                      <a16:creationId xmlns:a16="http://schemas.microsoft.com/office/drawing/2014/main" id="{5C36F8EF-AE68-0EEE-4023-8280320FCFEC}"/>
                    </a:ext>
                  </a:extLst>
                </p:cNvPr>
                <p:cNvSpPr txBox="1"/>
                <p:nvPr/>
              </p:nvSpPr>
              <p:spPr>
                <a:xfrm>
                  <a:off x="-1" y="0"/>
                  <a:ext cx="1048584" cy="9172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a:latin typeface="+mj-lt"/>
                    </a:rPr>
                    <a:t>Promised payment</a:t>
                  </a:r>
                </a:p>
                <a:p>
                  <a:pPr>
                    <a:defRPr>
                      <a:latin typeface="+mn-lt"/>
                      <a:ea typeface="+mn-ea"/>
                      <a:cs typeface="+mn-cs"/>
                      <a:sym typeface="Calibri"/>
                    </a:defRPr>
                  </a:pPr>
                  <a:r>
                    <a:rPr>
                      <a:latin typeface="+mj-lt"/>
                    </a:rPr>
                    <a:t>at </a:t>
                  </a:r>
                  <a:r>
                    <a:rPr i="1">
                      <a:latin typeface="+mj-lt"/>
                    </a:rPr>
                    <a:t>t </a:t>
                  </a:r>
                  <a:r>
                    <a:rPr>
                      <a:latin typeface="+mj-lt"/>
                    </a:rPr>
                    <a:t>= 2</a:t>
                  </a:r>
                </a:p>
              </p:txBody>
            </p:sp>
            <p:sp>
              <p:nvSpPr>
                <p:cNvPr id="49" name="TextBox 63">
                  <a:extLst>
                    <a:ext uri="{FF2B5EF4-FFF2-40B4-BE49-F238E27FC236}">
                      <a16:creationId xmlns:a16="http://schemas.microsoft.com/office/drawing/2014/main" id="{0B57994E-61AC-C441-751D-CA91D38507E9}"/>
                    </a:ext>
                  </a:extLst>
                </p:cNvPr>
                <p:cNvSpPr txBox="1"/>
                <p:nvPr/>
              </p:nvSpPr>
              <p:spPr>
                <a:xfrm>
                  <a:off x="4774158" y="3740008"/>
                  <a:ext cx="205892"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rPr>
                      <a:latin typeface="+mj-lt"/>
                    </a:rPr>
                    <a:t>1</a:t>
                  </a:r>
                </a:p>
              </p:txBody>
            </p:sp>
            <mc:AlternateContent xmlns:mc="http://schemas.openxmlformats.org/markup-compatibility/2006" xmlns:a14="http://schemas.microsoft.com/office/drawing/2010/main">
              <mc:Choice Requires="a14">
                <p:sp>
                  <p:nvSpPr>
                    <p:cNvPr id="50" name="TextBox 64">
                      <a:extLst>
                        <a:ext uri="{FF2B5EF4-FFF2-40B4-BE49-F238E27FC236}">
                          <a16:creationId xmlns:a16="http://schemas.microsoft.com/office/drawing/2014/main" id="{48E958E0-B9A1-6258-EFB6-5C4D230C3035}"/>
                        </a:ext>
                      </a:extLst>
                    </p:cNvPr>
                    <p:cNvSpPr txBox="1"/>
                    <p:nvPr/>
                  </p:nvSpPr>
                  <p:spPr>
                    <a:xfrm>
                      <a:off x="5230456" y="3460885"/>
                      <a:ext cx="167482"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800" i="1">
                                <a:solidFill>
                                  <a:srgbClr val="000000"/>
                                </a:solidFill>
                                <a:latin typeface="Cambria Math" panose="02040503050406030204" pitchFamily="18" charset="0"/>
                              </a:rPr>
                              <m:t>𝑧</m:t>
                            </m:r>
                          </m:oMath>
                        </m:oMathPara>
                      </a14:m>
                      <a:endParaRPr>
                        <a:latin typeface="+mj-lt"/>
                      </a:endParaRPr>
                    </a:p>
                  </p:txBody>
                </p:sp>
              </mc:Choice>
              <mc:Fallback xmlns="">
                <p:sp>
                  <p:nvSpPr>
                    <p:cNvPr id="50" name="TextBox 64">
                      <a:extLst>
                        <a:ext uri="{FF2B5EF4-FFF2-40B4-BE49-F238E27FC236}">
                          <a16:creationId xmlns:a16="http://schemas.microsoft.com/office/drawing/2014/main" id="{48E958E0-B9A1-6258-EFB6-5C4D230C3035}"/>
                        </a:ext>
                      </a:extLst>
                    </p:cNvPr>
                    <p:cNvSpPr txBox="1">
                      <a:spLocks noRot="1" noChangeAspect="1" noMove="1" noResize="1" noEditPoints="1" noAdjustHandles="1" noChangeArrowheads="1" noChangeShapeType="1" noTextEdit="1"/>
                    </p:cNvSpPr>
                    <p:nvPr/>
                  </p:nvSpPr>
                  <p:spPr>
                    <a:xfrm>
                      <a:off x="5230456" y="3460885"/>
                      <a:ext cx="167482" cy="276999"/>
                    </a:xfrm>
                    <a:prstGeom prst="rect">
                      <a:avLst/>
                    </a:prstGeom>
                    <a:blipFill>
                      <a:blip r:embed="rId4"/>
                      <a:stretch>
                        <a:fillRect l="-21429" r="-14286"/>
                      </a:stretch>
                    </a:blipFill>
                    <a:ln w="12700" cap="flat">
                      <a:noFill/>
                      <a:miter lim="400000"/>
                    </a:ln>
                    <a:effectLst/>
                  </p:spPr>
                  <p:txBody>
                    <a:bodyPr/>
                    <a:lstStyle/>
                    <a:p>
                      <a:r>
                        <a:rPr lang="en-US">
                          <a:noFill/>
                        </a:rPr>
                        <a:t> </a:t>
                      </a:r>
                    </a:p>
                  </p:txBody>
                </p:sp>
              </mc:Fallback>
            </mc:AlternateContent>
            <p:sp>
              <p:nvSpPr>
                <p:cNvPr id="51" name="TextBox 65">
                  <a:extLst>
                    <a:ext uri="{FF2B5EF4-FFF2-40B4-BE49-F238E27FC236}">
                      <a16:creationId xmlns:a16="http://schemas.microsoft.com/office/drawing/2014/main" id="{E92B71C8-7FA6-BF54-1ED5-9AFA7C5AEAFC}"/>
                    </a:ext>
                  </a:extLst>
                </p:cNvPr>
                <p:cNvSpPr txBox="1"/>
                <p:nvPr/>
              </p:nvSpPr>
              <p:spPr>
                <a:xfrm>
                  <a:off x="991753" y="3793947"/>
                  <a:ext cx="205892"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rPr>
                      <a:latin typeface="+mj-lt"/>
                    </a:rPr>
                    <a:t>0</a:t>
                  </a:r>
                </a:p>
              </p:txBody>
            </p:sp>
            <mc:AlternateContent xmlns:mc="http://schemas.openxmlformats.org/markup-compatibility/2006" xmlns:a14="http://schemas.microsoft.com/office/drawing/2010/main">
              <mc:Choice Requires="a14">
                <p:sp>
                  <p:nvSpPr>
                    <p:cNvPr id="52" name="TextBox 66">
                      <a:extLst>
                        <a:ext uri="{FF2B5EF4-FFF2-40B4-BE49-F238E27FC236}">
                          <a16:creationId xmlns:a16="http://schemas.microsoft.com/office/drawing/2014/main" id="{9265C6CE-F02D-D2CD-3A77-AADD8C46F75B}"/>
                        </a:ext>
                      </a:extLst>
                    </p:cNvPr>
                    <p:cNvSpPr txBox="1"/>
                    <p:nvPr/>
                  </p:nvSpPr>
                  <p:spPr>
                    <a:xfrm>
                      <a:off x="615158" y="863799"/>
                      <a:ext cx="559256" cy="29956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800" i="1">
                                    <a:solidFill>
                                      <a:srgbClr val="7030A0"/>
                                    </a:solidFill>
                                    <a:latin typeface="Cambria Math" panose="02040503050406030204" pitchFamily="18" charset="0"/>
                                  </a:rPr>
                                </m:ctrlPr>
                              </m:sSubPr>
                              <m:e>
                                <m:r>
                                  <a:rPr sz="1800" i="1">
                                    <a:solidFill>
                                      <a:srgbClr val="7030A0"/>
                                    </a:solidFill>
                                    <a:latin typeface="Cambria Math" panose="02040503050406030204" pitchFamily="18" charset="0"/>
                                  </a:rPr>
                                  <m:t>𝐹</m:t>
                                </m:r>
                              </m:e>
                              <m:sub>
                                <m:r>
                                  <a:rPr sz="1800" i="1">
                                    <a:solidFill>
                                      <a:srgbClr val="7030A0"/>
                                    </a:solidFill>
                                    <a:latin typeface="Cambria Math" panose="02040503050406030204" pitchFamily="18" charset="0"/>
                                  </a:rPr>
                                  <m:t>h𝑖𝑔h</m:t>
                                </m:r>
                              </m:sub>
                            </m:sSub>
                          </m:oMath>
                        </m:oMathPara>
                      </a14:m>
                      <a:endParaRPr>
                        <a:solidFill>
                          <a:srgbClr val="7030A0"/>
                        </a:solidFill>
                        <a:latin typeface="+mj-lt"/>
                      </a:endParaRPr>
                    </a:p>
                  </p:txBody>
                </p:sp>
              </mc:Choice>
              <mc:Fallback xmlns="">
                <p:sp>
                  <p:nvSpPr>
                    <p:cNvPr id="52" name="TextBox 66">
                      <a:extLst>
                        <a:ext uri="{FF2B5EF4-FFF2-40B4-BE49-F238E27FC236}">
                          <a16:creationId xmlns:a16="http://schemas.microsoft.com/office/drawing/2014/main" id="{9265C6CE-F02D-D2CD-3A77-AADD8C46F75B}"/>
                        </a:ext>
                      </a:extLst>
                    </p:cNvPr>
                    <p:cNvSpPr txBox="1">
                      <a:spLocks noRot="1" noChangeAspect="1" noMove="1" noResize="1" noEditPoints="1" noAdjustHandles="1" noChangeArrowheads="1" noChangeShapeType="1" noTextEdit="1"/>
                    </p:cNvSpPr>
                    <p:nvPr/>
                  </p:nvSpPr>
                  <p:spPr>
                    <a:xfrm>
                      <a:off x="615158" y="863799"/>
                      <a:ext cx="559256" cy="299569"/>
                    </a:xfrm>
                    <a:prstGeom prst="rect">
                      <a:avLst/>
                    </a:prstGeom>
                    <a:blipFill>
                      <a:blip r:embed="rId5"/>
                      <a:stretch>
                        <a:fillRect l="-4348" r="-2174" b="-25000"/>
                      </a:stretch>
                    </a:blipFill>
                    <a:ln w="12700" cap="flat">
                      <a:noFill/>
                      <a:miter lim="400000"/>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3" name="TextBox 67">
                      <a:extLst>
                        <a:ext uri="{FF2B5EF4-FFF2-40B4-BE49-F238E27FC236}">
                          <a16:creationId xmlns:a16="http://schemas.microsoft.com/office/drawing/2014/main" id="{0681164A-C82C-91BB-68FC-3C36F00D2AEC}"/>
                        </a:ext>
                      </a:extLst>
                    </p:cNvPr>
                    <p:cNvSpPr txBox="1"/>
                    <p:nvPr/>
                  </p:nvSpPr>
                  <p:spPr>
                    <a:xfrm>
                      <a:off x="636209" y="2666718"/>
                      <a:ext cx="477503"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800" i="1">
                                    <a:solidFill>
                                      <a:srgbClr val="0070C0"/>
                                    </a:solidFill>
                                    <a:latin typeface="Cambria Math" panose="02040503050406030204" pitchFamily="18" charset="0"/>
                                  </a:rPr>
                                </m:ctrlPr>
                              </m:sSubPr>
                              <m:e>
                                <m:r>
                                  <a:rPr sz="1800" i="1">
                                    <a:solidFill>
                                      <a:srgbClr val="0070C0"/>
                                    </a:solidFill>
                                    <a:latin typeface="Cambria Math" panose="02040503050406030204" pitchFamily="18" charset="0"/>
                                  </a:rPr>
                                  <m:t>𝐹</m:t>
                                </m:r>
                              </m:e>
                              <m:sub>
                                <m:r>
                                  <a:rPr sz="1800" i="1">
                                    <a:solidFill>
                                      <a:srgbClr val="0070C0"/>
                                    </a:solidFill>
                                    <a:latin typeface="Cambria Math" panose="02040503050406030204" pitchFamily="18" charset="0"/>
                                  </a:rPr>
                                  <m:t>𝑙𝑜𝑤</m:t>
                                </m:r>
                              </m:sub>
                            </m:sSub>
                          </m:oMath>
                        </m:oMathPara>
                      </a14:m>
                      <a:endParaRPr>
                        <a:solidFill>
                          <a:srgbClr val="0070C0"/>
                        </a:solidFill>
                        <a:latin typeface="+mj-lt"/>
                      </a:endParaRPr>
                    </a:p>
                  </p:txBody>
                </p:sp>
              </mc:Choice>
              <mc:Fallback xmlns="">
                <p:sp>
                  <p:nvSpPr>
                    <p:cNvPr id="53" name="TextBox 67">
                      <a:extLst>
                        <a:ext uri="{FF2B5EF4-FFF2-40B4-BE49-F238E27FC236}">
                          <a16:creationId xmlns:a16="http://schemas.microsoft.com/office/drawing/2014/main" id="{0681164A-C82C-91BB-68FC-3C36F00D2AEC}"/>
                        </a:ext>
                      </a:extLst>
                    </p:cNvPr>
                    <p:cNvSpPr txBox="1">
                      <a:spLocks noRot="1" noChangeAspect="1" noMove="1" noResize="1" noEditPoints="1" noAdjustHandles="1" noChangeArrowheads="1" noChangeShapeType="1" noTextEdit="1"/>
                    </p:cNvSpPr>
                    <p:nvPr/>
                  </p:nvSpPr>
                  <p:spPr>
                    <a:xfrm>
                      <a:off x="636209" y="2666718"/>
                      <a:ext cx="477503" cy="276999"/>
                    </a:xfrm>
                    <a:prstGeom prst="rect">
                      <a:avLst/>
                    </a:prstGeom>
                    <a:blipFill>
                      <a:blip r:embed="rId6"/>
                      <a:stretch>
                        <a:fillRect l="-10256" r="-2564" b="-13043"/>
                      </a:stretch>
                    </a:blipFill>
                    <a:ln w="12700" cap="flat">
                      <a:noFill/>
                      <a:miter lim="400000"/>
                    </a:ln>
                    <a:effectLst/>
                  </p:spPr>
                  <p:txBody>
                    <a:bodyPr/>
                    <a:lstStyle/>
                    <a:p>
                      <a:r>
                        <a:rPr lang="en-US">
                          <a:noFill/>
                        </a:rPr>
                        <a:t> </a:t>
                      </a:r>
                    </a:p>
                  </p:txBody>
                </p:sp>
              </mc:Fallback>
            </mc:AlternateContent>
            <p:sp>
              <p:nvSpPr>
                <p:cNvPr id="54" name="Arc 68">
                  <a:extLst>
                    <a:ext uri="{FF2B5EF4-FFF2-40B4-BE49-F238E27FC236}">
                      <a16:creationId xmlns:a16="http://schemas.microsoft.com/office/drawing/2014/main" id="{1402FCD6-B5DC-18ED-0A89-FD6A4B4C5BFE}"/>
                    </a:ext>
                  </a:extLst>
                </p:cNvPr>
                <p:cNvSpPr/>
                <p:nvPr/>
              </p:nvSpPr>
              <p:spPr>
                <a:xfrm rot="2700000">
                  <a:off x="1500626" y="3538659"/>
                  <a:ext cx="298180" cy="177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858" y="0"/>
                        <a:pt x="17063" y="8205"/>
                        <a:pt x="21600" y="21600"/>
                      </a:cubicBezTo>
                    </a:path>
                  </a:pathLst>
                </a:custGeom>
                <a:noFill/>
                <a:ln w="28575" cap="flat">
                  <a:solidFill>
                    <a:srgbClr val="70AD47"/>
                  </a:solidFill>
                  <a:prstDash val="dash"/>
                  <a:miter lim="800000"/>
                </a:ln>
                <a:effectLst/>
              </p:spPr>
              <p:txBody>
                <a:bodyPr wrap="square" lIns="45718" tIns="45718" rIns="45718" bIns="45718" numCol="1" anchor="ctr">
                  <a:noAutofit/>
                </a:bodyPr>
                <a:lstStyle/>
                <a:p>
                  <a:pPr algn="ctr">
                    <a:defRPr>
                      <a:latin typeface="+mn-lt"/>
                      <a:ea typeface="+mn-ea"/>
                      <a:cs typeface="+mn-cs"/>
                      <a:sym typeface="Calibri"/>
                    </a:defRPr>
                  </a:pPr>
                  <a:endParaRPr>
                    <a:latin typeface="+mj-lt"/>
                  </a:endParaRPr>
                </a:p>
              </p:txBody>
            </p:sp>
            <mc:AlternateContent xmlns:mc="http://schemas.openxmlformats.org/markup-compatibility/2006" xmlns:a14="http://schemas.microsoft.com/office/drawing/2010/main">
              <mc:Choice Requires="a14">
                <p:sp>
                  <p:nvSpPr>
                    <p:cNvPr id="55" name="TextBox 69">
                      <a:extLst>
                        <a:ext uri="{FF2B5EF4-FFF2-40B4-BE49-F238E27FC236}">
                          <a16:creationId xmlns:a16="http://schemas.microsoft.com/office/drawing/2014/main" id="{C2D15672-6141-9767-F53A-232486449DDE}"/>
                        </a:ext>
                      </a:extLst>
                    </p:cNvPr>
                    <p:cNvSpPr txBox="1"/>
                    <p:nvPr/>
                  </p:nvSpPr>
                  <p:spPr>
                    <a:xfrm>
                      <a:off x="1722828" y="3417429"/>
                      <a:ext cx="390493" cy="623500"/>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45718" tIns="45718" rIns="45718" bIns="45718" numCol="1" anchor="t">
                      <a:spAutoFit/>
                    </a:bodyPr>
                    <a:lstStyle/>
                    <a:p>
                      <a:pPr>
                        <a:defRPr sz="1600">
                          <a:solidFill>
                            <a:srgbClr val="70AD47"/>
                          </a:solidFill>
                        </a:defRPr>
                      </a:pPr>
                      <a14:m>
                        <m:oMath xmlns:m="http://schemas.openxmlformats.org/officeDocument/2006/math">
                          <m:r>
                            <a:rPr sz="2100" i="1">
                              <a:solidFill>
                                <a:srgbClr val="70AD47"/>
                              </a:solidFill>
                              <a:latin typeface="Cambria Math" panose="02040503050406030204" pitchFamily="18" charset="0"/>
                            </a:rPr>
                            <m:t>45</m:t>
                          </m:r>
                        </m:oMath>
                      </a14:m>
                      <a:r>
                        <a:rPr sz="1400">
                          <a:latin typeface="+mj-lt"/>
                          <a:ea typeface="Times New Roman"/>
                          <a:cs typeface="Times New Roman"/>
                          <a:sym typeface="Times New Roman"/>
                        </a:rPr>
                        <a:t>°</a:t>
                      </a:r>
                    </a:p>
                  </p:txBody>
                </p:sp>
              </mc:Choice>
              <mc:Fallback xmlns="">
                <p:sp>
                  <p:nvSpPr>
                    <p:cNvPr id="55" name="TextBox 69">
                      <a:extLst>
                        <a:ext uri="{FF2B5EF4-FFF2-40B4-BE49-F238E27FC236}">
                          <a16:creationId xmlns:a16="http://schemas.microsoft.com/office/drawing/2014/main" id="{C2D15672-6141-9767-F53A-232486449DDE}"/>
                        </a:ext>
                      </a:extLst>
                    </p:cNvPr>
                    <p:cNvSpPr txBox="1">
                      <a:spLocks noRot="1" noChangeAspect="1" noMove="1" noResize="1" noEditPoints="1" noAdjustHandles="1" noChangeArrowheads="1" noChangeShapeType="1" noTextEdit="1"/>
                    </p:cNvSpPr>
                    <p:nvPr/>
                  </p:nvSpPr>
                  <p:spPr>
                    <a:xfrm>
                      <a:off x="1722828" y="3417429"/>
                      <a:ext cx="390493" cy="623500"/>
                    </a:xfrm>
                    <a:prstGeom prst="rect">
                      <a:avLst/>
                    </a:prstGeom>
                    <a:blipFill>
                      <a:blip r:embed="rId7"/>
                      <a:stretch>
                        <a:fillRect l="-19355" r="-12903" b="-7843"/>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56" name="Rectangle 70">
                  <a:extLst>
                    <a:ext uri="{FF2B5EF4-FFF2-40B4-BE49-F238E27FC236}">
                      <a16:creationId xmlns:a16="http://schemas.microsoft.com/office/drawing/2014/main" id="{E80C25E3-E92B-29E0-6504-E86ACCCBBE42}"/>
                    </a:ext>
                  </a:extLst>
                </p:cNvPr>
                <p:cNvSpPr/>
                <p:nvPr/>
              </p:nvSpPr>
              <p:spPr>
                <a:xfrm>
                  <a:off x="1239907" y="3831984"/>
                  <a:ext cx="3581093" cy="307176"/>
                </a:xfrm>
                <a:prstGeom prst="rect">
                  <a:avLst/>
                </a:prstGeom>
                <a:solidFill>
                  <a:srgbClr val="FFE699"/>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a:latin typeface="+mj-lt"/>
                  </a:endParaRPr>
                </a:p>
              </p:txBody>
            </p:sp>
            <p:sp>
              <p:nvSpPr>
                <p:cNvPr id="57" name="TextBox 71">
                  <a:extLst>
                    <a:ext uri="{FF2B5EF4-FFF2-40B4-BE49-F238E27FC236}">
                      <a16:creationId xmlns:a16="http://schemas.microsoft.com/office/drawing/2014/main" id="{BF6E6B1A-3796-1214-9C8F-8B05457C5D65}"/>
                    </a:ext>
                  </a:extLst>
                </p:cNvPr>
                <p:cNvSpPr txBox="1"/>
                <p:nvPr/>
              </p:nvSpPr>
              <p:spPr>
                <a:xfrm>
                  <a:off x="4963616" y="3780997"/>
                  <a:ext cx="1187632" cy="5847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600" dirty="0">
                      <a:latin typeface="+mj-lt"/>
                    </a:rPr>
                    <a:t>Cash flow</a:t>
                  </a:r>
                </a:p>
                <a:p>
                  <a:pPr>
                    <a:defRPr>
                      <a:latin typeface="+mn-lt"/>
                      <a:ea typeface="+mn-ea"/>
                      <a:cs typeface="+mn-cs"/>
                      <a:sym typeface="Calibri"/>
                    </a:defRPr>
                  </a:pPr>
                  <a:r>
                    <a:rPr sz="1600" dirty="0">
                      <a:latin typeface="+mj-lt"/>
                    </a:rPr>
                    <a:t>at </a:t>
                  </a:r>
                  <a:r>
                    <a:rPr sz="1600" i="1" dirty="0">
                      <a:latin typeface="+mj-lt"/>
                    </a:rPr>
                    <a:t>t </a:t>
                  </a:r>
                  <a:r>
                    <a:rPr sz="1600" dirty="0">
                      <a:latin typeface="+mj-lt"/>
                    </a:rPr>
                    <a:t>= 2</a:t>
                  </a:r>
                </a:p>
              </p:txBody>
            </p:sp>
            <mc:AlternateContent xmlns:mc="http://schemas.openxmlformats.org/markup-compatibility/2006" xmlns:a14="http://schemas.microsoft.com/office/drawing/2010/main">
              <mc:Choice Requires="a14">
                <p:sp>
                  <p:nvSpPr>
                    <p:cNvPr id="58" name="TextBox 73">
                      <a:extLst>
                        <a:ext uri="{FF2B5EF4-FFF2-40B4-BE49-F238E27FC236}">
                          <a16:creationId xmlns:a16="http://schemas.microsoft.com/office/drawing/2014/main" id="{F9CDB12D-EECF-CF6C-F3B1-2ACDEC4B98A4}"/>
                        </a:ext>
                      </a:extLst>
                    </p:cNvPr>
                    <p:cNvSpPr txBox="1"/>
                    <p:nvPr/>
                  </p:nvSpPr>
                  <p:spPr>
                    <a:xfrm>
                      <a:off x="1246525" y="4191946"/>
                      <a:ext cx="1279072" cy="230832"/>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defRPr sz="1400">
                          <a:solidFill>
                            <a:srgbClr val="0070C0"/>
                          </a:solidFill>
                          <a:latin typeface="+mn-lt"/>
                          <a:ea typeface="+mn-ea"/>
                          <a:cs typeface="+mn-cs"/>
                          <a:sym typeface="Calibri"/>
                        </a:defRPr>
                      </a:pPr>
                      <a:r>
                        <a:rPr>
                          <a:latin typeface="+mj-lt"/>
                        </a:rPr>
                        <a:t>Default </a:t>
                      </a:r>
                      <a14:m>
                        <m:oMath xmlns:m="http://schemas.openxmlformats.org/officeDocument/2006/math">
                          <m:r>
                            <a:rPr sz="1500" i="1">
                              <a:solidFill>
                                <a:srgbClr val="0070C0"/>
                              </a:solidFill>
                              <a:latin typeface="Cambria Math" panose="02040503050406030204" pitchFamily="18" charset="0"/>
                            </a:rPr>
                            <m:t>𝑧</m:t>
                          </m:r>
                          <m:r>
                            <a:rPr sz="1500" i="1">
                              <a:solidFill>
                                <a:srgbClr val="0070C0"/>
                              </a:solidFill>
                              <a:latin typeface="Cambria Math" panose="02040503050406030204" pitchFamily="18" charset="0"/>
                            </a:rPr>
                            <m:t>&lt;</m:t>
                          </m:r>
                          <m:sSub>
                            <m:sSubPr>
                              <m:ctrlPr>
                                <a:rPr sz="1500" i="1">
                                  <a:solidFill>
                                    <a:srgbClr val="0070C0"/>
                                  </a:solidFill>
                                  <a:latin typeface="Cambria Math" panose="02040503050406030204" pitchFamily="18" charset="0"/>
                                </a:rPr>
                              </m:ctrlPr>
                            </m:sSubPr>
                            <m:e>
                              <m:r>
                                <a:rPr sz="1500" i="1">
                                  <a:solidFill>
                                    <a:srgbClr val="0070C0"/>
                                  </a:solidFill>
                                  <a:latin typeface="Cambria Math" panose="02040503050406030204" pitchFamily="18" charset="0"/>
                                </a:rPr>
                                <m:t>𝐹</m:t>
                              </m:r>
                            </m:e>
                            <m:sub>
                              <m:r>
                                <a:rPr sz="1500" i="1">
                                  <a:solidFill>
                                    <a:srgbClr val="0070C0"/>
                                  </a:solidFill>
                                  <a:latin typeface="Cambria Math" panose="02040503050406030204" pitchFamily="18" charset="0"/>
                                </a:rPr>
                                <m:t>𝑙𝑜𝑤</m:t>
                              </m:r>
                            </m:sub>
                          </m:sSub>
                        </m:oMath>
                      </a14:m>
                      <a:endParaRPr>
                        <a:latin typeface="+mj-lt"/>
                      </a:endParaRPr>
                    </a:p>
                  </p:txBody>
                </p:sp>
              </mc:Choice>
              <mc:Fallback xmlns="">
                <p:sp>
                  <p:nvSpPr>
                    <p:cNvPr id="58" name="TextBox 73">
                      <a:extLst>
                        <a:ext uri="{FF2B5EF4-FFF2-40B4-BE49-F238E27FC236}">
                          <a16:creationId xmlns:a16="http://schemas.microsoft.com/office/drawing/2014/main" id="{F9CDB12D-EECF-CF6C-F3B1-2ACDEC4B98A4}"/>
                        </a:ext>
                      </a:extLst>
                    </p:cNvPr>
                    <p:cNvSpPr txBox="1">
                      <a:spLocks noRot="1" noChangeAspect="1" noMove="1" noResize="1" noEditPoints="1" noAdjustHandles="1" noChangeArrowheads="1" noChangeShapeType="1" noTextEdit="1"/>
                    </p:cNvSpPr>
                    <p:nvPr/>
                  </p:nvSpPr>
                  <p:spPr>
                    <a:xfrm>
                      <a:off x="1246525" y="4191946"/>
                      <a:ext cx="1279072" cy="230832"/>
                    </a:xfrm>
                    <a:prstGeom prst="rect">
                      <a:avLst/>
                    </a:prstGeom>
                    <a:blipFill>
                      <a:blip r:embed="rId8"/>
                      <a:stretch>
                        <a:fillRect l="-8824" t="-22222" b="-44444"/>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TextBox 74">
                      <a:extLst>
                        <a:ext uri="{FF2B5EF4-FFF2-40B4-BE49-F238E27FC236}">
                          <a16:creationId xmlns:a16="http://schemas.microsoft.com/office/drawing/2014/main" id="{37910E38-FBE3-CDC3-BF82-218DA4DD141B}"/>
                        </a:ext>
                      </a:extLst>
                    </p:cNvPr>
                    <p:cNvSpPr txBox="1"/>
                    <p:nvPr/>
                  </p:nvSpPr>
                  <p:spPr>
                    <a:xfrm>
                      <a:off x="2381048" y="4198708"/>
                      <a:ext cx="2584419" cy="238527"/>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0070C0"/>
                          </a:solidFill>
                          <a:latin typeface="+mn-lt"/>
                          <a:ea typeface="+mn-ea"/>
                          <a:cs typeface="+mn-cs"/>
                          <a:sym typeface="Calibri"/>
                        </a:defRPr>
                      </a:pPr>
                      <a:r>
                        <a:rPr dirty="0">
                          <a:latin typeface="+mj-lt"/>
                        </a:rPr>
                        <a:t>Repayment of </a:t>
                      </a:r>
                      <a14:m>
                        <m:oMath xmlns:m="http://schemas.openxmlformats.org/officeDocument/2006/math">
                          <m:sSub>
                            <m:sSubPr>
                              <m:ctrlPr>
                                <a:rPr sz="1550" i="1">
                                  <a:solidFill>
                                    <a:srgbClr val="0070C0"/>
                                  </a:solidFill>
                                  <a:latin typeface="Cambria Math" panose="02040503050406030204" pitchFamily="18" charset="0"/>
                                </a:rPr>
                              </m:ctrlPr>
                            </m:sSubPr>
                            <m:e>
                              <m:r>
                                <a:rPr sz="1550" i="1">
                                  <a:solidFill>
                                    <a:srgbClr val="0070C0"/>
                                  </a:solidFill>
                                  <a:latin typeface="Cambria Math" panose="02040503050406030204" pitchFamily="18" charset="0"/>
                                </a:rPr>
                                <m:t>𝐹</m:t>
                              </m:r>
                            </m:e>
                            <m:sub>
                              <m:r>
                                <a:rPr sz="1550" i="1">
                                  <a:solidFill>
                                    <a:srgbClr val="0070C0"/>
                                  </a:solidFill>
                                  <a:latin typeface="Cambria Math" panose="02040503050406030204" pitchFamily="18" charset="0"/>
                                </a:rPr>
                                <m:t>𝑙𝑜𝑤</m:t>
                              </m:r>
                            </m:sub>
                          </m:sSub>
                        </m:oMath>
                      </a14:m>
                      <a:endParaRPr dirty="0">
                        <a:latin typeface="+mj-lt"/>
                      </a:endParaRPr>
                    </a:p>
                  </p:txBody>
                </p:sp>
              </mc:Choice>
              <mc:Fallback xmlns="">
                <p:sp>
                  <p:nvSpPr>
                    <p:cNvPr id="59" name="TextBox 74">
                      <a:extLst>
                        <a:ext uri="{FF2B5EF4-FFF2-40B4-BE49-F238E27FC236}">
                          <a16:creationId xmlns:a16="http://schemas.microsoft.com/office/drawing/2014/main" id="{37910E38-FBE3-CDC3-BF82-218DA4DD141B}"/>
                        </a:ext>
                      </a:extLst>
                    </p:cNvPr>
                    <p:cNvSpPr txBox="1">
                      <a:spLocks noRot="1" noChangeAspect="1" noMove="1" noResize="1" noEditPoints="1" noAdjustHandles="1" noChangeArrowheads="1" noChangeShapeType="1" noTextEdit="1"/>
                    </p:cNvSpPr>
                    <p:nvPr/>
                  </p:nvSpPr>
                  <p:spPr>
                    <a:xfrm>
                      <a:off x="2381048" y="4198708"/>
                      <a:ext cx="2584419" cy="238527"/>
                    </a:xfrm>
                    <a:prstGeom prst="rect">
                      <a:avLst/>
                    </a:prstGeom>
                    <a:blipFill>
                      <a:blip r:embed="rId9"/>
                      <a:stretch>
                        <a:fillRect t="-15000" b="-4000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TextBox 75">
                      <a:extLst>
                        <a:ext uri="{FF2B5EF4-FFF2-40B4-BE49-F238E27FC236}">
                          <a16:creationId xmlns:a16="http://schemas.microsoft.com/office/drawing/2014/main" id="{F0583CFB-86E4-4170-9B46-CB83258CD53E}"/>
                        </a:ext>
                      </a:extLst>
                    </p:cNvPr>
                    <p:cNvSpPr txBox="1"/>
                    <p:nvPr/>
                  </p:nvSpPr>
                  <p:spPr>
                    <a:xfrm>
                      <a:off x="1230666" y="4523369"/>
                      <a:ext cx="2862171" cy="249555"/>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7030A0"/>
                          </a:solidFill>
                          <a:latin typeface="+mn-lt"/>
                          <a:ea typeface="+mn-ea"/>
                          <a:cs typeface="+mn-cs"/>
                          <a:sym typeface="Calibri"/>
                        </a:defRPr>
                      </a:pPr>
                      <a:r>
                        <a:rPr>
                          <a:latin typeface="+mj-lt"/>
                        </a:rPr>
                        <a:t>Default </a:t>
                      </a:r>
                      <a14:m>
                        <m:oMath xmlns:m="http://schemas.openxmlformats.org/officeDocument/2006/math">
                          <m:r>
                            <a:rPr sz="1500" i="1">
                              <a:solidFill>
                                <a:srgbClr val="7030A0"/>
                              </a:solidFill>
                              <a:latin typeface="Cambria Math" panose="02040503050406030204" pitchFamily="18" charset="0"/>
                            </a:rPr>
                            <m:t>𝑧</m:t>
                          </m:r>
                          <m:r>
                            <a:rPr sz="1500" i="1">
                              <a:solidFill>
                                <a:srgbClr val="7030A0"/>
                              </a:solidFill>
                              <a:latin typeface="Cambria Math" panose="02040503050406030204" pitchFamily="18" charset="0"/>
                            </a:rPr>
                            <m:t>&lt;</m:t>
                          </m:r>
                          <m:sSub>
                            <m:sSubPr>
                              <m:ctrlPr>
                                <a:rPr sz="1500" i="1">
                                  <a:solidFill>
                                    <a:srgbClr val="7030A0"/>
                                  </a:solidFill>
                                  <a:latin typeface="Cambria Math" panose="02040503050406030204" pitchFamily="18" charset="0"/>
                                </a:rPr>
                              </m:ctrlPr>
                            </m:sSubPr>
                            <m:e>
                              <m:r>
                                <a:rPr sz="1500" i="1">
                                  <a:solidFill>
                                    <a:srgbClr val="7030A0"/>
                                  </a:solidFill>
                                  <a:latin typeface="Cambria Math" panose="02040503050406030204" pitchFamily="18" charset="0"/>
                                </a:rPr>
                                <m:t>𝐹</m:t>
                              </m:r>
                            </m:e>
                            <m:sub>
                              <m:r>
                                <a:rPr sz="1500" i="1">
                                  <a:solidFill>
                                    <a:srgbClr val="7030A0"/>
                                  </a:solidFill>
                                  <a:latin typeface="Cambria Math" panose="02040503050406030204" pitchFamily="18" charset="0"/>
                                </a:rPr>
                                <m:t>h𝑖𝑔h</m:t>
                              </m:r>
                            </m:sub>
                          </m:sSub>
                        </m:oMath>
                      </a14:m>
                      <a:endParaRPr>
                        <a:latin typeface="+mj-lt"/>
                      </a:endParaRPr>
                    </a:p>
                  </p:txBody>
                </p:sp>
              </mc:Choice>
              <mc:Fallback xmlns="">
                <p:sp>
                  <p:nvSpPr>
                    <p:cNvPr id="60" name="TextBox 75">
                      <a:extLst>
                        <a:ext uri="{FF2B5EF4-FFF2-40B4-BE49-F238E27FC236}">
                          <a16:creationId xmlns:a16="http://schemas.microsoft.com/office/drawing/2014/main" id="{F0583CFB-86E4-4170-9B46-CB83258CD53E}"/>
                        </a:ext>
                      </a:extLst>
                    </p:cNvPr>
                    <p:cNvSpPr txBox="1">
                      <a:spLocks noRot="1" noChangeAspect="1" noMove="1" noResize="1" noEditPoints="1" noAdjustHandles="1" noChangeArrowheads="1" noChangeShapeType="1" noTextEdit="1"/>
                    </p:cNvSpPr>
                    <p:nvPr/>
                  </p:nvSpPr>
                  <p:spPr>
                    <a:xfrm>
                      <a:off x="1230666" y="4523369"/>
                      <a:ext cx="2862171" cy="249555"/>
                    </a:xfrm>
                    <a:prstGeom prst="rect">
                      <a:avLst/>
                    </a:prstGeom>
                    <a:blipFill>
                      <a:blip r:embed="rId10"/>
                      <a:stretch>
                        <a:fillRect t="-20000" b="-3000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1" name="TextBox 76">
                      <a:extLst>
                        <a:ext uri="{FF2B5EF4-FFF2-40B4-BE49-F238E27FC236}">
                          <a16:creationId xmlns:a16="http://schemas.microsoft.com/office/drawing/2014/main" id="{898C29A4-FB00-7CA4-3EF1-4425081344E1}"/>
                        </a:ext>
                      </a:extLst>
                    </p:cNvPr>
                    <p:cNvSpPr txBox="1"/>
                    <p:nvPr/>
                  </p:nvSpPr>
                  <p:spPr>
                    <a:xfrm>
                      <a:off x="3770308" y="4536970"/>
                      <a:ext cx="1543889" cy="470979"/>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7030A0"/>
                          </a:solidFill>
                          <a:latin typeface="+mn-lt"/>
                          <a:ea typeface="+mn-ea"/>
                          <a:cs typeface="+mn-cs"/>
                          <a:sym typeface="Calibri"/>
                        </a:defRPr>
                      </a:pPr>
                      <a:r>
                        <a:rPr>
                          <a:latin typeface="+mj-lt"/>
                        </a:rPr>
                        <a:t>Repayment </a:t>
                      </a:r>
                      <a:br>
                        <a:rPr>
                          <a:latin typeface="+mj-lt"/>
                        </a:rPr>
                      </a:br>
                      <a:r>
                        <a:rPr>
                          <a:latin typeface="+mj-lt"/>
                        </a:rPr>
                        <a:t>of </a:t>
                      </a:r>
                      <a14:m>
                        <m:oMath xmlns:m="http://schemas.openxmlformats.org/officeDocument/2006/math">
                          <m:sSub>
                            <m:sSubPr>
                              <m:ctrlPr>
                                <a:rPr sz="1550" i="1">
                                  <a:solidFill>
                                    <a:srgbClr val="7030A0"/>
                                  </a:solidFill>
                                  <a:latin typeface="Cambria Math" panose="02040503050406030204" pitchFamily="18" charset="0"/>
                                </a:rPr>
                              </m:ctrlPr>
                            </m:sSubPr>
                            <m:e>
                              <m:r>
                                <a:rPr sz="1550" i="1">
                                  <a:solidFill>
                                    <a:srgbClr val="7030A0"/>
                                  </a:solidFill>
                                  <a:latin typeface="Cambria Math" panose="02040503050406030204" pitchFamily="18" charset="0"/>
                                </a:rPr>
                                <m:t>𝐹</m:t>
                              </m:r>
                            </m:e>
                            <m:sub>
                              <m:r>
                                <a:rPr sz="1550" i="1">
                                  <a:solidFill>
                                    <a:srgbClr val="7030A0"/>
                                  </a:solidFill>
                                  <a:latin typeface="Cambria Math" panose="02040503050406030204" pitchFamily="18" charset="0"/>
                                </a:rPr>
                                <m:t>h𝑖𝑔h</m:t>
                              </m:r>
                            </m:sub>
                          </m:sSub>
                        </m:oMath>
                      </a14:m>
                      <a:endParaRPr>
                        <a:latin typeface="+mj-lt"/>
                      </a:endParaRPr>
                    </a:p>
                  </p:txBody>
                </p:sp>
              </mc:Choice>
              <mc:Fallback xmlns="">
                <p:sp>
                  <p:nvSpPr>
                    <p:cNvPr id="61" name="TextBox 76">
                      <a:extLst>
                        <a:ext uri="{FF2B5EF4-FFF2-40B4-BE49-F238E27FC236}">
                          <a16:creationId xmlns:a16="http://schemas.microsoft.com/office/drawing/2014/main" id="{898C29A4-FB00-7CA4-3EF1-4425081344E1}"/>
                        </a:ext>
                      </a:extLst>
                    </p:cNvPr>
                    <p:cNvSpPr txBox="1">
                      <a:spLocks noRot="1" noChangeAspect="1" noMove="1" noResize="1" noEditPoints="1" noAdjustHandles="1" noChangeArrowheads="1" noChangeShapeType="1" noTextEdit="1"/>
                    </p:cNvSpPr>
                    <p:nvPr/>
                  </p:nvSpPr>
                  <p:spPr>
                    <a:xfrm>
                      <a:off x="3770308" y="4536970"/>
                      <a:ext cx="1543889" cy="470979"/>
                    </a:xfrm>
                    <a:prstGeom prst="rect">
                      <a:avLst/>
                    </a:prstGeom>
                    <a:blipFill>
                      <a:blip r:embed="rId11"/>
                      <a:stretch>
                        <a:fillRect t="-13514" b="-18919"/>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grpSp>
          <p:sp>
            <p:nvSpPr>
              <p:cNvPr id="62" name="Right Triangle 2">
                <a:extLst>
                  <a:ext uri="{FF2B5EF4-FFF2-40B4-BE49-F238E27FC236}">
                    <a16:creationId xmlns:a16="http://schemas.microsoft.com/office/drawing/2014/main" id="{2B2C0857-27C6-DB95-07B1-84556DD50EB3}"/>
                  </a:ext>
                </a:extLst>
              </p:cNvPr>
              <p:cNvSpPr/>
              <p:nvPr/>
            </p:nvSpPr>
            <p:spPr>
              <a:xfrm rot="16200000">
                <a:off x="7844043" y="2225368"/>
                <a:ext cx="1765962" cy="17630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blipFill>
                <a:blip r:embed="rId12"/>
              </a:blipFill>
              <a:ln w="12700">
                <a:solidFill>
                  <a:srgbClr val="7030A0"/>
                </a:solidFill>
                <a:miter/>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63" name="TextBox 59">
                <a:extLst>
                  <a:ext uri="{FF2B5EF4-FFF2-40B4-BE49-F238E27FC236}">
                    <a16:creationId xmlns:a16="http://schemas.microsoft.com/office/drawing/2014/main" id="{7559CB90-F8FE-C215-1BB4-73E89DF14413}"/>
                  </a:ext>
                </a:extLst>
              </p:cNvPr>
              <p:cNvSpPr txBox="1"/>
              <p:nvPr/>
            </p:nvSpPr>
            <p:spPr>
              <a:xfrm>
                <a:off x="8286264" y="3370333"/>
                <a:ext cx="1543889"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spAutoFit/>
              </a:bodyPr>
              <a:lstStyle/>
              <a:p>
                <a:pPr algn="ctr">
                  <a:defRPr sz="1400">
                    <a:solidFill>
                      <a:srgbClr val="7030A0"/>
                    </a:solidFill>
                    <a:latin typeface="+mn-lt"/>
                    <a:ea typeface="+mn-ea"/>
                    <a:cs typeface="+mn-cs"/>
                    <a:sym typeface="Calibri"/>
                  </a:defRPr>
                </a:pPr>
                <a:r>
                  <a:rPr dirty="0">
                    <a:latin typeface="+mj-lt"/>
                  </a:rPr>
                  <a:t>Bankruptcy</a:t>
                </a:r>
              </a:p>
              <a:p>
                <a:pPr algn="ctr">
                  <a:defRPr sz="1400">
                    <a:solidFill>
                      <a:srgbClr val="7030A0"/>
                    </a:solidFill>
                    <a:latin typeface="Times New Roman"/>
                    <a:ea typeface="Times New Roman"/>
                    <a:cs typeface="Times New Roman"/>
                    <a:sym typeface="Times New Roman"/>
                  </a:defRPr>
                </a:pPr>
                <a:r>
                  <a:rPr dirty="0">
                    <a:latin typeface="+mj-lt"/>
                  </a:rPr>
                  <a:t>cost</a:t>
                </a:r>
              </a:p>
            </p:txBody>
          </p:sp>
        </p:grpSp>
        <p:sp>
          <p:nvSpPr>
            <p:cNvPr id="65" name="Straight Connector 84">
              <a:extLst>
                <a:ext uri="{FF2B5EF4-FFF2-40B4-BE49-F238E27FC236}">
                  <a16:creationId xmlns:a16="http://schemas.microsoft.com/office/drawing/2014/main" id="{1AC52891-A23A-216B-296E-E83AD6F4C220}"/>
                </a:ext>
              </a:extLst>
            </p:cNvPr>
            <p:cNvSpPr/>
            <p:nvPr/>
          </p:nvSpPr>
          <p:spPr>
            <a:xfrm flipH="1">
              <a:off x="9640625" y="5581085"/>
              <a:ext cx="905531" cy="2"/>
            </a:xfrm>
            <a:prstGeom prst="line">
              <a:avLst/>
            </a:prstGeom>
            <a:ln w="38100">
              <a:solidFill>
                <a:srgbClr val="7030A0"/>
              </a:solidFill>
              <a:miter/>
            </a:ln>
          </p:spPr>
          <p:txBody>
            <a:bodyPr lIns="45718" tIns="45718" rIns="45718" bIns="45718"/>
            <a:lstStyle/>
            <a:p>
              <a:endParaRPr/>
            </a:p>
          </p:txBody>
        </p:sp>
      </p:grpSp>
    </p:spTree>
    <p:extLst>
      <p:ext uri="{BB962C8B-B14F-4D97-AF65-F5344CB8AC3E}">
        <p14:creationId xmlns:p14="http://schemas.microsoft.com/office/powerpoint/2010/main" val="3332696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70491" y="826839"/>
            <a:ext cx="10679254" cy="1132429"/>
          </a:xfrm>
        </p:spPr>
        <p:txBody>
          <a:bodyPr anchor="t">
            <a:noAutofit/>
          </a:bodyPr>
          <a:lstStyle/>
          <a:p>
            <a:r>
              <a:rPr lang="en-IN" dirty="0"/>
              <a:t>borrowing (q) against debt (F): without financial Frictions</a:t>
            </a:r>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91005" y="2186068"/>
                <a:ext cx="5251702" cy="3839290"/>
              </a:xfrm>
            </p:spPr>
            <p:txBody>
              <a:bodyPr>
                <a:noAutofit/>
              </a:bodyPr>
              <a:lstStyle/>
              <a:p>
                <a:pPr marL="342899" indent="-342899">
                  <a:lnSpc>
                    <a:spcPct val="100000"/>
                  </a:lnSpc>
                  <a:spcBef>
                    <a:spcPts val="600"/>
                  </a:spcBef>
                  <a:spcAft>
                    <a:spcPts val="600"/>
                  </a:spcAft>
                  <a:buSzPct val="100000"/>
                  <a:buFont typeface="Arial"/>
                  <a:buChar char="•"/>
                  <a:defRPr sz="2100"/>
                </a:pPr>
                <a:r>
                  <a:rPr lang="en-IN" sz="2000" dirty="0"/>
                  <a:t>Higher </a:t>
                </a:r>
                <a14:m>
                  <m:oMath xmlns:m="http://schemas.openxmlformats.org/officeDocument/2006/math">
                    <m:r>
                      <a:rPr lang="ar-AE" sz="2000" i="1" smtClean="0">
                        <a:solidFill>
                          <a:srgbClr val="000000"/>
                        </a:solidFill>
                        <a:latin typeface="Cambria Math" panose="02040503050406030204" pitchFamily="18" charset="0"/>
                      </a:rPr>
                      <m:t>𝐹</m:t>
                    </m:r>
                  </m:oMath>
                </a14:m>
                <a:r>
                  <a:rPr lang="en-IN" sz="2000" dirty="0"/>
                  <a:t>, more expected payoff, can borrow more.</a:t>
                </a:r>
              </a:p>
              <a:p>
                <a:pPr marL="342899" indent="-342899">
                  <a:lnSpc>
                    <a:spcPct val="100000"/>
                  </a:lnSpc>
                  <a:spcBef>
                    <a:spcPts val="600"/>
                  </a:spcBef>
                  <a:spcAft>
                    <a:spcPts val="600"/>
                  </a:spcAft>
                  <a:buSzPct val="100000"/>
                  <a:buFont typeface="Arial"/>
                  <a:buChar char="•"/>
                  <a:defRPr sz="2100"/>
                </a:pPr>
                <a:r>
                  <a:rPr lang="en-IN" sz="2000" dirty="0"/>
                  <a:t>(For simplicity assume that creditors </a:t>
                </a:r>
                <a:r>
                  <a:rPr lang="en-IN" sz="2000" dirty="0">
                    <a:solidFill>
                      <a:srgbClr val="EC6D0B"/>
                    </a:solidFill>
                  </a:rPr>
                  <a:t>discount future at rate 0</a:t>
                </a:r>
                <a:r>
                  <a:rPr lang="en-IN" sz="2000" dirty="0"/>
                  <a:t>, so expected payoff and amount borrowed are the same)</a:t>
                </a:r>
              </a:p>
              <a:p>
                <a:pPr marL="342899" indent="-342899">
                  <a:lnSpc>
                    <a:spcPct val="100000"/>
                  </a:lnSpc>
                  <a:spcBef>
                    <a:spcPts val="600"/>
                  </a:spcBef>
                  <a:spcAft>
                    <a:spcPts val="600"/>
                  </a:spcAft>
                  <a:buSzPct val="100000"/>
                  <a:buFont typeface="Arial"/>
                  <a:buChar char="•"/>
                  <a:defRPr sz="2100"/>
                </a:pPr>
                <a:r>
                  <a:rPr lang="en-IN" sz="2000" dirty="0"/>
                  <a:t>For amount of borrowing q’</a:t>
                </a:r>
              </a:p>
              <a:p>
                <a:pPr marL="342899" indent="-342899">
                  <a:lnSpc>
                    <a:spcPct val="100000"/>
                  </a:lnSpc>
                  <a:spcBef>
                    <a:spcPts val="600"/>
                  </a:spcBef>
                  <a:spcAft>
                    <a:spcPts val="600"/>
                  </a:spcAft>
                  <a:buSzPct val="100000"/>
                  <a:buFont typeface="Arial"/>
                  <a:buChar char="•"/>
                  <a:defRPr sz="2100"/>
                </a:pPr>
                <a14:m>
                  <m:oMath xmlns:m="http://schemas.openxmlformats.org/officeDocument/2006/math">
                    <m:r>
                      <a:rPr lang="ar-AE" sz="2000" i="1" smtClean="0">
                        <a:solidFill>
                          <a:srgbClr val="000000"/>
                        </a:solidFill>
                        <a:latin typeface="Cambria Math" panose="02040503050406030204" pitchFamily="18" charset="0"/>
                      </a:rPr>
                      <m:t>𝐹</m:t>
                    </m:r>
                  </m:oMath>
                </a14:m>
                <a:r>
                  <a:rPr lang="en-IN" sz="2000" dirty="0"/>
                  <a:t>/q’ is the yield on the debt, so interest rate is slope of ray from the origin</a:t>
                </a:r>
              </a:p>
              <a:p>
                <a:pPr marL="342899" indent="-342899">
                  <a:lnSpc>
                    <a:spcPct val="100000"/>
                  </a:lnSpc>
                  <a:spcBef>
                    <a:spcPts val="600"/>
                  </a:spcBef>
                  <a:spcAft>
                    <a:spcPts val="600"/>
                  </a:spcAft>
                  <a:buSzPct val="100000"/>
                  <a:buFont typeface="Arial"/>
                  <a:buChar char="•"/>
                  <a:defRPr sz="2100"/>
                </a:pPr>
                <a:r>
                  <a:rPr lang="en-IN" sz="2000" dirty="0"/>
                  <a:t>Without frictions, as long as q’ &lt; 1/2, </a:t>
                </a:r>
                <a:r>
                  <a:rPr lang="en-IN" sz="2000" dirty="0">
                    <a:solidFill>
                      <a:srgbClr val="EC6D0B"/>
                    </a:solidFill>
                  </a:rPr>
                  <a:t>institution is solvent</a:t>
                </a:r>
              </a:p>
            </p:txBody>
          </p:sp>
        </mc:Choice>
        <mc:Fallback xmlns="">
          <p:sp>
            <p:nvSpPr>
              <p:cNvPr id="6" name="Text Placeholder 5">
                <a:extLst>
                  <a:ext uri="{FF2B5EF4-FFF2-40B4-BE49-F238E27FC236}">
                    <a16:creationId xmlns:a16="http://schemas.microsoft.com/office/drawing/2014/main" id="{3EA9A647-EAD6-7405-4CA5-9B3F9AD4D97D}"/>
                  </a:ext>
                </a:extLst>
              </p:cNvPr>
              <p:cNvSpPr>
                <a:spLocks noGrp="1" noRot="1" noChangeAspect="1" noMove="1" noResize="1" noEditPoints="1" noAdjustHandles="1" noChangeArrowheads="1" noChangeShapeType="1" noTextEdit="1"/>
              </p:cNvSpPr>
              <p:nvPr>
                <p:ph type="body" sz="half" idx="2"/>
              </p:nvPr>
            </p:nvSpPr>
            <p:spPr>
              <a:xfrm>
                <a:off x="691005" y="2186068"/>
                <a:ext cx="5251702" cy="3839290"/>
              </a:xfrm>
              <a:blipFill>
                <a:blip r:embed="rId3"/>
                <a:stretch>
                  <a:fillRect l="-964" t="-990" r="-482" b="-660"/>
                </a:stretch>
              </a:blipFill>
            </p:spPr>
            <p:txBody>
              <a:bodyPr/>
              <a:lstStyle/>
              <a:p>
                <a:r>
                  <a:rPr lang="en-US">
                    <a:noFill/>
                  </a:rPr>
                  <a:t> </a:t>
                </a:r>
              </a:p>
            </p:txBody>
          </p:sp>
        </mc:Fallback>
      </mc:AlternateContent>
      <p:grpSp>
        <p:nvGrpSpPr>
          <p:cNvPr id="2" name="Group 4">
            <a:extLst>
              <a:ext uri="{FF2B5EF4-FFF2-40B4-BE49-F238E27FC236}">
                <a16:creationId xmlns:a16="http://schemas.microsoft.com/office/drawing/2014/main" id="{85525CC4-2F27-3F2C-35B9-EE6A9E757697}"/>
              </a:ext>
            </a:extLst>
          </p:cNvPr>
          <p:cNvGrpSpPr/>
          <p:nvPr/>
        </p:nvGrpSpPr>
        <p:grpSpPr>
          <a:xfrm>
            <a:off x="5917184" y="1422181"/>
            <a:ext cx="5432563" cy="4702655"/>
            <a:chOff x="-307378" y="63051"/>
            <a:chExt cx="5028003" cy="4329557"/>
          </a:xfrm>
        </p:grpSpPr>
        <p:sp>
          <p:nvSpPr>
            <p:cNvPr id="3" name="Straight Arrow Connector 5">
              <a:extLst>
                <a:ext uri="{FF2B5EF4-FFF2-40B4-BE49-F238E27FC236}">
                  <a16:creationId xmlns:a16="http://schemas.microsoft.com/office/drawing/2014/main" id="{F3740AF1-CEBB-D55D-3E7F-03313791FE56}"/>
                </a:ext>
              </a:extLst>
            </p:cNvPr>
            <p:cNvSpPr/>
            <p:nvPr/>
          </p:nvSpPr>
          <p:spPr>
            <a:xfrm flipV="1">
              <a:off x="362463" y="63051"/>
              <a:ext cx="2" cy="3707367"/>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5" name="Straight Arrow Connector 6">
              <a:extLst>
                <a:ext uri="{FF2B5EF4-FFF2-40B4-BE49-F238E27FC236}">
                  <a16:creationId xmlns:a16="http://schemas.microsoft.com/office/drawing/2014/main" id="{C3812A80-48B0-9724-CF32-1C1AB4EEAD34}"/>
                </a:ext>
              </a:extLst>
            </p:cNvPr>
            <p:cNvSpPr/>
            <p:nvPr/>
          </p:nvSpPr>
          <p:spPr>
            <a:xfrm>
              <a:off x="362463" y="3770416"/>
              <a:ext cx="3999574" cy="5343"/>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mc:AlternateContent xmlns:mc="http://schemas.openxmlformats.org/markup-compatibility/2006">
          <mc:Choice xmlns:a14="http://schemas.microsoft.com/office/drawing/2010/main" Requires="a14">
            <p:sp>
              <p:nvSpPr>
                <p:cNvPr id="7" name="TextBox 7">
                  <a:extLst>
                    <a:ext uri="{FF2B5EF4-FFF2-40B4-BE49-F238E27FC236}">
                      <a16:creationId xmlns:a16="http://schemas.microsoft.com/office/drawing/2014/main" id="{8038ADFB-174C-3493-33AB-888DEDF17C7D}"/>
                    </a:ext>
                  </a:extLst>
                </p:cNvPr>
                <p:cNvSpPr txBox="1"/>
                <p:nvPr/>
              </p:nvSpPr>
              <p:spPr>
                <a:xfrm>
                  <a:off x="-307378" y="96949"/>
                  <a:ext cx="669117" cy="595053"/>
                </a:xfrm>
                <a:prstGeom prst="rect">
                  <a:avLst/>
                </a:prstGeom>
                <a:noFill/>
                <a:ln w="12700" cap="flat">
                  <a:noFill/>
                  <a:miter lim="400000"/>
                </a:ln>
                <a:effectLst/>
              </p:spPr>
              <p:txBody>
                <a:bodyPr wrap="none" lIns="0" tIns="0" rIns="0" bIns="0">
                  <a:spAutoFit/>
                </a:bodyPr>
                <a:lstStyle/>
                <a:p>
                  <a:pPr latinLnBrk="1"/>
                  <a:r>
                    <a:rPr lang="en-GB" sz="1400" dirty="0">
                      <a:solidFill>
                        <a:srgbClr val="000000"/>
                      </a:solidFill>
                    </a:rPr>
                    <a:t>Promised</a:t>
                  </a:r>
                </a:p>
                <a:p>
                  <a:pPr latinLnBrk="1"/>
                  <a:r>
                    <a:rPr lang="en-GB" sz="1400" dirty="0">
                      <a:solidFill>
                        <a:srgbClr val="000000"/>
                      </a:solidFill>
                    </a:rPr>
                    <a:t>Payment</a:t>
                  </a:r>
                </a:p>
                <a:p>
                  <a:pPr latinLnBrk="1"/>
                  <a14:m>
                    <m:oMathPara xmlns:m="http://schemas.openxmlformats.org/officeDocument/2006/math">
                      <m:oMathParaPr>
                        <m:jc m:val="centerGroup"/>
                      </m:oMathParaPr>
                      <m:oMath xmlns:m="http://schemas.openxmlformats.org/officeDocument/2006/math">
                        <m:r>
                          <a:rPr lang="en-GB" sz="1400" i="1">
                            <a:solidFill>
                              <a:srgbClr val="000000"/>
                            </a:solidFill>
                            <a:latin typeface="Cambria Math" panose="02040503050406030204" pitchFamily="18" charset="0"/>
                          </a:rPr>
                          <m:t>𝐹</m:t>
                        </m:r>
                      </m:oMath>
                    </m:oMathPara>
                  </a14:m>
                  <a:endParaRPr sz="1400" dirty="0">
                    <a:latin typeface="+mj-lt"/>
                  </a:endParaRPr>
                </a:p>
              </p:txBody>
            </p:sp>
          </mc:Choice>
          <mc:Fallback>
            <p:sp>
              <p:nvSpPr>
                <p:cNvPr id="7" name="TextBox 7">
                  <a:extLst>
                    <a:ext uri="{FF2B5EF4-FFF2-40B4-BE49-F238E27FC236}">
                      <a16:creationId xmlns:a16="http://schemas.microsoft.com/office/drawing/2014/main" id="{8038ADFB-174C-3493-33AB-888DEDF17C7D}"/>
                    </a:ext>
                  </a:extLst>
                </p:cNvPr>
                <p:cNvSpPr txBox="1">
                  <a:spLocks noRot="1" noChangeAspect="1" noMove="1" noResize="1" noEditPoints="1" noAdjustHandles="1" noChangeArrowheads="1" noChangeShapeType="1" noTextEdit="1"/>
                </p:cNvSpPr>
                <p:nvPr/>
              </p:nvSpPr>
              <p:spPr>
                <a:xfrm>
                  <a:off x="-307378" y="96949"/>
                  <a:ext cx="669117" cy="595053"/>
                </a:xfrm>
                <a:prstGeom prst="rect">
                  <a:avLst/>
                </a:prstGeom>
                <a:blipFill>
                  <a:blip r:embed="rId4"/>
                  <a:stretch>
                    <a:fillRect l="-17544" t="-7692" r="-14035" b="-1923"/>
                  </a:stretch>
                </a:blipFill>
                <a:ln w="12700" cap="flat">
                  <a:noFill/>
                  <a:miter lim="400000"/>
                </a:ln>
                <a:effectLst/>
              </p:spPr>
              <p:txBody>
                <a:bodyPr/>
                <a:lstStyle/>
                <a:p>
                  <a:r>
                    <a:rPr lang="en-US">
                      <a:noFill/>
                    </a:rPr>
                    <a:t> </a:t>
                  </a:r>
                </a:p>
              </p:txBody>
            </p:sp>
          </mc:Fallback>
        </mc:AlternateContent>
        <p:sp>
          <p:nvSpPr>
            <p:cNvPr id="9" name="TextBox 9">
              <a:extLst>
                <a:ext uri="{FF2B5EF4-FFF2-40B4-BE49-F238E27FC236}">
                  <a16:creationId xmlns:a16="http://schemas.microsoft.com/office/drawing/2014/main" id="{E0BFFA57-E980-E2B6-2AA2-EBBBF69377CF}"/>
                </a:ext>
              </a:extLst>
            </p:cNvPr>
            <p:cNvSpPr txBox="1"/>
            <p:nvPr/>
          </p:nvSpPr>
          <p:spPr>
            <a:xfrm>
              <a:off x="3389360" y="3797559"/>
              <a:ext cx="1187634" cy="59504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dirty="0">
                  <a:latin typeface="+mj-lt"/>
                </a:rPr>
                <a:t>Borrowing</a:t>
              </a:r>
              <a:r>
                <a:rPr lang="en-GB" dirty="0">
                  <a:latin typeface="+mj-lt"/>
                </a:rPr>
                <a:t> q</a:t>
              </a:r>
              <a:endParaRPr dirty="0">
                <a:latin typeface="+mj-lt"/>
              </a:endParaRPr>
            </a:p>
            <a:p>
              <a:pPr>
                <a:defRPr>
                  <a:latin typeface="+mn-lt"/>
                  <a:ea typeface="+mn-ea"/>
                  <a:cs typeface="+mn-cs"/>
                  <a:sym typeface="Calibri"/>
                </a:defRPr>
              </a:pPr>
              <a:r>
                <a:rPr dirty="0">
                  <a:latin typeface="+mj-lt"/>
                </a:rPr>
                <a:t>at </a:t>
              </a:r>
              <a:r>
                <a:rPr i="1" dirty="0">
                  <a:latin typeface="+mj-lt"/>
                </a:rPr>
                <a:t>t </a:t>
              </a:r>
              <a:r>
                <a:rPr dirty="0">
                  <a:latin typeface="+mj-lt"/>
                </a:rPr>
                <a:t>= 1</a:t>
              </a:r>
            </a:p>
          </p:txBody>
        </p:sp>
        <p:sp>
          <p:nvSpPr>
            <p:cNvPr id="10" name="Straight Connector 10">
              <a:extLst>
                <a:ext uri="{FF2B5EF4-FFF2-40B4-BE49-F238E27FC236}">
                  <a16:creationId xmlns:a16="http://schemas.microsoft.com/office/drawing/2014/main" id="{5565A320-BEA0-2CDE-A8B1-3D853DBFC986}"/>
                </a:ext>
              </a:extLst>
            </p:cNvPr>
            <p:cNvSpPr/>
            <p:nvPr/>
          </p:nvSpPr>
          <p:spPr>
            <a:xfrm flipV="1">
              <a:off x="2600794" y="635559"/>
              <a:ext cx="2" cy="3162002"/>
            </a:xfrm>
            <a:prstGeom prst="line">
              <a:avLst/>
            </a:prstGeom>
            <a:noFill/>
            <a:ln w="19050" cap="flat">
              <a:solidFill>
                <a:srgbClr val="007AAA"/>
              </a:solidFill>
              <a:prstDash val="solid"/>
              <a:miter lim="800000"/>
            </a:ln>
            <a:effectLst/>
          </p:spPr>
          <p:txBody>
            <a:bodyPr wrap="square" lIns="45718" tIns="45718" rIns="45718" bIns="45718" numCol="1" anchor="t">
              <a:noAutofit/>
            </a:bodyPr>
            <a:lstStyle/>
            <a:p>
              <a:endParaRPr>
                <a:latin typeface="+mj-lt"/>
              </a:endParaRPr>
            </a:p>
          </p:txBody>
        </p:sp>
        <p:sp>
          <p:nvSpPr>
            <p:cNvPr id="11" name="Straight Connector 11">
              <a:extLst>
                <a:ext uri="{FF2B5EF4-FFF2-40B4-BE49-F238E27FC236}">
                  <a16:creationId xmlns:a16="http://schemas.microsoft.com/office/drawing/2014/main" id="{5721B607-368E-991B-785D-BB27ADF4405D}"/>
                </a:ext>
              </a:extLst>
            </p:cNvPr>
            <p:cNvSpPr/>
            <p:nvPr/>
          </p:nvSpPr>
          <p:spPr>
            <a:xfrm flipV="1">
              <a:off x="362463" y="2003488"/>
              <a:ext cx="2868333" cy="1772273"/>
            </a:xfrm>
            <a:prstGeom prst="line">
              <a:avLst/>
            </a:prstGeom>
            <a:noFill/>
            <a:ln w="28575" cap="flat">
              <a:solidFill>
                <a:srgbClr val="007AAA"/>
              </a:solidFill>
              <a:prstDash val="sysDot"/>
              <a:miter lim="800000"/>
            </a:ln>
            <a:effectLst/>
          </p:spPr>
          <p:txBody>
            <a:bodyPr wrap="square" lIns="45718" tIns="45718" rIns="45718" bIns="45718" numCol="1" anchor="t">
              <a:noAutofit/>
            </a:bodyPr>
            <a:lstStyle/>
            <a:p>
              <a:endParaRPr>
                <a:latin typeface="+mj-lt"/>
              </a:endParaRPr>
            </a:p>
          </p:txBody>
        </p:sp>
        <p:sp>
          <p:nvSpPr>
            <p:cNvPr id="12" name="Straight Connector 12">
              <a:extLst>
                <a:ext uri="{FF2B5EF4-FFF2-40B4-BE49-F238E27FC236}">
                  <a16:creationId xmlns:a16="http://schemas.microsoft.com/office/drawing/2014/main" id="{06B0825B-ABCA-07C4-98D4-B8438CC693E6}"/>
                </a:ext>
              </a:extLst>
            </p:cNvPr>
            <p:cNvSpPr/>
            <p:nvPr/>
          </p:nvSpPr>
          <p:spPr>
            <a:xfrm flipV="1">
              <a:off x="3539526" y="1066338"/>
              <a:ext cx="2" cy="2731224"/>
            </a:xfrm>
            <a:prstGeom prst="line">
              <a:avLst/>
            </a:prstGeom>
            <a:noFill/>
            <a:ln w="3175" cap="flat">
              <a:solidFill>
                <a:srgbClr val="A9B956"/>
              </a:solidFill>
              <a:prstDash val="dash"/>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13" name="TextBox 13">
                  <a:extLst>
                    <a:ext uri="{FF2B5EF4-FFF2-40B4-BE49-F238E27FC236}">
                      <a16:creationId xmlns:a16="http://schemas.microsoft.com/office/drawing/2014/main" id="{152429B6-3ECF-AE00-787C-87B8A94D0290}"/>
                    </a:ext>
                  </a:extLst>
                </p:cNvPr>
                <p:cNvSpPr txBox="1"/>
                <p:nvPr/>
              </p:nvSpPr>
              <p:spPr>
                <a:xfrm>
                  <a:off x="0" y="920631"/>
                  <a:ext cx="158698" cy="246221"/>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600" i="1">
                            <a:solidFill>
                              <a:srgbClr val="A6B727"/>
                            </a:solidFill>
                            <a:latin typeface="Cambria Math" panose="02040503050406030204" pitchFamily="18" charset="0"/>
                          </a:rPr>
                          <m:t>1</m:t>
                        </m:r>
                      </m:oMath>
                    </m:oMathPara>
                  </a14:m>
                  <a:endParaRPr sz="1600" dirty="0">
                    <a:solidFill>
                      <a:srgbClr val="A6B727"/>
                    </a:solidFill>
                    <a:latin typeface="+mj-lt"/>
                  </a:endParaRPr>
                </a:p>
              </p:txBody>
            </p:sp>
          </mc:Choice>
          <mc:Fallback xmlns="">
            <p:sp>
              <p:nvSpPr>
                <p:cNvPr id="13" name="TextBox 13">
                  <a:extLst>
                    <a:ext uri="{FF2B5EF4-FFF2-40B4-BE49-F238E27FC236}">
                      <a16:creationId xmlns:a16="http://schemas.microsoft.com/office/drawing/2014/main" id="{152429B6-3ECF-AE00-787C-87B8A94D0290}"/>
                    </a:ext>
                  </a:extLst>
                </p:cNvPr>
                <p:cNvSpPr txBox="1">
                  <a:spLocks noRot="1" noChangeAspect="1" noMove="1" noResize="1" noEditPoints="1" noAdjustHandles="1" noChangeArrowheads="1" noChangeShapeType="1" noTextEdit="1"/>
                </p:cNvSpPr>
                <p:nvPr/>
              </p:nvSpPr>
              <p:spPr>
                <a:xfrm>
                  <a:off x="0" y="920631"/>
                  <a:ext cx="158698" cy="246221"/>
                </a:xfrm>
                <a:prstGeom prst="rect">
                  <a:avLst/>
                </a:prstGeom>
                <a:blipFill>
                  <a:blip r:embed="rId5"/>
                  <a:stretch>
                    <a:fillRect l="-20000" r="-20000"/>
                  </a:stretch>
                </a:blipFill>
                <a:ln w="12700" cap="flat">
                  <a:noFill/>
                  <a:miter lim="400000"/>
                </a:ln>
                <a:effectLst/>
              </p:spPr>
              <p:txBody>
                <a:bodyPr/>
                <a:lstStyle/>
                <a:p>
                  <a:r>
                    <a:rPr lang="en-US">
                      <a:noFill/>
                    </a:rPr>
                    <a:t> </a:t>
                  </a:r>
                </a:p>
              </p:txBody>
            </p:sp>
          </mc:Fallback>
        </mc:AlternateContent>
        <p:sp>
          <p:nvSpPr>
            <p:cNvPr id="14" name="TextBox 14">
              <a:extLst>
                <a:ext uri="{FF2B5EF4-FFF2-40B4-BE49-F238E27FC236}">
                  <a16:creationId xmlns:a16="http://schemas.microsoft.com/office/drawing/2014/main" id="{53D08157-AF48-BA58-3AE6-8A04A348E846}"/>
                </a:ext>
              </a:extLst>
            </p:cNvPr>
            <p:cNvSpPr txBox="1"/>
            <p:nvPr/>
          </p:nvSpPr>
          <p:spPr>
            <a:xfrm>
              <a:off x="3084613" y="3411841"/>
              <a:ext cx="489932" cy="370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a:solidFill>
                    <a:schemeClr val="accent2"/>
                  </a:solidFill>
                </a:defRPr>
              </a:lvl1pPr>
            </a:lstStyle>
            <a:p>
              <a:r>
                <a:rPr dirty="0">
                  <a:solidFill>
                    <a:srgbClr val="A9B956"/>
                  </a:solidFill>
                  <a:latin typeface="+mj-lt"/>
                </a:rPr>
                <a:t>1/2</a:t>
              </a:r>
            </a:p>
          </p:txBody>
        </p:sp>
        <p:sp>
          <p:nvSpPr>
            <p:cNvPr id="15" name="Straight Connector 15">
              <a:extLst>
                <a:ext uri="{FF2B5EF4-FFF2-40B4-BE49-F238E27FC236}">
                  <a16:creationId xmlns:a16="http://schemas.microsoft.com/office/drawing/2014/main" id="{A5B3F85E-EF73-39E7-D7E0-63BB7B651758}"/>
                </a:ext>
              </a:extLst>
            </p:cNvPr>
            <p:cNvSpPr/>
            <p:nvPr/>
          </p:nvSpPr>
          <p:spPr>
            <a:xfrm flipH="1">
              <a:off x="1977804" y="2587308"/>
              <a:ext cx="2" cy="210101"/>
            </a:xfrm>
            <a:prstGeom prst="line">
              <a:avLst/>
            </a:prstGeom>
            <a:noFill/>
            <a:ln w="28575" cap="flat">
              <a:solidFill>
                <a:srgbClr val="007AAA"/>
              </a:solidFill>
              <a:prstDash val="solid"/>
              <a:miter lim="800000"/>
            </a:ln>
            <a:effectLst/>
          </p:spPr>
          <p:txBody>
            <a:bodyPr wrap="square" lIns="45718" tIns="45718" rIns="45718" bIns="45718" numCol="1" anchor="t">
              <a:noAutofit/>
            </a:bodyPr>
            <a:lstStyle/>
            <a:p>
              <a:endParaRPr>
                <a:latin typeface="+mj-lt"/>
              </a:endParaRPr>
            </a:p>
          </p:txBody>
        </p:sp>
        <p:sp>
          <p:nvSpPr>
            <p:cNvPr id="16" name="Straight Connector 16">
              <a:extLst>
                <a:ext uri="{FF2B5EF4-FFF2-40B4-BE49-F238E27FC236}">
                  <a16:creationId xmlns:a16="http://schemas.microsoft.com/office/drawing/2014/main" id="{C06B39BF-64EF-0D26-F3F4-DF8B1EE40A4C}"/>
                </a:ext>
              </a:extLst>
            </p:cNvPr>
            <p:cNvSpPr/>
            <p:nvPr/>
          </p:nvSpPr>
          <p:spPr>
            <a:xfrm>
              <a:off x="1962799" y="2587307"/>
              <a:ext cx="296257" cy="2"/>
            </a:xfrm>
            <a:prstGeom prst="line">
              <a:avLst/>
            </a:prstGeom>
            <a:noFill/>
            <a:ln w="28575" cap="flat">
              <a:solidFill>
                <a:srgbClr val="007AAA"/>
              </a:solidFill>
              <a:prstDash val="solid"/>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17" name="TextBox 17">
                  <a:extLst>
                    <a:ext uri="{FF2B5EF4-FFF2-40B4-BE49-F238E27FC236}">
                      <a16:creationId xmlns:a16="http://schemas.microsoft.com/office/drawing/2014/main" id="{33E0994A-1085-C56D-B2E8-5640BAD4EEE2}"/>
                    </a:ext>
                  </a:extLst>
                </p:cNvPr>
                <p:cNvSpPr txBox="1"/>
                <p:nvPr/>
              </p:nvSpPr>
              <p:spPr>
                <a:xfrm>
                  <a:off x="1463941" y="2528990"/>
                  <a:ext cx="415691"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lang="en-IN" sz="1400" i="1" smtClean="0">
                            <a:solidFill>
                              <a:srgbClr val="418AB3"/>
                            </a:solidFill>
                            <a:latin typeface="Cambria Math" panose="02040503050406030204" pitchFamily="18" charset="0"/>
                          </a:rPr>
                          <m:t>1+</m:t>
                        </m:r>
                        <m:r>
                          <a:rPr lang="en-IN" sz="1400" i="1" smtClean="0">
                            <a:solidFill>
                              <a:srgbClr val="418AB3"/>
                            </a:solidFill>
                            <a:latin typeface="Cambria Math" panose="02040503050406030204" pitchFamily="18" charset="0"/>
                          </a:rPr>
                          <m:t>𝑖</m:t>
                        </m:r>
                      </m:oMath>
                    </m:oMathPara>
                  </a14:m>
                  <a:endParaRPr lang="en-IN" sz="1400" dirty="0">
                    <a:solidFill>
                      <a:srgbClr val="418AB3"/>
                    </a:solidFill>
                    <a:latin typeface="+mj-lt"/>
                  </a:endParaRPr>
                </a:p>
              </p:txBody>
            </p:sp>
          </mc:Choice>
          <mc:Fallback xmlns="">
            <p:sp>
              <p:nvSpPr>
                <p:cNvPr id="17" name="TextBox 17">
                  <a:extLst>
                    <a:ext uri="{FF2B5EF4-FFF2-40B4-BE49-F238E27FC236}">
                      <a16:creationId xmlns:a16="http://schemas.microsoft.com/office/drawing/2014/main" id="{33E0994A-1085-C56D-B2E8-5640BAD4EEE2}"/>
                    </a:ext>
                  </a:extLst>
                </p:cNvPr>
                <p:cNvSpPr txBox="1">
                  <a:spLocks noRot="1" noChangeAspect="1" noMove="1" noResize="1" noEditPoints="1" noAdjustHandles="1" noChangeArrowheads="1" noChangeShapeType="1" noTextEdit="1"/>
                </p:cNvSpPr>
                <p:nvPr/>
              </p:nvSpPr>
              <p:spPr>
                <a:xfrm>
                  <a:off x="1463941" y="2528990"/>
                  <a:ext cx="415691" cy="215444"/>
                </a:xfrm>
                <a:prstGeom prst="rect">
                  <a:avLst/>
                </a:prstGeom>
                <a:blipFill>
                  <a:blip r:embed="rId6"/>
                  <a:stretch>
                    <a:fillRect l="-5556" r="-5556"/>
                  </a:stretch>
                </a:blipFill>
                <a:ln w="12700" cap="flat">
                  <a:noFill/>
                  <a:miter lim="400000"/>
                </a:ln>
                <a:effectLst/>
              </p:spPr>
              <p:txBody>
                <a:bodyPr/>
                <a:lstStyle/>
                <a:p>
                  <a:r>
                    <a:rPr lang="en-US">
                      <a:noFill/>
                    </a:rPr>
                    <a:t> </a:t>
                  </a:r>
                </a:p>
              </p:txBody>
            </p:sp>
          </mc:Fallback>
        </mc:AlternateContent>
        <p:sp>
          <p:nvSpPr>
            <p:cNvPr id="18" name="TextBox 18">
              <a:extLst>
                <a:ext uri="{FF2B5EF4-FFF2-40B4-BE49-F238E27FC236}">
                  <a16:creationId xmlns:a16="http://schemas.microsoft.com/office/drawing/2014/main" id="{B2215016-9C71-9771-932C-D8ADFDB6257C}"/>
                </a:ext>
              </a:extLst>
            </p:cNvPr>
            <p:cNvSpPr txBox="1"/>
            <p:nvPr/>
          </p:nvSpPr>
          <p:spPr>
            <a:xfrm>
              <a:off x="3156291" y="782133"/>
              <a:ext cx="1564334" cy="6463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a:solidFill>
                    <a:schemeClr val="accent6"/>
                  </a:solidFill>
                  <a:latin typeface="+mn-lt"/>
                  <a:ea typeface="+mn-ea"/>
                  <a:cs typeface="+mn-cs"/>
                  <a:sym typeface="Calibri"/>
                </a:defRPr>
              </a:lvl1pPr>
            </a:lstStyle>
            <a:p>
              <a:r>
                <a:rPr dirty="0">
                  <a:solidFill>
                    <a:srgbClr val="EC6D0B"/>
                  </a:solidFill>
                  <a:latin typeface="+mj-lt"/>
                </a:rPr>
                <a:t>Without frictions</a:t>
              </a:r>
            </a:p>
          </p:txBody>
        </p:sp>
        <p:sp>
          <p:nvSpPr>
            <p:cNvPr id="19" name="Freeform: Shape 30">
              <a:extLst>
                <a:ext uri="{FF2B5EF4-FFF2-40B4-BE49-F238E27FC236}">
                  <a16:creationId xmlns:a16="http://schemas.microsoft.com/office/drawing/2014/main" id="{37FA566B-AF17-22FD-97B5-7462D9584657}"/>
                </a:ext>
              </a:extLst>
            </p:cNvPr>
            <p:cNvSpPr/>
            <p:nvPr/>
          </p:nvSpPr>
          <p:spPr>
            <a:xfrm>
              <a:off x="363188" y="1073211"/>
              <a:ext cx="3176340" cy="270109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25" y="19191"/>
                    <a:pt x="7650" y="16781"/>
                    <a:pt x="10718" y="14384"/>
                  </a:cubicBezTo>
                  <a:cubicBezTo>
                    <a:pt x="13786" y="11987"/>
                    <a:pt x="16595" y="9613"/>
                    <a:pt x="18409" y="7216"/>
                  </a:cubicBezTo>
                  <a:cubicBezTo>
                    <a:pt x="20223" y="4819"/>
                    <a:pt x="20911" y="2409"/>
                    <a:pt x="21600" y="0"/>
                  </a:cubicBezTo>
                </a:path>
              </a:pathLst>
            </a:custGeom>
            <a:noFill/>
            <a:ln w="19050" cap="flat">
              <a:solidFill>
                <a:srgbClr val="EC6D0B"/>
              </a:solidFill>
              <a:prstDash val="solid"/>
              <a:miter lim="800000"/>
            </a:ln>
            <a:effectLst/>
          </p:spPr>
          <p:txBody>
            <a:bodyPr wrap="square" lIns="45718" tIns="45718" rIns="45718" bIns="45718" numCol="1" anchor="ctr">
              <a:noAutofit/>
            </a:bodyPr>
            <a:lstStyle/>
            <a:p>
              <a:pPr algn="ctr">
                <a:defRPr>
                  <a:latin typeface="+mn-lt"/>
                  <a:ea typeface="+mn-ea"/>
                  <a:cs typeface="+mn-cs"/>
                  <a:sym typeface="Calibri"/>
                </a:defRPr>
              </a:pPr>
              <a:endParaRPr>
                <a:latin typeface="+mj-lt"/>
              </a:endParaRPr>
            </a:p>
          </p:txBody>
        </p:sp>
        <p:sp>
          <p:nvSpPr>
            <p:cNvPr id="20" name="Straight Connector 20">
              <a:extLst>
                <a:ext uri="{FF2B5EF4-FFF2-40B4-BE49-F238E27FC236}">
                  <a16:creationId xmlns:a16="http://schemas.microsoft.com/office/drawing/2014/main" id="{A80A783F-CB5B-744F-7E87-B187DFFC2571}"/>
                </a:ext>
              </a:extLst>
            </p:cNvPr>
            <p:cNvSpPr/>
            <p:nvPr/>
          </p:nvSpPr>
          <p:spPr>
            <a:xfrm>
              <a:off x="362462" y="1073211"/>
              <a:ext cx="3164575" cy="14900"/>
            </a:xfrm>
            <a:prstGeom prst="line">
              <a:avLst/>
            </a:prstGeom>
            <a:noFill/>
            <a:ln w="3175" cap="flat">
              <a:solidFill>
                <a:srgbClr val="A9B956"/>
              </a:solidFill>
              <a:prstDash val="dash"/>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21" name="TextBox 21">
                  <a:extLst>
                    <a:ext uri="{FF2B5EF4-FFF2-40B4-BE49-F238E27FC236}">
                      <a16:creationId xmlns:a16="http://schemas.microsoft.com/office/drawing/2014/main" id="{107B72CE-8450-7805-567F-578CD0E79544}"/>
                    </a:ext>
                  </a:extLst>
                </p:cNvPr>
                <p:cNvSpPr txBox="1"/>
                <p:nvPr/>
              </p:nvSpPr>
              <p:spPr>
                <a:xfrm>
                  <a:off x="2515482" y="3850497"/>
                  <a:ext cx="235642"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800" i="1">
                            <a:solidFill>
                              <a:srgbClr val="418AB3"/>
                            </a:solidFill>
                            <a:latin typeface="Cambria Math" panose="02040503050406030204" pitchFamily="18" charset="0"/>
                          </a:rPr>
                          <m:t>𝑞</m:t>
                        </m:r>
                        <m:r>
                          <a:rPr sz="1800" i="1">
                            <a:solidFill>
                              <a:srgbClr val="418AB3"/>
                            </a:solidFill>
                            <a:latin typeface="Cambria Math" panose="02040503050406030204" pitchFamily="18" charset="0"/>
                          </a:rPr>
                          <m:t>′</m:t>
                        </m:r>
                      </m:oMath>
                    </m:oMathPara>
                  </a14:m>
                  <a:endParaRPr dirty="0">
                    <a:solidFill>
                      <a:srgbClr val="418AB3"/>
                    </a:solidFill>
                    <a:latin typeface="+mj-lt"/>
                  </a:endParaRPr>
                </a:p>
              </p:txBody>
            </p:sp>
          </mc:Choice>
          <mc:Fallback xmlns="">
            <p:sp>
              <p:nvSpPr>
                <p:cNvPr id="21" name="TextBox 21">
                  <a:extLst>
                    <a:ext uri="{FF2B5EF4-FFF2-40B4-BE49-F238E27FC236}">
                      <a16:creationId xmlns:a16="http://schemas.microsoft.com/office/drawing/2014/main" id="{107B72CE-8450-7805-567F-578CD0E79544}"/>
                    </a:ext>
                  </a:extLst>
                </p:cNvPr>
                <p:cNvSpPr txBox="1">
                  <a:spLocks noRot="1" noChangeAspect="1" noMove="1" noResize="1" noEditPoints="1" noAdjustHandles="1" noChangeArrowheads="1" noChangeShapeType="1" noTextEdit="1"/>
                </p:cNvSpPr>
                <p:nvPr/>
              </p:nvSpPr>
              <p:spPr>
                <a:xfrm>
                  <a:off x="2515482" y="3850497"/>
                  <a:ext cx="235642" cy="276999"/>
                </a:xfrm>
                <a:prstGeom prst="rect">
                  <a:avLst/>
                </a:prstGeom>
                <a:blipFill>
                  <a:blip r:embed="rId7"/>
                  <a:stretch>
                    <a:fillRect l="-35000" t="-4000" r="-35000" b="-28000"/>
                  </a:stretch>
                </a:blipFill>
                <a:ln w="12700" cap="flat">
                  <a:noFill/>
                  <a:miter lim="400000"/>
                </a:ln>
                <a:effectLst/>
              </p:spPr>
              <p:txBody>
                <a:bodyPr/>
                <a:lstStyle/>
                <a:p>
                  <a:r>
                    <a:rPr lang="en-US">
                      <a:noFill/>
                    </a:rPr>
                    <a:t> </a:t>
                  </a:r>
                </a:p>
              </p:txBody>
            </p:sp>
          </mc:Fallback>
        </mc:AlternateContent>
      </p:grpSp>
    </p:spTree>
    <p:extLst>
      <p:ext uri="{BB962C8B-B14F-4D97-AF65-F5344CB8AC3E}">
        <p14:creationId xmlns:p14="http://schemas.microsoft.com/office/powerpoint/2010/main" val="41950754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A1927-797F-2701-D763-EF7050DEB82C}"/>
              </a:ext>
            </a:extLst>
          </p:cNvPr>
          <p:cNvSpPr>
            <a:spLocks noGrp="1"/>
          </p:cNvSpPr>
          <p:nvPr>
            <p:ph type="title"/>
          </p:nvPr>
        </p:nvSpPr>
        <p:spPr>
          <a:xfrm>
            <a:off x="700635" y="815995"/>
            <a:ext cx="10691265" cy="771870"/>
          </a:xfrm>
        </p:spPr>
        <p:txBody>
          <a:bodyPr>
            <a:normAutofit/>
          </a:bodyPr>
          <a:lstStyle/>
          <a:p>
            <a:r>
              <a:rPr lang="en-IN" sz="3200" dirty="0"/>
              <a:t>With financial frictions</a:t>
            </a:r>
            <a:endParaRPr lang="en-US" sz="3200" dirty="0"/>
          </a:p>
        </p:txBody>
      </p:sp>
      <p:sp>
        <p:nvSpPr>
          <p:cNvPr id="6" name="TextBox 5">
            <a:extLst>
              <a:ext uri="{FF2B5EF4-FFF2-40B4-BE49-F238E27FC236}">
                <a16:creationId xmlns:a16="http://schemas.microsoft.com/office/drawing/2014/main" id="{B0A61387-CDEA-DB9B-CACA-D3A548A99E4A}"/>
              </a:ext>
            </a:extLst>
          </p:cNvPr>
          <p:cNvSpPr txBox="1"/>
          <p:nvPr/>
        </p:nvSpPr>
        <p:spPr>
          <a:xfrm>
            <a:off x="923257" y="1362077"/>
            <a:ext cx="10344761" cy="707886"/>
          </a:xfrm>
          <a:prstGeom prst="rect">
            <a:avLst/>
          </a:prstGeom>
          <a:noFill/>
        </p:spPr>
        <p:txBody>
          <a:bodyPr wrap="square" rtlCol="0">
            <a:spAutoFit/>
          </a:bodyPr>
          <a:lstStyle/>
          <a:p>
            <a:r>
              <a:rPr lang="en-IN" sz="2000" dirty="0">
                <a:latin typeface="+mj-lt"/>
              </a:rPr>
              <a:t>Now have a parabola, the maximum expected payoff is 1/2. The institution is </a:t>
            </a:r>
            <a:r>
              <a:rPr lang="en-IN" sz="2000" dirty="0">
                <a:solidFill>
                  <a:srgbClr val="EC6D0B"/>
                </a:solidFill>
                <a:latin typeface="+mj-lt"/>
              </a:rPr>
              <a:t>insolvent</a:t>
            </a:r>
            <a:r>
              <a:rPr lang="en-IN" sz="2000" dirty="0">
                <a:latin typeface="+mj-lt"/>
              </a:rPr>
              <a:t> if it needs to borrow more than 1/4.</a:t>
            </a:r>
          </a:p>
        </p:txBody>
      </p:sp>
      <p:grpSp>
        <p:nvGrpSpPr>
          <p:cNvPr id="67" name="Group 5">
            <a:extLst>
              <a:ext uri="{FF2B5EF4-FFF2-40B4-BE49-F238E27FC236}">
                <a16:creationId xmlns:a16="http://schemas.microsoft.com/office/drawing/2014/main" id="{5FB0BCE8-EC60-5096-D9C4-0B1A4D023074}"/>
              </a:ext>
            </a:extLst>
          </p:cNvPr>
          <p:cNvGrpSpPr/>
          <p:nvPr/>
        </p:nvGrpSpPr>
        <p:grpSpPr>
          <a:xfrm>
            <a:off x="6776181" y="2285407"/>
            <a:ext cx="4094487" cy="3797946"/>
            <a:chOff x="0" y="16644"/>
            <a:chExt cx="4094486" cy="3797945"/>
          </a:xfrm>
        </p:grpSpPr>
        <p:sp>
          <p:nvSpPr>
            <p:cNvPr id="68" name="TextBox 8">
              <a:extLst>
                <a:ext uri="{FF2B5EF4-FFF2-40B4-BE49-F238E27FC236}">
                  <a16:creationId xmlns:a16="http://schemas.microsoft.com/office/drawing/2014/main" id="{806F3F36-8E4F-BFB3-AB40-679495068731}"/>
                </a:ext>
              </a:extLst>
            </p:cNvPr>
            <p:cNvSpPr txBox="1"/>
            <p:nvPr/>
          </p:nvSpPr>
          <p:spPr>
            <a:xfrm>
              <a:off x="854796" y="16644"/>
              <a:ext cx="992419" cy="5847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a:solidFill>
                    <a:schemeClr val="accent2"/>
                  </a:solidFill>
                  <a:latin typeface="+mn-lt"/>
                  <a:ea typeface="+mn-ea"/>
                  <a:cs typeface="+mn-cs"/>
                  <a:sym typeface="Calibri"/>
                </a:defRPr>
              </a:lvl1pPr>
            </a:lstStyle>
            <a:p>
              <a:r>
                <a:rPr sz="1600" dirty="0">
                  <a:solidFill>
                    <a:srgbClr val="A9B956"/>
                  </a:solidFill>
                  <a:latin typeface="+mj-lt"/>
                </a:rPr>
                <a:t>With frictions</a:t>
              </a:r>
            </a:p>
          </p:txBody>
        </p:sp>
        <p:sp>
          <p:nvSpPr>
            <p:cNvPr id="69" name="Straight Arrow Connector 9">
              <a:extLst>
                <a:ext uri="{FF2B5EF4-FFF2-40B4-BE49-F238E27FC236}">
                  <a16:creationId xmlns:a16="http://schemas.microsoft.com/office/drawing/2014/main" id="{21B85FF1-44CE-D33A-5507-BDD0798826E3}"/>
                </a:ext>
              </a:extLst>
            </p:cNvPr>
            <p:cNvSpPr/>
            <p:nvPr/>
          </p:nvSpPr>
          <p:spPr>
            <a:xfrm flipV="1">
              <a:off x="358823" y="69993"/>
              <a:ext cx="1" cy="3136861"/>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sz="1600">
                <a:latin typeface="+mj-lt"/>
              </a:endParaRPr>
            </a:p>
          </p:txBody>
        </p:sp>
        <p:sp>
          <p:nvSpPr>
            <p:cNvPr id="70" name="Straight Arrow Connector 10">
              <a:extLst>
                <a:ext uri="{FF2B5EF4-FFF2-40B4-BE49-F238E27FC236}">
                  <a16:creationId xmlns:a16="http://schemas.microsoft.com/office/drawing/2014/main" id="{FE8F519C-0FAB-3F4F-BC41-69B82B36116F}"/>
                </a:ext>
              </a:extLst>
            </p:cNvPr>
            <p:cNvSpPr/>
            <p:nvPr/>
          </p:nvSpPr>
          <p:spPr>
            <a:xfrm>
              <a:off x="358823" y="3206852"/>
              <a:ext cx="3550007" cy="4521"/>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sz="1600">
                <a:latin typeface="+mj-lt"/>
              </a:endParaRPr>
            </a:p>
          </p:txBody>
        </p:sp>
        <mc:AlternateContent xmlns:mc="http://schemas.openxmlformats.org/markup-compatibility/2006" xmlns:a14="http://schemas.microsoft.com/office/drawing/2010/main">
          <mc:Choice Requires="a14">
            <p:sp>
              <p:nvSpPr>
                <p:cNvPr id="71" name="TextBox 11">
                  <a:extLst>
                    <a:ext uri="{FF2B5EF4-FFF2-40B4-BE49-F238E27FC236}">
                      <a16:creationId xmlns:a16="http://schemas.microsoft.com/office/drawing/2014/main" id="{21A3ED99-03D6-DE31-A21C-CDDA41E8CBAA}"/>
                    </a:ext>
                  </a:extLst>
                </p:cNvPr>
                <p:cNvSpPr txBox="1"/>
                <p:nvPr/>
              </p:nvSpPr>
              <p:spPr>
                <a:xfrm>
                  <a:off x="103403" y="16644"/>
                  <a:ext cx="139076" cy="184666"/>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200" i="1">
                            <a:solidFill>
                              <a:srgbClr val="000000"/>
                            </a:solidFill>
                            <a:latin typeface="Cambria Math" panose="02040503050406030204" pitchFamily="18" charset="0"/>
                          </a:rPr>
                          <m:t>𝐹</m:t>
                        </m:r>
                      </m:oMath>
                    </m:oMathPara>
                  </a14:m>
                  <a:endParaRPr sz="1200">
                    <a:latin typeface="+mj-lt"/>
                  </a:endParaRPr>
                </a:p>
              </p:txBody>
            </p:sp>
          </mc:Choice>
          <mc:Fallback xmlns="">
            <p:sp>
              <p:nvSpPr>
                <p:cNvPr id="71" name="TextBox 11">
                  <a:extLst>
                    <a:ext uri="{FF2B5EF4-FFF2-40B4-BE49-F238E27FC236}">
                      <a16:creationId xmlns:a16="http://schemas.microsoft.com/office/drawing/2014/main" id="{21A3ED99-03D6-DE31-A21C-CDDA41E8CBAA}"/>
                    </a:ext>
                  </a:extLst>
                </p:cNvPr>
                <p:cNvSpPr txBox="1">
                  <a:spLocks noRot="1" noChangeAspect="1" noMove="1" noResize="1" noEditPoints="1" noAdjustHandles="1" noChangeArrowheads="1" noChangeShapeType="1" noTextEdit="1"/>
                </p:cNvSpPr>
                <p:nvPr/>
              </p:nvSpPr>
              <p:spPr>
                <a:xfrm>
                  <a:off x="103403" y="16644"/>
                  <a:ext cx="139076" cy="184666"/>
                </a:xfrm>
                <a:prstGeom prst="rect">
                  <a:avLst/>
                </a:prstGeom>
                <a:blipFill>
                  <a:blip r:embed="rId2"/>
                  <a:stretch>
                    <a:fillRect l="-16667" r="-16667" b="-6667"/>
                  </a:stretch>
                </a:blipFill>
                <a:ln w="12700" cap="flat">
                  <a:noFill/>
                  <a:miter lim="400000"/>
                </a:ln>
                <a:effectLst/>
              </p:spPr>
              <p:txBody>
                <a:bodyPr/>
                <a:lstStyle/>
                <a:p>
                  <a:r>
                    <a:rPr lang="en-US">
                      <a:noFill/>
                    </a:rPr>
                    <a:t> </a:t>
                  </a:r>
                </a:p>
              </p:txBody>
            </p:sp>
          </mc:Fallback>
        </mc:AlternateContent>
        <p:sp>
          <p:nvSpPr>
            <p:cNvPr id="72" name="TextBox 12">
              <a:extLst>
                <a:ext uri="{FF2B5EF4-FFF2-40B4-BE49-F238E27FC236}">
                  <a16:creationId xmlns:a16="http://schemas.microsoft.com/office/drawing/2014/main" id="{279BAA2C-F9F9-F882-36E9-D7A10E2ECE8E}"/>
                </a:ext>
              </a:extLst>
            </p:cNvPr>
            <p:cNvSpPr/>
            <p:nvPr/>
          </p:nvSpPr>
          <p:spPr>
            <a:xfrm>
              <a:off x="3609280" y="2850456"/>
              <a:ext cx="172471" cy="33855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r>
                <a:rPr sz="1600">
                  <a:latin typeface="+mj-lt"/>
                </a:rPr>
                <a:t>q</a:t>
              </a:r>
            </a:p>
          </p:txBody>
        </p:sp>
        <p:sp>
          <p:nvSpPr>
            <p:cNvPr id="73" name="TextBox 13">
              <a:extLst>
                <a:ext uri="{FF2B5EF4-FFF2-40B4-BE49-F238E27FC236}">
                  <a16:creationId xmlns:a16="http://schemas.microsoft.com/office/drawing/2014/main" id="{D7187689-E912-BFF3-A5F9-1390AECF81B4}"/>
                </a:ext>
              </a:extLst>
            </p:cNvPr>
            <p:cNvSpPr/>
            <p:nvPr/>
          </p:nvSpPr>
          <p:spPr>
            <a:xfrm>
              <a:off x="3050626" y="3229818"/>
              <a:ext cx="1043860" cy="58477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600" dirty="0">
                  <a:latin typeface="+mj-lt"/>
                </a:rPr>
                <a:t>Borrowing</a:t>
              </a:r>
            </a:p>
            <a:p>
              <a:pPr>
                <a:defRPr>
                  <a:latin typeface="+mn-lt"/>
                  <a:ea typeface="+mn-ea"/>
                  <a:cs typeface="+mn-cs"/>
                  <a:sym typeface="Calibri"/>
                </a:defRPr>
              </a:pPr>
              <a:r>
                <a:rPr sz="1600" dirty="0">
                  <a:latin typeface="+mj-lt"/>
                </a:rPr>
                <a:t>at </a:t>
              </a:r>
              <a:r>
                <a:rPr sz="1600" i="1" dirty="0">
                  <a:latin typeface="+mj-lt"/>
                </a:rPr>
                <a:t>t </a:t>
              </a:r>
              <a:r>
                <a:rPr sz="1600" dirty="0">
                  <a:latin typeface="+mj-lt"/>
                </a:rPr>
                <a:t>= 1</a:t>
              </a:r>
            </a:p>
          </p:txBody>
        </p:sp>
        <p:sp>
          <p:nvSpPr>
            <p:cNvPr id="74" name="Straight Connector 14">
              <a:extLst>
                <a:ext uri="{FF2B5EF4-FFF2-40B4-BE49-F238E27FC236}">
                  <a16:creationId xmlns:a16="http://schemas.microsoft.com/office/drawing/2014/main" id="{5328FBFD-2EDD-B1DF-72F0-9AB4725FFE45}"/>
                </a:ext>
              </a:extLst>
            </p:cNvPr>
            <p:cNvSpPr/>
            <p:nvPr/>
          </p:nvSpPr>
          <p:spPr>
            <a:xfrm flipV="1">
              <a:off x="1957216" y="1683124"/>
              <a:ext cx="2" cy="1528249"/>
            </a:xfrm>
            <a:prstGeom prst="line">
              <a:avLst/>
            </a:prstGeom>
            <a:noFill/>
            <a:ln w="3175" cap="flat">
              <a:solidFill>
                <a:srgbClr val="A9B956"/>
              </a:solidFill>
              <a:prstDash val="dash"/>
              <a:miter lim="800000"/>
            </a:ln>
            <a:effectLst/>
          </p:spPr>
          <p:txBody>
            <a:bodyPr wrap="square" lIns="45718" tIns="45718" rIns="45718" bIns="45718" numCol="1" anchor="t">
              <a:noAutofit/>
            </a:bodyPr>
            <a:lstStyle/>
            <a:p>
              <a:endParaRPr sz="1600" dirty="0">
                <a:latin typeface="+mj-lt"/>
              </a:endParaRPr>
            </a:p>
          </p:txBody>
        </p:sp>
        <mc:AlternateContent xmlns:mc="http://schemas.openxmlformats.org/markup-compatibility/2006" xmlns:a14="http://schemas.microsoft.com/office/drawing/2010/main">
          <mc:Choice Requires="a14">
            <p:sp>
              <p:nvSpPr>
                <p:cNvPr id="75" name="TextBox 15">
                  <a:extLst>
                    <a:ext uri="{FF2B5EF4-FFF2-40B4-BE49-F238E27FC236}">
                      <a16:creationId xmlns:a16="http://schemas.microsoft.com/office/drawing/2014/main" id="{CC84EE52-3886-DF57-8BFB-00A0E9F1ED12}"/>
                    </a:ext>
                  </a:extLst>
                </p:cNvPr>
                <p:cNvSpPr txBox="1"/>
                <p:nvPr/>
              </p:nvSpPr>
              <p:spPr>
                <a:xfrm>
                  <a:off x="0" y="1526874"/>
                  <a:ext cx="333425"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A6B727"/>
                            </a:solidFill>
                            <a:latin typeface="Cambria Math" panose="02040503050406030204" pitchFamily="18" charset="0"/>
                          </a:rPr>
                          <m:t>1/2</m:t>
                        </m:r>
                      </m:oMath>
                    </m:oMathPara>
                  </a14:m>
                  <a:endParaRPr sz="1400">
                    <a:solidFill>
                      <a:srgbClr val="A6B727"/>
                    </a:solidFill>
                    <a:latin typeface="+mj-lt"/>
                  </a:endParaRPr>
                </a:p>
              </p:txBody>
            </p:sp>
          </mc:Choice>
          <mc:Fallback xmlns="">
            <p:sp>
              <p:nvSpPr>
                <p:cNvPr id="75" name="TextBox 15">
                  <a:extLst>
                    <a:ext uri="{FF2B5EF4-FFF2-40B4-BE49-F238E27FC236}">
                      <a16:creationId xmlns:a16="http://schemas.microsoft.com/office/drawing/2014/main" id="{CC84EE52-3886-DF57-8BFB-00A0E9F1ED12}"/>
                    </a:ext>
                  </a:extLst>
                </p:cNvPr>
                <p:cNvSpPr txBox="1">
                  <a:spLocks noRot="1" noChangeAspect="1" noMove="1" noResize="1" noEditPoints="1" noAdjustHandles="1" noChangeArrowheads="1" noChangeShapeType="1" noTextEdit="1"/>
                </p:cNvSpPr>
                <p:nvPr/>
              </p:nvSpPr>
              <p:spPr>
                <a:xfrm>
                  <a:off x="0" y="1526874"/>
                  <a:ext cx="333425" cy="215444"/>
                </a:xfrm>
                <a:prstGeom prst="rect">
                  <a:avLst/>
                </a:prstGeom>
                <a:blipFill>
                  <a:blip r:embed="rId3"/>
                  <a:stretch>
                    <a:fillRect l="-11111" t="-5882" r="-11111" b="-35294"/>
                  </a:stretch>
                </a:blipFill>
                <a:ln w="12700" cap="flat">
                  <a:noFill/>
                  <a:miter lim="400000"/>
                </a:ln>
                <a:effectLst/>
              </p:spPr>
              <p:txBody>
                <a:bodyPr/>
                <a:lstStyle/>
                <a:p>
                  <a:r>
                    <a:rPr lang="en-US">
                      <a:noFill/>
                    </a:rPr>
                    <a:t> </a:t>
                  </a:r>
                </a:p>
              </p:txBody>
            </p:sp>
          </mc:Fallback>
        </mc:AlternateContent>
        <p:sp>
          <p:nvSpPr>
            <p:cNvPr id="76" name="TextBox 16">
              <a:extLst>
                <a:ext uri="{FF2B5EF4-FFF2-40B4-BE49-F238E27FC236}">
                  <a16:creationId xmlns:a16="http://schemas.microsoft.com/office/drawing/2014/main" id="{1FCF84ED-4080-6BD4-5EB8-5520049EBC6C}"/>
                </a:ext>
              </a:extLst>
            </p:cNvPr>
            <p:cNvSpPr/>
            <p:nvPr/>
          </p:nvSpPr>
          <p:spPr>
            <a:xfrm>
              <a:off x="1795372" y="3239281"/>
              <a:ext cx="424583" cy="33855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a:solidFill>
                    <a:schemeClr val="accent2"/>
                  </a:solidFill>
                </a:defRPr>
              </a:lvl1pPr>
            </a:lstStyle>
            <a:p>
              <a:r>
                <a:rPr sz="1600" dirty="0">
                  <a:solidFill>
                    <a:srgbClr val="A9B956"/>
                  </a:solidFill>
                  <a:latin typeface="+mj-lt"/>
                </a:rPr>
                <a:t>1/4</a:t>
              </a:r>
            </a:p>
          </p:txBody>
        </p:sp>
        <p:sp>
          <p:nvSpPr>
            <p:cNvPr id="77" name="Freeform: Shape 26">
              <a:extLst>
                <a:ext uri="{FF2B5EF4-FFF2-40B4-BE49-F238E27FC236}">
                  <a16:creationId xmlns:a16="http://schemas.microsoft.com/office/drawing/2014/main" id="{63B6710A-133F-BC4F-5621-54368E7164D0}"/>
                </a:ext>
              </a:extLst>
            </p:cNvPr>
            <p:cNvSpPr/>
            <p:nvPr/>
          </p:nvSpPr>
          <p:spPr>
            <a:xfrm>
              <a:off x="359468" y="166287"/>
              <a:ext cx="1607225" cy="3043855"/>
            </a:xfrm>
            <a:custGeom>
              <a:avLst/>
              <a:gdLst/>
              <a:ahLst/>
              <a:cxnLst>
                <a:cxn ang="0">
                  <a:pos x="wd2" y="hd2"/>
                </a:cxn>
                <a:cxn ang="5400000">
                  <a:pos x="wd2" y="hd2"/>
                </a:cxn>
                <a:cxn ang="10800000">
                  <a:pos x="wd2" y="hd2"/>
                </a:cxn>
                <a:cxn ang="16200000">
                  <a:pos x="wd2" y="hd2"/>
                </a:cxn>
              </a:cxnLst>
              <a:rect l="0" t="0" r="r" b="b"/>
              <a:pathLst>
                <a:path w="21588" h="21600" extrusionOk="0">
                  <a:moveTo>
                    <a:pt x="0" y="21600"/>
                  </a:moveTo>
                  <a:cubicBezTo>
                    <a:pt x="5839" y="19830"/>
                    <a:pt x="11679" y="18060"/>
                    <a:pt x="15277" y="16254"/>
                  </a:cubicBezTo>
                  <a:cubicBezTo>
                    <a:pt x="18875" y="14448"/>
                    <a:pt x="21600" y="12588"/>
                    <a:pt x="21588" y="10764"/>
                  </a:cubicBezTo>
                  <a:cubicBezTo>
                    <a:pt x="21576" y="8940"/>
                    <a:pt x="18767" y="7104"/>
                    <a:pt x="15205" y="5310"/>
                  </a:cubicBezTo>
                  <a:cubicBezTo>
                    <a:pt x="11643" y="3516"/>
                    <a:pt x="5929" y="1758"/>
                    <a:pt x="215" y="0"/>
                  </a:cubicBezTo>
                </a:path>
              </a:pathLst>
            </a:custGeom>
            <a:noFill/>
            <a:ln w="19050" cap="flat">
              <a:solidFill>
                <a:srgbClr val="A9B956"/>
              </a:solidFill>
              <a:prstDash val="solid"/>
              <a:miter lim="800000"/>
            </a:ln>
            <a:effectLst/>
          </p:spPr>
          <p:txBody>
            <a:bodyPr wrap="square" lIns="45718" tIns="45718" rIns="45718" bIns="45718" numCol="1" anchor="ctr">
              <a:noAutofit/>
            </a:bodyPr>
            <a:lstStyle/>
            <a:p>
              <a:pPr algn="ctr">
                <a:defRPr>
                  <a:latin typeface="+mn-lt"/>
                  <a:ea typeface="+mn-ea"/>
                  <a:cs typeface="+mn-cs"/>
                  <a:sym typeface="Calibri"/>
                </a:defRPr>
              </a:pPr>
              <a:endParaRPr sz="1600">
                <a:solidFill>
                  <a:srgbClr val="A9B956"/>
                </a:solidFill>
                <a:latin typeface="+mj-lt"/>
              </a:endParaRPr>
            </a:p>
          </p:txBody>
        </p:sp>
        <p:sp>
          <p:nvSpPr>
            <p:cNvPr id="78" name="Straight Connector 18">
              <a:extLst>
                <a:ext uri="{FF2B5EF4-FFF2-40B4-BE49-F238E27FC236}">
                  <a16:creationId xmlns:a16="http://schemas.microsoft.com/office/drawing/2014/main" id="{C635F025-DF20-0D28-3478-3F2B953A5F96}"/>
                </a:ext>
              </a:extLst>
            </p:cNvPr>
            <p:cNvSpPr/>
            <p:nvPr/>
          </p:nvSpPr>
          <p:spPr>
            <a:xfrm>
              <a:off x="391694" y="1683123"/>
              <a:ext cx="1565524" cy="2"/>
            </a:xfrm>
            <a:prstGeom prst="line">
              <a:avLst/>
            </a:prstGeom>
            <a:noFill/>
            <a:ln w="3175" cap="flat">
              <a:solidFill>
                <a:srgbClr val="A9B956"/>
              </a:solidFill>
              <a:prstDash val="dash"/>
              <a:miter lim="800000"/>
            </a:ln>
            <a:effectLst/>
          </p:spPr>
          <p:txBody>
            <a:bodyPr wrap="square" lIns="45718" tIns="45718" rIns="45718" bIns="45718" numCol="1" anchor="t">
              <a:noAutofit/>
            </a:bodyPr>
            <a:lstStyle/>
            <a:p>
              <a:endParaRPr sz="1600">
                <a:latin typeface="+mj-lt"/>
              </a:endParaRPr>
            </a:p>
          </p:txBody>
        </p:sp>
      </p:grpSp>
      <p:grpSp>
        <p:nvGrpSpPr>
          <p:cNvPr id="81" name="Group 80">
            <a:extLst>
              <a:ext uri="{FF2B5EF4-FFF2-40B4-BE49-F238E27FC236}">
                <a16:creationId xmlns:a16="http://schemas.microsoft.com/office/drawing/2014/main" id="{61E3AC1E-F5E4-0033-E18C-D8DA43A4EA04}"/>
              </a:ext>
            </a:extLst>
          </p:cNvPr>
          <p:cNvGrpSpPr/>
          <p:nvPr/>
        </p:nvGrpSpPr>
        <p:grpSpPr>
          <a:xfrm>
            <a:off x="465508" y="2134803"/>
            <a:ext cx="5842302" cy="3949734"/>
            <a:chOff x="465508" y="2092271"/>
            <a:chExt cx="5842302" cy="3949734"/>
          </a:xfrm>
        </p:grpSpPr>
        <p:grpSp>
          <p:nvGrpSpPr>
            <p:cNvPr id="37" name="Group 77">
              <a:extLst>
                <a:ext uri="{FF2B5EF4-FFF2-40B4-BE49-F238E27FC236}">
                  <a16:creationId xmlns:a16="http://schemas.microsoft.com/office/drawing/2014/main" id="{DFD83D10-39BE-C2D3-A576-D3AF0B9419AB}"/>
                </a:ext>
              </a:extLst>
            </p:cNvPr>
            <p:cNvGrpSpPr/>
            <p:nvPr/>
          </p:nvGrpSpPr>
          <p:grpSpPr>
            <a:xfrm>
              <a:off x="465508" y="2092271"/>
              <a:ext cx="5842302" cy="3949734"/>
              <a:chOff x="-1" y="0"/>
              <a:chExt cx="6151249" cy="4917370"/>
            </a:xfrm>
          </p:grpSpPr>
          <p:sp>
            <p:nvSpPr>
              <p:cNvPr id="38" name="Rectangle 40">
                <a:extLst>
                  <a:ext uri="{FF2B5EF4-FFF2-40B4-BE49-F238E27FC236}">
                    <a16:creationId xmlns:a16="http://schemas.microsoft.com/office/drawing/2014/main" id="{FD684A36-F483-E77F-7F60-AAB50E2B2EDB}"/>
                  </a:ext>
                </a:extLst>
              </p:cNvPr>
              <p:cNvSpPr/>
              <p:nvPr/>
            </p:nvSpPr>
            <p:spPr>
              <a:xfrm>
                <a:off x="3932749" y="1077683"/>
                <a:ext cx="888251" cy="2721604"/>
              </a:xfrm>
              <a:prstGeom prst="rect">
                <a:avLst/>
              </a:prstGeom>
              <a:solidFill>
                <a:srgbClr val="EFE5F7"/>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200">
                  <a:latin typeface="+mj-lt"/>
                </a:endParaRPr>
              </a:p>
            </p:txBody>
          </p:sp>
          <p:sp>
            <p:nvSpPr>
              <p:cNvPr id="39" name="Rectangle 39">
                <a:extLst>
                  <a:ext uri="{FF2B5EF4-FFF2-40B4-BE49-F238E27FC236}">
                    <a16:creationId xmlns:a16="http://schemas.microsoft.com/office/drawing/2014/main" id="{3DBDF352-F43A-68E8-B37A-EDD3FFCAAC9D}"/>
                  </a:ext>
                </a:extLst>
              </p:cNvPr>
              <p:cNvSpPr/>
              <p:nvPr/>
            </p:nvSpPr>
            <p:spPr>
              <a:xfrm>
                <a:off x="2139891" y="2907699"/>
                <a:ext cx="2695741" cy="914402"/>
              </a:xfrm>
              <a:prstGeom prst="rect">
                <a:avLst/>
              </a:prstGeom>
              <a:solidFill>
                <a:srgbClr val="DAE3F3"/>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200">
                  <a:latin typeface="+mj-lt"/>
                </a:endParaRPr>
              </a:p>
            </p:txBody>
          </p:sp>
          <p:sp>
            <p:nvSpPr>
              <p:cNvPr id="40" name="Straight Arrow Connector 4">
                <a:extLst>
                  <a:ext uri="{FF2B5EF4-FFF2-40B4-BE49-F238E27FC236}">
                    <a16:creationId xmlns:a16="http://schemas.microsoft.com/office/drawing/2014/main" id="{D59700C6-F867-4AF1-F433-E44DA5F5AE26}"/>
                  </a:ext>
                </a:extLst>
              </p:cNvPr>
              <p:cNvSpPr/>
              <p:nvPr/>
            </p:nvSpPr>
            <p:spPr>
              <a:xfrm flipV="1">
                <a:off x="1239917" y="86584"/>
                <a:ext cx="2" cy="3707365"/>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sz="1200">
                  <a:latin typeface="+mj-lt"/>
                </a:endParaRPr>
              </a:p>
            </p:txBody>
          </p:sp>
          <p:sp>
            <p:nvSpPr>
              <p:cNvPr id="41" name="Straight Connector 11">
                <a:extLst>
                  <a:ext uri="{FF2B5EF4-FFF2-40B4-BE49-F238E27FC236}">
                    <a16:creationId xmlns:a16="http://schemas.microsoft.com/office/drawing/2014/main" id="{C488F0D1-8A1B-890F-A763-76825C0076A4}"/>
                  </a:ext>
                </a:extLst>
              </p:cNvPr>
              <p:cNvSpPr/>
              <p:nvPr/>
            </p:nvSpPr>
            <p:spPr>
              <a:xfrm flipV="1">
                <a:off x="2123994" y="1085679"/>
                <a:ext cx="1828802" cy="1828802"/>
              </a:xfrm>
              <a:prstGeom prst="line">
                <a:avLst/>
              </a:prstGeom>
              <a:noFill/>
              <a:ln w="38100" cap="flat">
                <a:solidFill>
                  <a:srgbClr val="7030A0"/>
                </a:solidFill>
                <a:prstDash val="solid"/>
                <a:miter lim="800000"/>
              </a:ln>
              <a:effectLst/>
            </p:spPr>
            <p:txBody>
              <a:bodyPr wrap="square" lIns="45718" tIns="45718" rIns="45718" bIns="45718" numCol="1" anchor="t">
                <a:noAutofit/>
              </a:bodyPr>
              <a:lstStyle/>
              <a:p>
                <a:endParaRPr sz="1200">
                  <a:latin typeface="+mj-lt"/>
                </a:endParaRPr>
              </a:p>
            </p:txBody>
          </p:sp>
          <p:sp>
            <p:nvSpPr>
              <p:cNvPr id="42" name="Straight Connector 13">
                <a:extLst>
                  <a:ext uri="{FF2B5EF4-FFF2-40B4-BE49-F238E27FC236}">
                    <a16:creationId xmlns:a16="http://schemas.microsoft.com/office/drawing/2014/main" id="{34BB4A84-C61A-858E-A0E6-EDF83BB1726E}"/>
                  </a:ext>
                </a:extLst>
              </p:cNvPr>
              <p:cNvSpPr/>
              <p:nvPr/>
            </p:nvSpPr>
            <p:spPr>
              <a:xfrm flipV="1">
                <a:off x="1239915" y="2912566"/>
                <a:ext cx="892853" cy="881385"/>
              </a:xfrm>
              <a:prstGeom prst="line">
                <a:avLst/>
              </a:prstGeom>
              <a:noFill/>
              <a:ln w="38100" cap="flat">
                <a:solidFill>
                  <a:srgbClr val="4472C4"/>
                </a:solidFill>
                <a:prstDash val="solid"/>
                <a:miter lim="800000"/>
              </a:ln>
              <a:effectLst/>
            </p:spPr>
            <p:txBody>
              <a:bodyPr wrap="square" lIns="45718" tIns="45718" rIns="45718" bIns="45718" numCol="1" anchor="t">
                <a:noAutofit/>
              </a:bodyPr>
              <a:lstStyle/>
              <a:p>
                <a:endParaRPr sz="1200">
                  <a:latin typeface="+mj-lt"/>
                </a:endParaRPr>
              </a:p>
            </p:txBody>
          </p:sp>
          <p:sp>
            <p:nvSpPr>
              <p:cNvPr id="43" name="Straight Connector 16">
                <a:extLst>
                  <a:ext uri="{FF2B5EF4-FFF2-40B4-BE49-F238E27FC236}">
                    <a16:creationId xmlns:a16="http://schemas.microsoft.com/office/drawing/2014/main" id="{0B80435C-03AC-D21D-6F5D-687B828BFAC7}"/>
                  </a:ext>
                </a:extLst>
              </p:cNvPr>
              <p:cNvSpPr/>
              <p:nvPr/>
            </p:nvSpPr>
            <p:spPr>
              <a:xfrm>
                <a:off x="2115659" y="2912565"/>
                <a:ext cx="2743201" cy="2"/>
              </a:xfrm>
              <a:prstGeom prst="line">
                <a:avLst/>
              </a:prstGeom>
              <a:noFill/>
              <a:ln w="38100" cap="flat">
                <a:solidFill>
                  <a:srgbClr val="4472C4"/>
                </a:solidFill>
                <a:prstDash val="solid"/>
                <a:miter lim="800000"/>
              </a:ln>
              <a:effectLst/>
            </p:spPr>
            <p:txBody>
              <a:bodyPr wrap="square" lIns="45718" tIns="45718" rIns="45718" bIns="45718" numCol="1" anchor="t">
                <a:noAutofit/>
              </a:bodyPr>
              <a:lstStyle/>
              <a:p>
                <a:endParaRPr sz="1200">
                  <a:latin typeface="+mj-lt"/>
                </a:endParaRPr>
              </a:p>
            </p:txBody>
          </p:sp>
          <p:sp>
            <p:nvSpPr>
              <p:cNvPr id="44" name="Straight Connector 18">
                <a:extLst>
                  <a:ext uri="{FF2B5EF4-FFF2-40B4-BE49-F238E27FC236}">
                    <a16:creationId xmlns:a16="http://schemas.microsoft.com/office/drawing/2014/main" id="{A6EF3CD1-5352-0B07-CF5E-BCAF67E3EA88}"/>
                  </a:ext>
                </a:extLst>
              </p:cNvPr>
              <p:cNvSpPr/>
              <p:nvPr/>
            </p:nvSpPr>
            <p:spPr>
              <a:xfrm flipH="1" flipV="1">
                <a:off x="3939492" y="1086294"/>
                <a:ext cx="914402" cy="2"/>
              </a:xfrm>
              <a:prstGeom prst="line">
                <a:avLst/>
              </a:prstGeom>
              <a:noFill/>
              <a:ln w="38100" cap="flat">
                <a:solidFill>
                  <a:srgbClr val="7030A0"/>
                </a:solidFill>
                <a:prstDash val="solid"/>
                <a:miter lim="800000"/>
              </a:ln>
              <a:effectLst/>
            </p:spPr>
            <p:txBody>
              <a:bodyPr wrap="square" lIns="45718" tIns="45718" rIns="45718" bIns="45718" numCol="1" anchor="t">
                <a:noAutofit/>
              </a:bodyPr>
              <a:lstStyle/>
              <a:p>
                <a:endParaRPr sz="1200">
                  <a:latin typeface="+mj-lt"/>
                </a:endParaRPr>
              </a:p>
            </p:txBody>
          </p:sp>
          <p:sp>
            <p:nvSpPr>
              <p:cNvPr id="45" name="Straight Connector 29">
                <a:extLst>
                  <a:ext uri="{FF2B5EF4-FFF2-40B4-BE49-F238E27FC236}">
                    <a16:creationId xmlns:a16="http://schemas.microsoft.com/office/drawing/2014/main" id="{199719FD-5904-253E-26F2-4F75508D01CE}"/>
                  </a:ext>
                </a:extLst>
              </p:cNvPr>
              <p:cNvSpPr/>
              <p:nvPr/>
            </p:nvSpPr>
            <p:spPr>
              <a:xfrm flipV="1">
                <a:off x="3959175" y="205527"/>
                <a:ext cx="865955" cy="872228"/>
              </a:xfrm>
              <a:prstGeom prst="line">
                <a:avLst/>
              </a:prstGeom>
              <a:noFill/>
              <a:ln w="28575" cap="flat">
                <a:solidFill>
                  <a:srgbClr val="4472C4"/>
                </a:solidFill>
                <a:prstDash val="sysDot"/>
                <a:miter lim="800000"/>
              </a:ln>
              <a:effectLst/>
            </p:spPr>
            <p:txBody>
              <a:bodyPr wrap="square" lIns="45718" tIns="45718" rIns="45718" bIns="45718" numCol="1" anchor="t">
                <a:noAutofit/>
              </a:bodyPr>
              <a:lstStyle/>
              <a:p>
                <a:endParaRPr sz="1200">
                  <a:latin typeface="+mj-lt"/>
                </a:endParaRPr>
              </a:p>
            </p:txBody>
          </p:sp>
          <p:sp>
            <p:nvSpPr>
              <p:cNvPr id="46" name="Straight Connector 35">
                <a:extLst>
                  <a:ext uri="{FF2B5EF4-FFF2-40B4-BE49-F238E27FC236}">
                    <a16:creationId xmlns:a16="http://schemas.microsoft.com/office/drawing/2014/main" id="{8F1F2737-3D53-748F-EB16-416309D817D5}"/>
                  </a:ext>
                </a:extLst>
              </p:cNvPr>
              <p:cNvSpPr/>
              <p:nvPr/>
            </p:nvSpPr>
            <p:spPr>
              <a:xfrm flipH="1">
                <a:off x="1239915" y="1083698"/>
                <a:ext cx="2685509" cy="377"/>
              </a:xfrm>
              <a:prstGeom prst="line">
                <a:avLst/>
              </a:prstGeom>
              <a:noFill/>
              <a:ln w="9525" cap="flat">
                <a:solidFill>
                  <a:srgbClr val="7030A0"/>
                </a:solidFill>
                <a:prstDash val="dash"/>
                <a:miter lim="800000"/>
              </a:ln>
              <a:effectLst/>
            </p:spPr>
            <p:txBody>
              <a:bodyPr wrap="square" lIns="45718" tIns="45718" rIns="45718" bIns="45718" numCol="1" anchor="t">
                <a:noAutofit/>
              </a:bodyPr>
              <a:lstStyle/>
              <a:p>
                <a:endParaRPr sz="1200">
                  <a:latin typeface="+mj-lt"/>
                </a:endParaRPr>
              </a:p>
            </p:txBody>
          </p:sp>
          <p:sp>
            <p:nvSpPr>
              <p:cNvPr id="47" name="Straight Connector 37">
                <a:extLst>
                  <a:ext uri="{FF2B5EF4-FFF2-40B4-BE49-F238E27FC236}">
                    <a16:creationId xmlns:a16="http://schemas.microsoft.com/office/drawing/2014/main" id="{1EF2B28B-0B97-63F7-2959-11FAD1CF4B48}"/>
                  </a:ext>
                </a:extLst>
              </p:cNvPr>
              <p:cNvSpPr/>
              <p:nvPr/>
            </p:nvSpPr>
            <p:spPr>
              <a:xfrm flipH="1" flipV="1">
                <a:off x="1246525" y="2894007"/>
                <a:ext cx="869138" cy="7219"/>
              </a:xfrm>
              <a:prstGeom prst="line">
                <a:avLst/>
              </a:prstGeom>
              <a:noFill/>
              <a:ln w="9525" cap="flat">
                <a:solidFill>
                  <a:srgbClr val="0070C0"/>
                </a:solidFill>
                <a:prstDash val="dash"/>
                <a:miter lim="800000"/>
              </a:ln>
              <a:effectLst/>
            </p:spPr>
            <p:txBody>
              <a:bodyPr wrap="square" lIns="45718" tIns="45718" rIns="45718" bIns="45718" numCol="1" anchor="t">
                <a:noAutofit/>
              </a:bodyPr>
              <a:lstStyle/>
              <a:p>
                <a:endParaRPr sz="1200">
                  <a:latin typeface="+mj-lt"/>
                </a:endParaRPr>
              </a:p>
            </p:txBody>
          </p:sp>
          <p:sp>
            <p:nvSpPr>
              <p:cNvPr id="48" name="Straight Arrow Connector 8">
                <a:extLst>
                  <a:ext uri="{FF2B5EF4-FFF2-40B4-BE49-F238E27FC236}">
                    <a16:creationId xmlns:a16="http://schemas.microsoft.com/office/drawing/2014/main" id="{76B3002D-7702-F4B8-CE9B-22605E02D9CB}"/>
                  </a:ext>
                </a:extLst>
              </p:cNvPr>
              <p:cNvSpPr/>
              <p:nvPr/>
            </p:nvSpPr>
            <p:spPr>
              <a:xfrm flipV="1">
                <a:off x="1239915" y="3780999"/>
                <a:ext cx="4317519" cy="12953"/>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sz="1200">
                  <a:latin typeface="+mj-lt"/>
                </a:endParaRPr>
              </a:p>
            </p:txBody>
          </p:sp>
          <p:sp>
            <p:nvSpPr>
              <p:cNvPr id="49" name="Straight Connector 42">
                <a:extLst>
                  <a:ext uri="{FF2B5EF4-FFF2-40B4-BE49-F238E27FC236}">
                    <a16:creationId xmlns:a16="http://schemas.microsoft.com/office/drawing/2014/main" id="{6AC33144-358E-82B5-B66E-4714FEEF8E1A}"/>
                  </a:ext>
                </a:extLst>
              </p:cNvPr>
              <p:cNvSpPr/>
              <p:nvPr/>
            </p:nvSpPr>
            <p:spPr>
              <a:xfrm>
                <a:off x="2133475" y="4165744"/>
                <a:ext cx="2697482" cy="3"/>
              </a:xfrm>
              <a:prstGeom prst="line">
                <a:avLst/>
              </a:prstGeom>
              <a:noFill/>
              <a:ln w="38100" cap="flat">
                <a:solidFill>
                  <a:srgbClr val="4472C4"/>
                </a:solidFill>
                <a:prstDash val="solid"/>
                <a:miter lim="800000"/>
              </a:ln>
              <a:effectLst/>
            </p:spPr>
            <p:txBody>
              <a:bodyPr wrap="square" lIns="45718" tIns="45718" rIns="45718" bIns="45718" numCol="1" anchor="t">
                <a:noAutofit/>
              </a:bodyPr>
              <a:lstStyle/>
              <a:p>
                <a:endParaRPr sz="1200">
                  <a:latin typeface="+mj-lt"/>
                </a:endParaRPr>
              </a:p>
            </p:txBody>
          </p:sp>
          <p:sp>
            <p:nvSpPr>
              <p:cNvPr id="50" name="Straight Connector 43">
                <a:extLst>
                  <a:ext uri="{FF2B5EF4-FFF2-40B4-BE49-F238E27FC236}">
                    <a16:creationId xmlns:a16="http://schemas.microsoft.com/office/drawing/2014/main" id="{7C5F3B66-FDAA-7D97-F147-6BCCAAA5691F}"/>
                  </a:ext>
                </a:extLst>
              </p:cNvPr>
              <p:cNvSpPr/>
              <p:nvPr/>
            </p:nvSpPr>
            <p:spPr>
              <a:xfrm flipV="1">
                <a:off x="1246218" y="4165745"/>
                <a:ext cx="914402" cy="3191"/>
              </a:xfrm>
              <a:prstGeom prst="line">
                <a:avLst/>
              </a:prstGeom>
              <a:noFill/>
              <a:ln w="38100" cap="flat">
                <a:solidFill>
                  <a:srgbClr val="4472C4"/>
                </a:solidFill>
                <a:prstDash val="sysDot"/>
                <a:miter lim="800000"/>
              </a:ln>
              <a:effectLst/>
            </p:spPr>
            <p:txBody>
              <a:bodyPr wrap="square" lIns="45718" tIns="45718" rIns="45718" bIns="45718" numCol="1" anchor="t">
                <a:noAutofit/>
              </a:bodyPr>
              <a:lstStyle/>
              <a:p>
                <a:endParaRPr sz="1200">
                  <a:latin typeface="+mj-lt"/>
                </a:endParaRPr>
              </a:p>
            </p:txBody>
          </p:sp>
          <p:sp>
            <p:nvSpPr>
              <p:cNvPr id="51" name="Straight Connector 58">
                <a:extLst>
                  <a:ext uri="{FF2B5EF4-FFF2-40B4-BE49-F238E27FC236}">
                    <a16:creationId xmlns:a16="http://schemas.microsoft.com/office/drawing/2014/main" id="{8F3D72A3-04C6-799B-1427-EEEB1C48DA02}"/>
                  </a:ext>
                </a:extLst>
              </p:cNvPr>
              <p:cNvSpPr/>
              <p:nvPr/>
            </p:nvSpPr>
            <p:spPr>
              <a:xfrm flipH="1">
                <a:off x="1232896" y="4441926"/>
                <a:ext cx="2692529" cy="2"/>
              </a:xfrm>
              <a:prstGeom prst="line">
                <a:avLst/>
              </a:prstGeom>
              <a:noFill/>
              <a:ln w="38100" cap="flat">
                <a:solidFill>
                  <a:srgbClr val="7030A0"/>
                </a:solidFill>
                <a:prstDash val="sysDot"/>
                <a:miter lim="800000"/>
              </a:ln>
              <a:effectLst/>
            </p:spPr>
            <p:txBody>
              <a:bodyPr wrap="square" lIns="45718" tIns="45718" rIns="45718" bIns="45718" numCol="1" anchor="t">
                <a:noAutofit/>
              </a:bodyPr>
              <a:lstStyle/>
              <a:p>
                <a:endParaRPr sz="1200">
                  <a:latin typeface="+mj-lt"/>
                </a:endParaRPr>
              </a:p>
            </p:txBody>
          </p:sp>
          <mc:AlternateContent xmlns:mc="http://schemas.openxmlformats.org/markup-compatibility/2006" xmlns:a14="http://schemas.microsoft.com/office/drawing/2010/main">
            <mc:Choice Requires="a14">
              <p:sp>
                <p:nvSpPr>
                  <p:cNvPr id="52" name="TextBox 61">
                    <a:extLst>
                      <a:ext uri="{FF2B5EF4-FFF2-40B4-BE49-F238E27FC236}">
                        <a16:creationId xmlns:a16="http://schemas.microsoft.com/office/drawing/2014/main" id="{6BA67FCA-4B0B-316C-0735-6F1BE92980AB}"/>
                      </a:ext>
                    </a:extLst>
                  </p:cNvPr>
                  <p:cNvSpPr txBox="1"/>
                  <p:nvPr/>
                </p:nvSpPr>
                <p:spPr>
                  <a:xfrm>
                    <a:off x="1018245" y="5696"/>
                    <a:ext cx="138432" cy="190420"/>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050" i="1">
                              <a:solidFill>
                                <a:srgbClr val="000000"/>
                              </a:solidFill>
                              <a:latin typeface="Cambria Math" panose="02040503050406030204" pitchFamily="18" charset="0"/>
                            </a:rPr>
                            <m:t>𝐹</m:t>
                          </m:r>
                        </m:oMath>
                      </m:oMathPara>
                    </a14:m>
                    <a:endParaRPr sz="1050">
                      <a:latin typeface="+mj-lt"/>
                    </a:endParaRPr>
                  </a:p>
                </p:txBody>
              </p:sp>
            </mc:Choice>
            <mc:Fallback xmlns="">
              <p:sp>
                <p:nvSpPr>
                  <p:cNvPr id="52" name="TextBox 61">
                    <a:extLst>
                      <a:ext uri="{FF2B5EF4-FFF2-40B4-BE49-F238E27FC236}">
                        <a16:creationId xmlns:a16="http://schemas.microsoft.com/office/drawing/2014/main" id="{6BA67FCA-4B0B-316C-0735-6F1BE92980AB}"/>
                      </a:ext>
                    </a:extLst>
                  </p:cNvPr>
                  <p:cNvSpPr txBox="1">
                    <a:spLocks noRot="1" noChangeAspect="1" noMove="1" noResize="1" noEditPoints="1" noAdjustHandles="1" noChangeArrowheads="1" noChangeShapeType="1" noTextEdit="1"/>
                  </p:cNvSpPr>
                  <p:nvPr/>
                </p:nvSpPr>
                <p:spPr>
                  <a:xfrm>
                    <a:off x="1018245" y="5696"/>
                    <a:ext cx="138432" cy="190420"/>
                  </a:xfrm>
                  <a:prstGeom prst="rect">
                    <a:avLst/>
                  </a:prstGeom>
                  <a:blipFill>
                    <a:blip r:embed="rId4"/>
                    <a:stretch>
                      <a:fillRect l="-16667" r="-8333" b="-15385"/>
                    </a:stretch>
                  </a:blipFill>
                  <a:ln w="12700" cap="flat">
                    <a:noFill/>
                    <a:miter lim="400000"/>
                  </a:ln>
                  <a:effectLst/>
                </p:spPr>
                <p:txBody>
                  <a:bodyPr/>
                  <a:lstStyle/>
                  <a:p>
                    <a:r>
                      <a:rPr lang="en-US">
                        <a:noFill/>
                      </a:rPr>
                      <a:t> </a:t>
                    </a:r>
                  </a:p>
                </p:txBody>
              </p:sp>
            </mc:Fallback>
          </mc:AlternateContent>
          <p:sp>
            <p:nvSpPr>
              <p:cNvPr id="53" name="TextBox 62">
                <a:extLst>
                  <a:ext uri="{FF2B5EF4-FFF2-40B4-BE49-F238E27FC236}">
                    <a16:creationId xmlns:a16="http://schemas.microsoft.com/office/drawing/2014/main" id="{91F29B8B-0DDC-9CD7-7D3D-595B738082D6}"/>
                  </a:ext>
                </a:extLst>
              </p:cNvPr>
              <p:cNvSpPr txBox="1"/>
              <p:nvPr/>
            </p:nvSpPr>
            <p:spPr>
              <a:xfrm>
                <a:off x="-1" y="0"/>
                <a:ext cx="1048584" cy="76167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200">
                    <a:latin typeface="+mj-lt"/>
                  </a:rPr>
                  <a:t>Promised payment</a:t>
                </a:r>
              </a:p>
              <a:p>
                <a:pPr>
                  <a:defRPr>
                    <a:latin typeface="+mn-lt"/>
                    <a:ea typeface="+mn-ea"/>
                    <a:cs typeface="+mn-cs"/>
                    <a:sym typeface="Calibri"/>
                  </a:defRPr>
                </a:pPr>
                <a:r>
                  <a:rPr sz="1200">
                    <a:latin typeface="+mj-lt"/>
                  </a:rPr>
                  <a:t>at </a:t>
                </a:r>
                <a:r>
                  <a:rPr sz="1200" i="1">
                    <a:latin typeface="+mj-lt"/>
                  </a:rPr>
                  <a:t>t </a:t>
                </a:r>
                <a:r>
                  <a:rPr sz="1200">
                    <a:latin typeface="+mj-lt"/>
                  </a:rPr>
                  <a:t>= 2</a:t>
                </a:r>
              </a:p>
            </p:txBody>
          </p:sp>
          <p:sp>
            <p:nvSpPr>
              <p:cNvPr id="54" name="TextBox 63">
                <a:extLst>
                  <a:ext uri="{FF2B5EF4-FFF2-40B4-BE49-F238E27FC236}">
                    <a16:creationId xmlns:a16="http://schemas.microsoft.com/office/drawing/2014/main" id="{D2D73DEF-A9E1-9FE0-A9F8-38F3B2A1292E}"/>
                  </a:ext>
                </a:extLst>
              </p:cNvPr>
              <p:cNvSpPr txBox="1"/>
              <p:nvPr/>
            </p:nvSpPr>
            <p:spPr>
              <a:xfrm>
                <a:off x="4774158" y="3740006"/>
                <a:ext cx="205891" cy="39897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rPr sz="1600">
                    <a:latin typeface="+mj-lt"/>
                  </a:rPr>
                  <a:t>1</a:t>
                </a:r>
              </a:p>
            </p:txBody>
          </p:sp>
          <mc:AlternateContent xmlns:mc="http://schemas.openxmlformats.org/markup-compatibility/2006" xmlns:a14="http://schemas.microsoft.com/office/drawing/2010/main">
            <mc:Choice Requires="a14">
              <p:sp>
                <p:nvSpPr>
                  <p:cNvPr id="55" name="TextBox 64">
                    <a:extLst>
                      <a:ext uri="{FF2B5EF4-FFF2-40B4-BE49-F238E27FC236}">
                        <a16:creationId xmlns:a16="http://schemas.microsoft.com/office/drawing/2014/main" id="{0A33A602-C830-16BA-9B6C-C342D9B21119}"/>
                      </a:ext>
                    </a:extLst>
                  </p:cNvPr>
                  <p:cNvSpPr txBox="1"/>
                  <p:nvPr/>
                </p:nvSpPr>
                <p:spPr>
                  <a:xfrm>
                    <a:off x="5230456" y="3460886"/>
                    <a:ext cx="129667" cy="217623"/>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200" i="1">
                              <a:solidFill>
                                <a:srgbClr val="000000"/>
                              </a:solidFill>
                              <a:latin typeface="Cambria Math" panose="02040503050406030204" pitchFamily="18" charset="0"/>
                            </a:rPr>
                            <m:t>𝑧</m:t>
                          </m:r>
                        </m:oMath>
                      </m:oMathPara>
                    </a14:m>
                    <a:endParaRPr sz="1200">
                      <a:latin typeface="+mj-lt"/>
                    </a:endParaRPr>
                  </a:p>
                </p:txBody>
              </p:sp>
            </mc:Choice>
            <mc:Fallback xmlns="">
              <p:sp>
                <p:nvSpPr>
                  <p:cNvPr id="55" name="TextBox 64">
                    <a:extLst>
                      <a:ext uri="{FF2B5EF4-FFF2-40B4-BE49-F238E27FC236}">
                        <a16:creationId xmlns:a16="http://schemas.microsoft.com/office/drawing/2014/main" id="{0A33A602-C830-16BA-9B6C-C342D9B21119}"/>
                      </a:ext>
                    </a:extLst>
                  </p:cNvPr>
                  <p:cNvSpPr txBox="1">
                    <a:spLocks noRot="1" noChangeAspect="1" noMove="1" noResize="1" noEditPoints="1" noAdjustHandles="1" noChangeArrowheads="1" noChangeShapeType="1" noTextEdit="1"/>
                  </p:cNvSpPr>
                  <p:nvPr/>
                </p:nvSpPr>
                <p:spPr>
                  <a:xfrm>
                    <a:off x="5230456" y="3460886"/>
                    <a:ext cx="129667" cy="217623"/>
                  </a:xfrm>
                  <a:prstGeom prst="rect">
                    <a:avLst/>
                  </a:prstGeom>
                  <a:blipFill>
                    <a:blip r:embed="rId5"/>
                    <a:stretch>
                      <a:fillRect l="-9091" r="-9091"/>
                    </a:stretch>
                  </a:blipFill>
                  <a:ln w="12700" cap="flat">
                    <a:noFill/>
                    <a:miter lim="400000"/>
                  </a:ln>
                  <a:effectLst/>
                </p:spPr>
                <p:txBody>
                  <a:bodyPr/>
                  <a:lstStyle/>
                  <a:p>
                    <a:r>
                      <a:rPr lang="en-US">
                        <a:noFill/>
                      </a:rPr>
                      <a:t> </a:t>
                    </a:r>
                  </a:p>
                </p:txBody>
              </p:sp>
            </mc:Fallback>
          </mc:AlternateContent>
          <p:sp>
            <p:nvSpPr>
              <p:cNvPr id="56" name="TextBox 65">
                <a:extLst>
                  <a:ext uri="{FF2B5EF4-FFF2-40B4-BE49-F238E27FC236}">
                    <a16:creationId xmlns:a16="http://schemas.microsoft.com/office/drawing/2014/main" id="{DD9DE092-EC14-57DC-4FBB-83837FD5DA35}"/>
                  </a:ext>
                </a:extLst>
              </p:cNvPr>
              <p:cNvSpPr txBox="1"/>
              <p:nvPr/>
            </p:nvSpPr>
            <p:spPr>
              <a:xfrm>
                <a:off x="991753" y="3793947"/>
                <a:ext cx="205891" cy="39897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rPr sz="1600">
                    <a:latin typeface="+mj-lt"/>
                  </a:rPr>
                  <a:t>0</a:t>
                </a:r>
              </a:p>
            </p:txBody>
          </p:sp>
          <mc:AlternateContent xmlns:mc="http://schemas.openxmlformats.org/markup-compatibility/2006" xmlns:a14="http://schemas.microsoft.com/office/drawing/2010/main">
            <mc:Choice Requires="a14">
              <p:sp>
                <p:nvSpPr>
                  <p:cNvPr id="57" name="TextBox 66">
                    <a:extLst>
                      <a:ext uri="{FF2B5EF4-FFF2-40B4-BE49-F238E27FC236}">
                        <a16:creationId xmlns:a16="http://schemas.microsoft.com/office/drawing/2014/main" id="{F811B022-1104-BE0C-2652-F8E36742D14B}"/>
                      </a:ext>
                    </a:extLst>
                  </p:cNvPr>
                  <p:cNvSpPr txBox="1"/>
                  <p:nvPr/>
                </p:nvSpPr>
                <p:spPr>
                  <a:xfrm>
                    <a:off x="615158" y="863799"/>
                    <a:ext cx="442576" cy="235381"/>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200" i="1">
                                  <a:solidFill>
                                    <a:srgbClr val="7030A0"/>
                                  </a:solidFill>
                                  <a:latin typeface="Cambria Math" panose="02040503050406030204" pitchFamily="18" charset="0"/>
                                </a:rPr>
                              </m:ctrlPr>
                            </m:sSubPr>
                            <m:e>
                              <m:r>
                                <a:rPr sz="1200" i="1">
                                  <a:solidFill>
                                    <a:srgbClr val="7030A0"/>
                                  </a:solidFill>
                                  <a:latin typeface="Cambria Math" panose="02040503050406030204" pitchFamily="18" charset="0"/>
                                </a:rPr>
                                <m:t>𝐹</m:t>
                              </m:r>
                            </m:e>
                            <m:sub>
                              <m:r>
                                <a:rPr sz="1200" i="1">
                                  <a:solidFill>
                                    <a:srgbClr val="7030A0"/>
                                  </a:solidFill>
                                  <a:latin typeface="Cambria Math" panose="02040503050406030204" pitchFamily="18" charset="0"/>
                                </a:rPr>
                                <m:t>h𝑖𝑔h</m:t>
                              </m:r>
                            </m:sub>
                          </m:sSub>
                        </m:oMath>
                      </m:oMathPara>
                    </a14:m>
                    <a:endParaRPr sz="1200">
                      <a:solidFill>
                        <a:srgbClr val="7030A0"/>
                      </a:solidFill>
                      <a:latin typeface="+mj-lt"/>
                    </a:endParaRPr>
                  </a:p>
                </p:txBody>
              </p:sp>
            </mc:Choice>
            <mc:Fallback xmlns="">
              <p:sp>
                <p:nvSpPr>
                  <p:cNvPr id="57" name="TextBox 66">
                    <a:extLst>
                      <a:ext uri="{FF2B5EF4-FFF2-40B4-BE49-F238E27FC236}">
                        <a16:creationId xmlns:a16="http://schemas.microsoft.com/office/drawing/2014/main" id="{F811B022-1104-BE0C-2652-F8E36742D14B}"/>
                      </a:ext>
                    </a:extLst>
                  </p:cNvPr>
                  <p:cNvSpPr txBox="1">
                    <a:spLocks noRot="1" noChangeAspect="1" noMove="1" noResize="1" noEditPoints="1" noAdjustHandles="1" noChangeArrowheads="1" noChangeShapeType="1" noTextEdit="1"/>
                  </p:cNvSpPr>
                  <p:nvPr/>
                </p:nvSpPr>
                <p:spPr>
                  <a:xfrm>
                    <a:off x="615158" y="863799"/>
                    <a:ext cx="442576" cy="235381"/>
                  </a:xfrm>
                  <a:prstGeom prst="rect">
                    <a:avLst/>
                  </a:prstGeom>
                  <a:blipFill>
                    <a:blip r:embed="rId6"/>
                    <a:stretch>
                      <a:fillRect l="-2941" r="-2941" b="-25000"/>
                    </a:stretch>
                  </a:blipFill>
                  <a:ln w="12700" cap="flat">
                    <a:noFill/>
                    <a:miter lim="400000"/>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TextBox 67">
                    <a:extLst>
                      <a:ext uri="{FF2B5EF4-FFF2-40B4-BE49-F238E27FC236}">
                        <a16:creationId xmlns:a16="http://schemas.microsoft.com/office/drawing/2014/main" id="{949FCCB1-2227-2940-6F01-A2DA1A67BC75}"/>
                      </a:ext>
                    </a:extLst>
                  </p:cNvPr>
                  <p:cNvSpPr txBox="1"/>
                  <p:nvPr/>
                </p:nvSpPr>
                <p:spPr>
                  <a:xfrm>
                    <a:off x="636209" y="2666717"/>
                    <a:ext cx="374569" cy="217623"/>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200" i="1">
                                  <a:solidFill>
                                    <a:srgbClr val="0070C0"/>
                                  </a:solidFill>
                                  <a:latin typeface="Cambria Math" panose="02040503050406030204" pitchFamily="18" charset="0"/>
                                </a:rPr>
                              </m:ctrlPr>
                            </m:sSubPr>
                            <m:e>
                              <m:r>
                                <a:rPr sz="1200" i="1">
                                  <a:solidFill>
                                    <a:srgbClr val="0070C0"/>
                                  </a:solidFill>
                                  <a:latin typeface="Cambria Math" panose="02040503050406030204" pitchFamily="18" charset="0"/>
                                </a:rPr>
                                <m:t>𝐹</m:t>
                              </m:r>
                            </m:e>
                            <m:sub>
                              <m:r>
                                <a:rPr sz="1200" i="1">
                                  <a:solidFill>
                                    <a:srgbClr val="0070C0"/>
                                  </a:solidFill>
                                  <a:latin typeface="Cambria Math" panose="02040503050406030204" pitchFamily="18" charset="0"/>
                                </a:rPr>
                                <m:t>𝑙𝑜𝑤</m:t>
                              </m:r>
                            </m:sub>
                          </m:sSub>
                        </m:oMath>
                      </m:oMathPara>
                    </a14:m>
                    <a:endParaRPr sz="1200">
                      <a:solidFill>
                        <a:srgbClr val="0070C0"/>
                      </a:solidFill>
                      <a:latin typeface="+mj-lt"/>
                    </a:endParaRPr>
                  </a:p>
                </p:txBody>
              </p:sp>
            </mc:Choice>
            <mc:Fallback xmlns="">
              <p:sp>
                <p:nvSpPr>
                  <p:cNvPr id="58" name="TextBox 67">
                    <a:extLst>
                      <a:ext uri="{FF2B5EF4-FFF2-40B4-BE49-F238E27FC236}">
                        <a16:creationId xmlns:a16="http://schemas.microsoft.com/office/drawing/2014/main" id="{949FCCB1-2227-2940-6F01-A2DA1A67BC75}"/>
                      </a:ext>
                    </a:extLst>
                  </p:cNvPr>
                  <p:cNvSpPr txBox="1">
                    <a:spLocks noRot="1" noChangeAspect="1" noMove="1" noResize="1" noEditPoints="1" noAdjustHandles="1" noChangeArrowheads="1" noChangeShapeType="1" noTextEdit="1"/>
                  </p:cNvSpPr>
                  <p:nvPr/>
                </p:nvSpPr>
                <p:spPr>
                  <a:xfrm>
                    <a:off x="636209" y="2666717"/>
                    <a:ext cx="374569" cy="217623"/>
                  </a:xfrm>
                  <a:prstGeom prst="rect">
                    <a:avLst/>
                  </a:prstGeom>
                  <a:blipFill>
                    <a:blip r:embed="rId7"/>
                    <a:stretch>
                      <a:fillRect l="-3448" b="-13333"/>
                    </a:stretch>
                  </a:blipFill>
                  <a:ln w="12700" cap="flat">
                    <a:noFill/>
                    <a:miter lim="400000"/>
                  </a:ln>
                  <a:effectLst/>
                </p:spPr>
                <p:txBody>
                  <a:bodyPr/>
                  <a:lstStyle/>
                  <a:p>
                    <a:r>
                      <a:rPr lang="en-US">
                        <a:noFill/>
                      </a:rPr>
                      <a:t> </a:t>
                    </a:r>
                  </a:p>
                </p:txBody>
              </p:sp>
            </mc:Fallback>
          </mc:AlternateContent>
          <p:sp>
            <p:nvSpPr>
              <p:cNvPr id="59" name="Arc 68">
                <a:extLst>
                  <a:ext uri="{FF2B5EF4-FFF2-40B4-BE49-F238E27FC236}">
                    <a16:creationId xmlns:a16="http://schemas.microsoft.com/office/drawing/2014/main" id="{219D8D97-F7C5-99B1-FE92-1F1B70FE8801}"/>
                  </a:ext>
                </a:extLst>
              </p:cNvPr>
              <p:cNvSpPr/>
              <p:nvPr/>
            </p:nvSpPr>
            <p:spPr>
              <a:xfrm rot="2700000">
                <a:off x="1500626" y="3538659"/>
                <a:ext cx="298180" cy="177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858" y="0"/>
                      <a:pt x="17063" y="8205"/>
                      <a:pt x="21600" y="21600"/>
                    </a:cubicBezTo>
                  </a:path>
                </a:pathLst>
              </a:custGeom>
              <a:noFill/>
              <a:ln w="28575" cap="flat">
                <a:solidFill>
                  <a:srgbClr val="70AD47"/>
                </a:solidFill>
                <a:prstDash val="dash"/>
                <a:miter lim="800000"/>
              </a:ln>
              <a:effectLst/>
            </p:spPr>
            <p:txBody>
              <a:bodyPr wrap="square" lIns="45718" tIns="45718" rIns="45718" bIns="45718" numCol="1" anchor="ctr">
                <a:noAutofit/>
              </a:bodyPr>
              <a:lstStyle/>
              <a:p>
                <a:pPr algn="ctr">
                  <a:defRPr>
                    <a:latin typeface="+mn-lt"/>
                    <a:ea typeface="+mn-ea"/>
                    <a:cs typeface="+mn-cs"/>
                    <a:sym typeface="Calibri"/>
                  </a:defRPr>
                </a:pPr>
                <a:endParaRPr sz="1200">
                  <a:latin typeface="+mj-lt"/>
                </a:endParaRPr>
              </a:p>
            </p:txBody>
          </p:sp>
          <mc:AlternateContent xmlns:mc="http://schemas.openxmlformats.org/markup-compatibility/2006" xmlns:a14="http://schemas.microsoft.com/office/drawing/2010/main">
            <mc:Choice Requires="a14">
              <p:sp>
                <p:nvSpPr>
                  <p:cNvPr id="60" name="TextBox 69">
                    <a:extLst>
                      <a:ext uri="{FF2B5EF4-FFF2-40B4-BE49-F238E27FC236}">
                        <a16:creationId xmlns:a16="http://schemas.microsoft.com/office/drawing/2014/main" id="{E4033D7D-C557-A38C-D75E-7B93BE4F6D8A}"/>
                      </a:ext>
                    </a:extLst>
                  </p:cNvPr>
                  <p:cNvSpPr txBox="1"/>
                  <p:nvPr/>
                </p:nvSpPr>
                <p:spPr>
                  <a:xfrm>
                    <a:off x="1722828" y="3417428"/>
                    <a:ext cx="390494" cy="547302"/>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45718" tIns="45718" rIns="45718" bIns="45718" numCol="1" anchor="t">
                    <a:spAutoFit/>
                  </a:bodyPr>
                  <a:lstStyle/>
                  <a:p>
                    <a:pPr>
                      <a:defRPr sz="1600">
                        <a:solidFill>
                          <a:srgbClr val="70AD47"/>
                        </a:solidFill>
                      </a:defRPr>
                    </a:pPr>
                    <a14:m>
                      <m:oMath xmlns:m="http://schemas.openxmlformats.org/officeDocument/2006/math">
                        <m:r>
                          <a:rPr sz="1400" i="1">
                            <a:solidFill>
                              <a:srgbClr val="70AD47"/>
                            </a:solidFill>
                            <a:latin typeface="Cambria Math" panose="02040503050406030204" pitchFamily="18" charset="0"/>
                          </a:rPr>
                          <m:t>45</m:t>
                        </m:r>
                      </m:oMath>
                    </a14:m>
                    <a:r>
                      <a:rPr sz="1050">
                        <a:latin typeface="+mj-lt"/>
                        <a:ea typeface="Times New Roman"/>
                        <a:cs typeface="Times New Roman"/>
                        <a:sym typeface="Times New Roman"/>
                      </a:rPr>
                      <a:t>°</a:t>
                    </a:r>
                  </a:p>
                </p:txBody>
              </p:sp>
            </mc:Choice>
            <mc:Fallback xmlns="">
              <p:sp>
                <p:nvSpPr>
                  <p:cNvPr id="60" name="TextBox 69">
                    <a:extLst>
                      <a:ext uri="{FF2B5EF4-FFF2-40B4-BE49-F238E27FC236}">
                        <a16:creationId xmlns:a16="http://schemas.microsoft.com/office/drawing/2014/main" id="{E4033D7D-C557-A38C-D75E-7B93BE4F6D8A}"/>
                      </a:ext>
                    </a:extLst>
                  </p:cNvPr>
                  <p:cNvSpPr txBox="1">
                    <a:spLocks noRot="1" noChangeAspect="1" noMove="1" noResize="1" noEditPoints="1" noAdjustHandles="1" noChangeArrowheads="1" noChangeShapeType="1" noTextEdit="1"/>
                  </p:cNvSpPr>
                  <p:nvPr/>
                </p:nvSpPr>
                <p:spPr>
                  <a:xfrm>
                    <a:off x="1722828" y="3417428"/>
                    <a:ext cx="390494" cy="547302"/>
                  </a:xfrm>
                  <a:prstGeom prst="rect">
                    <a:avLst/>
                  </a:prstGeom>
                  <a:blipFill>
                    <a:blip r:embed="rId8"/>
                    <a:stretch>
                      <a:fillRect l="-6667" r="-3333"/>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61" name="Rectangle 70">
                <a:extLst>
                  <a:ext uri="{FF2B5EF4-FFF2-40B4-BE49-F238E27FC236}">
                    <a16:creationId xmlns:a16="http://schemas.microsoft.com/office/drawing/2014/main" id="{4A17542E-4A55-E5D5-D08D-111541D6B5E4}"/>
                  </a:ext>
                </a:extLst>
              </p:cNvPr>
              <p:cNvSpPr/>
              <p:nvPr/>
            </p:nvSpPr>
            <p:spPr>
              <a:xfrm>
                <a:off x="1239907" y="3831984"/>
                <a:ext cx="3581093" cy="307176"/>
              </a:xfrm>
              <a:prstGeom prst="rect">
                <a:avLst/>
              </a:prstGeom>
              <a:solidFill>
                <a:srgbClr val="FFE699"/>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200">
                  <a:latin typeface="+mj-lt"/>
                </a:endParaRPr>
              </a:p>
            </p:txBody>
          </p:sp>
          <p:sp>
            <p:nvSpPr>
              <p:cNvPr id="62" name="TextBox 71">
                <a:extLst>
                  <a:ext uri="{FF2B5EF4-FFF2-40B4-BE49-F238E27FC236}">
                    <a16:creationId xmlns:a16="http://schemas.microsoft.com/office/drawing/2014/main" id="{CE2322BF-8201-91AC-99FD-DA711557EF18}"/>
                  </a:ext>
                </a:extLst>
              </p:cNvPr>
              <p:cNvSpPr txBox="1"/>
              <p:nvPr/>
            </p:nvSpPr>
            <p:spPr>
              <a:xfrm>
                <a:off x="4963617" y="3780995"/>
                <a:ext cx="1187631" cy="54405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200">
                    <a:latin typeface="+mj-lt"/>
                  </a:rPr>
                  <a:t>Cash flow</a:t>
                </a:r>
              </a:p>
              <a:p>
                <a:pPr>
                  <a:defRPr>
                    <a:latin typeface="+mn-lt"/>
                    <a:ea typeface="+mn-ea"/>
                    <a:cs typeface="+mn-cs"/>
                    <a:sym typeface="Calibri"/>
                  </a:defRPr>
                </a:pPr>
                <a:r>
                  <a:rPr sz="1200">
                    <a:latin typeface="+mj-lt"/>
                  </a:rPr>
                  <a:t>at </a:t>
                </a:r>
                <a:r>
                  <a:rPr sz="1200" i="1">
                    <a:latin typeface="+mj-lt"/>
                  </a:rPr>
                  <a:t>t </a:t>
                </a:r>
                <a:r>
                  <a:rPr sz="1200">
                    <a:latin typeface="+mj-lt"/>
                  </a:rPr>
                  <a:t>= 2</a:t>
                </a:r>
              </a:p>
            </p:txBody>
          </p:sp>
          <mc:AlternateContent xmlns:mc="http://schemas.openxmlformats.org/markup-compatibility/2006" xmlns:a14="http://schemas.microsoft.com/office/drawing/2010/main">
            <mc:Choice Requires="a14">
              <p:sp>
                <p:nvSpPr>
                  <p:cNvPr id="63" name="TextBox 73">
                    <a:extLst>
                      <a:ext uri="{FF2B5EF4-FFF2-40B4-BE49-F238E27FC236}">
                        <a16:creationId xmlns:a16="http://schemas.microsoft.com/office/drawing/2014/main" id="{60043CD8-0EFF-D7CD-EC84-A05EA0BDE3F6}"/>
                      </a:ext>
                    </a:extLst>
                  </p:cNvPr>
                  <p:cNvSpPr txBox="1"/>
                  <p:nvPr/>
                </p:nvSpPr>
                <p:spPr>
                  <a:xfrm>
                    <a:off x="1246526" y="4191946"/>
                    <a:ext cx="1279072" cy="199488"/>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defRPr sz="1400">
                        <a:solidFill>
                          <a:srgbClr val="0070C0"/>
                        </a:solidFill>
                        <a:latin typeface="+mn-lt"/>
                        <a:ea typeface="+mn-ea"/>
                        <a:cs typeface="+mn-cs"/>
                        <a:sym typeface="Calibri"/>
                      </a:defRPr>
                    </a:pPr>
                    <a:r>
                      <a:rPr sz="1050">
                        <a:latin typeface="+mj-lt"/>
                      </a:rPr>
                      <a:t>Default </a:t>
                    </a:r>
                    <a14:m>
                      <m:oMath xmlns:m="http://schemas.openxmlformats.org/officeDocument/2006/math">
                        <m:r>
                          <a:rPr sz="1100" i="1">
                            <a:solidFill>
                              <a:srgbClr val="0070C0"/>
                            </a:solidFill>
                            <a:latin typeface="Cambria Math" panose="02040503050406030204" pitchFamily="18" charset="0"/>
                          </a:rPr>
                          <m:t>𝑧</m:t>
                        </m:r>
                        <m:r>
                          <a:rPr sz="1100" i="1">
                            <a:solidFill>
                              <a:srgbClr val="0070C0"/>
                            </a:solidFill>
                            <a:latin typeface="Cambria Math" panose="02040503050406030204" pitchFamily="18" charset="0"/>
                          </a:rPr>
                          <m:t>&lt;</m:t>
                        </m:r>
                        <m:sSub>
                          <m:sSubPr>
                            <m:ctrlPr>
                              <a:rPr sz="1100" i="1">
                                <a:solidFill>
                                  <a:srgbClr val="0070C0"/>
                                </a:solidFill>
                                <a:latin typeface="Cambria Math" panose="02040503050406030204" pitchFamily="18" charset="0"/>
                              </a:rPr>
                            </m:ctrlPr>
                          </m:sSubPr>
                          <m:e>
                            <m:r>
                              <a:rPr sz="1100" i="1">
                                <a:solidFill>
                                  <a:srgbClr val="0070C0"/>
                                </a:solidFill>
                                <a:latin typeface="Cambria Math" panose="02040503050406030204" pitchFamily="18" charset="0"/>
                              </a:rPr>
                              <m:t>𝐹</m:t>
                            </m:r>
                          </m:e>
                          <m:sub>
                            <m:r>
                              <a:rPr sz="1100" i="1">
                                <a:solidFill>
                                  <a:srgbClr val="0070C0"/>
                                </a:solidFill>
                                <a:latin typeface="Cambria Math" panose="02040503050406030204" pitchFamily="18" charset="0"/>
                              </a:rPr>
                              <m:t>𝑙𝑜𝑤</m:t>
                            </m:r>
                          </m:sub>
                        </m:sSub>
                      </m:oMath>
                    </a14:m>
                    <a:endParaRPr sz="1050">
                      <a:latin typeface="+mj-lt"/>
                    </a:endParaRPr>
                  </a:p>
                </p:txBody>
              </p:sp>
            </mc:Choice>
            <mc:Fallback xmlns="">
              <p:sp>
                <p:nvSpPr>
                  <p:cNvPr id="63" name="TextBox 73">
                    <a:extLst>
                      <a:ext uri="{FF2B5EF4-FFF2-40B4-BE49-F238E27FC236}">
                        <a16:creationId xmlns:a16="http://schemas.microsoft.com/office/drawing/2014/main" id="{60043CD8-0EFF-D7CD-EC84-A05EA0BDE3F6}"/>
                      </a:ext>
                    </a:extLst>
                  </p:cNvPr>
                  <p:cNvSpPr txBox="1">
                    <a:spLocks noRot="1" noChangeAspect="1" noMove="1" noResize="1" noEditPoints="1" noAdjustHandles="1" noChangeArrowheads="1" noChangeShapeType="1" noTextEdit="1"/>
                  </p:cNvSpPr>
                  <p:nvPr/>
                </p:nvSpPr>
                <p:spPr>
                  <a:xfrm>
                    <a:off x="1246526" y="4191946"/>
                    <a:ext cx="1279072" cy="199488"/>
                  </a:xfrm>
                  <a:prstGeom prst="rect">
                    <a:avLst/>
                  </a:prstGeom>
                  <a:blipFill>
                    <a:blip r:embed="rId9"/>
                    <a:stretch>
                      <a:fillRect l="-7292" t="-23077" b="-61538"/>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4" name="TextBox 74">
                    <a:extLst>
                      <a:ext uri="{FF2B5EF4-FFF2-40B4-BE49-F238E27FC236}">
                        <a16:creationId xmlns:a16="http://schemas.microsoft.com/office/drawing/2014/main" id="{114408FA-347E-241A-E632-BA09D8460A91}"/>
                      </a:ext>
                    </a:extLst>
                  </p:cNvPr>
                  <p:cNvSpPr txBox="1"/>
                  <p:nvPr/>
                </p:nvSpPr>
                <p:spPr>
                  <a:xfrm>
                    <a:off x="2381048" y="4198709"/>
                    <a:ext cx="2584419" cy="199488"/>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0070C0"/>
                        </a:solidFill>
                        <a:latin typeface="+mn-lt"/>
                        <a:ea typeface="+mn-ea"/>
                        <a:cs typeface="+mn-cs"/>
                        <a:sym typeface="Calibri"/>
                      </a:defRPr>
                    </a:pPr>
                    <a:r>
                      <a:rPr sz="1050">
                        <a:latin typeface="+mj-lt"/>
                      </a:rPr>
                      <a:t>Repayment of </a:t>
                    </a:r>
                    <a14:m>
                      <m:oMath xmlns:m="http://schemas.openxmlformats.org/officeDocument/2006/math">
                        <m:sSub>
                          <m:sSubPr>
                            <m:ctrlPr>
                              <a:rPr sz="1100" i="1">
                                <a:solidFill>
                                  <a:srgbClr val="0070C0"/>
                                </a:solidFill>
                                <a:latin typeface="Cambria Math" panose="02040503050406030204" pitchFamily="18" charset="0"/>
                              </a:rPr>
                            </m:ctrlPr>
                          </m:sSubPr>
                          <m:e>
                            <m:r>
                              <a:rPr sz="1100" i="1">
                                <a:solidFill>
                                  <a:srgbClr val="0070C0"/>
                                </a:solidFill>
                                <a:latin typeface="Cambria Math" panose="02040503050406030204" pitchFamily="18" charset="0"/>
                              </a:rPr>
                              <m:t>𝐹</m:t>
                            </m:r>
                          </m:e>
                          <m:sub>
                            <m:r>
                              <a:rPr sz="1100" i="1">
                                <a:solidFill>
                                  <a:srgbClr val="0070C0"/>
                                </a:solidFill>
                                <a:latin typeface="Cambria Math" panose="02040503050406030204" pitchFamily="18" charset="0"/>
                              </a:rPr>
                              <m:t>𝑙𝑜𝑤</m:t>
                            </m:r>
                          </m:sub>
                        </m:sSub>
                      </m:oMath>
                    </a14:m>
                    <a:endParaRPr sz="1050">
                      <a:latin typeface="+mj-lt"/>
                    </a:endParaRPr>
                  </a:p>
                </p:txBody>
              </p:sp>
            </mc:Choice>
            <mc:Fallback xmlns="">
              <p:sp>
                <p:nvSpPr>
                  <p:cNvPr id="64" name="TextBox 74">
                    <a:extLst>
                      <a:ext uri="{FF2B5EF4-FFF2-40B4-BE49-F238E27FC236}">
                        <a16:creationId xmlns:a16="http://schemas.microsoft.com/office/drawing/2014/main" id="{114408FA-347E-241A-E632-BA09D8460A91}"/>
                      </a:ext>
                    </a:extLst>
                  </p:cNvPr>
                  <p:cNvSpPr txBox="1">
                    <a:spLocks noRot="1" noChangeAspect="1" noMove="1" noResize="1" noEditPoints="1" noAdjustHandles="1" noChangeArrowheads="1" noChangeShapeType="1" noTextEdit="1"/>
                  </p:cNvSpPr>
                  <p:nvPr/>
                </p:nvSpPr>
                <p:spPr>
                  <a:xfrm>
                    <a:off x="2381048" y="4198709"/>
                    <a:ext cx="2584419" cy="199488"/>
                  </a:xfrm>
                  <a:prstGeom prst="rect">
                    <a:avLst/>
                  </a:prstGeom>
                  <a:blipFill>
                    <a:blip r:embed="rId10"/>
                    <a:stretch>
                      <a:fillRect t="-21429" b="-57143"/>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5" name="TextBox 75">
                    <a:extLst>
                      <a:ext uri="{FF2B5EF4-FFF2-40B4-BE49-F238E27FC236}">
                        <a16:creationId xmlns:a16="http://schemas.microsoft.com/office/drawing/2014/main" id="{7987AE7F-C2DD-37E4-27EA-E7881B5783DF}"/>
                      </a:ext>
                    </a:extLst>
                  </p:cNvPr>
                  <p:cNvSpPr txBox="1"/>
                  <p:nvPr/>
                </p:nvSpPr>
                <p:spPr>
                  <a:xfrm>
                    <a:off x="1222313" y="4494968"/>
                    <a:ext cx="2862170" cy="215658"/>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7030A0"/>
                        </a:solidFill>
                        <a:latin typeface="+mn-lt"/>
                        <a:ea typeface="+mn-ea"/>
                        <a:cs typeface="+mn-cs"/>
                        <a:sym typeface="Calibri"/>
                      </a:defRPr>
                    </a:pPr>
                    <a:r>
                      <a:rPr sz="1050">
                        <a:latin typeface="+mj-lt"/>
                      </a:rPr>
                      <a:t>Default </a:t>
                    </a:r>
                    <a14:m>
                      <m:oMath xmlns:m="http://schemas.openxmlformats.org/officeDocument/2006/math">
                        <m:r>
                          <a:rPr sz="1100" i="1">
                            <a:solidFill>
                              <a:srgbClr val="7030A0"/>
                            </a:solidFill>
                            <a:latin typeface="Cambria Math" panose="02040503050406030204" pitchFamily="18" charset="0"/>
                          </a:rPr>
                          <m:t>𝑧</m:t>
                        </m:r>
                        <m:r>
                          <a:rPr sz="1100" i="1">
                            <a:solidFill>
                              <a:srgbClr val="7030A0"/>
                            </a:solidFill>
                            <a:latin typeface="Cambria Math" panose="02040503050406030204" pitchFamily="18" charset="0"/>
                          </a:rPr>
                          <m:t>&lt;</m:t>
                        </m:r>
                        <m:sSub>
                          <m:sSubPr>
                            <m:ctrlPr>
                              <a:rPr sz="1100" i="1">
                                <a:solidFill>
                                  <a:srgbClr val="7030A0"/>
                                </a:solidFill>
                                <a:latin typeface="Cambria Math" panose="02040503050406030204" pitchFamily="18" charset="0"/>
                              </a:rPr>
                            </m:ctrlPr>
                          </m:sSubPr>
                          <m:e>
                            <m:r>
                              <a:rPr sz="1100" i="1">
                                <a:solidFill>
                                  <a:srgbClr val="7030A0"/>
                                </a:solidFill>
                                <a:latin typeface="Cambria Math" panose="02040503050406030204" pitchFamily="18" charset="0"/>
                              </a:rPr>
                              <m:t>𝐹</m:t>
                            </m:r>
                          </m:e>
                          <m:sub>
                            <m:r>
                              <a:rPr sz="1100" i="1">
                                <a:solidFill>
                                  <a:srgbClr val="7030A0"/>
                                </a:solidFill>
                                <a:latin typeface="Cambria Math" panose="02040503050406030204" pitchFamily="18" charset="0"/>
                              </a:rPr>
                              <m:t>h𝑖𝑔h</m:t>
                            </m:r>
                          </m:sub>
                        </m:sSub>
                      </m:oMath>
                    </a14:m>
                    <a:endParaRPr sz="1050">
                      <a:latin typeface="+mj-lt"/>
                    </a:endParaRPr>
                  </a:p>
                </p:txBody>
              </p:sp>
            </mc:Choice>
            <mc:Fallback xmlns="">
              <p:sp>
                <p:nvSpPr>
                  <p:cNvPr id="65" name="TextBox 75">
                    <a:extLst>
                      <a:ext uri="{FF2B5EF4-FFF2-40B4-BE49-F238E27FC236}">
                        <a16:creationId xmlns:a16="http://schemas.microsoft.com/office/drawing/2014/main" id="{7987AE7F-C2DD-37E4-27EA-E7881B5783DF}"/>
                      </a:ext>
                    </a:extLst>
                  </p:cNvPr>
                  <p:cNvSpPr txBox="1">
                    <a:spLocks noRot="1" noChangeAspect="1" noMove="1" noResize="1" noEditPoints="1" noAdjustHandles="1" noChangeArrowheads="1" noChangeShapeType="1" noTextEdit="1"/>
                  </p:cNvSpPr>
                  <p:nvPr/>
                </p:nvSpPr>
                <p:spPr>
                  <a:xfrm>
                    <a:off x="1222313" y="4494968"/>
                    <a:ext cx="2862170" cy="215658"/>
                  </a:xfrm>
                  <a:prstGeom prst="rect">
                    <a:avLst/>
                  </a:prstGeom>
                  <a:blipFill>
                    <a:blip r:embed="rId11"/>
                    <a:stretch>
                      <a:fillRect t="-20000" b="-4000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6" name="TextBox 76">
                    <a:extLst>
                      <a:ext uri="{FF2B5EF4-FFF2-40B4-BE49-F238E27FC236}">
                        <a16:creationId xmlns:a16="http://schemas.microsoft.com/office/drawing/2014/main" id="{42B562E1-A370-9EA2-6127-10B1CE5FD850}"/>
                      </a:ext>
                    </a:extLst>
                  </p:cNvPr>
                  <p:cNvSpPr txBox="1"/>
                  <p:nvPr/>
                </p:nvSpPr>
                <p:spPr>
                  <a:xfrm>
                    <a:off x="3761955" y="4508571"/>
                    <a:ext cx="1795479" cy="408799"/>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7030A0"/>
                        </a:solidFill>
                        <a:latin typeface="+mn-lt"/>
                        <a:ea typeface="+mn-ea"/>
                        <a:cs typeface="+mn-cs"/>
                        <a:sym typeface="Calibri"/>
                      </a:defRPr>
                    </a:pPr>
                    <a:r>
                      <a:rPr sz="1050" dirty="0">
                        <a:latin typeface="+mj-lt"/>
                      </a:rPr>
                      <a:t>Repayment </a:t>
                    </a:r>
                    <a:br>
                      <a:rPr sz="1050" dirty="0">
                        <a:latin typeface="+mj-lt"/>
                      </a:rPr>
                    </a:br>
                    <a:r>
                      <a:rPr sz="1050" dirty="0">
                        <a:latin typeface="+mj-lt"/>
                      </a:rPr>
                      <a:t>of </a:t>
                    </a:r>
                    <a14:m>
                      <m:oMath xmlns:m="http://schemas.openxmlformats.org/officeDocument/2006/math">
                        <m:sSub>
                          <m:sSubPr>
                            <m:ctrlPr>
                              <a:rPr sz="1100" i="1">
                                <a:solidFill>
                                  <a:srgbClr val="7030A0"/>
                                </a:solidFill>
                                <a:latin typeface="Cambria Math" panose="02040503050406030204" pitchFamily="18" charset="0"/>
                              </a:rPr>
                            </m:ctrlPr>
                          </m:sSubPr>
                          <m:e>
                            <m:r>
                              <a:rPr sz="1100" i="1">
                                <a:solidFill>
                                  <a:srgbClr val="7030A0"/>
                                </a:solidFill>
                                <a:latin typeface="Cambria Math" panose="02040503050406030204" pitchFamily="18" charset="0"/>
                              </a:rPr>
                              <m:t>𝐹</m:t>
                            </m:r>
                          </m:e>
                          <m:sub>
                            <m:r>
                              <a:rPr sz="1100" i="1">
                                <a:solidFill>
                                  <a:srgbClr val="7030A0"/>
                                </a:solidFill>
                                <a:latin typeface="Cambria Math" panose="02040503050406030204" pitchFamily="18" charset="0"/>
                              </a:rPr>
                              <m:t>h𝑖𝑔h</m:t>
                            </m:r>
                          </m:sub>
                        </m:sSub>
                      </m:oMath>
                    </a14:m>
                    <a:endParaRPr sz="1050" dirty="0">
                      <a:latin typeface="+mj-lt"/>
                    </a:endParaRPr>
                  </a:p>
                </p:txBody>
              </p:sp>
            </mc:Choice>
            <mc:Fallback xmlns="">
              <p:sp>
                <p:nvSpPr>
                  <p:cNvPr id="66" name="TextBox 76">
                    <a:extLst>
                      <a:ext uri="{FF2B5EF4-FFF2-40B4-BE49-F238E27FC236}">
                        <a16:creationId xmlns:a16="http://schemas.microsoft.com/office/drawing/2014/main" id="{42B562E1-A370-9EA2-6127-10B1CE5FD850}"/>
                      </a:ext>
                    </a:extLst>
                  </p:cNvPr>
                  <p:cNvSpPr txBox="1">
                    <a:spLocks noRot="1" noChangeAspect="1" noMove="1" noResize="1" noEditPoints="1" noAdjustHandles="1" noChangeArrowheads="1" noChangeShapeType="1" noTextEdit="1"/>
                  </p:cNvSpPr>
                  <p:nvPr/>
                </p:nvSpPr>
                <p:spPr>
                  <a:xfrm>
                    <a:off x="3761955" y="4508571"/>
                    <a:ext cx="1795479" cy="408799"/>
                  </a:xfrm>
                  <a:prstGeom prst="rect">
                    <a:avLst/>
                  </a:prstGeom>
                  <a:blipFill>
                    <a:blip r:embed="rId12"/>
                    <a:stretch>
                      <a:fillRect t="-11111" b="-25926"/>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grpSp>
        <p:sp>
          <p:nvSpPr>
            <p:cNvPr id="79" name="Right Triangle 2">
              <a:extLst>
                <a:ext uri="{FF2B5EF4-FFF2-40B4-BE49-F238E27FC236}">
                  <a16:creationId xmlns:a16="http://schemas.microsoft.com/office/drawing/2014/main" id="{442ABCF9-122E-BF68-A0AF-07FAD8B4F2D8}"/>
                </a:ext>
              </a:extLst>
            </p:cNvPr>
            <p:cNvSpPr/>
            <p:nvPr/>
          </p:nvSpPr>
          <p:spPr>
            <a:xfrm rot="16200000">
              <a:off x="2637155" y="2855669"/>
              <a:ext cx="1448803" cy="1690324"/>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0" y="0"/>
                  </a:lnTo>
                  <a:close/>
                </a:path>
              </a:pathLst>
            </a:custGeom>
            <a:blipFill>
              <a:blip r:embed="rId13"/>
            </a:blipFill>
            <a:ln w="12700">
              <a:solidFill>
                <a:srgbClr val="7030A0"/>
              </a:solidFill>
              <a:miter/>
            </a:ln>
          </p:spPr>
          <p:txBody>
            <a:bodyPr lIns="45718" tIns="45718" rIns="45718" bIns="45718" anchor="ctr"/>
            <a:lstStyle/>
            <a:p>
              <a:pPr algn="ctr">
                <a:defRPr>
                  <a:solidFill>
                    <a:srgbClr val="FFFFFF"/>
                  </a:solidFill>
                  <a:latin typeface="+mn-lt"/>
                  <a:ea typeface="+mn-ea"/>
                  <a:cs typeface="+mn-cs"/>
                  <a:sym typeface="Calibri"/>
                </a:defRPr>
              </a:pPr>
              <a:endParaRPr/>
            </a:p>
          </p:txBody>
        </p:sp>
        <p:sp>
          <p:nvSpPr>
            <p:cNvPr id="80" name="TextBox 59">
              <a:extLst>
                <a:ext uri="{FF2B5EF4-FFF2-40B4-BE49-F238E27FC236}">
                  <a16:creationId xmlns:a16="http://schemas.microsoft.com/office/drawing/2014/main" id="{A1CCC88C-B271-8C04-5A0B-2D880704E96B}"/>
                </a:ext>
              </a:extLst>
            </p:cNvPr>
            <p:cNvSpPr txBox="1"/>
            <p:nvPr/>
          </p:nvSpPr>
          <p:spPr>
            <a:xfrm>
              <a:off x="2876259" y="3890746"/>
              <a:ext cx="1534283" cy="43088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0" tIns="0" rIns="0" bIns="0">
              <a:spAutoFit/>
            </a:bodyPr>
            <a:lstStyle/>
            <a:p>
              <a:pPr algn="ctr">
                <a:defRPr sz="1400">
                  <a:solidFill>
                    <a:srgbClr val="7030A0"/>
                  </a:solidFill>
                  <a:latin typeface="+mn-lt"/>
                  <a:ea typeface="+mn-ea"/>
                  <a:cs typeface="+mn-cs"/>
                  <a:sym typeface="Calibri"/>
                </a:defRPr>
              </a:pPr>
              <a:r>
                <a:rPr dirty="0">
                  <a:latin typeface="+mj-lt"/>
                </a:rPr>
                <a:t>Bankruptcy</a:t>
              </a:r>
            </a:p>
            <a:p>
              <a:pPr algn="ctr">
                <a:defRPr sz="1400">
                  <a:solidFill>
                    <a:srgbClr val="7030A0"/>
                  </a:solidFill>
                  <a:latin typeface="Times New Roman"/>
                  <a:ea typeface="Times New Roman"/>
                  <a:cs typeface="Times New Roman"/>
                  <a:sym typeface="Times New Roman"/>
                </a:defRPr>
              </a:pPr>
              <a:r>
                <a:rPr dirty="0">
                  <a:latin typeface="+mj-lt"/>
                </a:rPr>
                <a:t>cost</a:t>
              </a:r>
            </a:p>
          </p:txBody>
        </p:sp>
      </p:grpSp>
    </p:spTree>
    <p:extLst>
      <p:ext uri="{BB962C8B-B14F-4D97-AF65-F5344CB8AC3E}">
        <p14:creationId xmlns:p14="http://schemas.microsoft.com/office/powerpoint/2010/main" val="18777287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88258" y="824816"/>
            <a:ext cx="4980792" cy="611871"/>
          </a:xfrm>
        </p:spPr>
        <p:txBody>
          <a:bodyPr anchor="t">
            <a:normAutofit/>
          </a:bodyPr>
          <a:lstStyle/>
          <a:p>
            <a:r>
              <a:rPr lang="en-IN" dirty="0"/>
              <a:t>Liquidity Crisis</a:t>
            </a:r>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88258" y="1682025"/>
                <a:ext cx="5150268" cy="4553012"/>
              </a:xfrm>
            </p:spPr>
            <p:txBody>
              <a:bodyPr anchor="t">
                <a:noAutofit/>
              </a:bodyPr>
              <a:lstStyle/>
              <a:p>
                <a:pPr marL="342899" indent="-342899">
                  <a:lnSpc>
                    <a:spcPct val="100000"/>
                  </a:lnSpc>
                  <a:spcBef>
                    <a:spcPts val="1200"/>
                  </a:spcBef>
                  <a:spcAft>
                    <a:spcPts val="600"/>
                  </a:spcAft>
                  <a:buSzPct val="100000"/>
                  <a:buFont typeface="Arial"/>
                  <a:buChar char="•"/>
                  <a:defRPr sz="2100"/>
                </a:pPr>
                <a:r>
                  <a:rPr lang="en-IN" sz="2000" dirty="0"/>
                  <a:t>The slope of a ray from the origin to the parabola gives the promised gross interest rate paid by the loan, 1 + </a:t>
                </a:r>
                <a14:m>
                  <m:oMath xmlns:m="http://schemas.openxmlformats.org/officeDocument/2006/math">
                    <m:r>
                      <a:rPr lang="ar-AE" sz="2000" i="1" smtClean="0">
                        <a:solidFill>
                          <a:srgbClr val="000000"/>
                        </a:solidFill>
                        <a:latin typeface="Cambria Math" panose="02040503050406030204" pitchFamily="18" charset="0"/>
                      </a:rPr>
                      <m:t>𝑖</m:t>
                    </m:r>
                  </m:oMath>
                </a14:m>
                <a:r>
                  <a:rPr lang="en-IN" sz="2000" i="1" dirty="0"/>
                  <a:t> </a:t>
                </a:r>
                <a:r>
                  <a:rPr lang="en-IN" sz="2000" dirty="0"/>
                  <a:t>= </a:t>
                </a:r>
                <a14:m>
                  <m:oMath xmlns:m="http://schemas.openxmlformats.org/officeDocument/2006/math">
                    <m:r>
                      <a:rPr lang="ar-AE" sz="2000" i="1">
                        <a:solidFill>
                          <a:srgbClr val="000000"/>
                        </a:solidFill>
                        <a:latin typeface="Cambria Math" panose="02040503050406030204" pitchFamily="18" charset="0"/>
                      </a:rPr>
                      <m:t>𝐹</m:t>
                    </m:r>
                  </m:oMath>
                </a14:m>
                <a:r>
                  <a:rPr lang="en-IN" sz="2000" i="1" dirty="0"/>
                  <a:t>/q</a:t>
                </a:r>
              </a:p>
              <a:p>
                <a:pPr marL="342899" indent="-342899">
                  <a:lnSpc>
                    <a:spcPct val="100000"/>
                  </a:lnSpc>
                  <a:spcBef>
                    <a:spcPts val="1200"/>
                  </a:spcBef>
                  <a:spcAft>
                    <a:spcPts val="600"/>
                  </a:spcAft>
                  <a:buSzPct val="100000"/>
                  <a:buFont typeface="Arial"/>
                  <a:buChar char="•"/>
                  <a:defRPr sz="2100"/>
                </a:pPr>
                <a:r>
                  <a:rPr lang="en-IN" sz="2000" dirty="0"/>
                  <a:t>If the interest rate is low at </a:t>
                </a:r>
                <a14:m>
                  <m:oMath xmlns:m="http://schemas.openxmlformats.org/officeDocument/2006/math">
                    <m:sSub>
                      <m:sSubPr>
                        <m:ctrlPr>
                          <a:rPr lang="ar-AE" sz="2000" i="1">
                            <a:solidFill>
                              <a:srgbClr val="000000"/>
                            </a:solidFill>
                            <a:latin typeface="Cambria Math" panose="02040503050406030204" pitchFamily="18" charset="0"/>
                          </a:rPr>
                        </m:ctrlPr>
                      </m:sSubPr>
                      <m:e>
                        <m:r>
                          <a:rPr lang="ar-AE" sz="2000" i="1">
                            <a:solidFill>
                              <a:srgbClr val="000000"/>
                            </a:solidFill>
                            <a:latin typeface="Cambria Math" panose="02040503050406030204" pitchFamily="18" charset="0"/>
                          </a:rPr>
                          <m:t>𝑖</m:t>
                        </m:r>
                      </m:e>
                      <m:sub>
                        <m:r>
                          <a:rPr lang="ar-AE" sz="2000" i="1">
                            <a:solidFill>
                              <a:srgbClr val="000000"/>
                            </a:solidFill>
                            <a:latin typeface="Cambria Math" panose="02040503050406030204" pitchFamily="18" charset="0"/>
                          </a:rPr>
                          <m:t>𝑙𝑜𝑤</m:t>
                        </m:r>
                      </m:sub>
                    </m:sSub>
                  </m:oMath>
                </a14:m>
                <a:r>
                  <a:rPr lang="ar-AE" sz="2000" dirty="0"/>
                  <a:t> </a:t>
                </a:r>
                <a:r>
                  <a:rPr lang="en-IN" sz="2000" dirty="0"/>
                  <a:t>then by promising to pay </a:t>
                </a:r>
                <a14:m>
                  <m:oMath xmlns:m="http://schemas.openxmlformats.org/officeDocument/2006/math">
                    <m:sSub>
                      <m:sSubPr>
                        <m:ctrlPr>
                          <a:rPr lang="ar-AE" sz="2000" i="1">
                            <a:solidFill>
                              <a:srgbClr val="000000"/>
                            </a:solidFill>
                            <a:latin typeface="Cambria Math" panose="02040503050406030204" pitchFamily="18" charset="0"/>
                          </a:rPr>
                        </m:ctrlPr>
                      </m:sSubPr>
                      <m:e>
                        <m:r>
                          <a:rPr lang="ar-AE" sz="2000" i="1">
                            <a:solidFill>
                              <a:srgbClr val="000000"/>
                            </a:solidFill>
                            <a:latin typeface="Cambria Math" panose="02040503050406030204" pitchFamily="18" charset="0"/>
                          </a:rPr>
                          <m:t>𝐹</m:t>
                        </m:r>
                      </m:e>
                      <m:sub>
                        <m:r>
                          <a:rPr lang="ar-AE" sz="2000" i="1">
                            <a:solidFill>
                              <a:srgbClr val="000000"/>
                            </a:solidFill>
                            <a:latin typeface="Cambria Math" panose="02040503050406030204" pitchFamily="18" charset="0"/>
                          </a:rPr>
                          <m:t>𝑙𝑜𝑤</m:t>
                        </m:r>
                      </m:sub>
                    </m:sSub>
                  </m:oMath>
                </a14:m>
                <a:r>
                  <a:rPr lang="ar-AE" sz="2000" dirty="0"/>
                  <a:t> </a:t>
                </a:r>
                <a:r>
                  <a:rPr lang="en-IN" sz="2000" dirty="0"/>
                  <a:t>the institution can obtain </a:t>
                </a:r>
                <a:r>
                  <a:rPr lang="en-IN" sz="2000" i="1" dirty="0"/>
                  <a:t>q’</a:t>
                </a:r>
                <a:r>
                  <a:rPr lang="en-IN" sz="2000" dirty="0"/>
                  <a:t> with lower probability of default</a:t>
                </a:r>
              </a:p>
              <a:p>
                <a:pPr marL="342899" indent="-342899">
                  <a:lnSpc>
                    <a:spcPct val="100000"/>
                  </a:lnSpc>
                  <a:spcBef>
                    <a:spcPts val="1200"/>
                  </a:spcBef>
                  <a:spcAft>
                    <a:spcPts val="600"/>
                  </a:spcAft>
                  <a:buSzPct val="100000"/>
                  <a:buFont typeface="Arial"/>
                  <a:buChar char="•"/>
                  <a:defRPr sz="2100"/>
                </a:pPr>
                <a:r>
                  <a:rPr lang="en-IN" sz="2000" dirty="0"/>
                  <a:t>If the interest rate is at </a:t>
                </a:r>
                <a14:m>
                  <m:oMath xmlns:m="http://schemas.openxmlformats.org/officeDocument/2006/math">
                    <m:sSub>
                      <m:sSubPr>
                        <m:ctrlPr>
                          <a:rPr lang="ar-AE" sz="2000" i="1">
                            <a:solidFill>
                              <a:srgbClr val="000000"/>
                            </a:solidFill>
                            <a:latin typeface="Cambria Math" panose="02040503050406030204" pitchFamily="18" charset="0"/>
                          </a:rPr>
                        </m:ctrlPr>
                      </m:sSubPr>
                      <m:e>
                        <m:r>
                          <a:rPr lang="ar-AE" sz="2000" i="1">
                            <a:solidFill>
                              <a:srgbClr val="000000"/>
                            </a:solidFill>
                            <a:latin typeface="Cambria Math" panose="02040503050406030204" pitchFamily="18" charset="0"/>
                          </a:rPr>
                          <m:t>𝑖</m:t>
                        </m:r>
                      </m:e>
                      <m:sub>
                        <m:r>
                          <a:rPr lang="ar-AE" sz="2000" i="1">
                            <a:solidFill>
                              <a:srgbClr val="000000"/>
                            </a:solidFill>
                            <a:latin typeface="Cambria Math" panose="02040503050406030204" pitchFamily="18" charset="0"/>
                          </a:rPr>
                          <m:t>h𝑖𝑔h</m:t>
                        </m:r>
                      </m:sub>
                    </m:sSub>
                  </m:oMath>
                </a14:m>
                <a:r>
                  <a:rPr lang="ar-AE" sz="2000" dirty="0"/>
                  <a:t> </a:t>
                </a:r>
                <a:r>
                  <a:rPr lang="en-IN" sz="2000" dirty="0"/>
                  <a:t>then it can still finance itself by promising </a:t>
                </a:r>
                <a14:m>
                  <m:oMath xmlns:m="http://schemas.openxmlformats.org/officeDocument/2006/math">
                    <m:sSub>
                      <m:sSubPr>
                        <m:ctrlPr>
                          <a:rPr lang="ar-AE" sz="2000" i="1">
                            <a:solidFill>
                              <a:srgbClr val="000000"/>
                            </a:solidFill>
                            <a:latin typeface="Cambria Math" panose="02040503050406030204" pitchFamily="18" charset="0"/>
                          </a:rPr>
                        </m:ctrlPr>
                      </m:sSubPr>
                      <m:e>
                        <m:r>
                          <a:rPr lang="ar-AE" sz="2000" i="1">
                            <a:solidFill>
                              <a:srgbClr val="000000"/>
                            </a:solidFill>
                            <a:latin typeface="Cambria Math" panose="02040503050406030204" pitchFamily="18" charset="0"/>
                          </a:rPr>
                          <m:t>𝐹</m:t>
                        </m:r>
                      </m:e>
                      <m:sub>
                        <m:r>
                          <a:rPr lang="ar-AE" sz="2000" i="1">
                            <a:solidFill>
                              <a:srgbClr val="000000"/>
                            </a:solidFill>
                            <a:latin typeface="Cambria Math" panose="02040503050406030204" pitchFamily="18" charset="0"/>
                          </a:rPr>
                          <m:t>h𝑖𝑔h</m:t>
                        </m:r>
                      </m:sub>
                    </m:sSub>
                  </m:oMath>
                </a14:m>
                <a:r>
                  <a:rPr lang="ar-AE" sz="2000" dirty="0"/>
                  <a:t> </a:t>
                </a:r>
                <a:r>
                  <a:rPr lang="en-IN" sz="2000" dirty="0"/>
                  <a:t>with higher probability of default</a:t>
                </a:r>
              </a:p>
            </p:txBody>
          </p:sp>
        </mc:Choice>
        <mc:Fallback xmlns="">
          <p:sp>
            <p:nvSpPr>
              <p:cNvPr id="6" name="Text Placeholder 5">
                <a:extLst>
                  <a:ext uri="{FF2B5EF4-FFF2-40B4-BE49-F238E27FC236}">
                    <a16:creationId xmlns:a16="http://schemas.microsoft.com/office/drawing/2014/main" id="{3EA9A647-EAD6-7405-4CA5-9B3F9AD4D97D}"/>
                  </a:ext>
                </a:extLst>
              </p:cNvPr>
              <p:cNvSpPr>
                <a:spLocks noGrp="1" noRot="1" noChangeAspect="1" noMove="1" noResize="1" noEditPoints="1" noAdjustHandles="1" noChangeArrowheads="1" noChangeShapeType="1" noTextEdit="1"/>
              </p:cNvSpPr>
              <p:nvPr>
                <p:ph type="body" sz="half" idx="2"/>
              </p:nvPr>
            </p:nvSpPr>
            <p:spPr>
              <a:xfrm>
                <a:off x="688258" y="1682025"/>
                <a:ext cx="5150268" cy="4553012"/>
              </a:xfrm>
              <a:blipFill>
                <a:blip r:embed="rId2"/>
                <a:stretch>
                  <a:fillRect l="-1232" t="-833"/>
                </a:stretch>
              </a:blipFill>
            </p:spPr>
            <p:txBody>
              <a:bodyPr/>
              <a:lstStyle/>
              <a:p>
                <a:r>
                  <a:rPr lang="en-US">
                    <a:noFill/>
                  </a:rPr>
                  <a:t> </a:t>
                </a:r>
              </a:p>
            </p:txBody>
          </p:sp>
        </mc:Fallback>
      </mc:AlternateContent>
      <p:grpSp>
        <p:nvGrpSpPr>
          <p:cNvPr id="26" name="Group 25">
            <a:extLst>
              <a:ext uri="{FF2B5EF4-FFF2-40B4-BE49-F238E27FC236}">
                <a16:creationId xmlns:a16="http://schemas.microsoft.com/office/drawing/2014/main" id="{242FAE3F-76E5-B888-FB58-E59A574B0CC2}"/>
              </a:ext>
            </a:extLst>
          </p:cNvPr>
          <p:cNvGrpSpPr/>
          <p:nvPr/>
        </p:nvGrpSpPr>
        <p:grpSpPr>
          <a:xfrm>
            <a:off x="6120781" y="1347595"/>
            <a:ext cx="5382961" cy="4740911"/>
            <a:chOff x="6120781" y="1439761"/>
            <a:chExt cx="4741419" cy="4402006"/>
          </a:xfrm>
        </p:grpSpPr>
        <p:grpSp>
          <p:nvGrpSpPr>
            <p:cNvPr id="2" name="Group 4">
              <a:extLst>
                <a:ext uri="{FF2B5EF4-FFF2-40B4-BE49-F238E27FC236}">
                  <a16:creationId xmlns:a16="http://schemas.microsoft.com/office/drawing/2014/main" id="{BF0B6D68-9F8E-9086-64AC-6CEB32D9A4FF}"/>
                </a:ext>
              </a:extLst>
            </p:cNvPr>
            <p:cNvGrpSpPr/>
            <p:nvPr/>
          </p:nvGrpSpPr>
          <p:grpSpPr>
            <a:xfrm>
              <a:off x="6367614" y="1439761"/>
              <a:ext cx="4494586" cy="4402006"/>
              <a:chOff x="0" y="-1"/>
              <a:chExt cx="4494585" cy="4402004"/>
            </a:xfrm>
          </p:grpSpPr>
          <p:sp>
            <p:nvSpPr>
              <p:cNvPr id="14" name="Straight Connector 14">
                <a:extLst>
                  <a:ext uri="{FF2B5EF4-FFF2-40B4-BE49-F238E27FC236}">
                    <a16:creationId xmlns:a16="http://schemas.microsoft.com/office/drawing/2014/main" id="{BD923754-0E09-D0AF-9DD1-F71CF69388B1}"/>
                  </a:ext>
                </a:extLst>
              </p:cNvPr>
              <p:cNvSpPr/>
              <p:nvPr/>
            </p:nvSpPr>
            <p:spPr>
              <a:xfrm flipV="1">
                <a:off x="1564481" y="639837"/>
                <a:ext cx="2" cy="3162002"/>
              </a:xfrm>
              <a:prstGeom prst="line">
                <a:avLst/>
              </a:prstGeom>
              <a:noFill/>
              <a:ln w="19050"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p:sp>
            <p:nvSpPr>
              <p:cNvPr id="3" name="TextBox 5">
                <a:extLst>
                  <a:ext uri="{FF2B5EF4-FFF2-40B4-BE49-F238E27FC236}">
                    <a16:creationId xmlns:a16="http://schemas.microsoft.com/office/drawing/2014/main" id="{064D8DE4-BA82-8F4E-6010-445651300571}"/>
                  </a:ext>
                </a:extLst>
              </p:cNvPr>
              <p:cNvSpPr txBox="1"/>
              <p:nvPr/>
            </p:nvSpPr>
            <p:spPr>
              <a:xfrm>
                <a:off x="694212" y="-1"/>
                <a:ext cx="1129677" cy="6463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a:solidFill>
                      <a:schemeClr val="accent2"/>
                    </a:solidFill>
                    <a:latin typeface="+mn-lt"/>
                    <a:ea typeface="+mn-ea"/>
                    <a:cs typeface="+mn-cs"/>
                    <a:sym typeface="Calibri"/>
                  </a:defRPr>
                </a:lvl1pPr>
              </a:lstStyle>
              <a:p>
                <a:r>
                  <a:rPr dirty="0">
                    <a:solidFill>
                      <a:srgbClr val="A9B956"/>
                    </a:solidFill>
                    <a:latin typeface="+mj-lt"/>
                  </a:rPr>
                  <a:t>With frictions</a:t>
                </a:r>
              </a:p>
            </p:txBody>
          </p:sp>
          <mc:AlternateContent xmlns:mc="http://schemas.openxmlformats.org/markup-compatibility/2006" xmlns:a14="http://schemas.microsoft.com/office/drawing/2010/main">
            <mc:Choice Requires="a14">
              <p:sp>
                <p:nvSpPr>
                  <p:cNvPr id="5" name="TextBox 6">
                    <a:extLst>
                      <a:ext uri="{FF2B5EF4-FFF2-40B4-BE49-F238E27FC236}">
                        <a16:creationId xmlns:a16="http://schemas.microsoft.com/office/drawing/2014/main" id="{293F8E1A-7767-ABB5-7D56-C932ED76A933}"/>
                      </a:ext>
                    </a:extLst>
                  </p:cNvPr>
                  <p:cNvSpPr txBox="1"/>
                  <p:nvPr/>
                </p:nvSpPr>
                <p:spPr>
                  <a:xfrm>
                    <a:off x="2005844" y="325039"/>
                    <a:ext cx="717312" cy="23294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7030A0"/>
                              </a:solidFill>
                              <a:latin typeface="Cambria Math" panose="02040503050406030204" pitchFamily="18" charset="0"/>
                            </a:rPr>
                            <m:t>1+</m:t>
                          </m:r>
                          <m:sSub>
                            <m:sSubPr>
                              <m:ctrlPr>
                                <a:rPr sz="1400" i="1">
                                  <a:solidFill>
                                    <a:srgbClr val="7030A0"/>
                                  </a:solidFill>
                                  <a:latin typeface="Cambria Math" panose="02040503050406030204" pitchFamily="18" charset="0"/>
                                </a:rPr>
                              </m:ctrlPr>
                            </m:sSubPr>
                            <m:e>
                              <m:r>
                                <a:rPr sz="1400" i="1">
                                  <a:solidFill>
                                    <a:srgbClr val="7030A0"/>
                                  </a:solidFill>
                                  <a:latin typeface="Cambria Math" panose="02040503050406030204" pitchFamily="18" charset="0"/>
                                </a:rPr>
                                <m:t>𝑖</m:t>
                              </m:r>
                            </m:e>
                            <m:sub>
                              <m:r>
                                <a:rPr sz="1400" i="1">
                                  <a:solidFill>
                                    <a:srgbClr val="7030A0"/>
                                  </a:solidFill>
                                  <a:latin typeface="Cambria Math" panose="02040503050406030204" pitchFamily="18" charset="0"/>
                                </a:rPr>
                                <m:t>h𝑖𝑔h</m:t>
                              </m:r>
                            </m:sub>
                          </m:sSub>
                        </m:oMath>
                      </m:oMathPara>
                    </a14:m>
                    <a:endParaRPr sz="1400">
                      <a:solidFill>
                        <a:srgbClr val="7030A0"/>
                      </a:solidFill>
                      <a:latin typeface="+mj-lt"/>
                    </a:endParaRPr>
                  </a:p>
                </p:txBody>
              </p:sp>
            </mc:Choice>
            <mc:Fallback xmlns="">
              <p:sp>
                <p:nvSpPr>
                  <p:cNvPr id="5" name="TextBox 6">
                    <a:extLst>
                      <a:ext uri="{FF2B5EF4-FFF2-40B4-BE49-F238E27FC236}">
                        <a16:creationId xmlns:a16="http://schemas.microsoft.com/office/drawing/2014/main" id="{293F8E1A-7767-ABB5-7D56-C932ED76A933}"/>
                      </a:ext>
                    </a:extLst>
                  </p:cNvPr>
                  <p:cNvSpPr txBox="1">
                    <a:spLocks noRot="1" noChangeAspect="1" noMove="1" noResize="1" noEditPoints="1" noAdjustHandles="1" noChangeArrowheads="1" noChangeShapeType="1" noTextEdit="1"/>
                  </p:cNvSpPr>
                  <p:nvPr/>
                </p:nvSpPr>
                <p:spPr>
                  <a:xfrm>
                    <a:off x="2005844" y="325039"/>
                    <a:ext cx="717312" cy="232949"/>
                  </a:xfrm>
                  <a:prstGeom prst="rect">
                    <a:avLst/>
                  </a:prstGeom>
                  <a:blipFill>
                    <a:blip r:embed="rId3"/>
                    <a:stretch>
                      <a:fillRect b="-14286"/>
                    </a:stretch>
                  </a:blipFill>
                  <a:ln w="12700" cap="flat">
                    <a:noFill/>
                    <a:miter lim="400000"/>
                  </a:ln>
                  <a:effectLst/>
                </p:spPr>
                <p:txBody>
                  <a:bodyPr/>
                  <a:lstStyle/>
                  <a:p>
                    <a:r>
                      <a:rPr lang="en-US">
                        <a:noFill/>
                      </a:rPr>
                      <a:t> </a:t>
                    </a:r>
                  </a:p>
                </p:txBody>
              </p:sp>
            </mc:Fallback>
          </mc:AlternateContent>
          <p:sp>
            <p:nvSpPr>
              <p:cNvPr id="7" name="Straight Arrow Connector 7">
                <a:extLst>
                  <a:ext uri="{FF2B5EF4-FFF2-40B4-BE49-F238E27FC236}">
                    <a16:creationId xmlns:a16="http://schemas.microsoft.com/office/drawing/2014/main" id="{49187467-1049-2DAE-4C6A-15AA8941301B}"/>
                  </a:ext>
                </a:extLst>
              </p:cNvPr>
              <p:cNvSpPr/>
              <p:nvPr/>
            </p:nvSpPr>
            <p:spPr>
              <a:xfrm flipV="1">
                <a:off x="280054" y="82722"/>
                <a:ext cx="2" cy="3707369"/>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8" name="Straight Arrow Connector 8">
                <a:extLst>
                  <a:ext uri="{FF2B5EF4-FFF2-40B4-BE49-F238E27FC236}">
                    <a16:creationId xmlns:a16="http://schemas.microsoft.com/office/drawing/2014/main" id="{79C7B600-F5BA-B25C-186C-DC22B9DFACFF}"/>
                  </a:ext>
                </a:extLst>
              </p:cNvPr>
              <p:cNvSpPr/>
              <p:nvPr/>
            </p:nvSpPr>
            <p:spPr>
              <a:xfrm>
                <a:off x="280054" y="3790090"/>
                <a:ext cx="3999575" cy="5341"/>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9" name="TextBox 9">
                    <a:extLst>
                      <a:ext uri="{FF2B5EF4-FFF2-40B4-BE49-F238E27FC236}">
                        <a16:creationId xmlns:a16="http://schemas.microsoft.com/office/drawing/2014/main" id="{27AB9F62-0141-24E6-164E-93F31C797F03}"/>
                      </a:ext>
                    </a:extLst>
                  </p:cNvPr>
                  <p:cNvSpPr txBox="1"/>
                  <p:nvPr/>
                </p:nvSpPr>
                <p:spPr>
                  <a:xfrm>
                    <a:off x="0" y="19670"/>
                    <a:ext cx="156068"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000000"/>
                              </a:solidFill>
                              <a:latin typeface="Cambria Math" panose="02040503050406030204" pitchFamily="18" charset="0"/>
                            </a:rPr>
                            <m:t>𝐹</m:t>
                          </m:r>
                        </m:oMath>
                      </m:oMathPara>
                    </a14:m>
                    <a:endParaRPr sz="1400">
                      <a:latin typeface="+mj-lt"/>
                    </a:endParaRPr>
                  </a:p>
                </p:txBody>
              </p:sp>
            </mc:Choice>
            <mc:Fallback xmlns="">
              <p:sp>
                <p:nvSpPr>
                  <p:cNvPr id="9" name="TextBox 9">
                    <a:extLst>
                      <a:ext uri="{FF2B5EF4-FFF2-40B4-BE49-F238E27FC236}">
                        <a16:creationId xmlns:a16="http://schemas.microsoft.com/office/drawing/2014/main" id="{27AB9F62-0141-24E6-164E-93F31C797F03}"/>
                      </a:ext>
                    </a:extLst>
                  </p:cNvPr>
                  <p:cNvSpPr txBox="1">
                    <a:spLocks noRot="1" noChangeAspect="1" noMove="1" noResize="1" noEditPoints="1" noAdjustHandles="1" noChangeArrowheads="1" noChangeShapeType="1" noTextEdit="1"/>
                  </p:cNvSpPr>
                  <p:nvPr/>
                </p:nvSpPr>
                <p:spPr>
                  <a:xfrm>
                    <a:off x="0" y="19670"/>
                    <a:ext cx="156068" cy="215444"/>
                  </a:xfrm>
                  <a:prstGeom prst="rect">
                    <a:avLst/>
                  </a:prstGeom>
                  <a:blipFill>
                    <a:blip r:embed="rId4"/>
                    <a:stretch>
                      <a:fillRect l="-21429" r="-14286"/>
                    </a:stretch>
                  </a:blipFill>
                  <a:ln w="12700" cap="flat">
                    <a:noFill/>
                    <a:miter lim="400000"/>
                  </a:ln>
                  <a:effectLst/>
                </p:spPr>
                <p:txBody>
                  <a:bodyPr/>
                  <a:lstStyle/>
                  <a:p>
                    <a:r>
                      <a:rPr lang="en-US">
                        <a:noFill/>
                      </a:rPr>
                      <a:t> </a:t>
                    </a:r>
                  </a:p>
                </p:txBody>
              </p:sp>
            </mc:Fallback>
          </mc:AlternateContent>
          <p:sp>
            <p:nvSpPr>
              <p:cNvPr id="10" name="TextBox 10">
                <a:extLst>
                  <a:ext uri="{FF2B5EF4-FFF2-40B4-BE49-F238E27FC236}">
                    <a16:creationId xmlns:a16="http://schemas.microsoft.com/office/drawing/2014/main" id="{F56614E0-4C7F-B7FB-B7F3-B213ABB2602C}"/>
                  </a:ext>
                </a:extLst>
              </p:cNvPr>
              <p:cNvSpPr txBox="1"/>
              <p:nvPr/>
            </p:nvSpPr>
            <p:spPr>
              <a:xfrm>
                <a:off x="3936353" y="3368874"/>
                <a:ext cx="205892" cy="370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r>
                  <a:rPr>
                    <a:latin typeface="+mj-lt"/>
                  </a:rPr>
                  <a:t>q</a:t>
                </a:r>
              </a:p>
            </p:txBody>
          </p:sp>
          <p:sp>
            <p:nvSpPr>
              <p:cNvPr id="11" name="TextBox 11">
                <a:extLst>
                  <a:ext uri="{FF2B5EF4-FFF2-40B4-BE49-F238E27FC236}">
                    <a16:creationId xmlns:a16="http://schemas.microsoft.com/office/drawing/2014/main" id="{EAB3011A-6CC8-5F92-35BB-843572F3C0AA}"/>
                  </a:ext>
                </a:extLst>
              </p:cNvPr>
              <p:cNvSpPr txBox="1"/>
              <p:nvPr/>
            </p:nvSpPr>
            <p:spPr>
              <a:xfrm>
                <a:off x="3306952" y="3817232"/>
                <a:ext cx="1187633" cy="5847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600" dirty="0">
                    <a:latin typeface="+mj-lt"/>
                  </a:rPr>
                  <a:t>Borrowing</a:t>
                </a:r>
              </a:p>
              <a:p>
                <a:pPr>
                  <a:defRPr>
                    <a:latin typeface="+mn-lt"/>
                    <a:ea typeface="+mn-ea"/>
                    <a:cs typeface="+mn-cs"/>
                    <a:sym typeface="Calibri"/>
                  </a:defRPr>
                </a:pPr>
                <a:r>
                  <a:rPr sz="1600" dirty="0">
                    <a:latin typeface="+mj-lt"/>
                  </a:rPr>
                  <a:t>at </a:t>
                </a:r>
                <a:r>
                  <a:rPr sz="1600" i="1" dirty="0">
                    <a:latin typeface="+mj-lt"/>
                  </a:rPr>
                  <a:t>t </a:t>
                </a:r>
                <a:r>
                  <a:rPr sz="1600" dirty="0">
                    <a:latin typeface="+mj-lt"/>
                  </a:rPr>
                  <a:t>= 1</a:t>
                </a:r>
              </a:p>
            </p:txBody>
          </p:sp>
          <p:sp>
            <p:nvSpPr>
              <p:cNvPr id="12" name="Straight Connector 12">
                <a:extLst>
                  <a:ext uri="{FF2B5EF4-FFF2-40B4-BE49-F238E27FC236}">
                    <a16:creationId xmlns:a16="http://schemas.microsoft.com/office/drawing/2014/main" id="{E28F0F64-B489-9D91-569C-D5BCC6712E6B}"/>
                  </a:ext>
                </a:extLst>
              </p:cNvPr>
              <p:cNvSpPr/>
              <p:nvPr/>
            </p:nvSpPr>
            <p:spPr>
              <a:xfrm>
                <a:off x="305257" y="2892204"/>
                <a:ext cx="1280162" cy="2"/>
              </a:xfrm>
              <a:prstGeom prst="line">
                <a:avLst/>
              </a:prstGeom>
              <a:noFill/>
              <a:ln w="9525" cap="flat">
                <a:solidFill>
                  <a:srgbClr val="418AB3"/>
                </a:solidFill>
                <a:prstDash val="dash"/>
                <a:miter lim="800000"/>
              </a:ln>
              <a:effectLst/>
            </p:spPr>
            <p:txBody>
              <a:bodyPr wrap="square" lIns="45718" tIns="45718" rIns="45718" bIns="45718" numCol="1" anchor="t">
                <a:noAutofit/>
              </a:bodyPr>
              <a:lstStyle/>
              <a:p>
                <a:endParaRPr>
                  <a:latin typeface="+mj-lt"/>
                </a:endParaRPr>
              </a:p>
            </p:txBody>
          </p:sp>
          <p:sp>
            <p:nvSpPr>
              <p:cNvPr id="13" name="Straight Connector 13">
                <a:extLst>
                  <a:ext uri="{FF2B5EF4-FFF2-40B4-BE49-F238E27FC236}">
                    <a16:creationId xmlns:a16="http://schemas.microsoft.com/office/drawing/2014/main" id="{4AB83D18-82A7-456F-1C37-F76CCA04942A}"/>
                  </a:ext>
                </a:extLst>
              </p:cNvPr>
              <p:cNvSpPr/>
              <p:nvPr/>
            </p:nvSpPr>
            <p:spPr>
              <a:xfrm>
                <a:off x="266739" y="1089236"/>
                <a:ext cx="1280162" cy="2"/>
              </a:xfrm>
              <a:prstGeom prst="line">
                <a:avLst/>
              </a:prstGeom>
              <a:noFill/>
              <a:ln w="9525" cap="flat">
                <a:solidFill>
                  <a:srgbClr val="7030A0"/>
                </a:solidFill>
                <a:prstDash val="dash"/>
                <a:miter lim="800000"/>
              </a:ln>
              <a:effectLst/>
            </p:spPr>
            <p:txBody>
              <a:bodyPr wrap="square" lIns="45718" tIns="45718" rIns="45718" bIns="45718" numCol="1" anchor="t">
                <a:noAutofit/>
              </a:bodyPr>
              <a:lstStyle/>
              <a:p>
                <a:endParaRPr>
                  <a:latin typeface="+mj-lt"/>
                </a:endParaRPr>
              </a:p>
            </p:txBody>
          </p:sp>
          <p:sp>
            <p:nvSpPr>
              <p:cNvPr id="15" name="Straight Connector 15">
                <a:extLst>
                  <a:ext uri="{FF2B5EF4-FFF2-40B4-BE49-F238E27FC236}">
                    <a16:creationId xmlns:a16="http://schemas.microsoft.com/office/drawing/2014/main" id="{0F3EA7B3-E3AF-00AD-9975-414F5CA255BD}"/>
                  </a:ext>
                </a:extLst>
              </p:cNvPr>
              <p:cNvSpPr/>
              <p:nvPr/>
            </p:nvSpPr>
            <p:spPr>
              <a:xfrm flipV="1">
                <a:off x="280054" y="2121111"/>
                <a:ext cx="2359451" cy="1674322"/>
              </a:xfrm>
              <a:prstGeom prst="line">
                <a:avLst/>
              </a:prstGeom>
              <a:noFill/>
              <a:ln w="28575" cap="flat">
                <a:solidFill>
                  <a:srgbClr val="418AB3"/>
                </a:solidFill>
                <a:prstDash val="sysDot"/>
                <a:miter lim="800000"/>
              </a:ln>
              <a:effectLst/>
            </p:spPr>
            <p:txBody>
              <a:bodyPr wrap="square" lIns="45718" tIns="45718" rIns="45718" bIns="45718" numCol="1" anchor="t">
                <a:noAutofit/>
              </a:bodyPr>
              <a:lstStyle/>
              <a:p>
                <a:endParaRPr>
                  <a:latin typeface="+mj-lt"/>
                </a:endParaRPr>
              </a:p>
            </p:txBody>
          </p:sp>
          <p:sp>
            <p:nvSpPr>
              <p:cNvPr id="16" name="Straight Connector 16">
                <a:extLst>
                  <a:ext uri="{FF2B5EF4-FFF2-40B4-BE49-F238E27FC236}">
                    <a16:creationId xmlns:a16="http://schemas.microsoft.com/office/drawing/2014/main" id="{D5EB5919-A9E4-FC75-B631-E88334E88EC4}"/>
                  </a:ext>
                </a:extLst>
              </p:cNvPr>
              <p:cNvSpPr/>
              <p:nvPr/>
            </p:nvSpPr>
            <p:spPr>
              <a:xfrm flipV="1">
                <a:off x="287180" y="3891"/>
                <a:ext cx="1793686" cy="3799494"/>
              </a:xfrm>
              <a:prstGeom prst="line">
                <a:avLst/>
              </a:prstGeom>
              <a:noFill/>
              <a:ln w="28575" cap="flat">
                <a:solidFill>
                  <a:srgbClr val="7030A0"/>
                </a:solidFill>
                <a:prstDash val="sysDot"/>
                <a:miter lim="800000"/>
              </a:ln>
              <a:effectLst/>
            </p:spPr>
            <p:txBody>
              <a:bodyPr wrap="square" lIns="45718" tIns="45718" rIns="45718" bIns="45718" numCol="1" anchor="t">
                <a:noAutofit/>
              </a:bodyPr>
              <a:lstStyle/>
              <a:p>
                <a:endParaRPr>
                  <a:latin typeface="+mj-lt"/>
                </a:endParaRPr>
              </a:p>
            </p:txBody>
          </p:sp>
          <p:sp>
            <p:nvSpPr>
              <p:cNvPr id="17" name="Straight Connector 17">
                <a:extLst>
                  <a:ext uri="{FF2B5EF4-FFF2-40B4-BE49-F238E27FC236}">
                    <a16:creationId xmlns:a16="http://schemas.microsoft.com/office/drawing/2014/main" id="{BD5EB549-4C07-CDAB-DFFE-BFF5CC55847F}"/>
                  </a:ext>
                </a:extLst>
              </p:cNvPr>
              <p:cNvSpPr/>
              <p:nvPr/>
            </p:nvSpPr>
            <p:spPr>
              <a:xfrm>
                <a:off x="1933385" y="310522"/>
                <a:ext cx="2" cy="365762"/>
              </a:xfrm>
              <a:prstGeom prst="line">
                <a:avLst/>
              </a:prstGeom>
              <a:noFill/>
              <a:ln w="28575"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18" name="Straight Connector 18">
                <a:extLst>
                  <a:ext uri="{FF2B5EF4-FFF2-40B4-BE49-F238E27FC236}">
                    <a16:creationId xmlns:a16="http://schemas.microsoft.com/office/drawing/2014/main" id="{3324A993-EEC0-19D3-1316-FECACC78EBF7}"/>
                  </a:ext>
                </a:extLst>
              </p:cNvPr>
              <p:cNvSpPr/>
              <p:nvPr/>
            </p:nvSpPr>
            <p:spPr>
              <a:xfrm>
                <a:off x="1750505" y="673110"/>
                <a:ext cx="182882" cy="2"/>
              </a:xfrm>
              <a:prstGeom prst="line">
                <a:avLst/>
              </a:prstGeom>
              <a:noFill/>
              <a:ln w="28575"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19" name="Straight Connector 19">
                <a:extLst>
                  <a:ext uri="{FF2B5EF4-FFF2-40B4-BE49-F238E27FC236}">
                    <a16:creationId xmlns:a16="http://schemas.microsoft.com/office/drawing/2014/main" id="{277F0D35-476B-70D1-83C1-CEA281AFBDC7}"/>
                  </a:ext>
                </a:extLst>
              </p:cNvPr>
              <p:cNvSpPr/>
              <p:nvPr/>
            </p:nvSpPr>
            <p:spPr>
              <a:xfrm>
                <a:off x="1646817" y="2619237"/>
                <a:ext cx="2" cy="191149"/>
              </a:xfrm>
              <a:prstGeom prst="line">
                <a:avLst/>
              </a:prstGeom>
              <a:noFill/>
              <a:ln w="28575"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p:sp>
            <p:nvSpPr>
              <p:cNvPr id="20" name="Straight Connector 20">
                <a:extLst>
                  <a:ext uri="{FF2B5EF4-FFF2-40B4-BE49-F238E27FC236}">
                    <a16:creationId xmlns:a16="http://schemas.microsoft.com/office/drawing/2014/main" id="{FF08DBB0-96BF-21E2-C46C-40CB66023124}"/>
                  </a:ext>
                </a:extLst>
              </p:cNvPr>
              <p:cNvSpPr/>
              <p:nvPr/>
            </p:nvSpPr>
            <p:spPr>
              <a:xfrm>
                <a:off x="1630417" y="2619237"/>
                <a:ext cx="295538" cy="2"/>
              </a:xfrm>
              <a:prstGeom prst="line">
                <a:avLst/>
              </a:prstGeom>
              <a:noFill/>
              <a:ln w="28575"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p:sp>
            <p:nvSpPr>
              <p:cNvPr id="22" name="Freeform: Shape 26">
                <a:extLst>
                  <a:ext uri="{FF2B5EF4-FFF2-40B4-BE49-F238E27FC236}">
                    <a16:creationId xmlns:a16="http://schemas.microsoft.com/office/drawing/2014/main" id="{FB09E948-FB8A-012C-8367-8CC097553C76}"/>
                  </a:ext>
                </a:extLst>
              </p:cNvPr>
              <p:cNvSpPr/>
              <p:nvPr/>
            </p:nvSpPr>
            <p:spPr>
              <a:xfrm>
                <a:off x="280780" y="196530"/>
                <a:ext cx="1810762" cy="3597446"/>
              </a:xfrm>
              <a:custGeom>
                <a:avLst/>
                <a:gdLst/>
                <a:ahLst/>
                <a:cxnLst>
                  <a:cxn ang="0">
                    <a:pos x="wd2" y="hd2"/>
                  </a:cxn>
                  <a:cxn ang="5400000">
                    <a:pos x="wd2" y="hd2"/>
                  </a:cxn>
                  <a:cxn ang="10800000">
                    <a:pos x="wd2" y="hd2"/>
                  </a:cxn>
                  <a:cxn ang="16200000">
                    <a:pos x="wd2" y="hd2"/>
                  </a:cxn>
                </a:cxnLst>
                <a:rect l="0" t="0" r="r" b="b"/>
                <a:pathLst>
                  <a:path w="21588" h="21600" extrusionOk="0">
                    <a:moveTo>
                      <a:pt x="0" y="21600"/>
                    </a:moveTo>
                    <a:cubicBezTo>
                      <a:pt x="5839" y="19830"/>
                      <a:pt x="11679" y="18060"/>
                      <a:pt x="15277" y="16254"/>
                    </a:cubicBezTo>
                    <a:cubicBezTo>
                      <a:pt x="18875" y="14448"/>
                      <a:pt x="21600" y="12588"/>
                      <a:pt x="21588" y="10764"/>
                    </a:cubicBezTo>
                    <a:cubicBezTo>
                      <a:pt x="21576" y="8940"/>
                      <a:pt x="18767" y="7104"/>
                      <a:pt x="15205" y="5310"/>
                    </a:cubicBezTo>
                    <a:cubicBezTo>
                      <a:pt x="11643" y="3516"/>
                      <a:pt x="5929" y="1758"/>
                      <a:pt x="215" y="0"/>
                    </a:cubicBezTo>
                  </a:path>
                </a:pathLst>
              </a:custGeom>
              <a:noFill/>
              <a:ln w="19050" cap="flat">
                <a:solidFill>
                  <a:srgbClr val="A9B956"/>
                </a:solidFill>
                <a:prstDash val="solid"/>
                <a:miter lim="800000"/>
              </a:ln>
              <a:effectLst/>
            </p:spPr>
            <p:txBody>
              <a:bodyPr wrap="square" lIns="45718" tIns="45718" rIns="45718" bIns="45718" numCol="1" anchor="ctr">
                <a:noAutofit/>
              </a:bodyPr>
              <a:lstStyle/>
              <a:p>
                <a:pPr algn="ctr">
                  <a:defRPr>
                    <a:latin typeface="+mn-lt"/>
                    <a:ea typeface="+mn-ea"/>
                    <a:cs typeface="+mn-cs"/>
                    <a:sym typeface="Calibri"/>
                  </a:defRPr>
                </a:pPr>
                <a:endParaRPr>
                  <a:latin typeface="+mj-lt"/>
                </a:endParaRPr>
              </a:p>
            </p:txBody>
          </p:sp>
          <mc:AlternateContent xmlns:mc="http://schemas.openxmlformats.org/markup-compatibility/2006" xmlns:a14="http://schemas.microsoft.com/office/drawing/2010/main">
            <mc:Choice Requires="a14">
              <p:sp>
                <p:nvSpPr>
                  <p:cNvPr id="23" name="TextBox 23">
                    <a:extLst>
                      <a:ext uri="{FF2B5EF4-FFF2-40B4-BE49-F238E27FC236}">
                        <a16:creationId xmlns:a16="http://schemas.microsoft.com/office/drawing/2014/main" id="{B50B03FA-70D5-2C65-43B7-16732DE3B7FE}"/>
                      </a:ext>
                    </a:extLst>
                  </p:cNvPr>
                  <p:cNvSpPr txBox="1"/>
                  <p:nvPr/>
                </p:nvSpPr>
                <p:spPr>
                  <a:xfrm>
                    <a:off x="1479169" y="3850959"/>
                    <a:ext cx="235642"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800" i="1">
                              <a:solidFill>
                                <a:srgbClr val="418AB3"/>
                              </a:solidFill>
                              <a:latin typeface="Cambria Math" panose="02040503050406030204" pitchFamily="18" charset="0"/>
                            </a:rPr>
                            <m:t>𝑞</m:t>
                          </m:r>
                          <m:r>
                            <a:rPr sz="1800" i="1">
                              <a:solidFill>
                                <a:srgbClr val="418AB3"/>
                              </a:solidFill>
                              <a:latin typeface="Cambria Math" panose="02040503050406030204" pitchFamily="18" charset="0"/>
                            </a:rPr>
                            <m:t>′</m:t>
                          </m:r>
                        </m:oMath>
                      </m:oMathPara>
                    </a14:m>
                    <a:endParaRPr>
                      <a:solidFill>
                        <a:srgbClr val="418AB3"/>
                      </a:solidFill>
                      <a:latin typeface="+mj-lt"/>
                    </a:endParaRPr>
                  </a:p>
                </p:txBody>
              </p:sp>
            </mc:Choice>
            <mc:Fallback xmlns="">
              <p:sp>
                <p:nvSpPr>
                  <p:cNvPr id="23" name="TextBox 23">
                    <a:extLst>
                      <a:ext uri="{FF2B5EF4-FFF2-40B4-BE49-F238E27FC236}">
                        <a16:creationId xmlns:a16="http://schemas.microsoft.com/office/drawing/2014/main" id="{B50B03FA-70D5-2C65-43B7-16732DE3B7FE}"/>
                      </a:ext>
                    </a:extLst>
                  </p:cNvPr>
                  <p:cNvSpPr txBox="1">
                    <a:spLocks noRot="1" noChangeAspect="1" noMove="1" noResize="1" noEditPoints="1" noAdjustHandles="1" noChangeArrowheads="1" noChangeShapeType="1" noTextEdit="1"/>
                  </p:cNvSpPr>
                  <p:nvPr/>
                </p:nvSpPr>
                <p:spPr>
                  <a:xfrm>
                    <a:off x="1479169" y="3850959"/>
                    <a:ext cx="235642" cy="276999"/>
                  </a:xfrm>
                  <a:prstGeom prst="rect">
                    <a:avLst/>
                  </a:prstGeom>
                  <a:blipFill>
                    <a:blip r:embed="rId5"/>
                    <a:stretch>
                      <a:fillRect l="-27273" t="-4000" r="-27273" b="-24000"/>
                    </a:stretch>
                  </a:blipFill>
                  <a:ln w="12700" cap="flat">
                    <a:noFill/>
                    <a:miter lim="400000"/>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1">
                    <a:extLst>
                      <a:ext uri="{FF2B5EF4-FFF2-40B4-BE49-F238E27FC236}">
                        <a16:creationId xmlns:a16="http://schemas.microsoft.com/office/drawing/2014/main" id="{13BB0DB6-1B27-11BE-E4F3-3A90C11C016F}"/>
                      </a:ext>
                    </a:extLst>
                  </p:cNvPr>
                  <p:cNvSpPr txBox="1"/>
                  <p:nvPr/>
                </p:nvSpPr>
                <p:spPr>
                  <a:xfrm>
                    <a:off x="1085477" y="2514521"/>
                    <a:ext cx="556883" cy="184666"/>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200" i="1">
                              <a:solidFill>
                                <a:srgbClr val="418AB3"/>
                              </a:solidFill>
                              <a:latin typeface="Cambria Math" panose="02040503050406030204" pitchFamily="18" charset="0"/>
                            </a:rPr>
                            <m:t>1+</m:t>
                          </m:r>
                          <m:sSub>
                            <m:sSubPr>
                              <m:ctrlPr>
                                <a:rPr sz="1200" i="1">
                                  <a:solidFill>
                                    <a:srgbClr val="418AB3"/>
                                  </a:solidFill>
                                  <a:latin typeface="Cambria Math" panose="02040503050406030204" pitchFamily="18" charset="0"/>
                                </a:rPr>
                              </m:ctrlPr>
                            </m:sSubPr>
                            <m:e>
                              <m:r>
                                <a:rPr sz="1200" i="1">
                                  <a:solidFill>
                                    <a:srgbClr val="418AB3"/>
                                  </a:solidFill>
                                  <a:latin typeface="Cambria Math" panose="02040503050406030204" pitchFamily="18" charset="0"/>
                                </a:rPr>
                                <m:t>𝑖</m:t>
                              </m:r>
                            </m:e>
                            <m:sub>
                              <m:r>
                                <a:rPr sz="1200" i="1">
                                  <a:solidFill>
                                    <a:srgbClr val="418AB3"/>
                                  </a:solidFill>
                                  <a:latin typeface="Cambria Math" panose="02040503050406030204" pitchFamily="18" charset="0"/>
                                </a:rPr>
                                <m:t>𝑙𝑜𝑤</m:t>
                              </m:r>
                            </m:sub>
                          </m:sSub>
                        </m:oMath>
                      </m:oMathPara>
                    </a14:m>
                    <a:endParaRPr sz="1200" dirty="0">
                      <a:solidFill>
                        <a:srgbClr val="418AB3"/>
                      </a:solidFill>
                      <a:latin typeface="+mj-lt"/>
                    </a:endParaRPr>
                  </a:p>
                </p:txBody>
              </p:sp>
            </mc:Choice>
            <mc:Fallback xmlns="">
              <p:sp>
                <p:nvSpPr>
                  <p:cNvPr id="21" name="TextBox 21">
                    <a:extLst>
                      <a:ext uri="{FF2B5EF4-FFF2-40B4-BE49-F238E27FC236}">
                        <a16:creationId xmlns:a16="http://schemas.microsoft.com/office/drawing/2014/main" id="{13BB0DB6-1B27-11BE-E4F3-3A90C11C016F}"/>
                      </a:ext>
                    </a:extLst>
                  </p:cNvPr>
                  <p:cNvSpPr txBox="1">
                    <a:spLocks noRot="1" noChangeAspect="1" noMove="1" noResize="1" noEditPoints="1" noAdjustHandles="1" noChangeArrowheads="1" noChangeShapeType="1" noTextEdit="1"/>
                  </p:cNvSpPr>
                  <p:nvPr/>
                </p:nvSpPr>
                <p:spPr>
                  <a:xfrm>
                    <a:off x="1085477" y="2514521"/>
                    <a:ext cx="556883" cy="184666"/>
                  </a:xfrm>
                  <a:prstGeom prst="rect">
                    <a:avLst/>
                  </a:prstGeom>
                  <a:blipFill>
                    <a:blip r:embed="rId6"/>
                    <a:stretch>
                      <a:fillRect/>
                    </a:stretch>
                  </a:blipFill>
                  <a:ln w="12700" cap="flat">
                    <a:noFill/>
                    <a:miter lim="400000"/>
                  </a:ln>
                  <a:effectLst/>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4" name="TextBox 67">
                  <a:extLst>
                    <a:ext uri="{FF2B5EF4-FFF2-40B4-BE49-F238E27FC236}">
                      <a16:creationId xmlns:a16="http://schemas.microsoft.com/office/drawing/2014/main" id="{A21264A1-FB4A-AEAB-B5AD-21D637AE9803}"/>
                    </a:ext>
                  </a:extLst>
                </p:cNvPr>
                <p:cNvSpPr txBox="1"/>
                <p:nvPr/>
              </p:nvSpPr>
              <p:spPr>
                <a:xfrm>
                  <a:off x="6198035" y="4152070"/>
                  <a:ext cx="371911" cy="208213"/>
                </a:xfrm>
                <a:prstGeom prst="rect">
                  <a:avLst/>
                </a:prstGeom>
                <a:ln w="12700">
                  <a:miter lim="400000"/>
                </a:ln>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800" i="1">
                                <a:solidFill>
                                  <a:srgbClr val="0070C0"/>
                                </a:solidFill>
                                <a:latin typeface="Cambria Math" panose="02040503050406030204" pitchFamily="18" charset="0"/>
                              </a:rPr>
                            </m:ctrlPr>
                          </m:sSubPr>
                          <m:e>
                            <m:r>
                              <a:rPr sz="1800" i="1">
                                <a:solidFill>
                                  <a:srgbClr val="0070C0"/>
                                </a:solidFill>
                                <a:latin typeface="Cambria Math" panose="02040503050406030204" pitchFamily="18" charset="0"/>
                              </a:rPr>
                              <m:t>𝐹</m:t>
                            </m:r>
                          </m:e>
                          <m:sub>
                            <m:r>
                              <a:rPr sz="1800" i="1">
                                <a:solidFill>
                                  <a:srgbClr val="0070C0"/>
                                </a:solidFill>
                                <a:latin typeface="Cambria Math" panose="02040503050406030204" pitchFamily="18" charset="0"/>
                              </a:rPr>
                              <m:t>𝑙𝑜𝑤</m:t>
                            </m:r>
                          </m:sub>
                        </m:sSub>
                      </m:oMath>
                    </m:oMathPara>
                  </a14:m>
                  <a:endParaRPr dirty="0">
                    <a:solidFill>
                      <a:srgbClr val="0070C0"/>
                    </a:solidFill>
                  </a:endParaRPr>
                </a:p>
              </p:txBody>
            </p:sp>
          </mc:Choice>
          <mc:Fallback xmlns="">
            <p:sp>
              <p:nvSpPr>
                <p:cNvPr id="24" name="TextBox 67">
                  <a:extLst>
                    <a:ext uri="{FF2B5EF4-FFF2-40B4-BE49-F238E27FC236}">
                      <a16:creationId xmlns:a16="http://schemas.microsoft.com/office/drawing/2014/main" id="{A21264A1-FB4A-AEAB-B5AD-21D637AE9803}"/>
                    </a:ext>
                  </a:extLst>
                </p:cNvPr>
                <p:cNvSpPr txBox="1">
                  <a:spLocks noRot="1" noChangeAspect="1" noMove="1" noResize="1" noEditPoints="1" noAdjustHandles="1" noChangeArrowheads="1" noChangeShapeType="1" noTextEdit="1"/>
                </p:cNvSpPr>
                <p:nvPr/>
              </p:nvSpPr>
              <p:spPr>
                <a:xfrm>
                  <a:off x="6198035" y="4152070"/>
                  <a:ext cx="371911" cy="208213"/>
                </a:xfrm>
                <a:prstGeom prst="rect">
                  <a:avLst/>
                </a:prstGeom>
                <a:blipFill>
                  <a:blip r:embed="rId7"/>
                  <a:stretch>
                    <a:fillRect l="-17143" r="-8571" b="-38889"/>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66">
                  <a:extLst>
                    <a:ext uri="{FF2B5EF4-FFF2-40B4-BE49-F238E27FC236}">
                      <a16:creationId xmlns:a16="http://schemas.microsoft.com/office/drawing/2014/main" id="{1B31FAB3-003E-52A8-6F5A-E897685945E5}"/>
                    </a:ext>
                  </a:extLst>
                </p:cNvPr>
                <p:cNvSpPr txBox="1"/>
                <p:nvPr/>
              </p:nvSpPr>
              <p:spPr>
                <a:xfrm>
                  <a:off x="6120781" y="2383098"/>
                  <a:ext cx="413811" cy="236778"/>
                </a:xfrm>
                <a:prstGeom prst="rect">
                  <a:avLst/>
                </a:prstGeom>
                <a:ln w="12700">
                  <a:miter lim="400000"/>
                </a:ln>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800" i="1">
                                <a:solidFill>
                                  <a:srgbClr val="7030A0"/>
                                </a:solidFill>
                                <a:latin typeface="Cambria Math" panose="02040503050406030204" pitchFamily="18" charset="0"/>
                              </a:rPr>
                            </m:ctrlPr>
                          </m:sSubPr>
                          <m:e>
                            <m:r>
                              <a:rPr sz="1800" i="1">
                                <a:solidFill>
                                  <a:srgbClr val="7030A0"/>
                                </a:solidFill>
                                <a:latin typeface="Cambria Math" panose="02040503050406030204" pitchFamily="18" charset="0"/>
                              </a:rPr>
                              <m:t>𝐹</m:t>
                            </m:r>
                          </m:e>
                          <m:sub>
                            <m:r>
                              <a:rPr sz="1800" i="1">
                                <a:solidFill>
                                  <a:srgbClr val="7030A0"/>
                                </a:solidFill>
                                <a:latin typeface="Cambria Math" panose="02040503050406030204" pitchFamily="18" charset="0"/>
                              </a:rPr>
                              <m:t>h𝑖𝑔h</m:t>
                            </m:r>
                          </m:sub>
                        </m:sSub>
                      </m:oMath>
                    </m:oMathPara>
                  </a14:m>
                  <a:endParaRPr dirty="0">
                    <a:solidFill>
                      <a:srgbClr val="7030A0"/>
                    </a:solidFill>
                  </a:endParaRPr>
                </a:p>
              </p:txBody>
            </p:sp>
          </mc:Choice>
          <mc:Fallback xmlns="">
            <p:sp>
              <p:nvSpPr>
                <p:cNvPr id="25" name="TextBox 66">
                  <a:extLst>
                    <a:ext uri="{FF2B5EF4-FFF2-40B4-BE49-F238E27FC236}">
                      <a16:creationId xmlns:a16="http://schemas.microsoft.com/office/drawing/2014/main" id="{1B31FAB3-003E-52A8-6F5A-E897685945E5}"/>
                    </a:ext>
                  </a:extLst>
                </p:cNvPr>
                <p:cNvSpPr txBox="1">
                  <a:spLocks noRot="1" noChangeAspect="1" noMove="1" noResize="1" noEditPoints="1" noAdjustHandles="1" noChangeArrowheads="1" noChangeShapeType="1" noTextEdit="1"/>
                </p:cNvSpPr>
                <p:nvPr/>
              </p:nvSpPr>
              <p:spPr>
                <a:xfrm>
                  <a:off x="6120781" y="2383098"/>
                  <a:ext cx="413811" cy="236778"/>
                </a:xfrm>
                <a:prstGeom prst="rect">
                  <a:avLst/>
                </a:prstGeom>
                <a:blipFill>
                  <a:blip r:embed="rId8"/>
                  <a:stretch>
                    <a:fillRect l="-15789" r="-21053" b="-47619"/>
                  </a:stretch>
                </a:blipFill>
                <a:ln w="12700">
                  <a:miter lim="400000"/>
                </a:ln>
              </p:spPr>
              <p:txBody>
                <a:bodyPr/>
                <a:lstStyle/>
                <a:p>
                  <a:r>
                    <a:rPr lang="en-US">
                      <a:noFill/>
                    </a:rPr>
                    <a:t> </a:t>
                  </a:r>
                </a:p>
              </p:txBody>
            </p:sp>
          </mc:Fallback>
        </mc:AlternateContent>
      </p:grpSp>
    </p:spTree>
    <p:extLst>
      <p:ext uri="{BB962C8B-B14F-4D97-AF65-F5344CB8AC3E}">
        <p14:creationId xmlns:p14="http://schemas.microsoft.com/office/powerpoint/2010/main" val="19097734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71382" y="809512"/>
            <a:ext cx="4980792" cy="696087"/>
          </a:xfrm>
        </p:spPr>
        <p:txBody>
          <a:bodyPr anchor="t">
            <a:normAutofit/>
          </a:bodyPr>
          <a:lstStyle/>
          <a:p>
            <a:r>
              <a:rPr lang="en-IN" dirty="0"/>
              <a:t>Liquidity Crisis</a:t>
            </a:r>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88258" y="1505599"/>
                <a:ext cx="5339049" cy="4683718"/>
              </a:xfrm>
            </p:spPr>
            <p:txBody>
              <a:bodyPr anchor="t">
                <a:noAutofit/>
              </a:bodyPr>
              <a:lstStyle/>
              <a:p>
                <a:pPr marL="342900" indent="-342900">
                  <a:lnSpc>
                    <a:spcPct val="100000"/>
                  </a:lnSpc>
                  <a:spcBef>
                    <a:spcPts val="0"/>
                  </a:spcBef>
                  <a:spcAft>
                    <a:spcPts val="600"/>
                  </a:spcAft>
                  <a:buFont typeface="Arial" panose="020B0604020202020204" pitchFamily="34" charset="0"/>
                  <a:buChar char="•"/>
                  <a:defRPr sz="2100"/>
                </a:pPr>
                <a:r>
                  <a:rPr lang="en-IN" sz="2000" dirty="0">
                    <a:latin typeface="+mj-lt"/>
                  </a:rPr>
                  <a:t>If there is a change in </a:t>
                </a:r>
                <a:r>
                  <a:rPr lang="en-IN" sz="2000" dirty="0">
                    <a:solidFill>
                      <a:srgbClr val="EC6D0B"/>
                    </a:solidFill>
                    <a:latin typeface="+mj-lt"/>
                  </a:rPr>
                  <a:t>market sentiments </a:t>
                </a:r>
                <a:r>
                  <a:rPr lang="en-IN" sz="2000" dirty="0">
                    <a:latin typeface="+mj-lt"/>
                  </a:rPr>
                  <a:t>to the risk of default</a:t>
                </a:r>
              </a:p>
              <a:p>
                <a:pPr marL="800100" lvl="1" indent="-342900">
                  <a:lnSpc>
                    <a:spcPct val="100000"/>
                  </a:lnSpc>
                  <a:spcBef>
                    <a:spcPts val="0"/>
                  </a:spcBef>
                  <a:spcAft>
                    <a:spcPts val="600"/>
                  </a:spcAft>
                  <a:buFont typeface="Arial" panose="020B0604020202020204" pitchFamily="34" charset="0"/>
                  <a:buChar char="•"/>
                  <a:defRPr sz="2100"/>
                </a:pPr>
                <a:r>
                  <a:rPr lang="en-IN" sz="2000" dirty="0">
                    <a:latin typeface="+mj-lt"/>
                  </a:rPr>
                  <a:t>Investors thinks it’s more likely to default, they require higher interest rate </a:t>
                </a:r>
                <a14:m>
                  <m:oMath xmlns:m="http://schemas.openxmlformats.org/officeDocument/2006/math">
                    <m:sSub>
                      <m:sSubPr>
                        <m:ctrlPr>
                          <a:rPr lang="ar-AE" sz="2000" i="1">
                            <a:solidFill>
                              <a:srgbClr val="000000"/>
                            </a:solidFill>
                            <a:latin typeface="Cambria Math" panose="02040503050406030204" pitchFamily="18" charset="0"/>
                          </a:rPr>
                        </m:ctrlPr>
                      </m:sSubPr>
                      <m:e>
                        <m:r>
                          <a:rPr lang="ar-AE" sz="2000" i="1">
                            <a:solidFill>
                              <a:srgbClr val="000000"/>
                            </a:solidFill>
                            <a:latin typeface="Cambria Math" panose="02040503050406030204" pitchFamily="18" charset="0"/>
                          </a:rPr>
                          <m:t>𝑖</m:t>
                        </m:r>
                      </m:e>
                      <m:sub>
                        <m:r>
                          <a:rPr lang="ar-AE" sz="2000" i="1">
                            <a:solidFill>
                              <a:srgbClr val="000000"/>
                            </a:solidFill>
                            <a:latin typeface="Cambria Math" panose="02040503050406030204" pitchFamily="18" charset="0"/>
                          </a:rPr>
                          <m:t>h𝑖𝑔h</m:t>
                        </m:r>
                      </m:sub>
                    </m:sSub>
                  </m:oMath>
                </a14:m>
                <a:r>
                  <a:rPr lang="ar-AE" sz="2000" dirty="0">
                    <a:latin typeface="+mj-lt"/>
                  </a:rPr>
                  <a:t> </a:t>
                </a:r>
                <a:r>
                  <a:rPr lang="en-IN" sz="2000" dirty="0">
                    <a:latin typeface="+mj-lt"/>
                  </a:rPr>
                  <a:t>to compensate them for lending</a:t>
                </a:r>
              </a:p>
              <a:p>
                <a:pPr marL="342900" indent="-342900">
                  <a:lnSpc>
                    <a:spcPct val="100000"/>
                  </a:lnSpc>
                  <a:spcBef>
                    <a:spcPts val="1800"/>
                  </a:spcBef>
                  <a:spcAft>
                    <a:spcPts val="600"/>
                  </a:spcAft>
                  <a:buFont typeface="Arial" panose="020B0604020202020204" pitchFamily="34" charset="0"/>
                  <a:buChar char="•"/>
                  <a:defRPr sz="2100"/>
                </a:pPr>
                <a:r>
                  <a:rPr lang="en-IN" sz="2000" dirty="0">
                    <a:latin typeface="+mj-lt"/>
                  </a:rPr>
                  <a:t>The institution needs to promise a higher payoff which also has a higher probability of defaulting</a:t>
                </a:r>
              </a:p>
              <a:p>
                <a:pPr marL="342900" indent="-342900">
                  <a:lnSpc>
                    <a:spcPct val="100000"/>
                  </a:lnSpc>
                  <a:spcBef>
                    <a:spcPts val="1800"/>
                  </a:spcBef>
                  <a:spcAft>
                    <a:spcPts val="600"/>
                  </a:spcAft>
                  <a:buFont typeface="Arial" panose="020B0604020202020204" pitchFamily="34" charset="0"/>
                  <a:buChar char="•"/>
                  <a:defRPr sz="2100"/>
                </a:pPr>
                <a:r>
                  <a:rPr lang="en-IN" sz="2000" dirty="0">
                    <a:latin typeface="+mj-lt"/>
                  </a:rPr>
                  <a:t>Can enter </a:t>
                </a:r>
                <a:r>
                  <a:rPr lang="en-IN" sz="2000" dirty="0">
                    <a:solidFill>
                      <a:srgbClr val="EC6D0B"/>
                    </a:solidFill>
                    <a:latin typeface="+mj-lt"/>
                  </a:rPr>
                  <a:t>liquidity crisis</a:t>
                </a:r>
              </a:p>
              <a:p>
                <a:pPr marL="800100" lvl="1" indent="-342900">
                  <a:lnSpc>
                    <a:spcPct val="100000"/>
                  </a:lnSpc>
                  <a:spcBef>
                    <a:spcPts val="0"/>
                  </a:spcBef>
                  <a:spcAft>
                    <a:spcPts val="600"/>
                  </a:spcAft>
                  <a:buFont typeface="Arial" panose="020B0604020202020204" pitchFamily="34" charset="0"/>
                  <a:buChar char="•"/>
                  <a:defRPr sz="2100"/>
                </a:pPr>
                <a:r>
                  <a:rPr lang="en-IN" sz="2000" dirty="0">
                    <a:latin typeface="+mj-lt"/>
                  </a:rPr>
                  <a:t>The economy can suddenly jump from low to high (illiquid) face value equilibrium</a:t>
                </a:r>
              </a:p>
            </p:txBody>
          </p:sp>
        </mc:Choice>
        <mc:Fallback xmlns="">
          <p:sp>
            <p:nvSpPr>
              <p:cNvPr id="6" name="Text Placeholder 5">
                <a:extLst>
                  <a:ext uri="{FF2B5EF4-FFF2-40B4-BE49-F238E27FC236}">
                    <a16:creationId xmlns:a16="http://schemas.microsoft.com/office/drawing/2014/main" id="{3EA9A647-EAD6-7405-4CA5-9B3F9AD4D97D}"/>
                  </a:ext>
                </a:extLst>
              </p:cNvPr>
              <p:cNvSpPr>
                <a:spLocks noGrp="1" noRot="1" noChangeAspect="1" noMove="1" noResize="1" noEditPoints="1" noAdjustHandles="1" noChangeArrowheads="1" noChangeShapeType="1" noTextEdit="1"/>
              </p:cNvSpPr>
              <p:nvPr>
                <p:ph type="body" sz="half" idx="2"/>
              </p:nvPr>
            </p:nvSpPr>
            <p:spPr>
              <a:xfrm>
                <a:off x="688258" y="1505599"/>
                <a:ext cx="5339049" cy="4683718"/>
              </a:xfrm>
              <a:blipFill>
                <a:blip r:embed="rId2"/>
                <a:stretch>
                  <a:fillRect l="-1188" t="-811" r="-1425"/>
                </a:stretch>
              </a:blipFill>
            </p:spPr>
            <p:txBody>
              <a:bodyPr/>
              <a:lstStyle/>
              <a:p>
                <a:r>
                  <a:rPr lang="en-US">
                    <a:noFill/>
                  </a:rPr>
                  <a:t> </a:t>
                </a:r>
              </a:p>
            </p:txBody>
          </p:sp>
        </mc:Fallback>
      </mc:AlternateContent>
      <p:grpSp>
        <p:nvGrpSpPr>
          <p:cNvPr id="26" name="Group 25">
            <a:extLst>
              <a:ext uri="{FF2B5EF4-FFF2-40B4-BE49-F238E27FC236}">
                <a16:creationId xmlns:a16="http://schemas.microsoft.com/office/drawing/2014/main" id="{242FAE3F-76E5-B888-FB58-E59A574B0CC2}"/>
              </a:ext>
            </a:extLst>
          </p:cNvPr>
          <p:cNvGrpSpPr/>
          <p:nvPr/>
        </p:nvGrpSpPr>
        <p:grpSpPr>
          <a:xfrm>
            <a:off x="6120781" y="1347595"/>
            <a:ext cx="5382961" cy="4740911"/>
            <a:chOff x="6120781" y="1439761"/>
            <a:chExt cx="4741419" cy="4402006"/>
          </a:xfrm>
        </p:grpSpPr>
        <p:grpSp>
          <p:nvGrpSpPr>
            <p:cNvPr id="2" name="Group 4">
              <a:extLst>
                <a:ext uri="{FF2B5EF4-FFF2-40B4-BE49-F238E27FC236}">
                  <a16:creationId xmlns:a16="http://schemas.microsoft.com/office/drawing/2014/main" id="{BF0B6D68-9F8E-9086-64AC-6CEB32D9A4FF}"/>
                </a:ext>
              </a:extLst>
            </p:cNvPr>
            <p:cNvGrpSpPr/>
            <p:nvPr/>
          </p:nvGrpSpPr>
          <p:grpSpPr>
            <a:xfrm>
              <a:off x="6367614" y="1439761"/>
              <a:ext cx="4494586" cy="4402006"/>
              <a:chOff x="0" y="-1"/>
              <a:chExt cx="4494585" cy="4402004"/>
            </a:xfrm>
          </p:grpSpPr>
          <p:sp>
            <p:nvSpPr>
              <p:cNvPr id="14" name="Straight Connector 14">
                <a:extLst>
                  <a:ext uri="{FF2B5EF4-FFF2-40B4-BE49-F238E27FC236}">
                    <a16:creationId xmlns:a16="http://schemas.microsoft.com/office/drawing/2014/main" id="{BD923754-0E09-D0AF-9DD1-F71CF69388B1}"/>
                  </a:ext>
                </a:extLst>
              </p:cNvPr>
              <p:cNvSpPr/>
              <p:nvPr/>
            </p:nvSpPr>
            <p:spPr>
              <a:xfrm flipV="1">
                <a:off x="1564481" y="639837"/>
                <a:ext cx="2" cy="3162002"/>
              </a:xfrm>
              <a:prstGeom prst="line">
                <a:avLst/>
              </a:prstGeom>
              <a:noFill/>
              <a:ln w="19050"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p:sp>
            <p:nvSpPr>
              <p:cNvPr id="3" name="TextBox 5">
                <a:extLst>
                  <a:ext uri="{FF2B5EF4-FFF2-40B4-BE49-F238E27FC236}">
                    <a16:creationId xmlns:a16="http://schemas.microsoft.com/office/drawing/2014/main" id="{064D8DE4-BA82-8F4E-6010-445651300571}"/>
                  </a:ext>
                </a:extLst>
              </p:cNvPr>
              <p:cNvSpPr txBox="1"/>
              <p:nvPr/>
            </p:nvSpPr>
            <p:spPr>
              <a:xfrm>
                <a:off x="694212" y="-1"/>
                <a:ext cx="1129677" cy="64632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lvl1pPr algn="ctr">
                  <a:defRPr>
                    <a:solidFill>
                      <a:schemeClr val="accent2"/>
                    </a:solidFill>
                    <a:latin typeface="+mn-lt"/>
                    <a:ea typeface="+mn-ea"/>
                    <a:cs typeface="+mn-cs"/>
                    <a:sym typeface="Calibri"/>
                  </a:defRPr>
                </a:lvl1pPr>
              </a:lstStyle>
              <a:p>
                <a:r>
                  <a:rPr dirty="0">
                    <a:solidFill>
                      <a:srgbClr val="A9B956"/>
                    </a:solidFill>
                    <a:latin typeface="+mj-lt"/>
                  </a:rPr>
                  <a:t>With frictions</a:t>
                </a:r>
              </a:p>
            </p:txBody>
          </p:sp>
          <mc:AlternateContent xmlns:mc="http://schemas.openxmlformats.org/markup-compatibility/2006" xmlns:a14="http://schemas.microsoft.com/office/drawing/2010/main">
            <mc:Choice Requires="a14">
              <p:sp>
                <p:nvSpPr>
                  <p:cNvPr id="5" name="TextBox 6">
                    <a:extLst>
                      <a:ext uri="{FF2B5EF4-FFF2-40B4-BE49-F238E27FC236}">
                        <a16:creationId xmlns:a16="http://schemas.microsoft.com/office/drawing/2014/main" id="{293F8E1A-7767-ABB5-7D56-C932ED76A933}"/>
                      </a:ext>
                    </a:extLst>
                  </p:cNvPr>
                  <p:cNvSpPr txBox="1"/>
                  <p:nvPr/>
                </p:nvSpPr>
                <p:spPr>
                  <a:xfrm>
                    <a:off x="2005844" y="325039"/>
                    <a:ext cx="717312" cy="23294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7030A0"/>
                              </a:solidFill>
                              <a:latin typeface="Cambria Math" panose="02040503050406030204" pitchFamily="18" charset="0"/>
                            </a:rPr>
                            <m:t>1+</m:t>
                          </m:r>
                          <m:sSub>
                            <m:sSubPr>
                              <m:ctrlPr>
                                <a:rPr sz="1400" i="1">
                                  <a:solidFill>
                                    <a:srgbClr val="7030A0"/>
                                  </a:solidFill>
                                  <a:latin typeface="Cambria Math" panose="02040503050406030204" pitchFamily="18" charset="0"/>
                                </a:rPr>
                              </m:ctrlPr>
                            </m:sSubPr>
                            <m:e>
                              <m:r>
                                <a:rPr sz="1400" i="1">
                                  <a:solidFill>
                                    <a:srgbClr val="7030A0"/>
                                  </a:solidFill>
                                  <a:latin typeface="Cambria Math" panose="02040503050406030204" pitchFamily="18" charset="0"/>
                                </a:rPr>
                                <m:t>𝑖</m:t>
                              </m:r>
                            </m:e>
                            <m:sub>
                              <m:r>
                                <a:rPr sz="1400" i="1">
                                  <a:solidFill>
                                    <a:srgbClr val="7030A0"/>
                                  </a:solidFill>
                                  <a:latin typeface="Cambria Math" panose="02040503050406030204" pitchFamily="18" charset="0"/>
                                </a:rPr>
                                <m:t>h𝑖𝑔h</m:t>
                              </m:r>
                            </m:sub>
                          </m:sSub>
                        </m:oMath>
                      </m:oMathPara>
                    </a14:m>
                    <a:endParaRPr sz="1400">
                      <a:solidFill>
                        <a:srgbClr val="7030A0"/>
                      </a:solidFill>
                      <a:latin typeface="+mj-lt"/>
                    </a:endParaRPr>
                  </a:p>
                </p:txBody>
              </p:sp>
            </mc:Choice>
            <mc:Fallback xmlns="">
              <p:sp>
                <p:nvSpPr>
                  <p:cNvPr id="5" name="TextBox 6">
                    <a:extLst>
                      <a:ext uri="{FF2B5EF4-FFF2-40B4-BE49-F238E27FC236}">
                        <a16:creationId xmlns:a16="http://schemas.microsoft.com/office/drawing/2014/main" id="{293F8E1A-7767-ABB5-7D56-C932ED76A933}"/>
                      </a:ext>
                    </a:extLst>
                  </p:cNvPr>
                  <p:cNvSpPr txBox="1">
                    <a:spLocks noRot="1" noChangeAspect="1" noMove="1" noResize="1" noEditPoints="1" noAdjustHandles="1" noChangeArrowheads="1" noChangeShapeType="1" noTextEdit="1"/>
                  </p:cNvSpPr>
                  <p:nvPr/>
                </p:nvSpPr>
                <p:spPr>
                  <a:xfrm>
                    <a:off x="2005844" y="325039"/>
                    <a:ext cx="717312" cy="232949"/>
                  </a:xfrm>
                  <a:prstGeom prst="rect">
                    <a:avLst/>
                  </a:prstGeom>
                  <a:blipFill>
                    <a:blip r:embed="rId3"/>
                    <a:stretch>
                      <a:fillRect b="-14286"/>
                    </a:stretch>
                  </a:blipFill>
                  <a:ln w="12700" cap="flat">
                    <a:noFill/>
                    <a:miter lim="400000"/>
                  </a:ln>
                  <a:effectLst/>
                </p:spPr>
                <p:txBody>
                  <a:bodyPr/>
                  <a:lstStyle/>
                  <a:p>
                    <a:r>
                      <a:rPr lang="en-US">
                        <a:noFill/>
                      </a:rPr>
                      <a:t> </a:t>
                    </a:r>
                  </a:p>
                </p:txBody>
              </p:sp>
            </mc:Fallback>
          </mc:AlternateContent>
          <p:sp>
            <p:nvSpPr>
              <p:cNvPr id="7" name="Straight Arrow Connector 7">
                <a:extLst>
                  <a:ext uri="{FF2B5EF4-FFF2-40B4-BE49-F238E27FC236}">
                    <a16:creationId xmlns:a16="http://schemas.microsoft.com/office/drawing/2014/main" id="{49187467-1049-2DAE-4C6A-15AA8941301B}"/>
                  </a:ext>
                </a:extLst>
              </p:cNvPr>
              <p:cNvSpPr/>
              <p:nvPr/>
            </p:nvSpPr>
            <p:spPr>
              <a:xfrm flipV="1">
                <a:off x="280054" y="82722"/>
                <a:ext cx="2" cy="3707369"/>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8" name="Straight Arrow Connector 8">
                <a:extLst>
                  <a:ext uri="{FF2B5EF4-FFF2-40B4-BE49-F238E27FC236}">
                    <a16:creationId xmlns:a16="http://schemas.microsoft.com/office/drawing/2014/main" id="{79C7B600-F5BA-B25C-186C-DC22B9DFACFF}"/>
                  </a:ext>
                </a:extLst>
              </p:cNvPr>
              <p:cNvSpPr/>
              <p:nvPr/>
            </p:nvSpPr>
            <p:spPr>
              <a:xfrm>
                <a:off x="280054" y="3790090"/>
                <a:ext cx="3999575" cy="5341"/>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9" name="TextBox 9">
                    <a:extLst>
                      <a:ext uri="{FF2B5EF4-FFF2-40B4-BE49-F238E27FC236}">
                        <a16:creationId xmlns:a16="http://schemas.microsoft.com/office/drawing/2014/main" id="{27AB9F62-0141-24E6-164E-93F31C797F03}"/>
                      </a:ext>
                    </a:extLst>
                  </p:cNvPr>
                  <p:cNvSpPr txBox="1"/>
                  <p:nvPr/>
                </p:nvSpPr>
                <p:spPr>
                  <a:xfrm>
                    <a:off x="0" y="19670"/>
                    <a:ext cx="156068"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000000"/>
                              </a:solidFill>
                              <a:latin typeface="Cambria Math" panose="02040503050406030204" pitchFamily="18" charset="0"/>
                            </a:rPr>
                            <m:t>𝐹</m:t>
                          </m:r>
                        </m:oMath>
                      </m:oMathPara>
                    </a14:m>
                    <a:endParaRPr sz="1400">
                      <a:latin typeface="+mj-lt"/>
                    </a:endParaRPr>
                  </a:p>
                </p:txBody>
              </p:sp>
            </mc:Choice>
            <mc:Fallback xmlns="">
              <p:sp>
                <p:nvSpPr>
                  <p:cNvPr id="9" name="TextBox 9">
                    <a:extLst>
                      <a:ext uri="{FF2B5EF4-FFF2-40B4-BE49-F238E27FC236}">
                        <a16:creationId xmlns:a16="http://schemas.microsoft.com/office/drawing/2014/main" id="{27AB9F62-0141-24E6-164E-93F31C797F03}"/>
                      </a:ext>
                    </a:extLst>
                  </p:cNvPr>
                  <p:cNvSpPr txBox="1">
                    <a:spLocks noRot="1" noChangeAspect="1" noMove="1" noResize="1" noEditPoints="1" noAdjustHandles="1" noChangeArrowheads="1" noChangeShapeType="1" noTextEdit="1"/>
                  </p:cNvSpPr>
                  <p:nvPr/>
                </p:nvSpPr>
                <p:spPr>
                  <a:xfrm>
                    <a:off x="0" y="19670"/>
                    <a:ext cx="156068" cy="215444"/>
                  </a:xfrm>
                  <a:prstGeom prst="rect">
                    <a:avLst/>
                  </a:prstGeom>
                  <a:blipFill>
                    <a:blip r:embed="rId4"/>
                    <a:stretch>
                      <a:fillRect l="-21429" r="-14286"/>
                    </a:stretch>
                  </a:blipFill>
                  <a:ln w="12700" cap="flat">
                    <a:noFill/>
                    <a:miter lim="400000"/>
                  </a:ln>
                  <a:effectLst/>
                </p:spPr>
                <p:txBody>
                  <a:bodyPr/>
                  <a:lstStyle/>
                  <a:p>
                    <a:r>
                      <a:rPr lang="en-US">
                        <a:noFill/>
                      </a:rPr>
                      <a:t> </a:t>
                    </a:r>
                  </a:p>
                </p:txBody>
              </p:sp>
            </mc:Fallback>
          </mc:AlternateContent>
          <p:sp>
            <p:nvSpPr>
              <p:cNvPr id="10" name="TextBox 10">
                <a:extLst>
                  <a:ext uri="{FF2B5EF4-FFF2-40B4-BE49-F238E27FC236}">
                    <a16:creationId xmlns:a16="http://schemas.microsoft.com/office/drawing/2014/main" id="{F56614E0-4C7F-B7FB-B7F3-B213ABB2602C}"/>
                  </a:ext>
                </a:extLst>
              </p:cNvPr>
              <p:cNvSpPr txBox="1"/>
              <p:nvPr/>
            </p:nvSpPr>
            <p:spPr>
              <a:xfrm>
                <a:off x="3936353" y="3368874"/>
                <a:ext cx="205892" cy="370839"/>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p>
                <a:r>
                  <a:rPr>
                    <a:latin typeface="+mj-lt"/>
                  </a:rPr>
                  <a:t>q</a:t>
                </a:r>
              </a:p>
            </p:txBody>
          </p:sp>
          <p:sp>
            <p:nvSpPr>
              <p:cNvPr id="11" name="TextBox 11">
                <a:extLst>
                  <a:ext uri="{FF2B5EF4-FFF2-40B4-BE49-F238E27FC236}">
                    <a16:creationId xmlns:a16="http://schemas.microsoft.com/office/drawing/2014/main" id="{EAB3011A-6CC8-5F92-35BB-843572F3C0AA}"/>
                  </a:ext>
                </a:extLst>
              </p:cNvPr>
              <p:cNvSpPr txBox="1"/>
              <p:nvPr/>
            </p:nvSpPr>
            <p:spPr>
              <a:xfrm>
                <a:off x="3306952" y="3817232"/>
                <a:ext cx="1187633" cy="58477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8" tIns="45718" rIns="45718" bIns="45718" numCol="1" anchor="t">
                <a:spAutoFit/>
              </a:bodyPr>
              <a:lstStyle/>
              <a:p>
                <a:pPr>
                  <a:defRPr>
                    <a:latin typeface="+mn-lt"/>
                    <a:ea typeface="+mn-ea"/>
                    <a:cs typeface="+mn-cs"/>
                    <a:sym typeface="Calibri"/>
                  </a:defRPr>
                </a:pPr>
                <a:r>
                  <a:rPr sz="1600" dirty="0">
                    <a:latin typeface="+mj-lt"/>
                  </a:rPr>
                  <a:t>Borrowing</a:t>
                </a:r>
              </a:p>
              <a:p>
                <a:pPr>
                  <a:defRPr>
                    <a:latin typeface="+mn-lt"/>
                    <a:ea typeface="+mn-ea"/>
                    <a:cs typeface="+mn-cs"/>
                    <a:sym typeface="Calibri"/>
                  </a:defRPr>
                </a:pPr>
                <a:r>
                  <a:rPr sz="1600" dirty="0">
                    <a:latin typeface="+mj-lt"/>
                  </a:rPr>
                  <a:t>at </a:t>
                </a:r>
                <a:r>
                  <a:rPr sz="1600" i="1" dirty="0">
                    <a:latin typeface="+mj-lt"/>
                  </a:rPr>
                  <a:t>t </a:t>
                </a:r>
                <a:r>
                  <a:rPr sz="1600" dirty="0">
                    <a:latin typeface="+mj-lt"/>
                  </a:rPr>
                  <a:t>= 1</a:t>
                </a:r>
              </a:p>
            </p:txBody>
          </p:sp>
          <p:sp>
            <p:nvSpPr>
              <p:cNvPr id="12" name="Straight Connector 12">
                <a:extLst>
                  <a:ext uri="{FF2B5EF4-FFF2-40B4-BE49-F238E27FC236}">
                    <a16:creationId xmlns:a16="http://schemas.microsoft.com/office/drawing/2014/main" id="{E28F0F64-B489-9D91-569C-D5BCC6712E6B}"/>
                  </a:ext>
                </a:extLst>
              </p:cNvPr>
              <p:cNvSpPr/>
              <p:nvPr/>
            </p:nvSpPr>
            <p:spPr>
              <a:xfrm>
                <a:off x="305257" y="2892204"/>
                <a:ext cx="1280162" cy="2"/>
              </a:xfrm>
              <a:prstGeom prst="line">
                <a:avLst/>
              </a:prstGeom>
              <a:noFill/>
              <a:ln w="9525" cap="flat">
                <a:solidFill>
                  <a:srgbClr val="418AB3"/>
                </a:solidFill>
                <a:prstDash val="dash"/>
                <a:miter lim="800000"/>
              </a:ln>
              <a:effectLst/>
            </p:spPr>
            <p:txBody>
              <a:bodyPr wrap="square" lIns="45718" tIns="45718" rIns="45718" bIns="45718" numCol="1" anchor="t">
                <a:noAutofit/>
              </a:bodyPr>
              <a:lstStyle/>
              <a:p>
                <a:endParaRPr>
                  <a:latin typeface="+mj-lt"/>
                </a:endParaRPr>
              </a:p>
            </p:txBody>
          </p:sp>
          <p:sp>
            <p:nvSpPr>
              <p:cNvPr id="13" name="Straight Connector 13">
                <a:extLst>
                  <a:ext uri="{FF2B5EF4-FFF2-40B4-BE49-F238E27FC236}">
                    <a16:creationId xmlns:a16="http://schemas.microsoft.com/office/drawing/2014/main" id="{4AB83D18-82A7-456F-1C37-F76CCA04942A}"/>
                  </a:ext>
                </a:extLst>
              </p:cNvPr>
              <p:cNvSpPr/>
              <p:nvPr/>
            </p:nvSpPr>
            <p:spPr>
              <a:xfrm>
                <a:off x="266739" y="1089236"/>
                <a:ext cx="1280162" cy="2"/>
              </a:xfrm>
              <a:prstGeom prst="line">
                <a:avLst/>
              </a:prstGeom>
              <a:noFill/>
              <a:ln w="9525" cap="flat">
                <a:solidFill>
                  <a:srgbClr val="7030A0"/>
                </a:solidFill>
                <a:prstDash val="dash"/>
                <a:miter lim="800000"/>
              </a:ln>
              <a:effectLst/>
            </p:spPr>
            <p:txBody>
              <a:bodyPr wrap="square" lIns="45718" tIns="45718" rIns="45718" bIns="45718" numCol="1" anchor="t">
                <a:noAutofit/>
              </a:bodyPr>
              <a:lstStyle/>
              <a:p>
                <a:endParaRPr>
                  <a:latin typeface="+mj-lt"/>
                </a:endParaRPr>
              </a:p>
            </p:txBody>
          </p:sp>
          <p:sp>
            <p:nvSpPr>
              <p:cNvPr id="15" name="Straight Connector 15">
                <a:extLst>
                  <a:ext uri="{FF2B5EF4-FFF2-40B4-BE49-F238E27FC236}">
                    <a16:creationId xmlns:a16="http://schemas.microsoft.com/office/drawing/2014/main" id="{0F3EA7B3-E3AF-00AD-9975-414F5CA255BD}"/>
                  </a:ext>
                </a:extLst>
              </p:cNvPr>
              <p:cNvSpPr/>
              <p:nvPr/>
            </p:nvSpPr>
            <p:spPr>
              <a:xfrm flipV="1">
                <a:off x="280054" y="2121111"/>
                <a:ext cx="2359451" cy="1674322"/>
              </a:xfrm>
              <a:prstGeom prst="line">
                <a:avLst/>
              </a:prstGeom>
              <a:noFill/>
              <a:ln w="28575" cap="flat">
                <a:solidFill>
                  <a:srgbClr val="418AB3"/>
                </a:solidFill>
                <a:prstDash val="sysDot"/>
                <a:miter lim="800000"/>
              </a:ln>
              <a:effectLst/>
            </p:spPr>
            <p:txBody>
              <a:bodyPr wrap="square" lIns="45718" tIns="45718" rIns="45718" bIns="45718" numCol="1" anchor="t">
                <a:noAutofit/>
              </a:bodyPr>
              <a:lstStyle/>
              <a:p>
                <a:endParaRPr>
                  <a:latin typeface="+mj-lt"/>
                </a:endParaRPr>
              </a:p>
            </p:txBody>
          </p:sp>
          <p:sp>
            <p:nvSpPr>
              <p:cNvPr id="16" name="Straight Connector 16">
                <a:extLst>
                  <a:ext uri="{FF2B5EF4-FFF2-40B4-BE49-F238E27FC236}">
                    <a16:creationId xmlns:a16="http://schemas.microsoft.com/office/drawing/2014/main" id="{D5EB5919-A9E4-FC75-B631-E88334E88EC4}"/>
                  </a:ext>
                </a:extLst>
              </p:cNvPr>
              <p:cNvSpPr/>
              <p:nvPr/>
            </p:nvSpPr>
            <p:spPr>
              <a:xfrm flipV="1">
                <a:off x="287180" y="3891"/>
                <a:ext cx="1793686" cy="3799494"/>
              </a:xfrm>
              <a:prstGeom prst="line">
                <a:avLst/>
              </a:prstGeom>
              <a:noFill/>
              <a:ln w="28575" cap="flat">
                <a:solidFill>
                  <a:srgbClr val="7030A0"/>
                </a:solidFill>
                <a:prstDash val="sysDot"/>
                <a:miter lim="800000"/>
              </a:ln>
              <a:effectLst/>
            </p:spPr>
            <p:txBody>
              <a:bodyPr wrap="square" lIns="45718" tIns="45718" rIns="45718" bIns="45718" numCol="1" anchor="t">
                <a:noAutofit/>
              </a:bodyPr>
              <a:lstStyle/>
              <a:p>
                <a:endParaRPr>
                  <a:latin typeface="+mj-lt"/>
                </a:endParaRPr>
              </a:p>
            </p:txBody>
          </p:sp>
          <p:sp>
            <p:nvSpPr>
              <p:cNvPr id="17" name="Straight Connector 17">
                <a:extLst>
                  <a:ext uri="{FF2B5EF4-FFF2-40B4-BE49-F238E27FC236}">
                    <a16:creationId xmlns:a16="http://schemas.microsoft.com/office/drawing/2014/main" id="{BD5EB549-4C07-CDAB-DFFE-BFF5CC55847F}"/>
                  </a:ext>
                </a:extLst>
              </p:cNvPr>
              <p:cNvSpPr/>
              <p:nvPr/>
            </p:nvSpPr>
            <p:spPr>
              <a:xfrm>
                <a:off x="1933385" y="310522"/>
                <a:ext cx="2" cy="365762"/>
              </a:xfrm>
              <a:prstGeom prst="line">
                <a:avLst/>
              </a:prstGeom>
              <a:noFill/>
              <a:ln w="28575"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18" name="Straight Connector 18">
                <a:extLst>
                  <a:ext uri="{FF2B5EF4-FFF2-40B4-BE49-F238E27FC236}">
                    <a16:creationId xmlns:a16="http://schemas.microsoft.com/office/drawing/2014/main" id="{3324A993-EEC0-19D3-1316-FECACC78EBF7}"/>
                  </a:ext>
                </a:extLst>
              </p:cNvPr>
              <p:cNvSpPr/>
              <p:nvPr/>
            </p:nvSpPr>
            <p:spPr>
              <a:xfrm>
                <a:off x="1750505" y="673110"/>
                <a:ext cx="182882" cy="2"/>
              </a:xfrm>
              <a:prstGeom prst="line">
                <a:avLst/>
              </a:prstGeom>
              <a:noFill/>
              <a:ln w="28575"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19" name="Straight Connector 19">
                <a:extLst>
                  <a:ext uri="{FF2B5EF4-FFF2-40B4-BE49-F238E27FC236}">
                    <a16:creationId xmlns:a16="http://schemas.microsoft.com/office/drawing/2014/main" id="{277F0D35-476B-70D1-83C1-CEA281AFBDC7}"/>
                  </a:ext>
                </a:extLst>
              </p:cNvPr>
              <p:cNvSpPr/>
              <p:nvPr/>
            </p:nvSpPr>
            <p:spPr>
              <a:xfrm>
                <a:off x="1646817" y="2619237"/>
                <a:ext cx="2" cy="191149"/>
              </a:xfrm>
              <a:prstGeom prst="line">
                <a:avLst/>
              </a:prstGeom>
              <a:noFill/>
              <a:ln w="28575"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p:sp>
            <p:nvSpPr>
              <p:cNvPr id="20" name="Straight Connector 20">
                <a:extLst>
                  <a:ext uri="{FF2B5EF4-FFF2-40B4-BE49-F238E27FC236}">
                    <a16:creationId xmlns:a16="http://schemas.microsoft.com/office/drawing/2014/main" id="{FF08DBB0-96BF-21E2-C46C-40CB66023124}"/>
                  </a:ext>
                </a:extLst>
              </p:cNvPr>
              <p:cNvSpPr/>
              <p:nvPr/>
            </p:nvSpPr>
            <p:spPr>
              <a:xfrm>
                <a:off x="1630417" y="2619237"/>
                <a:ext cx="295538" cy="2"/>
              </a:xfrm>
              <a:prstGeom prst="line">
                <a:avLst/>
              </a:prstGeom>
              <a:noFill/>
              <a:ln w="28575"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p:sp>
            <p:nvSpPr>
              <p:cNvPr id="22" name="Freeform: Shape 26">
                <a:extLst>
                  <a:ext uri="{FF2B5EF4-FFF2-40B4-BE49-F238E27FC236}">
                    <a16:creationId xmlns:a16="http://schemas.microsoft.com/office/drawing/2014/main" id="{FB09E948-FB8A-012C-8367-8CC097553C76}"/>
                  </a:ext>
                </a:extLst>
              </p:cNvPr>
              <p:cNvSpPr/>
              <p:nvPr/>
            </p:nvSpPr>
            <p:spPr>
              <a:xfrm>
                <a:off x="280780" y="196530"/>
                <a:ext cx="1810762" cy="3597446"/>
              </a:xfrm>
              <a:custGeom>
                <a:avLst/>
                <a:gdLst/>
                <a:ahLst/>
                <a:cxnLst>
                  <a:cxn ang="0">
                    <a:pos x="wd2" y="hd2"/>
                  </a:cxn>
                  <a:cxn ang="5400000">
                    <a:pos x="wd2" y="hd2"/>
                  </a:cxn>
                  <a:cxn ang="10800000">
                    <a:pos x="wd2" y="hd2"/>
                  </a:cxn>
                  <a:cxn ang="16200000">
                    <a:pos x="wd2" y="hd2"/>
                  </a:cxn>
                </a:cxnLst>
                <a:rect l="0" t="0" r="r" b="b"/>
                <a:pathLst>
                  <a:path w="21588" h="21600" extrusionOk="0">
                    <a:moveTo>
                      <a:pt x="0" y="21600"/>
                    </a:moveTo>
                    <a:cubicBezTo>
                      <a:pt x="5839" y="19830"/>
                      <a:pt x="11679" y="18060"/>
                      <a:pt x="15277" y="16254"/>
                    </a:cubicBezTo>
                    <a:cubicBezTo>
                      <a:pt x="18875" y="14448"/>
                      <a:pt x="21600" y="12588"/>
                      <a:pt x="21588" y="10764"/>
                    </a:cubicBezTo>
                    <a:cubicBezTo>
                      <a:pt x="21576" y="8940"/>
                      <a:pt x="18767" y="7104"/>
                      <a:pt x="15205" y="5310"/>
                    </a:cubicBezTo>
                    <a:cubicBezTo>
                      <a:pt x="11643" y="3516"/>
                      <a:pt x="5929" y="1758"/>
                      <a:pt x="215" y="0"/>
                    </a:cubicBezTo>
                  </a:path>
                </a:pathLst>
              </a:custGeom>
              <a:noFill/>
              <a:ln w="19050" cap="flat">
                <a:solidFill>
                  <a:srgbClr val="A9B956"/>
                </a:solidFill>
                <a:prstDash val="solid"/>
                <a:miter lim="800000"/>
              </a:ln>
              <a:effectLst/>
            </p:spPr>
            <p:txBody>
              <a:bodyPr wrap="square" lIns="45718" tIns="45718" rIns="45718" bIns="45718" numCol="1" anchor="ctr">
                <a:noAutofit/>
              </a:bodyPr>
              <a:lstStyle/>
              <a:p>
                <a:pPr algn="ctr">
                  <a:defRPr>
                    <a:latin typeface="+mn-lt"/>
                    <a:ea typeface="+mn-ea"/>
                    <a:cs typeface="+mn-cs"/>
                    <a:sym typeface="Calibri"/>
                  </a:defRPr>
                </a:pPr>
                <a:endParaRPr>
                  <a:latin typeface="+mj-lt"/>
                </a:endParaRPr>
              </a:p>
            </p:txBody>
          </p:sp>
          <mc:AlternateContent xmlns:mc="http://schemas.openxmlformats.org/markup-compatibility/2006" xmlns:a14="http://schemas.microsoft.com/office/drawing/2010/main">
            <mc:Choice Requires="a14">
              <p:sp>
                <p:nvSpPr>
                  <p:cNvPr id="23" name="TextBox 23">
                    <a:extLst>
                      <a:ext uri="{FF2B5EF4-FFF2-40B4-BE49-F238E27FC236}">
                        <a16:creationId xmlns:a16="http://schemas.microsoft.com/office/drawing/2014/main" id="{B50B03FA-70D5-2C65-43B7-16732DE3B7FE}"/>
                      </a:ext>
                    </a:extLst>
                  </p:cNvPr>
                  <p:cNvSpPr txBox="1"/>
                  <p:nvPr/>
                </p:nvSpPr>
                <p:spPr>
                  <a:xfrm>
                    <a:off x="1479169" y="3850959"/>
                    <a:ext cx="235642"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800" i="1">
                              <a:solidFill>
                                <a:srgbClr val="418AB3"/>
                              </a:solidFill>
                              <a:latin typeface="Cambria Math" panose="02040503050406030204" pitchFamily="18" charset="0"/>
                            </a:rPr>
                            <m:t>𝑞</m:t>
                          </m:r>
                          <m:r>
                            <a:rPr sz="1800" i="1">
                              <a:solidFill>
                                <a:srgbClr val="418AB3"/>
                              </a:solidFill>
                              <a:latin typeface="Cambria Math" panose="02040503050406030204" pitchFamily="18" charset="0"/>
                            </a:rPr>
                            <m:t>′</m:t>
                          </m:r>
                        </m:oMath>
                      </m:oMathPara>
                    </a14:m>
                    <a:endParaRPr>
                      <a:solidFill>
                        <a:srgbClr val="418AB3"/>
                      </a:solidFill>
                      <a:latin typeface="+mj-lt"/>
                    </a:endParaRPr>
                  </a:p>
                </p:txBody>
              </p:sp>
            </mc:Choice>
            <mc:Fallback xmlns="">
              <p:sp>
                <p:nvSpPr>
                  <p:cNvPr id="23" name="TextBox 23">
                    <a:extLst>
                      <a:ext uri="{FF2B5EF4-FFF2-40B4-BE49-F238E27FC236}">
                        <a16:creationId xmlns:a16="http://schemas.microsoft.com/office/drawing/2014/main" id="{B50B03FA-70D5-2C65-43B7-16732DE3B7FE}"/>
                      </a:ext>
                    </a:extLst>
                  </p:cNvPr>
                  <p:cNvSpPr txBox="1">
                    <a:spLocks noRot="1" noChangeAspect="1" noMove="1" noResize="1" noEditPoints="1" noAdjustHandles="1" noChangeArrowheads="1" noChangeShapeType="1" noTextEdit="1"/>
                  </p:cNvSpPr>
                  <p:nvPr/>
                </p:nvSpPr>
                <p:spPr>
                  <a:xfrm>
                    <a:off x="1479169" y="3850959"/>
                    <a:ext cx="235642" cy="276999"/>
                  </a:xfrm>
                  <a:prstGeom prst="rect">
                    <a:avLst/>
                  </a:prstGeom>
                  <a:blipFill>
                    <a:blip r:embed="rId5"/>
                    <a:stretch>
                      <a:fillRect l="-27273" t="-4000" r="-27273" b="-24000"/>
                    </a:stretch>
                  </a:blipFill>
                  <a:ln w="12700" cap="flat">
                    <a:noFill/>
                    <a:miter lim="400000"/>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1">
                    <a:extLst>
                      <a:ext uri="{FF2B5EF4-FFF2-40B4-BE49-F238E27FC236}">
                        <a16:creationId xmlns:a16="http://schemas.microsoft.com/office/drawing/2014/main" id="{13BB0DB6-1B27-11BE-E4F3-3A90C11C016F}"/>
                      </a:ext>
                    </a:extLst>
                  </p:cNvPr>
                  <p:cNvSpPr txBox="1"/>
                  <p:nvPr/>
                </p:nvSpPr>
                <p:spPr>
                  <a:xfrm>
                    <a:off x="1085477" y="2514521"/>
                    <a:ext cx="556883" cy="184666"/>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200" i="1">
                              <a:solidFill>
                                <a:srgbClr val="418AB3"/>
                              </a:solidFill>
                              <a:latin typeface="Cambria Math" panose="02040503050406030204" pitchFamily="18" charset="0"/>
                            </a:rPr>
                            <m:t>1+</m:t>
                          </m:r>
                          <m:sSub>
                            <m:sSubPr>
                              <m:ctrlPr>
                                <a:rPr sz="1200" i="1">
                                  <a:solidFill>
                                    <a:srgbClr val="418AB3"/>
                                  </a:solidFill>
                                  <a:latin typeface="Cambria Math" panose="02040503050406030204" pitchFamily="18" charset="0"/>
                                </a:rPr>
                              </m:ctrlPr>
                            </m:sSubPr>
                            <m:e>
                              <m:r>
                                <a:rPr sz="1200" i="1">
                                  <a:solidFill>
                                    <a:srgbClr val="418AB3"/>
                                  </a:solidFill>
                                  <a:latin typeface="Cambria Math" panose="02040503050406030204" pitchFamily="18" charset="0"/>
                                </a:rPr>
                                <m:t>𝑖</m:t>
                              </m:r>
                            </m:e>
                            <m:sub>
                              <m:r>
                                <a:rPr sz="1200" i="1">
                                  <a:solidFill>
                                    <a:srgbClr val="418AB3"/>
                                  </a:solidFill>
                                  <a:latin typeface="Cambria Math" panose="02040503050406030204" pitchFamily="18" charset="0"/>
                                </a:rPr>
                                <m:t>𝑙𝑜𝑤</m:t>
                              </m:r>
                            </m:sub>
                          </m:sSub>
                        </m:oMath>
                      </m:oMathPara>
                    </a14:m>
                    <a:endParaRPr sz="1200" dirty="0">
                      <a:solidFill>
                        <a:srgbClr val="418AB3"/>
                      </a:solidFill>
                      <a:latin typeface="+mj-lt"/>
                    </a:endParaRPr>
                  </a:p>
                </p:txBody>
              </p:sp>
            </mc:Choice>
            <mc:Fallback xmlns="">
              <p:sp>
                <p:nvSpPr>
                  <p:cNvPr id="21" name="TextBox 21">
                    <a:extLst>
                      <a:ext uri="{FF2B5EF4-FFF2-40B4-BE49-F238E27FC236}">
                        <a16:creationId xmlns:a16="http://schemas.microsoft.com/office/drawing/2014/main" id="{13BB0DB6-1B27-11BE-E4F3-3A90C11C016F}"/>
                      </a:ext>
                    </a:extLst>
                  </p:cNvPr>
                  <p:cNvSpPr txBox="1">
                    <a:spLocks noRot="1" noChangeAspect="1" noMove="1" noResize="1" noEditPoints="1" noAdjustHandles="1" noChangeArrowheads="1" noChangeShapeType="1" noTextEdit="1"/>
                  </p:cNvSpPr>
                  <p:nvPr/>
                </p:nvSpPr>
                <p:spPr>
                  <a:xfrm>
                    <a:off x="1085477" y="2514521"/>
                    <a:ext cx="556883" cy="184666"/>
                  </a:xfrm>
                  <a:prstGeom prst="rect">
                    <a:avLst/>
                  </a:prstGeom>
                  <a:blipFill>
                    <a:blip r:embed="rId6"/>
                    <a:stretch>
                      <a:fillRect/>
                    </a:stretch>
                  </a:blipFill>
                  <a:ln w="12700" cap="flat">
                    <a:noFill/>
                    <a:miter lim="400000"/>
                  </a:ln>
                  <a:effectLst/>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24" name="TextBox 67">
                  <a:extLst>
                    <a:ext uri="{FF2B5EF4-FFF2-40B4-BE49-F238E27FC236}">
                      <a16:creationId xmlns:a16="http://schemas.microsoft.com/office/drawing/2014/main" id="{A21264A1-FB4A-AEAB-B5AD-21D637AE9803}"/>
                    </a:ext>
                  </a:extLst>
                </p:cNvPr>
                <p:cNvSpPr txBox="1"/>
                <p:nvPr/>
              </p:nvSpPr>
              <p:spPr>
                <a:xfrm>
                  <a:off x="6198035" y="4152070"/>
                  <a:ext cx="371911" cy="208213"/>
                </a:xfrm>
                <a:prstGeom prst="rect">
                  <a:avLst/>
                </a:prstGeom>
                <a:ln w="12700">
                  <a:miter lim="400000"/>
                </a:ln>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800" i="1">
                                <a:solidFill>
                                  <a:srgbClr val="0070C0"/>
                                </a:solidFill>
                                <a:latin typeface="Cambria Math" panose="02040503050406030204" pitchFamily="18" charset="0"/>
                              </a:rPr>
                            </m:ctrlPr>
                          </m:sSubPr>
                          <m:e>
                            <m:r>
                              <a:rPr sz="1800" i="1">
                                <a:solidFill>
                                  <a:srgbClr val="0070C0"/>
                                </a:solidFill>
                                <a:latin typeface="Cambria Math" panose="02040503050406030204" pitchFamily="18" charset="0"/>
                              </a:rPr>
                              <m:t>𝐹</m:t>
                            </m:r>
                          </m:e>
                          <m:sub>
                            <m:r>
                              <a:rPr sz="1800" i="1">
                                <a:solidFill>
                                  <a:srgbClr val="0070C0"/>
                                </a:solidFill>
                                <a:latin typeface="Cambria Math" panose="02040503050406030204" pitchFamily="18" charset="0"/>
                              </a:rPr>
                              <m:t>𝑙𝑜𝑤</m:t>
                            </m:r>
                          </m:sub>
                        </m:sSub>
                      </m:oMath>
                    </m:oMathPara>
                  </a14:m>
                  <a:endParaRPr dirty="0">
                    <a:solidFill>
                      <a:srgbClr val="0070C0"/>
                    </a:solidFill>
                  </a:endParaRPr>
                </a:p>
              </p:txBody>
            </p:sp>
          </mc:Choice>
          <mc:Fallback xmlns="">
            <p:sp>
              <p:nvSpPr>
                <p:cNvPr id="24" name="TextBox 67">
                  <a:extLst>
                    <a:ext uri="{FF2B5EF4-FFF2-40B4-BE49-F238E27FC236}">
                      <a16:creationId xmlns:a16="http://schemas.microsoft.com/office/drawing/2014/main" id="{A21264A1-FB4A-AEAB-B5AD-21D637AE9803}"/>
                    </a:ext>
                  </a:extLst>
                </p:cNvPr>
                <p:cNvSpPr txBox="1">
                  <a:spLocks noRot="1" noChangeAspect="1" noMove="1" noResize="1" noEditPoints="1" noAdjustHandles="1" noChangeArrowheads="1" noChangeShapeType="1" noTextEdit="1"/>
                </p:cNvSpPr>
                <p:nvPr/>
              </p:nvSpPr>
              <p:spPr>
                <a:xfrm>
                  <a:off x="6198035" y="4152070"/>
                  <a:ext cx="371911" cy="208213"/>
                </a:xfrm>
                <a:prstGeom prst="rect">
                  <a:avLst/>
                </a:prstGeom>
                <a:blipFill>
                  <a:blip r:embed="rId7"/>
                  <a:stretch>
                    <a:fillRect l="-17143" r="-8571" b="-38889"/>
                  </a:stretch>
                </a:blipFill>
                <a:ln w="12700">
                  <a:miter lim="400000"/>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66">
                  <a:extLst>
                    <a:ext uri="{FF2B5EF4-FFF2-40B4-BE49-F238E27FC236}">
                      <a16:creationId xmlns:a16="http://schemas.microsoft.com/office/drawing/2014/main" id="{1B31FAB3-003E-52A8-6F5A-E897685945E5}"/>
                    </a:ext>
                  </a:extLst>
                </p:cNvPr>
                <p:cNvSpPr txBox="1"/>
                <p:nvPr/>
              </p:nvSpPr>
              <p:spPr>
                <a:xfrm>
                  <a:off x="6120781" y="2383098"/>
                  <a:ext cx="413811" cy="236778"/>
                </a:xfrm>
                <a:prstGeom prst="rect">
                  <a:avLst/>
                </a:prstGeom>
                <a:ln w="12700">
                  <a:miter lim="400000"/>
                </a:ln>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800" i="1">
                                <a:solidFill>
                                  <a:srgbClr val="7030A0"/>
                                </a:solidFill>
                                <a:latin typeface="Cambria Math" panose="02040503050406030204" pitchFamily="18" charset="0"/>
                              </a:rPr>
                            </m:ctrlPr>
                          </m:sSubPr>
                          <m:e>
                            <m:r>
                              <a:rPr sz="1800" i="1">
                                <a:solidFill>
                                  <a:srgbClr val="7030A0"/>
                                </a:solidFill>
                                <a:latin typeface="Cambria Math" panose="02040503050406030204" pitchFamily="18" charset="0"/>
                              </a:rPr>
                              <m:t>𝐹</m:t>
                            </m:r>
                          </m:e>
                          <m:sub>
                            <m:r>
                              <a:rPr sz="1800" i="1">
                                <a:solidFill>
                                  <a:srgbClr val="7030A0"/>
                                </a:solidFill>
                                <a:latin typeface="Cambria Math" panose="02040503050406030204" pitchFamily="18" charset="0"/>
                              </a:rPr>
                              <m:t>h𝑖𝑔h</m:t>
                            </m:r>
                          </m:sub>
                        </m:sSub>
                      </m:oMath>
                    </m:oMathPara>
                  </a14:m>
                  <a:endParaRPr dirty="0">
                    <a:solidFill>
                      <a:srgbClr val="7030A0"/>
                    </a:solidFill>
                  </a:endParaRPr>
                </a:p>
              </p:txBody>
            </p:sp>
          </mc:Choice>
          <mc:Fallback xmlns="">
            <p:sp>
              <p:nvSpPr>
                <p:cNvPr id="25" name="TextBox 66">
                  <a:extLst>
                    <a:ext uri="{FF2B5EF4-FFF2-40B4-BE49-F238E27FC236}">
                      <a16:creationId xmlns:a16="http://schemas.microsoft.com/office/drawing/2014/main" id="{1B31FAB3-003E-52A8-6F5A-E897685945E5}"/>
                    </a:ext>
                  </a:extLst>
                </p:cNvPr>
                <p:cNvSpPr txBox="1">
                  <a:spLocks noRot="1" noChangeAspect="1" noMove="1" noResize="1" noEditPoints="1" noAdjustHandles="1" noChangeArrowheads="1" noChangeShapeType="1" noTextEdit="1"/>
                </p:cNvSpPr>
                <p:nvPr/>
              </p:nvSpPr>
              <p:spPr>
                <a:xfrm>
                  <a:off x="6120781" y="2383098"/>
                  <a:ext cx="413811" cy="236778"/>
                </a:xfrm>
                <a:prstGeom prst="rect">
                  <a:avLst/>
                </a:prstGeom>
                <a:blipFill>
                  <a:blip r:embed="rId8"/>
                  <a:stretch>
                    <a:fillRect l="-15789" r="-21053" b="-47619"/>
                  </a:stretch>
                </a:blipFill>
                <a:ln w="12700">
                  <a:miter lim="400000"/>
                </a:ln>
              </p:spPr>
              <p:txBody>
                <a:bodyPr/>
                <a:lstStyle/>
                <a:p>
                  <a:r>
                    <a:rPr lang="en-US">
                      <a:noFill/>
                    </a:rPr>
                    <a:t> </a:t>
                  </a:r>
                </a:p>
              </p:txBody>
            </p:sp>
          </mc:Fallback>
        </mc:AlternateContent>
      </p:grpSp>
    </p:spTree>
    <p:extLst>
      <p:ext uri="{BB962C8B-B14F-4D97-AF65-F5344CB8AC3E}">
        <p14:creationId xmlns:p14="http://schemas.microsoft.com/office/powerpoint/2010/main" val="30381816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71382" y="809513"/>
            <a:ext cx="4980792" cy="638894"/>
          </a:xfrm>
        </p:spPr>
        <p:txBody>
          <a:bodyPr anchor="t">
            <a:normAutofit/>
          </a:bodyPr>
          <a:lstStyle/>
          <a:p>
            <a:r>
              <a:rPr lang="en-IN" dirty="0"/>
              <a:t>Losses from insolvency</a:t>
            </a:r>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88258" y="1522486"/>
                <a:ext cx="5087902" cy="4666831"/>
              </a:xfrm>
            </p:spPr>
            <p:txBody>
              <a:bodyPr anchor="t">
                <a:noAutofit/>
              </a:bodyPr>
              <a:lstStyle/>
              <a:p>
                <a:pPr marL="342899" indent="-342899">
                  <a:lnSpc>
                    <a:spcPct val="100000"/>
                  </a:lnSpc>
                  <a:spcBef>
                    <a:spcPts val="1800"/>
                  </a:spcBef>
                  <a:spcAft>
                    <a:spcPts val="600"/>
                  </a:spcAft>
                  <a:buSzPct val="100000"/>
                  <a:buFont typeface="Arial"/>
                  <a:buChar char="•"/>
                  <a:defRPr sz="2100"/>
                </a:pPr>
                <a:r>
                  <a:rPr lang="en-IN" sz="2000" dirty="0">
                    <a:latin typeface="+mj-lt"/>
                  </a:rPr>
                  <a:t>The borrower (and society) is worse off with higher interest rates as it is more likely for the social costs of default to materialize</a:t>
                </a:r>
              </a:p>
              <a:p>
                <a:pPr marL="342899" indent="-342899">
                  <a:lnSpc>
                    <a:spcPct val="100000"/>
                  </a:lnSpc>
                  <a:spcBef>
                    <a:spcPts val="1800"/>
                  </a:spcBef>
                  <a:spcAft>
                    <a:spcPts val="600"/>
                  </a:spcAft>
                  <a:buSzPct val="100000"/>
                  <a:buFont typeface="Arial"/>
                  <a:buChar char="•"/>
                  <a:defRPr sz="2100"/>
                </a:pPr>
                <a:r>
                  <a:rPr lang="en-IN" sz="2000" dirty="0">
                    <a:latin typeface="+mj-lt"/>
                  </a:rPr>
                  <a:t>Horizontal difference between the green and orange curve in the second figure is equal to area of triangles lost in previous figure</a:t>
                </a:r>
              </a:p>
              <a:p>
                <a:pPr marL="342899" indent="-342899">
                  <a:lnSpc>
                    <a:spcPct val="100000"/>
                  </a:lnSpc>
                  <a:spcBef>
                    <a:spcPts val="1800"/>
                  </a:spcBef>
                  <a:spcAft>
                    <a:spcPts val="600"/>
                  </a:spcAft>
                  <a:buSzPct val="100000"/>
                  <a:buFont typeface="Arial"/>
                  <a:buChar char="•"/>
                  <a:defRPr sz="2100"/>
                </a:pPr>
                <a:r>
                  <a:rPr lang="en-IN" sz="2000" dirty="0">
                    <a:latin typeface="+mj-lt"/>
                  </a:rPr>
                  <a:t>Measures the expected </a:t>
                </a:r>
                <a:r>
                  <a:rPr lang="en-IN" sz="2000" dirty="0">
                    <a:solidFill>
                      <a:srgbClr val="EC6D0B"/>
                    </a:solidFill>
                    <a:latin typeface="+mj-lt"/>
                  </a:rPr>
                  <a:t>costs of default</a:t>
                </a:r>
              </a:p>
              <a:p>
                <a:pPr marL="342899" indent="-342899">
                  <a:lnSpc>
                    <a:spcPct val="100000"/>
                  </a:lnSpc>
                  <a:spcBef>
                    <a:spcPts val="1800"/>
                  </a:spcBef>
                  <a:spcAft>
                    <a:spcPts val="600"/>
                  </a:spcAft>
                  <a:buSzPct val="100000"/>
                  <a:buFont typeface="Arial"/>
                  <a:buChar char="•"/>
                  <a:defRPr sz="2100"/>
                </a:pPr>
                <a:r>
                  <a:rPr lang="en-IN" sz="2000" dirty="0">
                    <a:latin typeface="+mj-lt"/>
                  </a:rPr>
                  <a:t>Cost of default is higher with </a:t>
                </a:r>
                <a14:m>
                  <m:oMath xmlns:m="http://schemas.openxmlformats.org/officeDocument/2006/math">
                    <m:sSub>
                      <m:sSubPr>
                        <m:ctrlPr>
                          <a:rPr lang="ar-AE" sz="2000" i="1">
                            <a:solidFill>
                              <a:srgbClr val="000000"/>
                            </a:solidFill>
                            <a:latin typeface="Cambria Math" panose="02040503050406030204" pitchFamily="18" charset="0"/>
                          </a:rPr>
                        </m:ctrlPr>
                      </m:sSubPr>
                      <m:e>
                        <m:r>
                          <a:rPr lang="ar-AE" sz="2000" i="1">
                            <a:solidFill>
                              <a:srgbClr val="000000"/>
                            </a:solidFill>
                            <a:latin typeface="Cambria Math" panose="02040503050406030204" pitchFamily="18" charset="0"/>
                          </a:rPr>
                          <m:t>𝑖</m:t>
                        </m:r>
                      </m:e>
                      <m:sub>
                        <m:r>
                          <a:rPr lang="ar-AE" sz="2000" i="1">
                            <a:solidFill>
                              <a:srgbClr val="000000"/>
                            </a:solidFill>
                            <a:latin typeface="Cambria Math" panose="02040503050406030204" pitchFamily="18" charset="0"/>
                          </a:rPr>
                          <m:t>h𝑖𝑔h</m:t>
                        </m:r>
                      </m:sub>
                    </m:sSub>
                  </m:oMath>
                </a14:m>
                <a:endParaRPr lang="ar-AE" sz="2000" dirty="0">
                  <a:latin typeface="+mj-lt"/>
                </a:endParaRPr>
              </a:p>
            </p:txBody>
          </p:sp>
        </mc:Choice>
        <mc:Fallback xmlns="">
          <p:sp>
            <p:nvSpPr>
              <p:cNvPr id="6" name="Text Placeholder 5">
                <a:extLst>
                  <a:ext uri="{FF2B5EF4-FFF2-40B4-BE49-F238E27FC236}">
                    <a16:creationId xmlns:a16="http://schemas.microsoft.com/office/drawing/2014/main" id="{3EA9A647-EAD6-7405-4CA5-9B3F9AD4D97D}"/>
                  </a:ext>
                </a:extLst>
              </p:cNvPr>
              <p:cNvSpPr>
                <a:spLocks noGrp="1" noRot="1" noChangeAspect="1" noMove="1" noResize="1" noEditPoints="1" noAdjustHandles="1" noChangeArrowheads="1" noChangeShapeType="1" noTextEdit="1"/>
              </p:cNvSpPr>
              <p:nvPr>
                <p:ph type="body" sz="half" idx="2"/>
              </p:nvPr>
            </p:nvSpPr>
            <p:spPr>
              <a:xfrm>
                <a:off x="688258" y="1522486"/>
                <a:ext cx="5087902" cy="4666831"/>
              </a:xfrm>
              <a:blipFill>
                <a:blip r:embed="rId2"/>
                <a:stretch>
                  <a:fillRect l="-1244" t="-815" r="-1990"/>
                </a:stretch>
              </a:blipFill>
            </p:spPr>
            <p:txBody>
              <a:bodyPr/>
              <a:lstStyle/>
              <a:p>
                <a:r>
                  <a:rPr lang="en-US">
                    <a:noFill/>
                  </a:rPr>
                  <a:t> </a:t>
                </a:r>
              </a:p>
            </p:txBody>
          </p:sp>
        </mc:Fallback>
      </mc:AlternateContent>
      <p:grpSp>
        <p:nvGrpSpPr>
          <p:cNvPr id="27" name="Group 4">
            <a:extLst>
              <a:ext uri="{FF2B5EF4-FFF2-40B4-BE49-F238E27FC236}">
                <a16:creationId xmlns:a16="http://schemas.microsoft.com/office/drawing/2014/main" id="{EF94FCF8-4DB0-4016-B9D7-A40472092883}"/>
              </a:ext>
            </a:extLst>
          </p:cNvPr>
          <p:cNvGrpSpPr/>
          <p:nvPr/>
        </p:nvGrpSpPr>
        <p:grpSpPr>
          <a:xfrm>
            <a:off x="6367614" y="1459435"/>
            <a:ext cx="4605253" cy="4382331"/>
            <a:chOff x="0" y="0"/>
            <a:chExt cx="4605251" cy="4382330"/>
          </a:xfrm>
        </p:grpSpPr>
        <p:sp>
          <p:nvSpPr>
            <p:cNvPr id="28" name="TextBox 5">
              <a:extLst>
                <a:ext uri="{FF2B5EF4-FFF2-40B4-BE49-F238E27FC236}">
                  <a16:creationId xmlns:a16="http://schemas.microsoft.com/office/drawing/2014/main" id="{D0075672-283B-F071-A958-A658E7CF2030}"/>
                </a:ext>
              </a:extLst>
            </p:cNvPr>
            <p:cNvSpPr txBox="1"/>
            <p:nvPr/>
          </p:nvSpPr>
          <p:spPr>
            <a:xfrm>
              <a:off x="1826310" y="718654"/>
              <a:ext cx="1508787" cy="36932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a:solidFill>
                    <a:srgbClr val="7030A0"/>
                  </a:solidFill>
                  <a:latin typeface="+mn-lt"/>
                  <a:ea typeface="+mn-ea"/>
                  <a:cs typeface="+mn-cs"/>
                  <a:sym typeface="Calibri"/>
                </a:defRPr>
              </a:lvl1pPr>
            </a:lstStyle>
            <a:p>
              <a:r>
                <a:rPr dirty="0">
                  <a:latin typeface="+mj-lt"/>
                </a:rPr>
                <a:t>Loss</a:t>
              </a:r>
            </a:p>
          </p:txBody>
        </p:sp>
        <mc:AlternateContent xmlns:mc="http://schemas.openxmlformats.org/markup-compatibility/2006" xmlns:a14="http://schemas.microsoft.com/office/drawing/2010/main">
          <mc:Choice Requires="a14">
            <p:sp>
              <p:nvSpPr>
                <p:cNvPr id="29" name="TextBox 6">
                  <a:extLst>
                    <a:ext uri="{FF2B5EF4-FFF2-40B4-BE49-F238E27FC236}">
                      <a16:creationId xmlns:a16="http://schemas.microsoft.com/office/drawing/2014/main" id="{0B837A51-96BA-5101-94BE-189805478BD4}"/>
                    </a:ext>
                  </a:extLst>
                </p:cNvPr>
                <p:cNvSpPr txBox="1"/>
                <p:nvPr/>
              </p:nvSpPr>
              <p:spPr>
                <a:xfrm>
                  <a:off x="803360" y="874063"/>
                  <a:ext cx="717312" cy="23294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7030A0"/>
                            </a:solidFill>
                            <a:latin typeface="Cambria Math" panose="02040503050406030204" pitchFamily="18" charset="0"/>
                          </a:rPr>
                          <m:t>1+</m:t>
                        </m:r>
                        <m:sSub>
                          <m:sSubPr>
                            <m:ctrlPr>
                              <a:rPr sz="1400" i="1">
                                <a:solidFill>
                                  <a:srgbClr val="7030A0"/>
                                </a:solidFill>
                                <a:latin typeface="Cambria Math" panose="02040503050406030204" pitchFamily="18" charset="0"/>
                              </a:rPr>
                            </m:ctrlPr>
                          </m:sSubPr>
                          <m:e>
                            <m:r>
                              <a:rPr sz="1400" i="1">
                                <a:solidFill>
                                  <a:srgbClr val="7030A0"/>
                                </a:solidFill>
                                <a:latin typeface="Cambria Math" panose="02040503050406030204" pitchFamily="18" charset="0"/>
                              </a:rPr>
                              <m:t>𝑖</m:t>
                            </m:r>
                          </m:e>
                          <m:sub>
                            <m:r>
                              <a:rPr sz="1400" i="1">
                                <a:solidFill>
                                  <a:srgbClr val="7030A0"/>
                                </a:solidFill>
                                <a:latin typeface="Cambria Math" panose="02040503050406030204" pitchFamily="18" charset="0"/>
                              </a:rPr>
                              <m:t>h𝑖𝑔h</m:t>
                            </m:r>
                          </m:sub>
                        </m:sSub>
                      </m:oMath>
                    </m:oMathPara>
                  </a14:m>
                  <a:endParaRPr sz="1400">
                    <a:solidFill>
                      <a:srgbClr val="7030A0"/>
                    </a:solidFill>
                    <a:latin typeface="+mj-lt"/>
                  </a:endParaRPr>
                </a:p>
              </p:txBody>
            </p:sp>
          </mc:Choice>
          <mc:Fallback xmlns="">
            <p:sp>
              <p:nvSpPr>
                <p:cNvPr id="29" name="TextBox 6">
                  <a:extLst>
                    <a:ext uri="{FF2B5EF4-FFF2-40B4-BE49-F238E27FC236}">
                      <a16:creationId xmlns:a16="http://schemas.microsoft.com/office/drawing/2014/main" id="{0B837A51-96BA-5101-94BE-189805478BD4}"/>
                    </a:ext>
                  </a:extLst>
                </p:cNvPr>
                <p:cNvSpPr txBox="1">
                  <a:spLocks noRot="1" noChangeAspect="1" noMove="1" noResize="1" noEditPoints="1" noAdjustHandles="1" noChangeArrowheads="1" noChangeShapeType="1" noTextEdit="1"/>
                </p:cNvSpPr>
                <p:nvPr/>
              </p:nvSpPr>
              <p:spPr>
                <a:xfrm>
                  <a:off x="803360" y="874063"/>
                  <a:ext cx="717312" cy="232949"/>
                </a:xfrm>
                <a:prstGeom prst="rect">
                  <a:avLst/>
                </a:prstGeom>
                <a:blipFill>
                  <a:blip r:embed="rId3"/>
                  <a:stretch>
                    <a:fillRect l="-5172" r="-3448" b="-20000"/>
                  </a:stretch>
                </a:blipFill>
                <a:ln w="12700" cap="flat">
                  <a:noFill/>
                  <a:miter lim="400000"/>
                </a:ln>
                <a:effectLst/>
              </p:spPr>
              <p:txBody>
                <a:bodyPr/>
                <a:lstStyle/>
                <a:p>
                  <a:r>
                    <a:rPr lang="en-US">
                      <a:noFill/>
                    </a:rPr>
                    <a:t> </a:t>
                  </a:r>
                </a:p>
              </p:txBody>
            </p:sp>
          </mc:Fallback>
        </mc:AlternateContent>
        <p:sp>
          <p:nvSpPr>
            <p:cNvPr id="30" name="Straight Arrow Connector 7">
              <a:extLst>
                <a:ext uri="{FF2B5EF4-FFF2-40B4-BE49-F238E27FC236}">
                  <a16:creationId xmlns:a16="http://schemas.microsoft.com/office/drawing/2014/main" id="{618C092C-1A75-C02A-D908-B6A7CC85CF3F}"/>
                </a:ext>
              </a:extLst>
            </p:cNvPr>
            <p:cNvSpPr/>
            <p:nvPr/>
          </p:nvSpPr>
          <p:spPr>
            <a:xfrm flipV="1">
              <a:off x="280054" y="63051"/>
              <a:ext cx="2" cy="3707367"/>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31" name="Straight Arrow Connector 8">
              <a:extLst>
                <a:ext uri="{FF2B5EF4-FFF2-40B4-BE49-F238E27FC236}">
                  <a16:creationId xmlns:a16="http://schemas.microsoft.com/office/drawing/2014/main" id="{99AB7F5D-CFEC-5BAE-0591-7B0D051B5E7C}"/>
                </a:ext>
              </a:extLst>
            </p:cNvPr>
            <p:cNvSpPr/>
            <p:nvPr/>
          </p:nvSpPr>
          <p:spPr>
            <a:xfrm>
              <a:off x="280054" y="3770416"/>
              <a:ext cx="3999574" cy="5343"/>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32" name="TextBox 9">
                  <a:extLst>
                    <a:ext uri="{FF2B5EF4-FFF2-40B4-BE49-F238E27FC236}">
                      <a16:creationId xmlns:a16="http://schemas.microsoft.com/office/drawing/2014/main" id="{DF991DB3-E75D-8E51-9192-C30A2F4C60F8}"/>
                    </a:ext>
                  </a:extLst>
                </p:cNvPr>
                <p:cNvSpPr txBox="1"/>
                <p:nvPr/>
              </p:nvSpPr>
              <p:spPr>
                <a:xfrm>
                  <a:off x="0" y="0"/>
                  <a:ext cx="156068"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000000"/>
                            </a:solidFill>
                            <a:latin typeface="Cambria Math" panose="02040503050406030204" pitchFamily="18" charset="0"/>
                          </a:rPr>
                          <m:t>𝐹</m:t>
                        </m:r>
                      </m:oMath>
                    </m:oMathPara>
                  </a14:m>
                  <a:endParaRPr sz="1400">
                    <a:latin typeface="+mj-lt"/>
                  </a:endParaRPr>
                </a:p>
              </p:txBody>
            </p:sp>
          </mc:Choice>
          <mc:Fallback xmlns="">
            <p:sp>
              <p:nvSpPr>
                <p:cNvPr id="32" name="TextBox 9">
                  <a:extLst>
                    <a:ext uri="{FF2B5EF4-FFF2-40B4-BE49-F238E27FC236}">
                      <a16:creationId xmlns:a16="http://schemas.microsoft.com/office/drawing/2014/main" id="{DF991DB3-E75D-8E51-9192-C30A2F4C60F8}"/>
                    </a:ext>
                  </a:extLst>
                </p:cNvPr>
                <p:cNvSpPr txBox="1">
                  <a:spLocks noRot="1" noChangeAspect="1" noMove="1" noResize="1" noEditPoints="1" noAdjustHandles="1" noChangeArrowheads="1" noChangeShapeType="1" noTextEdit="1"/>
                </p:cNvSpPr>
                <p:nvPr/>
              </p:nvSpPr>
              <p:spPr>
                <a:xfrm>
                  <a:off x="0" y="0"/>
                  <a:ext cx="156068" cy="215444"/>
                </a:xfrm>
                <a:prstGeom prst="rect">
                  <a:avLst/>
                </a:prstGeom>
                <a:blipFill>
                  <a:blip r:embed="rId4"/>
                  <a:stretch>
                    <a:fillRect l="-23077" r="-15385" b="-5556"/>
                  </a:stretch>
                </a:blipFill>
                <a:ln w="12700" cap="flat">
                  <a:noFill/>
                  <a:miter lim="400000"/>
                </a:ln>
                <a:effectLst/>
              </p:spPr>
              <p:txBody>
                <a:bodyPr/>
                <a:lstStyle/>
                <a:p>
                  <a:r>
                    <a:rPr lang="en-US">
                      <a:noFill/>
                    </a:rPr>
                    <a:t> </a:t>
                  </a:r>
                </a:p>
              </p:txBody>
            </p:sp>
          </mc:Fallback>
        </mc:AlternateContent>
        <p:sp>
          <p:nvSpPr>
            <p:cNvPr id="33" name="TextBox 10">
              <a:extLst>
                <a:ext uri="{FF2B5EF4-FFF2-40B4-BE49-F238E27FC236}">
                  <a16:creationId xmlns:a16="http://schemas.microsoft.com/office/drawing/2014/main" id="{2595935C-B5BA-794E-5FF5-89217E503E67}"/>
                </a:ext>
              </a:extLst>
            </p:cNvPr>
            <p:cNvSpPr txBox="1"/>
            <p:nvPr/>
          </p:nvSpPr>
          <p:spPr>
            <a:xfrm>
              <a:off x="3936353" y="3349201"/>
              <a:ext cx="205892" cy="370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r>
                <a:rPr>
                  <a:latin typeface="+mj-lt"/>
                </a:rPr>
                <a:t>q</a:t>
              </a:r>
            </a:p>
          </p:txBody>
        </p:sp>
        <p:sp>
          <p:nvSpPr>
            <p:cNvPr id="34" name="TextBox 11">
              <a:extLst>
                <a:ext uri="{FF2B5EF4-FFF2-40B4-BE49-F238E27FC236}">
                  <a16:creationId xmlns:a16="http://schemas.microsoft.com/office/drawing/2014/main" id="{CBF04E65-BA06-A644-DA7A-C14981FF509E}"/>
                </a:ext>
              </a:extLst>
            </p:cNvPr>
            <p:cNvSpPr txBox="1"/>
            <p:nvPr/>
          </p:nvSpPr>
          <p:spPr>
            <a:xfrm>
              <a:off x="3306952" y="3797559"/>
              <a:ext cx="1187633" cy="5847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600" dirty="0">
                  <a:latin typeface="+mj-lt"/>
                </a:rPr>
                <a:t>Borrowing</a:t>
              </a:r>
            </a:p>
            <a:p>
              <a:pPr>
                <a:defRPr>
                  <a:latin typeface="+mn-lt"/>
                  <a:ea typeface="+mn-ea"/>
                  <a:cs typeface="+mn-cs"/>
                  <a:sym typeface="Calibri"/>
                </a:defRPr>
              </a:pPr>
              <a:r>
                <a:rPr sz="1600" dirty="0">
                  <a:latin typeface="+mj-lt"/>
                </a:rPr>
                <a:t>at </a:t>
              </a:r>
              <a:r>
                <a:rPr sz="1600" i="1" dirty="0">
                  <a:latin typeface="+mj-lt"/>
                </a:rPr>
                <a:t>t </a:t>
              </a:r>
              <a:r>
                <a:rPr sz="1600" dirty="0">
                  <a:latin typeface="+mj-lt"/>
                </a:rPr>
                <a:t>= 1</a:t>
              </a:r>
            </a:p>
          </p:txBody>
        </p:sp>
        <p:sp>
          <p:nvSpPr>
            <p:cNvPr id="35" name="Straight Connector 12">
              <a:extLst>
                <a:ext uri="{FF2B5EF4-FFF2-40B4-BE49-F238E27FC236}">
                  <a16:creationId xmlns:a16="http://schemas.microsoft.com/office/drawing/2014/main" id="{536D609F-1A78-0E53-241B-3128F540A2C3}"/>
                </a:ext>
              </a:extLst>
            </p:cNvPr>
            <p:cNvSpPr/>
            <p:nvPr/>
          </p:nvSpPr>
          <p:spPr>
            <a:xfrm>
              <a:off x="1564481" y="2916279"/>
              <a:ext cx="213706" cy="2"/>
            </a:xfrm>
            <a:prstGeom prst="line">
              <a:avLst/>
            </a:prstGeom>
            <a:noFill/>
            <a:ln w="9525" cap="flat">
              <a:solidFill>
                <a:srgbClr val="418AB3"/>
              </a:solidFill>
              <a:prstDash val="dash"/>
              <a:miter lim="800000"/>
            </a:ln>
            <a:effectLst/>
          </p:spPr>
          <p:txBody>
            <a:bodyPr wrap="square" lIns="45718" tIns="45718" rIns="45718" bIns="45718" numCol="1" anchor="t">
              <a:noAutofit/>
            </a:bodyPr>
            <a:lstStyle/>
            <a:p>
              <a:endParaRPr>
                <a:latin typeface="+mj-lt"/>
              </a:endParaRPr>
            </a:p>
          </p:txBody>
        </p:sp>
        <p:sp>
          <p:nvSpPr>
            <p:cNvPr id="36" name="Straight Connector 13">
              <a:extLst>
                <a:ext uri="{FF2B5EF4-FFF2-40B4-BE49-F238E27FC236}">
                  <a16:creationId xmlns:a16="http://schemas.microsoft.com/office/drawing/2014/main" id="{1B53DAA0-C216-4907-860F-57667B790A5E}"/>
                </a:ext>
              </a:extLst>
            </p:cNvPr>
            <p:cNvSpPr/>
            <p:nvPr/>
          </p:nvSpPr>
          <p:spPr>
            <a:xfrm>
              <a:off x="1598669" y="1073211"/>
              <a:ext cx="1977459" cy="2"/>
            </a:xfrm>
            <a:prstGeom prst="line">
              <a:avLst/>
            </a:prstGeom>
            <a:noFill/>
            <a:ln w="9525" cap="flat">
              <a:solidFill>
                <a:srgbClr val="7030A0"/>
              </a:solidFill>
              <a:prstDash val="dash"/>
              <a:miter lim="800000"/>
            </a:ln>
            <a:effectLst/>
          </p:spPr>
          <p:txBody>
            <a:bodyPr wrap="square" lIns="45718" tIns="45718" rIns="45718" bIns="45718" numCol="1" anchor="t">
              <a:noAutofit/>
            </a:bodyPr>
            <a:lstStyle/>
            <a:p>
              <a:endParaRPr>
                <a:latin typeface="+mj-lt"/>
              </a:endParaRPr>
            </a:p>
          </p:txBody>
        </p:sp>
        <p:sp>
          <p:nvSpPr>
            <p:cNvPr id="37" name="Straight Connector 14">
              <a:extLst>
                <a:ext uri="{FF2B5EF4-FFF2-40B4-BE49-F238E27FC236}">
                  <a16:creationId xmlns:a16="http://schemas.microsoft.com/office/drawing/2014/main" id="{8B673C20-18F1-E79F-BDC4-4797D9DAA453}"/>
                </a:ext>
              </a:extLst>
            </p:cNvPr>
            <p:cNvSpPr/>
            <p:nvPr/>
          </p:nvSpPr>
          <p:spPr>
            <a:xfrm flipV="1">
              <a:off x="1564481" y="620164"/>
              <a:ext cx="2" cy="3162003"/>
            </a:xfrm>
            <a:prstGeom prst="line">
              <a:avLst/>
            </a:prstGeom>
            <a:noFill/>
            <a:ln w="19050"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p:sp>
          <p:nvSpPr>
            <p:cNvPr id="38" name="TextBox 15">
              <a:extLst>
                <a:ext uri="{FF2B5EF4-FFF2-40B4-BE49-F238E27FC236}">
                  <a16:creationId xmlns:a16="http://schemas.microsoft.com/office/drawing/2014/main" id="{46D32DDF-0CCB-3B91-39EA-FA0C622DF6D4}"/>
                </a:ext>
              </a:extLst>
            </p:cNvPr>
            <p:cNvSpPr txBox="1"/>
            <p:nvPr/>
          </p:nvSpPr>
          <p:spPr>
            <a:xfrm>
              <a:off x="1892735" y="3808742"/>
              <a:ext cx="489932" cy="370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a:solidFill>
                    <a:schemeClr val="accent2"/>
                  </a:solidFill>
                </a:defRPr>
              </a:lvl1pPr>
            </a:lstStyle>
            <a:p>
              <a:r>
                <a:rPr dirty="0">
                  <a:solidFill>
                    <a:srgbClr val="A9B956"/>
                  </a:solidFill>
                  <a:latin typeface="+mj-lt"/>
                </a:rPr>
                <a:t>1/4</a:t>
              </a:r>
            </a:p>
          </p:txBody>
        </p:sp>
        <mc:AlternateContent xmlns:mc="http://schemas.openxmlformats.org/markup-compatibility/2006" xmlns:a14="http://schemas.microsoft.com/office/drawing/2010/main">
          <mc:Choice Requires="a14">
            <p:sp>
              <p:nvSpPr>
                <p:cNvPr id="39" name="TextBox 16">
                  <a:extLst>
                    <a:ext uri="{FF2B5EF4-FFF2-40B4-BE49-F238E27FC236}">
                      <a16:creationId xmlns:a16="http://schemas.microsoft.com/office/drawing/2014/main" id="{8AF7B035-B2E8-2D38-687E-CD6593708B87}"/>
                    </a:ext>
                  </a:extLst>
                </p:cNvPr>
                <p:cNvSpPr txBox="1"/>
                <p:nvPr/>
              </p:nvSpPr>
              <p:spPr>
                <a:xfrm>
                  <a:off x="869367" y="2650463"/>
                  <a:ext cx="629660"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418AB3"/>
                            </a:solidFill>
                            <a:latin typeface="Cambria Math" panose="02040503050406030204" pitchFamily="18" charset="0"/>
                          </a:rPr>
                          <m:t>1+</m:t>
                        </m:r>
                        <m:sSub>
                          <m:sSubPr>
                            <m:ctrlPr>
                              <a:rPr sz="1400" i="1">
                                <a:solidFill>
                                  <a:srgbClr val="418AB3"/>
                                </a:solidFill>
                                <a:latin typeface="Cambria Math" panose="02040503050406030204" pitchFamily="18" charset="0"/>
                              </a:rPr>
                            </m:ctrlPr>
                          </m:sSubPr>
                          <m:e>
                            <m:r>
                              <a:rPr sz="1400" i="1">
                                <a:solidFill>
                                  <a:srgbClr val="418AB3"/>
                                </a:solidFill>
                                <a:latin typeface="Cambria Math" panose="02040503050406030204" pitchFamily="18" charset="0"/>
                              </a:rPr>
                              <m:t>𝑖</m:t>
                            </m:r>
                          </m:e>
                          <m:sub>
                            <m:r>
                              <a:rPr sz="1400" i="1">
                                <a:solidFill>
                                  <a:srgbClr val="418AB3"/>
                                </a:solidFill>
                                <a:latin typeface="Cambria Math" panose="02040503050406030204" pitchFamily="18" charset="0"/>
                              </a:rPr>
                              <m:t>𝑙𝑜𝑤</m:t>
                            </m:r>
                          </m:sub>
                        </m:sSub>
                      </m:oMath>
                    </m:oMathPara>
                  </a14:m>
                  <a:endParaRPr sz="1400">
                    <a:solidFill>
                      <a:srgbClr val="418AB3"/>
                    </a:solidFill>
                    <a:latin typeface="+mj-lt"/>
                  </a:endParaRPr>
                </a:p>
              </p:txBody>
            </p:sp>
          </mc:Choice>
          <mc:Fallback xmlns="">
            <p:sp>
              <p:nvSpPr>
                <p:cNvPr id="39" name="TextBox 16">
                  <a:extLst>
                    <a:ext uri="{FF2B5EF4-FFF2-40B4-BE49-F238E27FC236}">
                      <a16:creationId xmlns:a16="http://schemas.microsoft.com/office/drawing/2014/main" id="{8AF7B035-B2E8-2D38-687E-CD6593708B87}"/>
                    </a:ext>
                  </a:extLst>
                </p:cNvPr>
                <p:cNvSpPr txBox="1">
                  <a:spLocks noRot="1" noChangeAspect="1" noMove="1" noResize="1" noEditPoints="1" noAdjustHandles="1" noChangeArrowheads="1" noChangeShapeType="1" noTextEdit="1"/>
                </p:cNvSpPr>
                <p:nvPr/>
              </p:nvSpPr>
              <p:spPr>
                <a:xfrm>
                  <a:off x="869367" y="2650463"/>
                  <a:ext cx="629660" cy="215444"/>
                </a:xfrm>
                <a:prstGeom prst="rect">
                  <a:avLst/>
                </a:prstGeom>
                <a:blipFill>
                  <a:blip r:embed="rId5"/>
                  <a:stretch>
                    <a:fillRect l="-5882" r="-1961" b="-16667"/>
                  </a:stretch>
                </a:blipFill>
                <a:ln w="12700" cap="flat">
                  <a:noFill/>
                  <a:miter lim="400000"/>
                </a:ln>
                <a:effectLst/>
              </p:spPr>
              <p:txBody>
                <a:bodyPr/>
                <a:lstStyle/>
                <a:p>
                  <a:r>
                    <a:rPr lang="en-US">
                      <a:noFill/>
                    </a:rPr>
                    <a:t> </a:t>
                  </a:r>
                </a:p>
              </p:txBody>
            </p:sp>
          </mc:Fallback>
        </mc:AlternateContent>
        <p:sp>
          <p:nvSpPr>
            <p:cNvPr id="40" name="TextBox 17">
              <a:extLst>
                <a:ext uri="{FF2B5EF4-FFF2-40B4-BE49-F238E27FC236}">
                  <a16:creationId xmlns:a16="http://schemas.microsoft.com/office/drawing/2014/main" id="{6E101878-340B-9FE2-6055-12B9C5E3591D}"/>
                </a:ext>
              </a:extLst>
            </p:cNvPr>
            <p:cNvSpPr txBox="1"/>
            <p:nvPr/>
          </p:nvSpPr>
          <p:spPr>
            <a:xfrm>
              <a:off x="3040917" y="279186"/>
              <a:ext cx="1564334" cy="6463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a:solidFill>
                    <a:schemeClr val="accent6"/>
                  </a:solidFill>
                  <a:latin typeface="+mn-lt"/>
                  <a:ea typeface="+mn-ea"/>
                  <a:cs typeface="+mn-cs"/>
                  <a:sym typeface="Calibri"/>
                </a:defRPr>
              </a:lvl1pPr>
            </a:lstStyle>
            <a:p>
              <a:r>
                <a:rPr dirty="0">
                  <a:solidFill>
                    <a:srgbClr val="DE660F"/>
                  </a:solidFill>
                  <a:latin typeface="+mj-lt"/>
                </a:rPr>
                <a:t>Without frictions</a:t>
              </a:r>
            </a:p>
          </p:txBody>
        </p:sp>
        <p:sp>
          <p:nvSpPr>
            <p:cNvPr id="41" name="Freeform: Shape 26">
              <a:extLst>
                <a:ext uri="{FF2B5EF4-FFF2-40B4-BE49-F238E27FC236}">
                  <a16:creationId xmlns:a16="http://schemas.microsoft.com/office/drawing/2014/main" id="{8A13F39A-B05C-8BDB-2C4B-E011273F683B}"/>
                </a:ext>
              </a:extLst>
            </p:cNvPr>
            <p:cNvSpPr/>
            <p:nvPr/>
          </p:nvSpPr>
          <p:spPr>
            <a:xfrm>
              <a:off x="280780" y="176858"/>
              <a:ext cx="1810762" cy="3597446"/>
            </a:xfrm>
            <a:custGeom>
              <a:avLst/>
              <a:gdLst/>
              <a:ahLst/>
              <a:cxnLst>
                <a:cxn ang="0">
                  <a:pos x="wd2" y="hd2"/>
                </a:cxn>
                <a:cxn ang="5400000">
                  <a:pos x="wd2" y="hd2"/>
                </a:cxn>
                <a:cxn ang="10800000">
                  <a:pos x="wd2" y="hd2"/>
                </a:cxn>
                <a:cxn ang="16200000">
                  <a:pos x="wd2" y="hd2"/>
                </a:cxn>
              </a:cxnLst>
              <a:rect l="0" t="0" r="r" b="b"/>
              <a:pathLst>
                <a:path w="21588" h="21600" extrusionOk="0">
                  <a:moveTo>
                    <a:pt x="0" y="21600"/>
                  </a:moveTo>
                  <a:cubicBezTo>
                    <a:pt x="5839" y="19830"/>
                    <a:pt x="11679" y="18060"/>
                    <a:pt x="15277" y="16254"/>
                  </a:cubicBezTo>
                  <a:cubicBezTo>
                    <a:pt x="18875" y="14448"/>
                    <a:pt x="21600" y="12588"/>
                    <a:pt x="21588" y="10764"/>
                  </a:cubicBezTo>
                  <a:cubicBezTo>
                    <a:pt x="21576" y="8940"/>
                    <a:pt x="18767" y="7104"/>
                    <a:pt x="15205" y="5310"/>
                  </a:cubicBezTo>
                  <a:cubicBezTo>
                    <a:pt x="11643" y="3516"/>
                    <a:pt x="5929" y="1758"/>
                    <a:pt x="215" y="0"/>
                  </a:cubicBezTo>
                </a:path>
              </a:pathLst>
            </a:custGeom>
            <a:noFill/>
            <a:ln w="19050" cap="flat">
              <a:solidFill>
                <a:srgbClr val="A9B956"/>
              </a:solidFill>
              <a:prstDash val="solid"/>
              <a:miter lim="800000"/>
            </a:ln>
            <a:effectLst/>
          </p:spPr>
          <p:txBody>
            <a:bodyPr wrap="square" lIns="45718" tIns="45718" rIns="45718" bIns="45718" numCol="1" anchor="ctr">
              <a:noAutofit/>
            </a:bodyPr>
            <a:lstStyle/>
            <a:p>
              <a:pPr algn="ctr">
                <a:defRPr>
                  <a:latin typeface="+mn-lt"/>
                  <a:ea typeface="+mn-ea"/>
                  <a:cs typeface="+mn-cs"/>
                  <a:sym typeface="Calibri"/>
                </a:defRPr>
              </a:pPr>
              <a:endParaRPr>
                <a:latin typeface="+mj-lt"/>
              </a:endParaRPr>
            </a:p>
          </p:txBody>
        </p:sp>
        <p:sp>
          <p:nvSpPr>
            <p:cNvPr id="42" name="Freeform: Shape 30">
              <a:extLst>
                <a:ext uri="{FF2B5EF4-FFF2-40B4-BE49-F238E27FC236}">
                  <a16:creationId xmlns:a16="http://schemas.microsoft.com/office/drawing/2014/main" id="{D0AE5236-CFEB-CF1F-8A5D-88E665E771E1}"/>
                </a:ext>
              </a:extLst>
            </p:cNvPr>
            <p:cNvSpPr/>
            <p:nvPr/>
          </p:nvSpPr>
          <p:spPr>
            <a:xfrm>
              <a:off x="280780" y="969979"/>
              <a:ext cx="3295349" cy="280432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25" y="19191"/>
                    <a:pt x="7650" y="16781"/>
                    <a:pt x="10718" y="14384"/>
                  </a:cubicBezTo>
                  <a:cubicBezTo>
                    <a:pt x="13786" y="11987"/>
                    <a:pt x="16595" y="9613"/>
                    <a:pt x="18409" y="7216"/>
                  </a:cubicBezTo>
                  <a:cubicBezTo>
                    <a:pt x="20223" y="4819"/>
                    <a:pt x="20911" y="2409"/>
                    <a:pt x="21600" y="0"/>
                  </a:cubicBezTo>
                </a:path>
              </a:pathLst>
            </a:custGeom>
            <a:noFill/>
            <a:ln w="19050" cap="flat">
              <a:solidFill>
                <a:srgbClr val="DE660F"/>
              </a:solidFill>
              <a:prstDash val="solid"/>
              <a:miter lim="800000"/>
            </a:ln>
            <a:effectLst/>
          </p:spPr>
          <p:txBody>
            <a:bodyPr wrap="square" lIns="45718" tIns="45718" rIns="45718" bIns="45718" numCol="1" anchor="ctr">
              <a:noAutofit/>
            </a:bodyPr>
            <a:lstStyle/>
            <a:p>
              <a:pPr algn="ctr">
                <a:defRPr>
                  <a:latin typeface="+mn-lt"/>
                  <a:ea typeface="+mn-ea"/>
                  <a:cs typeface="+mn-cs"/>
                  <a:sym typeface="Calibri"/>
                </a:defRPr>
              </a:pPr>
              <a:endParaRPr>
                <a:latin typeface="+mj-lt"/>
              </a:endParaRPr>
            </a:p>
          </p:txBody>
        </p:sp>
        <mc:AlternateContent xmlns:mc="http://schemas.openxmlformats.org/markup-compatibility/2006" xmlns:a14="http://schemas.microsoft.com/office/drawing/2010/main">
          <mc:Choice Requires="a14">
            <p:sp>
              <p:nvSpPr>
                <p:cNvPr id="43" name="TextBox 20">
                  <a:extLst>
                    <a:ext uri="{FF2B5EF4-FFF2-40B4-BE49-F238E27FC236}">
                      <a16:creationId xmlns:a16="http://schemas.microsoft.com/office/drawing/2014/main" id="{2B63BD7B-E9AE-34F2-6713-940FBC700FDC}"/>
                    </a:ext>
                  </a:extLst>
                </p:cNvPr>
                <p:cNvSpPr txBox="1"/>
                <p:nvPr/>
              </p:nvSpPr>
              <p:spPr>
                <a:xfrm>
                  <a:off x="1505112" y="3776897"/>
                  <a:ext cx="235642"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800" i="1">
                            <a:solidFill>
                              <a:srgbClr val="418AB3"/>
                            </a:solidFill>
                            <a:latin typeface="Cambria Math" panose="02040503050406030204" pitchFamily="18" charset="0"/>
                          </a:rPr>
                          <m:t>𝑞</m:t>
                        </m:r>
                        <m:r>
                          <a:rPr sz="1800" i="1">
                            <a:solidFill>
                              <a:srgbClr val="418AB3"/>
                            </a:solidFill>
                            <a:latin typeface="Cambria Math" panose="02040503050406030204" pitchFamily="18" charset="0"/>
                          </a:rPr>
                          <m:t>′</m:t>
                        </m:r>
                      </m:oMath>
                    </m:oMathPara>
                  </a14:m>
                  <a:endParaRPr>
                    <a:solidFill>
                      <a:srgbClr val="418AB3"/>
                    </a:solidFill>
                    <a:latin typeface="+mj-lt"/>
                  </a:endParaRPr>
                </a:p>
              </p:txBody>
            </p:sp>
          </mc:Choice>
          <mc:Fallback xmlns="">
            <p:sp>
              <p:nvSpPr>
                <p:cNvPr id="43" name="TextBox 20">
                  <a:extLst>
                    <a:ext uri="{FF2B5EF4-FFF2-40B4-BE49-F238E27FC236}">
                      <a16:creationId xmlns:a16="http://schemas.microsoft.com/office/drawing/2014/main" id="{2B63BD7B-E9AE-34F2-6713-940FBC700FDC}"/>
                    </a:ext>
                  </a:extLst>
                </p:cNvPr>
                <p:cNvSpPr txBox="1">
                  <a:spLocks noRot="1" noChangeAspect="1" noMove="1" noResize="1" noEditPoints="1" noAdjustHandles="1" noChangeArrowheads="1" noChangeShapeType="1" noTextEdit="1"/>
                </p:cNvSpPr>
                <p:nvPr/>
              </p:nvSpPr>
              <p:spPr>
                <a:xfrm>
                  <a:off x="1505112" y="3776897"/>
                  <a:ext cx="235642" cy="276999"/>
                </a:xfrm>
                <a:prstGeom prst="rect">
                  <a:avLst/>
                </a:prstGeom>
                <a:blipFill>
                  <a:blip r:embed="rId6"/>
                  <a:stretch>
                    <a:fillRect l="-35000" t="-9091" r="-35000" b="-40909"/>
                  </a:stretch>
                </a:blipFill>
                <a:ln w="12700" cap="flat">
                  <a:noFill/>
                  <a:miter lim="400000"/>
                </a:ln>
                <a:effectLst/>
              </p:spPr>
              <p:txBody>
                <a:bodyPr/>
                <a:lstStyle/>
                <a:p>
                  <a:r>
                    <a:rPr lang="en-US">
                      <a:noFill/>
                    </a:rPr>
                    <a:t> </a:t>
                  </a:r>
                </a:p>
              </p:txBody>
            </p:sp>
          </mc:Fallback>
        </mc:AlternateContent>
        <p:sp>
          <p:nvSpPr>
            <p:cNvPr id="44" name="TextBox 21">
              <a:extLst>
                <a:ext uri="{FF2B5EF4-FFF2-40B4-BE49-F238E27FC236}">
                  <a16:creationId xmlns:a16="http://schemas.microsoft.com/office/drawing/2014/main" id="{70DAADD9-0B76-8982-9B49-3F409DA8EBC4}"/>
                </a:ext>
              </a:extLst>
            </p:cNvPr>
            <p:cNvSpPr txBox="1"/>
            <p:nvPr/>
          </p:nvSpPr>
          <p:spPr>
            <a:xfrm>
              <a:off x="1097095" y="2930014"/>
              <a:ext cx="1508787" cy="369328"/>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a:solidFill>
                    <a:srgbClr val="0070C0"/>
                  </a:solidFill>
                  <a:latin typeface="+mn-lt"/>
                  <a:ea typeface="+mn-ea"/>
                  <a:cs typeface="+mn-cs"/>
                  <a:sym typeface="Calibri"/>
                </a:defRPr>
              </a:lvl1pPr>
            </a:lstStyle>
            <a:p>
              <a:r>
                <a:rPr>
                  <a:latin typeface="+mj-lt"/>
                </a:rPr>
                <a:t>Loss</a:t>
              </a:r>
            </a:p>
          </p:txBody>
        </p:sp>
      </p:grpSp>
    </p:spTree>
    <p:extLst>
      <p:ext uri="{BB962C8B-B14F-4D97-AF65-F5344CB8AC3E}">
        <p14:creationId xmlns:p14="http://schemas.microsoft.com/office/powerpoint/2010/main" val="1977110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FA1927-797F-2701-D763-EF7050DEB82C}"/>
              </a:ext>
            </a:extLst>
          </p:cNvPr>
          <p:cNvSpPr>
            <a:spLocks noGrp="1"/>
          </p:cNvSpPr>
          <p:nvPr>
            <p:ph type="title"/>
          </p:nvPr>
        </p:nvSpPr>
        <p:spPr>
          <a:xfrm>
            <a:off x="700635" y="815995"/>
            <a:ext cx="10691265" cy="623250"/>
          </a:xfrm>
        </p:spPr>
        <p:txBody>
          <a:bodyPr>
            <a:normAutofit/>
          </a:bodyPr>
          <a:lstStyle/>
          <a:p>
            <a:r>
              <a:rPr lang="en-IN" sz="3200" dirty="0"/>
              <a:t>Full Analysis</a:t>
            </a:r>
            <a:endParaRPr lang="en-US" sz="3200" dirty="0"/>
          </a:p>
        </p:txBody>
      </p:sp>
      <p:grpSp>
        <p:nvGrpSpPr>
          <p:cNvPr id="3" name="Group 5">
            <a:extLst>
              <a:ext uri="{FF2B5EF4-FFF2-40B4-BE49-F238E27FC236}">
                <a16:creationId xmlns:a16="http://schemas.microsoft.com/office/drawing/2014/main" id="{ADFBE222-E788-AD38-F938-973EEEBFD9E4}"/>
              </a:ext>
            </a:extLst>
          </p:cNvPr>
          <p:cNvGrpSpPr/>
          <p:nvPr/>
        </p:nvGrpSpPr>
        <p:grpSpPr>
          <a:xfrm>
            <a:off x="598814" y="1586692"/>
            <a:ext cx="5773628" cy="4438776"/>
            <a:chOff x="-1" y="0"/>
            <a:chExt cx="6151249" cy="4920394"/>
          </a:xfrm>
        </p:grpSpPr>
        <p:sp>
          <p:nvSpPr>
            <p:cNvPr id="4" name="Rectangle 6">
              <a:extLst>
                <a:ext uri="{FF2B5EF4-FFF2-40B4-BE49-F238E27FC236}">
                  <a16:creationId xmlns:a16="http://schemas.microsoft.com/office/drawing/2014/main" id="{26CEFCD1-B095-0F07-9CCE-7E312EA09DD5}"/>
                </a:ext>
              </a:extLst>
            </p:cNvPr>
            <p:cNvSpPr/>
            <p:nvPr/>
          </p:nvSpPr>
          <p:spPr>
            <a:xfrm>
              <a:off x="3932749" y="1077683"/>
              <a:ext cx="888251" cy="2721604"/>
            </a:xfrm>
            <a:prstGeom prst="rect">
              <a:avLst/>
            </a:prstGeom>
            <a:solidFill>
              <a:srgbClr val="EFE5F7"/>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400">
                <a:latin typeface="+mj-lt"/>
              </a:endParaRPr>
            </a:p>
          </p:txBody>
        </p:sp>
        <p:sp>
          <p:nvSpPr>
            <p:cNvPr id="5" name="Rectangle 7">
              <a:extLst>
                <a:ext uri="{FF2B5EF4-FFF2-40B4-BE49-F238E27FC236}">
                  <a16:creationId xmlns:a16="http://schemas.microsoft.com/office/drawing/2014/main" id="{4E81E84C-22CB-007B-8482-C971DE475C5B}"/>
                </a:ext>
              </a:extLst>
            </p:cNvPr>
            <p:cNvSpPr/>
            <p:nvPr/>
          </p:nvSpPr>
          <p:spPr>
            <a:xfrm>
              <a:off x="2139891" y="2907699"/>
              <a:ext cx="2695741" cy="914402"/>
            </a:xfrm>
            <a:prstGeom prst="rect">
              <a:avLst/>
            </a:prstGeom>
            <a:solidFill>
              <a:srgbClr val="D8E8F1"/>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400">
                <a:latin typeface="+mj-lt"/>
              </a:endParaRPr>
            </a:p>
          </p:txBody>
        </p:sp>
        <p:sp>
          <p:nvSpPr>
            <p:cNvPr id="7" name="Straight Arrow Connector 8">
              <a:extLst>
                <a:ext uri="{FF2B5EF4-FFF2-40B4-BE49-F238E27FC236}">
                  <a16:creationId xmlns:a16="http://schemas.microsoft.com/office/drawing/2014/main" id="{9F028E57-2D54-FEFE-EDB5-DF25FA08F9B3}"/>
                </a:ext>
              </a:extLst>
            </p:cNvPr>
            <p:cNvSpPr/>
            <p:nvPr/>
          </p:nvSpPr>
          <p:spPr>
            <a:xfrm flipV="1">
              <a:off x="1239917" y="86584"/>
              <a:ext cx="2" cy="3707365"/>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sz="1400">
                <a:latin typeface="+mj-lt"/>
              </a:endParaRPr>
            </a:p>
          </p:txBody>
        </p:sp>
        <p:sp>
          <p:nvSpPr>
            <p:cNvPr id="8" name="Straight Connector 9">
              <a:extLst>
                <a:ext uri="{FF2B5EF4-FFF2-40B4-BE49-F238E27FC236}">
                  <a16:creationId xmlns:a16="http://schemas.microsoft.com/office/drawing/2014/main" id="{808DE549-A6CC-FE05-5041-87CA38D00F45}"/>
                </a:ext>
              </a:extLst>
            </p:cNvPr>
            <p:cNvSpPr/>
            <p:nvPr/>
          </p:nvSpPr>
          <p:spPr>
            <a:xfrm flipV="1">
              <a:off x="2123995" y="1085679"/>
              <a:ext cx="1828802" cy="1828802"/>
            </a:xfrm>
            <a:prstGeom prst="line">
              <a:avLst/>
            </a:prstGeom>
            <a:noFill/>
            <a:ln w="38100" cap="flat">
              <a:solidFill>
                <a:srgbClr val="7030A0"/>
              </a:solidFill>
              <a:prstDash val="solid"/>
              <a:miter lim="800000"/>
            </a:ln>
            <a:effectLst/>
          </p:spPr>
          <p:txBody>
            <a:bodyPr wrap="square" lIns="45718" tIns="45718" rIns="45718" bIns="45718" numCol="1" anchor="t">
              <a:noAutofit/>
            </a:bodyPr>
            <a:lstStyle/>
            <a:p>
              <a:endParaRPr sz="1400">
                <a:latin typeface="+mj-lt"/>
              </a:endParaRPr>
            </a:p>
          </p:txBody>
        </p:sp>
        <p:sp>
          <p:nvSpPr>
            <p:cNvPr id="9" name="Straight Connector 10">
              <a:extLst>
                <a:ext uri="{FF2B5EF4-FFF2-40B4-BE49-F238E27FC236}">
                  <a16:creationId xmlns:a16="http://schemas.microsoft.com/office/drawing/2014/main" id="{BB057233-A7DD-86ED-5C23-00E4EFFFC9EE}"/>
                </a:ext>
              </a:extLst>
            </p:cNvPr>
            <p:cNvSpPr/>
            <p:nvPr/>
          </p:nvSpPr>
          <p:spPr>
            <a:xfrm flipV="1">
              <a:off x="1239915" y="2912566"/>
              <a:ext cx="892853" cy="881385"/>
            </a:xfrm>
            <a:prstGeom prst="line">
              <a:avLst/>
            </a:prstGeom>
            <a:noFill/>
            <a:ln w="38100" cap="flat">
              <a:solidFill>
                <a:srgbClr val="418AB3"/>
              </a:solidFill>
              <a:prstDash val="solid"/>
              <a:miter lim="800000"/>
            </a:ln>
            <a:effectLst/>
          </p:spPr>
          <p:txBody>
            <a:bodyPr wrap="square" lIns="45718" tIns="45718" rIns="45718" bIns="45718" numCol="1" anchor="t">
              <a:noAutofit/>
            </a:bodyPr>
            <a:lstStyle/>
            <a:p>
              <a:endParaRPr sz="1400">
                <a:latin typeface="+mj-lt"/>
              </a:endParaRPr>
            </a:p>
          </p:txBody>
        </p:sp>
        <p:sp>
          <p:nvSpPr>
            <p:cNvPr id="10" name="Straight Connector 11">
              <a:extLst>
                <a:ext uri="{FF2B5EF4-FFF2-40B4-BE49-F238E27FC236}">
                  <a16:creationId xmlns:a16="http://schemas.microsoft.com/office/drawing/2014/main" id="{C239FA4F-C082-4EF0-A881-0CC1E657E1C8}"/>
                </a:ext>
              </a:extLst>
            </p:cNvPr>
            <p:cNvSpPr/>
            <p:nvPr/>
          </p:nvSpPr>
          <p:spPr>
            <a:xfrm>
              <a:off x="2115659" y="2912565"/>
              <a:ext cx="2743201" cy="2"/>
            </a:xfrm>
            <a:prstGeom prst="line">
              <a:avLst/>
            </a:prstGeom>
            <a:noFill/>
            <a:ln w="38100" cap="flat">
              <a:solidFill>
                <a:srgbClr val="418AB3"/>
              </a:solidFill>
              <a:prstDash val="solid"/>
              <a:miter lim="800000"/>
            </a:ln>
            <a:effectLst/>
          </p:spPr>
          <p:txBody>
            <a:bodyPr wrap="square" lIns="45718" tIns="45718" rIns="45718" bIns="45718" numCol="1" anchor="t">
              <a:noAutofit/>
            </a:bodyPr>
            <a:lstStyle/>
            <a:p>
              <a:endParaRPr sz="1400" dirty="0">
                <a:latin typeface="+mj-lt"/>
              </a:endParaRPr>
            </a:p>
          </p:txBody>
        </p:sp>
        <p:sp>
          <p:nvSpPr>
            <p:cNvPr id="11" name="Straight Connector 12">
              <a:extLst>
                <a:ext uri="{FF2B5EF4-FFF2-40B4-BE49-F238E27FC236}">
                  <a16:creationId xmlns:a16="http://schemas.microsoft.com/office/drawing/2014/main" id="{35FD3260-7D33-0D4C-A1DC-47A68E749E10}"/>
                </a:ext>
              </a:extLst>
            </p:cNvPr>
            <p:cNvSpPr/>
            <p:nvPr/>
          </p:nvSpPr>
          <p:spPr>
            <a:xfrm flipH="1" flipV="1">
              <a:off x="3939492" y="1086294"/>
              <a:ext cx="914402" cy="2"/>
            </a:xfrm>
            <a:prstGeom prst="line">
              <a:avLst/>
            </a:prstGeom>
            <a:noFill/>
            <a:ln w="38100" cap="flat">
              <a:solidFill>
                <a:srgbClr val="7030A0"/>
              </a:solidFill>
              <a:prstDash val="solid"/>
              <a:miter lim="800000"/>
            </a:ln>
            <a:effectLst/>
          </p:spPr>
          <p:txBody>
            <a:bodyPr wrap="square" lIns="45718" tIns="45718" rIns="45718" bIns="45718" numCol="1" anchor="t">
              <a:noAutofit/>
            </a:bodyPr>
            <a:lstStyle/>
            <a:p>
              <a:endParaRPr sz="1400">
                <a:latin typeface="+mj-lt"/>
              </a:endParaRPr>
            </a:p>
          </p:txBody>
        </p:sp>
        <p:sp>
          <p:nvSpPr>
            <p:cNvPr id="12" name="Straight Connector 13">
              <a:extLst>
                <a:ext uri="{FF2B5EF4-FFF2-40B4-BE49-F238E27FC236}">
                  <a16:creationId xmlns:a16="http://schemas.microsoft.com/office/drawing/2014/main" id="{929BB60D-14B5-1899-B10A-A74D9EB949D7}"/>
                </a:ext>
              </a:extLst>
            </p:cNvPr>
            <p:cNvSpPr/>
            <p:nvPr/>
          </p:nvSpPr>
          <p:spPr>
            <a:xfrm flipV="1">
              <a:off x="3959175" y="205527"/>
              <a:ext cx="865956" cy="872228"/>
            </a:xfrm>
            <a:prstGeom prst="line">
              <a:avLst/>
            </a:prstGeom>
            <a:noFill/>
            <a:ln w="28575" cap="flat">
              <a:solidFill>
                <a:srgbClr val="418AB3"/>
              </a:solidFill>
              <a:prstDash val="sysDot"/>
              <a:miter lim="800000"/>
            </a:ln>
            <a:effectLst/>
          </p:spPr>
          <p:txBody>
            <a:bodyPr wrap="square" lIns="45718" tIns="45718" rIns="45718" bIns="45718" numCol="1" anchor="t">
              <a:noAutofit/>
            </a:bodyPr>
            <a:lstStyle/>
            <a:p>
              <a:endParaRPr sz="1400">
                <a:latin typeface="+mj-lt"/>
              </a:endParaRPr>
            </a:p>
          </p:txBody>
        </p:sp>
        <p:sp>
          <p:nvSpPr>
            <p:cNvPr id="13" name="Straight Connector 14">
              <a:extLst>
                <a:ext uri="{FF2B5EF4-FFF2-40B4-BE49-F238E27FC236}">
                  <a16:creationId xmlns:a16="http://schemas.microsoft.com/office/drawing/2014/main" id="{14C53810-4739-E456-CBE7-3514E9A48259}"/>
                </a:ext>
              </a:extLst>
            </p:cNvPr>
            <p:cNvSpPr/>
            <p:nvPr/>
          </p:nvSpPr>
          <p:spPr>
            <a:xfrm flipH="1">
              <a:off x="1239915" y="1083698"/>
              <a:ext cx="2685509" cy="377"/>
            </a:xfrm>
            <a:prstGeom prst="line">
              <a:avLst/>
            </a:prstGeom>
            <a:noFill/>
            <a:ln w="9525" cap="flat">
              <a:solidFill>
                <a:srgbClr val="7030A0"/>
              </a:solidFill>
              <a:prstDash val="dash"/>
              <a:miter lim="800000"/>
            </a:ln>
            <a:effectLst/>
          </p:spPr>
          <p:txBody>
            <a:bodyPr wrap="square" lIns="45718" tIns="45718" rIns="45718" bIns="45718" numCol="1" anchor="t">
              <a:noAutofit/>
            </a:bodyPr>
            <a:lstStyle/>
            <a:p>
              <a:endParaRPr sz="1400">
                <a:latin typeface="+mj-lt"/>
              </a:endParaRPr>
            </a:p>
          </p:txBody>
        </p:sp>
        <p:sp>
          <p:nvSpPr>
            <p:cNvPr id="14" name="Straight Connector 15">
              <a:extLst>
                <a:ext uri="{FF2B5EF4-FFF2-40B4-BE49-F238E27FC236}">
                  <a16:creationId xmlns:a16="http://schemas.microsoft.com/office/drawing/2014/main" id="{1856A2D0-212B-27BB-1FB8-519A04CA5331}"/>
                </a:ext>
              </a:extLst>
            </p:cNvPr>
            <p:cNvSpPr/>
            <p:nvPr/>
          </p:nvSpPr>
          <p:spPr>
            <a:xfrm flipH="1" flipV="1">
              <a:off x="1246525" y="2894007"/>
              <a:ext cx="869138" cy="7219"/>
            </a:xfrm>
            <a:prstGeom prst="line">
              <a:avLst/>
            </a:prstGeom>
            <a:noFill/>
            <a:ln w="9525" cap="flat">
              <a:solidFill>
                <a:srgbClr val="0070C0"/>
              </a:solidFill>
              <a:prstDash val="dash"/>
              <a:miter lim="800000"/>
            </a:ln>
            <a:effectLst/>
          </p:spPr>
          <p:txBody>
            <a:bodyPr wrap="square" lIns="45718" tIns="45718" rIns="45718" bIns="45718" numCol="1" anchor="t">
              <a:noAutofit/>
            </a:bodyPr>
            <a:lstStyle/>
            <a:p>
              <a:endParaRPr sz="1400">
                <a:latin typeface="+mj-lt"/>
              </a:endParaRPr>
            </a:p>
          </p:txBody>
        </p:sp>
        <p:sp>
          <p:nvSpPr>
            <p:cNvPr id="15" name="Straight Arrow Connector 16">
              <a:extLst>
                <a:ext uri="{FF2B5EF4-FFF2-40B4-BE49-F238E27FC236}">
                  <a16:creationId xmlns:a16="http://schemas.microsoft.com/office/drawing/2014/main" id="{81B280ED-BE75-E69A-A126-F3010A15BAED}"/>
                </a:ext>
              </a:extLst>
            </p:cNvPr>
            <p:cNvSpPr/>
            <p:nvPr/>
          </p:nvSpPr>
          <p:spPr>
            <a:xfrm flipV="1">
              <a:off x="1239915" y="3780999"/>
              <a:ext cx="4317519" cy="12953"/>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sz="1400">
                <a:latin typeface="+mj-lt"/>
              </a:endParaRPr>
            </a:p>
          </p:txBody>
        </p:sp>
        <p:sp>
          <p:nvSpPr>
            <p:cNvPr id="16" name="Straight Connector 17">
              <a:extLst>
                <a:ext uri="{FF2B5EF4-FFF2-40B4-BE49-F238E27FC236}">
                  <a16:creationId xmlns:a16="http://schemas.microsoft.com/office/drawing/2014/main" id="{DAED322C-0EF4-6571-E113-10D1D811B89C}"/>
                </a:ext>
              </a:extLst>
            </p:cNvPr>
            <p:cNvSpPr/>
            <p:nvPr/>
          </p:nvSpPr>
          <p:spPr>
            <a:xfrm>
              <a:off x="2133475" y="4165745"/>
              <a:ext cx="2697482" cy="3"/>
            </a:xfrm>
            <a:prstGeom prst="line">
              <a:avLst/>
            </a:prstGeom>
            <a:noFill/>
            <a:ln w="38100" cap="flat">
              <a:solidFill>
                <a:srgbClr val="418AB3"/>
              </a:solidFill>
              <a:prstDash val="solid"/>
              <a:miter lim="800000"/>
            </a:ln>
            <a:effectLst/>
          </p:spPr>
          <p:txBody>
            <a:bodyPr wrap="square" lIns="45718" tIns="45718" rIns="45718" bIns="45718" numCol="1" anchor="t">
              <a:noAutofit/>
            </a:bodyPr>
            <a:lstStyle/>
            <a:p>
              <a:endParaRPr sz="1400">
                <a:latin typeface="+mj-lt"/>
              </a:endParaRPr>
            </a:p>
          </p:txBody>
        </p:sp>
        <p:sp>
          <p:nvSpPr>
            <p:cNvPr id="17" name="Straight Connector 18">
              <a:extLst>
                <a:ext uri="{FF2B5EF4-FFF2-40B4-BE49-F238E27FC236}">
                  <a16:creationId xmlns:a16="http://schemas.microsoft.com/office/drawing/2014/main" id="{0E3FB384-E0A7-98A7-7F64-A4151ED7EAAB}"/>
                </a:ext>
              </a:extLst>
            </p:cNvPr>
            <p:cNvSpPr/>
            <p:nvPr/>
          </p:nvSpPr>
          <p:spPr>
            <a:xfrm flipV="1">
              <a:off x="1246218" y="4165745"/>
              <a:ext cx="914402" cy="3191"/>
            </a:xfrm>
            <a:prstGeom prst="line">
              <a:avLst/>
            </a:prstGeom>
            <a:noFill/>
            <a:ln w="38100" cap="flat">
              <a:solidFill>
                <a:srgbClr val="418AB3"/>
              </a:solidFill>
              <a:prstDash val="sysDot"/>
              <a:miter lim="800000"/>
            </a:ln>
            <a:effectLst/>
          </p:spPr>
          <p:txBody>
            <a:bodyPr wrap="square" lIns="45718" tIns="45718" rIns="45718" bIns="45718" numCol="1" anchor="t">
              <a:noAutofit/>
            </a:bodyPr>
            <a:lstStyle/>
            <a:p>
              <a:endParaRPr sz="1400">
                <a:latin typeface="+mj-lt"/>
              </a:endParaRPr>
            </a:p>
          </p:txBody>
        </p:sp>
        <p:sp>
          <p:nvSpPr>
            <p:cNvPr id="18" name="Straight Connector 19">
              <a:extLst>
                <a:ext uri="{FF2B5EF4-FFF2-40B4-BE49-F238E27FC236}">
                  <a16:creationId xmlns:a16="http://schemas.microsoft.com/office/drawing/2014/main" id="{150684B6-4514-64EB-B06B-687A8DE36BE2}"/>
                </a:ext>
              </a:extLst>
            </p:cNvPr>
            <p:cNvSpPr/>
            <p:nvPr/>
          </p:nvSpPr>
          <p:spPr>
            <a:xfrm flipH="1">
              <a:off x="1232896" y="4441926"/>
              <a:ext cx="2692529" cy="2"/>
            </a:xfrm>
            <a:prstGeom prst="line">
              <a:avLst/>
            </a:prstGeom>
            <a:noFill/>
            <a:ln w="38100" cap="flat">
              <a:solidFill>
                <a:srgbClr val="7030A0"/>
              </a:solidFill>
              <a:prstDash val="sysDot"/>
              <a:miter lim="800000"/>
            </a:ln>
            <a:effectLst/>
          </p:spPr>
          <p:txBody>
            <a:bodyPr wrap="square" lIns="45718" tIns="45718" rIns="45718" bIns="45718" numCol="1" anchor="t">
              <a:noAutofit/>
            </a:bodyPr>
            <a:lstStyle/>
            <a:p>
              <a:endParaRPr sz="1400">
                <a:latin typeface="+mj-lt"/>
              </a:endParaRPr>
            </a:p>
          </p:txBody>
        </p:sp>
        <mc:AlternateContent xmlns:mc="http://schemas.openxmlformats.org/markup-compatibility/2006" xmlns:a14="http://schemas.microsoft.com/office/drawing/2010/main">
          <mc:Choice Requires="a14">
            <p:sp>
              <p:nvSpPr>
                <p:cNvPr id="19" name="TextBox 20">
                  <a:extLst>
                    <a:ext uri="{FF2B5EF4-FFF2-40B4-BE49-F238E27FC236}">
                      <a16:creationId xmlns:a16="http://schemas.microsoft.com/office/drawing/2014/main" id="{FCF13FAA-2869-61E9-61A6-2A5CABA54D1C}"/>
                    </a:ext>
                  </a:extLst>
                </p:cNvPr>
                <p:cNvSpPr txBox="1"/>
                <p:nvPr/>
              </p:nvSpPr>
              <p:spPr>
                <a:xfrm>
                  <a:off x="1018244" y="5695"/>
                  <a:ext cx="132256" cy="1876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100" i="1">
                            <a:solidFill>
                              <a:srgbClr val="000000"/>
                            </a:solidFill>
                            <a:latin typeface="Cambria Math" panose="02040503050406030204" pitchFamily="18" charset="0"/>
                          </a:rPr>
                          <m:t>𝐹</m:t>
                        </m:r>
                      </m:oMath>
                    </m:oMathPara>
                  </a14:m>
                  <a:endParaRPr sz="1100">
                    <a:latin typeface="+mj-lt"/>
                  </a:endParaRPr>
                </a:p>
              </p:txBody>
            </p:sp>
          </mc:Choice>
          <mc:Fallback xmlns="">
            <p:sp>
              <p:nvSpPr>
                <p:cNvPr id="19" name="TextBox 20">
                  <a:extLst>
                    <a:ext uri="{FF2B5EF4-FFF2-40B4-BE49-F238E27FC236}">
                      <a16:creationId xmlns:a16="http://schemas.microsoft.com/office/drawing/2014/main" id="{FCF13FAA-2869-61E9-61A6-2A5CABA54D1C}"/>
                    </a:ext>
                  </a:extLst>
                </p:cNvPr>
                <p:cNvSpPr txBox="1">
                  <a:spLocks noRot="1" noChangeAspect="1" noMove="1" noResize="1" noEditPoints="1" noAdjustHandles="1" noChangeArrowheads="1" noChangeShapeType="1" noTextEdit="1"/>
                </p:cNvSpPr>
                <p:nvPr/>
              </p:nvSpPr>
              <p:spPr>
                <a:xfrm>
                  <a:off x="1018244" y="5695"/>
                  <a:ext cx="132256" cy="187644"/>
                </a:xfrm>
                <a:prstGeom prst="rect">
                  <a:avLst/>
                </a:prstGeom>
                <a:blipFill>
                  <a:blip r:embed="rId2"/>
                  <a:stretch>
                    <a:fillRect l="-20000" r="-30000" b="-14286"/>
                  </a:stretch>
                </a:blipFill>
                <a:ln w="12700" cap="flat">
                  <a:noFill/>
                  <a:miter lim="400000"/>
                </a:ln>
                <a:effectLst/>
              </p:spPr>
              <p:txBody>
                <a:bodyPr/>
                <a:lstStyle/>
                <a:p>
                  <a:r>
                    <a:rPr lang="en-US">
                      <a:noFill/>
                    </a:rPr>
                    <a:t> </a:t>
                  </a:r>
                </a:p>
              </p:txBody>
            </p:sp>
          </mc:Fallback>
        </mc:AlternateContent>
        <p:sp>
          <p:nvSpPr>
            <p:cNvPr id="20" name="TextBox 21">
              <a:extLst>
                <a:ext uri="{FF2B5EF4-FFF2-40B4-BE49-F238E27FC236}">
                  <a16:creationId xmlns:a16="http://schemas.microsoft.com/office/drawing/2014/main" id="{AF7D8546-78CE-B10C-66C4-B1FE7F00346F}"/>
                </a:ext>
              </a:extLst>
            </p:cNvPr>
            <p:cNvSpPr txBox="1"/>
            <p:nvPr/>
          </p:nvSpPr>
          <p:spPr>
            <a:xfrm>
              <a:off x="-1" y="0"/>
              <a:ext cx="1048584" cy="81880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400" dirty="0">
                  <a:latin typeface="+mj-lt"/>
                </a:rPr>
                <a:t>Promised payment</a:t>
              </a:r>
            </a:p>
            <a:p>
              <a:pPr>
                <a:defRPr>
                  <a:latin typeface="+mn-lt"/>
                  <a:ea typeface="+mn-ea"/>
                  <a:cs typeface="+mn-cs"/>
                  <a:sym typeface="Calibri"/>
                </a:defRPr>
              </a:pPr>
              <a:r>
                <a:rPr sz="1400" dirty="0">
                  <a:latin typeface="+mj-lt"/>
                </a:rPr>
                <a:t>at </a:t>
              </a:r>
              <a:r>
                <a:rPr sz="1400" i="1" dirty="0">
                  <a:latin typeface="+mj-lt"/>
                </a:rPr>
                <a:t>t </a:t>
              </a:r>
              <a:r>
                <a:rPr sz="1400" dirty="0">
                  <a:latin typeface="+mj-lt"/>
                </a:rPr>
                <a:t>= 2</a:t>
              </a:r>
            </a:p>
          </p:txBody>
        </p:sp>
        <p:sp>
          <p:nvSpPr>
            <p:cNvPr id="21" name="TextBox 22">
              <a:extLst>
                <a:ext uri="{FF2B5EF4-FFF2-40B4-BE49-F238E27FC236}">
                  <a16:creationId xmlns:a16="http://schemas.microsoft.com/office/drawing/2014/main" id="{873441AE-6549-2938-3898-7ED9EABAFD48}"/>
                </a:ext>
              </a:extLst>
            </p:cNvPr>
            <p:cNvSpPr txBox="1"/>
            <p:nvPr/>
          </p:nvSpPr>
          <p:spPr>
            <a:xfrm>
              <a:off x="4774158" y="3740009"/>
              <a:ext cx="205892" cy="4094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rPr sz="1800">
                  <a:latin typeface="+mj-lt"/>
                </a:rPr>
                <a:t>1</a:t>
              </a:r>
            </a:p>
          </p:txBody>
        </p:sp>
        <mc:AlternateContent xmlns:mc="http://schemas.openxmlformats.org/markup-compatibility/2006" xmlns:a14="http://schemas.microsoft.com/office/drawing/2010/main">
          <mc:Choice Requires="a14">
            <p:sp>
              <p:nvSpPr>
                <p:cNvPr id="22" name="TextBox 23">
                  <a:extLst>
                    <a:ext uri="{FF2B5EF4-FFF2-40B4-BE49-F238E27FC236}">
                      <a16:creationId xmlns:a16="http://schemas.microsoft.com/office/drawing/2014/main" id="{CFEB32F5-0183-D593-7F4F-54BDAE2A5248}"/>
                    </a:ext>
                  </a:extLst>
                </p:cNvPr>
                <p:cNvSpPr txBox="1"/>
                <p:nvPr/>
              </p:nvSpPr>
              <p:spPr>
                <a:xfrm>
                  <a:off x="5230456" y="3460886"/>
                  <a:ext cx="138198" cy="238820"/>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000000"/>
                            </a:solidFill>
                            <a:latin typeface="Cambria Math" panose="02040503050406030204" pitchFamily="18" charset="0"/>
                          </a:rPr>
                          <m:t>𝑧</m:t>
                        </m:r>
                      </m:oMath>
                    </m:oMathPara>
                  </a14:m>
                  <a:endParaRPr sz="1400">
                    <a:latin typeface="+mj-lt"/>
                  </a:endParaRPr>
                </a:p>
              </p:txBody>
            </p:sp>
          </mc:Choice>
          <mc:Fallback xmlns="">
            <p:sp>
              <p:nvSpPr>
                <p:cNvPr id="22" name="TextBox 23">
                  <a:extLst>
                    <a:ext uri="{FF2B5EF4-FFF2-40B4-BE49-F238E27FC236}">
                      <a16:creationId xmlns:a16="http://schemas.microsoft.com/office/drawing/2014/main" id="{CFEB32F5-0183-D593-7F4F-54BDAE2A5248}"/>
                    </a:ext>
                  </a:extLst>
                </p:cNvPr>
                <p:cNvSpPr txBox="1">
                  <a:spLocks noRot="1" noChangeAspect="1" noMove="1" noResize="1" noEditPoints="1" noAdjustHandles="1" noChangeArrowheads="1" noChangeShapeType="1" noTextEdit="1"/>
                </p:cNvSpPr>
                <p:nvPr/>
              </p:nvSpPr>
              <p:spPr>
                <a:xfrm>
                  <a:off x="5230456" y="3460886"/>
                  <a:ext cx="138198" cy="238820"/>
                </a:xfrm>
                <a:prstGeom prst="rect">
                  <a:avLst/>
                </a:prstGeom>
                <a:blipFill>
                  <a:blip r:embed="rId3"/>
                  <a:stretch>
                    <a:fillRect l="-16667" r="-8333"/>
                  </a:stretch>
                </a:blipFill>
                <a:ln w="12700" cap="flat">
                  <a:noFill/>
                  <a:miter lim="400000"/>
                </a:ln>
                <a:effectLst/>
              </p:spPr>
              <p:txBody>
                <a:bodyPr/>
                <a:lstStyle/>
                <a:p>
                  <a:r>
                    <a:rPr lang="en-US">
                      <a:noFill/>
                    </a:rPr>
                    <a:t> </a:t>
                  </a:r>
                </a:p>
              </p:txBody>
            </p:sp>
          </mc:Fallback>
        </mc:AlternateContent>
        <p:sp>
          <p:nvSpPr>
            <p:cNvPr id="23" name="TextBox 24">
              <a:extLst>
                <a:ext uri="{FF2B5EF4-FFF2-40B4-BE49-F238E27FC236}">
                  <a16:creationId xmlns:a16="http://schemas.microsoft.com/office/drawing/2014/main" id="{5F17DACF-837A-8DEC-2FE6-EF483B54C0D9}"/>
                </a:ext>
              </a:extLst>
            </p:cNvPr>
            <p:cNvSpPr txBox="1"/>
            <p:nvPr/>
          </p:nvSpPr>
          <p:spPr>
            <a:xfrm>
              <a:off x="991754" y="3793946"/>
              <a:ext cx="205892" cy="40940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rPr sz="1800">
                  <a:latin typeface="+mj-lt"/>
                </a:rPr>
                <a:t>0</a:t>
              </a:r>
            </a:p>
          </p:txBody>
        </p:sp>
        <mc:AlternateContent xmlns:mc="http://schemas.openxmlformats.org/markup-compatibility/2006" xmlns:a14="http://schemas.microsoft.com/office/drawing/2010/main">
          <mc:Choice Requires="a14">
            <p:sp>
              <p:nvSpPr>
                <p:cNvPr id="24" name="TextBox 25">
                  <a:extLst>
                    <a:ext uri="{FF2B5EF4-FFF2-40B4-BE49-F238E27FC236}">
                      <a16:creationId xmlns:a16="http://schemas.microsoft.com/office/drawing/2014/main" id="{29FDFA5E-E68A-C6BB-C4F7-176D979BDBA7}"/>
                    </a:ext>
                  </a:extLst>
                </p:cNvPr>
                <p:cNvSpPr txBox="1"/>
                <p:nvPr/>
              </p:nvSpPr>
              <p:spPr>
                <a:xfrm>
                  <a:off x="615158" y="863799"/>
                  <a:ext cx="465354" cy="258225"/>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400" i="1">
                                <a:solidFill>
                                  <a:srgbClr val="7030A0"/>
                                </a:solidFill>
                                <a:latin typeface="Cambria Math" panose="02040503050406030204" pitchFamily="18" charset="0"/>
                              </a:rPr>
                            </m:ctrlPr>
                          </m:sSubPr>
                          <m:e>
                            <m:r>
                              <a:rPr sz="1400" i="1">
                                <a:solidFill>
                                  <a:srgbClr val="7030A0"/>
                                </a:solidFill>
                                <a:latin typeface="Cambria Math" panose="02040503050406030204" pitchFamily="18" charset="0"/>
                              </a:rPr>
                              <m:t>𝐹</m:t>
                            </m:r>
                          </m:e>
                          <m:sub>
                            <m:r>
                              <a:rPr sz="1400" i="1">
                                <a:solidFill>
                                  <a:srgbClr val="7030A0"/>
                                </a:solidFill>
                                <a:latin typeface="Cambria Math" panose="02040503050406030204" pitchFamily="18" charset="0"/>
                              </a:rPr>
                              <m:t>h𝑖𝑔h</m:t>
                            </m:r>
                          </m:sub>
                        </m:sSub>
                      </m:oMath>
                    </m:oMathPara>
                  </a14:m>
                  <a:endParaRPr sz="1400">
                    <a:solidFill>
                      <a:srgbClr val="7030A0"/>
                    </a:solidFill>
                    <a:latin typeface="+mj-lt"/>
                  </a:endParaRPr>
                </a:p>
              </p:txBody>
            </p:sp>
          </mc:Choice>
          <mc:Fallback xmlns="">
            <p:sp>
              <p:nvSpPr>
                <p:cNvPr id="24" name="TextBox 25">
                  <a:extLst>
                    <a:ext uri="{FF2B5EF4-FFF2-40B4-BE49-F238E27FC236}">
                      <a16:creationId xmlns:a16="http://schemas.microsoft.com/office/drawing/2014/main" id="{29FDFA5E-E68A-C6BB-C4F7-176D979BDBA7}"/>
                    </a:ext>
                  </a:extLst>
                </p:cNvPr>
                <p:cNvSpPr txBox="1">
                  <a:spLocks noRot="1" noChangeAspect="1" noMove="1" noResize="1" noEditPoints="1" noAdjustHandles="1" noChangeArrowheads="1" noChangeShapeType="1" noTextEdit="1"/>
                </p:cNvSpPr>
                <p:nvPr/>
              </p:nvSpPr>
              <p:spPr>
                <a:xfrm>
                  <a:off x="615158" y="863799"/>
                  <a:ext cx="465354" cy="258225"/>
                </a:xfrm>
                <a:prstGeom prst="rect">
                  <a:avLst/>
                </a:prstGeom>
                <a:blipFill>
                  <a:blip r:embed="rId4"/>
                  <a:stretch>
                    <a:fillRect l="-8333" r="-5556" b="-21053"/>
                  </a:stretch>
                </a:blipFill>
                <a:ln w="12700" cap="flat">
                  <a:noFill/>
                  <a:miter lim="400000"/>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6">
                  <a:extLst>
                    <a:ext uri="{FF2B5EF4-FFF2-40B4-BE49-F238E27FC236}">
                      <a16:creationId xmlns:a16="http://schemas.microsoft.com/office/drawing/2014/main" id="{D269217A-2B8A-C5E8-3D38-C884D094F994}"/>
                    </a:ext>
                  </a:extLst>
                </p:cNvPr>
                <p:cNvSpPr txBox="1"/>
                <p:nvPr/>
              </p:nvSpPr>
              <p:spPr>
                <a:xfrm>
                  <a:off x="636210" y="2666718"/>
                  <a:ext cx="395333" cy="238820"/>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400" i="1">
                                <a:solidFill>
                                  <a:srgbClr val="0070C0"/>
                                </a:solidFill>
                                <a:latin typeface="Cambria Math" panose="02040503050406030204" pitchFamily="18" charset="0"/>
                              </a:rPr>
                            </m:ctrlPr>
                          </m:sSubPr>
                          <m:e>
                            <m:r>
                              <a:rPr sz="1400" i="1">
                                <a:solidFill>
                                  <a:srgbClr val="0070C0"/>
                                </a:solidFill>
                                <a:latin typeface="Cambria Math" panose="02040503050406030204" pitchFamily="18" charset="0"/>
                              </a:rPr>
                              <m:t>𝐹</m:t>
                            </m:r>
                          </m:e>
                          <m:sub>
                            <m:r>
                              <a:rPr sz="1400" i="1">
                                <a:solidFill>
                                  <a:srgbClr val="0070C0"/>
                                </a:solidFill>
                                <a:latin typeface="Cambria Math" panose="02040503050406030204" pitchFamily="18" charset="0"/>
                              </a:rPr>
                              <m:t>𝑙𝑜𝑤</m:t>
                            </m:r>
                          </m:sub>
                        </m:sSub>
                      </m:oMath>
                    </m:oMathPara>
                  </a14:m>
                  <a:endParaRPr sz="1400">
                    <a:solidFill>
                      <a:srgbClr val="0070C0"/>
                    </a:solidFill>
                    <a:latin typeface="+mj-lt"/>
                  </a:endParaRPr>
                </a:p>
              </p:txBody>
            </p:sp>
          </mc:Choice>
          <mc:Fallback xmlns="">
            <p:sp>
              <p:nvSpPr>
                <p:cNvPr id="25" name="TextBox 26">
                  <a:extLst>
                    <a:ext uri="{FF2B5EF4-FFF2-40B4-BE49-F238E27FC236}">
                      <a16:creationId xmlns:a16="http://schemas.microsoft.com/office/drawing/2014/main" id="{D269217A-2B8A-C5E8-3D38-C884D094F994}"/>
                    </a:ext>
                  </a:extLst>
                </p:cNvPr>
                <p:cNvSpPr txBox="1">
                  <a:spLocks noRot="1" noChangeAspect="1" noMove="1" noResize="1" noEditPoints="1" noAdjustHandles="1" noChangeArrowheads="1" noChangeShapeType="1" noTextEdit="1"/>
                </p:cNvSpPr>
                <p:nvPr/>
              </p:nvSpPr>
              <p:spPr>
                <a:xfrm>
                  <a:off x="636210" y="2666718"/>
                  <a:ext cx="395333" cy="238820"/>
                </a:xfrm>
                <a:prstGeom prst="rect">
                  <a:avLst/>
                </a:prstGeom>
                <a:blipFill>
                  <a:blip r:embed="rId5"/>
                  <a:stretch>
                    <a:fillRect l="-10000" r="-3333" b="-16667"/>
                  </a:stretch>
                </a:blipFill>
                <a:ln w="12700" cap="flat">
                  <a:noFill/>
                  <a:miter lim="400000"/>
                </a:ln>
                <a:effectLst/>
              </p:spPr>
              <p:txBody>
                <a:bodyPr/>
                <a:lstStyle/>
                <a:p>
                  <a:r>
                    <a:rPr lang="en-US">
                      <a:noFill/>
                    </a:rPr>
                    <a:t> </a:t>
                  </a:r>
                </a:p>
              </p:txBody>
            </p:sp>
          </mc:Fallback>
        </mc:AlternateContent>
        <p:sp>
          <p:nvSpPr>
            <p:cNvPr id="26" name="Arc 27">
              <a:extLst>
                <a:ext uri="{FF2B5EF4-FFF2-40B4-BE49-F238E27FC236}">
                  <a16:creationId xmlns:a16="http://schemas.microsoft.com/office/drawing/2014/main" id="{5EE51F70-AD65-A05A-725A-D82773944B90}"/>
                </a:ext>
              </a:extLst>
            </p:cNvPr>
            <p:cNvSpPr/>
            <p:nvPr/>
          </p:nvSpPr>
          <p:spPr>
            <a:xfrm rot="2700000">
              <a:off x="1500626" y="3538659"/>
              <a:ext cx="298180" cy="17796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858" y="0"/>
                    <a:pt x="17063" y="8205"/>
                    <a:pt x="21600" y="21600"/>
                  </a:cubicBezTo>
                </a:path>
              </a:pathLst>
            </a:custGeom>
            <a:noFill/>
            <a:ln w="28575" cap="flat">
              <a:solidFill>
                <a:srgbClr val="EC6D0B"/>
              </a:solidFill>
              <a:prstDash val="dash"/>
              <a:miter lim="800000"/>
            </a:ln>
            <a:effectLst/>
          </p:spPr>
          <p:txBody>
            <a:bodyPr wrap="square" lIns="45718" tIns="45718" rIns="45718" bIns="45718" numCol="1" anchor="ctr">
              <a:noAutofit/>
            </a:bodyPr>
            <a:lstStyle/>
            <a:p>
              <a:pPr algn="ctr">
                <a:defRPr>
                  <a:latin typeface="+mn-lt"/>
                  <a:ea typeface="+mn-ea"/>
                  <a:cs typeface="+mn-cs"/>
                  <a:sym typeface="Calibri"/>
                </a:defRPr>
              </a:pPr>
              <a:endParaRPr sz="1400" dirty="0">
                <a:latin typeface="+mj-lt"/>
              </a:endParaRPr>
            </a:p>
          </p:txBody>
        </p:sp>
        <mc:AlternateContent xmlns:mc="http://schemas.openxmlformats.org/markup-compatibility/2006" xmlns:a14="http://schemas.microsoft.com/office/drawing/2010/main">
          <mc:Choice Requires="a14">
            <p:sp>
              <p:nvSpPr>
                <p:cNvPr id="27" name="TextBox 28">
                  <a:extLst>
                    <a:ext uri="{FF2B5EF4-FFF2-40B4-BE49-F238E27FC236}">
                      <a16:creationId xmlns:a16="http://schemas.microsoft.com/office/drawing/2014/main" id="{7FBE8826-933A-9EC5-DF65-2EDBAF2B604A}"/>
                    </a:ext>
                  </a:extLst>
                </p:cNvPr>
                <p:cNvSpPr txBox="1"/>
                <p:nvPr/>
              </p:nvSpPr>
              <p:spPr>
                <a:xfrm>
                  <a:off x="1722828" y="3417427"/>
                  <a:ext cx="390493" cy="335694"/>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45718" tIns="45718" rIns="45718" bIns="45718" numCol="1" anchor="t">
                  <a:spAutoFit/>
                </a:bodyPr>
                <a:lstStyle/>
                <a:p>
                  <a:pPr>
                    <a:defRPr sz="1600">
                      <a:solidFill>
                        <a:schemeClr val="accent6"/>
                      </a:solidFill>
                    </a:defRPr>
                  </a:pPr>
                  <a14:m>
                    <m:oMath xmlns:m="http://schemas.openxmlformats.org/officeDocument/2006/math">
                      <m:r>
                        <a:rPr sz="1400" i="1">
                          <a:solidFill>
                            <a:srgbClr val="DF5327"/>
                          </a:solidFill>
                          <a:latin typeface="Cambria Math" panose="02040503050406030204" pitchFamily="18" charset="0"/>
                        </a:rPr>
                        <m:t>45</m:t>
                      </m:r>
                    </m:oMath>
                  </a14:m>
                  <a:r>
                    <a:rPr sz="1100">
                      <a:latin typeface="+mj-lt"/>
                      <a:ea typeface="Times New Roman"/>
                      <a:cs typeface="Times New Roman"/>
                      <a:sym typeface="Times New Roman"/>
                    </a:rPr>
                    <a:t>°</a:t>
                  </a:r>
                  <a:endParaRPr sz="1200">
                    <a:solidFill>
                      <a:srgbClr val="DF5327"/>
                    </a:solidFill>
                    <a:latin typeface="+mj-lt"/>
                  </a:endParaRPr>
                </a:p>
              </p:txBody>
            </p:sp>
          </mc:Choice>
          <mc:Fallback xmlns="">
            <p:sp>
              <p:nvSpPr>
                <p:cNvPr id="27" name="TextBox 28">
                  <a:extLst>
                    <a:ext uri="{FF2B5EF4-FFF2-40B4-BE49-F238E27FC236}">
                      <a16:creationId xmlns:a16="http://schemas.microsoft.com/office/drawing/2014/main" id="{7FBE8826-933A-9EC5-DF65-2EDBAF2B604A}"/>
                    </a:ext>
                  </a:extLst>
                </p:cNvPr>
                <p:cNvSpPr txBox="1">
                  <a:spLocks noRot="1" noChangeAspect="1" noMove="1" noResize="1" noEditPoints="1" noAdjustHandles="1" noChangeArrowheads="1" noChangeShapeType="1" noTextEdit="1"/>
                </p:cNvSpPr>
                <p:nvPr/>
              </p:nvSpPr>
              <p:spPr>
                <a:xfrm>
                  <a:off x="1722828" y="3417427"/>
                  <a:ext cx="390493" cy="335694"/>
                </a:xfrm>
                <a:prstGeom prst="rect">
                  <a:avLst/>
                </a:prstGeom>
                <a:blipFill>
                  <a:blip r:embed="rId6"/>
                  <a:stretch>
                    <a:fillRect l="-6667" r="-3333" b="-1200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28" name="Rectangle 29">
              <a:extLst>
                <a:ext uri="{FF2B5EF4-FFF2-40B4-BE49-F238E27FC236}">
                  <a16:creationId xmlns:a16="http://schemas.microsoft.com/office/drawing/2014/main" id="{A8DFE60B-473C-4FE7-ECDE-381405326288}"/>
                </a:ext>
              </a:extLst>
            </p:cNvPr>
            <p:cNvSpPr/>
            <p:nvPr/>
          </p:nvSpPr>
          <p:spPr>
            <a:xfrm>
              <a:off x="1239907" y="3831984"/>
              <a:ext cx="3581093" cy="307176"/>
            </a:xfrm>
            <a:prstGeom prst="rect">
              <a:avLst/>
            </a:prstGeom>
            <a:solidFill>
              <a:schemeClr val="bg1">
                <a:lumMod val="75000"/>
              </a:schemeClr>
            </a:solidFill>
            <a:ln w="12700" cap="flat">
              <a:solidFill>
                <a:schemeClr val="bg1">
                  <a:lumMod val="75000"/>
                </a:schemeClr>
              </a:solid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sz="1400" dirty="0">
                <a:latin typeface="+mj-lt"/>
              </a:endParaRPr>
            </a:p>
          </p:txBody>
        </p:sp>
        <p:sp>
          <p:nvSpPr>
            <p:cNvPr id="29" name="TextBox 30">
              <a:extLst>
                <a:ext uri="{FF2B5EF4-FFF2-40B4-BE49-F238E27FC236}">
                  <a16:creationId xmlns:a16="http://schemas.microsoft.com/office/drawing/2014/main" id="{103319D1-CF24-9D83-C55C-8347CDB312D3}"/>
                </a:ext>
              </a:extLst>
            </p:cNvPr>
            <p:cNvSpPr txBox="1"/>
            <p:nvPr/>
          </p:nvSpPr>
          <p:spPr>
            <a:xfrm>
              <a:off x="4963616" y="3780996"/>
              <a:ext cx="1187632" cy="5799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400">
                  <a:latin typeface="+mj-lt"/>
                </a:rPr>
                <a:t>Cash flow</a:t>
              </a:r>
            </a:p>
            <a:p>
              <a:pPr>
                <a:defRPr>
                  <a:latin typeface="+mn-lt"/>
                  <a:ea typeface="+mn-ea"/>
                  <a:cs typeface="+mn-cs"/>
                  <a:sym typeface="Calibri"/>
                </a:defRPr>
              </a:pPr>
              <a:r>
                <a:rPr sz="1400">
                  <a:latin typeface="+mj-lt"/>
                </a:rPr>
                <a:t>at </a:t>
              </a:r>
              <a:r>
                <a:rPr sz="1400" i="1">
                  <a:latin typeface="+mj-lt"/>
                </a:rPr>
                <a:t>t </a:t>
              </a:r>
              <a:r>
                <a:rPr sz="1400">
                  <a:latin typeface="+mj-lt"/>
                </a:rPr>
                <a:t>= 2</a:t>
              </a:r>
            </a:p>
          </p:txBody>
        </p:sp>
        <mc:AlternateContent xmlns:mc="http://schemas.openxmlformats.org/markup-compatibility/2006" xmlns:a14="http://schemas.microsoft.com/office/drawing/2010/main">
          <mc:Choice Requires="a14">
            <p:sp>
              <p:nvSpPr>
                <p:cNvPr id="30" name="TextBox 31">
                  <a:extLst>
                    <a:ext uri="{FF2B5EF4-FFF2-40B4-BE49-F238E27FC236}">
                      <a16:creationId xmlns:a16="http://schemas.microsoft.com/office/drawing/2014/main" id="{3608D8DB-5200-C675-D258-43869358F8BD}"/>
                    </a:ext>
                  </a:extLst>
                </p:cNvPr>
                <p:cNvSpPr txBox="1"/>
                <p:nvPr/>
              </p:nvSpPr>
              <p:spPr>
                <a:xfrm>
                  <a:off x="1246525" y="4191946"/>
                  <a:ext cx="1279072" cy="204703"/>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defRPr sz="1400">
                      <a:solidFill>
                        <a:srgbClr val="0070C0"/>
                      </a:solidFill>
                      <a:latin typeface="+mn-lt"/>
                      <a:ea typeface="+mn-ea"/>
                      <a:cs typeface="+mn-cs"/>
                      <a:sym typeface="Calibri"/>
                    </a:defRPr>
                  </a:pPr>
                  <a:r>
                    <a:rPr sz="1100">
                      <a:latin typeface="+mj-lt"/>
                    </a:rPr>
                    <a:t>Default </a:t>
                  </a:r>
                  <a14:m>
                    <m:oMath xmlns:m="http://schemas.openxmlformats.org/officeDocument/2006/math">
                      <m:r>
                        <a:rPr sz="1200" i="1">
                          <a:solidFill>
                            <a:srgbClr val="0070C0"/>
                          </a:solidFill>
                          <a:latin typeface="Cambria Math" panose="02040503050406030204" pitchFamily="18" charset="0"/>
                        </a:rPr>
                        <m:t>𝑧</m:t>
                      </m:r>
                      <m:r>
                        <a:rPr sz="1200" i="1">
                          <a:solidFill>
                            <a:srgbClr val="0070C0"/>
                          </a:solidFill>
                          <a:latin typeface="Cambria Math" panose="02040503050406030204" pitchFamily="18" charset="0"/>
                        </a:rPr>
                        <m:t>&lt;</m:t>
                      </m:r>
                      <m:sSub>
                        <m:sSubPr>
                          <m:ctrlPr>
                            <a:rPr sz="1200" i="1">
                              <a:solidFill>
                                <a:srgbClr val="0070C0"/>
                              </a:solidFill>
                              <a:latin typeface="Cambria Math" panose="02040503050406030204" pitchFamily="18" charset="0"/>
                            </a:rPr>
                          </m:ctrlPr>
                        </m:sSubPr>
                        <m:e>
                          <m:r>
                            <a:rPr sz="1200" i="1">
                              <a:solidFill>
                                <a:srgbClr val="0070C0"/>
                              </a:solidFill>
                              <a:latin typeface="Cambria Math" panose="02040503050406030204" pitchFamily="18" charset="0"/>
                            </a:rPr>
                            <m:t>𝐹</m:t>
                          </m:r>
                        </m:e>
                        <m:sub>
                          <m:r>
                            <a:rPr sz="1200" i="1">
                              <a:solidFill>
                                <a:srgbClr val="0070C0"/>
                              </a:solidFill>
                              <a:latin typeface="Cambria Math" panose="02040503050406030204" pitchFamily="18" charset="0"/>
                            </a:rPr>
                            <m:t>𝑙𝑜𝑤</m:t>
                          </m:r>
                        </m:sub>
                      </m:sSub>
                    </m:oMath>
                  </a14:m>
                  <a:endParaRPr sz="1100">
                    <a:latin typeface="+mj-lt"/>
                  </a:endParaRPr>
                </a:p>
              </p:txBody>
            </p:sp>
          </mc:Choice>
          <mc:Fallback xmlns="">
            <p:sp>
              <p:nvSpPr>
                <p:cNvPr id="30" name="TextBox 31">
                  <a:extLst>
                    <a:ext uri="{FF2B5EF4-FFF2-40B4-BE49-F238E27FC236}">
                      <a16:creationId xmlns:a16="http://schemas.microsoft.com/office/drawing/2014/main" id="{3608D8DB-5200-C675-D258-43869358F8BD}"/>
                    </a:ext>
                  </a:extLst>
                </p:cNvPr>
                <p:cNvSpPr txBox="1">
                  <a:spLocks noRot="1" noChangeAspect="1" noMove="1" noResize="1" noEditPoints="1" noAdjustHandles="1" noChangeArrowheads="1" noChangeShapeType="1" noTextEdit="1"/>
                </p:cNvSpPr>
                <p:nvPr/>
              </p:nvSpPr>
              <p:spPr>
                <a:xfrm>
                  <a:off x="1246525" y="4191946"/>
                  <a:ext cx="1279072" cy="204703"/>
                </a:xfrm>
                <a:prstGeom prst="rect">
                  <a:avLst/>
                </a:prstGeom>
                <a:blipFill>
                  <a:blip r:embed="rId7"/>
                  <a:stretch>
                    <a:fillRect l="-7368" t="-18750" b="-3750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1" name="TextBox 32">
                  <a:extLst>
                    <a:ext uri="{FF2B5EF4-FFF2-40B4-BE49-F238E27FC236}">
                      <a16:creationId xmlns:a16="http://schemas.microsoft.com/office/drawing/2014/main" id="{A3619ABE-8E1F-9D81-378E-6A7D5FEE1C9C}"/>
                    </a:ext>
                  </a:extLst>
                </p:cNvPr>
                <p:cNvSpPr txBox="1"/>
                <p:nvPr/>
              </p:nvSpPr>
              <p:spPr>
                <a:xfrm>
                  <a:off x="2381048" y="4198708"/>
                  <a:ext cx="2584419" cy="204703"/>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0070C0"/>
                      </a:solidFill>
                      <a:latin typeface="+mn-lt"/>
                      <a:ea typeface="+mn-ea"/>
                      <a:cs typeface="+mn-cs"/>
                      <a:sym typeface="Calibri"/>
                    </a:defRPr>
                  </a:pPr>
                  <a:r>
                    <a:rPr sz="1100">
                      <a:latin typeface="+mj-lt"/>
                    </a:rPr>
                    <a:t>Repayment of </a:t>
                  </a:r>
                  <a14:m>
                    <m:oMath xmlns:m="http://schemas.openxmlformats.org/officeDocument/2006/math">
                      <m:sSub>
                        <m:sSubPr>
                          <m:ctrlPr>
                            <a:rPr sz="1200" i="1">
                              <a:solidFill>
                                <a:srgbClr val="0070C0"/>
                              </a:solidFill>
                              <a:latin typeface="Cambria Math" panose="02040503050406030204" pitchFamily="18" charset="0"/>
                            </a:rPr>
                          </m:ctrlPr>
                        </m:sSubPr>
                        <m:e>
                          <m:r>
                            <a:rPr sz="1200" i="1">
                              <a:solidFill>
                                <a:srgbClr val="0070C0"/>
                              </a:solidFill>
                              <a:latin typeface="Cambria Math" panose="02040503050406030204" pitchFamily="18" charset="0"/>
                            </a:rPr>
                            <m:t>𝐹</m:t>
                          </m:r>
                        </m:e>
                        <m:sub>
                          <m:r>
                            <a:rPr sz="1200" i="1">
                              <a:solidFill>
                                <a:srgbClr val="0070C0"/>
                              </a:solidFill>
                              <a:latin typeface="Cambria Math" panose="02040503050406030204" pitchFamily="18" charset="0"/>
                            </a:rPr>
                            <m:t>𝑙𝑜𝑤</m:t>
                          </m:r>
                        </m:sub>
                      </m:sSub>
                    </m:oMath>
                  </a14:m>
                  <a:endParaRPr sz="1100">
                    <a:latin typeface="+mj-lt"/>
                  </a:endParaRPr>
                </a:p>
              </p:txBody>
            </p:sp>
          </mc:Choice>
          <mc:Fallback xmlns="">
            <p:sp>
              <p:nvSpPr>
                <p:cNvPr id="31" name="TextBox 32">
                  <a:extLst>
                    <a:ext uri="{FF2B5EF4-FFF2-40B4-BE49-F238E27FC236}">
                      <a16:creationId xmlns:a16="http://schemas.microsoft.com/office/drawing/2014/main" id="{A3619ABE-8E1F-9D81-378E-6A7D5FEE1C9C}"/>
                    </a:ext>
                  </a:extLst>
                </p:cNvPr>
                <p:cNvSpPr txBox="1">
                  <a:spLocks noRot="1" noChangeAspect="1" noMove="1" noResize="1" noEditPoints="1" noAdjustHandles="1" noChangeArrowheads="1" noChangeShapeType="1" noTextEdit="1"/>
                </p:cNvSpPr>
                <p:nvPr/>
              </p:nvSpPr>
              <p:spPr>
                <a:xfrm>
                  <a:off x="2381048" y="4198708"/>
                  <a:ext cx="2584419" cy="204703"/>
                </a:xfrm>
                <a:prstGeom prst="rect">
                  <a:avLst/>
                </a:prstGeom>
                <a:blipFill>
                  <a:blip r:embed="rId8"/>
                  <a:stretch>
                    <a:fillRect t="-26667" b="-46667"/>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3">
                  <a:extLst>
                    <a:ext uri="{FF2B5EF4-FFF2-40B4-BE49-F238E27FC236}">
                      <a16:creationId xmlns:a16="http://schemas.microsoft.com/office/drawing/2014/main" id="{25D5397E-6AE4-34AF-B669-7D1126CD9DEC}"/>
                    </a:ext>
                  </a:extLst>
                </p:cNvPr>
                <p:cNvSpPr txBox="1"/>
                <p:nvPr/>
              </p:nvSpPr>
              <p:spPr>
                <a:xfrm>
                  <a:off x="1222313" y="4494969"/>
                  <a:ext cx="2862171" cy="221407"/>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7030A0"/>
                      </a:solidFill>
                      <a:latin typeface="+mn-lt"/>
                      <a:ea typeface="+mn-ea"/>
                      <a:cs typeface="+mn-cs"/>
                      <a:sym typeface="Calibri"/>
                    </a:defRPr>
                  </a:pPr>
                  <a:r>
                    <a:rPr sz="1100">
                      <a:latin typeface="+mj-lt"/>
                    </a:rPr>
                    <a:t>Default </a:t>
                  </a:r>
                  <a14:m>
                    <m:oMath xmlns:m="http://schemas.openxmlformats.org/officeDocument/2006/math">
                      <m:r>
                        <a:rPr sz="1200" i="1">
                          <a:solidFill>
                            <a:srgbClr val="7030A0"/>
                          </a:solidFill>
                          <a:latin typeface="Cambria Math" panose="02040503050406030204" pitchFamily="18" charset="0"/>
                        </a:rPr>
                        <m:t>𝑧</m:t>
                      </m:r>
                      <m:r>
                        <a:rPr sz="1200" i="1">
                          <a:solidFill>
                            <a:srgbClr val="7030A0"/>
                          </a:solidFill>
                          <a:latin typeface="Cambria Math" panose="02040503050406030204" pitchFamily="18" charset="0"/>
                        </a:rPr>
                        <m:t>&lt;</m:t>
                      </m:r>
                      <m:sSub>
                        <m:sSubPr>
                          <m:ctrlPr>
                            <a:rPr sz="1200" i="1">
                              <a:solidFill>
                                <a:srgbClr val="7030A0"/>
                              </a:solidFill>
                              <a:latin typeface="Cambria Math" panose="02040503050406030204" pitchFamily="18" charset="0"/>
                            </a:rPr>
                          </m:ctrlPr>
                        </m:sSubPr>
                        <m:e>
                          <m:r>
                            <a:rPr sz="1200" i="1">
                              <a:solidFill>
                                <a:srgbClr val="7030A0"/>
                              </a:solidFill>
                              <a:latin typeface="Cambria Math" panose="02040503050406030204" pitchFamily="18" charset="0"/>
                            </a:rPr>
                            <m:t>𝐹</m:t>
                          </m:r>
                        </m:e>
                        <m:sub>
                          <m:r>
                            <a:rPr sz="1200" i="1">
                              <a:solidFill>
                                <a:srgbClr val="7030A0"/>
                              </a:solidFill>
                              <a:latin typeface="Cambria Math" panose="02040503050406030204" pitchFamily="18" charset="0"/>
                            </a:rPr>
                            <m:t>h𝑖𝑔h</m:t>
                          </m:r>
                        </m:sub>
                      </m:sSub>
                    </m:oMath>
                  </a14:m>
                  <a:endParaRPr sz="1100">
                    <a:latin typeface="+mj-lt"/>
                  </a:endParaRPr>
                </a:p>
              </p:txBody>
            </p:sp>
          </mc:Choice>
          <mc:Fallback xmlns="">
            <p:sp>
              <p:nvSpPr>
                <p:cNvPr id="32" name="TextBox 33">
                  <a:extLst>
                    <a:ext uri="{FF2B5EF4-FFF2-40B4-BE49-F238E27FC236}">
                      <a16:creationId xmlns:a16="http://schemas.microsoft.com/office/drawing/2014/main" id="{25D5397E-6AE4-34AF-B669-7D1126CD9DEC}"/>
                    </a:ext>
                  </a:extLst>
                </p:cNvPr>
                <p:cNvSpPr txBox="1">
                  <a:spLocks noRot="1" noChangeAspect="1" noMove="1" noResize="1" noEditPoints="1" noAdjustHandles="1" noChangeArrowheads="1" noChangeShapeType="1" noTextEdit="1"/>
                </p:cNvSpPr>
                <p:nvPr/>
              </p:nvSpPr>
              <p:spPr>
                <a:xfrm>
                  <a:off x="1222313" y="4494969"/>
                  <a:ext cx="2862171" cy="221407"/>
                </a:xfrm>
                <a:prstGeom prst="rect">
                  <a:avLst/>
                </a:prstGeom>
                <a:blipFill>
                  <a:blip r:embed="rId9"/>
                  <a:stretch>
                    <a:fillRect t="-25000" b="-3750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3" name="TextBox 34">
                  <a:extLst>
                    <a:ext uri="{FF2B5EF4-FFF2-40B4-BE49-F238E27FC236}">
                      <a16:creationId xmlns:a16="http://schemas.microsoft.com/office/drawing/2014/main" id="{12F32533-141F-81D0-035C-0F4FDF36DE70}"/>
                    </a:ext>
                  </a:extLst>
                </p:cNvPr>
                <p:cNvSpPr txBox="1"/>
                <p:nvPr/>
              </p:nvSpPr>
              <p:spPr>
                <a:xfrm>
                  <a:off x="3761955" y="4508572"/>
                  <a:ext cx="1543889" cy="411822"/>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7030A0"/>
                      </a:solidFill>
                      <a:latin typeface="+mn-lt"/>
                      <a:ea typeface="+mn-ea"/>
                      <a:cs typeface="+mn-cs"/>
                      <a:sym typeface="Calibri"/>
                    </a:defRPr>
                  </a:pPr>
                  <a:r>
                    <a:rPr sz="1100">
                      <a:latin typeface="+mj-lt"/>
                    </a:rPr>
                    <a:t>Repayment </a:t>
                  </a:r>
                  <a:br>
                    <a:rPr sz="1100">
                      <a:latin typeface="+mj-lt"/>
                    </a:rPr>
                  </a:br>
                  <a:r>
                    <a:rPr sz="1100">
                      <a:latin typeface="+mj-lt"/>
                    </a:rPr>
                    <a:t>of </a:t>
                  </a:r>
                  <a14:m>
                    <m:oMath xmlns:m="http://schemas.openxmlformats.org/officeDocument/2006/math">
                      <m:sSub>
                        <m:sSubPr>
                          <m:ctrlPr>
                            <a:rPr sz="1200" i="1">
                              <a:solidFill>
                                <a:srgbClr val="7030A0"/>
                              </a:solidFill>
                              <a:latin typeface="Cambria Math" panose="02040503050406030204" pitchFamily="18" charset="0"/>
                            </a:rPr>
                          </m:ctrlPr>
                        </m:sSubPr>
                        <m:e>
                          <m:r>
                            <a:rPr sz="1200" i="1">
                              <a:solidFill>
                                <a:srgbClr val="7030A0"/>
                              </a:solidFill>
                              <a:latin typeface="Cambria Math" panose="02040503050406030204" pitchFamily="18" charset="0"/>
                            </a:rPr>
                            <m:t>𝐹</m:t>
                          </m:r>
                        </m:e>
                        <m:sub>
                          <m:r>
                            <a:rPr sz="1200" i="1">
                              <a:solidFill>
                                <a:srgbClr val="7030A0"/>
                              </a:solidFill>
                              <a:latin typeface="Cambria Math" panose="02040503050406030204" pitchFamily="18" charset="0"/>
                            </a:rPr>
                            <m:t>h𝑖𝑔h</m:t>
                          </m:r>
                        </m:sub>
                      </m:sSub>
                    </m:oMath>
                  </a14:m>
                  <a:endParaRPr sz="1100">
                    <a:latin typeface="+mj-lt"/>
                  </a:endParaRPr>
                </a:p>
              </p:txBody>
            </p:sp>
          </mc:Choice>
          <mc:Fallback xmlns="">
            <p:sp>
              <p:nvSpPr>
                <p:cNvPr id="33" name="TextBox 34">
                  <a:extLst>
                    <a:ext uri="{FF2B5EF4-FFF2-40B4-BE49-F238E27FC236}">
                      <a16:creationId xmlns:a16="http://schemas.microsoft.com/office/drawing/2014/main" id="{12F32533-141F-81D0-035C-0F4FDF36DE70}"/>
                    </a:ext>
                  </a:extLst>
                </p:cNvPr>
                <p:cNvSpPr txBox="1">
                  <a:spLocks noRot="1" noChangeAspect="1" noMove="1" noResize="1" noEditPoints="1" noAdjustHandles="1" noChangeArrowheads="1" noChangeShapeType="1" noTextEdit="1"/>
                </p:cNvSpPr>
                <p:nvPr/>
              </p:nvSpPr>
              <p:spPr>
                <a:xfrm>
                  <a:off x="3761955" y="4508572"/>
                  <a:ext cx="1543889" cy="411822"/>
                </a:xfrm>
                <a:prstGeom prst="rect">
                  <a:avLst/>
                </a:prstGeom>
                <a:blipFill>
                  <a:blip r:embed="rId10"/>
                  <a:stretch>
                    <a:fillRect t="-9677" b="-19355"/>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grpSp>
      <p:grpSp>
        <p:nvGrpSpPr>
          <p:cNvPr id="34" name="Group 35">
            <a:extLst>
              <a:ext uri="{FF2B5EF4-FFF2-40B4-BE49-F238E27FC236}">
                <a16:creationId xmlns:a16="http://schemas.microsoft.com/office/drawing/2014/main" id="{7C1E7E13-7DCA-1CC6-E25F-EEEB734437F7}"/>
              </a:ext>
            </a:extLst>
          </p:cNvPr>
          <p:cNvGrpSpPr/>
          <p:nvPr/>
        </p:nvGrpSpPr>
        <p:grpSpPr>
          <a:xfrm>
            <a:off x="6756467" y="1549562"/>
            <a:ext cx="4746320" cy="4463562"/>
            <a:chOff x="-1" y="-1"/>
            <a:chExt cx="4746318" cy="4463560"/>
          </a:xfrm>
        </p:grpSpPr>
        <p:sp>
          <p:nvSpPr>
            <p:cNvPr id="35" name="TextBox 36">
              <a:extLst>
                <a:ext uri="{FF2B5EF4-FFF2-40B4-BE49-F238E27FC236}">
                  <a16:creationId xmlns:a16="http://schemas.microsoft.com/office/drawing/2014/main" id="{6909C19B-4CD9-00D6-B9F1-BDA1B0F64D76}"/>
                </a:ext>
              </a:extLst>
            </p:cNvPr>
            <p:cNvSpPr txBox="1"/>
            <p:nvPr/>
          </p:nvSpPr>
          <p:spPr>
            <a:xfrm>
              <a:off x="802312" y="-1"/>
              <a:ext cx="1129677" cy="6463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a:solidFill>
                    <a:schemeClr val="accent2"/>
                  </a:solidFill>
                  <a:latin typeface="+mn-lt"/>
                  <a:ea typeface="+mn-ea"/>
                  <a:cs typeface="+mn-cs"/>
                  <a:sym typeface="Calibri"/>
                </a:defRPr>
              </a:lvl1pPr>
            </a:lstStyle>
            <a:p>
              <a:r>
                <a:rPr dirty="0">
                  <a:solidFill>
                    <a:srgbClr val="A9B956"/>
                  </a:solidFill>
                  <a:latin typeface="+mj-lt"/>
                </a:rPr>
                <a:t>With frictions</a:t>
              </a:r>
            </a:p>
          </p:txBody>
        </p:sp>
        <mc:AlternateContent xmlns:mc="http://schemas.openxmlformats.org/markup-compatibility/2006" xmlns:a14="http://schemas.microsoft.com/office/drawing/2010/main">
          <mc:Choice Requires="a14">
            <p:sp>
              <p:nvSpPr>
                <p:cNvPr id="36" name="TextBox 37">
                  <a:extLst>
                    <a:ext uri="{FF2B5EF4-FFF2-40B4-BE49-F238E27FC236}">
                      <a16:creationId xmlns:a16="http://schemas.microsoft.com/office/drawing/2014/main" id="{9156C237-3190-2BB7-8B3D-125261598537}"/>
                    </a:ext>
                  </a:extLst>
                </p:cNvPr>
                <p:cNvSpPr txBox="1"/>
                <p:nvPr/>
              </p:nvSpPr>
              <p:spPr>
                <a:xfrm>
                  <a:off x="2113944" y="325039"/>
                  <a:ext cx="717312" cy="23294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7030A0"/>
                            </a:solidFill>
                            <a:latin typeface="Cambria Math" panose="02040503050406030204" pitchFamily="18" charset="0"/>
                          </a:rPr>
                          <m:t>1+</m:t>
                        </m:r>
                        <m:sSub>
                          <m:sSubPr>
                            <m:ctrlPr>
                              <a:rPr sz="1400" i="1">
                                <a:solidFill>
                                  <a:srgbClr val="7030A0"/>
                                </a:solidFill>
                                <a:latin typeface="Cambria Math" panose="02040503050406030204" pitchFamily="18" charset="0"/>
                              </a:rPr>
                            </m:ctrlPr>
                          </m:sSubPr>
                          <m:e>
                            <m:r>
                              <a:rPr sz="1400" i="1">
                                <a:solidFill>
                                  <a:srgbClr val="7030A0"/>
                                </a:solidFill>
                                <a:latin typeface="Cambria Math" panose="02040503050406030204" pitchFamily="18" charset="0"/>
                              </a:rPr>
                              <m:t>𝑖</m:t>
                            </m:r>
                          </m:e>
                          <m:sub>
                            <m:r>
                              <a:rPr sz="1400" i="1">
                                <a:solidFill>
                                  <a:srgbClr val="7030A0"/>
                                </a:solidFill>
                                <a:latin typeface="Cambria Math" panose="02040503050406030204" pitchFamily="18" charset="0"/>
                              </a:rPr>
                              <m:t>h𝑖𝑔h</m:t>
                            </m:r>
                          </m:sub>
                        </m:sSub>
                      </m:oMath>
                    </m:oMathPara>
                  </a14:m>
                  <a:endParaRPr sz="1400">
                    <a:solidFill>
                      <a:srgbClr val="7030A0"/>
                    </a:solidFill>
                    <a:latin typeface="+mj-lt"/>
                  </a:endParaRPr>
                </a:p>
              </p:txBody>
            </p:sp>
          </mc:Choice>
          <mc:Fallback xmlns="">
            <p:sp>
              <p:nvSpPr>
                <p:cNvPr id="36" name="TextBox 37">
                  <a:extLst>
                    <a:ext uri="{FF2B5EF4-FFF2-40B4-BE49-F238E27FC236}">
                      <a16:creationId xmlns:a16="http://schemas.microsoft.com/office/drawing/2014/main" id="{9156C237-3190-2BB7-8B3D-125261598537}"/>
                    </a:ext>
                  </a:extLst>
                </p:cNvPr>
                <p:cNvSpPr txBox="1">
                  <a:spLocks noRot="1" noChangeAspect="1" noMove="1" noResize="1" noEditPoints="1" noAdjustHandles="1" noChangeArrowheads="1" noChangeShapeType="1" noTextEdit="1"/>
                </p:cNvSpPr>
                <p:nvPr/>
              </p:nvSpPr>
              <p:spPr>
                <a:xfrm>
                  <a:off x="2113944" y="325039"/>
                  <a:ext cx="717312" cy="232949"/>
                </a:xfrm>
                <a:prstGeom prst="rect">
                  <a:avLst/>
                </a:prstGeom>
                <a:blipFill>
                  <a:blip r:embed="rId11"/>
                  <a:stretch>
                    <a:fillRect l="-5172" r="-1724" b="-20000"/>
                  </a:stretch>
                </a:blipFill>
                <a:ln w="12700" cap="flat">
                  <a:noFill/>
                  <a:miter lim="400000"/>
                </a:ln>
                <a:effectLst/>
              </p:spPr>
              <p:txBody>
                <a:bodyPr/>
                <a:lstStyle/>
                <a:p>
                  <a:r>
                    <a:rPr lang="en-US">
                      <a:noFill/>
                    </a:rPr>
                    <a:t> </a:t>
                  </a:r>
                </a:p>
              </p:txBody>
            </p:sp>
          </mc:Fallback>
        </mc:AlternateContent>
        <p:sp>
          <p:nvSpPr>
            <p:cNvPr id="82" name="Straight Arrow Connector 38">
              <a:extLst>
                <a:ext uri="{FF2B5EF4-FFF2-40B4-BE49-F238E27FC236}">
                  <a16:creationId xmlns:a16="http://schemas.microsoft.com/office/drawing/2014/main" id="{DF6AA613-71BE-A968-273C-A42028D9DCDC}"/>
                </a:ext>
              </a:extLst>
            </p:cNvPr>
            <p:cNvSpPr/>
            <p:nvPr/>
          </p:nvSpPr>
          <p:spPr>
            <a:xfrm flipV="1">
              <a:off x="388154" y="82723"/>
              <a:ext cx="2" cy="3707368"/>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83" name="Straight Arrow Connector 39">
              <a:extLst>
                <a:ext uri="{FF2B5EF4-FFF2-40B4-BE49-F238E27FC236}">
                  <a16:creationId xmlns:a16="http://schemas.microsoft.com/office/drawing/2014/main" id="{0F72876F-6C3D-B03A-0ADE-1FE412D7652B}"/>
                </a:ext>
              </a:extLst>
            </p:cNvPr>
            <p:cNvSpPr/>
            <p:nvPr/>
          </p:nvSpPr>
          <p:spPr>
            <a:xfrm>
              <a:off x="388153" y="3790089"/>
              <a:ext cx="3999575" cy="5341"/>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84" name="TextBox 40">
                  <a:extLst>
                    <a:ext uri="{FF2B5EF4-FFF2-40B4-BE49-F238E27FC236}">
                      <a16:creationId xmlns:a16="http://schemas.microsoft.com/office/drawing/2014/main" id="{0BC87FB1-9C66-C50D-E59C-DF9EDBBF95A5}"/>
                    </a:ext>
                  </a:extLst>
                </p:cNvPr>
                <p:cNvSpPr txBox="1"/>
                <p:nvPr/>
              </p:nvSpPr>
              <p:spPr>
                <a:xfrm>
                  <a:off x="108099" y="19670"/>
                  <a:ext cx="156068"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000000"/>
                            </a:solidFill>
                            <a:latin typeface="Cambria Math" panose="02040503050406030204" pitchFamily="18" charset="0"/>
                          </a:rPr>
                          <m:t>𝐹</m:t>
                        </m:r>
                      </m:oMath>
                    </m:oMathPara>
                  </a14:m>
                  <a:endParaRPr sz="1400">
                    <a:latin typeface="+mj-lt"/>
                  </a:endParaRPr>
                </a:p>
              </p:txBody>
            </p:sp>
          </mc:Choice>
          <mc:Fallback xmlns="">
            <p:sp>
              <p:nvSpPr>
                <p:cNvPr id="84" name="TextBox 40">
                  <a:extLst>
                    <a:ext uri="{FF2B5EF4-FFF2-40B4-BE49-F238E27FC236}">
                      <a16:creationId xmlns:a16="http://schemas.microsoft.com/office/drawing/2014/main" id="{0BC87FB1-9C66-C50D-E59C-DF9EDBBF95A5}"/>
                    </a:ext>
                  </a:extLst>
                </p:cNvPr>
                <p:cNvSpPr txBox="1">
                  <a:spLocks noRot="1" noChangeAspect="1" noMove="1" noResize="1" noEditPoints="1" noAdjustHandles="1" noChangeArrowheads="1" noChangeShapeType="1" noTextEdit="1"/>
                </p:cNvSpPr>
                <p:nvPr/>
              </p:nvSpPr>
              <p:spPr>
                <a:xfrm>
                  <a:off x="108099" y="19670"/>
                  <a:ext cx="156068" cy="215444"/>
                </a:xfrm>
                <a:prstGeom prst="rect">
                  <a:avLst/>
                </a:prstGeom>
                <a:blipFill>
                  <a:blip r:embed="rId12"/>
                  <a:stretch>
                    <a:fillRect l="-23077" r="-23077" b="-5556"/>
                  </a:stretch>
                </a:blipFill>
                <a:ln w="12700" cap="flat">
                  <a:noFill/>
                  <a:miter lim="400000"/>
                </a:ln>
                <a:effectLst/>
              </p:spPr>
              <p:txBody>
                <a:bodyPr/>
                <a:lstStyle/>
                <a:p>
                  <a:r>
                    <a:rPr lang="en-US">
                      <a:noFill/>
                    </a:rPr>
                    <a:t> </a:t>
                  </a:r>
                </a:p>
              </p:txBody>
            </p:sp>
          </mc:Fallback>
        </mc:AlternateContent>
        <p:sp>
          <p:nvSpPr>
            <p:cNvPr id="85" name="TextBox 41">
              <a:extLst>
                <a:ext uri="{FF2B5EF4-FFF2-40B4-BE49-F238E27FC236}">
                  <a16:creationId xmlns:a16="http://schemas.microsoft.com/office/drawing/2014/main" id="{D7EF4180-3EDE-328D-AFBF-708354FFBC15}"/>
                </a:ext>
              </a:extLst>
            </p:cNvPr>
            <p:cNvSpPr txBox="1"/>
            <p:nvPr/>
          </p:nvSpPr>
          <p:spPr>
            <a:xfrm>
              <a:off x="4044453" y="3368873"/>
              <a:ext cx="205892" cy="370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r>
                <a:rPr>
                  <a:latin typeface="+mj-lt"/>
                </a:rPr>
                <a:t>q</a:t>
              </a:r>
            </a:p>
          </p:txBody>
        </p:sp>
        <p:sp>
          <p:nvSpPr>
            <p:cNvPr id="86" name="TextBox 42">
              <a:extLst>
                <a:ext uri="{FF2B5EF4-FFF2-40B4-BE49-F238E27FC236}">
                  <a16:creationId xmlns:a16="http://schemas.microsoft.com/office/drawing/2014/main" id="{B3B1D2FB-5CED-64C1-8FF3-85CEB42229AB}"/>
                </a:ext>
              </a:extLst>
            </p:cNvPr>
            <p:cNvSpPr txBox="1"/>
            <p:nvPr/>
          </p:nvSpPr>
          <p:spPr>
            <a:xfrm>
              <a:off x="3415052" y="3817232"/>
              <a:ext cx="1187633" cy="6463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a:latin typeface="+mj-lt"/>
                </a:rPr>
                <a:t>Borrowing</a:t>
              </a:r>
            </a:p>
            <a:p>
              <a:pPr>
                <a:defRPr>
                  <a:latin typeface="+mn-lt"/>
                  <a:ea typeface="+mn-ea"/>
                  <a:cs typeface="+mn-cs"/>
                  <a:sym typeface="Calibri"/>
                </a:defRPr>
              </a:pPr>
              <a:r>
                <a:rPr>
                  <a:latin typeface="+mj-lt"/>
                </a:rPr>
                <a:t>at </a:t>
              </a:r>
              <a:r>
                <a:rPr i="1">
                  <a:latin typeface="+mj-lt"/>
                </a:rPr>
                <a:t>t </a:t>
              </a:r>
              <a:r>
                <a:rPr>
                  <a:latin typeface="+mj-lt"/>
                </a:rPr>
                <a:t>= 1</a:t>
              </a:r>
            </a:p>
          </p:txBody>
        </p:sp>
        <p:sp>
          <p:nvSpPr>
            <p:cNvPr id="87" name="Straight Connector 43">
              <a:extLst>
                <a:ext uri="{FF2B5EF4-FFF2-40B4-BE49-F238E27FC236}">
                  <a16:creationId xmlns:a16="http://schemas.microsoft.com/office/drawing/2014/main" id="{DCCEA133-3EC3-F5FF-6F12-88CE64DD16EC}"/>
                </a:ext>
              </a:extLst>
            </p:cNvPr>
            <p:cNvSpPr/>
            <p:nvPr/>
          </p:nvSpPr>
          <p:spPr>
            <a:xfrm>
              <a:off x="413357" y="2892203"/>
              <a:ext cx="1280162" cy="2"/>
            </a:xfrm>
            <a:prstGeom prst="line">
              <a:avLst/>
            </a:prstGeom>
            <a:noFill/>
            <a:ln w="9525" cap="flat">
              <a:solidFill>
                <a:srgbClr val="418AB3"/>
              </a:solidFill>
              <a:prstDash val="dash"/>
              <a:miter lim="800000"/>
            </a:ln>
            <a:effectLst/>
          </p:spPr>
          <p:txBody>
            <a:bodyPr wrap="square" lIns="45718" tIns="45718" rIns="45718" bIns="45718" numCol="1" anchor="t">
              <a:noAutofit/>
            </a:bodyPr>
            <a:lstStyle/>
            <a:p>
              <a:endParaRPr dirty="0">
                <a:latin typeface="+mj-lt"/>
              </a:endParaRPr>
            </a:p>
          </p:txBody>
        </p:sp>
        <p:sp>
          <p:nvSpPr>
            <p:cNvPr id="88" name="Straight Connector 44">
              <a:extLst>
                <a:ext uri="{FF2B5EF4-FFF2-40B4-BE49-F238E27FC236}">
                  <a16:creationId xmlns:a16="http://schemas.microsoft.com/office/drawing/2014/main" id="{24F92D1F-69C6-BACF-F01A-C2DD0C6997DB}"/>
                </a:ext>
              </a:extLst>
            </p:cNvPr>
            <p:cNvSpPr/>
            <p:nvPr/>
          </p:nvSpPr>
          <p:spPr>
            <a:xfrm>
              <a:off x="374839" y="1089236"/>
              <a:ext cx="1280162" cy="2"/>
            </a:xfrm>
            <a:prstGeom prst="line">
              <a:avLst/>
            </a:prstGeom>
            <a:noFill/>
            <a:ln w="9525" cap="flat">
              <a:solidFill>
                <a:srgbClr val="7030A0"/>
              </a:solidFill>
              <a:prstDash val="dash"/>
              <a:miter lim="800000"/>
            </a:ln>
            <a:effectLst/>
          </p:spPr>
          <p:txBody>
            <a:bodyPr wrap="square" lIns="45718" tIns="45718" rIns="45718" bIns="45718" numCol="1" anchor="t">
              <a:noAutofit/>
            </a:bodyPr>
            <a:lstStyle/>
            <a:p>
              <a:endParaRPr>
                <a:latin typeface="+mj-lt"/>
              </a:endParaRPr>
            </a:p>
          </p:txBody>
        </p:sp>
        <p:sp>
          <p:nvSpPr>
            <p:cNvPr id="89" name="Straight Connector 45">
              <a:extLst>
                <a:ext uri="{FF2B5EF4-FFF2-40B4-BE49-F238E27FC236}">
                  <a16:creationId xmlns:a16="http://schemas.microsoft.com/office/drawing/2014/main" id="{C31A0EA2-3CBD-7D7A-23DD-EA5A7AECCA1A}"/>
                </a:ext>
              </a:extLst>
            </p:cNvPr>
            <p:cNvSpPr/>
            <p:nvPr/>
          </p:nvSpPr>
          <p:spPr>
            <a:xfrm flipV="1">
              <a:off x="1672581" y="639837"/>
              <a:ext cx="2" cy="3162001"/>
            </a:xfrm>
            <a:prstGeom prst="line">
              <a:avLst/>
            </a:prstGeom>
            <a:noFill/>
            <a:ln w="19050"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p:sp>
          <p:nvSpPr>
            <p:cNvPr id="90" name="Straight Connector 46">
              <a:extLst>
                <a:ext uri="{FF2B5EF4-FFF2-40B4-BE49-F238E27FC236}">
                  <a16:creationId xmlns:a16="http://schemas.microsoft.com/office/drawing/2014/main" id="{C6085528-2EEA-3A15-0CFC-29413F12FEFF}"/>
                </a:ext>
              </a:extLst>
            </p:cNvPr>
            <p:cNvSpPr/>
            <p:nvPr/>
          </p:nvSpPr>
          <p:spPr>
            <a:xfrm flipV="1">
              <a:off x="388154" y="2121111"/>
              <a:ext cx="2359450" cy="1674321"/>
            </a:xfrm>
            <a:prstGeom prst="line">
              <a:avLst/>
            </a:prstGeom>
            <a:noFill/>
            <a:ln w="28575" cap="flat">
              <a:solidFill>
                <a:srgbClr val="418AB3"/>
              </a:solidFill>
              <a:prstDash val="sysDot"/>
              <a:miter lim="800000"/>
            </a:ln>
            <a:effectLst/>
          </p:spPr>
          <p:txBody>
            <a:bodyPr wrap="square" lIns="45718" tIns="45718" rIns="45718" bIns="45718" numCol="1" anchor="t">
              <a:noAutofit/>
            </a:bodyPr>
            <a:lstStyle/>
            <a:p>
              <a:endParaRPr>
                <a:latin typeface="+mj-lt"/>
              </a:endParaRPr>
            </a:p>
          </p:txBody>
        </p:sp>
        <p:sp>
          <p:nvSpPr>
            <p:cNvPr id="91" name="Straight Connector 47">
              <a:extLst>
                <a:ext uri="{FF2B5EF4-FFF2-40B4-BE49-F238E27FC236}">
                  <a16:creationId xmlns:a16="http://schemas.microsoft.com/office/drawing/2014/main" id="{E0993B38-0BFC-CC30-3F63-BA143E0C1030}"/>
                </a:ext>
              </a:extLst>
            </p:cNvPr>
            <p:cNvSpPr/>
            <p:nvPr/>
          </p:nvSpPr>
          <p:spPr>
            <a:xfrm flipV="1">
              <a:off x="395280" y="3891"/>
              <a:ext cx="1793686" cy="3799494"/>
            </a:xfrm>
            <a:prstGeom prst="line">
              <a:avLst/>
            </a:prstGeom>
            <a:noFill/>
            <a:ln w="28575" cap="flat">
              <a:solidFill>
                <a:srgbClr val="7030A0"/>
              </a:solidFill>
              <a:prstDash val="sysDot"/>
              <a:miter lim="800000"/>
            </a:ln>
            <a:effectLst/>
          </p:spPr>
          <p:txBody>
            <a:bodyPr wrap="square" lIns="45718" tIns="45718" rIns="45718" bIns="45718" numCol="1" anchor="t">
              <a:noAutofit/>
            </a:bodyPr>
            <a:lstStyle/>
            <a:p>
              <a:endParaRPr>
                <a:latin typeface="+mj-lt"/>
              </a:endParaRPr>
            </a:p>
          </p:txBody>
        </p:sp>
        <p:sp>
          <p:nvSpPr>
            <p:cNvPr id="92" name="Straight Connector 48">
              <a:extLst>
                <a:ext uri="{FF2B5EF4-FFF2-40B4-BE49-F238E27FC236}">
                  <a16:creationId xmlns:a16="http://schemas.microsoft.com/office/drawing/2014/main" id="{999B3A31-EAA2-ABF0-2C76-24E8F1662F41}"/>
                </a:ext>
              </a:extLst>
            </p:cNvPr>
            <p:cNvSpPr/>
            <p:nvPr/>
          </p:nvSpPr>
          <p:spPr>
            <a:xfrm flipV="1">
              <a:off x="2188965" y="1989237"/>
              <a:ext cx="1" cy="1806194"/>
            </a:xfrm>
            <a:prstGeom prst="line">
              <a:avLst/>
            </a:prstGeom>
            <a:noFill/>
            <a:ln w="3175" cap="flat">
              <a:solidFill>
                <a:srgbClr val="A9B956"/>
              </a:solidFill>
              <a:prstDash val="dash"/>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93" name="TextBox 49">
                  <a:extLst>
                    <a:ext uri="{FF2B5EF4-FFF2-40B4-BE49-F238E27FC236}">
                      <a16:creationId xmlns:a16="http://schemas.microsoft.com/office/drawing/2014/main" id="{9E0074A2-A755-17A4-F5DE-AB1D6DBE3E9A}"/>
                    </a:ext>
                  </a:extLst>
                </p:cNvPr>
                <p:cNvSpPr txBox="1"/>
                <p:nvPr/>
              </p:nvSpPr>
              <p:spPr>
                <a:xfrm>
                  <a:off x="-1" y="1804570"/>
                  <a:ext cx="373500" cy="246221"/>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600" i="1">
                            <a:solidFill>
                              <a:srgbClr val="A6B727"/>
                            </a:solidFill>
                            <a:latin typeface="Cambria Math" panose="02040503050406030204" pitchFamily="18" charset="0"/>
                          </a:rPr>
                          <m:t>1/2</m:t>
                        </m:r>
                      </m:oMath>
                    </m:oMathPara>
                  </a14:m>
                  <a:endParaRPr sz="1600">
                    <a:solidFill>
                      <a:srgbClr val="A6B727"/>
                    </a:solidFill>
                    <a:latin typeface="+mj-lt"/>
                  </a:endParaRPr>
                </a:p>
              </p:txBody>
            </p:sp>
          </mc:Choice>
          <mc:Fallback xmlns="">
            <p:sp>
              <p:nvSpPr>
                <p:cNvPr id="93" name="TextBox 49">
                  <a:extLst>
                    <a:ext uri="{FF2B5EF4-FFF2-40B4-BE49-F238E27FC236}">
                      <a16:creationId xmlns:a16="http://schemas.microsoft.com/office/drawing/2014/main" id="{9E0074A2-A755-17A4-F5DE-AB1D6DBE3E9A}"/>
                    </a:ext>
                  </a:extLst>
                </p:cNvPr>
                <p:cNvSpPr txBox="1">
                  <a:spLocks noRot="1" noChangeAspect="1" noMove="1" noResize="1" noEditPoints="1" noAdjustHandles="1" noChangeArrowheads="1" noChangeShapeType="1" noTextEdit="1"/>
                </p:cNvSpPr>
                <p:nvPr/>
              </p:nvSpPr>
              <p:spPr>
                <a:xfrm>
                  <a:off x="-1" y="1804570"/>
                  <a:ext cx="373500" cy="246221"/>
                </a:xfrm>
                <a:prstGeom prst="rect">
                  <a:avLst/>
                </a:prstGeom>
                <a:blipFill>
                  <a:blip r:embed="rId13"/>
                  <a:stretch>
                    <a:fillRect l="-9677" r="-12903" b="-30000"/>
                  </a:stretch>
                </a:blipFill>
                <a:ln w="12700" cap="flat">
                  <a:noFill/>
                  <a:miter lim="400000"/>
                </a:ln>
                <a:effectLst/>
              </p:spPr>
              <p:txBody>
                <a:bodyPr/>
                <a:lstStyle/>
                <a:p>
                  <a:r>
                    <a:rPr lang="en-US">
                      <a:noFill/>
                    </a:rPr>
                    <a:t> </a:t>
                  </a:r>
                </a:p>
              </p:txBody>
            </p:sp>
          </mc:Fallback>
        </mc:AlternateContent>
        <p:sp>
          <p:nvSpPr>
            <p:cNvPr id="94" name="TextBox 50">
              <a:extLst>
                <a:ext uri="{FF2B5EF4-FFF2-40B4-BE49-F238E27FC236}">
                  <a16:creationId xmlns:a16="http://schemas.microsoft.com/office/drawing/2014/main" id="{26BB2F1B-A9A9-CF24-4425-D0779A0C275E}"/>
                </a:ext>
              </a:extLst>
            </p:cNvPr>
            <p:cNvSpPr txBox="1"/>
            <p:nvPr/>
          </p:nvSpPr>
          <p:spPr>
            <a:xfrm>
              <a:off x="2000835" y="3828415"/>
              <a:ext cx="489932" cy="37083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a:solidFill>
                    <a:schemeClr val="accent2"/>
                  </a:solidFill>
                </a:defRPr>
              </a:lvl1pPr>
            </a:lstStyle>
            <a:p>
              <a:r>
                <a:rPr dirty="0">
                  <a:solidFill>
                    <a:srgbClr val="A9B956"/>
                  </a:solidFill>
                  <a:latin typeface="+mj-lt"/>
                </a:rPr>
                <a:t>1/4</a:t>
              </a:r>
            </a:p>
          </p:txBody>
        </p:sp>
        <p:sp>
          <p:nvSpPr>
            <p:cNvPr id="95" name="Straight Connector 51">
              <a:extLst>
                <a:ext uri="{FF2B5EF4-FFF2-40B4-BE49-F238E27FC236}">
                  <a16:creationId xmlns:a16="http://schemas.microsoft.com/office/drawing/2014/main" id="{D526DFF2-05CA-8941-93FF-3B1AFD4F84F3}"/>
                </a:ext>
              </a:extLst>
            </p:cNvPr>
            <p:cNvSpPr/>
            <p:nvPr/>
          </p:nvSpPr>
          <p:spPr>
            <a:xfrm>
              <a:off x="2041485" y="310522"/>
              <a:ext cx="2" cy="365762"/>
            </a:xfrm>
            <a:prstGeom prst="line">
              <a:avLst/>
            </a:prstGeom>
            <a:noFill/>
            <a:ln w="28575"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96" name="Straight Connector 52">
              <a:extLst>
                <a:ext uri="{FF2B5EF4-FFF2-40B4-BE49-F238E27FC236}">
                  <a16:creationId xmlns:a16="http://schemas.microsoft.com/office/drawing/2014/main" id="{0A10E841-1AC8-2DE8-11C9-CA88EDADD857}"/>
                </a:ext>
              </a:extLst>
            </p:cNvPr>
            <p:cNvSpPr/>
            <p:nvPr/>
          </p:nvSpPr>
          <p:spPr>
            <a:xfrm>
              <a:off x="1858605" y="673110"/>
              <a:ext cx="182882" cy="2"/>
            </a:xfrm>
            <a:prstGeom prst="line">
              <a:avLst/>
            </a:prstGeom>
            <a:noFill/>
            <a:ln w="28575"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97" name="Straight Connector 53">
              <a:extLst>
                <a:ext uri="{FF2B5EF4-FFF2-40B4-BE49-F238E27FC236}">
                  <a16:creationId xmlns:a16="http://schemas.microsoft.com/office/drawing/2014/main" id="{E914F27B-FD54-7A3E-0597-2330B4B00AB9}"/>
                </a:ext>
              </a:extLst>
            </p:cNvPr>
            <p:cNvSpPr/>
            <p:nvPr/>
          </p:nvSpPr>
          <p:spPr>
            <a:xfrm>
              <a:off x="1749947" y="2619236"/>
              <a:ext cx="2" cy="191149"/>
            </a:xfrm>
            <a:prstGeom prst="line">
              <a:avLst/>
            </a:prstGeom>
            <a:noFill/>
            <a:ln w="28575"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p:sp>
          <p:nvSpPr>
            <p:cNvPr id="98" name="Straight Connector 54">
              <a:extLst>
                <a:ext uri="{FF2B5EF4-FFF2-40B4-BE49-F238E27FC236}">
                  <a16:creationId xmlns:a16="http://schemas.microsoft.com/office/drawing/2014/main" id="{F73BBE20-0AB3-C3A3-D382-0C38BC98DC72}"/>
                </a:ext>
              </a:extLst>
            </p:cNvPr>
            <p:cNvSpPr/>
            <p:nvPr/>
          </p:nvSpPr>
          <p:spPr>
            <a:xfrm>
              <a:off x="1738517" y="2623046"/>
              <a:ext cx="295538" cy="2"/>
            </a:xfrm>
            <a:prstGeom prst="line">
              <a:avLst/>
            </a:prstGeom>
            <a:noFill/>
            <a:ln w="28575" cap="flat">
              <a:solidFill>
                <a:srgbClr val="418AB3"/>
              </a:solidFill>
              <a:prstDash val="solid"/>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99" name="TextBox 55">
                  <a:extLst>
                    <a:ext uri="{FF2B5EF4-FFF2-40B4-BE49-F238E27FC236}">
                      <a16:creationId xmlns:a16="http://schemas.microsoft.com/office/drawing/2014/main" id="{2579CF95-8A38-586C-4885-F94CE79C30B1}"/>
                    </a:ext>
                  </a:extLst>
                </p:cNvPr>
                <p:cNvSpPr txBox="1"/>
                <p:nvPr/>
              </p:nvSpPr>
              <p:spPr>
                <a:xfrm>
                  <a:off x="1115642" y="2540170"/>
                  <a:ext cx="651589"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418AB3"/>
                            </a:solidFill>
                            <a:latin typeface="Cambria Math" panose="02040503050406030204" pitchFamily="18" charset="0"/>
                          </a:rPr>
                          <m:t>1+</m:t>
                        </m:r>
                        <m:sSub>
                          <m:sSubPr>
                            <m:ctrlPr>
                              <a:rPr sz="1400" i="1">
                                <a:solidFill>
                                  <a:srgbClr val="418AB3"/>
                                </a:solidFill>
                                <a:latin typeface="Cambria Math" panose="02040503050406030204" pitchFamily="18" charset="0"/>
                              </a:rPr>
                            </m:ctrlPr>
                          </m:sSubPr>
                          <m:e>
                            <m:r>
                              <a:rPr sz="1400" i="1">
                                <a:solidFill>
                                  <a:srgbClr val="418AB3"/>
                                </a:solidFill>
                                <a:latin typeface="Cambria Math" panose="02040503050406030204" pitchFamily="18" charset="0"/>
                              </a:rPr>
                              <m:t>𝑖</m:t>
                            </m:r>
                          </m:e>
                          <m:sub>
                            <m:r>
                              <a:rPr sz="1400" i="1">
                                <a:solidFill>
                                  <a:srgbClr val="418AB3"/>
                                </a:solidFill>
                                <a:latin typeface="Cambria Math" panose="02040503050406030204" pitchFamily="18" charset="0"/>
                              </a:rPr>
                              <m:t>𝑙𝑜𝑤</m:t>
                            </m:r>
                          </m:sub>
                        </m:sSub>
                      </m:oMath>
                    </m:oMathPara>
                  </a14:m>
                  <a:endParaRPr sz="1400" dirty="0">
                    <a:solidFill>
                      <a:srgbClr val="418AB3"/>
                    </a:solidFill>
                    <a:latin typeface="+mj-lt"/>
                  </a:endParaRPr>
                </a:p>
              </p:txBody>
            </p:sp>
          </mc:Choice>
          <mc:Fallback xmlns="">
            <p:sp>
              <p:nvSpPr>
                <p:cNvPr id="99" name="TextBox 55">
                  <a:extLst>
                    <a:ext uri="{FF2B5EF4-FFF2-40B4-BE49-F238E27FC236}">
                      <a16:creationId xmlns:a16="http://schemas.microsoft.com/office/drawing/2014/main" id="{2579CF95-8A38-586C-4885-F94CE79C30B1}"/>
                    </a:ext>
                  </a:extLst>
                </p:cNvPr>
                <p:cNvSpPr txBox="1">
                  <a:spLocks noRot="1" noChangeAspect="1" noMove="1" noResize="1" noEditPoints="1" noAdjustHandles="1" noChangeArrowheads="1" noChangeShapeType="1" noTextEdit="1"/>
                </p:cNvSpPr>
                <p:nvPr/>
              </p:nvSpPr>
              <p:spPr>
                <a:xfrm>
                  <a:off x="1115642" y="2540170"/>
                  <a:ext cx="651589" cy="215444"/>
                </a:xfrm>
                <a:prstGeom prst="rect">
                  <a:avLst/>
                </a:prstGeom>
                <a:blipFill>
                  <a:blip r:embed="rId14"/>
                  <a:stretch>
                    <a:fillRect l="-3774" b="-17647"/>
                  </a:stretch>
                </a:blipFill>
                <a:ln w="12700" cap="flat">
                  <a:noFill/>
                  <a:miter lim="400000"/>
                </a:ln>
                <a:effectLst/>
              </p:spPr>
              <p:txBody>
                <a:bodyPr/>
                <a:lstStyle/>
                <a:p>
                  <a:r>
                    <a:rPr lang="en-US">
                      <a:noFill/>
                    </a:rPr>
                    <a:t> </a:t>
                  </a:r>
                </a:p>
              </p:txBody>
            </p:sp>
          </mc:Fallback>
        </mc:AlternateContent>
        <p:sp>
          <p:nvSpPr>
            <p:cNvPr id="100" name="TextBox 56">
              <a:extLst>
                <a:ext uri="{FF2B5EF4-FFF2-40B4-BE49-F238E27FC236}">
                  <a16:creationId xmlns:a16="http://schemas.microsoft.com/office/drawing/2014/main" id="{747A0702-C54D-7254-5787-C9E013E3FC25}"/>
                </a:ext>
              </a:extLst>
            </p:cNvPr>
            <p:cNvSpPr txBox="1"/>
            <p:nvPr/>
          </p:nvSpPr>
          <p:spPr>
            <a:xfrm>
              <a:off x="3181983" y="801805"/>
              <a:ext cx="1564334" cy="64632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lgn="ctr">
                <a:defRPr>
                  <a:solidFill>
                    <a:schemeClr val="accent6"/>
                  </a:solidFill>
                  <a:latin typeface="+mn-lt"/>
                  <a:ea typeface="+mn-ea"/>
                  <a:cs typeface="+mn-cs"/>
                  <a:sym typeface="Calibri"/>
                </a:defRPr>
              </a:lvl1pPr>
            </a:lstStyle>
            <a:p>
              <a:r>
                <a:rPr>
                  <a:solidFill>
                    <a:srgbClr val="EC6D0B"/>
                  </a:solidFill>
                  <a:latin typeface="+mj-lt"/>
                </a:rPr>
                <a:t>Without frictions</a:t>
              </a:r>
            </a:p>
          </p:txBody>
        </p:sp>
        <p:sp>
          <p:nvSpPr>
            <p:cNvPr id="101" name="Freeform: Shape 26">
              <a:extLst>
                <a:ext uri="{FF2B5EF4-FFF2-40B4-BE49-F238E27FC236}">
                  <a16:creationId xmlns:a16="http://schemas.microsoft.com/office/drawing/2014/main" id="{F25E74DE-D213-D18D-E84F-9CA4CE838745}"/>
                </a:ext>
              </a:extLst>
            </p:cNvPr>
            <p:cNvSpPr/>
            <p:nvPr/>
          </p:nvSpPr>
          <p:spPr>
            <a:xfrm>
              <a:off x="388880" y="196529"/>
              <a:ext cx="1810762" cy="3597447"/>
            </a:xfrm>
            <a:custGeom>
              <a:avLst/>
              <a:gdLst/>
              <a:ahLst/>
              <a:cxnLst>
                <a:cxn ang="0">
                  <a:pos x="wd2" y="hd2"/>
                </a:cxn>
                <a:cxn ang="5400000">
                  <a:pos x="wd2" y="hd2"/>
                </a:cxn>
                <a:cxn ang="10800000">
                  <a:pos x="wd2" y="hd2"/>
                </a:cxn>
                <a:cxn ang="16200000">
                  <a:pos x="wd2" y="hd2"/>
                </a:cxn>
              </a:cxnLst>
              <a:rect l="0" t="0" r="r" b="b"/>
              <a:pathLst>
                <a:path w="21588" h="21600" extrusionOk="0">
                  <a:moveTo>
                    <a:pt x="0" y="21600"/>
                  </a:moveTo>
                  <a:cubicBezTo>
                    <a:pt x="5839" y="19830"/>
                    <a:pt x="11679" y="18060"/>
                    <a:pt x="15277" y="16254"/>
                  </a:cubicBezTo>
                  <a:cubicBezTo>
                    <a:pt x="18875" y="14448"/>
                    <a:pt x="21600" y="12588"/>
                    <a:pt x="21588" y="10764"/>
                  </a:cubicBezTo>
                  <a:cubicBezTo>
                    <a:pt x="21576" y="8940"/>
                    <a:pt x="18767" y="7104"/>
                    <a:pt x="15205" y="5310"/>
                  </a:cubicBezTo>
                  <a:cubicBezTo>
                    <a:pt x="11643" y="3516"/>
                    <a:pt x="5929" y="1758"/>
                    <a:pt x="215" y="0"/>
                  </a:cubicBezTo>
                </a:path>
              </a:pathLst>
            </a:custGeom>
            <a:noFill/>
            <a:ln w="19050" cap="flat">
              <a:solidFill>
                <a:srgbClr val="A9B956"/>
              </a:solidFill>
              <a:prstDash val="solid"/>
              <a:miter lim="800000"/>
            </a:ln>
            <a:effectLst/>
          </p:spPr>
          <p:txBody>
            <a:bodyPr wrap="square" lIns="45718" tIns="45718" rIns="45718" bIns="45718" numCol="1" anchor="ctr">
              <a:noAutofit/>
            </a:bodyPr>
            <a:lstStyle/>
            <a:p>
              <a:pPr algn="ctr">
                <a:defRPr>
                  <a:latin typeface="+mn-lt"/>
                  <a:ea typeface="+mn-ea"/>
                  <a:cs typeface="+mn-cs"/>
                  <a:sym typeface="Calibri"/>
                </a:defRPr>
              </a:pPr>
              <a:endParaRPr>
                <a:latin typeface="+mj-lt"/>
              </a:endParaRPr>
            </a:p>
          </p:txBody>
        </p:sp>
        <p:sp>
          <p:nvSpPr>
            <p:cNvPr id="102" name="Freeform: Shape 30">
              <a:extLst>
                <a:ext uri="{FF2B5EF4-FFF2-40B4-BE49-F238E27FC236}">
                  <a16:creationId xmlns:a16="http://schemas.microsoft.com/office/drawing/2014/main" id="{8016C930-0C6B-66EF-010A-CBE920419284}"/>
                </a:ext>
              </a:extLst>
            </p:cNvPr>
            <p:cNvSpPr/>
            <p:nvPr/>
          </p:nvSpPr>
          <p:spPr>
            <a:xfrm>
              <a:off x="388880" y="1092883"/>
              <a:ext cx="3176340" cy="270109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25" y="19191"/>
                    <a:pt x="7650" y="16781"/>
                    <a:pt x="10718" y="14384"/>
                  </a:cubicBezTo>
                  <a:cubicBezTo>
                    <a:pt x="13786" y="11987"/>
                    <a:pt x="16595" y="9613"/>
                    <a:pt x="18409" y="7216"/>
                  </a:cubicBezTo>
                  <a:cubicBezTo>
                    <a:pt x="20223" y="4819"/>
                    <a:pt x="20911" y="2409"/>
                    <a:pt x="21600" y="0"/>
                  </a:cubicBezTo>
                </a:path>
              </a:pathLst>
            </a:custGeom>
            <a:noFill/>
            <a:ln w="19050" cap="flat">
              <a:solidFill>
                <a:srgbClr val="DE660F"/>
              </a:solidFill>
              <a:prstDash val="solid"/>
              <a:miter lim="800000"/>
            </a:ln>
            <a:effectLst/>
          </p:spPr>
          <p:txBody>
            <a:bodyPr wrap="square" lIns="45718" tIns="45718" rIns="45718" bIns="45718" numCol="1" anchor="ctr">
              <a:noAutofit/>
            </a:bodyPr>
            <a:lstStyle/>
            <a:p>
              <a:pPr algn="ctr">
                <a:defRPr>
                  <a:latin typeface="+mn-lt"/>
                  <a:ea typeface="+mn-ea"/>
                  <a:cs typeface="+mn-cs"/>
                  <a:sym typeface="Calibri"/>
                </a:defRPr>
              </a:pPr>
              <a:endParaRPr dirty="0">
                <a:solidFill>
                  <a:srgbClr val="EC6D0B"/>
                </a:solidFill>
                <a:latin typeface="+mj-lt"/>
              </a:endParaRPr>
            </a:p>
          </p:txBody>
        </p:sp>
        <p:sp>
          <p:nvSpPr>
            <p:cNvPr id="103" name="Straight Connector 59">
              <a:extLst>
                <a:ext uri="{FF2B5EF4-FFF2-40B4-BE49-F238E27FC236}">
                  <a16:creationId xmlns:a16="http://schemas.microsoft.com/office/drawing/2014/main" id="{5E8EEBF6-4FE2-CEB2-E0F1-6FB67089A20E}"/>
                </a:ext>
              </a:extLst>
            </p:cNvPr>
            <p:cNvSpPr/>
            <p:nvPr/>
          </p:nvSpPr>
          <p:spPr>
            <a:xfrm>
              <a:off x="425187" y="1989236"/>
              <a:ext cx="1763779" cy="2"/>
            </a:xfrm>
            <a:prstGeom prst="line">
              <a:avLst/>
            </a:prstGeom>
            <a:noFill/>
            <a:ln w="3175" cap="flat">
              <a:solidFill>
                <a:srgbClr val="A9B956"/>
              </a:solidFill>
              <a:prstDash val="dash"/>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104" name="TextBox 60">
                  <a:extLst>
                    <a:ext uri="{FF2B5EF4-FFF2-40B4-BE49-F238E27FC236}">
                      <a16:creationId xmlns:a16="http://schemas.microsoft.com/office/drawing/2014/main" id="{9F0F9D36-B3A9-5099-6701-57156AB47CE2}"/>
                    </a:ext>
                  </a:extLst>
                </p:cNvPr>
                <p:cNvSpPr txBox="1"/>
                <p:nvPr/>
              </p:nvSpPr>
              <p:spPr>
                <a:xfrm>
                  <a:off x="1613212" y="3796569"/>
                  <a:ext cx="235642"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800" i="1">
                            <a:solidFill>
                              <a:srgbClr val="418AB3"/>
                            </a:solidFill>
                            <a:latin typeface="Cambria Math" panose="02040503050406030204" pitchFamily="18" charset="0"/>
                          </a:rPr>
                          <m:t>𝑞</m:t>
                        </m:r>
                        <m:r>
                          <a:rPr sz="1800" i="1">
                            <a:solidFill>
                              <a:srgbClr val="418AB3"/>
                            </a:solidFill>
                            <a:latin typeface="Cambria Math" panose="02040503050406030204" pitchFamily="18" charset="0"/>
                          </a:rPr>
                          <m:t>′</m:t>
                        </m:r>
                      </m:oMath>
                    </m:oMathPara>
                  </a14:m>
                  <a:endParaRPr>
                    <a:solidFill>
                      <a:srgbClr val="418AB3"/>
                    </a:solidFill>
                    <a:latin typeface="+mj-lt"/>
                  </a:endParaRPr>
                </a:p>
              </p:txBody>
            </p:sp>
          </mc:Choice>
          <mc:Fallback xmlns="">
            <p:sp>
              <p:nvSpPr>
                <p:cNvPr id="104" name="TextBox 60">
                  <a:extLst>
                    <a:ext uri="{FF2B5EF4-FFF2-40B4-BE49-F238E27FC236}">
                      <a16:creationId xmlns:a16="http://schemas.microsoft.com/office/drawing/2014/main" id="{9F0F9D36-B3A9-5099-6701-57156AB47CE2}"/>
                    </a:ext>
                  </a:extLst>
                </p:cNvPr>
                <p:cNvSpPr txBox="1">
                  <a:spLocks noRot="1" noChangeAspect="1" noMove="1" noResize="1" noEditPoints="1" noAdjustHandles="1" noChangeArrowheads="1" noChangeShapeType="1" noTextEdit="1"/>
                </p:cNvSpPr>
                <p:nvPr/>
              </p:nvSpPr>
              <p:spPr>
                <a:xfrm>
                  <a:off x="1613212" y="3796569"/>
                  <a:ext cx="235642" cy="276999"/>
                </a:xfrm>
                <a:prstGeom prst="rect">
                  <a:avLst/>
                </a:prstGeom>
                <a:blipFill>
                  <a:blip r:embed="rId15"/>
                  <a:stretch>
                    <a:fillRect l="-42105" t="-4348" r="-36842" b="-39130"/>
                  </a:stretch>
                </a:blipFill>
                <a:ln w="12700" cap="flat">
                  <a:noFill/>
                  <a:miter lim="400000"/>
                </a:ln>
                <a:effectLst/>
              </p:spPr>
              <p:txBody>
                <a:bodyPr/>
                <a:lstStyle/>
                <a:p>
                  <a:r>
                    <a:rPr lang="en-US">
                      <a:noFill/>
                    </a:rPr>
                    <a:t> </a:t>
                  </a:r>
                </a:p>
              </p:txBody>
            </p:sp>
          </mc:Fallback>
        </mc:AlternateContent>
      </p:grpSp>
    </p:spTree>
    <p:extLst>
      <p:ext uri="{BB962C8B-B14F-4D97-AF65-F5344CB8AC3E}">
        <p14:creationId xmlns:p14="http://schemas.microsoft.com/office/powerpoint/2010/main" val="6185617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4695-2769-3E20-720C-B589FD9556D6}"/>
              </a:ext>
            </a:extLst>
          </p:cNvPr>
          <p:cNvSpPr>
            <a:spLocks noGrp="1"/>
          </p:cNvSpPr>
          <p:nvPr>
            <p:ph type="title"/>
          </p:nvPr>
        </p:nvSpPr>
        <p:spPr>
          <a:xfrm>
            <a:off x="700635" y="785462"/>
            <a:ext cx="10691265" cy="580884"/>
          </a:xfrm>
        </p:spPr>
        <p:txBody>
          <a:bodyPr>
            <a:normAutofit/>
          </a:bodyPr>
          <a:lstStyle/>
          <a:p>
            <a:pPr hangingPunct="1"/>
            <a:r>
              <a:rPr lang="en-US" sz="3200" dirty="0"/>
              <a:t>Solvency of the sovereign and illiquidity</a:t>
            </a:r>
          </a:p>
        </p:txBody>
      </p:sp>
      <p:sp>
        <p:nvSpPr>
          <p:cNvPr id="8" name="Content Placeholder 2">
            <a:extLst>
              <a:ext uri="{FF2B5EF4-FFF2-40B4-BE49-F238E27FC236}">
                <a16:creationId xmlns:a16="http://schemas.microsoft.com/office/drawing/2014/main" id="{DCC86535-C068-8AEE-7B99-66BC82D03EBA}"/>
              </a:ext>
            </a:extLst>
          </p:cNvPr>
          <p:cNvSpPr txBox="1">
            <a:spLocks/>
          </p:cNvSpPr>
          <p:nvPr/>
        </p:nvSpPr>
        <p:spPr>
          <a:xfrm>
            <a:off x="700635" y="1439918"/>
            <a:ext cx="10515601" cy="4740750"/>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832103">
              <a:lnSpc>
                <a:spcPct val="100000"/>
              </a:lnSpc>
              <a:spcBef>
                <a:spcPts val="0"/>
              </a:spcBef>
              <a:spcAft>
                <a:spcPts val="600"/>
              </a:spcAft>
              <a:defRPr sz="2100"/>
            </a:pPr>
            <a:r>
              <a:rPr lang="en-IN" dirty="0">
                <a:latin typeface="+mj-lt"/>
              </a:rPr>
              <a:t>Hard to ascertain where the curve is, or what is causing the rise in interest rates</a:t>
            </a:r>
          </a:p>
          <a:p>
            <a:pPr marL="208025" indent="-208025" defTabSz="832103">
              <a:lnSpc>
                <a:spcPct val="100000"/>
              </a:lnSpc>
              <a:spcBef>
                <a:spcPts val="0"/>
              </a:spcBef>
              <a:spcAft>
                <a:spcPts val="600"/>
              </a:spcAft>
              <a:defRPr sz="2100"/>
            </a:pPr>
            <a:r>
              <a:rPr lang="en-IN" dirty="0">
                <a:latin typeface="+mj-lt"/>
              </a:rPr>
              <a:t>Solvency is hard to ascertain for countries since it depends on fiscal surpluses and commitment of politicians to pay their debts</a:t>
            </a:r>
          </a:p>
          <a:p>
            <a:pPr marL="624077" lvl="1" indent="-208025" defTabSz="832103">
              <a:lnSpc>
                <a:spcPct val="100000"/>
              </a:lnSpc>
              <a:spcBef>
                <a:spcPts val="0"/>
              </a:spcBef>
              <a:spcAft>
                <a:spcPts val="600"/>
              </a:spcAft>
              <a:defRPr sz="2100"/>
            </a:pPr>
            <a:r>
              <a:rPr lang="en-IN" sz="2000" dirty="0">
                <a:latin typeface="+mj-lt"/>
              </a:rPr>
              <a:t>The </a:t>
            </a:r>
            <a:r>
              <a:rPr lang="en-IN" sz="2000" b="1" dirty="0">
                <a:latin typeface="+mj-lt"/>
              </a:rPr>
              <a:t>political uncertainty</a:t>
            </a:r>
            <a:r>
              <a:rPr lang="en-IN" sz="2000" dirty="0">
                <a:latin typeface="+mj-lt"/>
              </a:rPr>
              <a:t> makes sovereign debt prone to liquidity and solvency crises</a:t>
            </a:r>
          </a:p>
          <a:p>
            <a:pPr marL="208025" indent="-208025" defTabSz="832103">
              <a:lnSpc>
                <a:spcPct val="100000"/>
              </a:lnSpc>
              <a:spcBef>
                <a:spcPts val="0"/>
              </a:spcBef>
              <a:spcAft>
                <a:spcPts val="600"/>
              </a:spcAft>
              <a:defRPr sz="2100"/>
            </a:pPr>
            <a:r>
              <a:rPr lang="en-IN" dirty="0">
                <a:latin typeface="+mj-lt"/>
              </a:rPr>
              <a:t>A small negative shock and/or shift in market beliefs could push a country to insolvency if it is near the peak, and moves the economy to high-interest rate equilibrium and raises the default probability</a:t>
            </a:r>
          </a:p>
          <a:p>
            <a:pPr marL="208025" indent="-208025" defTabSz="832103">
              <a:lnSpc>
                <a:spcPct val="100000"/>
              </a:lnSpc>
              <a:spcBef>
                <a:spcPts val="0"/>
              </a:spcBef>
              <a:spcAft>
                <a:spcPts val="600"/>
              </a:spcAft>
              <a:defRPr sz="2100"/>
            </a:pPr>
            <a:r>
              <a:rPr lang="en-IN" dirty="0">
                <a:latin typeface="+mj-lt"/>
              </a:rPr>
              <a:t>The institution can try to avoid being caught in the illiquid equilibrium by reducing the amount </a:t>
            </a:r>
            <a:r>
              <a:rPr lang="en-IN" i="1" dirty="0">
                <a:solidFill>
                  <a:schemeClr val="accent3"/>
                </a:solidFill>
                <a:latin typeface="+mj-lt"/>
              </a:rPr>
              <a:t>q </a:t>
            </a:r>
            <a:r>
              <a:rPr lang="en-IN" dirty="0">
                <a:latin typeface="+mj-lt"/>
              </a:rPr>
              <a:t>it needs to borrow:</a:t>
            </a:r>
          </a:p>
          <a:p>
            <a:pPr marL="728091" lvl="1" indent="-312038" defTabSz="832103">
              <a:lnSpc>
                <a:spcPct val="100000"/>
              </a:lnSpc>
              <a:spcBef>
                <a:spcPts val="0"/>
              </a:spcBef>
              <a:spcAft>
                <a:spcPts val="600"/>
              </a:spcAft>
              <a:defRPr sz="2100"/>
            </a:pPr>
            <a:r>
              <a:rPr lang="en-IN" sz="2000" dirty="0">
                <a:latin typeface="+mj-lt"/>
              </a:rPr>
              <a:t>To hold more assets with </a:t>
            </a:r>
            <a:r>
              <a:rPr lang="en-IN" sz="2000" dirty="0">
                <a:solidFill>
                  <a:srgbClr val="DE660F"/>
                </a:solidFill>
                <a:latin typeface="+mj-lt"/>
              </a:rPr>
              <a:t>high market liquidity </a:t>
            </a:r>
            <a:r>
              <a:rPr lang="en-IN" sz="2000" dirty="0">
                <a:latin typeface="+mj-lt"/>
              </a:rPr>
              <a:t>(cash etc.), institution could use these assets to borrow less when equilibrium is switched</a:t>
            </a:r>
          </a:p>
          <a:p>
            <a:pPr marL="728091" lvl="1" indent="-312038" defTabSz="832103">
              <a:lnSpc>
                <a:spcPct val="100000"/>
              </a:lnSpc>
              <a:spcBef>
                <a:spcPts val="0"/>
              </a:spcBef>
              <a:spcAft>
                <a:spcPts val="600"/>
              </a:spcAft>
              <a:defRPr sz="2100"/>
            </a:pPr>
            <a:r>
              <a:rPr lang="en-IN" sz="2000" dirty="0">
                <a:latin typeface="+mj-lt"/>
              </a:rPr>
              <a:t>To </a:t>
            </a:r>
            <a:r>
              <a:rPr lang="en-IN" sz="2000" dirty="0">
                <a:solidFill>
                  <a:srgbClr val="DE660F"/>
                </a:solidFill>
                <a:latin typeface="+mj-lt"/>
              </a:rPr>
              <a:t>avoid maturity mismatch </a:t>
            </a:r>
            <a:r>
              <a:rPr lang="en-IN" sz="2000" dirty="0">
                <a:latin typeface="+mj-lt"/>
              </a:rPr>
              <a:t>between the project’s completion and the debt, avoids rolling over debt which can lead to crisis</a:t>
            </a:r>
          </a:p>
        </p:txBody>
      </p:sp>
    </p:spTree>
    <p:extLst>
      <p:ext uri="{BB962C8B-B14F-4D97-AF65-F5344CB8AC3E}">
        <p14:creationId xmlns:p14="http://schemas.microsoft.com/office/powerpoint/2010/main" val="12729503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4695-2769-3E20-720C-B589FD9556D6}"/>
              </a:ext>
            </a:extLst>
          </p:cNvPr>
          <p:cNvSpPr>
            <a:spLocks noGrp="1"/>
          </p:cNvSpPr>
          <p:nvPr>
            <p:ph type="title"/>
          </p:nvPr>
        </p:nvSpPr>
        <p:spPr>
          <a:xfrm>
            <a:off x="700635" y="774951"/>
            <a:ext cx="10691265" cy="749049"/>
          </a:xfrm>
        </p:spPr>
        <p:txBody>
          <a:bodyPr>
            <a:normAutofit/>
          </a:bodyPr>
          <a:lstStyle/>
          <a:p>
            <a:pPr hangingPunct="1"/>
            <a:r>
              <a:rPr lang="en-US" sz="3200" dirty="0"/>
              <a:t>What does IMF Help accomplish?</a:t>
            </a:r>
          </a:p>
        </p:txBody>
      </p:sp>
      <mc:AlternateContent xmlns:mc="http://schemas.openxmlformats.org/markup-compatibility/2006">
        <mc:Choice xmlns:a14="http://schemas.microsoft.com/office/drawing/2010/main" Requires="a14">
          <p:sp>
            <p:nvSpPr>
              <p:cNvPr id="8" name="Content Placeholder 2">
                <a:extLst>
                  <a:ext uri="{FF2B5EF4-FFF2-40B4-BE49-F238E27FC236}">
                    <a16:creationId xmlns:a16="http://schemas.microsoft.com/office/drawing/2014/main" id="{DCC86535-C068-8AEE-7B99-66BC82D03EBA}"/>
                  </a:ext>
                </a:extLst>
              </p:cNvPr>
              <p:cNvSpPr txBox="1">
                <a:spLocks/>
              </p:cNvSpPr>
              <p:nvPr/>
            </p:nvSpPr>
            <p:spPr>
              <a:xfrm>
                <a:off x="700635" y="1524001"/>
                <a:ext cx="10515601" cy="4741332"/>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1200"/>
                  </a:spcBef>
                  <a:spcAft>
                    <a:spcPts val="600"/>
                  </a:spcAft>
                  <a:defRPr sz="2400"/>
                </a:pPr>
                <a:r>
                  <a:rPr lang="en-IN" sz="2100" dirty="0">
                    <a:latin typeface="+mj-lt"/>
                  </a:rPr>
                  <a:t>Commits a fixed interest rate (higher than </a:t>
                </a:r>
                <a14:m>
                  <m:oMath xmlns:m="http://schemas.openxmlformats.org/officeDocument/2006/math">
                    <m:sSub>
                      <m:sSubPr>
                        <m:ctrlPr>
                          <a:rPr lang="ar-AE" sz="2100" i="1">
                            <a:solidFill>
                              <a:srgbClr val="000000"/>
                            </a:solidFill>
                            <a:latin typeface="Cambria Math" panose="02040503050406030204" pitchFamily="18" charset="0"/>
                          </a:rPr>
                        </m:ctrlPr>
                      </m:sSubPr>
                      <m:e>
                        <m:r>
                          <a:rPr lang="ar-AE" sz="2100" i="1">
                            <a:solidFill>
                              <a:srgbClr val="000000"/>
                            </a:solidFill>
                            <a:latin typeface="Cambria Math" panose="02040503050406030204" pitchFamily="18" charset="0"/>
                          </a:rPr>
                          <m:t>𝑖</m:t>
                        </m:r>
                      </m:e>
                      <m:sub>
                        <m:r>
                          <a:rPr lang="ar-AE" sz="2100" i="1">
                            <a:solidFill>
                              <a:srgbClr val="000000"/>
                            </a:solidFill>
                            <a:latin typeface="Cambria Math" panose="02040503050406030204" pitchFamily="18" charset="0"/>
                          </a:rPr>
                          <m:t>𝑙𝑜𝑤</m:t>
                        </m:r>
                      </m:sub>
                    </m:sSub>
                  </m:oMath>
                </a14:m>
                <a:r>
                  <a:rPr lang="ar-AE" sz="2100" dirty="0">
                    <a:latin typeface="+mj-lt"/>
                  </a:rPr>
                  <a:t> </a:t>
                </a:r>
                <a:r>
                  <a:rPr lang="en-IN" sz="2100" dirty="0">
                    <a:latin typeface="+mj-lt"/>
                  </a:rPr>
                  <a:t>and lower than </a:t>
                </a:r>
                <a14:m>
                  <m:oMath xmlns:m="http://schemas.openxmlformats.org/officeDocument/2006/math">
                    <m:sSub>
                      <m:sSubPr>
                        <m:ctrlPr>
                          <a:rPr lang="ar-AE" sz="2100" i="1">
                            <a:solidFill>
                              <a:srgbClr val="000000"/>
                            </a:solidFill>
                            <a:latin typeface="Cambria Math" panose="02040503050406030204" pitchFamily="18" charset="0"/>
                          </a:rPr>
                        </m:ctrlPr>
                      </m:sSubPr>
                      <m:e>
                        <m:r>
                          <a:rPr lang="ar-AE" sz="2100" i="1">
                            <a:solidFill>
                              <a:srgbClr val="000000"/>
                            </a:solidFill>
                            <a:latin typeface="Cambria Math" panose="02040503050406030204" pitchFamily="18" charset="0"/>
                          </a:rPr>
                          <m:t>𝑖</m:t>
                        </m:r>
                      </m:e>
                      <m:sub>
                        <m:r>
                          <a:rPr lang="ar-AE" sz="2100" i="1">
                            <a:solidFill>
                              <a:srgbClr val="000000"/>
                            </a:solidFill>
                            <a:latin typeface="Cambria Math" panose="02040503050406030204" pitchFamily="18" charset="0"/>
                          </a:rPr>
                          <m:t>h𝑖𝑔h</m:t>
                        </m:r>
                      </m:sub>
                    </m:sSub>
                  </m:oMath>
                </a14:m>
                <a:r>
                  <a:rPr lang="ar-AE" sz="2100" dirty="0">
                    <a:latin typeface="+mj-lt"/>
                  </a:rPr>
                  <a:t>) </a:t>
                </a:r>
                <a:r>
                  <a:rPr lang="en-IN" sz="2100" dirty="0">
                    <a:latin typeface="+mj-lt"/>
                  </a:rPr>
                  <a:t>on loans </a:t>
                </a:r>
              </a:p>
              <a:p>
                <a:pPr>
                  <a:lnSpc>
                    <a:spcPct val="100000"/>
                  </a:lnSpc>
                  <a:spcBef>
                    <a:spcPts val="1200"/>
                  </a:spcBef>
                  <a:spcAft>
                    <a:spcPts val="600"/>
                  </a:spcAft>
                  <a:defRPr sz="2400"/>
                </a:pPr>
                <a:r>
                  <a:rPr lang="en-IN" sz="2100" dirty="0">
                    <a:latin typeface="+mj-lt"/>
                  </a:rPr>
                  <a:t>If the country is </a:t>
                </a:r>
                <a:r>
                  <a:rPr lang="en-IN" sz="2100" b="1" dirty="0">
                    <a:latin typeface="+mj-lt"/>
                  </a:rPr>
                  <a:t>illiquid</a:t>
                </a:r>
                <a:r>
                  <a:rPr lang="en-IN" sz="2100" dirty="0">
                    <a:latin typeface="+mj-lt"/>
                  </a:rPr>
                  <a:t>: IMF lends to the country to eliminate the liquidity crisis. No wealth is transferred as the country is able to pay back the loans</a:t>
                </a:r>
              </a:p>
              <a:p>
                <a:pPr>
                  <a:lnSpc>
                    <a:spcPct val="100000"/>
                  </a:lnSpc>
                  <a:spcBef>
                    <a:spcPts val="1200"/>
                  </a:spcBef>
                  <a:spcAft>
                    <a:spcPts val="600"/>
                  </a:spcAft>
                  <a:defRPr sz="2400"/>
                </a:pPr>
                <a:r>
                  <a:rPr lang="en-IN" sz="2100" dirty="0">
                    <a:latin typeface="+mj-lt"/>
                  </a:rPr>
                  <a:t>If the country is </a:t>
                </a:r>
                <a:r>
                  <a:rPr lang="en-IN" sz="2100" b="1" dirty="0">
                    <a:latin typeface="+mj-lt"/>
                  </a:rPr>
                  <a:t>insolvent</a:t>
                </a:r>
                <a:r>
                  <a:rPr lang="en-IN" sz="2100" dirty="0">
                    <a:latin typeface="+mj-lt"/>
                  </a:rPr>
                  <a:t>: No loan should be made, since it transfers the wealth of foreign taxpayers and they will bear part of the losses from insolvency</a:t>
                </a:r>
              </a:p>
              <a:p>
                <a:pPr marL="685800" lvl="1" indent="-228600">
                  <a:lnSpc>
                    <a:spcPct val="100000"/>
                  </a:lnSpc>
                  <a:spcBef>
                    <a:spcPts val="1200"/>
                  </a:spcBef>
                  <a:spcAft>
                    <a:spcPts val="600"/>
                  </a:spcAft>
                  <a:defRPr sz="2400"/>
                </a:pPr>
                <a:r>
                  <a:rPr lang="en-IN" sz="2100" dirty="0">
                    <a:latin typeface="+mj-lt"/>
                  </a:rPr>
                  <a:t>The country should default and move on</a:t>
                </a:r>
              </a:p>
              <a:p>
                <a:pPr>
                  <a:lnSpc>
                    <a:spcPct val="100000"/>
                  </a:lnSpc>
                  <a:spcBef>
                    <a:spcPts val="1200"/>
                  </a:spcBef>
                  <a:spcAft>
                    <a:spcPts val="600"/>
                  </a:spcAft>
                  <a:defRPr sz="2400"/>
                </a:pPr>
                <a:r>
                  <a:rPr lang="en-IN" sz="2100" dirty="0">
                    <a:latin typeface="+mj-lt"/>
                  </a:rPr>
                  <a:t>From past experience, it is very very hard to distinguish between illiquidity and insolvency</a:t>
                </a:r>
              </a:p>
            </p:txBody>
          </p:sp>
        </mc:Choice>
        <mc:Fallback>
          <p:sp>
            <p:nvSpPr>
              <p:cNvPr id="8" name="Content Placeholder 2">
                <a:extLst>
                  <a:ext uri="{FF2B5EF4-FFF2-40B4-BE49-F238E27FC236}">
                    <a16:creationId xmlns:a16="http://schemas.microsoft.com/office/drawing/2014/main" id="{DCC86535-C068-8AEE-7B99-66BC82D03EBA}"/>
                  </a:ext>
                </a:extLst>
              </p:cNvPr>
              <p:cNvSpPr txBox="1">
                <a:spLocks noRot="1" noChangeAspect="1" noMove="1" noResize="1" noEditPoints="1" noAdjustHandles="1" noChangeArrowheads="1" noChangeShapeType="1" noTextEdit="1"/>
              </p:cNvSpPr>
              <p:nvPr/>
            </p:nvSpPr>
            <p:spPr>
              <a:xfrm>
                <a:off x="700635" y="1524001"/>
                <a:ext cx="10515601" cy="4741332"/>
              </a:xfrm>
              <a:prstGeom prst="rect">
                <a:avLst/>
              </a:prstGeom>
              <a:blipFill>
                <a:blip r:embed="rId3"/>
                <a:stretch>
                  <a:fillRect l="-603" t="-802"/>
                </a:stretch>
              </a:blipFill>
            </p:spPr>
            <p:txBody>
              <a:bodyPr/>
              <a:lstStyle/>
              <a:p>
                <a:r>
                  <a:rPr lang="en-US">
                    <a:noFill/>
                  </a:rPr>
                  <a:t> </a:t>
                </a:r>
              </a:p>
            </p:txBody>
          </p:sp>
        </mc:Fallback>
      </mc:AlternateContent>
    </p:spTree>
    <p:extLst>
      <p:ext uri="{BB962C8B-B14F-4D97-AF65-F5344CB8AC3E}">
        <p14:creationId xmlns:p14="http://schemas.microsoft.com/office/powerpoint/2010/main" val="16987459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76355FB7-F8E7-6FC4-EA40-A7CAD9F5B126}"/>
              </a:ext>
            </a:extLst>
          </p:cNvPr>
          <p:cNvSpPr>
            <a:spLocks noGrp="1"/>
          </p:cNvSpPr>
          <p:nvPr>
            <p:ph idx="1"/>
          </p:nvPr>
        </p:nvSpPr>
        <p:spPr>
          <a:xfrm>
            <a:off x="750367" y="1524000"/>
            <a:ext cx="10691265" cy="4411904"/>
          </a:xfrm>
        </p:spPr>
        <p:txBody>
          <a:bodyPr>
            <a:noAutofit/>
          </a:bodyPr>
          <a:lstStyle/>
          <a:p>
            <a:pPr>
              <a:lnSpc>
                <a:spcPct val="100000"/>
              </a:lnSpc>
              <a:spcBef>
                <a:spcPts val="600"/>
              </a:spcBef>
              <a:spcAft>
                <a:spcPts val="600"/>
              </a:spcAft>
              <a:defRPr sz="2000"/>
            </a:pPr>
            <a:r>
              <a:rPr lang="en-IN" dirty="0">
                <a:solidFill>
                  <a:srgbClr val="EC6D0B"/>
                </a:solidFill>
                <a:latin typeface="+mj-lt"/>
              </a:rPr>
              <a:t>Debt contracts</a:t>
            </a:r>
            <a:r>
              <a:rPr lang="en-IN" dirty="0">
                <a:latin typeface="+mj-lt"/>
              </a:rPr>
              <a:t>: receive an amount now and promise to pay a fixed amount in future. They:</a:t>
            </a:r>
          </a:p>
          <a:p>
            <a:pPr lvl="1">
              <a:lnSpc>
                <a:spcPct val="100000"/>
              </a:lnSpc>
              <a:spcBef>
                <a:spcPts val="600"/>
              </a:spcBef>
              <a:spcAft>
                <a:spcPts val="600"/>
              </a:spcAft>
              <a:defRPr sz="2000"/>
            </a:pPr>
            <a:r>
              <a:rPr lang="en-IN" sz="2000" dirty="0">
                <a:latin typeface="+mj-lt"/>
              </a:rPr>
              <a:t>Allow lenders to exert discipline on borrowers because must be rolled over with some frequency</a:t>
            </a:r>
          </a:p>
          <a:p>
            <a:pPr lvl="1">
              <a:lnSpc>
                <a:spcPct val="100000"/>
              </a:lnSpc>
              <a:spcBef>
                <a:spcPts val="600"/>
              </a:spcBef>
              <a:spcAft>
                <a:spcPts val="600"/>
              </a:spcAft>
              <a:defRPr sz="2000"/>
            </a:pPr>
            <a:r>
              <a:rPr lang="en-IN" sz="2000" dirty="0">
                <a:latin typeface="+mj-lt"/>
              </a:rPr>
              <a:t>Save lenders the need to collect information on the exact payoffs of the borrower beyond their ability to meet the payments.</a:t>
            </a:r>
          </a:p>
          <a:p>
            <a:pPr>
              <a:lnSpc>
                <a:spcPct val="100000"/>
              </a:lnSpc>
              <a:spcBef>
                <a:spcPts val="600"/>
              </a:spcBef>
              <a:spcAft>
                <a:spcPts val="600"/>
              </a:spcAft>
              <a:defRPr sz="2000" b="1" i="1"/>
            </a:pPr>
            <a:r>
              <a:rPr lang="en-US" sz="2200" b="1" i="0" dirty="0">
                <a:solidFill>
                  <a:srgbClr val="EC6D0B"/>
                </a:solidFill>
                <a:latin typeface="+mj-lt"/>
              </a:rPr>
              <a:t>Solvent</a:t>
            </a:r>
            <a:r>
              <a:rPr lang="en-IN" b="0" i="0" dirty="0">
                <a:latin typeface="+mj-lt"/>
              </a:rPr>
              <a:t>: whether debtor has sufficient revenues in the present and future to repay the debt</a:t>
            </a:r>
          </a:p>
          <a:p>
            <a:pPr>
              <a:lnSpc>
                <a:spcPct val="100000"/>
              </a:lnSpc>
              <a:spcBef>
                <a:spcPts val="600"/>
              </a:spcBef>
              <a:spcAft>
                <a:spcPts val="600"/>
              </a:spcAft>
              <a:defRPr sz="2000" b="1" i="1"/>
            </a:pPr>
            <a:r>
              <a:rPr lang="en-US" sz="2200" b="1" i="0" dirty="0">
                <a:solidFill>
                  <a:srgbClr val="EC6D0B"/>
                </a:solidFill>
                <a:latin typeface="+mj-lt"/>
              </a:rPr>
              <a:t>Illiquid</a:t>
            </a:r>
            <a:r>
              <a:rPr lang="en-IN" b="0" i="0" dirty="0">
                <a:latin typeface="+mj-lt"/>
              </a:rPr>
              <a:t>: whether it can raise the funds to refinance the debt contracts coming due</a:t>
            </a:r>
          </a:p>
          <a:p>
            <a:pPr>
              <a:lnSpc>
                <a:spcPct val="100000"/>
              </a:lnSpc>
              <a:spcBef>
                <a:spcPts val="600"/>
              </a:spcBef>
              <a:spcAft>
                <a:spcPts val="600"/>
              </a:spcAft>
              <a:defRPr sz="2000"/>
            </a:pPr>
            <a:r>
              <a:rPr lang="en-IN" dirty="0">
                <a:latin typeface="+mj-lt"/>
              </a:rPr>
              <a:t>Future plays an important role in economic solvency:</a:t>
            </a:r>
          </a:p>
          <a:p>
            <a:pPr lvl="1">
              <a:lnSpc>
                <a:spcPct val="100000"/>
              </a:lnSpc>
              <a:spcBef>
                <a:spcPts val="600"/>
              </a:spcBef>
              <a:spcAft>
                <a:spcPts val="600"/>
              </a:spcAft>
              <a:defRPr sz="2000"/>
            </a:pPr>
            <a:r>
              <a:rPr lang="en-IN" sz="2000" dirty="0">
                <a:latin typeface="+mj-lt"/>
              </a:rPr>
              <a:t>Modern banks: high leverage means may have negative equity in present, but remain economically solvent by relying on future revenues to pay for the present debts</a:t>
            </a:r>
          </a:p>
          <a:p>
            <a:pPr lvl="1">
              <a:lnSpc>
                <a:spcPct val="100000"/>
              </a:lnSpc>
              <a:spcBef>
                <a:spcPts val="600"/>
              </a:spcBef>
              <a:spcAft>
                <a:spcPts val="600"/>
              </a:spcAft>
              <a:defRPr sz="2000"/>
            </a:pPr>
            <a:r>
              <a:rPr lang="en-IN" sz="2000" dirty="0">
                <a:latin typeface="+mj-lt"/>
              </a:rPr>
              <a:t>Sovereigns: only economic solvency is relevant as future tax and other fiscal revenues can be used to gradually pay down public debt.</a:t>
            </a:r>
          </a:p>
        </p:txBody>
      </p:sp>
      <p:sp>
        <p:nvSpPr>
          <p:cNvPr id="3" name="Title 2">
            <a:extLst>
              <a:ext uri="{FF2B5EF4-FFF2-40B4-BE49-F238E27FC236}">
                <a16:creationId xmlns:a16="http://schemas.microsoft.com/office/drawing/2014/main" id="{0662F6FF-2E0B-963C-E37B-F3833A76D160}"/>
              </a:ext>
            </a:extLst>
          </p:cNvPr>
          <p:cNvSpPr>
            <a:spLocks noGrp="1"/>
          </p:cNvSpPr>
          <p:nvPr>
            <p:ph type="title"/>
          </p:nvPr>
        </p:nvSpPr>
        <p:spPr>
          <a:xfrm>
            <a:off x="700635" y="922096"/>
            <a:ext cx="10691265" cy="601904"/>
          </a:xfrm>
        </p:spPr>
        <p:txBody>
          <a:bodyPr>
            <a:normAutofit/>
          </a:bodyPr>
          <a:lstStyle/>
          <a:p>
            <a:r>
              <a:rPr lang="en-US" sz="3200" dirty="0"/>
              <a:t>Debt Contracts and Solvency</a:t>
            </a:r>
          </a:p>
        </p:txBody>
      </p:sp>
    </p:spTree>
    <p:extLst>
      <p:ext uri="{BB962C8B-B14F-4D97-AF65-F5344CB8AC3E}">
        <p14:creationId xmlns:p14="http://schemas.microsoft.com/office/powerpoint/2010/main" val="20273276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ED43311-7B14-88FD-D494-A9F21CF87D2E}"/>
              </a:ext>
            </a:extLst>
          </p:cNvPr>
          <p:cNvGrpSpPr/>
          <p:nvPr/>
        </p:nvGrpSpPr>
        <p:grpSpPr>
          <a:xfrm>
            <a:off x="697861" y="843088"/>
            <a:ext cx="10833739" cy="2320526"/>
            <a:chOff x="750367" y="2543175"/>
            <a:chExt cx="10691265" cy="1806712"/>
          </a:xfrm>
        </p:grpSpPr>
        <p:sp>
          <p:nvSpPr>
            <p:cNvPr id="4" name="Rectangle 3">
              <a:extLst>
                <a:ext uri="{FF2B5EF4-FFF2-40B4-BE49-F238E27FC236}">
                  <a16:creationId xmlns:a16="http://schemas.microsoft.com/office/drawing/2014/main" id="{FB718640-22FC-6C1E-023D-0783AD13AA58}"/>
                </a:ext>
              </a:extLst>
            </p:cNvPr>
            <p:cNvSpPr/>
            <p:nvPr/>
          </p:nvSpPr>
          <p:spPr>
            <a:xfrm>
              <a:off x="885826" y="2543175"/>
              <a:ext cx="10415588" cy="180671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FF2600"/>
                </a:solidFill>
              </a:endParaRPr>
            </a:p>
          </p:txBody>
        </p:sp>
        <p:sp>
          <p:nvSpPr>
            <p:cNvPr id="5" name="Title 25">
              <a:extLst>
                <a:ext uri="{FF2B5EF4-FFF2-40B4-BE49-F238E27FC236}">
                  <a16:creationId xmlns:a16="http://schemas.microsoft.com/office/drawing/2014/main" id="{E6F8C2F3-6A16-D921-F2DB-8E714B839B94}"/>
                </a:ext>
              </a:extLst>
            </p:cNvPr>
            <p:cNvSpPr txBox="1">
              <a:spLocks/>
            </p:cNvSpPr>
            <p:nvPr/>
          </p:nvSpPr>
          <p:spPr>
            <a:xfrm>
              <a:off x="750367" y="2743485"/>
              <a:ext cx="10691265" cy="1371030"/>
            </a:xfrm>
            <a:prstGeom prst="rect">
              <a:avLst/>
            </a:prstGeom>
          </p:spPr>
          <p:txBody>
            <a:bodyPr anchor="ctr">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pPr algn="ctr"/>
              <a:r>
                <a:rPr lang="en-US" cap="none" dirty="0">
                  <a:solidFill>
                    <a:srgbClr val="EC6D0B"/>
                  </a:solidFill>
                </a:rPr>
                <a:t>THE RUN ON THE GERMAN BANKING</a:t>
              </a:r>
            </a:p>
            <a:p>
              <a:pPr algn="ctr"/>
              <a:r>
                <a:rPr lang="en-US" cap="none" dirty="0">
                  <a:solidFill>
                    <a:srgbClr val="EC6D0B"/>
                  </a:solidFill>
                </a:rPr>
                <a:t>SYSTEM IN 1931</a:t>
              </a:r>
            </a:p>
          </p:txBody>
        </p:sp>
      </p:grpSp>
      <p:sp>
        <p:nvSpPr>
          <p:cNvPr id="9" name="TextBox 8">
            <a:extLst>
              <a:ext uri="{FF2B5EF4-FFF2-40B4-BE49-F238E27FC236}">
                <a16:creationId xmlns:a16="http://schemas.microsoft.com/office/drawing/2014/main" id="{E29195D3-2154-544E-EFE7-C4996199ABE5}"/>
              </a:ext>
            </a:extLst>
          </p:cNvPr>
          <p:cNvSpPr txBox="1"/>
          <p:nvPr/>
        </p:nvSpPr>
        <p:spPr>
          <a:xfrm>
            <a:off x="720847" y="3543796"/>
            <a:ext cx="10668666" cy="646331"/>
          </a:xfrm>
          <a:prstGeom prst="rect">
            <a:avLst/>
          </a:prstGeom>
          <a:noFill/>
        </p:spPr>
        <p:txBody>
          <a:bodyPr wrap="square">
            <a:spAutoFit/>
          </a:bodyPr>
          <a:lstStyle/>
          <a:p>
            <a:pPr algn="ctr"/>
            <a:r>
              <a:rPr lang="en-IN" dirty="0">
                <a:latin typeface="+mj-lt"/>
              </a:rPr>
              <a:t>If illiquidity problems are not addressed in time, they morph into a solvency problem. </a:t>
            </a:r>
          </a:p>
          <a:p>
            <a:pPr algn="ctr"/>
            <a:r>
              <a:rPr lang="en-IN" dirty="0">
                <a:latin typeface="+mj-lt"/>
              </a:rPr>
              <a:t>They can spread and bring the whole financial system down.</a:t>
            </a:r>
          </a:p>
        </p:txBody>
      </p:sp>
    </p:spTree>
    <p:extLst>
      <p:ext uri="{BB962C8B-B14F-4D97-AF65-F5344CB8AC3E}">
        <p14:creationId xmlns:p14="http://schemas.microsoft.com/office/powerpoint/2010/main" val="3049746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a:extLst>
              <a:ext uri="{FF2B5EF4-FFF2-40B4-BE49-F238E27FC236}">
                <a16:creationId xmlns:a16="http://schemas.microsoft.com/office/drawing/2014/main" id="{1FBAA3E5-A791-21D9-8C96-C0FA0473FAE8}"/>
              </a:ext>
            </a:extLst>
          </p:cNvPr>
          <p:cNvGrpSpPr/>
          <p:nvPr/>
        </p:nvGrpSpPr>
        <p:grpSpPr>
          <a:xfrm>
            <a:off x="1303283" y="1518571"/>
            <a:ext cx="9417269" cy="4454564"/>
            <a:chOff x="-3" y="-142387"/>
            <a:chExt cx="7605865" cy="3348578"/>
          </a:xfrm>
        </p:grpSpPr>
        <p:grpSp>
          <p:nvGrpSpPr>
            <p:cNvPr id="29" name="Group">
              <a:extLst>
                <a:ext uri="{FF2B5EF4-FFF2-40B4-BE49-F238E27FC236}">
                  <a16:creationId xmlns:a16="http://schemas.microsoft.com/office/drawing/2014/main" id="{35DBFBD8-5C1B-F280-B422-AF17E3CA6F16}"/>
                </a:ext>
              </a:extLst>
            </p:cNvPr>
            <p:cNvGrpSpPr/>
            <p:nvPr/>
          </p:nvGrpSpPr>
          <p:grpSpPr>
            <a:xfrm>
              <a:off x="-3" y="-142387"/>
              <a:ext cx="2156793" cy="1485084"/>
              <a:chOff x="-3" y="-157334"/>
              <a:chExt cx="2156792" cy="1485082"/>
            </a:xfrm>
          </p:grpSpPr>
          <p:sp>
            <p:nvSpPr>
              <p:cNvPr id="50" name="Rectangle">
                <a:extLst>
                  <a:ext uri="{FF2B5EF4-FFF2-40B4-BE49-F238E27FC236}">
                    <a16:creationId xmlns:a16="http://schemas.microsoft.com/office/drawing/2014/main" id="{CA44E8DF-2794-E8A6-2659-EBEB17EF2370}"/>
                  </a:ext>
                </a:extLst>
              </p:cNvPr>
              <p:cNvSpPr/>
              <p:nvPr/>
            </p:nvSpPr>
            <p:spPr>
              <a:xfrm>
                <a:off x="0" y="33674"/>
                <a:ext cx="2156789" cy="1294074"/>
              </a:xfrm>
              <a:prstGeom prst="rect">
                <a:avLst/>
              </a:prstGeom>
              <a:solidFill>
                <a:srgbClr val="EDA70B"/>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51" name="In mid 1980s, Japan was under pressure to stimulate domestic demand in order to reduce its trade surplus, especially with the U.S., whose current account deficit reached 3.5% of its GDP">
                <a:extLst>
                  <a:ext uri="{FF2B5EF4-FFF2-40B4-BE49-F238E27FC236}">
                    <a16:creationId xmlns:a16="http://schemas.microsoft.com/office/drawing/2014/main" id="{5B5F4DB7-EBC4-0677-E16C-AFFF0D2D44D7}"/>
                  </a:ext>
                </a:extLst>
              </p:cNvPr>
              <p:cNvSpPr/>
              <p:nvPr/>
            </p:nvSpPr>
            <p:spPr>
              <a:xfrm>
                <a:off x="-3" y="-157334"/>
                <a:ext cx="2156789" cy="144094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solidFill>
                <a:srgbClr val="EDA70B"/>
              </a:solid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endParaRPr lang="en-US" sz="1400" dirty="0"/>
              </a:p>
              <a:p>
                <a:r>
                  <a:rPr lang="en-IN" sz="1400" dirty="0"/>
                  <a:t>In 1931, bank </a:t>
                </a:r>
                <a:r>
                  <a:rPr lang="en-IN" sz="1400" dirty="0" err="1"/>
                  <a:t>Creditanstalt</a:t>
                </a:r>
                <a:r>
                  <a:rPr lang="en-IN" sz="1400" dirty="0"/>
                  <a:t> and the second largest bank in Germany, the </a:t>
                </a:r>
                <a:r>
                  <a:rPr lang="en-IN" sz="1400" dirty="0" err="1"/>
                  <a:t>Danatbank</a:t>
                </a:r>
                <a:r>
                  <a:rPr lang="en-IN" sz="1400" dirty="0"/>
                  <a:t> went into bankruptcy.</a:t>
                </a:r>
              </a:p>
            </p:txBody>
          </p:sp>
        </p:grpSp>
        <p:grpSp>
          <p:nvGrpSpPr>
            <p:cNvPr id="30" name="Group">
              <a:extLst>
                <a:ext uri="{FF2B5EF4-FFF2-40B4-BE49-F238E27FC236}">
                  <a16:creationId xmlns:a16="http://schemas.microsoft.com/office/drawing/2014/main" id="{7DBC933D-2823-9DE7-38FD-78BD04B16C61}"/>
                </a:ext>
              </a:extLst>
            </p:cNvPr>
            <p:cNvGrpSpPr/>
            <p:nvPr/>
          </p:nvGrpSpPr>
          <p:grpSpPr>
            <a:xfrm>
              <a:off x="2657929" y="0"/>
              <a:ext cx="2156791" cy="1294076"/>
              <a:chOff x="0" y="0"/>
              <a:chExt cx="2156790" cy="1294075"/>
            </a:xfrm>
          </p:grpSpPr>
          <p:sp>
            <p:nvSpPr>
              <p:cNvPr id="48" name="Rectangle">
                <a:extLst>
                  <a:ext uri="{FF2B5EF4-FFF2-40B4-BE49-F238E27FC236}">
                    <a16:creationId xmlns:a16="http://schemas.microsoft.com/office/drawing/2014/main" id="{28F5E93D-0496-7FCA-E37E-414E61EE6E3D}"/>
                  </a:ext>
                </a:extLst>
              </p:cNvPr>
              <p:cNvSpPr/>
              <p:nvPr/>
            </p:nvSpPr>
            <p:spPr>
              <a:xfrm>
                <a:off x="0" y="0"/>
                <a:ext cx="2156790" cy="1294075"/>
              </a:xfrm>
              <a:prstGeom prst="rect">
                <a:avLst/>
              </a:prstGeom>
              <a:solidFill>
                <a:srgbClr val="E77E12"/>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9" name="Unwilling to expand government expenditures, Japan stimulated the economy by cutting the interest rate from 5% in January 1986 to 1% within a span of three years">
                <a:extLst>
                  <a:ext uri="{FF2B5EF4-FFF2-40B4-BE49-F238E27FC236}">
                    <a16:creationId xmlns:a16="http://schemas.microsoft.com/office/drawing/2014/main" id="{8E61FE39-6E76-6D22-5BD2-9018A811CC83}"/>
                  </a:ext>
                </a:extLst>
              </p:cNvPr>
              <p:cNvSpPr/>
              <p:nvPr/>
            </p:nvSpPr>
            <p:spPr>
              <a:xfrm>
                <a:off x="0" y="240642"/>
                <a:ext cx="2156788" cy="82592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r>
                  <a:rPr lang="en-IN" sz="1400" dirty="0"/>
                  <a:t>The failure of the first stoked fears among the creditors of banks across Europe, triggering a shift into an equilibrium where </a:t>
                </a:r>
                <a:r>
                  <a:rPr lang="en-IN" sz="1400" dirty="0" err="1"/>
                  <a:t>Danatbank</a:t>
                </a:r>
                <a:r>
                  <a:rPr lang="en-IN" sz="1400" dirty="0"/>
                  <a:t> became illiquid.</a:t>
                </a:r>
              </a:p>
            </p:txBody>
          </p:sp>
        </p:grpSp>
        <p:grpSp>
          <p:nvGrpSpPr>
            <p:cNvPr id="31" name="Group">
              <a:extLst>
                <a:ext uri="{FF2B5EF4-FFF2-40B4-BE49-F238E27FC236}">
                  <a16:creationId xmlns:a16="http://schemas.microsoft.com/office/drawing/2014/main" id="{C5C96EE4-35DC-6C34-D03B-D60907AC0170}"/>
                </a:ext>
              </a:extLst>
            </p:cNvPr>
            <p:cNvGrpSpPr/>
            <p:nvPr/>
          </p:nvGrpSpPr>
          <p:grpSpPr>
            <a:xfrm>
              <a:off x="5305698" y="6742"/>
              <a:ext cx="2275854" cy="1460166"/>
              <a:chOff x="0" y="6742"/>
              <a:chExt cx="2275853" cy="1460165"/>
            </a:xfrm>
          </p:grpSpPr>
          <p:sp>
            <p:nvSpPr>
              <p:cNvPr id="46" name="Rectangle">
                <a:extLst>
                  <a:ext uri="{FF2B5EF4-FFF2-40B4-BE49-F238E27FC236}">
                    <a16:creationId xmlns:a16="http://schemas.microsoft.com/office/drawing/2014/main" id="{B05DA723-697A-91E6-AC05-E51066B96F34}"/>
                  </a:ext>
                </a:extLst>
              </p:cNvPr>
              <p:cNvSpPr/>
              <p:nvPr/>
            </p:nvSpPr>
            <p:spPr>
              <a:xfrm>
                <a:off x="119063" y="6742"/>
                <a:ext cx="2156790" cy="1294075"/>
              </a:xfrm>
              <a:prstGeom prst="rect">
                <a:avLst/>
              </a:prstGeom>
              <a:solidFill>
                <a:srgbClr val="D77024"/>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7" name="In the meantime, there is a financial liberalisation in Japan. First, people can bet on exchange rates without having real transactions to justify them.">
                <a:extLst>
                  <a:ext uri="{FF2B5EF4-FFF2-40B4-BE49-F238E27FC236}">
                    <a16:creationId xmlns:a16="http://schemas.microsoft.com/office/drawing/2014/main" id="{979FB505-6839-15A4-DD6F-594EB23F1836}"/>
                  </a:ext>
                </a:extLst>
              </p:cNvPr>
              <p:cNvSpPr/>
              <p:nvPr/>
            </p:nvSpPr>
            <p:spPr>
              <a:xfrm>
                <a:off x="0" y="212988"/>
                <a:ext cx="2156790" cy="1253919"/>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r>
                  <a:rPr lang="en-IN" sz="1400" dirty="0"/>
                  <a:t>The German financial system had a systemic meltdown, where German banks refused to supply interbank lending, the wholesale market dried up and retail depositors ran on the banks.</a:t>
                </a:r>
              </a:p>
              <a:p>
                <a:endParaRPr lang="en-US" sz="1050" dirty="0"/>
              </a:p>
              <a:p>
                <a:endParaRPr sz="1050" dirty="0"/>
              </a:p>
            </p:txBody>
          </p:sp>
        </p:grpSp>
        <p:sp>
          <p:nvSpPr>
            <p:cNvPr id="32" name="Line">
              <a:extLst>
                <a:ext uri="{FF2B5EF4-FFF2-40B4-BE49-F238E27FC236}">
                  <a16:creationId xmlns:a16="http://schemas.microsoft.com/office/drawing/2014/main" id="{A3A732F8-1A55-0CA3-8864-A5F27837D3CF}"/>
                </a:ext>
              </a:extLst>
            </p:cNvPr>
            <p:cNvSpPr/>
            <p:nvPr/>
          </p:nvSpPr>
          <p:spPr>
            <a:xfrm>
              <a:off x="1078393" y="1292273"/>
              <a:ext cx="5326339" cy="4654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1594"/>
                  </a:lnTo>
                  <a:lnTo>
                    <a:pt x="0" y="11594"/>
                  </a:lnTo>
                  <a:lnTo>
                    <a:pt x="0" y="21600"/>
                  </a:lnTo>
                </a:path>
              </a:pathLst>
            </a:custGeom>
            <a:noFill/>
            <a:ln w="6350" cap="flat">
              <a:solidFill>
                <a:srgbClr val="BF6540"/>
              </a:solidFill>
              <a:prstDash val="solid"/>
              <a:miter lim="800000"/>
              <a:tailEnd type="triangle" w="med" len="med"/>
            </a:ln>
            <a:effectLst/>
          </p:spPr>
          <p:txBody>
            <a:bodyPr wrap="square" lIns="45718" tIns="45718" rIns="45718" bIns="45718" numCol="1" anchor="ctr">
              <a:noAutofit/>
            </a:bodyPr>
            <a:lstStyle/>
            <a:p>
              <a:pPr algn="ctr" defTabSz="222250">
                <a:lnSpc>
                  <a:spcPct val="90000"/>
                </a:lnSpc>
                <a:spcBef>
                  <a:spcPts val="700"/>
                </a:spcBef>
                <a:defRPr sz="500">
                  <a:latin typeface="+mj-lt"/>
                  <a:ea typeface="+mj-ea"/>
                  <a:cs typeface="+mj-cs"/>
                  <a:sym typeface="Calibri"/>
                </a:defRPr>
              </a:pPr>
              <a:endParaRPr/>
            </a:p>
          </p:txBody>
        </p:sp>
        <p:grpSp>
          <p:nvGrpSpPr>
            <p:cNvPr id="33" name="Group">
              <a:extLst>
                <a:ext uri="{FF2B5EF4-FFF2-40B4-BE49-F238E27FC236}">
                  <a16:creationId xmlns:a16="http://schemas.microsoft.com/office/drawing/2014/main" id="{D223BB9B-C22E-77D9-9503-C9EB2885177D}"/>
                </a:ext>
              </a:extLst>
            </p:cNvPr>
            <p:cNvGrpSpPr/>
            <p:nvPr/>
          </p:nvGrpSpPr>
          <p:grpSpPr>
            <a:xfrm>
              <a:off x="1191" y="1884291"/>
              <a:ext cx="2156791" cy="1294076"/>
              <a:chOff x="0" y="0"/>
              <a:chExt cx="2156790" cy="1294075"/>
            </a:xfrm>
          </p:grpSpPr>
          <p:sp>
            <p:nvSpPr>
              <p:cNvPr id="44" name="Rectangle">
                <a:extLst>
                  <a:ext uri="{FF2B5EF4-FFF2-40B4-BE49-F238E27FC236}">
                    <a16:creationId xmlns:a16="http://schemas.microsoft.com/office/drawing/2014/main" id="{763E993C-6E55-6FF1-B111-962937238E4D}"/>
                  </a:ext>
                </a:extLst>
              </p:cNvPr>
              <p:cNvSpPr/>
              <p:nvPr/>
            </p:nvSpPr>
            <p:spPr>
              <a:xfrm>
                <a:off x="0" y="0"/>
                <a:ext cx="2156790" cy="1294075"/>
              </a:xfrm>
              <a:prstGeom prst="rect">
                <a:avLst/>
              </a:prstGeom>
              <a:solidFill>
                <a:srgbClr val="C76736"/>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5" name="Second, large Japanese corporations could raise funds through equity warrant bonds, which were traded mainly in London">
                <a:extLst>
                  <a:ext uri="{FF2B5EF4-FFF2-40B4-BE49-F238E27FC236}">
                    <a16:creationId xmlns:a16="http://schemas.microsoft.com/office/drawing/2014/main" id="{1D693ED6-5768-E84A-BE42-14324870B86E}"/>
                  </a:ext>
                </a:extLst>
              </p:cNvPr>
              <p:cNvSpPr/>
              <p:nvPr/>
            </p:nvSpPr>
            <p:spPr>
              <a:xfrm>
                <a:off x="0" y="263295"/>
                <a:ext cx="2155595" cy="690545"/>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r>
                  <a:rPr lang="en-IN" sz="1400" dirty="0"/>
                  <a:t>People withdrew funds from the bank and redeposited them to safer banks. German banks faced increased funding liquidity issue.</a:t>
                </a:r>
              </a:p>
            </p:txBody>
          </p:sp>
        </p:grpSp>
        <p:sp>
          <p:nvSpPr>
            <p:cNvPr id="34" name="Line">
              <a:extLst>
                <a:ext uri="{FF2B5EF4-FFF2-40B4-BE49-F238E27FC236}">
                  <a16:creationId xmlns:a16="http://schemas.microsoft.com/office/drawing/2014/main" id="{96FFB8CD-F77A-A9A4-43D2-4A28E53E4B75}"/>
                </a:ext>
              </a:extLst>
            </p:cNvPr>
            <p:cNvSpPr/>
            <p:nvPr/>
          </p:nvSpPr>
          <p:spPr>
            <a:xfrm>
              <a:off x="4880118" y="2531328"/>
              <a:ext cx="567758" cy="0"/>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grpSp>
          <p:nvGrpSpPr>
            <p:cNvPr id="35" name="Group">
              <a:extLst>
                <a:ext uri="{FF2B5EF4-FFF2-40B4-BE49-F238E27FC236}">
                  <a16:creationId xmlns:a16="http://schemas.microsoft.com/office/drawing/2014/main" id="{CD2DE929-6824-53FA-E37B-738201131EDD}"/>
                </a:ext>
              </a:extLst>
            </p:cNvPr>
            <p:cNvGrpSpPr/>
            <p:nvPr/>
          </p:nvGrpSpPr>
          <p:grpSpPr>
            <a:xfrm>
              <a:off x="2618773" y="1856465"/>
              <a:ext cx="2369506" cy="1349726"/>
              <a:chOff x="0" y="0"/>
              <a:chExt cx="2369504" cy="1349724"/>
            </a:xfrm>
          </p:grpSpPr>
          <p:sp>
            <p:nvSpPr>
              <p:cNvPr id="42" name="Rectangle">
                <a:extLst>
                  <a:ext uri="{FF2B5EF4-FFF2-40B4-BE49-F238E27FC236}">
                    <a16:creationId xmlns:a16="http://schemas.microsoft.com/office/drawing/2014/main" id="{C7AF6458-DAB0-5F34-A222-3CE361FCD208}"/>
                  </a:ext>
                </a:extLst>
              </p:cNvPr>
              <p:cNvSpPr/>
              <p:nvPr/>
            </p:nvSpPr>
            <p:spPr>
              <a:xfrm>
                <a:off x="59981" y="0"/>
                <a:ext cx="2249542" cy="1349724"/>
              </a:xfrm>
              <a:prstGeom prst="rect">
                <a:avLst/>
              </a:prstGeom>
              <a:solidFill>
                <a:srgbClr val="B66549"/>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3" name="The combination of financial liberalisation and lower interest rates boosted the fundamental value of real assets, this in turn led to expectations of ever rising stock and real estate markets">
                <a:extLst>
                  <a:ext uri="{FF2B5EF4-FFF2-40B4-BE49-F238E27FC236}">
                    <a16:creationId xmlns:a16="http://schemas.microsoft.com/office/drawing/2014/main" id="{9A0A1A12-1FEE-5845-1FF2-C79DB99CC421}"/>
                  </a:ext>
                </a:extLst>
              </p:cNvPr>
              <p:cNvSpPr/>
              <p:nvPr/>
            </p:nvSpPr>
            <p:spPr>
              <a:xfrm>
                <a:off x="0" y="58828"/>
                <a:ext cx="2369504" cy="1232070"/>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r>
                  <a:rPr lang="en-IN" sz="1400" dirty="0"/>
                  <a:t>The central bank, Reichsbank, which was constrained by the Gold Standard, decided to raise the interest rate (for bank borrowing from CB) and tightened collateral constraints for loans, making it more difficult for private banks to borrow from CB.</a:t>
                </a:r>
              </a:p>
            </p:txBody>
          </p:sp>
        </p:grpSp>
        <p:grpSp>
          <p:nvGrpSpPr>
            <p:cNvPr id="36" name="Group">
              <a:extLst>
                <a:ext uri="{FF2B5EF4-FFF2-40B4-BE49-F238E27FC236}">
                  <a16:creationId xmlns:a16="http://schemas.microsoft.com/office/drawing/2014/main" id="{C3BFC576-3ABF-E183-67A2-B2C7A39B358E}"/>
                </a:ext>
              </a:extLst>
            </p:cNvPr>
            <p:cNvGrpSpPr/>
            <p:nvPr/>
          </p:nvGrpSpPr>
          <p:grpSpPr>
            <a:xfrm>
              <a:off x="5449070" y="1873073"/>
              <a:ext cx="2156792" cy="1294076"/>
              <a:chOff x="-1" y="0"/>
              <a:chExt cx="2156791" cy="1294075"/>
            </a:xfrm>
          </p:grpSpPr>
          <p:sp>
            <p:nvSpPr>
              <p:cNvPr id="40" name="Rectangle">
                <a:extLst>
                  <a:ext uri="{FF2B5EF4-FFF2-40B4-BE49-F238E27FC236}">
                    <a16:creationId xmlns:a16="http://schemas.microsoft.com/office/drawing/2014/main" id="{CAB9EE94-16A8-77DF-BF2C-B51E24DAB3F8}"/>
                  </a:ext>
                </a:extLst>
              </p:cNvPr>
              <p:cNvSpPr/>
              <p:nvPr/>
            </p:nvSpPr>
            <p:spPr>
              <a:xfrm>
                <a:off x="0" y="0"/>
                <a:ext cx="2156790" cy="1294075"/>
              </a:xfrm>
              <a:prstGeom prst="rect">
                <a:avLst/>
              </a:prstGeom>
              <a:solidFill>
                <a:srgbClr val="A5695D"/>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1" name="The boom phase started with increased investments and GDP. But after the bubble popped, with a stock price collapse in 1991, decades of stagnation followed">
                <a:extLst>
                  <a:ext uri="{FF2B5EF4-FFF2-40B4-BE49-F238E27FC236}">
                    <a16:creationId xmlns:a16="http://schemas.microsoft.com/office/drawing/2014/main" id="{BCB70E4B-8D5D-4AC3-0C1E-8B97F643CAA9}"/>
                  </a:ext>
                </a:extLst>
              </p:cNvPr>
              <p:cNvSpPr/>
              <p:nvPr/>
            </p:nvSpPr>
            <p:spPr>
              <a:xfrm>
                <a:off x="-1" y="255119"/>
                <a:ext cx="2155597" cy="82592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r>
                  <a:rPr lang="en-IN" sz="1400" dirty="0"/>
                  <a:t>Ultimately, Reichsbank had to stop its liquidity support to the banking system entirely, rendering the </a:t>
                </a:r>
                <a:r>
                  <a:rPr lang="en-IN" sz="1400" dirty="0" err="1"/>
                  <a:t>Danatbank</a:t>
                </a:r>
                <a:r>
                  <a:rPr lang="en-IN" sz="1400" dirty="0"/>
                  <a:t> illiquid and triggered a wide-spread panic.</a:t>
                </a:r>
              </a:p>
            </p:txBody>
          </p:sp>
        </p:grpSp>
        <p:sp>
          <p:nvSpPr>
            <p:cNvPr id="37" name="Line">
              <a:extLst>
                <a:ext uri="{FF2B5EF4-FFF2-40B4-BE49-F238E27FC236}">
                  <a16:creationId xmlns:a16="http://schemas.microsoft.com/office/drawing/2014/main" id="{BBEEEFBA-4164-6117-2F14-8C76DC362795}"/>
                </a:ext>
              </a:extLst>
            </p:cNvPr>
            <p:cNvSpPr/>
            <p:nvPr/>
          </p:nvSpPr>
          <p:spPr>
            <a:xfrm>
              <a:off x="2119441" y="2531327"/>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sp>
          <p:nvSpPr>
            <p:cNvPr id="38" name="Line">
              <a:extLst>
                <a:ext uri="{FF2B5EF4-FFF2-40B4-BE49-F238E27FC236}">
                  <a16:creationId xmlns:a16="http://schemas.microsoft.com/office/drawing/2014/main" id="{E76C3DD6-4FAC-8923-CF4C-08D92D572E7A}"/>
                </a:ext>
              </a:extLst>
            </p:cNvPr>
            <p:cNvSpPr/>
            <p:nvPr/>
          </p:nvSpPr>
          <p:spPr>
            <a:xfrm>
              <a:off x="2174627" y="723503"/>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sp>
          <p:nvSpPr>
            <p:cNvPr id="39" name="Line">
              <a:extLst>
                <a:ext uri="{FF2B5EF4-FFF2-40B4-BE49-F238E27FC236}">
                  <a16:creationId xmlns:a16="http://schemas.microsoft.com/office/drawing/2014/main" id="{4D81D1F0-B98A-B839-36A4-C3B668EF31C1}"/>
                </a:ext>
              </a:extLst>
            </p:cNvPr>
            <p:cNvSpPr/>
            <p:nvPr/>
          </p:nvSpPr>
          <p:spPr>
            <a:xfrm>
              <a:off x="4827477" y="716229"/>
              <a:ext cx="597283" cy="7275"/>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grpSp>
      <p:sp>
        <p:nvSpPr>
          <p:cNvPr id="2" name="Title 3">
            <a:extLst>
              <a:ext uri="{FF2B5EF4-FFF2-40B4-BE49-F238E27FC236}">
                <a16:creationId xmlns:a16="http://schemas.microsoft.com/office/drawing/2014/main" id="{A9219793-C331-FC6A-58B2-31C1A5E8B7F1}"/>
              </a:ext>
            </a:extLst>
          </p:cNvPr>
          <p:cNvSpPr>
            <a:spLocks noGrp="1"/>
          </p:cNvSpPr>
          <p:nvPr>
            <p:ph type="title"/>
          </p:nvPr>
        </p:nvSpPr>
        <p:spPr>
          <a:xfrm>
            <a:off x="678426" y="781665"/>
            <a:ext cx="6079726" cy="736906"/>
          </a:xfrm>
        </p:spPr>
        <p:txBody>
          <a:bodyPr anchor="ctr">
            <a:normAutofit/>
          </a:bodyPr>
          <a:lstStyle/>
          <a:p>
            <a:r>
              <a:rPr lang="en-GB" dirty="0"/>
              <a:t>THE SEQUENCE OF EVENTS</a:t>
            </a:r>
          </a:p>
        </p:txBody>
      </p:sp>
    </p:spTree>
    <p:extLst>
      <p:ext uri="{BB962C8B-B14F-4D97-AF65-F5344CB8AC3E}">
        <p14:creationId xmlns:p14="http://schemas.microsoft.com/office/powerpoint/2010/main" val="3236279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78426" y="781665"/>
            <a:ext cx="4504762" cy="736906"/>
          </a:xfrm>
        </p:spPr>
        <p:txBody>
          <a:bodyPr anchor="ctr">
            <a:normAutofit/>
          </a:bodyPr>
          <a:lstStyle/>
          <a:p>
            <a:r>
              <a:rPr lang="en-GB" dirty="0" err="1"/>
              <a:t>Creditanstalt</a:t>
            </a:r>
            <a:r>
              <a:rPr lang="en-GB" dirty="0"/>
              <a:t> in 1931</a:t>
            </a:r>
          </a:p>
        </p:txBody>
      </p:sp>
      <p:pic>
        <p:nvPicPr>
          <p:cNvPr id="2" name="fig_Germany1931.pdf" descr="fig_Germany1931.pdf">
            <a:extLst>
              <a:ext uri="{FF2B5EF4-FFF2-40B4-BE49-F238E27FC236}">
                <a16:creationId xmlns:a16="http://schemas.microsoft.com/office/drawing/2014/main" id="{0C020AF7-F562-0F25-591F-67A392F2D081}"/>
              </a:ext>
            </a:extLst>
          </p:cNvPr>
          <p:cNvPicPr>
            <a:picLocks noChangeAspect="1"/>
          </p:cNvPicPr>
          <p:nvPr/>
        </p:nvPicPr>
        <p:blipFill>
          <a:blip r:embed="rId2"/>
          <a:stretch>
            <a:fillRect/>
          </a:stretch>
        </p:blipFill>
        <p:spPr>
          <a:xfrm>
            <a:off x="4778530" y="1518571"/>
            <a:ext cx="6576858" cy="4061209"/>
          </a:xfrm>
          <a:prstGeom prst="rect">
            <a:avLst/>
          </a:prstGeom>
          <a:noFill/>
          <a:ln w="12700">
            <a:miter lim="400000"/>
          </a:ln>
        </p:spPr>
      </p:pic>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88259" y="1807779"/>
            <a:ext cx="3883742" cy="4061209"/>
          </a:xfrm>
        </p:spPr>
        <p:txBody>
          <a:bodyPr>
            <a:normAutofit/>
          </a:bodyPr>
          <a:lstStyle/>
          <a:p>
            <a:pPr marL="342900" indent="-342900">
              <a:lnSpc>
                <a:spcPct val="100000"/>
              </a:lnSpc>
              <a:spcBef>
                <a:spcPts val="1800"/>
              </a:spcBef>
              <a:spcAft>
                <a:spcPts val="600"/>
              </a:spcAft>
              <a:buFont typeface="Arial" panose="020B0604020202020204" pitchFamily="34" charset="0"/>
              <a:buChar char="•"/>
              <a:defRPr sz="2100"/>
            </a:pPr>
            <a:r>
              <a:rPr lang="en-IN" sz="2000" dirty="0">
                <a:latin typeface="+mj-lt"/>
              </a:rPr>
              <a:t>The figure depicts the decline of assets across the banking system in the shaded area</a:t>
            </a:r>
          </a:p>
          <a:p>
            <a:pPr marL="342900" indent="-342900">
              <a:lnSpc>
                <a:spcPct val="100000"/>
              </a:lnSpc>
              <a:spcBef>
                <a:spcPts val="1800"/>
              </a:spcBef>
              <a:spcAft>
                <a:spcPts val="600"/>
              </a:spcAft>
              <a:buFont typeface="Arial" panose="020B0604020202020204" pitchFamily="34" charset="0"/>
              <a:buChar char="•"/>
              <a:defRPr sz="2100"/>
            </a:pPr>
            <a:r>
              <a:rPr lang="en-IN" sz="2000" dirty="0">
                <a:latin typeface="+mj-lt"/>
              </a:rPr>
              <a:t>As banks faced increased funding liquidity problems, they sold off their liquid asset holdings in 1931</a:t>
            </a:r>
          </a:p>
          <a:p>
            <a:pPr marL="342900" indent="-342900">
              <a:lnSpc>
                <a:spcPct val="100000"/>
              </a:lnSpc>
              <a:spcBef>
                <a:spcPts val="1800"/>
              </a:spcBef>
              <a:spcAft>
                <a:spcPts val="600"/>
              </a:spcAft>
              <a:buFont typeface="Arial" panose="020B0604020202020204" pitchFamily="34" charset="0"/>
              <a:buChar char="•"/>
              <a:defRPr sz="2100"/>
            </a:pPr>
            <a:r>
              <a:rPr lang="en-IN" sz="2000" dirty="0">
                <a:latin typeface="+mj-lt"/>
              </a:rPr>
              <a:t>One bank’s reduction in interbank liquid asset holdings is another bank’s reduction in funding liquidity</a:t>
            </a:r>
          </a:p>
        </p:txBody>
      </p:sp>
    </p:spTree>
    <p:extLst>
      <p:ext uri="{BB962C8B-B14F-4D97-AF65-F5344CB8AC3E}">
        <p14:creationId xmlns:p14="http://schemas.microsoft.com/office/powerpoint/2010/main" val="10332917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fig_Germany1931.pdf" descr="fig_Germany1931.pdf">
            <a:extLst>
              <a:ext uri="{FF2B5EF4-FFF2-40B4-BE49-F238E27FC236}">
                <a16:creationId xmlns:a16="http://schemas.microsoft.com/office/drawing/2014/main" id="{0C020AF7-F562-0F25-591F-67A392F2D081}"/>
              </a:ext>
            </a:extLst>
          </p:cNvPr>
          <p:cNvPicPr>
            <a:picLocks noChangeAspect="1"/>
          </p:cNvPicPr>
          <p:nvPr/>
        </p:nvPicPr>
        <p:blipFill>
          <a:blip r:embed="rId2"/>
          <a:stretch>
            <a:fillRect/>
          </a:stretch>
        </p:blipFill>
        <p:spPr>
          <a:xfrm>
            <a:off x="5183188" y="1529081"/>
            <a:ext cx="6172200" cy="3811333"/>
          </a:xfrm>
          <a:prstGeom prst="rect">
            <a:avLst/>
          </a:prstGeom>
          <a:noFill/>
          <a:ln w="12700">
            <a:miter lim="400000"/>
          </a:ln>
        </p:spPr>
      </p:pic>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78426" y="1518571"/>
            <a:ext cx="4504762" cy="4557764"/>
          </a:xfrm>
        </p:spPr>
        <p:txBody>
          <a:bodyPr>
            <a:noAutofit/>
          </a:bodyPr>
          <a:lstStyle/>
          <a:p>
            <a:pPr marL="342900" indent="-342900">
              <a:lnSpc>
                <a:spcPct val="100000"/>
              </a:lnSpc>
              <a:spcBef>
                <a:spcPts val="1200"/>
              </a:spcBef>
              <a:spcAft>
                <a:spcPts val="600"/>
              </a:spcAft>
              <a:buFont typeface="Arial" panose="020B0604020202020204" pitchFamily="34" charset="0"/>
              <a:buChar char="•"/>
              <a:defRPr sz="2100"/>
            </a:pPr>
            <a:r>
              <a:rPr lang="en-IN" sz="2000" dirty="0">
                <a:latin typeface="+mj-lt"/>
              </a:rPr>
              <a:t>The lines in figure depict the liability side of the consolidated banking system</a:t>
            </a:r>
          </a:p>
          <a:p>
            <a:pPr marL="342900" indent="-342900">
              <a:lnSpc>
                <a:spcPct val="100000"/>
              </a:lnSpc>
              <a:spcBef>
                <a:spcPts val="1200"/>
              </a:spcBef>
              <a:spcAft>
                <a:spcPts val="600"/>
              </a:spcAft>
              <a:buFont typeface="Arial" panose="020B0604020202020204" pitchFamily="34" charset="0"/>
              <a:buChar char="•"/>
              <a:defRPr sz="2100"/>
            </a:pPr>
            <a:r>
              <a:rPr lang="en-IN" sz="2000" dirty="0">
                <a:latin typeface="+mj-lt"/>
              </a:rPr>
              <a:t>Showing that, initially, primarily the interbank borrowing declined followed by a sharper decline in deposits in June 1931</a:t>
            </a:r>
          </a:p>
          <a:p>
            <a:pPr marL="342900" indent="-342900">
              <a:lnSpc>
                <a:spcPct val="100000"/>
              </a:lnSpc>
              <a:spcBef>
                <a:spcPts val="1200"/>
              </a:spcBef>
              <a:spcAft>
                <a:spcPts val="600"/>
              </a:spcAft>
              <a:buFont typeface="Arial" panose="020B0604020202020204" pitchFamily="34" charset="0"/>
              <a:buChar char="•"/>
              <a:defRPr sz="2100"/>
            </a:pPr>
            <a:r>
              <a:rPr lang="en-IN" sz="2000" dirty="0">
                <a:latin typeface="+mj-lt"/>
              </a:rPr>
              <a:t>As the central bank</a:t>
            </a:r>
            <a:r>
              <a:rPr lang="en-IN" sz="2000" b="1" dirty="0">
                <a:latin typeface="+mj-lt"/>
              </a:rPr>
              <a:t> raised interest rates</a:t>
            </a:r>
            <a:r>
              <a:rPr lang="en-IN" sz="2000" dirty="0">
                <a:latin typeface="+mj-lt"/>
              </a:rPr>
              <a:t> to stop outflow of capital, this made more difficult for private banks to borrow</a:t>
            </a:r>
          </a:p>
          <a:p>
            <a:pPr marL="342900" indent="-342900">
              <a:lnSpc>
                <a:spcPct val="100000"/>
              </a:lnSpc>
              <a:spcBef>
                <a:spcPts val="1200"/>
              </a:spcBef>
              <a:spcAft>
                <a:spcPts val="600"/>
              </a:spcAft>
              <a:buFont typeface="Arial" panose="020B0604020202020204" pitchFamily="34" charset="0"/>
              <a:buChar char="•"/>
              <a:defRPr sz="2100"/>
            </a:pPr>
            <a:r>
              <a:rPr lang="en-IN" sz="2000" dirty="0">
                <a:latin typeface="+mj-lt"/>
              </a:rPr>
              <a:t>Amplifies the shock</a:t>
            </a:r>
          </a:p>
        </p:txBody>
      </p:sp>
      <p:sp>
        <p:nvSpPr>
          <p:cNvPr id="7" name="Title 3">
            <a:extLst>
              <a:ext uri="{FF2B5EF4-FFF2-40B4-BE49-F238E27FC236}">
                <a16:creationId xmlns:a16="http://schemas.microsoft.com/office/drawing/2014/main" id="{EBABFB97-C403-B0A6-A6F1-89B5C857594C}"/>
              </a:ext>
            </a:extLst>
          </p:cNvPr>
          <p:cNvSpPr>
            <a:spLocks noGrp="1"/>
          </p:cNvSpPr>
          <p:nvPr>
            <p:ph type="title"/>
          </p:nvPr>
        </p:nvSpPr>
        <p:spPr>
          <a:xfrm>
            <a:off x="678426" y="781665"/>
            <a:ext cx="4504762" cy="736906"/>
          </a:xfrm>
        </p:spPr>
        <p:txBody>
          <a:bodyPr anchor="ctr">
            <a:normAutofit/>
          </a:bodyPr>
          <a:lstStyle/>
          <a:p>
            <a:r>
              <a:rPr lang="en-GB" dirty="0" err="1"/>
              <a:t>Creditanstalt</a:t>
            </a:r>
            <a:r>
              <a:rPr lang="en-GB" dirty="0"/>
              <a:t> in 1931</a:t>
            </a:r>
          </a:p>
        </p:txBody>
      </p:sp>
    </p:spTree>
    <p:extLst>
      <p:ext uri="{BB962C8B-B14F-4D97-AF65-F5344CB8AC3E}">
        <p14:creationId xmlns:p14="http://schemas.microsoft.com/office/powerpoint/2010/main" val="28626840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6ED43311-7B14-88FD-D494-A9F21CF87D2E}"/>
              </a:ext>
            </a:extLst>
          </p:cNvPr>
          <p:cNvGrpSpPr/>
          <p:nvPr/>
        </p:nvGrpSpPr>
        <p:grpSpPr>
          <a:xfrm>
            <a:off x="679130" y="1084827"/>
            <a:ext cx="10833739" cy="1942152"/>
            <a:chOff x="750367" y="2543175"/>
            <a:chExt cx="10691265" cy="1806712"/>
          </a:xfrm>
        </p:grpSpPr>
        <p:sp>
          <p:nvSpPr>
            <p:cNvPr id="4" name="Rectangle 3">
              <a:extLst>
                <a:ext uri="{FF2B5EF4-FFF2-40B4-BE49-F238E27FC236}">
                  <a16:creationId xmlns:a16="http://schemas.microsoft.com/office/drawing/2014/main" id="{FB718640-22FC-6C1E-023D-0783AD13AA58}"/>
                </a:ext>
              </a:extLst>
            </p:cNvPr>
            <p:cNvSpPr/>
            <p:nvPr/>
          </p:nvSpPr>
          <p:spPr>
            <a:xfrm>
              <a:off x="885826" y="2543175"/>
              <a:ext cx="10415588" cy="180671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FF2600"/>
                </a:solidFill>
              </a:endParaRPr>
            </a:p>
          </p:txBody>
        </p:sp>
        <p:sp>
          <p:nvSpPr>
            <p:cNvPr id="5" name="Title 25">
              <a:extLst>
                <a:ext uri="{FF2B5EF4-FFF2-40B4-BE49-F238E27FC236}">
                  <a16:creationId xmlns:a16="http://schemas.microsoft.com/office/drawing/2014/main" id="{E6F8C2F3-6A16-D921-F2DB-8E714B839B94}"/>
                </a:ext>
              </a:extLst>
            </p:cNvPr>
            <p:cNvSpPr txBox="1">
              <a:spLocks/>
            </p:cNvSpPr>
            <p:nvPr/>
          </p:nvSpPr>
          <p:spPr>
            <a:xfrm>
              <a:off x="750367" y="2743485"/>
              <a:ext cx="10691265" cy="1371030"/>
            </a:xfrm>
            <a:prstGeom prst="rect">
              <a:avLst/>
            </a:prstGeom>
          </p:spPr>
          <p:txBody>
            <a:bodyPr anchor="ctr">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pPr algn="ctr"/>
              <a:r>
                <a:rPr lang="en-US" cap="none" dirty="0">
                  <a:solidFill>
                    <a:srgbClr val="EC6D0B"/>
                  </a:solidFill>
                </a:rPr>
                <a:t>THE GREEK SOVEREIGN DEBT CRISIS OF 2010-12 AND THE IMF</a:t>
              </a:r>
            </a:p>
          </p:txBody>
        </p:sp>
      </p:grpSp>
    </p:spTree>
    <p:extLst>
      <p:ext uri="{BB962C8B-B14F-4D97-AF65-F5344CB8AC3E}">
        <p14:creationId xmlns:p14="http://schemas.microsoft.com/office/powerpoint/2010/main" val="12290383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Content Placeholder 3">
            <a:extLst>
              <a:ext uri="{FF2B5EF4-FFF2-40B4-BE49-F238E27FC236}">
                <a16:creationId xmlns:a16="http://schemas.microsoft.com/office/drawing/2014/main" id="{3890E54D-091C-6FD2-FCDF-DB149D8EEEB1}"/>
              </a:ext>
            </a:extLst>
          </p:cNvPr>
          <p:cNvGrpSpPr/>
          <p:nvPr/>
        </p:nvGrpSpPr>
        <p:grpSpPr>
          <a:xfrm>
            <a:off x="1038330" y="2074345"/>
            <a:ext cx="10351183" cy="3922158"/>
            <a:chOff x="-2" y="0"/>
            <a:chExt cx="10115339" cy="3084210"/>
          </a:xfrm>
        </p:grpSpPr>
        <p:sp>
          <p:nvSpPr>
            <p:cNvPr id="63" name="Line">
              <a:extLst>
                <a:ext uri="{FF2B5EF4-FFF2-40B4-BE49-F238E27FC236}">
                  <a16:creationId xmlns:a16="http://schemas.microsoft.com/office/drawing/2014/main" id="{F7E13782-67A5-8000-B1C8-E161DF34D6F2}"/>
                </a:ext>
              </a:extLst>
            </p:cNvPr>
            <p:cNvSpPr/>
            <p:nvPr/>
          </p:nvSpPr>
          <p:spPr>
            <a:xfrm>
              <a:off x="2154985" y="647036"/>
              <a:ext cx="465463" cy="2"/>
            </a:xfrm>
            <a:prstGeom prst="line">
              <a:avLst/>
            </a:prstGeom>
            <a:noFill/>
            <a:ln w="6350" cap="flat">
              <a:solidFill>
                <a:schemeClr val="accent3"/>
              </a:solidFill>
              <a:prstDash val="solid"/>
              <a:miter lim="800000"/>
              <a:tailEnd type="triangle" w="med" len="med"/>
            </a:ln>
            <a:effectLst/>
          </p:spPr>
          <p:txBody>
            <a:bodyPr wrap="square" lIns="45718" tIns="45718" rIns="45718" bIns="45718" numCol="1" anchor="t">
              <a:noAutofit/>
            </a:bodyPr>
            <a:lstStyle/>
            <a:p>
              <a:endParaRPr sz="2400">
                <a:latin typeface="+mj-lt"/>
              </a:endParaRPr>
            </a:p>
          </p:txBody>
        </p:sp>
        <p:grpSp>
          <p:nvGrpSpPr>
            <p:cNvPr id="64" name="Group">
              <a:extLst>
                <a:ext uri="{FF2B5EF4-FFF2-40B4-BE49-F238E27FC236}">
                  <a16:creationId xmlns:a16="http://schemas.microsoft.com/office/drawing/2014/main" id="{5114E5E9-46C6-F123-DB74-F7F38724F03A}"/>
                </a:ext>
              </a:extLst>
            </p:cNvPr>
            <p:cNvGrpSpPr/>
            <p:nvPr/>
          </p:nvGrpSpPr>
          <p:grpSpPr>
            <a:xfrm>
              <a:off x="-2" y="0"/>
              <a:ext cx="2156790" cy="1294074"/>
              <a:chOff x="-1" y="0"/>
              <a:chExt cx="2156789" cy="1294073"/>
            </a:xfrm>
          </p:grpSpPr>
          <p:sp>
            <p:nvSpPr>
              <p:cNvPr id="92" name="Rectangle">
                <a:extLst>
                  <a:ext uri="{FF2B5EF4-FFF2-40B4-BE49-F238E27FC236}">
                    <a16:creationId xmlns:a16="http://schemas.microsoft.com/office/drawing/2014/main" id="{F8FC045F-F93E-84ED-3856-A8BCD9C83A3B}"/>
                  </a:ext>
                </a:extLst>
              </p:cNvPr>
              <p:cNvSpPr/>
              <p:nvPr/>
            </p:nvSpPr>
            <p:spPr>
              <a:xfrm>
                <a:off x="-1" y="0"/>
                <a:ext cx="2156789" cy="1294073"/>
              </a:xfrm>
              <a:prstGeom prst="rect">
                <a:avLst/>
              </a:prstGeom>
              <a:solidFill>
                <a:srgbClr val="F69201"/>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n-lt"/>
                    <a:ea typeface="+mn-ea"/>
                    <a:cs typeface="+mn-cs"/>
                    <a:sym typeface="Calibri"/>
                  </a:defRPr>
                </a:pPr>
                <a:endParaRPr sz="2400">
                  <a:latin typeface="+mj-lt"/>
                </a:endParaRPr>
              </a:p>
            </p:txBody>
          </p:sp>
          <p:sp>
            <p:nvSpPr>
              <p:cNvPr id="93" name="In 2009, Greece admitted to have been under-reporting their level of public debt and deficits">
                <a:extLst>
                  <a:ext uri="{FF2B5EF4-FFF2-40B4-BE49-F238E27FC236}">
                    <a16:creationId xmlns:a16="http://schemas.microsoft.com/office/drawing/2014/main" id="{2565938D-357D-E5B1-1CB8-316DC4E84F68}"/>
                  </a:ext>
                </a:extLst>
              </p:cNvPr>
              <p:cNvSpPr txBox="1"/>
              <p:nvPr/>
            </p:nvSpPr>
            <p:spPr>
              <a:xfrm>
                <a:off x="-1" y="127481"/>
                <a:ext cx="2156789" cy="10391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n-lt"/>
                    <a:ea typeface="+mn-ea"/>
                    <a:cs typeface="+mn-cs"/>
                    <a:sym typeface="Calibri"/>
                  </a:defRPr>
                </a:lvl1pPr>
              </a:lstStyle>
              <a:p>
                <a:r>
                  <a:rPr sz="1600" dirty="0">
                    <a:latin typeface="+mj-lt"/>
                  </a:rPr>
                  <a:t>In 2009, Greece admitted to have been under-reporting </a:t>
                </a:r>
                <a:r>
                  <a:rPr lang="en-US" sz="1600" dirty="0">
                    <a:latin typeface="+mj-lt"/>
                  </a:rPr>
                  <a:t>its</a:t>
                </a:r>
                <a:r>
                  <a:rPr sz="1600" dirty="0">
                    <a:latin typeface="+mj-lt"/>
                  </a:rPr>
                  <a:t> level of public debt and deficits</a:t>
                </a:r>
                <a:r>
                  <a:rPr lang="en-US" sz="1600" dirty="0">
                    <a:latin typeface="+mj-lt"/>
                  </a:rPr>
                  <a:t>.</a:t>
                </a:r>
                <a:endParaRPr sz="1600" dirty="0">
                  <a:latin typeface="+mj-lt"/>
                </a:endParaRPr>
              </a:p>
            </p:txBody>
          </p:sp>
        </p:grpSp>
        <p:sp>
          <p:nvSpPr>
            <p:cNvPr id="65" name="Line">
              <a:extLst>
                <a:ext uri="{FF2B5EF4-FFF2-40B4-BE49-F238E27FC236}">
                  <a16:creationId xmlns:a16="http://schemas.microsoft.com/office/drawing/2014/main" id="{0A017CE8-F931-B649-94B2-6ED24EA38FAA}"/>
                </a:ext>
              </a:extLst>
            </p:cNvPr>
            <p:cNvSpPr/>
            <p:nvPr/>
          </p:nvSpPr>
          <p:spPr>
            <a:xfrm>
              <a:off x="4807835" y="647036"/>
              <a:ext cx="465463" cy="2"/>
            </a:xfrm>
            <a:prstGeom prst="line">
              <a:avLst/>
            </a:prstGeom>
            <a:noFill/>
            <a:ln w="6350" cap="flat">
              <a:solidFill>
                <a:srgbClr val="E47B15"/>
              </a:solidFill>
              <a:prstDash val="solid"/>
              <a:miter lim="800000"/>
              <a:tailEnd type="triangle" w="med" len="med"/>
            </a:ln>
            <a:effectLst/>
          </p:spPr>
          <p:txBody>
            <a:bodyPr wrap="square" lIns="45718" tIns="45718" rIns="45718" bIns="45718" numCol="1" anchor="t">
              <a:noAutofit/>
            </a:bodyPr>
            <a:lstStyle/>
            <a:p>
              <a:endParaRPr sz="2400">
                <a:latin typeface="+mj-lt"/>
              </a:endParaRPr>
            </a:p>
          </p:txBody>
        </p:sp>
        <p:grpSp>
          <p:nvGrpSpPr>
            <p:cNvPr id="66" name="Group">
              <a:extLst>
                <a:ext uri="{FF2B5EF4-FFF2-40B4-BE49-F238E27FC236}">
                  <a16:creationId xmlns:a16="http://schemas.microsoft.com/office/drawing/2014/main" id="{AB34B664-03CF-8A06-170A-C73EC106D031}"/>
                </a:ext>
              </a:extLst>
            </p:cNvPr>
            <p:cNvGrpSpPr/>
            <p:nvPr/>
          </p:nvGrpSpPr>
          <p:grpSpPr>
            <a:xfrm>
              <a:off x="2652846" y="0"/>
              <a:ext cx="2156793" cy="1294074"/>
              <a:chOff x="-1" y="0"/>
              <a:chExt cx="2156791" cy="1294073"/>
            </a:xfrm>
          </p:grpSpPr>
          <p:sp>
            <p:nvSpPr>
              <p:cNvPr id="90" name="Rectangle">
                <a:extLst>
                  <a:ext uri="{FF2B5EF4-FFF2-40B4-BE49-F238E27FC236}">
                    <a16:creationId xmlns:a16="http://schemas.microsoft.com/office/drawing/2014/main" id="{09444F15-6401-36CA-EE4A-20E30837FE7C}"/>
                  </a:ext>
                </a:extLst>
              </p:cNvPr>
              <p:cNvSpPr/>
              <p:nvPr/>
            </p:nvSpPr>
            <p:spPr>
              <a:xfrm>
                <a:off x="-1" y="0"/>
                <a:ext cx="2156791" cy="1294073"/>
              </a:xfrm>
              <a:prstGeom prst="rect">
                <a:avLst/>
              </a:prstGeom>
              <a:solidFill>
                <a:srgbClr val="E77E12"/>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n-lt"/>
                    <a:ea typeface="+mn-ea"/>
                    <a:cs typeface="+mn-cs"/>
                    <a:sym typeface="Calibri"/>
                  </a:defRPr>
                </a:pPr>
                <a:endParaRPr sz="2400">
                  <a:latin typeface="+mj-lt"/>
                </a:endParaRPr>
              </a:p>
            </p:txBody>
          </p:sp>
          <p:sp>
            <p:nvSpPr>
              <p:cNvPr id="91" name="The perceived capacity of the Greek government to pay its debts is now lower, and this publicity triggered a revision in the beliefs of the creditors">
                <a:extLst>
                  <a:ext uri="{FF2B5EF4-FFF2-40B4-BE49-F238E27FC236}">
                    <a16:creationId xmlns:a16="http://schemas.microsoft.com/office/drawing/2014/main" id="{6404B5A2-926D-497C-7D63-FAB9AE84665C}"/>
                  </a:ext>
                </a:extLst>
              </p:cNvPr>
              <p:cNvSpPr txBox="1"/>
              <p:nvPr/>
            </p:nvSpPr>
            <p:spPr>
              <a:xfrm>
                <a:off x="-1" y="29462"/>
                <a:ext cx="2156791" cy="123514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n-lt"/>
                    <a:ea typeface="+mn-ea"/>
                    <a:cs typeface="+mn-cs"/>
                    <a:sym typeface="Calibri"/>
                  </a:defRPr>
                </a:lvl1pPr>
              </a:lstStyle>
              <a:p>
                <a:r>
                  <a:rPr sz="1400" dirty="0">
                    <a:latin typeface="+mj-lt"/>
                  </a:rPr>
                  <a:t>The perceived capacity of the Greek government to pay its debts </a:t>
                </a:r>
                <a:r>
                  <a:rPr lang="en-US" sz="1400" dirty="0">
                    <a:latin typeface="+mj-lt"/>
                  </a:rPr>
                  <a:t>became</a:t>
                </a:r>
                <a:r>
                  <a:rPr sz="1400" dirty="0">
                    <a:latin typeface="+mj-lt"/>
                  </a:rPr>
                  <a:t> </a:t>
                </a:r>
                <a:r>
                  <a:rPr lang="en-US" sz="1400" dirty="0">
                    <a:latin typeface="+mj-lt"/>
                  </a:rPr>
                  <a:t>much</a:t>
                </a:r>
                <a:r>
                  <a:rPr sz="1400" dirty="0">
                    <a:latin typeface="+mj-lt"/>
                  </a:rPr>
                  <a:t> lower, and this </a:t>
                </a:r>
                <a:r>
                  <a:rPr lang="en-US" sz="1400" dirty="0">
                    <a:latin typeface="+mj-lt"/>
                  </a:rPr>
                  <a:t>negative </a:t>
                </a:r>
                <a:r>
                  <a:rPr sz="1400" dirty="0">
                    <a:latin typeface="+mj-lt"/>
                  </a:rPr>
                  <a:t>publicity triggered a revision in the beliefs of the creditors</a:t>
                </a:r>
                <a:r>
                  <a:rPr lang="en-US" sz="1400" dirty="0">
                    <a:latin typeface="+mj-lt"/>
                  </a:rPr>
                  <a:t>.</a:t>
                </a:r>
                <a:endParaRPr sz="1400" dirty="0">
                  <a:latin typeface="+mj-lt"/>
                </a:endParaRPr>
              </a:p>
            </p:txBody>
          </p:sp>
        </p:grpSp>
        <p:sp>
          <p:nvSpPr>
            <p:cNvPr id="67" name="Line">
              <a:extLst>
                <a:ext uri="{FF2B5EF4-FFF2-40B4-BE49-F238E27FC236}">
                  <a16:creationId xmlns:a16="http://schemas.microsoft.com/office/drawing/2014/main" id="{8669C484-0B9B-3F46-6800-FD99B255F3A1}"/>
                </a:ext>
              </a:extLst>
            </p:cNvPr>
            <p:cNvSpPr/>
            <p:nvPr/>
          </p:nvSpPr>
          <p:spPr>
            <a:xfrm>
              <a:off x="7460684" y="647036"/>
              <a:ext cx="465463" cy="2"/>
            </a:xfrm>
            <a:prstGeom prst="line">
              <a:avLst/>
            </a:prstGeom>
            <a:noFill/>
            <a:ln w="6350" cap="flat">
              <a:solidFill>
                <a:srgbClr val="D16C2A"/>
              </a:solidFill>
              <a:prstDash val="solid"/>
              <a:miter lim="800000"/>
              <a:tailEnd type="triangle" w="med" len="med"/>
            </a:ln>
            <a:effectLst/>
          </p:spPr>
          <p:txBody>
            <a:bodyPr wrap="square" lIns="45718" tIns="45718" rIns="45718" bIns="45718" numCol="1" anchor="t">
              <a:noAutofit/>
            </a:bodyPr>
            <a:lstStyle/>
            <a:p>
              <a:endParaRPr sz="2400">
                <a:latin typeface="+mj-lt"/>
              </a:endParaRPr>
            </a:p>
          </p:txBody>
        </p:sp>
        <p:grpSp>
          <p:nvGrpSpPr>
            <p:cNvPr id="68" name="Group">
              <a:extLst>
                <a:ext uri="{FF2B5EF4-FFF2-40B4-BE49-F238E27FC236}">
                  <a16:creationId xmlns:a16="http://schemas.microsoft.com/office/drawing/2014/main" id="{1CFAD2C8-B4C3-4D20-F6D9-90CB19A0B7BC}"/>
                </a:ext>
              </a:extLst>
            </p:cNvPr>
            <p:cNvGrpSpPr/>
            <p:nvPr/>
          </p:nvGrpSpPr>
          <p:grpSpPr>
            <a:xfrm>
              <a:off x="5305696" y="0"/>
              <a:ext cx="2156792" cy="1294074"/>
              <a:chOff x="-1" y="0"/>
              <a:chExt cx="2156791" cy="1294073"/>
            </a:xfrm>
          </p:grpSpPr>
          <p:sp>
            <p:nvSpPr>
              <p:cNvPr id="88" name="Rectangle">
                <a:extLst>
                  <a:ext uri="{FF2B5EF4-FFF2-40B4-BE49-F238E27FC236}">
                    <a16:creationId xmlns:a16="http://schemas.microsoft.com/office/drawing/2014/main" id="{CF6F5D14-9C32-6B33-E308-053B243079A1}"/>
                  </a:ext>
                </a:extLst>
              </p:cNvPr>
              <p:cNvSpPr/>
              <p:nvPr/>
            </p:nvSpPr>
            <p:spPr>
              <a:xfrm>
                <a:off x="-1" y="0"/>
                <a:ext cx="2156791" cy="1294073"/>
              </a:xfrm>
              <a:prstGeom prst="rect">
                <a:avLst/>
              </a:prstGeom>
              <a:solidFill>
                <a:srgbClr val="D77024"/>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n-lt"/>
                    <a:ea typeface="+mn-ea"/>
                    <a:cs typeface="+mn-cs"/>
                    <a:sym typeface="Calibri"/>
                  </a:defRPr>
                </a:pPr>
                <a:endParaRPr sz="2400">
                  <a:latin typeface="+mj-lt"/>
                </a:endParaRPr>
              </a:p>
            </p:txBody>
          </p:sp>
          <p:sp>
            <p:nvSpPr>
              <p:cNvPr id="89" name="In 2010, the 10-year Greek sovereign debt was 4.5%. By 2012, it was 26%.">
                <a:extLst>
                  <a:ext uri="{FF2B5EF4-FFF2-40B4-BE49-F238E27FC236}">
                    <a16:creationId xmlns:a16="http://schemas.microsoft.com/office/drawing/2014/main" id="{BA11E230-5911-3365-A79D-9D82BC0FC830}"/>
                  </a:ext>
                </a:extLst>
              </p:cNvPr>
              <p:cNvSpPr txBox="1"/>
              <p:nvPr/>
            </p:nvSpPr>
            <p:spPr>
              <a:xfrm>
                <a:off x="-1" y="214609"/>
                <a:ext cx="2156791" cy="86485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n-lt"/>
                    <a:ea typeface="+mn-ea"/>
                    <a:cs typeface="+mn-cs"/>
                    <a:sym typeface="Calibri"/>
                  </a:defRPr>
                </a:lvl1pPr>
              </a:lstStyle>
              <a:p>
                <a:r>
                  <a:rPr sz="1600">
                    <a:latin typeface="+mj-lt"/>
                  </a:rPr>
                  <a:t>In 2010, the 10-year Greek sovereign debt was 4.5%. By 2012, it was 26%.</a:t>
                </a:r>
              </a:p>
            </p:txBody>
          </p:sp>
        </p:grpSp>
        <p:sp>
          <p:nvSpPr>
            <p:cNvPr id="69" name="Line">
              <a:extLst>
                <a:ext uri="{FF2B5EF4-FFF2-40B4-BE49-F238E27FC236}">
                  <a16:creationId xmlns:a16="http://schemas.microsoft.com/office/drawing/2014/main" id="{D36DBC42-97EB-2BCD-022B-52DBFD21BBC1}"/>
                </a:ext>
              </a:extLst>
            </p:cNvPr>
            <p:cNvSpPr/>
            <p:nvPr/>
          </p:nvSpPr>
          <p:spPr>
            <a:xfrm>
              <a:off x="1078392" y="1292272"/>
              <a:ext cx="7958548" cy="4654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1594"/>
                  </a:lnTo>
                  <a:lnTo>
                    <a:pt x="0" y="11594"/>
                  </a:lnTo>
                  <a:lnTo>
                    <a:pt x="0" y="21600"/>
                  </a:lnTo>
                </a:path>
              </a:pathLst>
            </a:custGeom>
            <a:noFill/>
            <a:ln w="6350" cap="flat">
              <a:solidFill>
                <a:srgbClr val="BF6540"/>
              </a:solidFill>
              <a:prstDash val="solid"/>
              <a:miter lim="800000"/>
              <a:tailEnd type="triangle" w="med" len="med"/>
            </a:ln>
            <a:effectLst/>
          </p:spPr>
          <p:txBody>
            <a:bodyPr wrap="square" lIns="45718" tIns="45718" rIns="45718" bIns="45718" numCol="1" anchor="ctr">
              <a:noAutofit/>
            </a:bodyPr>
            <a:lstStyle/>
            <a:p>
              <a:pPr algn="ctr" defTabSz="222250">
                <a:lnSpc>
                  <a:spcPct val="90000"/>
                </a:lnSpc>
                <a:spcBef>
                  <a:spcPts val="700"/>
                </a:spcBef>
                <a:defRPr sz="500">
                  <a:latin typeface="+mn-lt"/>
                  <a:ea typeface="+mn-ea"/>
                  <a:cs typeface="+mn-cs"/>
                  <a:sym typeface="Calibri"/>
                </a:defRPr>
              </a:pPr>
              <a:endParaRPr sz="700">
                <a:latin typeface="+mj-lt"/>
              </a:endParaRPr>
            </a:p>
          </p:txBody>
        </p:sp>
        <p:grpSp>
          <p:nvGrpSpPr>
            <p:cNvPr id="70" name="Group">
              <a:extLst>
                <a:ext uri="{FF2B5EF4-FFF2-40B4-BE49-F238E27FC236}">
                  <a16:creationId xmlns:a16="http://schemas.microsoft.com/office/drawing/2014/main" id="{ECE9CEE6-705D-E1D3-3A57-56CE3B69178C}"/>
                </a:ext>
              </a:extLst>
            </p:cNvPr>
            <p:cNvGrpSpPr/>
            <p:nvPr/>
          </p:nvGrpSpPr>
          <p:grpSpPr>
            <a:xfrm>
              <a:off x="7958544" y="0"/>
              <a:ext cx="2156793" cy="1294074"/>
              <a:chOff x="-1" y="0"/>
              <a:chExt cx="2156791" cy="1294073"/>
            </a:xfrm>
          </p:grpSpPr>
          <p:sp>
            <p:nvSpPr>
              <p:cNvPr id="86" name="Rectangle">
                <a:extLst>
                  <a:ext uri="{FF2B5EF4-FFF2-40B4-BE49-F238E27FC236}">
                    <a16:creationId xmlns:a16="http://schemas.microsoft.com/office/drawing/2014/main" id="{F2FE079B-61A9-7187-BFC3-430689CCB581}"/>
                  </a:ext>
                </a:extLst>
              </p:cNvPr>
              <p:cNvSpPr/>
              <p:nvPr/>
            </p:nvSpPr>
            <p:spPr>
              <a:xfrm>
                <a:off x="-1" y="0"/>
                <a:ext cx="2156791" cy="1294073"/>
              </a:xfrm>
              <a:prstGeom prst="rect">
                <a:avLst/>
              </a:prstGeom>
              <a:solidFill>
                <a:srgbClr val="C76736"/>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n-lt"/>
                    <a:ea typeface="+mn-ea"/>
                    <a:cs typeface="+mn-cs"/>
                    <a:sym typeface="Calibri"/>
                  </a:defRPr>
                </a:pPr>
                <a:endParaRPr sz="2400">
                  <a:latin typeface="+mj-lt"/>
                </a:endParaRPr>
              </a:p>
            </p:txBody>
          </p:sp>
          <p:sp>
            <p:nvSpPr>
              <p:cNvPr id="87" name="In 2010, the IMF and EU announced a 3-year rescue package as well as the creation of the EFSF and SMP">
                <a:extLst>
                  <a:ext uri="{FF2B5EF4-FFF2-40B4-BE49-F238E27FC236}">
                    <a16:creationId xmlns:a16="http://schemas.microsoft.com/office/drawing/2014/main" id="{310BBA17-42F0-23B2-E190-D11A1F4270E0}"/>
                  </a:ext>
                </a:extLst>
              </p:cNvPr>
              <p:cNvSpPr txBox="1"/>
              <p:nvPr/>
            </p:nvSpPr>
            <p:spPr>
              <a:xfrm>
                <a:off x="-1" y="127481"/>
                <a:ext cx="2156791" cy="10391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n-lt"/>
                    <a:ea typeface="+mn-ea"/>
                    <a:cs typeface="+mn-cs"/>
                    <a:sym typeface="Calibri"/>
                  </a:defRPr>
                </a:lvl1pPr>
              </a:lstStyle>
              <a:p>
                <a:r>
                  <a:rPr sz="1600" dirty="0">
                    <a:latin typeface="+mj-lt"/>
                  </a:rPr>
                  <a:t>In 2010, the IMF and EU announced a 3-year rescue package as well as the creation of the EFSF and SMP</a:t>
                </a:r>
                <a:r>
                  <a:rPr lang="en-US" sz="1600" dirty="0">
                    <a:latin typeface="+mj-lt"/>
                  </a:rPr>
                  <a:t>.</a:t>
                </a:r>
                <a:endParaRPr sz="1600" dirty="0">
                  <a:latin typeface="+mj-lt"/>
                </a:endParaRPr>
              </a:p>
            </p:txBody>
          </p:sp>
        </p:grpSp>
        <p:sp>
          <p:nvSpPr>
            <p:cNvPr id="71" name="Line">
              <a:extLst>
                <a:ext uri="{FF2B5EF4-FFF2-40B4-BE49-F238E27FC236}">
                  <a16:creationId xmlns:a16="http://schemas.microsoft.com/office/drawing/2014/main" id="{35A8CE25-FAD3-8819-65D1-69E1A85BED30}"/>
                </a:ext>
              </a:extLst>
            </p:cNvPr>
            <p:cNvSpPr/>
            <p:nvPr/>
          </p:nvSpPr>
          <p:spPr>
            <a:xfrm>
              <a:off x="2154985" y="2437170"/>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sz="2400">
                <a:latin typeface="+mj-lt"/>
              </a:endParaRPr>
            </a:p>
          </p:txBody>
        </p:sp>
        <p:grpSp>
          <p:nvGrpSpPr>
            <p:cNvPr id="72" name="Group">
              <a:extLst>
                <a:ext uri="{FF2B5EF4-FFF2-40B4-BE49-F238E27FC236}">
                  <a16:creationId xmlns:a16="http://schemas.microsoft.com/office/drawing/2014/main" id="{5266C9C8-FEE7-4250-20A1-353D8DC6F976}"/>
                </a:ext>
              </a:extLst>
            </p:cNvPr>
            <p:cNvGrpSpPr/>
            <p:nvPr/>
          </p:nvGrpSpPr>
          <p:grpSpPr>
            <a:xfrm>
              <a:off x="-2" y="1790134"/>
              <a:ext cx="2156790" cy="1294076"/>
              <a:chOff x="-1" y="0"/>
              <a:chExt cx="2156789" cy="1294075"/>
            </a:xfrm>
          </p:grpSpPr>
          <p:sp>
            <p:nvSpPr>
              <p:cNvPr id="84" name="Rectangle">
                <a:extLst>
                  <a:ext uri="{FF2B5EF4-FFF2-40B4-BE49-F238E27FC236}">
                    <a16:creationId xmlns:a16="http://schemas.microsoft.com/office/drawing/2014/main" id="{1279AB3D-DB6E-3F4B-911D-08B01C9A260F}"/>
                  </a:ext>
                </a:extLst>
              </p:cNvPr>
              <p:cNvSpPr/>
              <p:nvPr/>
            </p:nvSpPr>
            <p:spPr>
              <a:xfrm>
                <a:off x="-1" y="0"/>
                <a:ext cx="2156789" cy="1294075"/>
              </a:xfrm>
              <a:prstGeom prst="rect">
                <a:avLst/>
              </a:prstGeom>
              <a:solidFill>
                <a:srgbClr val="B66549"/>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n-lt"/>
                    <a:ea typeface="+mn-ea"/>
                    <a:cs typeface="+mn-cs"/>
                    <a:sym typeface="Calibri"/>
                  </a:defRPr>
                </a:pPr>
                <a:endParaRPr sz="2400">
                  <a:latin typeface="+mj-lt"/>
                </a:endParaRPr>
              </a:p>
            </p:txBody>
          </p:sp>
          <p:sp>
            <p:nvSpPr>
              <p:cNvPr id="85" name="Consequently, interest rates fell, consistent with the policies eliminating the bad equilibrium">
                <a:extLst>
                  <a:ext uri="{FF2B5EF4-FFF2-40B4-BE49-F238E27FC236}">
                    <a16:creationId xmlns:a16="http://schemas.microsoft.com/office/drawing/2014/main" id="{82AA0C28-7BC8-0A43-627F-82F44C7780C1}"/>
                  </a:ext>
                </a:extLst>
              </p:cNvPr>
              <p:cNvSpPr txBox="1"/>
              <p:nvPr/>
            </p:nvSpPr>
            <p:spPr>
              <a:xfrm>
                <a:off x="-1" y="127481"/>
                <a:ext cx="2156789" cy="103911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n-lt"/>
                    <a:ea typeface="+mn-ea"/>
                    <a:cs typeface="+mn-cs"/>
                    <a:sym typeface="Calibri"/>
                  </a:defRPr>
                </a:lvl1pPr>
              </a:lstStyle>
              <a:p>
                <a:r>
                  <a:rPr sz="1600" dirty="0">
                    <a:latin typeface="+mj-lt"/>
                  </a:rPr>
                  <a:t>Consequently, interest rates fell, consistent with the policies eliminating the bad equilibrium</a:t>
                </a:r>
                <a:r>
                  <a:rPr lang="en-US" sz="1600" dirty="0">
                    <a:latin typeface="+mj-lt"/>
                  </a:rPr>
                  <a:t>.</a:t>
                </a:r>
                <a:endParaRPr sz="1600" dirty="0">
                  <a:latin typeface="+mj-lt"/>
                </a:endParaRPr>
              </a:p>
            </p:txBody>
          </p:sp>
        </p:grpSp>
        <p:sp>
          <p:nvSpPr>
            <p:cNvPr id="73" name="Line">
              <a:extLst>
                <a:ext uri="{FF2B5EF4-FFF2-40B4-BE49-F238E27FC236}">
                  <a16:creationId xmlns:a16="http://schemas.microsoft.com/office/drawing/2014/main" id="{17411535-9C94-8B1E-CCE9-3635E60F1FBF}"/>
                </a:ext>
              </a:extLst>
            </p:cNvPr>
            <p:cNvSpPr/>
            <p:nvPr/>
          </p:nvSpPr>
          <p:spPr>
            <a:xfrm>
              <a:off x="4807835" y="2437170"/>
              <a:ext cx="465463" cy="2"/>
            </a:xfrm>
            <a:prstGeom prst="line">
              <a:avLst/>
            </a:prstGeom>
            <a:noFill/>
            <a:ln w="6350" cap="flat">
              <a:solidFill>
                <a:srgbClr val="97716D"/>
              </a:solidFill>
              <a:prstDash val="solid"/>
              <a:miter lim="800000"/>
              <a:tailEnd type="triangle" w="med" len="med"/>
            </a:ln>
            <a:effectLst/>
          </p:spPr>
          <p:txBody>
            <a:bodyPr wrap="square" lIns="45718" tIns="45718" rIns="45718" bIns="45718" numCol="1" anchor="t">
              <a:noAutofit/>
            </a:bodyPr>
            <a:lstStyle/>
            <a:p>
              <a:endParaRPr sz="2400">
                <a:latin typeface="+mj-lt"/>
              </a:endParaRPr>
            </a:p>
          </p:txBody>
        </p:sp>
        <p:grpSp>
          <p:nvGrpSpPr>
            <p:cNvPr id="74" name="Group">
              <a:extLst>
                <a:ext uri="{FF2B5EF4-FFF2-40B4-BE49-F238E27FC236}">
                  <a16:creationId xmlns:a16="http://schemas.microsoft.com/office/drawing/2014/main" id="{3CD597BB-95CE-13D0-55D0-8B71D90EB2F1}"/>
                </a:ext>
              </a:extLst>
            </p:cNvPr>
            <p:cNvGrpSpPr/>
            <p:nvPr/>
          </p:nvGrpSpPr>
          <p:grpSpPr>
            <a:xfrm>
              <a:off x="2652846" y="1790134"/>
              <a:ext cx="2156793" cy="1294076"/>
              <a:chOff x="-1" y="0"/>
              <a:chExt cx="2156791" cy="1294075"/>
            </a:xfrm>
          </p:grpSpPr>
          <p:sp>
            <p:nvSpPr>
              <p:cNvPr id="82" name="Rectangle">
                <a:extLst>
                  <a:ext uri="{FF2B5EF4-FFF2-40B4-BE49-F238E27FC236}">
                    <a16:creationId xmlns:a16="http://schemas.microsoft.com/office/drawing/2014/main" id="{B509FE9B-852F-5DCB-137D-4203D886A362}"/>
                  </a:ext>
                </a:extLst>
              </p:cNvPr>
              <p:cNvSpPr/>
              <p:nvPr/>
            </p:nvSpPr>
            <p:spPr>
              <a:xfrm>
                <a:off x="-1" y="0"/>
                <a:ext cx="2156791" cy="1294075"/>
              </a:xfrm>
              <a:prstGeom prst="rect">
                <a:avLst/>
              </a:prstGeom>
              <a:solidFill>
                <a:srgbClr val="A5695D"/>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n-lt"/>
                    <a:ea typeface="+mn-ea"/>
                    <a:cs typeface="+mn-cs"/>
                    <a:sym typeface="Calibri"/>
                  </a:defRPr>
                </a:pPr>
                <a:endParaRPr sz="2400">
                  <a:latin typeface="+mj-lt"/>
                </a:endParaRPr>
              </a:p>
            </p:txBody>
          </p:sp>
          <p:sp>
            <p:nvSpPr>
              <p:cNvPr id="83" name="But perceptions of insolvency remained high. When Greek bonds were downgraded to “junk” status in 2011, the default probability reached 70%">
                <a:extLst>
                  <a:ext uri="{FF2B5EF4-FFF2-40B4-BE49-F238E27FC236}">
                    <a16:creationId xmlns:a16="http://schemas.microsoft.com/office/drawing/2014/main" id="{4CE51712-3029-ADA8-07BD-0365952D789F}"/>
                  </a:ext>
                </a:extLst>
              </p:cNvPr>
              <p:cNvSpPr txBox="1"/>
              <p:nvPr/>
            </p:nvSpPr>
            <p:spPr>
              <a:xfrm>
                <a:off x="-1" y="105699"/>
                <a:ext cx="2156791" cy="1082675"/>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n-lt"/>
                    <a:ea typeface="+mn-ea"/>
                    <a:cs typeface="+mn-cs"/>
                    <a:sym typeface="Calibri"/>
                  </a:defRPr>
                </a:lvl1pPr>
              </a:lstStyle>
              <a:p>
                <a:r>
                  <a:rPr sz="1400" dirty="0">
                    <a:latin typeface="+mj-lt"/>
                  </a:rPr>
                  <a:t>But perceptions of insolvency remained high. When Greek bonds were downgraded to “junk” status in 2011, the default probability reached 70%</a:t>
                </a:r>
                <a:r>
                  <a:rPr lang="en-US" sz="1400" dirty="0">
                    <a:latin typeface="+mj-lt"/>
                  </a:rPr>
                  <a:t>.</a:t>
                </a:r>
                <a:endParaRPr sz="1400" dirty="0">
                  <a:latin typeface="+mj-lt"/>
                </a:endParaRPr>
              </a:p>
            </p:txBody>
          </p:sp>
        </p:grpSp>
        <p:sp>
          <p:nvSpPr>
            <p:cNvPr id="75" name="Line">
              <a:extLst>
                <a:ext uri="{FF2B5EF4-FFF2-40B4-BE49-F238E27FC236}">
                  <a16:creationId xmlns:a16="http://schemas.microsoft.com/office/drawing/2014/main" id="{F207C1D9-E68C-0C41-1D47-F1F8DBB37F6A}"/>
                </a:ext>
              </a:extLst>
            </p:cNvPr>
            <p:cNvSpPr/>
            <p:nvPr/>
          </p:nvSpPr>
          <p:spPr>
            <a:xfrm>
              <a:off x="7460684" y="2437170"/>
              <a:ext cx="465463" cy="2"/>
            </a:xfrm>
            <a:prstGeom prst="line">
              <a:avLst/>
            </a:prstGeom>
            <a:noFill/>
            <a:ln w="6350" cap="flat">
              <a:solidFill>
                <a:schemeClr val="accent4"/>
              </a:solidFill>
              <a:prstDash val="solid"/>
              <a:miter lim="800000"/>
              <a:tailEnd type="triangle" w="med" len="med"/>
            </a:ln>
            <a:effectLst/>
          </p:spPr>
          <p:txBody>
            <a:bodyPr wrap="square" lIns="45718" tIns="45718" rIns="45718" bIns="45718" numCol="1" anchor="t">
              <a:noAutofit/>
            </a:bodyPr>
            <a:lstStyle/>
            <a:p>
              <a:endParaRPr sz="2400">
                <a:latin typeface="+mj-lt"/>
              </a:endParaRPr>
            </a:p>
          </p:txBody>
        </p:sp>
        <p:grpSp>
          <p:nvGrpSpPr>
            <p:cNvPr id="76" name="Group">
              <a:extLst>
                <a:ext uri="{FF2B5EF4-FFF2-40B4-BE49-F238E27FC236}">
                  <a16:creationId xmlns:a16="http://schemas.microsoft.com/office/drawing/2014/main" id="{5E624249-A707-74FC-6F8E-AF249CFB2D72}"/>
                </a:ext>
              </a:extLst>
            </p:cNvPr>
            <p:cNvGrpSpPr/>
            <p:nvPr/>
          </p:nvGrpSpPr>
          <p:grpSpPr>
            <a:xfrm>
              <a:off x="5305696" y="1790134"/>
              <a:ext cx="2156792" cy="1294076"/>
              <a:chOff x="-1" y="0"/>
              <a:chExt cx="2156791" cy="1294075"/>
            </a:xfrm>
          </p:grpSpPr>
          <p:sp>
            <p:nvSpPr>
              <p:cNvPr id="80" name="Rectangle">
                <a:extLst>
                  <a:ext uri="{FF2B5EF4-FFF2-40B4-BE49-F238E27FC236}">
                    <a16:creationId xmlns:a16="http://schemas.microsoft.com/office/drawing/2014/main" id="{992E687F-7A1E-FC91-791F-838E8A16E4CF}"/>
                  </a:ext>
                </a:extLst>
              </p:cNvPr>
              <p:cNvSpPr/>
              <p:nvPr/>
            </p:nvSpPr>
            <p:spPr>
              <a:xfrm>
                <a:off x="-1" y="0"/>
                <a:ext cx="2156791" cy="1294075"/>
              </a:xfrm>
              <a:prstGeom prst="rect">
                <a:avLst/>
              </a:prstGeom>
              <a:solidFill>
                <a:srgbClr val="947370"/>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n-lt"/>
                    <a:ea typeface="+mn-ea"/>
                    <a:cs typeface="+mn-cs"/>
                    <a:sym typeface="Calibri"/>
                  </a:defRPr>
                </a:pPr>
                <a:endParaRPr sz="2400">
                  <a:latin typeface="+mj-lt"/>
                </a:endParaRPr>
              </a:p>
            </p:txBody>
          </p:sp>
          <p:sp>
            <p:nvSpPr>
              <p:cNvPr id="81" name="In February 2012, Greece defaulted on its bonds and creditors took a haircut of 64.6% on €177 bn worth of bonds">
                <a:extLst>
                  <a:ext uri="{FF2B5EF4-FFF2-40B4-BE49-F238E27FC236}">
                    <a16:creationId xmlns:a16="http://schemas.microsoft.com/office/drawing/2014/main" id="{67998836-38CE-2A09-65C1-EF5CB0AD82E4}"/>
                  </a:ext>
                </a:extLst>
              </p:cNvPr>
              <p:cNvSpPr txBox="1"/>
              <p:nvPr/>
            </p:nvSpPr>
            <p:spPr>
              <a:xfrm>
                <a:off x="-1" y="40353"/>
                <a:ext cx="2156791" cy="121336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n-lt"/>
                    <a:ea typeface="+mn-ea"/>
                    <a:cs typeface="+mn-cs"/>
                    <a:sym typeface="Calibri"/>
                  </a:defRPr>
                </a:lvl1pPr>
              </a:lstStyle>
              <a:p>
                <a:r>
                  <a:rPr sz="1600" dirty="0">
                    <a:latin typeface="+mj-lt"/>
                  </a:rPr>
                  <a:t>In February 2012, Greece defaulted on its bonds and creditors took a haircut of 64.6% on €177 bn worth of bonds</a:t>
                </a:r>
                <a:r>
                  <a:rPr lang="en-US" sz="1600" dirty="0">
                    <a:latin typeface="+mj-lt"/>
                  </a:rPr>
                  <a:t>.</a:t>
                </a:r>
                <a:endParaRPr sz="1600" dirty="0">
                  <a:latin typeface="+mj-lt"/>
                </a:endParaRPr>
              </a:p>
            </p:txBody>
          </p:sp>
        </p:grpSp>
        <p:grpSp>
          <p:nvGrpSpPr>
            <p:cNvPr id="77" name="Group">
              <a:extLst>
                <a:ext uri="{FF2B5EF4-FFF2-40B4-BE49-F238E27FC236}">
                  <a16:creationId xmlns:a16="http://schemas.microsoft.com/office/drawing/2014/main" id="{9F52E50C-DF1B-84DB-C4FF-F8758A63864B}"/>
                </a:ext>
              </a:extLst>
            </p:cNvPr>
            <p:cNvGrpSpPr/>
            <p:nvPr/>
          </p:nvGrpSpPr>
          <p:grpSpPr>
            <a:xfrm>
              <a:off x="7958544" y="1790134"/>
              <a:ext cx="2156793" cy="1294076"/>
              <a:chOff x="-1" y="0"/>
              <a:chExt cx="2156791" cy="1294075"/>
            </a:xfrm>
          </p:grpSpPr>
          <p:sp>
            <p:nvSpPr>
              <p:cNvPr id="78" name="Rectangle">
                <a:extLst>
                  <a:ext uri="{FF2B5EF4-FFF2-40B4-BE49-F238E27FC236}">
                    <a16:creationId xmlns:a16="http://schemas.microsoft.com/office/drawing/2014/main" id="{FC5A73CB-826A-68DC-78EF-B3F115495198}"/>
                  </a:ext>
                </a:extLst>
              </p:cNvPr>
              <p:cNvSpPr/>
              <p:nvPr/>
            </p:nvSpPr>
            <p:spPr>
              <a:xfrm>
                <a:off x="-1" y="0"/>
                <a:ext cx="2156791" cy="1294075"/>
              </a:xfrm>
              <a:prstGeom prst="rect">
                <a:avLst/>
              </a:prstGeom>
              <a:solidFill>
                <a:schemeClr val="accent4"/>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n-lt"/>
                    <a:ea typeface="+mn-ea"/>
                    <a:cs typeface="+mn-cs"/>
                    <a:sym typeface="Calibri"/>
                  </a:defRPr>
                </a:pPr>
                <a:endParaRPr sz="2400">
                  <a:latin typeface="+mj-lt"/>
                </a:endParaRPr>
              </a:p>
            </p:txBody>
          </p:sp>
          <p:sp>
            <p:nvSpPr>
              <p:cNvPr id="79" name="In hindsight, Greece may have been insolvent from the start.">
                <a:extLst>
                  <a:ext uri="{FF2B5EF4-FFF2-40B4-BE49-F238E27FC236}">
                    <a16:creationId xmlns:a16="http://schemas.microsoft.com/office/drawing/2014/main" id="{474778FF-96E9-2DC4-49DB-57CB665F9C6D}"/>
                  </a:ext>
                </a:extLst>
              </p:cNvPr>
              <p:cNvSpPr txBox="1"/>
              <p:nvPr/>
            </p:nvSpPr>
            <p:spPr>
              <a:xfrm>
                <a:off x="-1" y="301735"/>
                <a:ext cx="2156791" cy="69060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n-lt"/>
                    <a:ea typeface="+mn-ea"/>
                    <a:cs typeface="+mn-cs"/>
                    <a:sym typeface="Calibri"/>
                  </a:defRPr>
                </a:lvl1pPr>
              </a:lstStyle>
              <a:p>
                <a:r>
                  <a:rPr sz="1600">
                    <a:latin typeface="+mj-lt"/>
                  </a:rPr>
                  <a:t>In hindsight, Greece may have been insolvent from the start. </a:t>
                </a:r>
              </a:p>
            </p:txBody>
          </p:sp>
        </p:grpSp>
      </p:grpSp>
      <p:sp>
        <p:nvSpPr>
          <p:cNvPr id="2" name="Title 3">
            <a:extLst>
              <a:ext uri="{FF2B5EF4-FFF2-40B4-BE49-F238E27FC236}">
                <a16:creationId xmlns:a16="http://schemas.microsoft.com/office/drawing/2014/main" id="{D443583C-6D59-B260-8D29-29D87A8015A1}"/>
              </a:ext>
            </a:extLst>
          </p:cNvPr>
          <p:cNvSpPr>
            <a:spLocks noGrp="1"/>
          </p:cNvSpPr>
          <p:nvPr>
            <p:ph type="title"/>
          </p:nvPr>
        </p:nvSpPr>
        <p:spPr>
          <a:xfrm>
            <a:off x="678425" y="781665"/>
            <a:ext cx="7477603" cy="736906"/>
          </a:xfrm>
        </p:spPr>
        <p:txBody>
          <a:bodyPr anchor="ctr">
            <a:normAutofit/>
          </a:bodyPr>
          <a:lstStyle/>
          <a:p>
            <a:r>
              <a:rPr lang="en-GB" dirty="0"/>
              <a:t>THE SEQUENCE OF EVENTS</a:t>
            </a:r>
          </a:p>
        </p:txBody>
      </p:sp>
    </p:spTree>
    <p:extLst>
      <p:ext uri="{BB962C8B-B14F-4D97-AF65-F5344CB8AC3E}">
        <p14:creationId xmlns:p14="http://schemas.microsoft.com/office/powerpoint/2010/main" val="229861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C67A7-2F9D-6818-2BA2-D2AAC061BE11}"/>
              </a:ext>
            </a:extLst>
          </p:cNvPr>
          <p:cNvSpPr>
            <a:spLocks noGrp="1"/>
          </p:cNvSpPr>
          <p:nvPr>
            <p:ph type="title"/>
          </p:nvPr>
        </p:nvSpPr>
        <p:spPr/>
        <p:txBody>
          <a:bodyPr>
            <a:normAutofit/>
          </a:bodyPr>
          <a:lstStyle/>
          <a:p>
            <a:r>
              <a:rPr lang="en-IN" sz="3200" dirty="0"/>
              <a:t>The perceived insolvency probability of Greek bonds </a:t>
            </a:r>
            <a:endParaRPr lang="en-US" sz="3200" dirty="0"/>
          </a:p>
        </p:txBody>
      </p:sp>
      <p:pic>
        <p:nvPicPr>
          <p:cNvPr id="5" name="Picture 8" descr="Picture 8">
            <a:extLst>
              <a:ext uri="{FF2B5EF4-FFF2-40B4-BE49-F238E27FC236}">
                <a16:creationId xmlns:a16="http://schemas.microsoft.com/office/drawing/2014/main" id="{E10EF4D5-A3D4-9530-C1C6-68A2F7F05B8F}"/>
              </a:ext>
            </a:extLst>
          </p:cNvPr>
          <p:cNvPicPr>
            <a:picLocks noChangeAspect="1"/>
          </p:cNvPicPr>
          <p:nvPr/>
        </p:nvPicPr>
        <p:blipFill>
          <a:blip r:embed="rId2"/>
          <a:stretch>
            <a:fillRect/>
          </a:stretch>
        </p:blipFill>
        <p:spPr>
          <a:xfrm>
            <a:off x="1551502" y="1376856"/>
            <a:ext cx="9088996" cy="4639840"/>
          </a:xfrm>
          <a:prstGeom prst="rect">
            <a:avLst/>
          </a:prstGeom>
          <a:ln w="12700">
            <a:miter lim="400000"/>
          </a:ln>
        </p:spPr>
      </p:pic>
    </p:spTree>
    <p:extLst>
      <p:ext uri="{BB962C8B-B14F-4D97-AF65-F5344CB8AC3E}">
        <p14:creationId xmlns:p14="http://schemas.microsoft.com/office/powerpoint/2010/main" val="259715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4695-2769-3E20-720C-B589FD9556D6}"/>
              </a:ext>
            </a:extLst>
          </p:cNvPr>
          <p:cNvSpPr>
            <a:spLocks noGrp="1"/>
          </p:cNvSpPr>
          <p:nvPr>
            <p:ph type="title"/>
          </p:nvPr>
        </p:nvSpPr>
        <p:spPr>
          <a:xfrm>
            <a:off x="700635" y="804040"/>
            <a:ext cx="10691265" cy="622925"/>
          </a:xfrm>
        </p:spPr>
        <p:txBody>
          <a:bodyPr>
            <a:normAutofit/>
          </a:bodyPr>
          <a:lstStyle/>
          <a:p>
            <a:pPr hangingPunct="1"/>
            <a:r>
              <a:rPr lang="en-US" sz="3200" dirty="0"/>
              <a:t>Insolvency and Illiquidity in Practice</a:t>
            </a:r>
          </a:p>
        </p:txBody>
      </p:sp>
      <p:sp>
        <p:nvSpPr>
          <p:cNvPr id="8" name="Content Placeholder 2">
            <a:extLst>
              <a:ext uri="{FF2B5EF4-FFF2-40B4-BE49-F238E27FC236}">
                <a16:creationId xmlns:a16="http://schemas.microsoft.com/office/drawing/2014/main" id="{DCC86535-C068-8AEE-7B99-66BC82D03EBA}"/>
              </a:ext>
            </a:extLst>
          </p:cNvPr>
          <p:cNvSpPr txBox="1">
            <a:spLocks/>
          </p:cNvSpPr>
          <p:nvPr/>
        </p:nvSpPr>
        <p:spPr>
          <a:xfrm>
            <a:off x="700635" y="1832002"/>
            <a:ext cx="10515601" cy="5483198"/>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defRPr sz="2400"/>
            </a:pPr>
            <a:endParaRPr lang="en-IN" dirty="0">
              <a:latin typeface="+mj-lt"/>
            </a:endParaRPr>
          </a:p>
        </p:txBody>
      </p:sp>
      <p:sp>
        <p:nvSpPr>
          <p:cNvPr id="4" name="Content Placeholder 2">
            <a:extLst>
              <a:ext uri="{FF2B5EF4-FFF2-40B4-BE49-F238E27FC236}">
                <a16:creationId xmlns:a16="http://schemas.microsoft.com/office/drawing/2014/main" id="{08788166-9B8E-9465-271B-6C590648A089}"/>
              </a:ext>
            </a:extLst>
          </p:cNvPr>
          <p:cNvSpPr txBox="1">
            <a:spLocks/>
          </p:cNvSpPr>
          <p:nvPr/>
        </p:nvSpPr>
        <p:spPr>
          <a:xfrm>
            <a:off x="700636" y="1545022"/>
            <a:ext cx="10515600" cy="45089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normAutofit/>
          </a:bodyPr>
          <a:lstStyle>
            <a:lvl1pPr marL="228600" marR="0" indent="-228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2pPr>
            <a:lvl3pPr marL="1234438" marR="0" indent="-320038"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solidFill>
                  <a:srgbClr val="000000"/>
                </a:solidFill>
                <a:uFillTx/>
                <a:latin typeface="+mn-lt"/>
                <a:ea typeface="+mn-ea"/>
                <a:cs typeface="+mn-cs"/>
                <a:sym typeface="Calibri"/>
              </a:defRPr>
            </a:lvl9pPr>
          </a:lstStyle>
          <a:p>
            <a:pPr marL="342900" marR="0" lvl="0" indent="-342900" algn="l" defTabSz="914400" rtl="0" eaLnBrk="1" fontAlgn="auto" latinLnBrk="0" hangingPunct="1">
              <a:lnSpc>
                <a:spcPct val="100000"/>
              </a:lnSpc>
              <a:spcBef>
                <a:spcPts val="1800"/>
              </a:spcBef>
              <a:spcAft>
                <a:spcPts val="600"/>
              </a:spcAft>
              <a:buClrTx/>
              <a:buSzPct val="100000"/>
              <a:buFont typeface="Arial"/>
              <a:buChar char="•"/>
              <a:tabLst/>
              <a:defRPr sz="2400"/>
            </a:pPr>
            <a:r>
              <a:rPr kumimoji="0" lang="en-IN" sz="2000" b="0" i="0" u="none" strike="noStrike" kern="0" cap="none" spc="0" normalizeH="0" baseline="0" noProof="0" dirty="0">
                <a:ln>
                  <a:noFill/>
                </a:ln>
                <a:solidFill>
                  <a:srgbClr val="000000"/>
                </a:solidFill>
                <a:effectLst/>
                <a:uLnTx/>
                <a:uFillTx/>
                <a:latin typeface="+mj-lt"/>
                <a:cs typeface="Calibri"/>
                <a:sym typeface="Calibri"/>
              </a:rPr>
              <a:t>At the same time, similar capital flows and spikes in interest rates happened in Italy, Portugal, and Spain. </a:t>
            </a:r>
          </a:p>
          <a:p>
            <a:pPr marL="342900" marR="0" lvl="0" indent="-342900" algn="l" defTabSz="914400" rtl="0" eaLnBrk="1" fontAlgn="auto" latinLnBrk="0" hangingPunct="1">
              <a:lnSpc>
                <a:spcPct val="100000"/>
              </a:lnSpc>
              <a:spcBef>
                <a:spcPts val="1800"/>
              </a:spcBef>
              <a:spcAft>
                <a:spcPts val="600"/>
              </a:spcAft>
              <a:buClrTx/>
              <a:buSzPct val="100000"/>
              <a:buFont typeface="Arial"/>
              <a:buChar char="•"/>
              <a:tabLst/>
              <a:defRPr sz="2400"/>
            </a:pPr>
            <a:r>
              <a:rPr kumimoji="0" lang="en-IN" sz="2000" b="0" i="0" u="none" strike="noStrike" kern="0" cap="none" spc="0" normalizeH="0" baseline="0" noProof="0" dirty="0">
                <a:ln>
                  <a:noFill/>
                </a:ln>
                <a:solidFill>
                  <a:srgbClr val="000000"/>
                </a:solidFill>
                <a:effectLst/>
                <a:uLnTx/>
                <a:uFillTx/>
                <a:latin typeface="+mj-lt"/>
                <a:cs typeface="Calibri"/>
                <a:sym typeface="Calibri"/>
              </a:rPr>
              <a:t>None of them defaulted on their debt and, after only a few years of public capital inflows, they were able to return to relatively lower interest rates. </a:t>
            </a:r>
          </a:p>
          <a:p>
            <a:pPr marL="800100" marR="0" lvl="1" indent="-342900" algn="l" defTabSz="914400" rtl="0" eaLnBrk="1" fontAlgn="auto" latinLnBrk="0" hangingPunct="1">
              <a:lnSpc>
                <a:spcPct val="100000"/>
              </a:lnSpc>
              <a:spcBef>
                <a:spcPts val="1800"/>
              </a:spcBef>
              <a:spcAft>
                <a:spcPts val="600"/>
              </a:spcAft>
              <a:buClrTx/>
              <a:buSzPct val="100000"/>
              <a:buFont typeface="Arial"/>
              <a:buChar char="•"/>
              <a:tabLst/>
              <a:defRPr sz="2400"/>
            </a:pPr>
            <a:r>
              <a:rPr kumimoji="0" lang="en-IN" sz="2000" b="0" i="0" u="none" strike="noStrike" kern="0" cap="none" spc="0" normalizeH="0" baseline="0" noProof="0" dirty="0">
                <a:ln>
                  <a:noFill/>
                </a:ln>
                <a:solidFill>
                  <a:srgbClr val="000000"/>
                </a:solidFill>
                <a:effectLst/>
                <a:uLnTx/>
                <a:uFillTx/>
                <a:latin typeface="+mj-lt"/>
                <a:cs typeface="Calibri"/>
                <a:sym typeface="Calibri"/>
              </a:rPr>
              <a:t>These countries were perhaps </a:t>
            </a:r>
            <a:r>
              <a:rPr kumimoji="0" lang="en-IN" sz="2000" b="0" i="0" u="none" strike="noStrike" kern="0" cap="none" spc="0" normalizeH="0" baseline="0" noProof="0" dirty="0">
                <a:ln>
                  <a:noFill/>
                </a:ln>
                <a:solidFill>
                  <a:srgbClr val="DE660F"/>
                </a:solidFill>
                <a:effectLst/>
                <a:uLnTx/>
                <a:uFillTx/>
                <a:latin typeface="+mj-lt"/>
                <a:cs typeface="Calibri"/>
                <a:sym typeface="Calibri"/>
              </a:rPr>
              <a:t>solvent but illiquid</a:t>
            </a:r>
          </a:p>
          <a:p>
            <a:pPr marL="342900" marR="0" lvl="0" indent="-342900" algn="l" defTabSz="914400" rtl="0" eaLnBrk="1" fontAlgn="auto" latinLnBrk="0" hangingPunct="1">
              <a:lnSpc>
                <a:spcPct val="100000"/>
              </a:lnSpc>
              <a:spcBef>
                <a:spcPts val="1800"/>
              </a:spcBef>
              <a:spcAft>
                <a:spcPts val="600"/>
              </a:spcAft>
              <a:buClrTx/>
              <a:buSzPct val="100000"/>
              <a:buFont typeface="Arial"/>
              <a:buChar char="•"/>
              <a:tabLst/>
              <a:defRPr sz="2400"/>
            </a:pPr>
            <a:r>
              <a:rPr kumimoji="0" lang="en-IN" sz="2000" b="0" i="0" u="none" strike="noStrike" kern="0" cap="none" spc="0" normalizeH="0" baseline="0" noProof="0" dirty="0">
                <a:ln>
                  <a:noFill/>
                </a:ln>
                <a:solidFill>
                  <a:srgbClr val="000000"/>
                </a:solidFill>
                <a:effectLst/>
                <a:uLnTx/>
                <a:uFillTx/>
                <a:latin typeface="+mj-lt"/>
                <a:cs typeface="Calibri"/>
                <a:sym typeface="Calibri"/>
              </a:rPr>
              <a:t>Maybe, but at the start of 2010, in comparison to Greece, Portugal had twice as high net external debt, Italy’s GDP per capita had grown 45% less in the previous ten years, and Spain’s banks were in worse shape.</a:t>
            </a:r>
          </a:p>
          <a:p>
            <a:pPr marL="342900" marR="0" lvl="0" indent="-342900" algn="l" defTabSz="914400" rtl="0" eaLnBrk="1" fontAlgn="auto" latinLnBrk="0" hangingPunct="1">
              <a:lnSpc>
                <a:spcPct val="100000"/>
              </a:lnSpc>
              <a:spcBef>
                <a:spcPts val="1800"/>
              </a:spcBef>
              <a:spcAft>
                <a:spcPts val="600"/>
              </a:spcAft>
              <a:buClrTx/>
              <a:buSzPct val="100000"/>
              <a:buFont typeface="Arial"/>
              <a:buChar char="•"/>
              <a:tabLst/>
              <a:defRPr sz="2400" i="1"/>
            </a:pPr>
            <a:r>
              <a:rPr kumimoji="0" lang="en-IN" sz="2000" b="0" i="1" u="none" strike="noStrike" kern="0" cap="none" spc="0" normalizeH="0" baseline="0" noProof="0" dirty="0">
                <a:ln>
                  <a:noFill/>
                </a:ln>
                <a:solidFill>
                  <a:srgbClr val="000000"/>
                </a:solidFill>
                <a:effectLst/>
                <a:uLnTx/>
                <a:uFillTx/>
                <a:latin typeface="+mj-lt"/>
                <a:cs typeface="Calibri"/>
                <a:sym typeface="Calibri"/>
              </a:rPr>
              <a:t>In real time, distinguishing insolvency and illiquidity is an almost-impossible task.</a:t>
            </a:r>
          </a:p>
        </p:txBody>
      </p:sp>
    </p:spTree>
    <p:extLst>
      <p:ext uri="{BB962C8B-B14F-4D97-AF65-F5344CB8AC3E}">
        <p14:creationId xmlns:p14="http://schemas.microsoft.com/office/powerpoint/2010/main" val="11415631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838013"/>
            <a:ext cx="5052465" cy="698886"/>
          </a:xfrm>
        </p:spPr>
        <p:txBody>
          <a:bodyPr>
            <a:noAutofit/>
          </a:bodyPr>
          <a:lstStyle/>
          <a:p>
            <a:r>
              <a:rPr lang="en-US" sz="3200" dirty="0"/>
              <a:t>Summary</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5" y="1536899"/>
            <a:ext cx="7729932" cy="4483087"/>
          </a:xfrm>
        </p:spPr>
        <p:txBody>
          <a:bodyPr>
            <a:noAutofit/>
          </a:bodyPr>
          <a:lstStyle/>
          <a:p>
            <a:pPr marL="342900" indent="-342900">
              <a:lnSpc>
                <a:spcPct val="100000"/>
              </a:lnSpc>
              <a:spcBef>
                <a:spcPts val="600"/>
              </a:spcBef>
              <a:spcAft>
                <a:spcPts val="600"/>
              </a:spcAft>
              <a:buSzPct val="100000"/>
              <a:buFont typeface="Arial"/>
              <a:buChar char="•"/>
              <a:defRPr sz="2000">
                <a:latin typeface="+mn-lt"/>
                <a:ea typeface="+mn-ea"/>
                <a:cs typeface="+mn-cs"/>
                <a:sym typeface="Calibri"/>
              </a:defRPr>
            </a:pPr>
            <a:r>
              <a:rPr lang="en-IN" dirty="0">
                <a:latin typeface="+mj-lt"/>
              </a:rPr>
              <a:t>With perfect and complete markets, there is a single interest rate which is relevant to determine solvency</a:t>
            </a:r>
            <a:endParaRPr lang="en-IN" dirty="0">
              <a:solidFill>
                <a:srgbClr val="888888"/>
              </a:solidFill>
              <a:latin typeface="+mj-lt"/>
            </a:endParaRPr>
          </a:p>
          <a:p>
            <a:pPr marL="342900" indent="-342900">
              <a:lnSpc>
                <a:spcPct val="100000"/>
              </a:lnSpc>
              <a:spcBef>
                <a:spcPts val="600"/>
              </a:spcBef>
              <a:spcAft>
                <a:spcPts val="600"/>
              </a:spcAft>
              <a:buSzPct val="100000"/>
              <a:buFont typeface="Arial"/>
              <a:buChar char="•"/>
              <a:defRPr sz="2000">
                <a:latin typeface="+mn-lt"/>
                <a:ea typeface="+mn-ea"/>
                <a:cs typeface="+mn-cs"/>
                <a:sym typeface="Calibri"/>
              </a:defRPr>
            </a:pPr>
            <a:r>
              <a:rPr lang="en-IN" dirty="0">
                <a:latin typeface="+mj-lt"/>
              </a:rPr>
              <a:t>However, with </a:t>
            </a:r>
            <a:r>
              <a:rPr lang="en-IN" dirty="0">
                <a:solidFill>
                  <a:srgbClr val="DE660F"/>
                </a:solidFill>
                <a:latin typeface="+mj-lt"/>
              </a:rPr>
              <a:t>financial frictions</a:t>
            </a:r>
            <a:r>
              <a:rPr lang="en-IN" dirty="0">
                <a:latin typeface="+mj-lt"/>
              </a:rPr>
              <a:t>, there may be multiple interest rates consistent with the institution remaining solvent</a:t>
            </a:r>
            <a:endParaRPr lang="en-IN" dirty="0">
              <a:solidFill>
                <a:srgbClr val="888888"/>
              </a:solidFill>
              <a:latin typeface="+mj-lt"/>
            </a:endParaRPr>
          </a:p>
          <a:p>
            <a:pPr marL="342900" indent="-342900">
              <a:lnSpc>
                <a:spcPct val="100000"/>
              </a:lnSpc>
              <a:spcBef>
                <a:spcPts val="600"/>
              </a:spcBef>
              <a:spcAft>
                <a:spcPts val="600"/>
              </a:spcAft>
              <a:buSzPct val="100000"/>
              <a:buFont typeface="Arial"/>
              <a:buChar char="•"/>
              <a:defRPr sz="2000">
                <a:latin typeface="+mn-lt"/>
                <a:ea typeface="+mn-ea"/>
                <a:cs typeface="+mn-cs"/>
                <a:sym typeface="Calibri"/>
              </a:defRPr>
            </a:pPr>
            <a:r>
              <a:rPr lang="en-IN" dirty="0">
                <a:latin typeface="+mj-lt"/>
              </a:rPr>
              <a:t>A change of beliefs, causing a move from the low to high-interest rate equilibrium, can cause a </a:t>
            </a:r>
            <a:r>
              <a:rPr lang="en-IN" dirty="0">
                <a:solidFill>
                  <a:srgbClr val="DE660F"/>
                </a:solidFill>
                <a:latin typeface="+mj-lt"/>
              </a:rPr>
              <a:t>liquidity crisis</a:t>
            </a:r>
          </a:p>
          <a:p>
            <a:pPr marL="342900" indent="-342900">
              <a:lnSpc>
                <a:spcPct val="100000"/>
              </a:lnSpc>
              <a:spcBef>
                <a:spcPts val="600"/>
              </a:spcBef>
              <a:spcAft>
                <a:spcPts val="600"/>
              </a:spcAft>
              <a:buSzPct val="100000"/>
              <a:buFont typeface="Arial"/>
              <a:buChar char="•"/>
              <a:defRPr sz="2000">
                <a:latin typeface="+mn-lt"/>
                <a:ea typeface="+mn-ea"/>
                <a:cs typeface="+mn-cs"/>
                <a:sym typeface="Calibri"/>
              </a:defRPr>
            </a:pPr>
            <a:r>
              <a:rPr lang="en-IN" dirty="0">
                <a:latin typeface="+mj-lt"/>
              </a:rPr>
              <a:t>Liquidity crisis could transform into solvency crisis if they are not addressed in time</a:t>
            </a:r>
            <a:endParaRPr lang="en-IN" dirty="0">
              <a:solidFill>
                <a:srgbClr val="888888"/>
              </a:solidFill>
              <a:latin typeface="+mj-lt"/>
            </a:endParaRPr>
          </a:p>
          <a:p>
            <a:pPr marL="342900" indent="-342900">
              <a:lnSpc>
                <a:spcPct val="100000"/>
              </a:lnSpc>
              <a:spcBef>
                <a:spcPts val="600"/>
              </a:spcBef>
              <a:spcAft>
                <a:spcPts val="600"/>
              </a:spcAft>
              <a:buSzPct val="100000"/>
              <a:buFont typeface="Arial"/>
              <a:buChar char="•"/>
              <a:defRPr sz="2000">
                <a:latin typeface="+mn-lt"/>
                <a:ea typeface="+mn-ea"/>
                <a:cs typeface="+mn-cs"/>
                <a:sym typeface="Calibri"/>
              </a:defRPr>
            </a:pPr>
            <a:r>
              <a:rPr lang="en-IN" dirty="0">
                <a:latin typeface="+mj-lt"/>
              </a:rPr>
              <a:t>It is difficult to distinguish whether an institution is insolvent or just illiquid</a:t>
            </a:r>
          </a:p>
          <a:p>
            <a:pPr marL="342900" indent="-342900">
              <a:lnSpc>
                <a:spcPct val="100000"/>
              </a:lnSpc>
              <a:spcBef>
                <a:spcPts val="600"/>
              </a:spcBef>
              <a:spcAft>
                <a:spcPts val="600"/>
              </a:spcAft>
              <a:buSzPct val="100000"/>
              <a:buFont typeface="Arial"/>
              <a:buChar char="•"/>
              <a:defRPr sz="2000">
                <a:latin typeface="+mn-lt"/>
                <a:ea typeface="+mn-ea"/>
                <a:cs typeface="+mn-cs"/>
                <a:sym typeface="Calibri"/>
              </a:defRPr>
            </a:pPr>
            <a:r>
              <a:rPr lang="en-IN" dirty="0">
                <a:latin typeface="+mj-lt"/>
              </a:rPr>
              <a:t>Greece appeared to be illiquid, thus spurring the IMF and EU to intervene with rescue packages, when it indeed did default in 2012</a:t>
            </a:r>
          </a:p>
        </p:txBody>
      </p:sp>
      <p:pic>
        <p:nvPicPr>
          <p:cNvPr id="4" name="Picture 3">
            <a:extLst>
              <a:ext uri="{FF2B5EF4-FFF2-40B4-BE49-F238E27FC236}">
                <a16:creationId xmlns:a16="http://schemas.microsoft.com/office/drawing/2014/main" id="{9294776A-795F-918C-AF27-B3A56FC3387E}"/>
              </a:ext>
            </a:extLst>
          </p:cNvPr>
          <p:cNvPicPr>
            <a:picLocks noChangeAspect="1"/>
          </p:cNvPicPr>
          <p:nvPr/>
        </p:nvPicPr>
        <p:blipFill>
          <a:blip r:embed="rId2"/>
          <a:stretch>
            <a:fillRect/>
          </a:stretch>
        </p:blipFill>
        <p:spPr>
          <a:xfrm>
            <a:off x="8654939" y="1689009"/>
            <a:ext cx="2761489" cy="4172177"/>
          </a:xfrm>
          <a:prstGeom prst="rect">
            <a:avLst/>
          </a:prstGeom>
        </p:spPr>
      </p:pic>
    </p:spTree>
    <p:extLst>
      <p:ext uri="{BB962C8B-B14F-4D97-AF65-F5344CB8AC3E}">
        <p14:creationId xmlns:p14="http://schemas.microsoft.com/office/powerpoint/2010/main" val="40590698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4695-2769-3E20-720C-B589FD9556D6}"/>
              </a:ext>
            </a:extLst>
          </p:cNvPr>
          <p:cNvSpPr>
            <a:spLocks noGrp="1"/>
          </p:cNvSpPr>
          <p:nvPr>
            <p:ph type="title"/>
          </p:nvPr>
        </p:nvSpPr>
        <p:spPr>
          <a:xfrm>
            <a:off x="700635" y="922096"/>
            <a:ext cx="10691265" cy="696497"/>
          </a:xfrm>
        </p:spPr>
        <p:txBody>
          <a:bodyPr>
            <a:normAutofit/>
          </a:bodyPr>
          <a:lstStyle/>
          <a:p>
            <a:r>
              <a:rPr lang="en-US" sz="3200" dirty="0"/>
              <a:t>Solvency, future, and the interest rate</a:t>
            </a:r>
          </a:p>
        </p:txBody>
      </p:sp>
      <p:sp>
        <p:nvSpPr>
          <p:cNvPr id="3" name="Content Placeholder 2">
            <a:extLst>
              <a:ext uri="{FF2B5EF4-FFF2-40B4-BE49-F238E27FC236}">
                <a16:creationId xmlns:a16="http://schemas.microsoft.com/office/drawing/2014/main" id="{3D86045E-EB57-BCD9-A53D-1C8542EA2EEC}"/>
              </a:ext>
            </a:extLst>
          </p:cNvPr>
          <p:cNvSpPr>
            <a:spLocks noGrp="1"/>
          </p:cNvSpPr>
          <p:nvPr>
            <p:ph idx="1"/>
          </p:nvPr>
        </p:nvSpPr>
        <p:spPr>
          <a:xfrm>
            <a:off x="700635" y="1618592"/>
            <a:ext cx="10691265" cy="4317311"/>
          </a:xfrm>
        </p:spPr>
        <p:txBody>
          <a:bodyPr>
            <a:noAutofit/>
          </a:bodyPr>
          <a:lstStyle/>
          <a:p>
            <a:pPr marL="0" indent="0" defTabSz="886967">
              <a:lnSpc>
                <a:spcPct val="100000"/>
              </a:lnSpc>
              <a:spcBef>
                <a:spcPts val="1800"/>
              </a:spcBef>
              <a:spcAft>
                <a:spcPts val="600"/>
              </a:spcAft>
              <a:buSzTx/>
              <a:buNone/>
              <a:defRPr sz="2300" b="1" i="1" u="sng"/>
            </a:pPr>
            <a:r>
              <a:rPr lang="en-IN" sz="2100" b="1" i="0" u="none" dirty="0">
                <a:solidFill>
                  <a:srgbClr val="EC6D0B"/>
                </a:solidFill>
                <a:latin typeface="+mj-lt"/>
              </a:rPr>
              <a:t>Solvency</a:t>
            </a:r>
            <a:r>
              <a:rPr lang="en-IN" sz="2100" b="0" i="0" u="none" dirty="0">
                <a:latin typeface="+mj-lt"/>
              </a:rPr>
              <a:t>: whether the debtor has sufficient revenues in the present </a:t>
            </a:r>
            <a:r>
              <a:rPr lang="en-IN" sz="2100" b="0" i="0" u="none" dirty="0">
                <a:solidFill>
                  <a:srgbClr val="EC6D0B"/>
                </a:solidFill>
                <a:latin typeface="+mj-lt"/>
              </a:rPr>
              <a:t>and future </a:t>
            </a:r>
            <a:r>
              <a:rPr lang="en-IN" sz="2100" b="0" i="0" u="none" dirty="0">
                <a:latin typeface="+mj-lt"/>
              </a:rPr>
              <a:t>to repay the debt</a:t>
            </a:r>
            <a:endParaRPr lang="en-IN" sz="2100" dirty="0">
              <a:latin typeface="+mj-lt"/>
            </a:endParaRPr>
          </a:p>
          <a:p>
            <a:pPr marL="221741" indent="-221741" defTabSz="886967">
              <a:lnSpc>
                <a:spcPct val="100000"/>
              </a:lnSpc>
              <a:spcBef>
                <a:spcPts val="1800"/>
              </a:spcBef>
              <a:spcAft>
                <a:spcPts val="600"/>
              </a:spcAft>
              <a:defRPr sz="2300"/>
            </a:pPr>
            <a:r>
              <a:rPr lang="en-IN" sz="2100" dirty="0">
                <a:latin typeface="+mj-lt"/>
              </a:rPr>
              <a:t>Future must be discounted by an interest rate to compare money then with money now. The interest rate used has large impact on solvency: the higher the interest rate, the less will future cash flows be worth.</a:t>
            </a:r>
          </a:p>
          <a:p>
            <a:pPr marL="221741" indent="-221741" defTabSz="886967">
              <a:lnSpc>
                <a:spcPct val="100000"/>
              </a:lnSpc>
              <a:spcBef>
                <a:spcPts val="1800"/>
              </a:spcBef>
              <a:spcAft>
                <a:spcPts val="600"/>
              </a:spcAft>
              <a:defRPr sz="2300"/>
            </a:pPr>
            <a:r>
              <a:rPr lang="en-IN" sz="2100" dirty="0">
                <a:latin typeface="+mj-lt"/>
              </a:rPr>
              <a:t>An economic institution with future revenues and debt will be insolvent at an arbitrarily high enough interest rate</a:t>
            </a:r>
          </a:p>
          <a:p>
            <a:pPr marL="221741" indent="-221741" defTabSz="886967">
              <a:lnSpc>
                <a:spcPct val="100000"/>
              </a:lnSpc>
              <a:spcBef>
                <a:spcPts val="1800"/>
              </a:spcBef>
              <a:spcAft>
                <a:spcPts val="600"/>
              </a:spcAft>
              <a:defRPr sz="2300"/>
            </a:pPr>
            <a:r>
              <a:rPr lang="en-IN" sz="2100" dirty="0">
                <a:latin typeface="+mj-lt"/>
              </a:rPr>
              <a:t>If the future cash flow is risky, the relevant discount rate is higher to reflect a risk premium</a:t>
            </a:r>
          </a:p>
          <a:p>
            <a:pPr marL="221741" indent="-221741" defTabSz="886967">
              <a:lnSpc>
                <a:spcPct val="100000"/>
              </a:lnSpc>
              <a:spcBef>
                <a:spcPts val="1800"/>
              </a:spcBef>
              <a:spcAft>
                <a:spcPts val="600"/>
              </a:spcAft>
              <a:defRPr sz="2300"/>
            </a:pPr>
            <a:r>
              <a:rPr lang="en-IN" sz="2100" dirty="0">
                <a:latin typeface="+mj-lt"/>
              </a:rPr>
              <a:t>With perfect and complete markets, there is a single interest rate which is relevant for determining solvency</a:t>
            </a:r>
          </a:p>
        </p:txBody>
      </p:sp>
    </p:spTree>
    <p:extLst>
      <p:ext uri="{BB962C8B-B14F-4D97-AF65-F5344CB8AC3E}">
        <p14:creationId xmlns:p14="http://schemas.microsoft.com/office/powerpoint/2010/main" val="34623205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24695-2769-3E20-720C-B589FD9556D6}"/>
              </a:ext>
            </a:extLst>
          </p:cNvPr>
          <p:cNvSpPr>
            <a:spLocks noGrp="1"/>
          </p:cNvSpPr>
          <p:nvPr>
            <p:ph type="title"/>
          </p:nvPr>
        </p:nvSpPr>
        <p:spPr>
          <a:xfrm>
            <a:off x="700634" y="861847"/>
            <a:ext cx="10691265" cy="683173"/>
          </a:xfrm>
        </p:spPr>
        <p:txBody>
          <a:bodyPr>
            <a:normAutofit/>
          </a:bodyPr>
          <a:lstStyle/>
          <a:p>
            <a:r>
              <a:rPr lang="en-US" sz="3200" dirty="0"/>
              <a:t>Financial Frictions and Illiquidity</a:t>
            </a:r>
          </a:p>
        </p:txBody>
      </p:sp>
      <p:sp>
        <p:nvSpPr>
          <p:cNvPr id="3" name="Content Placeholder 2">
            <a:extLst>
              <a:ext uri="{FF2B5EF4-FFF2-40B4-BE49-F238E27FC236}">
                <a16:creationId xmlns:a16="http://schemas.microsoft.com/office/drawing/2014/main" id="{3D86045E-EB57-BCD9-A53D-1C8542EA2EEC}"/>
              </a:ext>
            </a:extLst>
          </p:cNvPr>
          <p:cNvSpPr>
            <a:spLocks noGrp="1"/>
          </p:cNvSpPr>
          <p:nvPr>
            <p:ph idx="1"/>
          </p:nvPr>
        </p:nvSpPr>
        <p:spPr>
          <a:xfrm>
            <a:off x="700635" y="1545020"/>
            <a:ext cx="10691265" cy="4567982"/>
          </a:xfrm>
        </p:spPr>
        <p:txBody>
          <a:bodyPr>
            <a:noAutofit/>
          </a:bodyPr>
          <a:lstStyle/>
          <a:p>
            <a:pPr>
              <a:lnSpc>
                <a:spcPct val="100000"/>
              </a:lnSpc>
              <a:spcBef>
                <a:spcPts val="1800"/>
              </a:spcBef>
              <a:spcAft>
                <a:spcPts val="600"/>
              </a:spcAft>
              <a:defRPr sz="2400"/>
            </a:pPr>
            <a:r>
              <a:rPr lang="en-IN" sz="2100" dirty="0">
                <a:latin typeface="+mj-lt"/>
              </a:rPr>
              <a:t>In the presence of financial frictions, there may be </a:t>
            </a:r>
            <a:r>
              <a:rPr lang="en-IN" sz="2100" dirty="0">
                <a:solidFill>
                  <a:srgbClr val="EC6D0B"/>
                </a:solidFill>
                <a:latin typeface="+mj-lt"/>
              </a:rPr>
              <a:t>multiple</a:t>
            </a:r>
            <a:r>
              <a:rPr lang="en-IN" sz="2100" dirty="0">
                <a:latin typeface="+mj-lt"/>
              </a:rPr>
              <a:t> interest rates consistent with the institution being solvent</a:t>
            </a:r>
          </a:p>
          <a:p>
            <a:pPr>
              <a:lnSpc>
                <a:spcPct val="100000"/>
              </a:lnSpc>
              <a:spcBef>
                <a:spcPts val="1800"/>
              </a:spcBef>
              <a:spcAft>
                <a:spcPts val="600"/>
              </a:spcAft>
              <a:defRPr sz="2400"/>
            </a:pPr>
            <a:r>
              <a:rPr lang="en-IN" sz="2100" dirty="0">
                <a:latin typeface="+mj-lt"/>
              </a:rPr>
              <a:t>For some interest rates, the institution can keep to its repayment schedule but for some others it does not have enough to pay the interest. Hence, they are </a:t>
            </a:r>
            <a:r>
              <a:rPr lang="en-IN" sz="2100" dirty="0">
                <a:solidFill>
                  <a:srgbClr val="EC6D0B"/>
                </a:solidFill>
                <a:latin typeface="+mj-lt"/>
              </a:rPr>
              <a:t>solvent but illiquid</a:t>
            </a:r>
          </a:p>
          <a:p>
            <a:pPr marL="685800" lvl="1" indent="-228600">
              <a:lnSpc>
                <a:spcPct val="100000"/>
              </a:lnSpc>
              <a:spcBef>
                <a:spcPts val="600"/>
              </a:spcBef>
              <a:spcAft>
                <a:spcPts val="600"/>
              </a:spcAft>
              <a:defRPr sz="2400"/>
            </a:pPr>
            <a:r>
              <a:rPr lang="en-IN" sz="2100" dirty="0">
                <a:latin typeface="+mj-lt"/>
              </a:rPr>
              <a:t>Even if discounted future cash flow is positive and fundamentals remains the same, financial frictions can make institutions unable to roll over their debt at a high enough interest rate</a:t>
            </a:r>
          </a:p>
          <a:p>
            <a:pPr>
              <a:lnSpc>
                <a:spcPct val="100000"/>
              </a:lnSpc>
              <a:spcBef>
                <a:spcPts val="1800"/>
              </a:spcBef>
              <a:spcAft>
                <a:spcPts val="600"/>
              </a:spcAft>
              <a:defRPr sz="2400"/>
            </a:pPr>
            <a:r>
              <a:rPr lang="en-IN" sz="2100" dirty="0">
                <a:latin typeface="+mj-lt"/>
              </a:rPr>
              <a:t>The key diagnosis </a:t>
            </a:r>
            <a:r>
              <a:rPr lang="en-IN" sz="2100" dirty="0"/>
              <a:t>in</a:t>
            </a:r>
            <a:r>
              <a:rPr lang="en-IN" sz="2100" dirty="0">
                <a:latin typeface="+mj-lt"/>
              </a:rPr>
              <a:t> a crisis is ability to distinguish between insolvent and illiquid institutions</a:t>
            </a:r>
          </a:p>
          <a:p>
            <a:pPr marL="685800" lvl="1" indent="-228600">
              <a:lnSpc>
                <a:spcPct val="100000"/>
              </a:lnSpc>
              <a:spcBef>
                <a:spcPts val="600"/>
              </a:spcBef>
              <a:spcAft>
                <a:spcPts val="600"/>
              </a:spcAft>
              <a:defRPr sz="2400"/>
            </a:pPr>
            <a:r>
              <a:rPr lang="en-IN" sz="2100" dirty="0">
                <a:latin typeface="+mj-lt"/>
              </a:rPr>
              <a:t>Policy could potentially help in liquidity crisis</a:t>
            </a:r>
          </a:p>
        </p:txBody>
      </p:sp>
    </p:spTree>
    <p:extLst>
      <p:ext uri="{BB962C8B-B14F-4D97-AF65-F5344CB8AC3E}">
        <p14:creationId xmlns:p14="http://schemas.microsoft.com/office/powerpoint/2010/main" val="2350902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A9BC2C8A-5040-2DB2-E3AD-6DC3CCD3AEF0}"/>
              </a:ext>
            </a:extLst>
          </p:cNvPr>
          <p:cNvGrpSpPr/>
          <p:nvPr/>
        </p:nvGrpSpPr>
        <p:grpSpPr>
          <a:xfrm>
            <a:off x="750367" y="2543175"/>
            <a:ext cx="10691265" cy="1806712"/>
            <a:chOff x="750367" y="2543175"/>
            <a:chExt cx="10691265" cy="1806712"/>
          </a:xfrm>
        </p:grpSpPr>
        <p:sp>
          <p:nvSpPr>
            <p:cNvPr id="4" name="Rectangle 3">
              <a:extLst>
                <a:ext uri="{FF2B5EF4-FFF2-40B4-BE49-F238E27FC236}">
                  <a16:creationId xmlns:a16="http://schemas.microsoft.com/office/drawing/2014/main" id="{9185BFDD-CAB8-80D4-FD6D-6566998C7C84}"/>
                </a:ext>
              </a:extLst>
            </p:cNvPr>
            <p:cNvSpPr/>
            <p:nvPr/>
          </p:nvSpPr>
          <p:spPr>
            <a:xfrm>
              <a:off x="885826" y="2543175"/>
              <a:ext cx="10415588" cy="180671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solidFill>
                  <a:srgbClr val="FF2600"/>
                </a:solidFill>
              </a:endParaRPr>
            </a:p>
          </p:txBody>
        </p:sp>
        <p:sp>
          <p:nvSpPr>
            <p:cNvPr id="5" name="Title 25">
              <a:extLst>
                <a:ext uri="{FF2B5EF4-FFF2-40B4-BE49-F238E27FC236}">
                  <a16:creationId xmlns:a16="http://schemas.microsoft.com/office/drawing/2014/main" id="{2082658A-F2A6-33C9-1426-646247DED68B}"/>
                </a:ext>
              </a:extLst>
            </p:cNvPr>
            <p:cNvSpPr txBox="1">
              <a:spLocks/>
            </p:cNvSpPr>
            <p:nvPr/>
          </p:nvSpPr>
          <p:spPr>
            <a:xfrm>
              <a:off x="750367" y="2743485"/>
              <a:ext cx="10691265" cy="1371030"/>
            </a:xfrm>
            <a:prstGeom prst="rect">
              <a:avLst/>
            </a:prstGeom>
          </p:spPr>
          <p:txBody>
            <a:bodyPr anchor="ctr">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pPr algn="ctr"/>
              <a:r>
                <a:rPr lang="en-US" sz="4400" cap="none" dirty="0">
                  <a:solidFill>
                    <a:srgbClr val="EC6D0B"/>
                  </a:solidFill>
                </a:rPr>
                <a:t>DEBT AND THE CHALLENING ILLIQUIDITY-INSOLVENCY DISTINCTION</a:t>
              </a:r>
            </a:p>
          </p:txBody>
        </p:sp>
      </p:grpSp>
    </p:spTree>
    <p:extLst>
      <p:ext uri="{BB962C8B-B14F-4D97-AF65-F5344CB8AC3E}">
        <p14:creationId xmlns:p14="http://schemas.microsoft.com/office/powerpoint/2010/main" val="986634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88258" y="751375"/>
            <a:ext cx="10663957" cy="689178"/>
          </a:xfrm>
        </p:spPr>
        <p:txBody>
          <a:bodyPr>
            <a:normAutofit/>
          </a:bodyPr>
          <a:lstStyle/>
          <a:p>
            <a:r>
              <a:rPr lang="en-IN" dirty="0"/>
              <a:t>A simple model of debt, solvency and liquidity</a:t>
            </a:r>
            <a:endParaRPr lang="en-US" dirty="0"/>
          </a:p>
        </p:txBody>
      </p:sp>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88258" y="1483667"/>
            <a:ext cx="5847869" cy="4751370"/>
          </a:xfrm>
        </p:spPr>
        <p:txBody>
          <a:bodyPr>
            <a:noAutofit/>
          </a:bodyPr>
          <a:lstStyle/>
          <a:p>
            <a:pPr marL="336040" indent="-336040" defTabSz="896111">
              <a:spcBef>
                <a:spcPts val="0"/>
              </a:spcBef>
              <a:spcAft>
                <a:spcPts val="600"/>
              </a:spcAft>
              <a:buSzPct val="100000"/>
              <a:buFont typeface="Arial"/>
              <a:buChar char="•"/>
              <a:defRPr sz="2000" i="1"/>
            </a:pPr>
            <a:r>
              <a:rPr lang="en-IN" sz="2000" dirty="0">
                <a:latin typeface="+mj-lt"/>
              </a:rPr>
              <a:t>Assume everyone is risk neutral and has no time-preference</a:t>
            </a:r>
          </a:p>
          <a:p>
            <a:pPr marL="336040" indent="-336040" defTabSz="896111">
              <a:spcBef>
                <a:spcPts val="0"/>
              </a:spcBef>
              <a:spcAft>
                <a:spcPts val="600"/>
              </a:spcAft>
              <a:buSzPct val="100000"/>
              <a:buFont typeface="Arial"/>
              <a:buChar char="•"/>
              <a:defRPr sz="2000"/>
            </a:pPr>
            <a:r>
              <a:rPr lang="en-IN" sz="2000" dirty="0">
                <a:latin typeface="+mj-lt"/>
              </a:rPr>
              <a:t>Institution needs an amount </a:t>
            </a:r>
            <a:r>
              <a:rPr lang="en-IN" sz="2000" i="1" dirty="0">
                <a:solidFill>
                  <a:srgbClr val="EC6D0B"/>
                </a:solidFill>
                <a:latin typeface="+mj-lt"/>
              </a:rPr>
              <a:t>q </a:t>
            </a:r>
            <a:r>
              <a:rPr lang="en-IN" sz="2000" dirty="0">
                <a:latin typeface="+mj-lt"/>
              </a:rPr>
              <a:t> to finance a project with a future payoff of </a:t>
            </a:r>
            <a:r>
              <a:rPr lang="en-IN" sz="2000" i="1" dirty="0">
                <a:solidFill>
                  <a:srgbClr val="EC6D0B"/>
                </a:solidFill>
                <a:latin typeface="+mj-lt"/>
              </a:rPr>
              <a:t>z</a:t>
            </a:r>
          </a:p>
          <a:p>
            <a:pPr marL="336040" indent="-336040" defTabSz="896111">
              <a:spcBef>
                <a:spcPts val="0"/>
              </a:spcBef>
              <a:spcAft>
                <a:spcPts val="600"/>
              </a:spcAft>
              <a:buSzPct val="100000"/>
              <a:buFont typeface="Arial"/>
              <a:buChar char="•"/>
              <a:defRPr sz="2000"/>
            </a:pPr>
            <a:r>
              <a:rPr lang="en-IN" sz="2000" dirty="0">
                <a:latin typeface="+mj-lt"/>
              </a:rPr>
              <a:t>The net return is then </a:t>
            </a:r>
            <a:r>
              <a:rPr lang="en-IN" sz="2000" i="1" dirty="0">
                <a:latin typeface="+mj-lt"/>
              </a:rPr>
              <a:t>z/q </a:t>
            </a:r>
            <a:r>
              <a:rPr lang="en-IN" sz="2000" dirty="0">
                <a:latin typeface="+mj-lt"/>
              </a:rPr>
              <a:t>– 1</a:t>
            </a:r>
          </a:p>
          <a:p>
            <a:pPr marL="336040" indent="-336040" defTabSz="896111">
              <a:spcBef>
                <a:spcPts val="0"/>
              </a:spcBef>
              <a:spcAft>
                <a:spcPts val="600"/>
              </a:spcAft>
              <a:buSzPct val="100000"/>
              <a:buFont typeface="Arial"/>
              <a:buChar char="•"/>
              <a:defRPr sz="2000"/>
            </a:pPr>
            <a:r>
              <a:rPr lang="en-IN" sz="2000" dirty="0">
                <a:latin typeface="+mj-lt"/>
              </a:rPr>
              <a:t>Suppose </a:t>
            </a:r>
            <a:r>
              <a:rPr lang="en-IN" sz="2000" i="1" dirty="0">
                <a:solidFill>
                  <a:srgbClr val="EC6D0B"/>
                </a:solidFill>
                <a:latin typeface="+mj-lt"/>
              </a:rPr>
              <a:t>z</a:t>
            </a:r>
            <a:r>
              <a:rPr lang="en-IN" sz="2000" i="1" dirty="0">
                <a:solidFill>
                  <a:schemeClr val="accent3"/>
                </a:solidFill>
                <a:latin typeface="+mj-lt"/>
              </a:rPr>
              <a:t> </a:t>
            </a:r>
            <a:r>
              <a:rPr lang="en-IN" sz="2000" dirty="0">
                <a:solidFill>
                  <a:schemeClr val="accent3"/>
                </a:solidFill>
                <a:latin typeface="+mj-lt"/>
              </a:rPr>
              <a:t> </a:t>
            </a:r>
            <a:r>
              <a:rPr lang="en-IN" sz="2000" dirty="0">
                <a:latin typeface="+mj-lt"/>
              </a:rPr>
              <a:t>is uncertain: it can randomly take any value between 0 and 1 with equal probability</a:t>
            </a:r>
          </a:p>
          <a:p>
            <a:pPr marL="336040" indent="-336040" defTabSz="896111">
              <a:spcBef>
                <a:spcPts val="0"/>
              </a:spcBef>
              <a:spcAft>
                <a:spcPts val="600"/>
              </a:spcAft>
              <a:buSzPct val="100000"/>
              <a:buFont typeface="Arial"/>
              <a:buChar char="•"/>
              <a:defRPr sz="2000"/>
            </a:pPr>
            <a:r>
              <a:rPr lang="en-IN" sz="2000" dirty="0">
                <a:latin typeface="+mj-lt"/>
              </a:rPr>
              <a:t>Expected value is 1/2 and the expected return is </a:t>
            </a:r>
            <a:r>
              <a:rPr lang="en-IN" sz="2000" i="1" dirty="0">
                <a:latin typeface="+mj-lt"/>
              </a:rPr>
              <a:t>1/(2q) – 1 </a:t>
            </a:r>
          </a:p>
          <a:p>
            <a:pPr marL="336040" indent="-336040" defTabSz="896111">
              <a:spcBef>
                <a:spcPts val="0"/>
              </a:spcBef>
              <a:spcAft>
                <a:spcPts val="600"/>
              </a:spcAft>
              <a:buSzPct val="100000"/>
              <a:buFont typeface="Arial"/>
              <a:buChar char="•"/>
              <a:defRPr sz="2000"/>
            </a:pPr>
            <a:r>
              <a:rPr lang="en-IN" sz="2000" dirty="0">
                <a:latin typeface="+mj-lt"/>
              </a:rPr>
              <a:t>With </a:t>
            </a:r>
            <a:r>
              <a:rPr lang="en-IN" sz="2000" dirty="0">
                <a:solidFill>
                  <a:srgbClr val="EC6D0B"/>
                </a:solidFill>
                <a:latin typeface="+mj-lt"/>
              </a:rPr>
              <a:t>perfect markets</a:t>
            </a:r>
            <a:r>
              <a:rPr lang="en-IN" sz="2000" dirty="0">
                <a:latin typeface="+mj-lt"/>
              </a:rPr>
              <a:t>, as long as the interest rate charged is below </a:t>
            </a:r>
            <a:r>
              <a:rPr lang="en-IN" sz="2000" i="1" dirty="0">
                <a:latin typeface="+mj-lt"/>
              </a:rPr>
              <a:t>1/(2q) – 1 </a:t>
            </a:r>
            <a:r>
              <a:rPr lang="en-IN" sz="2000" dirty="0">
                <a:latin typeface="+mj-lt"/>
              </a:rPr>
              <a:t>, the institution is solvent</a:t>
            </a:r>
          </a:p>
        </p:txBody>
      </p:sp>
      <p:grpSp>
        <p:nvGrpSpPr>
          <p:cNvPr id="7" name="Group 24">
            <a:extLst>
              <a:ext uri="{FF2B5EF4-FFF2-40B4-BE49-F238E27FC236}">
                <a16:creationId xmlns:a16="http://schemas.microsoft.com/office/drawing/2014/main" id="{53033FB6-96C5-339A-57CE-DBEA5ED90A6E}"/>
              </a:ext>
            </a:extLst>
          </p:cNvPr>
          <p:cNvGrpSpPr/>
          <p:nvPr/>
        </p:nvGrpSpPr>
        <p:grpSpPr>
          <a:xfrm>
            <a:off x="6786533" y="4946674"/>
            <a:ext cx="4565682" cy="754455"/>
            <a:chOff x="0" y="-1"/>
            <a:chExt cx="4565681" cy="754454"/>
          </a:xfrm>
        </p:grpSpPr>
        <p:sp>
          <p:nvSpPr>
            <p:cNvPr id="8" name="Rectangle 44">
              <a:extLst>
                <a:ext uri="{FF2B5EF4-FFF2-40B4-BE49-F238E27FC236}">
                  <a16:creationId xmlns:a16="http://schemas.microsoft.com/office/drawing/2014/main" id="{0D91909D-5F43-AA03-28D6-B2ECE274F0FF}"/>
                </a:ext>
              </a:extLst>
            </p:cNvPr>
            <p:cNvSpPr/>
            <p:nvPr/>
          </p:nvSpPr>
          <p:spPr>
            <a:xfrm>
              <a:off x="248154" y="371099"/>
              <a:ext cx="3581092" cy="307176"/>
            </a:xfrm>
            <a:prstGeom prst="rect">
              <a:avLst/>
            </a:prstGeom>
            <a:solidFill>
              <a:srgbClr val="FFC000"/>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p>
          </p:txBody>
        </p:sp>
        <p:sp>
          <p:nvSpPr>
            <p:cNvPr id="9" name="Straight Arrow Connector 30">
              <a:extLst>
                <a:ext uri="{FF2B5EF4-FFF2-40B4-BE49-F238E27FC236}">
                  <a16:creationId xmlns:a16="http://schemas.microsoft.com/office/drawing/2014/main" id="{B87AC0A6-B926-F82A-CD0F-4694AE67BE52}"/>
                </a:ext>
              </a:extLst>
            </p:cNvPr>
            <p:cNvSpPr/>
            <p:nvPr/>
          </p:nvSpPr>
          <p:spPr>
            <a:xfrm flipV="1">
              <a:off x="248162" y="320112"/>
              <a:ext cx="4317519" cy="12954"/>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p>
          </p:txBody>
        </p:sp>
        <p:sp>
          <p:nvSpPr>
            <p:cNvPr id="10" name="TextBox 39">
              <a:extLst>
                <a:ext uri="{FF2B5EF4-FFF2-40B4-BE49-F238E27FC236}">
                  <a16:creationId xmlns:a16="http://schemas.microsoft.com/office/drawing/2014/main" id="{3B024256-332D-E619-0924-24DA0715297E}"/>
                </a:ext>
              </a:extLst>
            </p:cNvPr>
            <p:cNvSpPr txBox="1"/>
            <p:nvPr/>
          </p:nvSpPr>
          <p:spPr>
            <a:xfrm>
              <a:off x="3782404" y="279123"/>
              <a:ext cx="205892" cy="42139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t>1</a:t>
              </a:r>
            </a:p>
          </p:txBody>
        </p:sp>
        <mc:AlternateContent xmlns:mc="http://schemas.openxmlformats.org/markup-compatibility/2006" xmlns:a14="http://schemas.microsoft.com/office/drawing/2010/main">
          <mc:Choice Requires="a14">
            <p:sp>
              <p:nvSpPr>
                <p:cNvPr id="11" name="TextBox 40">
                  <a:extLst>
                    <a:ext uri="{FF2B5EF4-FFF2-40B4-BE49-F238E27FC236}">
                      <a16:creationId xmlns:a16="http://schemas.microsoft.com/office/drawing/2014/main" id="{3A956626-C48F-A050-24C0-4015080FCBB9}"/>
                    </a:ext>
                  </a:extLst>
                </p:cNvPr>
                <p:cNvSpPr txBox="1"/>
                <p:nvPr/>
              </p:nvSpPr>
              <p:spPr>
                <a:xfrm>
                  <a:off x="4238702" y="-1"/>
                  <a:ext cx="167482"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lang="en-IN" sz="1800" i="1" smtClean="0">
                            <a:solidFill>
                              <a:srgbClr val="000000"/>
                            </a:solidFill>
                            <a:latin typeface="Cambria Math" panose="02040503050406030204" pitchFamily="18" charset="0"/>
                          </a:rPr>
                          <m:t>𝑧</m:t>
                        </m:r>
                      </m:oMath>
                    </m:oMathPara>
                  </a14:m>
                  <a:endParaRPr lang="en-IN" dirty="0">
                    <a:latin typeface="+mj-lt"/>
                  </a:endParaRPr>
                </a:p>
              </p:txBody>
            </p:sp>
          </mc:Choice>
          <mc:Fallback xmlns="">
            <p:sp>
              <p:nvSpPr>
                <p:cNvPr id="11" name="TextBox 40">
                  <a:extLst>
                    <a:ext uri="{FF2B5EF4-FFF2-40B4-BE49-F238E27FC236}">
                      <a16:creationId xmlns:a16="http://schemas.microsoft.com/office/drawing/2014/main" id="{3A956626-C48F-A050-24C0-4015080FCBB9}"/>
                    </a:ext>
                  </a:extLst>
                </p:cNvPr>
                <p:cNvSpPr txBox="1">
                  <a:spLocks noRot="1" noChangeAspect="1" noMove="1" noResize="1" noEditPoints="1" noAdjustHandles="1" noChangeArrowheads="1" noChangeShapeType="1" noTextEdit="1"/>
                </p:cNvSpPr>
                <p:nvPr/>
              </p:nvSpPr>
              <p:spPr>
                <a:xfrm>
                  <a:off x="4238702" y="-1"/>
                  <a:ext cx="167482" cy="276999"/>
                </a:xfrm>
                <a:prstGeom prst="rect">
                  <a:avLst/>
                </a:prstGeom>
                <a:blipFill>
                  <a:blip r:embed="rId2"/>
                  <a:stretch>
                    <a:fillRect l="-21429" r="-14286"/>
                  </a:stretch>
                </a:blipFill>
                <a:ln w="12700" cap="flat">
                  <a:noFill/>
                  <a:miter lim="400000"/>
                </a:ln>
                <a:effectLst/>
              </p:spPr>
              <p:txBody>
                <a:bodyPr/>
                <a:lstStyle/>
                <a:p>
                  <a:r>
                    <a:rPr lang="en-US">
                      <a:noFill/>
                    </a:rPr>
                    <a:t> </a:t>
                  </a:r>
                </a:p>
              </p:txBody>
            </p:sp>
          </mc:Fallback>
        </mc:AlternateContent>
        <p:sp>
          <p:nvSpPr>
            <p:cNvPr id="12" name="TextBox 41">
              <a:extLst>
                <a:ext uri="{FF2B5EF4-FFF2-40B4-BE49-F238E27FC236}">
                  <a16:creationId xmlns:a16="http://schemas.microsoft.com/office/drawing/2014/main" id="{2654D017-B0ED-996B-D0C1-7E91EBC323A9}"/>
                </a:ext>
              </a:extLst>
            </p:cNvPr>
            <p:cNvSpPr txBox="1"/>
            <p:nvPr/>
          </p:nvSpPr>
          <p:spPr>
            <a:xfrm>
              <a:off x="0" y="333062"/>
              <a:ext cx="205892" cy="42139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t>0</a:t>
              </a:r>
            </a:p>
          </p:txBody>
        </p:sp>
      </p:grpSp>
      <p:sp>
        <p:nvSpPr>
          <p:cNvPr id="13" name="Cash flow at t=2">
            <a:extLst>
              <a:ext uri="{FF2B5EF4-FFF2-40B4-BE49-F238E27FC236}">
                <a16:creationId xmlns:a16="http://schemas.microsoft.com/office/drawing/2014/main" id="{C7C7159B-DA4D-7457-5E53-49CADEB82D55}"/>
              </a:ext>
            </a:extLst>
          </p:cNvPr>
          <p:cNvSpPr txBox="1"/>
          <p:nvPr/>
        </p:nvSpPr>
        <p:spPr>
          <a:xfrm>
            <a:off x="10845057" y="5317774"/>
            <a:ext cx="1014316" cy="5486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8" tIns="45718" rIns="45718" bIns="45718">
            <a:spAutoFit/>
          </a:bodyPr>
          <a:lstStyle>
            <a:lvl1pPr>
              <a:defRPr sz="1500"/>
            </a:lvl1pPr>
          </a:lstStyle>
          <a:p>
            <a:r>
              <a:rPr dirty="0">
                <a:latin typeface="+mj-lt"/>
              </a:rPr>
              <a:t>Cash flow at t=2</a:t>
            </a:r>
          </a:p>
        </p:txBody>
      </p:sp>
    </p:spTree>
    <p:extLst>
      <p:ext uri="{BB962C8B-B14F-4D97-AF65-F5344CB8AC3E}">
        <p14:creationId xmlns:p14="http://schemas.microsoft.com/office/powerpoint/2010/main" val="150395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88258" y="753669"/>
            <a:ext cx="7457250" cy="596456"/>
          </a:xfrm>
        </p:spPr>
        <p:txBody>
          <a:bodyPr>
            <a:normAutofit/>
          </a:bodyPr>
          <a:lstStyle/>
          <a:p>
            <a:r>
              <a:rPr lang="en-IN" dirty="0"/>
              <a:t>A simple model: Perfect markets</a:t>
            </a:r>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88258" y="1480884"/>
                <a:ext cx="4717207" cy="4754153"/>
              </a:xfrm>
            </p:spPr>
            <p:txBody>
              <a:bodyPr>
                <a:normAutofit/>
              </a:bodyPr>
              <a:lstStyle/>
              <a:p>
                <a:pPr marL="342899" indent="-342899">
                  <a:lnSpc>
                    <a:spcPct val="100000"/>
                  </a:lnSpc>
                  <a:spcBef>
                    <a:spcPts val="1800"/>
                  </a:spcBef>
                  <a:spcAft>
                    <a:spcPts val="600"/>
                  </a:spcAft>
                  <a:buSzPct val="100000"/>
                  <a:buFont typeface="Arial"/>
                  <a:buChar char="•"/>
                  <a:defRPr sz="2100">
                    <a:solidFill>
                      <a:schemeClr val="accent3"/>
                    </a:solidFill>
                  </a:defRPr>
                </a:pPr>
                <a:r>
                  <a:rPr lang="en-IN" sz="2000" dirty="0">
                    <a:solidFill>
                      <a:srgbClr val="EC6D0B"/>
                    </a:solidFill>
                    <a:latin typeface="+mj-lt"/>
                  </a:rPr>
                  <a:t>Debt contract</a:t>
                </a:r>
                <a:r>
                  <a:rPr lang="en-IN" sz="2000" dirty="0">
                    <a:solidFill>
                      <a:srgbClr val="000000"/>
                    </a:solidFill>
                    <a:latin typeface="+mj-lt"/>
                  </a:rPr>
                  <a:t>: creditor gives amount </a:t>
                </a:r>
                <a:r>
                  <a:rPr lang="en-IN" sz="2000" i="1" dirty="0">
                    <a:solidFill>
                      <a:srgbClr val="EC6D0B"/>
                    </a:solidFill>
                    <a:latin typeface="+mj-lt"/>
                  </a:rPr>
                  <a:t>q</a:t>
                </a:r>
                <a:r>
                  <a:rPr lang="en-IN" sz="2000" dirty="0">
                    <a:solidFill>
                      <a:srgbClr val="000000"/>
                    </a:solidFill>
                    <a:latin typeface="+mj-lt"/>
                  </a:rPr>
                  <a:t> today, gets payment </a:t>
                </a:r>
                <a14:m>
                  <m:oMath xmlns:m="http://schemas.openxmlformats.org/officeDocument/2006/math">
                    <m:r>
                      <a:rPr lang="ar-AE" sz="2000" i="1" smtClean="0">
                        <a:solidFill>
                          <a:srgbClr val="DE660F"/>
                        </a:solidFill>
                        <a:latin typeface="Cambria Math" panose="02040503050406030204" pitchFamily="18" charset="0"/>
                      </a:rPr>
                      <m:t>𝐹</m:t>
                    </m:r>
                  </m:oMath>
                </a14:m>
                <a:r>
                  <a:rPr lang="en-IN" sz="2000" dirty="0">
                    <a:solidFill>
                      <a:srgbClr val="000000"/>
                    </a:solidFill>
                    <a:latin typeface="+mj-lt"/>
                  </a:rPr>
                  <a:t> in the future</a:t>
                </a:r>
              </a:p>
              <a:p>
                <a:pPr marL="342899" indent="-342899">
                  <a:lnSpc>
                    <a:spcPct val="100000"/>
                  </a:lnSpc>
                  <a:spcBef>
                    <a:spcPts val="1800"/>
                  </a:spcBef>
                  <a:spcAft>
                    <a:spcPts val="600"/>
                  </a:spcAft>
                  <a:buSzPct val="100000"/>
                  <a:buFont typeface="Arial"/>
                  <a:buChar char="•"/>
                  <a:defRPr sz="2100"/>
                </a:pPr>
                <a:r>
                  <a:rPr lang="en-IN" sz="2000" dirty="0">
                    <a:latin typeface="+mj-lt"/>
                  </a:rPr>
                  <a:t>The institution can only issue debt contracts that may default</a:t>
                </a:r>
              </a:p>
              <a:p>
                <a:pPr marL="342899" indent="-342899">
                  <a:lnSpc>
                    <a:spcPct val="100000"/>
                  </a:lnSpc>
                  <a:spcBef>
                    <a:spcPts val="1800"/>
                  </a:spcBef>
                  <a:spcAft>
                    <a:spcPts val="600"/>
                  </a:spcAft>
                  <a:buSzPct val="100000"/>
                  <a:buFont typeface="Arial"/>
                  <a:buChar char="•"/>
                  <a:defRPr sz="2100"/>
                </a:pPr>
                <a:r>
                  <a:rPr lang="en-IN" sz="2000" dirty="0">
                    <a:latin typeface="+mj-lt"/>
                  </a:rPr>
                  <a:t>If </a:t>
                </a:r>
                <a14:m>
                  <m:oMath xmlns:m="http://schemas.openxmlformats.org/officeDocument/2006/math">
                    <m:r>
                      <m:rPr>
                        <m:sty m:val="p"/>
                      </m:rPr>
                      <a:rPr lang="en-IN" sz="2000" i="0" smtClean="0">
                        <a:solidFill>
                          <a:srgbClr val="000000"/>
                        </a:solidFill>
                        <a:latin typeface="Cambria Math" panose="02040503050406030204" pitchFamily="18" charset="0"/>
                      </a:rPr>
                      <m:t>z</m:t>
                    </m:r>
                    <m:r>
                      <a:rPr lang="en-IN" sz="2000" i="1">
                        <a:solidFill>
                          <a:srgbClr val="000000"/>
                        </a:solidFill>
                        <a:latin typeface="Cambria Math" panose="02040503050406030204" pitchFamily="18" charset="0"/>
                      </a:rPr>
                      <m:t> </m:t>
                    </m:r>
                  </m:oMath>
                </a14:m>
                <a:r>
                  <a:rPr lang="en-IN" sz="2000" i="1" dirty="0">
                    <a:latin typeface="+mj-lt"/>
                  </a:rPr>
                  <a:t>≥</a:t>
                </a:r>
                <a:r>
                  <a:rPr lang="en-IN" sz="2000" dirty="0">
                    <a:latin typeface="+mj-lt"/>
                  </a:rPr>
                  <a:t> </a:t>
                </a:r>
                <a14:m>
                  <m:oMath xmlns:m="http://schemas.openxmlformats.org/officeDocument/2006/math">
                    <m:r>
                      <a:rPr lang="ar-AE" sz="2000" i="1">
                        <a:solidFill>
                          <a:srgbClr val="000000"/>
                        </a:solidFill>
                        <a:latin typeface="Cambria Math" panose="02040503050406030204" pitchFamily="18" charset="0"/>
                      </a:rPr>
                      <m:t>𝐹</m:t>
                    </m:r>
                    <m:r>
                      <a:rPr lang="en-US" sz="2000" b="0" i="1" smtClean="0">
                        <a:solidFill>
                          <a:srgbClr val="000000"/>
                        </a:solidFill>
                        <a:latin typeface="Cambria Math" panose="02040503050406030204" pitchFamily="18" charset="0"/>
                      </a:rPr>
                      <m:t>, </m:t>
                    </m:r>
                  </m:oMath>
                </a14:m>
                <a:r>
                  <a:rPr lang="en-IN" sz="2000" dirty="0">
                    <a:latin typeface="+mj-lt"/>
                  </a:rPr>
                  <a:t>then repayment. Only</a:t>
                </a:r>
                <a:r>
                  <a:rPr lang="en-IN" sz="2000" i="1" dirty="0">
                    <a:latin typeface="+mj-lt"/>
                  </a:rPr>
                  <a:t> </a:t>
                </a:r>
                <a14:m>
                  <m:oMath xmlns:m="http://schemas.openxmlformats.org/officeDocument/2006/math">
                    <m:r>
                      <a:rPr lang="ar-AE" sz="2000" i="1">
                        <a:solidFill>
                          <a:srgbClr val="000000"/>
                        </a:solidFill>
                        <a:latin typeface="Cambria Math" panose="02040503050406030204" pitchFamily="18" charset="0"/>
                      </a:rPr>
                      <m:t>𝐹</m:t>
                    </m:r>
                  </m:oMath>
                </a14:m>
                <a:r>
                  <a:rPr lang="en-IN" sz="2000" i="1" dirty="0">
                    <a:latin typeface="+mj-lt"/>
                  </a:rPr>
                  <a:t>  </a:t>
                </a:r>
                <a:r>
                  <a:rPr lang="en-IN" sz="2000" dirty="0">
                    <a:latin typeface="+mj-lt"/>
                  </a:rPr>
                  <a:t>is paid to creditor and the rest is kept by institution as profits</a:t>
                </a:r>
              </a:p>
              <a:p>
                <a:pPr marL="342899" indent="-342899">
                  <a:lnSpc>
                    <a:spcPct val="100000"/>
                  </a:lnSpc>
                  <a:spcBef>
                    <a:spcPts val="1800"/>
                  </a:spcBef>
                  <a:spcAft>
                    <a:spcPts val="600"/>
                  </a:spcAft>
                  <a:buSzPct val="100000"/>
                  <a:buFont typeface="Arial"/>
                  <a:buChar char="•"/>
                  <a:defRPr sz="2100"/>
                </a:pPr>
                <a:r>
                  <a:rPr lang="en-IN" sz="2000" dirty="0">
                    <a:latin typeface="+mj-lt"/>
                  </a:rPr>
                  <a:t>If </a:t>
                </a:r>
                <a14:m>
                  <m:oMath xmlns:m="http://schemas.openxmlformats.org/officeDocument/2006/math">
                    <m:r>
                      <m:rPr>
                        <m:sty m:val="p"/>
                      </m:rPr>
                      <a:rPr lang="en-IN" sz="2000" i="0" smtClean="0">
                        <a:solidFill>
                          <a:srgbClr val="000000"/>
                        </a:solidFill>
                        <a:latin typeface="Cambria Math" panose="02040503050406030204" pitchFamily="18" charset="0"/>
                      </a:rPr>
                      <m:t>z</m:t>
                    </m:r>
                  </m:oMath>
                </a14:m>
                <a:r>
                  <a:rPr lang="en-IN" sz="2000" i="1" dirty="0">
                    <a:latin typeface="+mj-lt"/>
                  </a:rPr>
                  <a:t> &lt; </a:t>
                </a:r>
                <a14:m>
                  <m:oMath xmlns:m="http://schemas.openxmlformats.org/officeDocument/2006/math">
                    <m:r>
                      <a:rPr lang="ar-AE" sz="2000" i="1">
                        <a:solidFill>
                          <a:srgbClr val="000000"/>
                        </a:solidFill>
                        <a:latin typeface="Cambria Math" panose="02040503050406030204" pitchFamily="18" charset="0"/>
                      </a:rPr>
                      <m:t>𝐹</m:t>
                    </m:r>
                  </m:oMath>
                </a14:m>
                <a:r>
                  <a:rPr lang="en-IN" sz="2000" dirty="0">
                    <a:latin typeface="+mj-lt"/>
                  </a:rPr>
                  <a:t>, then the most the institution can give is amount </a:t>
                </a:r>
                <a14:m>
                  <m:oMath xmlns:m="http://schemas.openxmlformats.org/officeDocument/2006/math">
                    <m:r>
                      <m:rPr>
                        <m:sty m:val="p"/>
                      </m:rPr>
                      <a:rPr lang="en-IN" sz="2000">
                        <a:solidFill>
                          <a:srgbClr val="000000"/>
                        </a:solidFill>
                        <a:latin typeface="Cambria Math" panose="02040503050406030204" pitchFamily="18" charset="0"/>
                      </a:rPr>
                      <m:t>z</m:t>
                    </m:r>
                  </m:oMath>
                </a14:m>
                <a:endParaRPr lang="en-IN" sz="2000" i="1" dirty="0">
                  <a:latin typeface="+mj-lt"/>
                </a:endParaRPr>
              </a:p>
            </p:txBody>
          </p:sp>
        </mc:Choice>
        <mc:Fallback xmlns="">
          <p:sp>
            <p:nvSpPr>
              <p:cNvPr id="6" name="Text Placeholder 5">
                <a:extLst>
                  <a:ext uri="{FF2B5EF4-FFF2-40B4-BE49-F238E27FC236}">
                    <a16:creationId xmlns:a16="http://schemas.microsoft.com/office/drawing/2014/main" id="{3EA9A647-EAD6-7405-4CA5-9B3F9AD4D97D}"/>
                  </a:ext>
                </a:extLst>
              </p:cNvPr>
              <p:cNvSpPr>
                <a:spLocks noGrp="1" noRot="1" noChangeAspect="1" noMove="1" noResize="1" noEditPoints="1" noAdjustHandles="1" noChangeArrowheads="1" noChangeShapeType="1" noTextEdit="1"/>
              </p:cNvSpPr>
              <p:nvPr>
                <p:ph type="body" sz="half" idx="2"/>
              </p:nvPr>
            </p:nvSpPr>
            <p:spPr>
              <a:xfrm>
                <a:off x="688258" y="1480884"/>
                <a:ext cx="4717207" cy="4754153"/>
              </a:xfrm>
              <a:blipFill>
                <a:blip r:embed="rId2"/>
                <a:stretch>
                  <a:fillRect l="-1344" t="-798" r="-538"/>
                </a:stretch>
              </a:blipFill>
            </p:spPr>
            <p:txBody>
              <a:bodyPr/>
              <a:lstStyle/>
              <a:p>
                <a:r>
                  <a:rPr lang="en-US">
                    <a:noFill/>
                  </a:rPr>
                  <a:t> </a:t>
                </a:r>
              </a:p>
            </p:txBody>
          </p:sp>
        </mc:Fallback>
      </mc:AlternateContent>
      <p:sp>
        <p:nvSpPr>
          <p:cNvPr id="13" name="Cash flow at t=2">
            <a:extLst>
              <a:ext uri="{FF2B5EF4-FFF2-40B4-BE49-F238E27FC236}">
                <a16:creationId xmlns:a16="http://schemas.microsoft.com/office/drawing/2014/main" id="{C7C7159B-DA4D-7457-5E53-49CADEB82D55}"/>
              </a:ext>
            </a:extLst>
          </p:cNvPr>
          <p:cNvSpPr txBox="1"/>
          <p:nvPr/>
        </p:nvSpPr>
        <p:spPr>
          <a:xfrm>
            <a:off x="10838470" y="5269784"/>
            <a:ext cx="1014316" cy="5486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500"/>
            </a:lvl1pPr>
          </a:lstStyle>
          <a:p>
            <a:r>
              <a:rPr dirty="0">
                <a:latin typeface="+mj-lt"/>
              </a:rPr>
              <a:t>Cash flow at t=2</a:t>
            </a:r>
          </a:p>
        </p:txBody>
      </p:sp>
      <p:grpSp>
        <p:nvGrpSpPr>
          <p:cNvPr id="30" name="Group 24">
            <a:extLst>
              <a:ext uri="{FF2B5EF4-FFF2-40B4-BE49-F238E27FC236}">
                <a16:creationId xmlns:a16="http://schemas.microsoft.com/office/drawing/2014/main" id="{7275FAA7-85A0-A183-6BD3-12F1575D570E}"/>
              </a:ext>
            </a:extLst>
          </p:cNvPr>
          <p:cNvGrpSpPr/>
          <p:nvPr/>
        </p:nvGrpSpPr>
        <p:grpSpPr>
          <a:xfrm>
            <a:off x="5524270" y="1394300"/>
            <a:ext cx="5557438" cy="4486665"/>
            <a:chOff x="-1" y="0"/>
            <a:chExt cx="5557436" cy="4486664"/>
          </a:xfrm>
        </p:grpSpPr>
        <p:sp>
          <p:nvSpPr>
            <p:cNvPr id="31" name="Straight Arrow Connector 25">
              <a:extLst>
                <a:ext uri="{FF2B5EF4-FFF2-40B4-BE49-F238E27FC236}">
                  <a16:creationId xmlns:a16="http://schemas.microsoft.com/office/drawing/2014/main" id="{209D2C23-653F-0744-10FD-EC0F7F0870F7}"/>
                </a:ext>
              </a:extLst>
            </p:cNvPr>
            <p:cNvSpPr/>
            <p:nvPr/>
          </p:nvSpPr>
          <p:spPr>
            <a:xfrm flipV="1">
              <a:off x="1239917" y="86584"/>
              <a:ext cx="2" cy="3707366"/>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32" name="Straight Connector 26">
              <a:extLst>
                <a:ext uri="{FF2B5EF4-FFF2-40B4-BE49-F238E27FC236}">
                  <a16:creationId xmlns:a16="http://schemas.microsoft.com/office/drawing/2014/main" id="{B5B5B574-4BDF-3455-3AC4-C3897C3DC4A4}"/>
                </a:ext>
              </a:extLst>
            </p:cNvPr>
            <p:cNvSpPr/>
            <p:nvPr/>
          </p:nvSpPr>
          <p:spPr>
            <a:xfrm flipV="1">
              <a:off x="1246525" y="205528"/>
              <a:ext cx="3578605" cy="3534483"/>
            </a:xfrm>
            <a:prstGeom prst="line">
              <a:avLst/>
            </a:prstGeom>
            <a:noFill/>
            <a:ln w="28575" cap="flat">
              <a:solidFill>
                <a:schemeClr val="accent1"/>
              </a:solidFill>
              <a:prstDash val="sysDot"/>
              <a:miter lim="800000"/>
            </a:ln>
            <a:effectLst/>
          </p:spPr>
          <p:txBody>
            <a:bodyPr wrap="square" lIns="45718" tIns="45718" rIns="45718" bIns="45718" numCol="1" anchor="t">
              <a:noAutofit/>
            </a:bodyPr>
            <a:lstStyle/>
            <a:p>
              <a:endParaRPr>
                <a:latin typeface="+mj-lt"/>
              </a:endParaRPr>
            </a:p>
          </p:txBody>
        </p:sp>
        <p:sp>
          <p:nvSpPr>
            <p:cNvPr id="33" name="Straight Connector 27">
              <a:extLst>
                <a:ext uri="{FF2B5EF4-FFF2-40B4-BE49-F238E27FC236}">
                  <a16:creationId xmlns:a16="http://schemas.microsoft.com/office/drawing/2014/main" id="{4670C422-9B2D-F7F5-866A-945932DF9D98}"/>
                </a:ext>
              </a:extLst>
            </p:cNvPr>
            <p:cNvSpPr/>
            <p:nvPr/>
          </p:nvSpPr>
          <p:spPr>
            <a:xfrm flipH="1" flipV="1">
              <a:off x="1246525" y="2894007"/>
              <a:ext cx="869138" cy="7219"/>
            </a:xfrm>
            <a:prstGeom prst="line">
              <a:avLst/>
            </a:prstGeom>
            <a:noFill/>
            <a:ln w="9525" cap="flat">
              <a:solidFill>
                <a:srgbClr val="0070C0"/>
              </a:solidFill>
              <a:prstDash val="dash"/>
              <a:miter lim="800000"/>
            </a:ln>
            <a:effectLst/>
          </p:spPr>
          <p:txBody>
            <a:bodyPr wrap="square" lIns="45718" tIns="45718" rIns="45718" bIns="45718" numCol="1" anchor="t">
              <a:noAutofit/>
            </a:bodyPr>
            <a:lstStyle/>
            <a:p>
              <a:endParaRPr>
                <a:latin typeface="+mj-lt"/>
              </a:endParaRPr>
            </a:p>
          </p:txBody>
        </p:sp>
        <p:sp>
          <p:nvSpPr>
            <p:cNvPr id="34" name="Straight Arrow Connector 30">
              <a:extLst>
                <a:ext uri="{FF2B5EF4-FFF2-40B4-BE49-F238E27FC236}">
                  <a16:creationId xmlns:a16="http://schemas.microsoft.com/office/drawing/2014/main" id="{18AE14F6-BCF9-2E43-BB43-5AAD61630DE7}"/>
                </a:ext>
              </a:extLst>
            </p:cNvPr>
            <p:cNvSpPr/>
            <p:nvPr/>
          </p:nvSpPr>
          <p:spPr>
            <a:xfrm flipV="1">
              <a:off x="1239916" y="3780997"/>
              <a:ext cx="4317519" cy="12954"/>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35" name="Straight Connector 31">
              <a:extLst>
                <a:ext uri="{FF2B5EF4-FFF2-40B4-BE49-F238E27FC236}">
                  <a16:creationId xmlns:a16="http://schemas.microsoft.com/office/drawing/2014/main" id="{69B8D4BB-F526-91A2-3AA7-9EC2CFF3A26D}"/>
                </a:ext>
              </a:extLst>
            </p:cNvPr>
            <p:cNvSpPr/>
            <p:nvPr/>
          </p:nvSpPr>
          <p:spPr>
            <a:xfrm>
              <a:off x="2133475" y="4165744"/>
              <a:ext cx="2697483" cy="3"/>
            </a:xfrm>
            <a:prstGeom prst="line">
              <a:avLst/>
            </a:prstGeom>
            <a:noFill/>
            <a:ln w="38100" cap="flat">
              <a:solidFill>
                <a:schemeClr val="accent1"/>
              </a:solidFill>
              <a:prstDash val="solid"/>
              <a:miter lim="800000"/>
            </a:ln>
            <a:effectLst/>
          </p:spPr>
          <p:txBody>
            <a:bodyPr wrap="square" lIns="45718" tIns="45718" rIns="45718" bIns="45718" numCol="1" anchor="t">
              <a:noAutofit/>
            </a:bodyPr>
            <a:lstStyle/>
            <a:p>
              <a:endParaRPr>
                <a:latin typeface="+mj-lt"/>
              </a:endParaRPr>
            </a:p>
          </p:txBody>
        </p:sp>
        <p:sp>
          <p:nvSpPr>
            <p:cNvPr id="36" name="Straight Connector 36">
              <a:extLst>
                <a:ext uri="{FF2B5EF4-FFF2-40B4-BE49-F238E27FC236}">
                  <a16:creationId xmlns:a16="http://schemas.microsoft.com/office/drawing/2014/main" id="{1E9621CC-FB6E-F169-72C1-C53F5F5C1894}"/>
                </a:ext>
              </a:extLst>
            </p:cNvPr>
            <p:cNvSpPr/>
            <p:nvPr/>
          </p:nvSpPr>
          <p:spPr>
            <a:xfrm flipV="1">
              <a:off x="1246219" y="4165744"/>
              <a:ext cx="914402" cy="3191"/>
            </a:xfrm>
            <a:prstGeom prst="line">
              <a:avLst/>
            </a:prstGeom>
            <a:noFill/>
            <a:ln w="38100" cap="flat">
              <a:solidFill>
                <a:schemeClr val="accent1"/>
              </a:solidFill>
              <a:prstDash val="sysDot"/>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37" name="TextBox 37">
                  <a:extLst>
                    <a:ext uri="{FF2B5EF4-FFF2-40B4-BE49-F238E27FC236}">
                      <a16:creationId xmlns:a16="http://schemas.microsoft.com/office/drawing/2014/main" id="{DF0BA9B7-8D9D-5B11-5052-38BC12827F0E}"/>
                    </a:ext>
                  </a:extLst>
                </p:cNvPr>
                <p:cNvSpPr txBox="1"/>
                <p:nvPr/>
              </p:nvSpPr>
              <p:spPr>
                <a:xfrm>
                  <a:off x="1018244" y="5695"/>
                  <a:ext cx="156068"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000000"/>
                            </a:solidFill>
                            <a:latin typeface="Cambria Math" panose="02040503050406030204" pitchFamily="18" charset="0"/>
                          </a:rPr>
                          <m:t>𝐹</m:t>
                        </m:r>
                      </m:oMath>
                    </m:oMathPara>
                  </a14:m>
                  <a:endParaRPr sz="1400">
                    <a:latin typeface="+mj-lt"/>
                  </a:endParaRPr>
                </a:p>
              </p:txBody>
            </p:sp>
          </mc:Choice>
          <mc:Fallback xmlns="">
            <p:sp>
              <p:nvSpPr>
                <p:cNvPr id="37" name="TextBox 37">
                  <a:extLst>
                    <a:ext uri="{FF2B5EF4-FFF2-40B4-BE49-F238E27FC236}">
                      <a16:creationId xmlns:a16="http://schemas.microsoft.com/office/drawing/2014/main" id="{DF0BA9B7-8D9D-5B11-5052-38BC12827F0E}"/>
                    </a:ext>
                  </a:extLst>
                </p:cNvPr>
                <p:cNvSpPr txBox="1">
                  <a:spLocks noRot="1" noChangeAspect="1" noMove="1" noResize="1" noEditPoints="1" noAdjustHandles="1" noChangeArrowheads="1" noChangeShapeType="1" noTextEdit="1"/>
                </p:cNvSpPr>
                <p:nvPr/>
              </p:nvSpPr>
              <p:spPr>
                <a:xfrm>
                  <a:off x="1018244" y="5695"/>
                  <a:ext cx="156068" cy="215444"/>
                </a:xfrm>
                <a:prstGeom prst="rect">
                  <a:avLst/>
                </a:prstGeom>
                <a:blipFill>
                  <a:blip r:embed="rId3"/>
                  <a:stretch>
                    <a:fillRect l="-23077" r="-15385" b="-5556"/>
                  </a:stretch>
                </a:blipFill>
                <a:ln w="12700" cap="flat">
                  <a:noFill/>
                  <a:miter lim="400000"/>
                </a:ln>
                <a:effectLst/>
              </p:spPr>
              <p:txBody>
                <a:bodyPr/>
                <a:lstStyle/>
                <a:p>
                  <a:r>
                    <a:rPr lang="en-US">
                      <a:noFill/>
                    </a:rPr>
                    <a:t> </a:t>
                  </a:r>
                </a:p>
              </p:txBody>
            </p:sp>
          </mc:Fallback>
        </mc:AlternateContent>
        <p:sp>
          <p:nvSpPr>
            <p:cNvPr id="38" name="TextBox 38">
              <a:extLst>
                <a:ext uri="{FF2B5EF4-FFF2-40B4-BE49-F238E27FC236}">
                  <a16:creationId xmlns:a16="http://schemas.microsoft.com/office/drawing/2014/main" id="{3ED0A4FE-5DA8-726E-C31E-0E9D14854A4D}"/>
                </a:ext>
              </a:extLst>
            </p:cNvPr>
            <p:cNvSpPr txBox="1"/>
            <p:nvPr/>
          </p:nvSpPr>
          <p:spPr>
            <a:xfrm>
              <a:off x="-1" y="0"/>
              <a:ext cx="1048585" cy="861770"/>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600" dirty="0">
                  <a:latin typeface="+mj-lt"/>
                </a:rPr>
                <a:t>Promised payment</a:t>
              </a:r>
            </a:p>
            <a:p>
              <a:pPr>
                <a:defRPr>
                  <a:latin typeface="+mn-lt"/>
                  <a:ea typeface="+mn-ea"/>
                  <a:cs typeface="+mn-cs"/>
                  <a:sym typeface="Calibri"/>
                </a:defRPr>
              </a:pPr>
              <a:r>
                <a:rPr sz="1600" dirty="0">
                  <a:latin typeface="+mj-lt"/>
                </a:rPr>
                <a:t>at </a:t>
              </a:r>
              <a:r>
                <a:rPr sz="1600" i="1" dirty="0">
                  <a:latin typeface="+mj-lt"/>
                </a:rPr>
                <a:t>t </a:t>
              </a:r>
              <a:r>
                <a:rPr sz="1600" dirty="0">
                  <a:latin typeface="+mj-lt"/>
                </a:rPr>
                <a:t>= 2</a:t>
              </a:r>
            </a:p>
          </p:txBody>
        </p:sp>
        <mc:AlternateContent xmlns:mc="http://schemas.openxmlformats.org/markup-compatibility/2006" xmlns:a14="http://schemas.microsoft.com/office/drawing/2010/main">
          <mc:Choice Requires="a14">
            <p:sp>
              <p:nvSpPr>
                <p:cNvPr id="40" name="TextBox 40">
                  <a:extLst>
                    <a:ext uri="{FF2B5EF4-FFF2-40B4-BE49-F238E27FC236}">
                      <a16:creationId xmlns:a16="http://schemas.microsoft.com/office/drawing/2014/main" id="{D6717128-28FE-E7B3-F907-2FE8322815F0}"/>
                    </a:ext>
                  </a:extLst>
                </p:cNvPr>
                <p:cNvSpPr txBox="1"/>
                <p:nvPr/>
              </p:nvSpPr>
              <p:spPr>
                <a:xfrm>
                  <a:off x="5230456" y="3460886"/>
                  <a:ext cx="167482"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800" i="1">
                            <a:solidFill>
                              <a:srgbClr val="000000"/>
                            </a:solidFill>
                            <a:latin typeface="Cambria Math" panose="02040503050406030204" pitchFamily="18" charset="0"/>
                          </a:rPr>
                          <m:t>𝑧</m:t>
                        </m:r>
                      </m:oMath>
                    </m:oMathPara>
                  </a14:m>
                  <a:endParaRPr>
                    <a:latin typeface="+mj-lt"/>
                  </a:endParaRPr>
                </a:p>
              </p:txBody>
            </p:sp>
          </mc:Choice>
          <mc:Fallback xmlns="">
            <p:sp>
              <p:nvSpPr>
                <p:cNvPr id="40" name="TextBox 40">
                  <a:extLst>
                    <a:ext uri="{FF2B5EF4-FFF2-40B4-BE49-F238E27FC236}">
                      <a16:creationId xmlns:a16="http://schemas.microsoft.com/office/drawing/2014/main" id="{D6717128-28FE-E7B3-F907-2FE8322815F0}"/>
                    </a:ext>
                  </a:extLst>
                </p:cNvPr>
                <p:cNvSpPr txBox="1">
                  <a:spLocks noRot="1" noChangeAspect="1" noMove="1" noResize="1" noEditPoints="1" noAdjustHandles="1" noChangeArrowheads="1" noChangeShapeType="1" noTextEdit="1"/>
                </p:cNvSpPr>
                <p:nvPr/>
              </p:nvSpPr>
              <p:spPr>
                <a:xfrm>
                  <a:off x="5230456" y="3460886"/>
                  <a:ext cx="167482" cy="276999"/>
                </a:xfrm>
                <a:prstGeom prst="rect">
                  <a:avLst/>
                </a:prstGeom>
                <a:blipFill>
                  <a:blip r:embed="rId4"/>
                  <a:stretch>
                    <a:fillRect l="-13333" r="-13333"/>
                  </a:stretch>
                </a:blipFill>
                <a:ln w="12700" cap="flat">
                  <a:noFill/>
                  <a:miter lim="400000"/>
                </a:ln>
                <a:effectLst/>
              </p:spPr>
              <p:txBody>
                <a:bodyPr/>
                <a:lstStyle/>
                <a:p>
                  <a:r>
                    <a:rPr lang="en-US">
                      <a:noFill/>
                    </a:rPr>
                    <a:t> </a:t>
                  </a:r>
                </a:p>
              </p:txBody>
            </p:sp>
          </mc:Fallback>
        </mc:AlternateContent>
        <p:sp>
          <p:nvSpPr>
            <p:cNvPr id="42" name="Arc 42">
              <a:extLst>
                <a:ext uri="{FF2B5EF4-FFF2-40B4-BE49-F238E27FC236}">
                  <a16:creationId xmlns:a16="http://schemas.microsoft.com/office/drawing/2014/main" id="{BDC9781D-D366-7CC3-6E6A-CE6A66E8BE0C}"/>
                </a:ext>
              </a:extLst>
            </p:cNvPr>
            <p:cNvSpPr/>
            <p:nvPr/>
          </p:nvSpPr>
          <p:spPr>
            <a:xfrm rot="2700000">
              <a:off x="1500626" y="3538659"/>
              <a:ext cx="298180" cy="177966"/>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858" y="0"/>
                    <a:pt x="17063" y="8205"/>
                    <a:pt x="21600" y="21600"/>
                  </a:cubicBezTo>
                </a:path>
              </a:pathLst>
            </a:custGeom>
            <a:noFill/>
            <a:ln w="28575" cap="flat">
              <a:solidFill>
                <a:schemeClr val="accent6"/>
              </a:solidFill>
              <a:prstDash val="dash"/>
              <a:miter lim="800000"/>
            </a:ln>
            <a:effectLst/>
          </p:spPr>
          <p:txBody>
            <a:bodyPr wrap="square" lIns="45718" tIns="45718" rIns="45718" bIns="45718" numCol="1" anchor="ctr">
              <a:noAutofit/>
            </a:bodyPr>
            <a:lstStyle/>
            <a:p>
              <a:pPr algn="ctr">
                <a:defRPr>
                  <a:latin typeface="+mn-lt"/>
                  <a:ea typeface="+mn-ea"/>
                  <a:cs typeface="+mn-cs"/>
                  <a:sym typeface="Calibri"/>
                </a:defRPr>
              </a:pPr>
              <a:endParaRPr>
                <a:latin typeface="+mj-lt"/>
              </a:endParaRPr>
            </a:p>
          </p:txBody>
        </p:sp>
        <mc:AlternateContent xmlns:mc="http://schemas.openxmlformats.org/markup-compatibility/2006" xmlns:a14="http://schemas.microsoft.com/office/drawing/2010/main">
          <mc:Choice Requires="a14">
            <p:sp>
              <p:nvSpPr>
                <p:cNvPr id="43" name="TextBox 43">
                  <a:extLst>
                    <a:ext uri="{FF2B5EF4-FFF2-40B4-BE49-F238E27FC236}">
                      <a16:creationId xmlns:a16="http://schemas.microsoft.com/office/drawing/2014/main" id="{DDB2399A-7168-D3EE-424B-3CBA81311F39}"/>
                    </a:ext>
                  </a:extLst>
                </p:cNvPr>
                <p:cNvSpPr txBox="1"/>
                <p:nvPr/>
              </p:nvSpPr>
              <p:spPr>
                <a:xfrm>
                  <a:off x="1722827" y="3417429"/>
                  <a:ext cx="390494" cy="623500"/>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45718" tIns="45718" rIns="45718" bIns="45718" numCol="1" anchor="t">
                  <a:spAutoFit/>
                </a:bodyPr>
                <a:lstStyle/>
                <a:p>
                  <a:pPr>
                    <a:defRPr sz="1600">
                      <a:solidFill>
                        <a:schemeClr val="accent6"/>
                      </a:solidFill>
                    </a:defRPr>
                  </a:pPr>
                  <a14:m>
                    <m:oMath xmlns:m="http://schemas.openxmlformats.org/officeDocument/2006/math">
                      <m:r>
                        <a:rPr sz="2100" i="1">
                          <a:solidFill>
                            <a:srgbClr val="DF5327"/>
                          </a:solidFill>
                          <a:latin typeface="Cambria Math" panose="02040503050406030204" pitchFamily="18" charset="0"/>
                        </a:rPr>
                        <m:t>45</m:t>
                      </m:r>
                    </m:oMath>
                  </a14:m>
                  <a:r>
                    <a:rPr sz="1400">
                      <a:latin typeface="+mj-lt"/>
                      <a:ea typeface="Times New Roman"/>
                      <a:cs typeface="Times New Roman"/>
                      <a:sym typeface="Times New Roman"/>
                    </a:rPr>
                    <a:t>°</a:t>
                  </a:r>
                  <a:endParaRPr>
                    <a:solidFill>
                      <a:srgbClr val="DF5327"/>
                    </a:solidFill>
                    <a:latin typeface="+mj-lt"/>
                  </a:endParaRPr>
                </a:p>
              </p:txBody>
            </p:sp>
          </mc:Choice>
          <mc:Fallback xmlns="">
            <p:sp>
              <p:nvSpPr>
                <p:cNvPr id="43" name="TextBox 43">
                  <a:extLst>
                    <a:ext uri="{FF2B5EF4-FFF2-40B4-BE49-F238E27FC236}">
                      <a16:creationId xmlns:a16="http://schemas.microsoft.com/office/drawing/2014/main" id="{DDB2399A-7168-D3EE-424B-3CBA81311F39}"/>
                    </a:ext>
                  </a:extLst>
                </p:cNvPr>
                <p:cNvSpPr txBox="1">
                  <a:spLocks noRot="1" noChangeAspect="1" noMove="1" noResize="1" noEditPoints="1" noAdjustHandles="1" noChangeArrowheads="1" noChangeShapeType="1" noTextEdit="1"/>
                </p:cNvSpPr>
                <p:nvPr/>
              </p:nvSpPr>
              <p:spPr>
                <a:xfrm>
                  <a:off x="1722827" y="3417429"/>
                  <a:ext cx="390494" cy="623500"/>
                </a:xfrm>
                <a:prstGeom prst="rect">
                  <a:avLst/>
                </a:prstGeom>
                <a:blipFill>
                  <a:blip r:embed="rId5"/>
                  <a:stretch>
                    <a:fillRect l="-15625" r="-12500" b="-7843"/>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44" name="Rectangle 44">
              <a:extLst>
                <a:ext uri="{FF2B5EF4-FFF2-40B4-BE49-F238E27FC236}">
                  <a16:creationId xmlns:a16="http://schemas.microsoft.com/office/drawing/2014/main" id="{2390A0B6-1D2E-57D8-DE39-64FD62545395}"/>
                </a:ext>
              </a:extLst>
            </p:cNvPr>
            <p:cNvSpPr/>
            <p:nvPr/>
          </p:nvSpPr>
          <p:spPr>
            <a:xfrm>
              <a:off x="1239908" y="3831985"/>
              <a:ext cx="3581093" cy="307176"/>
            </a:xfrm>
            <a:prstGeom prst="rect">
              <a:avLst/>
            </a:prstGeom>
            <a:solidFill>
              <a:srgbClr val="FFC000"/>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a:latin typeface="+mj-lt"/>
              </a:endParaRPr>
            </a:p>
          </p:txBody>
        </p:sp>
        <mc:AlternateContent xmlns:mc="http://schemas.openxmlformats.org/markup-compatibility/2006" xmlns:a14="http://schemas.microsoft.com/office/drawing/2010/main">
          <mc:Choice Requires="a14">
            <p:sp>
              <p:nvSpPr>
                <p:cNvPr id="45" name="TextBox 45">
                  <a:extLst>
                    <a:ext uri="{FF2B5EF4-FFF2-40B4-BE49-F238E27FC236}">
                      <a16:creationId xmlns:a16="http://schemas.microsoft.com/office/drawing/2014/main" id="{EE0BFB88-8E9D-5C4E-74FD-FD04552E9232}"/>
                    </a:ext>
                  </a:extLst>
                </p:cNvPr>
                <p:cNvSpPr txBox="1"/>
                <p:nvPr/>
              </p:nvSpPr>
              <p:spPr>
                <a:xfrm>
                  <a:off x="1246524" y="4241376"/>
                  <a:ext cx="1279074" cy="230832"/>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defRPr sz="1400">
                      <a:solidFill>
                        <a:srgbClr val="0070C0"/>
                      </a:solidFill>
                      <a:latin typeface="+mn-lt"/>
                      <a:ea typeface="+mn-ea"/>
                      <a:cs typeface="+mn-cs"/>
                      <a:sym typeface="Calibri"/>
                    </a:defRPr>
                  </a:pPr>
                  <a:r>
                    <a:rPr>
                      <a:latin typeface="+mj-lt"/>
                    </a:rPr>
                    <a:t>Default </a:t>
                  </a:r>
                  <a14:m>
                    <m:oMath xmlns:m="http://schemas.openxmlformats.org/officeDocument/2006/math">
                      <m:r>
                        <a:rPr sz="1500" i="1">
                          <a:solidFill>
                            <a:srgbClr val="0070C0"/>
                          </a:solidFill>
                          <a:latin typeface="Cambria Math" panose="02040503050406030204" pitchFamily="18" charset="0"/>
                        </a:rPr>
                        <m:t>𝑧</m:t>
                      </m:r>
                      <m:r>
                        <a:rPr sz="1500" i="1">
                          <a:solidFill>
                            <a:srgbClr val="0070C0"/>
                          </a:solidFill>
                          <a:latin typeface="Cambria Math" panose="02040503050406030204" pitchFamily="18" charset="0"/>
                        </a:rPr>
                        <m:t>&lt;</m:t>
                      </m:r>
                      <m:sSub>
                        <m:sSubPr>
                          <m:ctrlPr>
                            <a:rPr sz="1500" i="1">
                              <a:solidFill>
                                <a:srgbClr val="0070C0"/>
                              </a:solidFill>
                              <a:latin typeface="Cambria Math" panose="02040503050406030204" pitchFamily="18" charset="0"/>
                            </a:rPr>
                          </m:ctrlPr>
                        </m:sSubPr>
                        <m:e>
                          <m:r>
                            <a:rPr sz="1500" i="1">
                              <a:solidFill>
                                <a:srgbClr val="0070C0"/>
                              </a:solidFill>
                              <a:latin typeface="Cambria Math" panose="02040503050406030204" pitchFamily="18" charset="0"/>
                            </a:rPr>
                            <m:t>𝐹</m:t>
                          </m:r>
                        </m:e>
                        <m:sub>
                          <m:r>
                            <a:rPr sz="1500" i="1">
                              <a:solidFill>
                                <a:srgbClr val="0070C0"/>
                              </a:solidFill>
                              <a:latin typeface="Cambria Math" panose="02040503050406030204" pitchFamily="18" charset="0"/>
                            </a:rPr>
                            <m:t>𝑙𝑜𝑤</m:t>
                          </m:r>
                        </m:sub>
                      </m:sSub>
                    </m:oMath>
                  </a14:m>
                  <a:endParaRPr>
                    <a:latin typeface="+mj-lt"/>
                  </a:endParaRPr>
                </a:p>
              </p:txBody>
            </p:sp>
          </mc:Choice>
          <mc:Fallback xmlns="">
            <p:sp>
              <p:nvSpPr>
                <p:cNvPr id="45" name="TextBox 45">
                  <a:extLst>
                    <a:ext uri="{FF2B5EF4-FFF2-40B4-BE49-F238E27FC236}">
                      <a16:creationId xmlns:a16="http://schemas.microsoft.com/office/drawing/2014/main" id="{EE0BFB88-8E9D-5C4E-74FD-FD04552E9232}"/>
                    </a:ext>
                  </a:extLst>
                </p:cNvPr>
                <p:cNvSpPr txBox="1">
                  <a:spLocks noRot="1" noChangeAspect="1" noMove="1" noResize="1" noEditPoints="1" noAdjustHandles="1" noChangeArrowheads="1" noChangeShapeType="1" noTextEdit="1"/>
                </p:cNvSpPr>
                <p:nvPr/>
              </p:nvSpPr>
              <p:spPr>
                <a:xfrm>
                  <a:off x="1246524" y="4241376"/>
                  <a:ext cx="1279074" cy="230832"/>
                </a:xfrm>
                <a:prstGeom prst="rect">
                  <a:avLst/>
                </a:prstGeom>
                <a:blipFill>
                  <a:blip r:embed="rId6"/>
                  <a:stretch>
                    <a:fillRect l="-8824" t="-15789" b="-42105"/>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6">
                  <a:extLst>
                    <a:ext uri="{FF2B5EF4-FFF2-40B4-BE49-F238E27FC236}">
                      <a16:creationId xmlns:a16="http://schemas.microsoft.com/office/drawing/2014/main" id="{59C81A05-CCE2-8511-3C3E-DE83706C5DB2}"/>
                    </a:ext>
                  </a:extLst>
                </p:cNvPr>
                <p:cNvSpPr txBox="1"/>
                <p:nvPr/>
              </p:nvSpPr>
              <p:spPr>
                <a:xfrm>
                  <a:off x="2381048" y="4248137"/>
                  <a:ext cx="2584419" cy="238527"/>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0070C0"/>
                      </a:solidFill>
                      <a:latin typeface="+mn-lt"/>
                      <a:ea typeface="+mn-ea"/>
                      <a:cs typeface="+mn-cs"/>
                      <a:sym typeface="Calibri"/>
                    </a:defRPr>
                  </a:pPr>
                  <a:r>
                    <a:rPr dirty="0">
                      <a:latin typeface="+mj-lt"/>
                    </a:rPr>
                    <a:t>Repayment of </a:t>
                  </a:r>
                  <a14:m>
                    <m:oMath xmlns:m="http://schemas.openxmlformats.org/officeDocument/2006/math">
                      <m:sSub>
                        <m:sSubPr>
                          <m:ctrlPr>
                            <a:rPr sz="1550" i="1">
                              <a:solidFill>
                                <a:srgbClr val="0070C0"/>
                              </a:solidFill>
                              <a:latin typeface="Cambria Math" panose="02040503050406030204" pitchFamily="18" charset="0"/>
                            </a:rPr>
                          </m:ctrlPr>
                        </m:sSubPr>
                        <m:e>
                          <m:r>
                            <a:rPr sz="1550" i="1">
                              <a:solidFill>
                                <a:srgbClr val="0070C0"/>
                              </a:solidFill>
                              <a:latin typeface="Cambria Math" panose="02040503050406030204" pitchFamily="18" charset="0"/>
                            </a:rPr>
                            <m:t>𝐹</m:t>
                          </m:r>
                        </m:e>
                        <m:sub>
                          <m:r>
                            <a:rPr sz="1550" i="1">
                              <a:solidFill>
                                <a:srgbClr val="0070C0"/>
                              </a:solidFill>
                              <a:latin typeface="Cambria Math" panose="02040503050406030204" pitchFamily="18" charset="0"/>
                            </a:rPr>
                            <m:t>𝑙𝑜𝑤</m:t>
                          </m:r>
                        </m:sub>
                      </m:sSub>
                    </m:oMath>
                  </a14:m>
                  <a:endParaRPr dirty="0">
                    <a:latin typeface="+mj-lt"/>
                  </a:endParaRPr>
                </a:p>
              </p:txBody>
            </p:sp>
          </mc:Choice>
          <mc:Fallback xmlns="">
            <p:sp>
              <p:nvSpPr>
                <p:cNvPr id="46" name="TextBox 46">
                  <a:extLst>
                    <a:ext uri="{FF2B5EF4-FFF2-40B4-BE49-F238E27FC236}">
                      <a16:creationId xmlns:a16="http://schemas.microsoft.com/office/drawing/2014/main" id="{59C81A05-CCE2-8511-3C3E-DE83706C5DB2}"/>
                    </a:ext>
                  </a:extLst>
                </p:cNvPr>
                <p:cNvSpPr txBox="1">
                  <a:spLocks noRot="1" noChangeAspect="1" noMove="1" noResize="1" noEditPoints="1" noAdjustHandles="1" noChangeArrowheads="1" noChangeShapeType="1" noTextEdit="1"/>
                </p:cNvSpPr>
                <p:nvPr/>
              </p:nvSpPr>
              <p:spPr>
                <a:xfrm>
                  <a:off x="2381048" y="4248137"/>
                  <a:ext cx="2584419" cy="238527"/>
                </a:xfrm>
                <a:prstGeom prst="rect">
                  <a:avLst/>
                </a:prstGeom>
                <a:blipFill>
                  <a:blip r:embed="rId7"/>
                  <a:stretch>
                    <a:fillRect t="-15000" b="-3500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7">
                  <a:extLst>
                    <a:ext uri="{FF2B5EF4-FFF2-40B4-BE49-F238E27FC236}">
                      <a16:creationId xmlns:a16="http://schemas.microsoft.com/office/drawing/2014/main" id="{DFB960C6-58AD-E9A0-57B1-4F0D52A8FF8B}"/>
                    </a:ext>
                  </a:extLst>
                </p:cNvPr>
                <p:cNvSpPr txBox="1"/>
                <p:nvPr/>
              </p:nvSpPr>
              <p:spPr>
                <a:xfrm>
                  <a:off x="636209" y="2666718"/>
                  <a:ext cx="477503"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800" i="1">
                                <a:solidFill>
                                  <a:srgbClr val="0070C0"/>
                                </a:solidFill>
                                <a:latin typeface="Cambria Math" panose="02040503050406030204" pitchFamily="18" charset="0"/>
                              </a:rPr>
                            </m:ctrlPr>
                          </m:sSubPr>
                          <m:e>
                            <m:r>
                              <a:rPr sz="1800" i="1">
                                <a:solidFill>
                                  <a:srgbClr val="0070C0"/>
                                </a:solidFill>
                                <a:latin typeface="Cambria Math" panose="02040503050406030204" pitchFamily="18" charset="0"/>
                              </a:rPr>
                              <m:t>𝐹</m:t>
                            </m:r>
                          </m:e>
                          <m:sub>
                            <m:r>
                              <a:rPr sz="1800" i="1">
                                <a:solidFill>
                                  <a:srgbClr val="0070C0"/>
                                </a:solidFill>
                                <a:latin typeface="Cambria Math" panose="02040503050406030204" pitchFamily="18" charset="0"/>
                              </a:rPr>
                              <m:t>𝑙𝑜𝑤</m:t>
                            </m:r>
                          </m:sub>
                        </m:sSub>
                      </m:oMath>
                    </m:oMathPara>
                  </a14:m>
                  <a:endParaRPr dirty="0">
                    <a:solidFill>
                      <a:srgbClr val="0070C0"/>
                    </a:solidFill>
                    <a:latin typeface="+mj-lt"/>
                  </a:endParaRPr>
                </a:p>
              </p:txBody>
            </p:sp>
          </mc:Choice>
          <mc:Fallback xmlns="">
            <p:sp>
              <p:nvSpPr>
                <p:cNvPr id="47" name="TextBox 47">
                  <a:extLst>
                    <a:ext uri="{FF2B5EF4-FFF2-40B4-BE49-F238E27FC236}">
                      <a16:creationId xmlns:a16="http://schemas.microsoft.com/office/drawing/2014/main" id="{DFB960C6-58AD-E9A0-57B1-4F0D52A8FF8B}"/>
                    </a:ext>
                  </a:extLst>
                </p:cNvPr>
                <p:cNvSpPr txBox="1">
                  <a:spLocks noRot="1" noChangeAspect="1" noMove="1" noResize="1" noEditPoints="1" noAdjustHandles="1" noChangeArrowheads="1" noChangeShapeType="1" noTextEdit="1"/>
                </p:cNvSpPr>
                <p:nvPr/>
              </p:nvSpPr>
              <p:spPr>
                <a:xfrm>
                  <a:off x="636209" y="2666718"/>
                  <a:ext cx="477503" cy="276999"/>
                </a:xfrm>
                <a:prstGeom prst="rect">
                  <a:avLst/>
                </a:prstGeom>
                <a:blipFill>
                  <a:blip r:embed="rId8"/>
                  <a:stretch>
                    <a:fillRect l="-10526" b="-17391"/>
                  </a:stretch>
                </a:blipFill>
                <a:ln w="12700" cap="flat">
                  <a:noFill/>
                  <a:miter lim="400000"/>
                </a:ln>
                <a:effectLst/>
              </p:spPr>
              <p:txBody>
                <a:bodyPr/>
                <a:lstStyle/>
                <a:p>
                  <a:r>
                    <a:rPr lang="en-US">
                      <a:noFill/>
                    </a:rPr>
                    <a:t> </a:t>
                  </a:r>
                </a:p>
              </p:txBody>
            </p:sp>
          </mc:Fallback>
        </mc:AlternateContent>
        <p:sp>
          <p:nvSpPr>
            <p:cNvPr id="48" name="Straight Connector 48">
              <a:extLst>
                <a:ext uri="{FF2B5EF4-FFF2-40B4-BE49-F238E27FC236}">
                  <a16:creationId xmlns:a16="http://schemas.microsoft.com/office/drawing/2014/main" id="{588351D5-D24A-4007-90DD-C247AD179876}"/>
                </a:ext>
              </a:extLst>
            </p:cNvPr>
            <p:cNvSpPr/>
            <p:nvPr/>
          </p:nvSpPr>
          <p:spPr>
            <a:xfrm flipV="1">
              <a:off x="2103132" y="2914463"/>
              <a:ext cx="2" cy="873013"/>
            </a:xfrm>
            <a:prstGeom prst="line">
              <a:avLst/>
            </a:prstGeom>
            <a:noFill/>
            <a:ln w="9525" cap="flat">
              <a:solidFill>
                <a:srgbClr val="0070C0"/>
              </a:solidFill>
              <a:prstDash val="dash"/>
              <a:miter lim="800000"/>
            </a:ln>
            <a:effectLst/>
          </p:spPr>
          <p:txBody>
            <a:bodyPr wrap="square" lIns="45718" tIns="45718" rIns="45718" bIns="45718" numCol="1" anchor="t">
              <a:noAutofit/>
            </a:bodyPr>
            <a:lstStyle/>
            <a:p>
              <a:endParaRPr>
                <a:latin typeface="+mj-lt"/>
              </a:endParaRPr>
            </a:p>
          </p:txBody>
        </p:sp>
      </p:grpSp>
    </p:spTree>
    <p:extLst>
      <p:ext uri="{BB962C8B-B14F-4D97-AF65-F5344CB8AC3E}">
        <p14:creationId xmlns:p14="http://schemas.microsoft.com/office/powerpoint/2010/main" val="7694076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88258" y="851810"/>
            <a:ext cx="6027852" cy="588477"/>
          </a:xfrm>
        </p:spPr>
        <p:txBody>
          <a:bodyPr>
            <a:normAutofit/>
          </a:bodyPr>
          <a:lstStyle/>
          <a:p>
            <a:r>
              <a:rPr lang="en-IN" dirty="0"/>
              <a:t>Expected Payment of Debt</a:t>
            </a:r>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88258" y="1456340"/>
                <a:ext cx="4717207" cy="4778697"/>
              </a:xfrm>
            </p:spPr>
            <p:txBody>
              <a:bodyPr>
                <a:normAutofit/>
              </a:bodyPr>
              <a:lstStyle/>
              <a:p>
                <a:pPr marL="342899" indent="-342899">
                  <a:lnSpc>
                    <a:spcPct val="100000"/>
                  </a:lnSpc>
                  <a:spcBef>
                    <a:spcPts val="1800"/>
                  </a:spcBef>
                  <a:spcAft>
                    <a:spcPts val="600"/>
                  </a:spcAft>
                  <a:buSzPct val="100000"/>
                  <a:buFont typeface="Arial"/>
                  <a:buChar char="•"/>
                  <a:defRPr sz="2100"/>
                </a:pPr>
                <a:r>
                  <a:rPr lang="en-IN" sz="2000" dirty="0">
                    <a:latin typeface="+mj-lt"/>
                  </a:rPr>
                  <a:t>If the promised payment is </a:t>
                </a:r>
                <a14:m>
                  <m:oMath xmlns:m="http://schemas.openxmlformats.org/officeDocument/2006/math">
                    <m:sSub>
                      <m:sSubPr>
                        <m:ctrlPr>
                          <a:rPr lang="ar-AE" sz="2000" i="1">
                            <a:solidFill>
                              <a:srgbClr val="000000"/>
                            </a:solidFill>
                            <a:latin typeface="Cambria Math" panose="02040503050406030204" pitchFamily="18" charset="0"/>
                          </a:rPr>
                        </m:ctrlPr>
                      </m:sSubPr>
                      <m:e>
                        <m:r>
                          <a:rPr lang="ar-AE" sz="2000" i="1">
                            <a:solidFill>
                              <a:srgbClr val="000000"/>
                            </a:solidFill>
                            <a:latin typeface="Cambria Math" panose="02040503050406030204" pitchFamily="18" charset="0"/>
                          </a:rPr>
                          <m:t>𝐹</m:t>
                        </m:r>
                      </m:e>
                      <m:sub>
                        <m:r>
                          <a:rPr lang="ar-AE" sz="2000" i="1">
                            <a:solidFill>
                              <a:srgbClr val="000000"/>
                            </a:solidFill>
                            <a:latin typeface="Cambria Math" panose="02040503050406030204" pitchFamily="18" charset="0"/>
                          </a:rPr>
                          <m:t>𝑙𝑜𝑤</m:t>
                        </m:r>
                      </m:sub>
                    </m:sSub>
                  </m:oMath>
                </a14:m>
                <a:r>
                  <a:rPr lang="ar-AE" sz="2000" dirty="0">
                    <a:latin typeface="+mj-lt"/>
                  </a:rPr>
                  <a:t> </a:t>
                </a:r>
                <a:r>
                  <a:rPr lang="en-IN" sz="2000" dirty="0">
                    <a:latin typeface="+mj-lt"/>
                  </a:rPr>
                  <a:t>the payoff  if the solid blue line</a:t>
                </a:r>
              </a:p>
              <a:p>
                <a:pPr marL="342899" indent="-342899">
                  <a:lnSpc>
                    <a:spcPct val="100000"/>
                  </a:lnSpc>
                  <a:spcBef>
                    <a:spcPts val="1800"/>
                  </a:spcBef>
                  <a:spcAft>
                    <a:spcPts val="600"/>
                  </a:spcAft>
                  <a:buSzPct val="100000"/>
                  <a:buFont typeface="Arial"/>
                  <a:buChar char="•"/>
                  <a:defRPr sz="2100"/>
                </a:pPr>
                <a:r>
                  <a:rPr lang="en-IN" sz="2000" dirty="0">
                    <a:latin typeface="+mj-lt"/>
                  </a:rPr>
                  <a:t>When </a:t>
                </a:r>
                <a14:m>
                  <m:oMath xmlns:m="http://schemas.openxmlformats.org/officeDocument/2006/math">
                    <m:r>
                      <m:rPr>
                        <m:sty m:val="p"/>
                      </m:rPr>
                      <a:rPr lang="en-IN" sz="2000">
                        <a:solidFill>
                          <a:srgbClr val="000000"/>
                        </a:solidFill>
                        <a:latin typeface="Cambria Math" panose="02040503050406030204" pitchFamily="18" charset="0"/>
                      </a:rPr>
                      <m:t>z</m:t>
                    </m:r>
                  </m:oMath>
                </a14:m>
                <a:r>
                  <a:rPr lang="en-IN" sz="2000" i="1" dirty="0">
                    <a:latin typeface="+mj-lt"/>
                  </a:rPr>
                  <a:t>  </a:t>
                </a:r>
                <a:r>
                  <a:rPr lang="en-IN" sz="2000" dirty="0">
                    <a:latin typeface="+mj-lt"/>
                  </a:rPr>
                  <a:t>&lt; </a:t>
                </a:r>
                <a14:m>
                  <m:oMath xmlns:m="http://schemas.openxmlformats.org/officeDocument/2006/math">
                    <m:sSub>
                      <m:sSubPr>
                        <m:ctrlPr>
                          <a:rPr lang="ar-AE" sz="2000" i="1">
                            <a:solidFill>
                              <a:srgbClr val="000000"/>
                            </a:solidFill>
                            <a:latin typeface="Cambria Math" panose="02040503050406030204" pitchFamily="18" charset="0"/>
                          </a:rPr>
                        </m:ctrlPr>
                      </m:sSubPr>
                      <m:e>
                        <m:r>
                          <a:rPr lang="en-US" sz="2000" b="0" i="1" smtClean="0">
                            <a:solidFill>
                              <a:srgbClr val="000000"/>
                            </a:solidFill>
                            <a:latin typeface="Cambria Math" panose="02040503050406030204" pitchFamily="18" charset="0"/>
                          </a:rPr>
                          <m:t> </m:t>
                        </m:r>
                        <m:r>
                          <a:rPr lang="ar-AE" sz="2000" i="1">
                            <a:solidFill>
                              <a:srgbClr val="000000"/>
                            </a:solidFill>
                            <a:latin typeface="Cambria Math" panose="02040503050406030204" pitchFamily="18" charset="0"/>
                          </a:rPr>
                          <m:t>𝐹</m:t>
                        </m:r>
                      </m:e>
                      <m:sub>
                        <m:r>
                          <a:rPr lang="ar-AE" sz="2000" i="1">
                            <a:solidFill>
                              <a:srgbClr val="000000"/>
                            </a:solidFill>
                            <a:latin typeface="Cambria Math" panose="02040503050406030204" pitchFamily="18" charset="0"/>
                          </a:rPr>
                          <m:t>𝑙𝑜𝑤</m:t>
                        </m:r>
                      </m:sub>
                    </m:sSub>
                  </m:oMath>
                </a14:m>
                <a:r>
                  <a:rPr lang="ar-AE" sz="2000" dirty="0">
                    <a:latin typeface="+mj-lt"/>
                  </a:rPr>
                  <a:t>, </a:t>
                </a:r>
                <a:r>
                  <a:rPr lang="en-IN" sz="2000" dirty="0">
                    <a:latin typeface="+mj-lt"/>
                  </a:rPr>
                  <a:t>the payoff is the 45</a:t>
                </a:r>
                <a14:m>
                  <m:oMath xmlns:m="http://schemas.openxmlformats.org/officeDocument/2006/math">
                    <m:r>
                      <a:rPr lang="en-IN" sz="2000" i="1">
                        <a:solidFill>
                          <a:srgbClr val="000000"/>
                        </a:solidFill>
                        <a:latin typeface="Cambria Math" panose="02040503050406030204" pitchFamily="18" charset="0"/>
                      </a:rPr>
                      <m:t>°</m:t>
                    </m:r>
                  </m:oMath>
                </a14:m>
                <a:r>
                  <a:rPr lang="en-IN" sz="2000" dirty="0">
                    <a:latin typeface="+mj-lt"/>
                  </a:rPr>
                  <a:t> line as the debt-holders get paid the whole residual value </a:t>
                </a:r>
                <a:r>
                  <a:rPr lang="en-IN" sz="2000" i="1" dirty="0">
                    <a:latin typeface="+mj-lt"/>
                  </a:rPr>
                  <a:t>z </a:t>
                </a:r>
                <a:r>
                  <a:rPr lang="en-IN" sz="2000" dirty="0">
                    <a:latin typeface="+mj-lt"/>
                  </a:rPr>
                  <a:t>of the project, which is below what was promised</a:t>
                </a:r>
              </a:p>
              <a:p>
                <a:pPr marL="342899" indent="-342899">
                  <a:lnSpc>
                    <a:spcPct val="100000"/>
                  </a:lnSpc>
                  <a:spcBef>
                    <a:spcPts val="1800"/>
                  </a:spcBef>
                  <a:spcAft>
                    <a:spcPts val="600"/>
                  </a:spcAft>
                  <a:buSzPct val="100000"/>
                  <a:buFont typeface="Arial"/>
                  <a:buChar char="•"/>
                  <a:defRPr sz="2100"/>
                </a:pPr>
                <a:r>
                  <a:rPr lang="en-IN" sz="2000" dirty="0">
                    <a:latin typeface="+mj-lt"/>
                  </a:rPr>
                  <a:t>If </a:t>
                </a:r>
                <a14:m>
                  <m:oMath xmlns:m="http://schemas.openxmlformats.org/officeDocument/2006/math">
                    <m:r>
                      <m:rPr>
                        <m:sty m:val="p"/>
                      </m:rPr>
                      <a:rPr lang="en-IN" sz="2000">
                        <a:solidFill>
                          <a:srgbClr val="000000"/>
                        </a:solidFill>
                        <a:latin typeface="Cambria Math" panose="02040503050406030204" pitchFamily="18" charset="0"/>
                      </a:rPr>
                      <m:t>z</m:t>
                    </m:r>
                  </m:oMath>
                </a14:m>
                <a:r>
                  <a:rPr lang="en-IN" sz="2000" i="1" dirty="0">
                    <a:latin typeface="+mj-lt"/>
                  </a:rPr>
                  <a:t> ≥</a:t>
                </a:r>
                <a:r>
                  <a:rPr lang="en-IN" sz="2000" dirty="0">
                    <a:latin typeface="+mj-lt"/>
                  </a:rPr>
                  <a:t> </a:t>
                </a:r>
                <a14:m>
                  <m:oMath xmlns:m="http://schemas.openxmlformats.org/officeDocument/2006/math">
                    <m:sSub>
                      <m:sSubPr>
                        <m:ctrlPr>
                          <a:rPr lang="ar-AE" sz="2000" i="1">
                            <a:solidFill>
                              <a:srgbClr val="000000"/>
                            </a:solidFill>
                            <a:latin typeface="Cambria Math" panose="02040503050406030204" pitchFamily="18" charset="0"/>
                          </a:rPr>
                        </m:ctrlPr>
                      </m:sSubPr>
                      <m:e>
                        <m:r>
                          <a:rPr lang="en-US" sz="2000" b="0" i="1" smtClean="0">
                            <a:solidFill>
                              <a:srgbClr val="000000"/>
                            </a:solidFill>
                            <a:latin typeface="Cambria Math" panose="02040503050406030204" pitchFamily="18" charset="0"/>
                          </a:rPr>
                          <m:t> </m:t>
                        </m:r>
                        <m:r>
                          <a:rPr lang="ar-AE" sz="2000" i="1">
                            <a:solidFill>
                              <a:srgbClr val="000000"/>
                            </a:solidFill>
                            <a:latin typeface="Cambria Math" panose="02040503050406030204" pitchFamily="18" charset="0"/>
                          </a:rPr>
                          <m:t>𝐹</m:t>
                        </m:r>
                      </m:e>
                      <m:sub>
                        <m:r>
                          <a:rPr lang="ar-AE" sz="2000" i="1">
                            <a:solidFill>
                              <a:srgbClr val="000000"/>
                            </a:solidFill>
                            <a:latin typeface="Cambria Math" panose="02040503050406030204" pitchFamily="18" charset="0"/>
                          </a:rPr>
                          <m:t>𝑙𝑜𝑤</m:t>
                        </m:r>
                      </m:sub>
                    </m:sSub>
                  </m:oMath>
                </a14:m>
                <a:r>
                  <a:rPr lang="ar-AE" sz="2000" dirty="0">
                    <a:latin typeface="+mj-lt"/>
                  </a:rPr>
                  <a:t>, </a:t>
                </a:r>
                <a:r>
                  <a:rPr lang="en-IN" sz="2000" dirty="0">
                    <a:latin typeface="+mj-lt"/>
                  </a:rPr>
                  <a:t>then the payoff is the horizontal blue line</a:t>
                </a:r>
              </a:p>
              <a:p>
                <a:pPr marL="342899" indent="-342899">
                  <a:lnSpc>
                    <a:spcPct val="100000"/>
                  </a:lnSpc>
                  <a:spcBef>
                    <a:spcPts val="1800"/>
                  </a:spcBef>
                  <a:spcAft>
                    <a:spcPts val="600"/>
                  </a:spcAft>
                  <a:buSzPct val="100000"/>
                  <a:buFont typeface="Arial"/>
                  <a:buChar char="•"/>
                  <a:defRPr sz="2100"/>
                </a:pPr>
                <a:r>
                  <a:rPr lang="en-IN" sz="2000" dirty="0">
                    <a:latin typeface="+mj-lt"/>
                  </a:rPr>
                  <a:t>The </a:t>
                </a:r>
                <a:r>
                  <a:rPr lang="en-IN" sz="2000" dirty="0">
                    <a:solidFill>
                      <a:srgbClr val="EC6D0B"/>
                    </a:solidFill>
                    <a:latin typeface="+mj-lt"/>
                  </a:rPr>
                  <a:t>expected payment </a:t>
                </a:r>
                <a:r>
                  <a:rPr lang="en-IN" sz="2000" dirty="0">
                    <a:latin typeface="+mj-lt"/>
                  </a:rPr>
                  <a:t>is </a:t>
                </a:r>
                <a14:m>
                  <m:oMath xmlns:m="http://schemas.openxmlformats.org/officeDocument/2006/math">
                    <m:d>
                      <m:dPr>
                        <m:ctrlPr>
                          <a:rPr lang="ar-AE" sz="2000" i="1">
                            <a:solidFill>
                              <a:srgbClr val="000000"/>
                            </a:solidFill>
                            <a:latin typeface="Cambria Math" panose="02040503050406030204" pitchFamily="18" charset="0"/>
                          </a:rPr>
                        </m:ctrlPr>
                      </m:dPr>
                      <m:e>
                        <m:r>
                          <a:rPr lang="ar-AE" sz="2000" i="1">
                            <a:solidFill>
                              <a:srgbClr val="000000"/>
                            </a:solidFill>
                            <a:latin typeface="Cambria Math" panose="02040503050406030204" pitchFamily="18" charset="0"/>
                          </a:rPr>
                          <m:t>1−</m:t>
                        </m:r>
                        <m:r>
                          <a:rPr lang="ar-AE" sz="2000" i="1">
                            <a:solidFill>
                              <a:srgbClr val="000000"/>
                            </a:solidFill>
                            <a:latin typeface="Cambria Math" panose="02040503050406030204" pitchFamily="18" charset="0"/>
                          </a:rPr>
                          <m:t>𝐹</m:t>
                        </m:r>
                      </m:e>
                    </m:d>
                    <m:r>
                      <a:rPr lang="ar-AE" sz="2000" i="1">
                        <a:solidFill>
                          <a:srgbClr val="000000"/>
                        </a:solidFill>
                        <a:latin typeface="Cambria Math" panose="02040503050406030204" pitchFamily="18" charset="0"/>
                      </a:rPr>
                      <m:t>𝐹</m:t>
                    </m:r>
                    <m:r>
                      <a:rPr lang="ar-AE" sz="2000" i="1">
                        <a:solidFill>
                          <a:srgbClr val="000000"/>
                        </a:solidFill>
                        <a:latin typeface="Cambria Math" panose="02040503050406030204" pitchFamily="18" charset="0"/>
                      </a:rPr>
                      <m:t>+</m:t>
                    </m:r>
                    <m:f>
                      <m:fPr>
                        <m:ctrlPr>
                          <a:rPr lang="ar-AE" sz="2000" i="1">
                            <a:solidFill>
                              <a:srgbClr val="000000"/>
                            </a:solidFill>
                            <a:latin typeface="Cambria Math" panose="02040503050406030204" pitchFamily="18" charset="0"/>
                          </a:rPr>
                        </m:ctrlPr>
                      </m:fPr>
                      <m:num>
                        <m:sSup>
                          <m:sSupPr>
                            <m:ctrlPr>
                              <a:rPr lang="ar-AE" sz="2000" i="1">
                                <a:solidFill>
                                  <a:srgbClr val="000000"/>
                                </a:solidFill>
                                <a:latin typeface="Cambria Math" panose="02040503050406030204" pitchFamily="18" charset="0"/>
                              </a:rPr>
                            </m:ctrlPr>
                          </m:sSupPr>
                          <m:e>
                            <m:r>
                              <a:rPr lang="ar-AE" sz="2000" i="1">
                                <a:solidFill>
                                  <a:srgbClr val="000000"/>
                                </a:solidFill>
                                <a:latin typeface="Cambria Math" panose="02040503050406030204" pitchFamily="18" charset="0"/>
                              </a:rPr>
                              <m:t>𝐹</m:t>
                            </m:r>
                          </m:e>
                          <m:sup>
                            <m:r>
                              <a:rPr lang="ar-AE" sz="2000" i="1">
                                <a:solidFill>
                                  <a:srgbClr val="000000"/>
                                </a:solidFill>
                                <a:latin typeface="Cambria Math" panose="02040503050406030204" pitchFamily="18" charset="0"/>
                              </a:rPr>
                              <m:t>2</m:t>
                            </m:r>
                          </m:sup>
                        </m:sSup>
                      </m:num>
                      <m:den>
                        <m:r>
                          <a:rPr lang="ar-AE" sz="2000" i="1">
                            <a:solidFill>
                              <a:srgbClr val="000000"/>
                            </a:solidFill>
                            <a:latin typeface="Cambria Math" panose="02040503050406030204" pitchFamily="18" charset="0"/>
                          </a:rPr>
                          <m:t>2</m:t>
                        </m:r>
                      </m:den>
                    </m:f>
                  </m:oMath>
                </a14:m>
                <a:r>
                  <a:rPr lang="ar-AE" sz="2000" dirty="0">
                    <a:latin typeface="+mj-lt"/>
                  </a:rPr>
                  <a:t>, </a:t>
                </a:r>
                <a:r>
                  <a:rPr lang="en-IN" sz="2000" dirty="0">
                    <a:latin typeface="+mj-lt"/>
                  </a:rPr>
                  <a:t>or the sum of the shaded rectangle plus the triangle on its left</a:t>
                </a:r>
              </a:p>
            </p:txBody>
          </p:sp>
        </mc:Choice>
        <mc:Fallback xmlns="">
          <p:sp>
            <p:nvSpPr>
              <p:cNvPr id="6" name="Text Placeholder 5">
                <a:extLst>
                  <a:ext uri="{FF2B5EF4-FFF2-40B4-BE49-F238E27FC236}">
                    <a16:creationId xmlns:a16="http://schemas.microsoft.com/office/drawing/2014/main" id="{3EA9A647-EAD6-7405-4CA5-9B3F9AD4D97D}"/>
                  </a:ext>
                </a:extLst>
              </p:cNvPr>
              <p:cNvSpPr>
                <a:spLocks noGrp="1" noRot="1" noChangeAspect="1" noMove="1" noResize="1" noEditPoints="1" noAdjustHandles="1" noChangeArrowheads="1" noChangeShapeType="1" noTextEdit="1"/>
              </p:cNvSpPr>
              <p:nvPr>
                <p:ph type="body" sz="half" idx="2"/>
              </p:nvPr>
            </p:nvSpPr>
            <p:spPr>
              <a:xfrm>
                <a:off x="688258" y="1456340"/>
                <a:ext cx="4717207" cy="4778697"/>
              </a:xfrm>
              <a:blipFill>
                <a:blip r:embed="rId2"/>
                <a:stretch>
                  <a:fillRect l="-1344" t="-794" r="-2151"/>
                </a:stretch>
              </a:blipFill>
            </p:spPr>
            <p:txBody>
              <a:bodyPr/>
              <a:lstStyle/>
              <a:p>
                <a:r>
                  <a:rPr lang="en-US">
                    <a:noFill/>
                  </a:rPr>
                  <a:t> </a:t>
                </a:r>
              </a:p>
            </p:txBody>
          </p:sp>
        </mc:Fallback>
      </mc:AlternateContent>
      <p:grpSp>
        <p:nvGrpSpPr>
          <p:cNvPr id="72" name="Group 4">
            <a:extLst>
              <a:ext uri="{FF2B5EF4-FFF2-40B4-BE49-F238E27FC236}">
                <a16:creationId xmlns:a16="http://schemas.microsoft.com/office/drawing/2014/main" id="{1FA3ED0D-DAF3-1263-5A9E-576F1B4B8CE2}"/>
              </a:ext>
            </a:extLst>
          </p:cNvPr>
          <p:cNvGrpSpPr/>
          <p:nvPr/>
        </p:nvGrpSpPr>
        <p:grpSpPr>
          <a:xfrm>
            <a:off x="5667527" y="1456340"/>
            <a:ext cx="6151251" cy="4510067"/>
            <a:chOff x="-1" y="0"/>
            <a:chExt cx="6151250" cy="4510066"/>
          </a:xfrm>
        </p:grpSpPr>
        <p:sp>
          <p:nvSpPr>
            <p:cNvPr id="73" name="Triangle 5">
              <a:extLst>
                <a:ext uri="{FF2B5EF4-FFF2-40B4-BE49-F238E27FC236}">
                  <a16:creationId xmlns:a16="http://schemas.microsoft.com/office/drawing/2014/main" id="{6533BAC2-95CE-2386-C597-DD3FD3411512}"/>
                </a:ext>
              </a:extLst>
            </p:cNvPr>
            <p:cNvSpPr/>
            <p:nvPr/>
          </p:nvSpPr>
          <p:spPr>
            <a:xfrm>
              <a:off x="1247367" y="2914174"/>
              <a:ext cx="885402" cy="846333"/>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D8E8F1"/>
            </a:solidFill>
            <a:ln w="12700" cap="flat">
              <a:solidFill>
                <a:srgbClr val="D8E8F1"/>
              </a:solidFill>
              <a:prstDash val="solid"/>
              <a:miter lim="800000"/>
            </a:ln>
            <a:effectLst/>
          </p:spPr>
          <p:txBody>
            <a:bodyPr wrap="square" lIns="45718" tIns="45718" rIns="45718" bIns="45718" numCol="1" anchor="ctr">
              <a:noAutofit/>
            </a:bodyPr>
            <a:lstStyle/>
            <a:p>
              <a:pPr algn="ctr">
                <a:defRPr>
                  <a:solidFill>
                    <a:srgbClr val="B1D1E3"/>
                  </a:solidFill>
                  <a:latin typeface="+mn-lt"/>
                  <a:ea typeface="+mn-ea"/>
                  <a:cs typeface="+mn-cs"/>
                  <a:sym typeface="Calibri"/>
                </a:defRPr>
              </a:pPr>
              <a:endParaRPr>
                <a:latin typeface="+mj-lt"/>
              </a:endParaRPr>
            </a:p>
          </p:txBody>
        </p:sp>
        <p:sp>
          <p:nvSpPr>
            <p:cNvPr id="74" name="Rectangle 6">
              <a:extLst>
                <a:ext uri="{FF2B5EF4-FFF2-40B4-BE49-F238E27FC236}">
                  <a16:creationId xmlns:a16="http://schemas.microsoft.com/office/drawing/2014/main" id="{9F83DEC8-F789-A2B3-2DA5-379FB12BF497}"/>
                </a:ext>
              </a:extLst>
            </p:cNvPr>
            <p:cNvSpPr/>
            <p:nvPr/>
          </p:nvSpPr>
          <p:spPr>
            <a:xfrm>
              <a:off x="2139891" y="2907700"/>
              <a:ext cx="2695741" cy="914403"/>
            </a:xfrm>
            <a:prstGeom prst="rect">
              <a:avLst/>
            </a:prstGeom>
            <a:solidFill>
              <a:srgbClr val="D8E8F1"/>
            </a:solidFill>
            <a:ln w="12700" cap="flat">
              <a:solidFill>
                <a:srgbClr val="D8E8F1"/>
              </a:solidFill>
              <a:prstDash val="solid"/>
              <a:miter lim="8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a:latin typeface="+mj-lt"/>
              </a:endParaRPr>
            </a:p>
          </p:txBody>
        </p:sp>
        <p:sp>
          <p:nvSpPr>
            <p:cNvPr id="75" name="Straight Arrow Connector 7">
              <a:extLst>
                <a:ext uri="{FF2B5EF4-FFF2-40B4-BE49-F238E27FC236}">
                  <a16:creationId xmlns:a16="http://schemas.microsoft.com/office/drawing/2014/main" id="{ACC7824D-15F6-06AD-6122-D61947C4F2E8}"/>
                </a:ext>
              </a:extLst>
            </p:cNvPr>
            <p:cNvSpPr/>
            <p:nvPr/>
          </p:nvSpPr>
          <p:spPr>
            <a:xfrm flipV="1">
              <a:off x="1239917" y="86582"/>
              <a:ext cx="2" cy="3707369"/>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76" name="Straight Connector 8">
              <a:extLst>
                <a:ext uri="{FF2B5EF4-FFF2-40B4-BE49-F238E27FC236}">
                  <a16:creationId xmlns:a16="http://schemas.microsoft.com/office/drawing/2014/main" id="{408197B1-BBB6-7240-6F88-1EE08DE4D756}"/>
                </a:ext>
              </a:extLst>
            </p:cNvPr>
            <p:cNvSpPr/>
            <p:nvPr/>
          </p:nvSpPr>
          <p:spPr>
            <a:xfrm flipV="1">
              <a:off x="1239916" y="2912567"/>
              <a:ext cx="892853" cy="881385"/>
            </a:xfrm>
            <a:prstGeom prst="line">
              <a:avLst/>
            </a:prstGeom>
            <a:noFill/>
            <a:ln w="38100" cap="flat">
              <a:solidFill>
                <a:srgbClr val="007AAA"/>
              </a:solidFill>
              <a:prstDash val="solid"/>
              <a:miter lim="800000"/>
            </a:ln>
            <a:effectLst/>
          </p:spPr>
          <p:txBody>
            <a:bodyPr wrap="square" lIns="45718" tIns="45718" rIns="45718" bIns="45718" numCol="1" anchor="t">
              <a:noAutofit/>
            </a:bodyPr>
            <a:lstStyle/>
            <a:p>
              <a:endParaRPr>
                <a:latin typeface="+mj-lt"/>
              </a:endParaRPr>
            </a:p>
          </p:txBody>
        </p:sp>
        <p:sp>
          <p:nvSpPr>
            <p:cNvPr id="77" name="Straight Connector 9">
              <a:extLst>
                <a:ext uri="{FF2B5EF4-FFF2-40B4-BE49-F238E27FC236}">
                  <a16:creationId xmlns:a16="http://schemas.microsoft.com/office/drawing/2014/main" id="{D89C79EF-147A-D356-87AD-FA316D7B2222}"/>
                </a:ext>
              </a:extLst>
            </p:cNvPr>
            <p:cNvSpPr/>
            <p:nvPr/>
          </p:nvSpPr>
          <p:spPr>
            <a:xfrm>
              <a:off x="2115659" y="2912567"/>
              <a:ext cx="2743202" cy="2"/>
            </a:xfrm>
            <a:prstGeom prst="line">
              <a:avLst/>
            </a:prstGeom>
            <a:noFill/>
            <a:ln w="38100" cap="flat">
              <a:solidFill>
                <a:srgbClr val="007AAA"/>
              </a:solidFill>
              <a:prstDash val="solid"/>
              <a:miter lim="800000"/>
            </a:ln>
            <a:effectLst/>
          </p:spPr>
          <p:txBody>
            <a:bodyPr wrap="square" lIns="45718" tIns="45718" rIns="45718" bIns="45718" numCol="1" anchor="t">
              <a:noAutofit/>
            </a:bodyPr>
            <a:lstStyle/>
            <a:p>
              <a:endParaRPr dirty="0">
                <a:latin typeface="+mj-lt"/>
              </a:endParaRPr>
            </a:p>
          </p:txBody>
        </p:sp>
        <p:sp>
          <p:nvSpPr>
            <p:cNvPr id="78" name="Straight Connector 10">
              <a:extLst>
                <a:ext uri="{FF2B5EF4-FFF2-40B4-BE49-F238E27FC236}">
                  <a16:creationId xmlns:a16="http://schemas.microsoft.com/office/drawing/2014/main" id="{351624A2-3EA5-830A-AF55-A51566CD3E1F}"/>
                </a:ext>
              </a:extLst>
            </p:cNvPr>
            <p:cNvSpPr/>
            <p:nvPr/>
          </p:nvSpPr>
          <p:spPr>
            <a:xfrm flipV="1">
              <a:off x="2159040" y="205528"/>
              <a:ext cx="2666091" cy="2688482"/>
            </a:xfrm>
            <a:prstGeom prst="line">
              <a:avLst/>
            </a:prstGeom>
            <a:noFill/>
            <a:ln w="28575" cap="flat">
              <a:solidFill>
                <a:srgbClr val="007AAA"/>
              </a:solidFill>
              <a:prstDash val="sysDot"/>
              <a:miter lim="800000"/>
            </a:ln>
            <a:effectLst/>
          </p:spPr>
          <p:txBody>
            <a:bodyPr wrap="square" lIns="45718" tIns="45718" rIns="45718" bIns="45718" numCol="1" anchor="t">
              <a:noAutofit/>
            </a:bodyPr>
            <a:lstStyle/>
            <a:p>
              <a:endParaRPr>
                <a:latin typeface="+mj-lt"/>
              </a:endParaRPr>
            </a:p>
          </p:txBody>
        </p:sp>
        <p:sp>
          <p:nvSpPr>
            <p:cNvPr id="79" name="Straight Connector 11">
              <a:extLst>
                <a:ext uri="{FF2B5EF4-FFF2-40B4-BE49-F238E27FC236}">
                  <a16:creationId xmlns:a16="http://schemas.microsoft.com/office/drawing/2014/main" id="{D2B77487-3151-90B9-6D35-841D4051166B}"/>
                </a:ext>
              </a:extLst>
            </p:cNvPr>
            <p:cNvSpPr/>
            <p:nvPr/>
          </p:nvSpPr>
          <p:spPr>
            <a:xfrm flipH="1" flipV="1">
              <a:off x="1246525" y="2894008"/>
              <a:ext cx="869138" cy="7219"/>
            </a:xfrm>
            <a:prstGeom prst="line">
              <a:avLst/>
            </a:prstGeom>
            <a:noFill/>
            <a:ln w="9525" cap="flat">
              <a:solidFill>
                <a:srgbClr val="0070C0"/>
              </a:solidFill>
              <a:prstDash val="dash"/>
              <a:miter lim="800000"/>
            </a:ln>
            <a:effectLst/>
          </p:spPr>
          <p:txBody>
            <a:bodyPr wrap="square" lIns="45718" tIns="45718" rIns="45718" bIns="45718" numCol="1" anchor="t">
              <a:noAutofit/>
            </a:bodyPr>
            <a:lstStyle/>
            <a:p>
              <a:endParaRPr>
                <a:latin typeface="+mj-lt"/>
              </a:endParaRPr>
            </a:p>
          </p:txBody>
        </p:sp>
        <p:sp>
          <p:nvSpPr>
            <p:cNvPr id="80" name="Straight Arrow Connector 12">
              <a:extLst>
                <a:ext uri="{FF2B5EF4-FFF2-40B4-BE49-F238E27FC236}">
                  <a16:creationId xmlns:a16="http://schemas.microsoft.com/office/drawing/2014/main" id="{2E52D3E9-6DF4-2AB1-C65E-B7BAF6FAC6F0}"/>
                </a:ext>
              </a:extLst>
            </p:cNvPr>
            <p:cNvSpPr/>
            <p:nvPr/>
          </p:nvSpPr>
          <p:spPr>
            <a:xfrm flipV="1">
              <a:off x="1239916" y="3780999"/>
              <a:ext cx="4317519" cy="12954"/>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81" name="Straight Connector 13">
              <a:extLst>
                <a:ext uri="{FF2B5EF4-FFF2-40B4-BE49-F238E27FC236}">
                  <a16:creationId xmlns:a16="http://schemas.microsoft.com/office/drawing/2014/main" id="{8011FAD8-DE0B-19EB-B7B6-BCAD9992C58A}"/>
                </a:ext>
              </a:extLst>
            </p:cNvPr>
            <p:cNvSpPr/>
            <p:nvPr/>
          </p:nvSpPr>
          <p:spPr>
            <a:xfrm>
              <a:off x="2133475" y="4165746"/>
              <a:ext cx="2697483" cy="3"/>
            </a:xfrm>
            <a:prstGeom prst="line">
              <a:avLst/>
            </a:prstGeom>
            <a:noFill/>
            <a:ln w="38100" cap="flat">
              <a:solidFill>
                <a:srgbClr val="007AAA"/>
              </a:solidFill>
              <a:prstDash val="solid"/>
              <a:miter lim="800000"/>
            </a:ln>
            <a:effectLst/>
          </p:spPr>
          <p:txBody>
            <a:bodyPr wrap="square" lIns="45718" tIns="45718" rIns="45718" bIns="45718" numCol="1" anchor="t">
              <a:noAutofit/>
            </a:bodyPr>
            <a:lstStyle/>
            <a:p>
              <a:endParaRPr>
                <a:latin typeface="+mj-lt"/>
              </a:endParaRPr>
            </a:p>
          </p:txBody>
        </p:sp>
        <p:sp>
          <p:nvSpPr>
            <p:cNvPr id="82" name="Straight Connector 14">
              <a:extLst>
                <a:ext uri="{FF2B5EF4-FFF2-40B4-BE49-F238E27FC236}">
                  <a16:creationId xmlns:a16="http://schemas.microsoft.com/office/drawing/2014/main" id="{820B17A0-7507-734D-7C68-E7C3DB62B415}"/>
                </a:ext>
              </a:extLst>
            </p:cNvPr>
            <p:cNvSpPr/>
            <p:nvPr/>
          </p:nvSpPr>
          <p:spPr>
            <a:xfrm flipV="1">
              <a:off x="1246219" y="4165747"/>
              <a:ext cx="914402" cy="3191"/>
            </a:xfrm>
            <a:prstGeom prst="line">
              <a:avLst/>
            </a:prstGeom>
            <a:noFill/>
            <a:ln w="38100" cap="flat">
              <a:solidFill>
                <a:srgbClr val="007AAA"/>
              </a:solidFill>
              <a:prstDash val="sysDot"/>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83" name="TextBox 15">
                  <a:extLst>
                    <a:ext uri="{FF2B5EF4-FFF2-40B4-BE49-F238E27FC236}">
                      <a16:creationId xmlns:a16="http://schemas.microsoft.com/office/drawing/2014/main" id="{0C1D13F0-614B-9A8C-4B3B-BE4D4FBAF7AB}"/>
                    </a:ext>
                  </a:extLst>
                </p:cNvPr>
                <p:cNvSpPr txBox="1"/>
                <p:nvPr/>
              </p:nvSpPr>
              <p:spPr>
                <a:xfrm>
                  <a:off x="1018244" y="5695"/>
                  <a:ext cx="156068" cy="215444"/>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400" i="1">
                            <a:solidFill>
                              <a:srgbClr val="000000"/>
                            </a:solidFill>
                            <a:latin typeface="Cambria Math" panose="02040503050406030204" pitchFamily="18" charset="0"/>
                          </a:rPr>
                          <m:t>𝐹</m:t>
                        </m:r>
                      </m:oMath>
                    </m:oMathPara>
                  </a14:m>
                  <a:endParaRPr sz="1400">
                    <a:latin typeface="+mj-lt"/>
                  </a:endParaRPr>
                </a:p>
              </p:txBody>
            </p:sp>
          </mc:Choice>
          <mc:Fallback xmlns="">
            <p:sp>
              <p:nvSpPr>
                <p:cNvPr id="83" name="TextBox 15">
                  <a:extLst>
                    <a:ext uri="{FF2B5EF4-FFF2-40B4-BE49-F238E27FC236}">
                      <a16:creationId xmlns:a16="http://schemas.microsoft.com/office/drawing/2014/main" id="{0C1D13F0-614B-9A8C-4B3B-BE4D4FBAF7AB}"/>
                    </a:ext>
                  </a:extLst>
                </p:cNvPr>
                <p:cNvSpPr txBox="1">
                  <a:spLocks noRot="1" noChangeAspect="1" noMove="1" noResize="1" noEditPoints="1" noAdjustHandles="1" noChangeArrowheads="1" noChangeShapeType="1" noTextEdit="1"/>
                </p:cNvSpPr>
                <p:nvPr/>
              </p:nvSpPr>
              <p:spPr>
                <a:xfrm>
                  <a:off x="1018244" y="5695"/>
                  <a:ext cx="156068" cy="215444"/>
                </a:xfrm>
                <a:prstGeom prst="rect">
                  <a:avLst/>
                </a:prstGeom>
                <a:blipFill>
                  <a:blip r:embed="rId3"/>
                  <a:stretch>
                    <a:fillRect l="-23077" r="-23077" b="-5882"/>
                  </a:stretch>
                </a:blipFill>
                <a:ln w="12700" cap="flat">
                  <a:noFill/>
                  <a:miter lim="400000"/>
                </a:ln>
                <a:effectLst/>
              </p:spPr>
              <p:txBody>
                <a:bodyPr/>
                <a:lstStyle/>
                <a:p>
                  <a:r>
                    <a:rPr lang="en-US">
                      <a:noFill/>
                    </a:rPr>
                    <a:t> </a:t>
                  </a:r>
                </a:p>
              </p:txBody>
            </p:sp>
          </mc:Fallback>
        </mc:AlternateContent>
        <p:sp>
          <p:nvSpPr>
            <p:cNvPr id="84" name="TextBox 16">
              <a:extLst>
                <a:ext uri="{FF2B5EF4-FFF2-40B4-BE49-F238E27FC236}">
                  <a16:creationId xmlns:a16="http://schemas.microsoft.com/office/drawing/2014/main" id="{67F16D0B-8ABF-61A0-301E-F3E7F22A80B2}"/>
                </a:ext>
              </a:extLst>
            </p:cNvPr>
            <p:cNvSpPr txBox="1"/>
            <p:nvPr/>
          </p:nvSpPr>
          <p:spPr>
            <a:xfrm>
              <a:off x="-1" y="0"/>
              <a:ext cx="1048585" cy="917286"/>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dirty="0">
                  <a:latin typeface="+mj-lt"/>
                </a:rPr>
                <a:t>Promised payment</a:t>
              </a:r>
            </a:p>
            <a:p>
              <a:pPr>
                <a:defRPr>
                  <a:latin typeface="+mn-lt"/>
                  <a:ea typeface="+mn-ea"/>
                  <a:cs typeface="+mn-cs"/>
                  <a:sym typeface="Calibri"/>
                </a:defRPr>
              </a:pPr>
              <a:r>
                <a:rPr dirty="0">
                  <a:latin typeface="+mj-lt"/>
                </a:rPr>
                <a:t>at </a:t>
              </a:r>
              <a:r>
                <a:rPr i="1" dirty="0">
                  <a:latin typeface="+mj-lt"/>
                </a:rPr>
                <a:t>t </a:t>
              </a:r>
              <a:r>
                <a:rPr dirty="0">
                  <a:latin typeface="+mj-lt"/>
                </a:rPr>
                <a:t>= 2</a:t>
              </a:r>
            </a:p>
          </p:txBody>
        </p:sp>
        <p:sp>
          <p:nvSpPr>
            <p:cNvPr id="85" name="TextBox 17">
              <a:extLst>
                <a:ext uri="{FF2B5EF4-FFF2-40B4-BE49-F238E27FC236}">
                  <a16:creationId xmlns:a16="http://schemas.microsoft.com/office/drawing/2014/main" id="{38AD6A38-593F-C84F-490D-735FF360D942}"/>
                </a:ext>
              </a:extLst>
            </p:cNvPr>
            <p:cNvSpPr txBox="1"/>
            <p:nvPr/>
          </p:nvSpPr>
          <p:spPr>
            <a:xfrm>
              <a:off x="4774158" y="3740010"/>
              <a:ext cx="205892"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rPr>
                  <a:latin typeface="+mj-lt"/>
                </a:rPr>
                <a:t>1</a:t>
              </a:r>
            </a:p>
          </p:txBody>
        </p:sp>
        <mc:AlternateContent xmlns:mc="http://schemas.openxmlformats.org/markup-compatibility/2006" xmlns:a14="http://schemas.microsoft.com/office/drawing/2010/main">
          <mc:Choice Requires="a14">
            <p:sp>
              <p:nvSpPr>
                <p:cNvPr id="86" name="TextBox 18">
                  <a:extLst>
                    <a:ext uri="{FF2B5EF4-FFF2-40B4-BE49-F238E27FC236}">
                      <a16:creationId xmlns:a16="http://schemas.microsoft.com/office/drawing/2014/main" id="{FB141145-BEDF-85A6-EC07-24D6926ADFBB}"/>
                    </a:ext>
                  </a:extLst>
                </p:cNvPr>
                <p:cNvSpPr txBox="1"/>
                <p:nvPr/>
              </p:nvSpPr>
              <p:spPr>
                <a:xfrm>
                  <a:off x="5230456" y="3460887"/>
                  <a:ext cx="167482"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800" i="1">
                            <a:solidFill>
                              <a:srgbClr val="000000"/>
                            </a:solidFill>
                            <a:latin typeface="Cambria Math" panose="02040503050406030204" pitchFamily="18" charset="0"/>
                          </a:rPr>
                          <m:t>𝑧</m:t>
                        </m:r>
                      </m:oMath>
                    </m:oMathPara>
                  </a14:m>
                  <a:endParaRPr>
                    <a:latin typeface="+mj-lt"/>
                  </a:endParaRPr>
                </a:p>
              </p:txBody>
            </p:sp>
          </mc:Choice>
          <mc:Fallback xmlns="">
            <p:sp>
              <p:nvSpPr>
                <p:cNvPr id="86" name="TextBox 18">
                  <a:extLst>
                    <a:ext uri="{FF2B5EF4-FFF2-40B4-BE49-F238E27FC236}">
                      <a16:creationId xmlns:a16="http://schemas.microsoft.com/office/drawing/2014/main" id="{FB141145-BEDF-85A6-EC07-24D6926ADFBB}"/>
                    </a:ext>
                  </a:extLst>
                </p:cNvPr>
                <p:cNvSpPr txBox="1">
                  <a:spLocks noRot="1" noChangeAspect="1" noMove="1" noResize="1" noEditPoints="1" noAdjustHandles="1" noChangeArrowheads="1" noChangeShapeType="1" noTextEdit="1"/>
                </p:cNvSpPr>
                <p:nvPr/>
              </p:nvSpPr>
              <p:spPr>
                <a:xfrm>
                  <a:off x="5230456" y="3460887"/>
                  <a:ext cx="167482" cy="276999"/>
                </a:xfrm>
                <a:prstGeom prst="rect">
                  <a:avLst/>
                </a:prstGeom>
                <a:blipFill>
                  <a:blip r:embed="rId4"/>
                  <a:stretch>
                    <a:fillRect l="-21429" r="-14286"/>
                  </a:stretch>
                </a:blipFill>
                <a:ln w="12700" cap="flat">
                  <a:noFill/>
                  <a:miter lim="400000"/>
                </a:ln>
                <a:effectLst/>
              </p:spPr>
              <p:txBody>
                <a:bodyPr/>
                <a:lstStyle/>
                <a:p>
                  <a:r>
                    <a:rPr lang="en-US">
                      <a:noFill/>
                    </a:rPr>
                    <a:t> </a:t>
                  </a:r>
                </a:p>
              </p:txBody>
            </p:sp>
          </mc:Fallback>
        </mc:AlternateContent>
        <p:sp>
          <p:nvSpPr>
            <p:cNvPr id="87" name="TextBox 19">
              <a:extLst>
                <a:ext uri="{FF2B5EF4-FFF2-40B4-BE49-F238E27FC236}">
                  <a16:creationId xmlns:a16="http://schemas.microsoft.com/office/drawing/2014/main" id="{5F3E37A4-B940-4D5E-DCE2-7C2644033BDB}"/>
                </a:ext>
              </a:extLst>
            </p:cNvPr>
            <p:cNvSpPr txBox="1"/>
            <p:nvPr/>
          </p:nvSpPr>
          <p:spPr>
            <a:xfrm>
              <a:off x="991754" y="3793949"/>
              <a:ext cx="205892" cy="46166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lvl1pPr>
                <a:defRPr sz="2400">
                  <a:latin typeface="Times New Roman"/>
                  <a:ea typeface="Times New Roman"/>
                  <a:cs typeface="Times New Roman"/>
                  <a:sym typeface="Times New Roman"/>
                </a:defRPr>
              </a:lvl1pPr>
            </a:lstStyle>
            <a:p>
              <a:r>
                <a:rPr dirty="0">
                  <a:latin typeface="+mj-lt"/>
                </a:rPr>
                <a:t>0</a:t>
              </a:r>
            </a:p>
          </p:txBody>
        </p:sp>
        <mc:AlternateContent xmlns:mc="http://schemas.openxmlformats.org/markup-compatibility/2006" xmlns:a14="http://schemas.microsoft.com/office/drawing/2010/main">
          <mc:Choice Requires="a14">
            <p:sp>
              <p:nvSpPr>
                <p:cNvPr id="88" name="TextBox 20">
                  <a:extLst>
                    <a:ext uri="{FF2B5EF4-FFF2-40B4-BE49-F238E27FC236}">
                      <a16:creationId xmlns:a16="http://schemas.microsoft.com/office/drawing/2014/main" id="{0DD691E2-8F15-8672-F391-6B588E172674}"/>
                    </a:ext>
                  </a:extLst>
                </p:cNvPr>
                <p:cNvSpPr txBox="1"/>
                <p:nvPr/>
              </p:nvSpPr>
              <p:spPr>
                <a:xfrm>
                  <a:off x="636209" y="2666719"/>
                  <a:ext cx="477503" cy="276999"/>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800" i="1">
                                <a:solidFill>
                                  <a:srgbClr val="0070C0"/>
                                </a:solidFill>
                                <a:latin typeface="Cambria Math" panose="02040503050406030204" pitchFamily="18" charset="0"/>
                              </a:rPr>
                            </m:ctrlPr>
                          </m:sSubPr>
                          <m:e>
                            <m:r>
                              <a:rPr sz="1800" i="1">
                                <a:solidFill>
                                  <a:srgbClr val="0070C0"/>
                                </a:solidFill>
                                <a:latin typeface="Cambria Math" panose="02040503050406030204" pitchFamily="18" charset="0"/>
                              </a:rPr>
                              <m:t>𝐹</m:t>
                            </m:r>
                          </m:e>
                          <m:sub>
                            <m:r>
                              <a:rPr sz="1800" i="1">
                                <a:solidFill>
                                  <a:srgbClr val="0070C0"/>
                                </a:solidFill>
                                <a:latin typeface="Cambria Math" panose="02040503050406030204" pitchFamily="18" charset="0"/>
                              </a:rPr>
                              <m:t>𝑙𝑜𝑤</m:t>
                            </m:r>
                          </m:sub>
                        </m:sSub>
                      </m:oMath>
                    </m:oMathPara>
                  </a14:m>
                  <a:endParaRPr>
                    <a:solidFill>
                      <a:srgbClr val="0070C0"/>
                    </a:solidFill>
                    <a:latin typeface="+mj-lt"/>
                  </a:endParaRPr>
                </a:p>
              </p:txBody>
            </p:sp>
          </mc:Choice>
          <mc:Fallback xmlns="">
            <p:sp>
              <p:nvSpPr>
                <p:cNvPr id="88" name="TextBox 20">
                  <a:extLst>
                    <a:ext uri="{FF2B5EF4-FFF2-40B4-BE49-F238E27FC236}">
                      <a16:creationId xmlns:a16="http://schemas.microsoft.com/office/drawing/2014/main" id="{0DD691E2-8F15-8672-F391-6B588E172674}"/>
                    </a:ext>
                  </a:extLst>
                </p:cNvPr>
                <p:cNvSpPr txBox="1">
                  <a:spLocks noRot="1" noChangeAspect="1" noMove="1" noResize="1" noEditPoints="1" noAdjustHandles="1" noChangeArrowheads="1" noChangeShapeType="1" noTextEdit="1"/>
                </p:cNvSpPr>
                <p:nvPr/>
              </p:nvSpPr>
              <p:spPr>
                <a:xfrm>
                  <a:off x="636209" y="2666719"/>
                  <a:ext cx="477503" cy="276999"/>
                </a:xfrm>
                <a:prstGeom prst="rect">
                  <a:avLst/>
                </a:prstGeom>
                <a:blipFill>
                  <a:blip r:embed="rId5"/>
                  <a:stretch>
                    <a:fillRect l="-10526" r="-2632" b="-13043"/>
                  </a:stretch>
                </a:blipFill>
                <a:ln w="12700" cap="flat">
                  <a:noFill/>
                  <a:miter lim="400000"/>
                </a:ln>
                <a:effectLst/>
              </p:spPr>
              <p:txBody>
                <a:bodyPr/>
                <a:lstStyle/>
                <a:p>
                  <a:r>
                    <a:rPr lang="en-US">
                      <a:noFill/>
                    </a:rPr>
                    <a:t> </a:t>
                  </a:r>
                </a:p>
              </p:txBody>
            </p:sp>
          </mc:Fallback>
        </mc:AlternateContent>
        <p:sp>
          <p:nvSpPr>
            <p:cNvPr id="89" name="Rectangle 21">
              <a:extLst>
                <a:ext uri="{FF2B5EF4-FFF2-40B4-BE49-F238E27FC236}">
                  <a16:creationId xmlns:a16="http://schemas.microsoft.com/office/drawing/2014/main" id="{B72D8C78-6EF7-5E6C-F032-CD499D5496F4}"/>
                </a:ext>
              </a:extLst>
            </p:cNvPr>
            <p:cNvSpPr/>
            <p:nvPr/>
          </p:nvSpPr>
          <p:spPr>
            <a:xfrm>
              <a:off x="1239908" y="3831987"/>
              <a:ext cx="3581093" cy="307176"/>
            </a:xfrm>
            <a:prstGeom prst="rect">
              <a:avLst/>
            </a:prstGeom>
            <a:solidFill>
              <a:schemeClr val="bg1">
                <a:lumMod val="75000"/>
              </a:schemeClr>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j-lt"/>
              </a:endParaRPr>
            </a:p>
          </p:txBody>
        </p:sp>
        <p:sp>
          <p:nvSpPr>
            <p:cNvPr id="90" name="TextBox 22">
              <a:extLst>
                <a:ext uri="{FF2B5EF4-FFF2-40B4-BE49-F238E27FC236}">
                  <a16:creationId xmlns:a16="http://schemas.microsoft.com/office/drawing/2014/main" id="{0514FDC8-2AAA-3E29-90B3-6FE9F767360A}"/>
                </a:ext>
              </a:extLst>
            </p:cNvPr>
            <p:cNvSpPr txBox="1"/>
            <p:nvPr/>
          </p:nvSpPr>
          <p:spPr>
            <a:xfrm>
              <a:off x="4963616" y="3780999"/>
              <a:ext cx="1187633" cy="58477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spAutoFit/>
            </a:bodyPr>
            <a:lstStyle/>
            <a:p>
              <a:pPr>
                <a:defRPr>
                  <a:latin typeface="+mn-lt"/>
                  <a:ea typeface="+mn-ea"/>
                  <a:cs typeface="+mn-cs"/>
                  <a:sym typeface="Calibri"/>
                </a:defRPr>
              </a:pPr>
              <a:r>
                <a:rPr sz="1600" dirty="0">
                  <a:latin typeface="+mj-lt"/>
                </a:rPr>
                <a:t>Cash flow</a:t>
              </a:r>
            </a:p>
            <a:p>
              <a:pPr>
                <a:defRPr>
                  <a:latin typeface="+mn-lt"/>
                  <a:ea typeface="+mn-ea"/>
                  <a:cs typeface="+mn-cs"/>
                  <a:sym typeface="Calibri"/>
                </a:defRPr>
              </a:pPr>
              <a:r>
                <a:rPr sz="1600" dirty="0">
                  <a:latin typeface="+mj-lt"/>
                </a:rPr>
                <a:t>at </a:t>
              </a:r>
              <a:r>
                <a:rPr sz="1600" i="1" dirty="0">
                  <a:latin typeface="+mj-lt"/>
                </a:rPr>
                <a:t>t </a:t>
              </a:r>
              <a:r>
                <a:rPr sz="1600" dirty="0">
                  <a:latin typeface="+mj-lt"/>
                </a:rPr>
                <a:t>= 2</a:t>
              </a:r>
            </a:p>
          </p:txBody>
        </p:sp>
        <mc:AlternateContent xmlns:mc="http://schemas.openxmlformats.org/markup-compatibility/2006" xmlns:a14="http://schemas.microsoft.com/office/drawing/2010/main">
          <mc:Choice Requires="a14">
            <p:sp>
              <p:nvSpPr>
                <p:cNvPr id="91" name="TextBox 23">
                  <a:extLst>
                    <a:ext uri="{FF2B5EF4-FFF2-40B4-BE49-F238E27FC236}">
                      <a16:creationId xmlns:a16="http://schemas.microsoft.com/office/drawing/2014/main" id="{CEAA981B-1D92-7A92-E030-BEAD37CA6F64}"/>
                    </a:ext>
                  </a:extLst>
                </p:cNvPr>
                <p:cNvSpPr txBox="1"/>
                <p:nvPr/>
              </p:nvSpPr>
              <p:spPr>
                <a:xfrm>
                  <a:off x="1246525" y="4264777"/>
                  <a:ext cx="1279073" cy="230832"/>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defRPr sz="1400">
                      <a:solidFill>
                        <a:srgbClr val="0070C0"/>
                      </a:solidFill>
                      <a:latin typeface="+mn-lt"/>
                      <a:ea typeface="+mn-ea"/>
                      <a:cs typeface="+mn-cs"/>
                      <a:sym typeface="Calibri"/>
                    </a:defRPr>
                  </a:pPr>
                  <a:r>
                    <a:rPr dirty="0">
                      <a:latin typeface="+mj-lt"/>
                    </a:rPr>
                    <a:t>Default </a:t>
                  </a:r>
                  <a14:m>
                    <m:oMath xmlns:m="http://schemas.openxmlformats.org/officeDocument/2006/math">
                      <m:r>
                        <a:rPr sz="1500" i="1">
                          <a:solidFill>
                            <a:srgbClr val="0070C0"/>
                          </a:solidFill>
                          <a:latin typeface="Cambria Math" panose="02040503050406030204" pitchFamily="18" charset="0"/>
                        </a:rPr>
                        <m:t>𝑧</m:t>
                      </m:r>
                      <m:r>
                        <a:rPr sz="1500" i="1">
                          <a:solidFill>
                            <a:srgbClr val="0070C0"/>
                          </a:solidFill>
                          <a:latin typeface="Cambria Math" panose="02040503050406030204" pitchFamily="18" charset="0"/>
                        </a:rPr>
                        <m:t>&lt;</m:t>
                      </m:r>
                      <m:sSub>
                        <m:sSubPr>
                          <m:ctrlPr>
                            <a:rPr sz="1500" i="1">
                              <a:solidFill>
                                <a:srgbClr val="0070C0"/>
                              </a:solidFill>
                              <a:latin typeface="Cambria Math" panose="02040503050406030204" pitchFamily="18" charset="0"/>
                            </a:rPr>
                          </m:ctrlPr>
                        </m:sSubPr>
                        <m:e>
                          <m:r>
                            <a:rPr sz="1500" i="1">
                              <a:solidFill>
                                <a:srgbClr val="0070C0"/>
                              </a:solidFill>
                              <a:latin typeface="Cambria Math" panose="02040503050406030204" pitchFamily="18" charset="0"/>
                            </a:rPr>
                            <m:t>𝐹</m:t>
                          </m:r>
                        </m:e>
                        <m:sub>
                          <m:r>
                            <a:rPr sz="1500" i="1">
                              <a:solidFill>
                                <a:srgbClr val="0070C0"/>
                              </a:solidFill>
                              <a:latin typeface="Cambria Math" panose="02040503050406030204" pitchFamily="18" charset="0"/>
                            </a:rPr>
                            <m:t>𝑙𝑜𝑤</m:t>
                          </m:r>
                        </m:sub>
                      </m:sSub>
                    </m:oMath>
                  </a14:m>
                  <a:endParaRPr dirty="0">
                    <a:latin typeface="+mj-lt"/>
                  </a:endParaRPr>
                </a:p>
              </p:txBody>
            </p:sp>
          </mc:Choice>
          <mc:Fallback xmlns="">
            <p:sp>
              <p:nvSpPr>
                <p:cNvPr id="91" name="TextBox 23">
                  <a:extLst>
                    <a:ext uri="{FF2B5EF4-FFF2-40B4-BE49-F238E27FC236}">
                      <a16:creationId xmlns:a16="http://schemas.microsoft.com/office/drawing/2014/main" id="{CEAA981B-1D92-7A92-E030-BEAD37CA6F64}"/>
                    </a:ext>
                  </a:extLst>
                </p:cNvPr>
                <p:cNvSpPr txBox="1">
                  <a:spLocks noRot="1" noChangeAspect="1" noMove="1" noResize="1" noEditPoints="1" noAdjustHandles="1" noChangeArrowheads="1" noChangeShapeType="1" noTextEdit="1"/>
                </p:cNvSpPr>
                <p:nvPr/>
              </p:nvSpPr>
              <p:spPr>
                <a:xfrm>
                  <a:off x="1246525" y="4264777"/>
                  <a:ext cx="1279073" cy="230832"/>
                </a:xfrm>
                <a:prstGeom prst="rect">
                  <a:avLst/>
                </a:prstGeom>
                <a:blipFill>
                  <a:blip r:embed="rId6"/>
                  <a:stretch>
                    <a:fillRect l="-8824" t="-21053" b="-42105"/>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2" name="TextBox 24">
                  <a:extLst>
                    <a:ext uri="{FF2B5EF4-FFF2-40B4-BE49-F238E27FC236}">
                      <a16:creationId xmlns:a16="http://schemas.microsoft.com/office/drawing/2014/main" id="{A7BD8D58-C68B-CB37-06EB-AF96353E4039}"/>
                    </a:ext>
                  </a:extLst>
                </p:cNvPr>
                <p:cNvSpPr txBox="1"/>
                <p:nvPr/>
              </p:nvSpPr>
              <p:spPr>
                <a:xfrm>
                  <a:off x="2381048" y="4271539"/>
                  <a:ext cx="2584419" cy="238527"/>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spAutoFit/>
                </a:bodyPr>
                <a:lstStyle/>
                <a:p>
                  <a:pPr algn="ctr">
                    <a:defRPr sz="1400">
                      <a:solidFill>
                        <a:srgbClr val="0070C0"/>
                      </a:solidFill>
                      <a:latin typeface="+mn-lt"/>
                      <a:ea typeface="+mn-ea"/>
                      <a:cs typeface="+mn-cs"/>
                      <a:sym typeface="Calibri"/>
                    </a:defRPr>
                  </a:pPr>
                  <a:r>
                    <a:rPr dirty="0">
                      <a:latin typeface="+mj-lt"/>
                    </a:rPr>
                    <a:t>Repayment of </a:t>
                  </a:r>
                  <a14:m>
                    <m:oMath xmlns:m="http://schemas.openxmlformats.org/officeDocument/2006/math">
                      <m:sSub>
                        <m:sSubPr>
                          <m:ctrlPr>
                            <a:rPr sz="1550" i="1">
                              <a:solidFill>
                                <a:srgbClr val="0070C0"/>
                              </a:solidFill>
                              <a:latin typeface="Cambria Math" panose="02040503050406030204" pitchFamily="18" charset="0"/>
                            </a:rPr>
                          </m:ctrlPr>
                        </m:sSubPr>
                        <m:e>
                          <m:r>
                            <a:rPr sz="1550" i="1">
                              <a:solidFill>
                                <a:srgbClr val="0070C0"/>
                              </a:solidFill>
                              <a:latin typeface="Cambria Math" panose="02040503050406030204" pitchFamily="18" charset="0"/>
                            </a:rPr>
                            <m:t>𝐹</m:t>
                          </m:r>
                        </m:e>
                        <m:sub>
                          <m:r>
                            <a:rPr sz="1550" i="1">
                              <a:solidFill>
                                <a:srgbClr val="0070C0"/>
                              </a:solidFill>
                              <a:latin typeface="Cambria Math" panose="02040503050406030204" pitchFamily="18" charset="0"/>
                            </a:rPr>
                            <m:t>𝑙𝑜𝑤</m:t>
                          </m:r>
                        </m:sub>
                      </m:sSub>
                    </m:oMath>
                  </a14:m>
                  <a:endParaRPr dirty="0">
                    <a:latin typeface="+mj-lt"/>
                  </a:endParaRPr>
                </a:p>
              </p:txBody>
            </p:sp>
          </mc:Choice>
          <mc:Fallback xmlns="">
            <p:sp>
              <p:nvSpPr>
                <p:cNvPr id="92" name="TextBox 24">
                  <a:extLst>
                    <a:ext uri="{FF2B5EF4-FFF2-40B4-BE49-F238E27FC236}">
                      <a16:creationId xmlns:a16="http://schemas.microsoft.com/office/drawing/2014/main" id="{A7BD8D58-C68B-CB37-06EB-AF96353E4039}"/>
                    </a:ext>
                  </a:extLst>
                </p:cNvPr>
                <p:cNvSpPr txBox="1">
                  <a:spLocks noRot="1" noChangeAspect="1" noMove="1" noResize="1" noEditPoints="1" noAdjustHandles="1" noChangeArrowheads="1" noChangeShapeType="1" noTextEdit="1"/>
                </p:cNvSpPr>
                <p:nvPr/>
              </p:nvSpPr>
              <p:spPr>
                <a:xfrm>
                  <a:off x="2381048" y="4271539"/>
                  <a:ext cx="2584419" cy="238527"/>
                </a:xfrm>
                <a:prstGeom prst="rect">
                  <a:avLst/>
                </a:prstGeom>
                <a:blipFill>
                  <a:blip r:embed="rId7"/>
                  <a:stretch>
                    <a:fillRect t="-15789" b="-42105"/>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grpSp>
    </p:spTree>
    <p:extLst>
      <p:ext uri="{BB962C8B-B14F-4D97-AF65-F5344CB8AC3E}">
        <p14:creationId xmlns:p14="http://schemas.microsoft.com/office/powerpoint/2010/main" val="3244760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9887692-7061-B246-24D2-7625F9A20282}"/>
              </a:ext>
            </a:extLst>
          </p:cNvPr>
          <p:cNvSpPr>
            <a:spLocks noGrp="1"/>
          </p:cNvSpPr>
          <p:nvPr>
            <p:ph type="title"/>
          </p:nvPr>
        </p:nvSpPr>
        <p:spPr>
          <a:xfrm>
            <a:off x="677177" y="716289"/>
            <a:ext cx="5103506" cy="1059346"/>
          </a:xfrm>
        </p:spPr>
        <p:txBody>
          <a:bodyPr>
            <a:noAutofit/>
          </a:bodyPr>
          <a:lstStyle/>
          <a:p>
            <a:r>
              <a:rPr lang="en-IN" dirty="0"/>
              <a:t>Face Value and Expected Payoff</a:t>
            </a:r>
            <a:endParaRPr lang="en-US" dirty="0"/>
          </a:p>
        </p:txBody>
      </p:sp>
      <mc:AlternateContent xmlns:mc="http://schemas.openxmlformats.org/markup-compatibility/2006" xmlns:a14="http://schemas.microsoft.com/office/drawing/2010/main">
        <mc:Choice Requires="a14">
          <p:sp>
            <p:nvSpPr>
              <p:cNvPr id="6" name="Text Placeholder 5">
                <a:extLst>
                  <a:ext uri="{FF2B5EF4-FFF2-40B4-BE49-F238E27FC236}">
                    <a16:creationId xmlns:a16="http://schemas.microsoft.com/office/drawing/2014/main" id="{3EA9A647-EAD6-7405-4CA5-9B3F9AD4D97D}"/>
                  </a:ext>
                </a:extLst>
              </p:cNvPr>
              <p:cNvSpPr>
                <a:spLocks noGrp="1"/>
              </p:cNvSpPr>
              <p:nvPr>
                <p:ph type="body" sz="half" idx="2"/>
              </p:nvPr>
            </p:nvSpPr>
            <p:spPr>
              <a:xfrm>
                <a:off x="688258" y="1762926"/>
                <a:ext cx="5402902" cy="4472112"/>
              </a:xfrm>
            </p:spPr>
            <p:txBody>
              <a:bodyPr>
                <a:noAutofit/>
              </a:bodyPr>
              <a:lstStyle/>
              <a:p>
                <a:pPr marL="339470" indent="-339470" defTabSz="905255">
                  <a:lnSpc>
                    <a:spcPct val="100000"/>
                  </a:lnSpc>
                  <a:spcBef>
                    <a:spcPts val="600"/>
                  </a:spcBef>
                  <a:spcAft>
                    <a:spcPts val="600"/>
                  </a:spcAft>
                  <a:buSzPct val="100000"/>
                  <a:buFont typeface="Arial"/>
                  <a:buChar char="•"/>
                  <a:defRPr sz="2000"/>
                </a:pPr>
                <a:r>
                  <a:rPr lang="en-IN" sz="2000" dirty="0">
                    <a:cs typeface="+mj-cs"/>
                  </a:rPr>
                  <a:t>Higher face value of debt </a:t>
                </a:r>
                <a14:m>
                  <m:oMath xmlns:m="http://schemas.openxmlformats.org/officeDocument/2006/math">
                    <m:sSub>
                      <m:sSubPr>
                        <m:ctrlPr>
                          <a:rPr lang="ar-AE" sz="2000" i="1">
                            <a:solidFill>
                              <a:srgbClr val="000000"/>
                            </a:solidFill>
                            <a:latin typeface="Cambria Math" panose="02040503050406030204" pitchFamily="18" charset="0"/>
                            <a:cs typeface="+mj-cs"/>
                          </a:rPr>
                        </m:ctrlPr>
                      </m:sSubPr>
                      <m:e>
                        <m:r>
                          <a:rPr lang="ar-AE" sz="2000" i="1">
                            <a:solidFill>
                              <a:srgbClr val="000000"/>
                            </a:solidFill>
                            <a:latin typeface="Cambria Math" panose="02040503050406030204" pitchFamily="18" charset="0"/>
                            <a:cs typeface="+mj-cs"/>
                          </a:rPr>
                          <m:t>𝐹</m:t>
                        </m:r>
                      </m:e>
                      <m:sub>
                        <m:r>
                          <a:rPr lang="ar-AE" sz="2000" i="1">
                            <a:solidFill>
                              <a:srgbClr val="000000"/>
                            </a:solidFill>
                            <a:latin typeface="Cambria Math" panose="02040503050406030204" pitchFamily="18" charset="0"/>
                            <a:cs typeface="+mj-cs"/>
                          </a:rPr>
                          <m:t>h𝑖𝑔h</m:t>
                        </m:r>
                      </m:sub>
                    </m:sSub>
                  </m:oMath>
                </a14:m>
                <a:r>
                  <a:rPr lang="ar-AE" sz="2000" dirty="0">
                    <a:cs typeface="+mj-cs"/>
                  </a:rPr>
                  <a:t>, </a:t>
                </a:r>
                <a:r>
                  <a:rPr lang="en-IN" sz="2000" dirty="0">
                    <a:cs typeface="+mj-cs"/>
                  </a:rPr>
                  <a:t>the payoff is the solid purple line</a:t>
                </a:r>
              </a:p>
              <a:p>
                <a:pPr marL="339470" indent="-339470" defTabSz="905255">
                  <a:lnSpc>
                    <a:spcPct val="100000"/>
                  </a:lnSpc>
                  <a:spcBef>
                    <a:spcPts val="600"/>
                  </a:spcBef>
                  <a:spcAft>
                    <a:spcPts val="600"/>
                  </a:spcAft>
                  <a:buSzPct val="100000"/>
                  <a:buFont typeface="Arial"/>
                  <a:buChar char="•"/>
                  <a:defRPr sz="2000"/>
                </a:pPr>
                <a:r>
                  <a:rPr lang="en-IN" sz="2000" dirty="0">
                    <a:cs typeface="+mj-cs"/>
                  </a:rPr>
                  <a:t>Payment is higher than </a:t>
                </a:r>
                <a14:m>
                  <m:oMath xmlns:m="http://schemas.openxmlformats.org/officeDocument/2006/math">
                    <m:sSub>
                      <m:sSubPr>
                        <m:ctrlPr>
                          <a:rPr lang="ar-AE" sz="2000" i="1">
                            <a:solidFill>
                              <a:srgbClr val="000000"/>
                            </a:solidFill>
                            <a:latin typeface="Cambria Math" panose="02040503050406030204" pitchFamily="18" charset="0"/>
                            <a:cs typeface="+mj-cs"/>
                          </a:rPr>
                        </m:ctrlPr>
                      </m:sSubPr>
                      <m:e>
                        <m:r>
                          <a:rPr lang="ar-AE" sz="2000" i="1">
                            <a:solidFill>
                              <a:srgbClr val="000000"/>
                            </a:solidFill>
                            <a:latin typeface="Cambria Math" panose="02040503050406030204" pitchFamily="18" charset="0"/>
                            <a:cs typeface="+mj-cs"/>
                          </a:rPr>
                          <m:t>𝐹</m:t>
                        </m:r>
                      </m:e>
                      <m:sub>
                        <m:r>
                          <a:rPr lang="ar-AE" sz="2000" i="1">
                            <a:solidFill>
                              <a:srgbClr val="000000"/>
                            </a:solidFill>
                            <a:latin typeface="Cambria Math" panose="02040503050406030204" pitchFamily="18" charset="0"/>
                            <a:cs typeface="+mj-cs"/>
                          </a:rPr>
                          <m:t>𝑙𝑜𝑤</m:t>
                        </m:r>
                      </m:sub>
                    </m:sSub>
                  </m:oMath>
                </a14:m>
                <a:r>
                  <a:rPr lang="ar-AE" sz="2000" dirty="0">
                    <a:cs typeface="+mj-cs"/>
                  </a:rPr>
                  <a:t> </a:t>
                </a:r>
                <a:r>
                  <a:rPr lang="en-IN" sz="2000" dirty="0">
                    <a:cs typeface="+mj-cs"/>
                  </a:rPr>
                  <a:t>if get paid</a:t>
                </a:r>
              </a:p>
              <a:p>
                <a:pPr marL="339470" indent="-339470" defTabSz="905255">
                  <a:lnSpc>
                    <a:spcPct val="100000"/>
                  </a:lnSpc>
                  <a:spcBef>
                    <a:spcPts val="600"/>
                  </a:spcBef>
                  <a:spcAft>
                    <a:spcPts val="600"/>
                  </a:spcAft>
                  <a:buSzPct val="100000"/>
                  <a:buFont typeface="Arial"/>
                  <a:buChar char="•"/>
                  <a:defRPr sz="2000"/>
                </a:pPr>
                <a:r>
                  <a:rPr lang="en-IN" sz="2000" dirty="0">
                    <a:cs typeface="+mj-cs"/>
                  </a:rPr>
                  <a:t>But get paid less than </a:t>
                </a:r>
                <a14:m>
                  <m:oMath xmlns:m="http://schemas.openxmlformats.org/officeDocument/2006/math">
                    <m:sSub>
                      <m:sSubPr>
                        <m:ctrlPr>
                          <a:rPr lang="ar-AE" sz="2000" i="1">
                            <a:solidFill>
                              <a:srgbClr val="000000"/>
                            </a:solidFill>
                            <a:latin typeface="Cambria Math" panose="02040503050406030204" pitchFamily="18" charset="0"/>
                            <a:cs typeface="+mj-cs"/>
                          </a:rPr>
                        </m:ctrlPr>
                      </m:sSubPr>
                      <m:e>
                        <m:r>
                          <a:rPr lang="ar-AE" sz="2000" i="1">
                            <a:solidFill>
                              <a:srgbClr val="000000"/>
                            </a:solidFill>
                            <a:latin typeface="Cambria Math" panose="02040503050406030204" pitchFamily="18" charset="0"/>
                            <a:cs typeface="+mj-cs"/>
                          </a:rPr>
                          <m:t>𝐹</m:t>
                        </m:r>
                      </m:e>
                      <m:sub>
                        <m:r>
                          <a:rPr lang="ar-AE" sz="2000" i="1">
                            <a:solidFill>
                              <a:srgbClr val="000000"/>
                            </a:solidFill>
                            <a:latin typeface="Cambria Math" panose="02040503050406030204" pitchFamily="18" charset="0"/>
                            <a:cs typeface="+mj-cs"/>
                          </a:rPr>
                          <m:t>h𝑖𝑔h</m:t>
                        </m:r>
                      </m:sub>
                    </m:sSub>
                  </m:oMath>
                </a14:m>
                <a:r>
                  <a:rPr lang="ar-AE" sz="2000" dirty="0">
                    <a:cs typeface="+mj-cs"/>
                  </a:rPr>
                  <a:t> </a:t>
                </a:r>
                <a:r>
                  <a:rPr lang="en-IN" sz="2000" dirty="0">
                    <a:cs typeface="+mj-cs"/>
                  </a:rPr>
                  <a:t>often since default probability is greater</a:t>
                </a:r>
              </a:p>
              <a:p>
                <a:pPr marL="339470" indent="-339470" defTabSz="905255">
                  <a:lnSpc>
                    <a:spcPct val="100000"/>
                  </a:lnSpc>
                  <a:spcBef>
                    <a:spcPts val="600"/>
                  </a:spcBef>
                  <a:spcAft>
                    <a:spcPts val="600"/>
                  </a:spcAft>
                  <a:buSzPct val="100000"/>
                  <a:buFont typeface="Arial"/>
                  <a:buChar char="•"/>
                  <a:defRPr sz="2000"/>
                </a:pPr>
                <a:r>
                  <a:rPr lang="en-IN" sz="2000" dirty="0">
                    <a:cs typeface="+mj-cs"/>
                  </a:rPr>
                  <a:t>Expected payment to creditor rises as the face value is higher. Creditors are </a:t>
                </a:r>
                <a:r>
                  <a:rPr lang="en-IN" sz="2000" dirty="0">
                    <a:solidFill>
                      <a:srgbClr val="EC6D0B"/>
                    </a:solidFill>
                    <a:cs typeface="+mj-cs"/>
                  </a:rPr>
                  <a:t>better off </a:t>
                </a:r>
                <a:r>
                  <a:rPr lang="en-IN" sz="2000" dirty="0">
                    <a:cs typeface="+mj-cs"/>
                  </a:rPr>
                  <a:t>to invest in projects with higher face value in terms of higher expected payment</a:t>
                </a:r>
              </a:p>
              <a:p>
                <a:pPr marL="339470" indent="-339470" defTabSz="905255">
                  <a:lnSpc>
                    <a:spcPct val="100000"/>
                  </a:lnSpc>
                  <a:spcBef>
                    <a:spcPts val="600"/>
                  </a:spcBef>
                  <a:spcAft>
                    <a:spcPts val="600"/>
                  </a:spcAft>
                  <a:buSzPct val="100000"/>
                  <a:buFont typeface="Arial"/>
                  <a:buChar char="•"/>
                  <a:defRPr sz="2000"/>
                </a:pPr>
                <a:r>
                  <a:rPr lang="en-IN" sz="2000" dirty="0">
                    <a:cs typeface="+mj-cs"/>
                  </a:rPr>
                  <a:t>Maximum at </a:t>
                </a:r>
                <a14:m>
                  <m:oMath xmlns:m="http://schemas.openxmlformats.org/officeDocument/2006/math">
                    <m:r>
                      <a:rPr lang="ar-AE" sz="2000" i="1" smtClean="0">
                        <a:solidFill>
                          <a:srgbClr val="000000"/>
                        </a:solidFill>
                        <a:latin typeface="Cambria Math" panose="02040503050406030204" pitchFamily="18" charset="0"/>
                        <a:cs typeface="+mj-cs"/>
                      </a:rPr>
                      <m:t>𝐹</m:t>
                    </m:r>
                    <m:r>
                      <a:rPr lang="ar-AE" sz="2000" i="1" smtClean="0">
                        <a:solidFill>
                          <a:srgbClr val="000000"/>
                        </a:solidFill>
                        <a:latin typeface="Cambria Math" panose="02040503050406030204" pitchFamily="18" charset="0"/>
                        <a:cs typeface="+mj-cs"/>
                      </a:rPr>
                      <m:t> </m:t>
                    </m:r>
                  </m:oMath>
                </a14:m>
                <a:r>
                  <a:rPr lang="en-IN" sz="2000" dirty="0">
                    <a:cs typeface="+mj-cs"/>
                  </a:rPr>
                  <a:t>= 1, expected payment ½ (In this extreme case, debt holder becomes a de facto equity holder) </a:t>
                </a:r>
              </a:p>
            </p:txBody>
          </p:sp>
        </mc:Choice>
        <mc:Fallback xmlns="">
          <p:sp>
            <p:nvSpPr>
              <p:cNvPr id="6" name="Text Placeholder 5">
                <a:extLst>
                  <a:ext uri="{FF2B5EF4-FFF2-40B4-BE49-F238E27FC236}">
                    <a16:creationId xmlns:a16="http://schemas.microsoft.com/office/drawing/2014/main" id="{3EA9A647-EAD6-7405-4CA5-9B3F9AD4D97D}"/>
                  </a:ext>
                </a:extLst>
              </p:cNvPr>
              <p:cNvSpPr>
                <a:spLocks noGrp="1" noRot="1" noChangeAspect="1" noMove="1" noResize="1" noEditPoints="1" noAdjustHandles="1" noChangeArrowheads="1" noChangeShapeType="1" noTextEdit="1"/>
              </p:cNvSpPr>
              <p:nvPr>
                <p:ph type="body" sz="half" idx="2"/>
              </p:nvPr>
            </p:nvSpPr>
            <p:spPr>
              <a:xfrm>
                <a:off x="688258" y="1762926"/>
                <a:ext cx="5402902" cy="4472112"/>
              </a:xfrm>
              <a:blipFill>
                <a:blip r:embed="rId2"/>
                <a:stretch>
                  <a:fillRect l="-1174" t="-565" r="-1174" b="-847"/>
                </a:stretch>
              </a:blipFill>
            </p:spPr>
            <p:txBody>
              <a:bodyPr/>
              <a:lstStyle/>
              <a:p>
                <a:r>
                  <a:rPr lang="en-US">
                    <a:noFill/>
                  </a:rPr>
                  <a:t> </a:t>
                </a:r>
              </a:p>
            </p:txBody>
          </p:sp>
        </mc:Fallback>
      </mc:AlternateContent>
      <p:grpSp>
        <p:nvGrpSpPr>
          <p:cNvPr id="31" name="Group 30">
            <a:extLst>
              <a:ext uri="{FF2B5EF4-FFF2-40B4-BE49-F238E27FC236}">
                <a16:creationId xmlns:a16="http://schemas.microsoft.com/office/drawing/2014/main" id="{49A2373C-FC74-5F1C-BEF9-DAD0EB168540}"/>
              </a:ext>
            </a:extLst>
          </p:cNvPr>
          <p:cNvGrpSpPr/>
          <p:nvPr/>
        </p:nvGrpSpPr>
        <p:grpSpPr>
          <a:xfrm>
            <a:off x="5669049" y="853537"/>
            <a:ext cx="6304716" cy="5242366"/>
            <a:chOff x="5669049" y="853537"/>
            <a:chExt cx="6304716" cy="5242366"/>
          </a:xfrm>
        </p:grpSpPr>
        <p:grpSp>
          <p:nvGrpSpPr>
            <p:cNvPr id="2" name="Group 4">
              <a:extLst>
                <a:ext uri="{FF2B5EF4-FFF2-40B4-BE49-F238E27FC236}">
                  <a16:creationId xmlns:a16="http://schemas.microsoft.com/office/drawing/2014/main" id="{9614DD31-9E11-9E10-0D1D-38080152E221}"/>
                </a:ext>
              </a:extLst>
            </p:cNvPr>
            <p:cNvGrpSpPr/>
            <p:nvPr/>
          </p:nvGrpSpPr>
          <p:grpSpPr>
            <a:xfrm>
              <a:off x="5669049" y="853537"/>
              <a:ext cx="5850752" cy="5242366"/>
              <a:chOff x="-1" y="0"/>
              <a:chExt cx="5850751" cy="5242364"/>
            </a:xfrm>
          </p:grpSpPr>
          <p:sp>
            <p:nvSpPr>
              <p:cNvPr id="3" name="Rectangle 5">
                <a:extLst>
                  <a:ext uri="{FF2B5EF4-FFF2-40B4-BE49-F238E27FC236}">
                    <a16:creationId xmlns:a16="http://schemas.microsoft.com/office/drawing/2014/main" id="{7175C60B-E37F-51A4-542D-7B8D08EB14DC}"/>
                  </a:ext>
                </a:extLst>
              </p:cNvPr>
              <p:cNvSpPr/>
              <p:nvPr/>
            </p:nvSpPr>
            <p:spPr>
              <a:xfrm>
                <a:off x="4140316" y="1134561"/>
                <a:ext cx="935132" cy="2865249"/>
              </a:xfrm>
              <a:prstGeom prst="rect">
                <a:avLst/>
              </a:prstGeom>
              <a:solidFill>
                <a:srgbClr val="EFE5F7"/>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a:latin typeface="+mj-lt"/>
                </a:endParaRPr>
              </a:p>
            </p:txBody>
          </p:sp>
          <p:sp>
            <p:nvSpPr>
              <p:cNvPr id="5" name="Straight Arrow Connector 6">
                <a:extLst>
                  <a:ext uri="{FF2B5EF4-FFF2-40B4-BE49-F238E27FC236}">
                    <a16:creationId xmlns:a16="http://schemas.microsoft.com/office/drawing/2014/main" id="{26808D0A-CC32-3DD6-60E0-CB92D8E51D4C}"/>
                  </a:ext>
                </a:extLst>
              </p:cNvPr>
              <p:cNvSpPr/>
              <p:nvPr/>
            </p:nvSpPr>
            <p:spPr>
              <a:xfrm flipV="1">
                <a:off x="1305358" y="91154"/>
                <a:ext cx="2" cy="3903037"/>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7" name="Straight Connector 7">
                <a:extLst>
                  <a:ext uri="{FF2B5EF4-FFF2-40B4-BE49-F238E27FC236}">
                    <a16:creationId xmlns:a16="http://schemas.microsoft.com/office/drawing/2014/main" id="{E4EEB26E-AB5D-FC35-2234-A96F499963E3}"/>
                  </a:ext>
                </a:extLst>
              </p:cNvPr>
              <p:cNvSpPr/>
              <p:nvPr/>
            </p:nvSpPr>
            <p:spPr>
              <a:xfrm flipV="1">
                <a:off x="1312314" y="1142980"/>
                <a:ext cx="2849107" cy="2844306"/>
              </a:xfrm>
              <a:prstGeom prst="line">
                <a:avLst/>
              </a:prstGeom>
              <a:noFill/>
              <a:ln w="38100"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8" name="Straight Connector 8">
                <a:extLst>
                  <a:ext uri="{FF2B5EF4-FFF2-40B4-BE49-F238E27FC236}">
                    <a16:creationId xmlns:a16="http://schemas.microsoft.com/office/drawing/2014/main" id="{057E6CEF-3E8C-D241-00B5-AC382FB2A791}"/>
                  </a:ext>
                </a:extLst>
              </p:cNvPr>
              <p:cNvSpPr/>
              <p:nvPr/>
            </p:nvSpPr>
            <p:spPr>
              <a:xfrm flipH="1" flipV="1">
                <a:off x="4147413" y="1143626"/>
                <a:ext cx="962663" cy="2"/>
              </a:xfrm>
              <a:prstGeom prst="line">
                <a:avLst/>
              </a:prstGeom>
              <a:noFill/>
              <a:ln w="38100"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9" name="Straight Connector 9">
                <a:extLst>
                  <a:ext uri="{FF2B5EF4-FFF2-40B4-BE49-F238E27FC236}">
                    <a16:creationId xmlns:a16="http://schemas.microsoft.com/office/drawing/2014/main" id="{B9C5B894-9503-5EC7-4002-2FF0F2176AC5}"/>
                  </a:ext>
                </a:extLst>
              </p:cNvPr>
              <p:cNvSpPr/>
              <p:nvPr/>
            </p:nvSpPr>
            <p:spPr>
              <a:xfrm flipV="1">
                <a:off x="4168136" y="216375"/>
                <a:ext cx="911659" cy="918264"/>
              </a:xfrm>
              <a:prstGeom prst="line">
                <a:avLst/>
              </a:prstGeom>
              <a:noFill/>
              <a:ln w="28575" cap="flat">
                <a:solidFill>
                  <a:srgbClr val="007AAA"/>
                </a:solidFill>
                <a:prstDash val="sysDot"/>
                <a:miter lim="800000"/>
              </a:ln>
              <a:effectLst/>
            </p:spPr>
            <p:txBody>
              <a:bodyPr wrap="square" lIns="45718" tIns="45718" rIns="45718" bIns="45718" numCol="1" anchor="t">
                <a:noAutofit/>
              </a:bodyPr>
              <a:lstStyle/>
              <a:p>
                <a:endParaRPr>
                  <a:latin typeface="+mj-lt"/>
                </a:endParaRPr>
              </a:p>
            </p:txBody>
          </p:sp>
          <p:sp>
            <p:nvSpPr>
              <p:cNvPr id="10" name="Straight Connector 10">
                <a:extLst>
                  <a:ext uri="{FF2B5EF4-FFF2-40B4-BE49-F238E27FC236}">
                    <a16:creationId xmlns:a16="http://schemas.microsoft.com/office/drawing/2014/main" id="{5BD9CAEF-E48C-7379-4E4D-9EE53DE48E3A}"/>
                  </a:ext>
                </a:extLst>
              </p:cNvPr>
              <p:cNvSpPr/>
              <p:nvPr/>
            </p:nvSpPr>
            <p:spPr>
              <a:xfrm flipH="1">
                <a:off x="1305357" y="1140895"/>
                <a:ext cx="2827247" cy="396"/>
              </a:xfrm>
              <a:prstGeom prst="line">
                <a:avLst/>
              </a:prstGeom>
              <a:noFill/>
              <a:ln w="9525" cap="flat">
                <a:solidFill>
                  <a:srgbClr val="7030A0"/>
                </a:solidFill>
                <a:prstDash val="dash"/>
                <a:miter lim="800000"/>
              </a:ln>
              <a:effectLst/>
            </p:spPr>
            <p:txBody>
              <a:bodyPr wrap="square" lIns="45718" tIns="45718" rIns="45718" bIns="45718" numCol="1" anchor="t">
                <a:noAutofit/>
              </a:bodyPr>
              <a:lstStyle/>
              <a:p>
                <a:endParaRPr>
                  <a:latin typeface="+mj-lt"/>
                </a:endParaRPr>
              </a:p>
            </p:txBody>
          </p:sp>
          <p:sp>
            <p:nvSpPr>
              <p:cNvPr id="11" name="Straight Arrow Connector 12">
                <a:extLst>
                  <a:ext uri="{FF2B5EF4-FFF2-40B4-BE49-F238E27FC236}">
                    <a16:creationId xmlns:a16="http://schemas.microsoft.com/office/drawing/2014/main" id="{C0C588C4-5EF9-F968-853E-809FB9D039FC}"/>
                  </a:ext>
                </a:extLst>
              </p:cNvPr>
              <p:cNvSpPr/>
              <p:nvPr/>
            </p:nvSpPr>
            <p:spPr>
              <a:xfrm flipV="1">
                <a:off x="1305357" y="3980554"/>
                <a:ext cx="4545393" cy="13638"/>
              </a:xfrm>
              <a:prstGeom prst="line">
                <a:avLst/>
              </a:prstGeom>
              <a:noFill/>
              <a:ln w="19050" cap="flat">
                <a:solidFill>
                  <a:srgbClr val="000000"/>
                </a:solidFill>
                <a:prstDash val="solid"/>
                <a:miter lim="800000"/>
                <a:tailEnd type="triangle" w="med" len="med"/>
              </a:ln>
              <a:effectLst/>
            </p:spPr>
            <p:txBody>
              <a:bodyPr wrap="square" lIns="45718" tIns="45718" rIns="45718" bIns="45718" numCol="1" anchor="t">
                <a:noAutofit/>
              </a:bodyPr>
              <a:lstStyle/>
              <a:p>
                <a:endParaRPr>
                  <a:latin typeface="+mj-lt"/>
                </a:endParaRPr>
              </a:p>
            </p:txBody>
          </p:sp>
          <p:sp>
            <p:nvSpPr>
              <p:cNvPr id="12" name="Straight Connector 13">
                <a:extLst>
                  <a:ext uri="{FF2B5EF4-FFF2-40B4-BE49-F238E27FC236}">
                    <a16:creationId xmlns:a16="http://schemas.microsoft.com/office/drawing/2014/main" id="{EC484CC3-0C2E-E08A-7BC8-44E2C5B1CF30}"/>
                  </a:ext>
                </a:extLst>
              </p:cNvPr>
              <p:cNvSpPr/>
              <p:nvPr/>
            </p:nvSpPr>
            <p:spPr>
              <a:xfrm>
                <a:off x="2246078" y="4385608"/>
                <a:ext cx="2839853" cy="2"/>
              </a:xfrm>
              <a:prstGeom prst="line">
                <a:avLst/>
              </a:prstGeom>
              <a:noFill/>
              <a:ln w="38100" cap="flat">
                <a:solidFill>
                  <a:srgbClr val="007AAA"/>
                </a:solidFill>
                <a:prstDash val="solid"/>
                <a:miter lim="800000"/>
              </a:ln>
              <a:effectLst/>
            </p:spPr>
            <p:txBody>
              <a:bodyPr wrap="square" lIns="45718" tIns="45718" rIns="45718" bIns="45718" numCol="1" anchor="t">
                <a:noAutofit/>
              </a:bodyPr>
              <a:lstStyle/>
              <a:p>
                <a:endParaRPr>
                  <a:latin typeface="+mj-lt"/>
                </a:endParaRPr>
              </a:p>
            </p:txBody>
          </p:sp>
          <p:sp>
            <p:nvSpPr>
              <p:cNvPr id="13" name="Straight Connector 14">
                <a:extLst>
                  <a:ext uri="{FF2B5EF4-FFF2-40B4-BE49-F238E27FC236}">
                    <a16:creationId xmlns:a16="http://schemas.microsoft.com/office/drawing/2014/main" id="{ADBFFCD6-C893-5AED-0B8F-4E8DB2FD32A7}"/>
                  </a:ext>
                </a:extLst>
              </p:cNvPr>
              <p:cNvSpPr/>
              <p:nvPr/>
            </p:nvSpPr>
            <p:spPr>
              <a:xfrm flipV="1">
                <a:off x="1311993" y="4385608"/>
                <a:ext cx="962663" cy="3359"/>
              </a:xfrm>
              <a:prstGeom prst="line">
                <a:avLst/>
              </a:prstGeom>
              <a:noFill/>
              <a:ln w="38100" cap="flat">
                <a:solidFill>
                  <a:srgbClr val="007AAA"/>
                </a:solidFill>
                <a:prstDash val="sysDot"/>
                <a:miter lim="800000"/>
              </a:ln>
              <a:effectLst/>
            </p:spPr>
            <p:txBody>
              <a:bodyPr wrap="square" lIns="45718" tIns="45718" rIns="45718" bIns="45718" numCol="1" anchor="t">
                <a:noAutofit/>
              </a:bodyPr>
              <a:lstStyle/>
              <a:p>
                <a:endParaRPr>
                  <a:latin typeface="+mj-lt"/>
                </a:endParaRPr>
              </a:p>
            </p:txBody>
          </p:sp>
          <p:sp>
            <p:nvSpPr>
              <p:cNvPr id="14" name="Straight Connector 15">
                <a:extLst>
                  <a:ext uri="{FF2B5EF4-FFF2-40B4-BE49-F238E27FC236}">
                    <a16:creationId xmlns:a16="http://schemas.microsoft.com/office/drawing/2014/main" id="{399C7930-2B53-0EB2-56CE-6360ADB23281}"/>
                  </a:ext>
                </a:extLst>
              </p:cNvPr>
              <p:cNvSpPr/>
              <p:nvPr/>
            </p:nvSpPr>
            <p:spPr>
              <a:xfrm flipH="1">
                <a:off x="1297967" y="4703263"/>
                <a:ext cx="2834638" cy="2"/>
              </a:xfrm>
              <a:prstGeom prst="line">
                <a:avLst/>
              </a:prstGeom>
              <a:noFill/>
              <a:ln w="38100" cap="flat">
                <a:solidFill>
                  <a:srgbClr val="7030A0"/>
                </a:solidFill>
                <a:prstDash val="sysDot"/>
                <a:miter lim="800000"/>
              </a:ln>
              <a:effectLst/>
            </p:spPr>
            <p:txBody>
              <a:bodyPr wrap="square" lIns="45718" tIns="45718" rIns="45718" bIns="45718" numCol="1" anchor="t">
                <a:noAutofit/>
              </a:bodyPr>
              <a:lstStyle/>
              <a:p>
                <a:endParaRPr>
                  <a:latin typeface="+mj-lt"/>
                </a:endParaRPr>
              </a:p>
            </p:txBody>
          </p:sp>
          <mc:AlternateContent xmlns:mc="http://schemas.openxmlformats.org/markup-compatibility/2006" xmlns:a14="http://schemas.microsoft.com/office/drawing/2010/main">
            <mc:Choice Requires="a14">
              <p:sp>
                <p:nvSpPr>
                  <p:cNvPr id="15" name="TextBox 16">
                    <a:extLst>
                      <a:ext uri="{FF2B5EF4-FFF2-40B4-BE49-F238E27FC236}">
                        <a16:creationId xmlns:a16="http://schemas.microsoft.com/office/drawing/2014/main" id="{E6C0323B-50B6-7666-5359-00FD285CB867}"/>
                      </a:ext>
                    </a:extLst>
                  </p:cNvPr>
                  <p:cNvSpPr txBox="1"/>
                  <p:nvPr/>
                </p:nvSpPr>
                <p:spPr>
                  <a:xfrm>
                    <a:off x="1071986" y="5995"/>
                    <a:ext cx="167803" cy="230832"/>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500" i="1">
                              <a:solidFill>
                                <a:srgbClr val="000000"/>
                              </a:solidFill>
                              <a:latin typeface="Cambria Math" panose="02040503050406030204" pitchFamily="18" charset="0"/>
                            </a:rPr>
                            <m:t>𝐹</m:t>
                          </m:r>
                        </m:oMath>
                      </m:oMathPara>
                    </a14:m>
                    <a:endParaRPr sz="1500">
                      <a:latin typeface="+mj-lt"/>
                    </a:endParaRPr>
                  </a:p>
                </p:txBody>
              </p:sp>
            </mc:Choice>
            <mc:Fallback xmlns="">
              <p:sp>
                <p:nvSpPr>
                  <p:cNvPr id="15" name="TextBox 16">
                    <a:extLst>
                      <a:ext uri="{FF2B5EF4-FFF2-40B4-BE49-F238E27FC236}">
                        <a16:creationId xmlns:a16="http://schemas.microsoft.com/office/drawing/2014/main" id="{E6C0323B-50B6-7666-5359-00FD285CB867}"/>
                      </a:ext>
                    </a:extLst>
                  </p:cNvPr>
                  <p:cNvSpPr txBox="1">
                    <a:spLocks noRot="1" noChangeAspect="1" noMove="1" noResize="1" noEditPoints="1" noAdjustHandles="1" noChangeArrowheads="1" noChangeShapeType="1" noTextEdit="1"/>
                  </p:cNvSpPr>
                  <p:nvPr/>
                </p:nvSpPr>
                <p:spPr>
                  <a:xfrm>
                    <a:off x="1071986" y="5995"/>
                    <a:ext cx="167803" cy="230832"/>
                  </a:xfrm>
                  <a:prstGeom prst="rect">
                    <a:avLst/>
                  </a:prstGeom>
                  <a:blipFill>
                    <a:blip r:embed="rId3"/>
                    <a:stretch>
                      <a:fillRect l="-21429" r="-21429" b="-5263"/>
                    </a:stretch>
                  </a:blipFill>
                  <a:ln w="12700" cap="flat">
                    <a:noFill/>
                    <a:miter lim="400000"/>
                  </a:ln>
                  <a:effectLst/>
                </p:spPr>
                <p:txBody>
                  <a:bodyPr/>
                  <a:lstStyle/>
                  <a:p>
                    <a:r>
                      <a:rPr lang="en-US">
                        <a:noFill/>
                      </a:rPr>
                      <a:t> </a:t>
                    </a:r>
                  </a:p>
                </p:txBody>
              </p:sp>
            </mc:Fallback>
          </mc:AlternateContent>
          <p:sp>
            <p:nvSpPr>
              <p:cNvPr id="16" name="TextBox 17">
                <a:extLst>
                  <a:ext uri="{FF2B5EF4-FFF2-40B4-BE49-F238E27FC236}">
                    <a16:creationId xmlns:a16="http://schemas.microsoft.com/office/drawing/2014/main" id="{DEEE632D-D34D-3F9F-8CFF-62EB7BBA5635}"/>
                  </a:ext>
                </a:extLst>
              </p:cNvPr>
              <p:cNvSpPr txBox="1"/>
              <p:nvPr/>
            </p:nvSpPr>
            <p:spPr>
              <a:xfrm>
                <a:off x="-1" y="0"/>
                <a:ext cx="1103929" cy="965699"/>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noAutofit/>
              </a:bodyPr>
              <a:lstStyle/>
              <a:p>
                <a:pPr>
                  <a:defRPr>
                    <a:latin typeface="+mn-lt"/>
                    <a:ea typeface="+mn-ea"/>
                    <a:cs typeface="+mn-cs"/>
                    <a:sym typeface="Calibri"/>
                  </a:defRPr>
                </a:pPr>
                <a:r>
                  <a:rPr dirty="0">
                    <a:latin typeface="+mj-lt"/>
                  </a:rPr>
                  <a:t>Promised payment</a:t>
                </a:r>
              </a:p>
              <a:p>
                <a:pPr>
                  <a:defRPr>
                    <a:latin typeface="+mn-lt"/>
                    <a:ea typeface="+mn-ea"/>
                    <a:cs typeface="+mn-cs"/>
                    <a:sym typeface="Calibri"/>
                  </a:defRPr>
                </a:pPr>
                <a:r>
                  <a:rPr dirty="0">
                    <a:latin typeface="+mj-lt"/>
                  </a:rPr>
                  <a:t>at </a:t>
                </a:r>
                <a:r>
                  <a:rPr i="1" dirty="0">
                    <a:latin typeface="+mj-lt"/>
                  </a:rPr>
                  <a:t>t </a:t>
                </a:r>
                <a:r>
                  <a:rPr dirty="0">
                    <a:latin typeface="+mj-lt"/>
                  </a:rPr>
                  <a:t>= 2</a:t>
                </a:r>
              </a:p>
            </p:txBody>
          </p:sp>
          <p:sp>
            <p:nvSpPr>
              <p:cNvPr id="17" name="TextBox 18">
                <a:extLst>
                  <a:ext uri="{FF2B5EF4-FFF2-40B4-BE49-F238E27FC236}">
                    <a16:creationId xmlns:a16="http://schemas.microsoft.com/office/drawing/2014/main" id="{C26D0231-849C-A6D7-3A66-8DE96DCCD6C9}"/>
                  </a:ext>
                </a:extLst>
              </p:cNvPr>
              <p:cNvSpPr txBox="1"/>
              <p:nvPr/>
            </p:nvSpPr>
            <p:spPr>
              <a:xfrm>
                <a:off x="5026133" y="3937402"/>
                <a:ext cx="216759" cy="44363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noAutofit/>
              </a:bodyPr>
              <a:lstStyle>
                <a:lvl1pPr>
                  <a:defRPr sz="2400">
                    <a:latin typeface="Times New Roman"/>
                    <a:ea typeface="Times New Roman"/>
                    <a:cs typeface="Times New Roman"/>
                    <a:sym typeface="Times New Roman"/>
                  </a:defRPr>
                </a:lvl1pPr>
              </a:lstStyle>
              <a:p>
                <a:r>
                  <a:rPr>
                    <a:latin typeface="+mj-lt"/>
                  </a:rPr>
                  <a:t>1</a:t>
                </a:r>
              </a:p>
            </p:txBody>
          </p:sp>
          <mc:AlternateContent xmlns:mc="http://schemas.openxmlformats.org/markup-compatibility/2006" xmlns:a14="http://schemas.microsoft.com/office/drawing/2010/main">
            <mc:Choice Requires="a14">
              <p:sp>
                <p:nvSpPr>
                  <p:cNvPr id="18" name="TextBox 19">
                    <a:extLst>
                      <a:ext uri="{FF2B5EF4-FFF2-40B4-BE49-F238E27FC236}">
                        <a16:creationId xmlns:a16="http://schemas.microsoft.com/office/drawing/2014/main" id="{7399C818-FE3E-2243-C24D-783EB702904C}"/>
                      </a:ext>
                    </a:extLst>
                  </p:cNvPr>
                  <p:cNvSpPr txBox="1"/>
                  <p:nvPr/>
                </p:nvSpPr>
                <p:spPr>
                  <a:xfrm>
                    <a:off x="5506514" y="3643548"/>
                    <a:ext cx="175689" cy="292388"/>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r>
                            <a:rPr sz="1900" i="1">
                              <a:solidFill>
                                <a:srgbClr val="000000"/>
                              </a:solidFill>
                              <a:latin typeface="Cambria Math" panose="02040503050406030204" pitchFamily="18" charset="0"/>
                            </a:rPr>
                            <m:t>𝑧</m:t>
                          </m:r>
                        </m:oMath>
                      </m:oMathPara>
                    </a14:m>
                    <a:endParaRPr sz="1900">
                      <a:latin typeface="+mj-lt"/>
                    </a:endParaRPr>
                  </a:p>
                </p:txBody>
              </p:sp>
            </mc:Choice>
            <mc:Fallback xmlns="">
              <p:sp>
                <p:nvSpPr>
                  <p:cNvPr id="18" name="TextBox 19">
                    <a:extLst>
                      <a:ext uri="{FF2B5EF4-FFF2-40B4-BE49-F238E27FC236}">
                        <a16:creationId xmlns:a16="http://schemas.microsoft.com/office/drawing/2014/main" id="{7399C818-FE3E-2243-C24D-783EB702904C}"/>
                      </a:ext>
                    </a:extLst>
                  </p:cNvPr>
                  <p:cNvSpPr txBox="1">
                    <a:spLocks noRot="1" noChangeAspect="1" noMove="1" noResize="1" noEditPoints="1" noAdjustHandles="1" noChangeArrowheads="1" noChangeShapeType="1" noTextEdit="1"/>
                  </p:cNvSpPr>
                  <p:nvPr/>
                </p:nvSpPr>
                <p:spPr>
                  <a:xfrm>
                    <a:off x="5506514" y="3643548"/>
                    <a:ext cx="175689" cy="292388"/>
                  </a:xfrm>
                  <a:prstGeom prst="rect">
                    <a:avLst/>
                  </a:prstGeom>
                  <a:blipFill>
                    <a:blip r:embed="rId4"/>
                    <a:stretch>
                      <a:fillRect l="-13333" r="-20000"/>
                    </a:stretch>
                  </a:blipFill>
                  <a:ln w="12700" cap="flat">
                    <a:noFill/>
                    <a:miter lim="400000"/>
                  </a:ln>
                  <a:effectLst/>
                </p:spPr>
                <p:txBody>
                  <a:bodyPr/>
                  <a:lstStyle/>
                  <a:p>
                    <a:r>
                      <a:rPr lang="en-US">
                        <a:noFill/>
                      </a:rPr>
                      <a:t> </a:t>
                    </a:r>
                  </a:p>
                </p:txBody>
              </p:sp>
            </mc:Fallback>
          </mc:AlternateContent>
          <p:sp>
            <p:nvSpPr>
              <p:cNvPr id="19" name="TextBox 20">
                <a:extLst>
                  <a:ext uri="{FF2B5EF4-FFF2-40B4-BE49-F238E27FC236}">
                    <a16:creationId xmlns:a16="http://schemas.microsoft.com/office/drawing/2014/main" id="{C9977361-9956-2157-1CDA-0523BB3066A9}"/>
                  </a:ext>
                </a:extLst>
              </p:cNvPr>
              <p:cNvSpPr txBox="1"/>
              <p:nvPr/>
            </p:nvSpPr>
            <p:spPr>
              <a:xfrm>
                <a:off x="1044097" y="3994188"/>
                <a:ext cx="216759" cy="44363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8" tIns="45718" rIns="45718" bIns="45718" numCol="1" anchor="t">
                <a:noAutofit/>
              </a:bodyPr>
              <a:lstStyle>
                <a:lvl1pPr>
                  <a:defRPr sz="2400">
                    <a:latin typeface="Times New Roman"/>
                    <a:ea typeface="Times New Roman"/>
                    <a:cs typeface="Times New Roman"/>
                    <a:sym typeface="Times New Roman"/>
                  </a:defRPr>
                </a:lvl1pPr>
              </a:lstStyle>
              <a:p>
                <a:r>
                  <a:rPr>
                    <a:latin typeface="+mj-lt"/>
                  </a:rPr>
                  <a:t>0</a:t>
                </a:r>
              </a:p>
            </p:txBody>
          </p:sp>
          <mc:AlternateContent xmlns:mc="http://schemas.openxmlformats.org/markup-compatibility/2006" xmlns:a14="http://schemas.microsoft.com/office/drawing/2010/main">
            <mc:Choice Requires="a14">
              <p:sp>
                <p:nvSpPr>
                  <p:cNvPr id="20" name="TextBox 21">
                    <a:extLst>
                      <a:ext uri="{FF2B5EF4-FFF2-40B4-BE49-F238E27FC236}">
                        <a16:creationId xmlns:a16="http://schemas.microsoft.com/office/drawing/2014/main" id="{D68A057C-9716-417E-9CFB-460EA5B3100B}"/>
                      </a:ext>
                    </a:extLst>
                  </p:cNvPr>
                  <p:cNvSpPr txBox="1"/>
                  <p:nvPr/>
                </p:nvSpPr>
                <p:spPr>
                  <a:xfrm>
                    <a:off x="647626" y="909389"/>
                    <a:ext cx="592278" cy="316177"/>
                  </a:xfrm>
                  <a:prstGeom prst="rect">
                    <a:avLst/>
                  </a:prstGeom>
                  <a:noFill/>
                  <a:ln w="12700" cap="flat">
                    <a:noFill/>
                    <a:miter lim="400000"/>
                  </a:ln>
                  <a:effectLst/>
                </p:spPr>
                <p:txBody>
                  <a:bodyPr wrap="none" lIns="0" tIns="0" rIns="0" bIns="0">
                    <a:spAutoFit/>
                  </a:bodyPr>
                  <a:lstStyle/>
                  <a:p>
                    <a:pPr latinLnBrk="1"/>
                    <a14:m>
                      <m:oMathPara xmlns:m="http://schemas.openxmlformats.org/officeDocument/2006/math">
                        <m:oMathParaPr>
                          <m:jc m:val="centerGroup"/>
                        </m:oMathParaPr>
                        <m:oMath xmlns:m="http://schemas.openxmlformats.org/officeDocument/2006/math">
                          <m:sSub>
                            <m:sSubPr>
                              <m:ctrlPr>
                                <a:rPr sz="1900" i="1">
                                  <a:solidFill>
                                    <a:srgbClr val="7030A0"/>
                                  </a:solidFill>
                                  <a:latin typeface="Cambria Math" panose="02040503050406030204" pitchFamily="18" charset="0"/>
                                </a:rPr>
                              </m:ctrlPr>
                            </m:sSubPr>
                            <m:e>
                              <m:r>
                                <a:rPr sz="1900" i="1">
                                  <a:solidFill>
                                    <a:srgbClr val="7030A0"/>
                                  </a:solidFill>
                                  <a:latin typeface="Cambria Math" panose="02040503050406030204" pitchFamily="18" charset="0"/>
                                </a:rPr>
                                <m:t>𝐹</m:t>
                              </m:r>
                            </m:e>
                            <m:sub>
                              <m:r>
                                <a:rPr sz="1900" i="1">
                                  <a:solidFill>
                                    <a:srgbClr val="7030A0"/>
                                  </a:solidFill>
                                  <a:latin typeface="Cambria Math" panose="02040503050406030204" pitchFamily="18" charset="0"/>
                                </a:rPr>
                                <m:t>h𝑖𝑔h</m:t>
                              </m:r>
                            </m:sub>
                          </m:sSub>
                        </m:oMath>
                      </m:oMathPara>
                    </a14:m>
                    <a:endParaRPr sz="1900">
                      <a:solidFill>
                        <a:srgbClr val="7030A0"/>
                      </a:solidFill>
                      <a:latin typeface="+mj-lt"/>
                    </a:endParaRPr>
                  </a:p>
                </p:txBody>
              </p:sp>
            </mc:Choice>
            <mc:Fallback xmlns="">
              <p:sp>
                <p:nvSpPr>
                  <p:cNvPr id="20" name="TextBox 21">
                    <a:extLst>
                      <a:ext uri="{FF2B5EF4-FFF2-40B4-BE49-F238E27FC236}">
                        <a16:creationId xmlns:a16="http://schemas.microsoft.com/office/drawing/2014/main" id="{D68A057C-9716-417E-9CFB-460EA5B3100B}"/>
                      </a:ext>
                    </a:extLst>
                  </p:cNvPr>
                  <p:cNvSpPr txBox="1">
                    <a:spLocks noRot="1" noChangeAspect="1" noMove="1" noResize="1" noEditPoints="1" noAdjustHandles="1" noChangeArrowheads="1" noChangeShapeType="1" noTextEdit="1"/>
                  </p:cNvSpPr>
                  <p:nvPr/>
                </p:nvSpPr>
                <p:spPr>
                  <a:xfrm>
                    <a:off x="647626" y="909389"/>
                    <a:ext cx="592278" cy="316177"/>
                  </a:xfrm>
                  <a:prstGeom prst="rect">
                    <a:avLst/>
                  </a:prstGeom>
                  <a:blipFill>
                    <a:blip r:embed="rId5"/>
                    <a:stretch>
                      <a:fillRect l="-10638" r="-6383" b="-23077"/>
                    </a:stretch>
                  </a:blipFill>
                  <a:ln w="12700" cap="flat">
                    <a:noFill/>
                    <a:miter lim="400000"/>
                  </a:ln>
                  <a:effectLst/>
                </p:spPr>
                <p:txBody>
                  <a:bodyPr/>
                  <a:lstStyle/>
                  <a:p>
                    <a:r>
                      <a:rPr lang="en-US">
                        <a:noFill/>
                      </a:rPr>
                      <a:t> </a:t>
                    </a:r>
                  </a:p>
                </p:txBody>
              </p:sp>
            </mc:Fallback>
          </mc:AlternateContent>
          <p:sp>
            <p:nvSpPr>
              <p:cNvPr id="21" name="Arc 23">
                <a:extLst>
                  <a:ext uri="{FF2B5EF4-FFF2-40B4-BE49-F238E27FC236}">
                    <a16:creationId xmlns:a16="http://schemas.microsoft.com/office/drawing/2014/main" id="{54862D79-D430-F9F8-9F87-CA059C09ECB3}"/>
                  </a:ext>
                </a:extLst>
              </p:cNvPr>
              <p:cNvSpPr/>
              <p:nvPr/>
            </p:nvSpPr>
            <p:spPr>
              <a:xfrm rot="2700000">
                <a:off x="1579827" y="3725426"/>
                <a:ext cx="313918" cy="18735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8858" y="0"/>
                      <a:pt x="17063" y="8205"/>
                      <a:pt x="21600" y="21600"/>
                    </a:cubicBezTo>
                  </a:path>
                </a:pathLst>
              </a:custGeom>
              <a:noFill/>
              <a:ln w="28575" cap="flat">
                <a:solidFill>
                  <a:schemeClr val="accent6"/>
                </a:solidFill>
                <a:prstDash val="dash"/>
                <a:miter lim="800000"/>
              </a:ln>
              <a:effectLst/>
            </p:spPr>
            <p:txBody>
              <a:bodyPr wrap="square" lIns="45718" tIns="45718" rIns="45718" bIns="45718" numCol="1" anchor="ctr">
                <a:noAutofit/>
              </a:bodyPr>
              <a:lstStyle/>
              <a:p>
                <a:pPr algn="ctr">
                  <a:defRPr>
                    <a:latin typeface="+mn-lt"/>
                    <a:ea typeface="+mn-ea"/>
                    <a:cs typeface="+mn-cs"/>
                    <a:sym typeface="Calibri"/>
                  </a:defRPr>
                </a:pPr>
                <a:endParaRPr>
                  <a:latin typeface="+mj-lt"/>
                </a:endParaRPr>
              </a:p>
            </p:txBody>
          </p:sp>
          <mc:AlternateContent xmlns:mc="http://schemas.openxmlformats.org/markup-compatibility/2006" xmlns:a14="http://schemas.microsoft.com/office/drawing/2010/main">
            <mc:Choice Requires="a14">
              <p:sp>
                <p:nvSpPr>
                  <p:cNvPr id="22" name="TextBox 24">
                    <a:extLst>
                      <a:ext uri="{FF2B5EF4-FFF2-40B4-BE49-F238E27FC236}">
                        <a16:creationId xmlns:a16="http://schemas.microsoft.com/office/drawing/2014/main" id="{64CA51DA-37E2-60BC-60CF-49EDFE8503B4}"/>
                      </a:ext>
                    </a:extLst>
                  </p:cNvPr>
                  <p:cNvSpPr txBox="1"/>
                  <p:nvPr/>
                </p:nvSpPr>
                <p:spPr>
                  <a:xfrm>
                    <a:off x="1813756" y="3597798"/>
                    <a:ext cx="411104" cy="567188"/>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45718" tIns="45718" rIns="45718" bIns="45718" numCol="1" anchor="t">
                    <a:noAutofit/>
                  </a:bodyPr>
                  <a:lstStyle/>
                  <a:p>
                    <a:pPr>
                      <a:defRPr sz="1600">
                        <a:solidFill>
                          <a:schemeClr val="accent6"/>
                        </a:solidFill>
                      </a:defRPr>
                    </a:pPr>
                    <a14:m>
                      <m:oMath xmlns:m="http://schemas.openxmlformats.org/officeDocument/2006/math">
                        <m:r>
                          <a:rPr sz="2100" i="1">
                            <a:solidFill>
                              <a:srgbClr val="DF5327"/>
                            </a:solidFill>
                            <a:latin typeface="Cambria Math" panose="02040503050406030204" pitchFamily="18" charset="0"/>
                          </a:rPr>
                          <m:t>45</m:t>
                        </m:r>
                      </m:oMath>
                    </a14:m>
                    <a:r>
                      <a:rPr sz="1400">
                        <a:latin typeface="+mj-lt"/>
                        <a:ea typeface="Times New Roman"/>
                        <a:cs typeface="Times New Roman"/>
                        <a:sym typeface="Times New Roman"/>
                      </a:rPr>
                      <a:t>°</a:t>
                    </a:r>
                    <a:endParaRPr>
                      <a:solidFill>
                        <a:srgbClr val="DF5327"/>
                      </a:solidFill>
                      <a:latin typeface="+mj-lt"/>
                    </a:endParaRPr>
                  </a:p>
                </p:txBody>
              </p:sp>
            </mc:Choice>
            <mc:Fallback xmlns="">
              <p:sp>
                <p:nvSpPr>
                  <p:cNvPr id="22" name="TextBox 24">
                    <a:extLst>
                      <a:ext uri="{FF2B5EF4-FFF2-40B4-BE49-F238E27FC236}">
                        <a16:creationId xmlns:a16="http://schemas.microsoft.com/office/drawing/2014/main" id="{64CA51DA-37E2-60BC-60CF-49EDFE8503B4}"/>
                      </a:ext>
                    </a:extLst>
                  </p:cNvPr>
                  <p:cNvSpPr txBox="1">
                    <a:spLocks noRot="1" noChangeAspect="1" noMove="1" noResize="1" noEditPoints="1" noAdjustHandles="1" noChangeArrowheads="1" noChangeShapeType="1" noTextEdit="1"/>
                  </p:cNvSpPr>
                  <p:nvPr/>
                </p:nvSpPr>
                <p:spPr>
                  <a:xfrm>
                    <a:off x="1813756" y="3597798"/>
                    <a:ext cx="411104" cy="567188"/>
                  </a:xfrm>
                  <a:prstGeom prst="rect">
                    <a:avLst/>
                  </a:prstGeom>
                  <a:blipFill>
                    <a:blip r:embed="rId6"/>
                    <a:stretch>
                      <a:fillRect l="-11765" r="-5882" b="-17391"/>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23" name="Rectangle 25">
                <a:extLst>
                  <a:ext uri="{FF2B5EF4-FFF2-40B4-BE49-F238E27FC236}">
                    <a16:creationId xmlns:a16="http://schemas.microsoft.com/office/drawing/2014/main" id="{A4F752A4-35BD-75F0-919C-60808405386A}"/>
                  </a:ext>
                </a:extLst>
              </p:cNvPr>
              <p:cNvSpPr/>
              <p:nvPr/>
            </p:nvSpPr>
            <p:spPr>
              <a:xfrm>
                <a:off x="1305349" y="4034233"/>
                <a:ext cx="3770099" cy="323389"/>
              </a:xfrm>
              <a:prstGeom prst="rect">
                <a:avLst/>
              </a:prstGeom>
              <a:solidFill>
                <a:schemeClr val="bg1">
                  <a:lumMod val="75000"/>
                </a:schemeClr>
              </a:solidFill>
              <a:ln w="12700" cap="flat">
                <a:noFill/>
                <a:miter lim="400000"/>
              </a:ln>
              <a:effectLst/>
            </p:spPr>
            <p:txBody>
              <a:bodyPr wrap="square" lIns="45718" tIns="45718" rIns="45718" bIns="45718" numCol="1" anchor="ctr">
                <a:noAutofit/>
              </a:bodyPr>
              <a:lstStyle/>
              <a:p>
                <a:pPr algn="ctr">
                  <a:defRPr>
                    <a:solidFill>
                      <a:srgbClr val="FFFFFF"/>
                    </a:solidFill>
                    <a:latin typeface="+mn-lt"/>
                    <a:ea typeface="+mn-ea"/>
                    <a:cs typeface="+mn-cs"/>
                    <a:sym typeface="Calibri"/>
                  </a:defRPr>
                </a:pPr>
                <a:endParaRPr dirty="0">
                  <a:latin typeface="+mj-lt"/>
                </a:endParaRPr>
              </a:p>
            </p:txBody>
          </p:sp>
          <mc:AlternateContent xmlns:mc="http://schemas.openxmlformats.org/markup-compatibility/2006" xmlns:a14="http://schemas.microsoft.com/office/drawing/2010/main">
            <mc:Choice Requires="a14">
              <p:sp>
                <p:nvSpPr>
                  <p:cNvPr id="24" name="TextBox 26">
                    <a:extLst>
                      <a:ext uri="{FF2B5EF4-FFF2-40B4-BE49-F238E27FC236}">
                        <a16:creationId xmlns:a16="http://schemas.microsoft.com/office/drawing/2014/main" id="{2B1A1607-6534-B71C-2B9A-EE4469A4AAAB}"/>
                      </a:ext>
                    </a:extLst>
                  </p:cNvPr>
                  <p:cNvSpPr txBox="1"/>
                  <p:nvPr/>
                </p:nvSpPr>
                <p:spPr>
                  <a:xfrm>
                    <a:off x="1312314" y="4413194"/>
                    <a:ext cx="1346582" cy="229793"/>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noAutofit/>
                  </a:bodyPr>
                  <a:lstStyle/>
                  <a:p>
                    <a:pPr>
                      <a:defRPr sz="1400">
                        <a:solidFill>
                          <a:srgbClr val="0070C0"/>
                        </a:solidFill>
                        <a:latin typeface="+mn-lt"/>
                        <a:ea typeface="+mn-ea"/>
                        <a:cs typeface="+mn-cs"/>
                        <a:sym typeface="Calibri"/>
                      </a:defRPr>
                    </a:pPr>
                    <a:r>
                      <a:rPr dirty="0">
                        <a:latin typeface="+mj-lt"/>
                      </a:rPr>
                      <a:t>Default </a:t>
                    </a:r>
                    <a14:m>
                      <m:oMath xmlns:m="http://schemas.openxmlformats.org/officeDocument/2006/math">
                        <m:r>
                          <a:rPr sz="1500" i="1">
                            <a:solidFill>
                              <a:srgbClr val="0070C0"/>
                            </a:solidFill>
                            <a:latin typeface="Cambria Math" panose="02040503050406030204" pitchFamily="18" charset="0"/>
                          </a:rPr>
                          <m:t>𝑧</m:t>
                        </m:r>
                        <m:r>
                          <a:rPr sz="1500" i="1">
                            <a:solidFill>
                              <a:srgbClr val="0070C0"/>
                            </a:solidFill>
                            <a:latin typeface="Cambria Math" panose="02040503050406030204" pitchFamily="18" charset="0"/>
                          </a:rPr>
                          <m:t>&lt;</m:t>
                        </m:r>
                        <m:sSub>
                          <m:sSubPr>
                            <m:ctrlPr>
                              <a:rPr sz="1500" i="1">
                                <a:solidFill>
                                  <a:srgbClr val="0070C0"/>
                                </a:solidFill>
                                <a:latin typeface="Cambria Math" panose="02040503050406030204" pitchFamily="18" charset="0"/>
                              </a:rPr>
                            </m:ctrlPr>
                          </m:sSubPr>
                          <m:e>
                            <m:r>
                              <a:rPr sz="1500" i="1">
                                <a:solidFill>
                                  <a:srgbClr val="0070C0"/>
                                </a:solidFill>
                                <a:latin typeface="Cambria Math" panose="02040503050406030204" pitchFamily="18" charset="0"/>
                              </a:rPr>
                              <m:t>𝐹</m:t>
                            </m:r>
                          </m:e>
                          <m:sub>
                            <m:r>
                              <a:rPr sz="1500" i="1">
                                <a:solidFill>
                                  <a:srgbClr val="0070C0"/>
                                </a:solidFill>
                                <a:latin typeface="Cambria Math" panose="02040503050406030204" pitchFamily="18" charset="0"/>
                              </a:rPr>
                              <m:t>𝑙𝑜𝑤</m:t>
                            </m:r>
                          </m:sub>
                        </m:sSub>
                      </m:oMath>
                    </a14:m>
                    <a:endParaRPr dirty="0">
                      <a:latin typeface="+mj-lt"/>
                    </a:endParaRPr>
                  </a:p>
                </p:txBody>
              </p:sp>
            </mc:Choice>
            <mc:Fallback xmlns="">
              <p:sp>
                <p:nvSpPr>
                  <p:cNvPr id="24" name="TextBox 26">
                    <a:extLst>
                      <a:ext uri="{FF2B5EF4-FFF2-40B4-BE49-F238E27FC236}">
                        <a16:creationId xmlns:a16="http://schemas.microsoft.com/office/drawing/2014/main" id="{2B1A1607-6534-B71C-2B9A-EE4469A4AAAB}"/>
                      </a:ext>
                    </a:extLst>
                  </p:cNvPr>
                  <p:cNvSpPr txBox="1">
                    <a:spLocks noRot="1" noChangeAspect="1" noMove="1" noResize="1" noEditPoints="1" noAdjustHandles="1" noChangeArrowheads="1" noChangeShapeType="1" noTextEdit="1"/>
                  </p:cNvSpPr>
                  <p:nvPr/>
                </p:nvSpPr>
                <p:spPr>
                  <a:xfrm>
                    <a:off x="1312314" y="4413194"/>
                    <a:ext cx="1346582" cy="229793"/>
                  </a:xfrm>
                  <a:prstGeom prst="rect">
                    <a:avLst/>
                  </a:prstGeom>
                  <a:blipFill>
                    <a:blip r:embed="rId7"/>
                    <a:stretch>
                      <a:fillRect l="-8411" t="-15789" b="-42105"/>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7">
                    <a:extLst>
                      <a:ext uri="{FF2B5EF4-FFF2-40B4-BE49-F238E27FC236}">
                        <a16:creationId xmlns:a16="http://schemas.microsoft.com/office/drawing/2014/main" id="{01F6E823-E15D-7514-DC8A-EF3FC61FD84F}"/>
                      </a:ext>
                    </a:extLst>
                  </p:cNvPr>
                  <p:cNvSpPr txBox="1"/>
                  <p:nvPr/>
                </p:nvSpPr>
                <p:spPr>
                  <a:xfrm>
                    <a:off x="2506717" y="4420313"/>
                    <a:ext cx="2720822" cy="229793"/>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noAutofit/>
                  </a:bodyPr>
                  <a:lstStyle/>
                  <a:p>
                    <a:pPr algn="ctr">
                      <a:defRPr sz="1400">
                        <a:solidFill>
                          <a:srgbClr val="0070C0"/>
                        </a:solidFill>
                        <a:latin typeface="+mn-lt"/>
                        <a:ea typeface="+mn-ea"/>
                        <a:cs typeface="+mn-cs"/>
                        <a:sym typeface="Calibri"/>
                      </a:defRPr>
                    </a:pPr>
                    <a:r>
                      <a:rPr dirty="0">
                        <a:latin typeface="+mj-lt"/>
                      </a:rPr>
                      <a:t>Repayment of </a:t>
                    </a:r>
                    <a14:m>
                      <m:oMath xmlns:m="http://schemas.openxmlformats.org/officeDocument/2006/math">
                        <m:sSub>
                          <m:sSubPr>
                            <m:ctrlPr>
                              <a:rPr sz="1550" i="1">
                                <a:solidFill>
                                  <a:srgbClr val="0070C0"/>
                                </a:solidFill>
                                <a:latin typeface="Cambria Math" panose="02040503050406030204" pitchFamily="18" charset="0"/>
                              </a:rPr>
                            </m:ctrlPr>
                          </m:sSubPr>
                          <m:e>
                            <m:r>
                              <a:rPr sz="1550" i="1">
                                <a:solidFill>
                                  <a:srgbClr val="0070C0"/>
                                </a:solidFill>
                                <a:latin typeface="Cambria Math" panose="02040503050406030204" pitchFamily="18" charset="0"/>
                              </a:rPr>
                              <m:t>𝐹</m:t>
                            </m:r>
                          </m:e>
                          <m:sub>
                            <m:r>
                              <a:rPr sz="1550" i="1">
                                <a:solidFill>
                                  <a:srgbClr val="0070C0"/>
                                </a:solidFill>
                                <a:latin typeface="Cambria Math" panose="02040503050406030204" pitchFamily="18" charset="0"/>
                              </a:rPr>
                              <m:t>𝑙𝑜𝑤</m:t>
                            </m:r>
                          </m:sub>
                        </m:sSub>
                      </m:oMath>
                    </a14:m>
                    <a:endParaRPr dirty="0">
                      <a:latin typeface="+mj-lt"/>
                    </a:endParaRPr>
                  </a:p>
                </p:txBody>
              </p:sp>
            </mc:Choice>
            <mc:Fallback xmlns="">
              <p:sp>
                <p:nvSpPr>
                  <p:cNvPr id="25" name="TextBox 27">
                    <a:extLst>
                      <a:ext uri="{FF2B5EF4-FFF2-40B4-BE49-F238E27FC236}">
                        <a16:creationId xmlns:a16="http://schemas.microsoft.com/office/drawing/2014/main" id="{01F6E823-E15D-7514-DC8A-EF3FC61FD84F}"/>
                      </a:ext>
                    </a:extLst>
                  </p:cNvPr>
                  <p:cNvSpPr txBox="1">
                    <a:spLocks noRot="1" noChangeAspect="1" noMove="1" noResize="1" noEditPoints="1" noAdjustHandles="1" noChangeArrowheads="1" noChangeShapeType="1" noTextEdit="1"/>
                  </p:cNvSpPr>
                  <p:nvPr/>
                </p:nvSpPr>
                <p:spPr>
                  <a:xfrm>
                    <a:off x="2506717" y="4420313"/>
                    <a:ext cx="2720822" cy="229793"/>
                  </a:xfrm>
                  <a:prstGeom prst="rect">
                    <a:avLst/>
                  </a:prstGeom>
                  <a:blipFill>
                    <a:blip r:embed="rId8"/>
                    <a:stretch>
                      <a:fillRect t="-15789" b="-47368"/>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8">
                    <a:extLst>
                      <a:ext uri="{FF2B5EF4-FFF2-40B4-BE49-F238E27FC236}">
                        <a16:creationId xmlns:a16="http://schemas.microsoft.com/office/drawing/2014/main" id="{E41821EA-6A6B-39FA-C37B-0EF7AF39FFB3}"/>
                      </a:ext>
                    </a:extLst>
                  </p:cNvPr>
                  <p:cNvSpPr txBox="1"/>
                  <p:nvPr/>
                </p:nvSpPr>
                <p:spPr>
                  <a:xfrm>
                    <a:off x="1286825" y="4772553"/>
                    <a:ext cx="3013236" cy="255171"/>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noAutofit/>
                  </a:bodyPr>
                  <a:lstStyle/>
                  <a:p>
                    <a:pPr algn="ctr">
                      <a:defRPr sz="1400">
                        <a:solidFill>
                          <a:srgbClr val="7030A0"/>
                        </a:solidFill>
                        <a:latin typeface="+mn-lt"/>
                        <a:ea typeface="+mn-ea"/>
                        <a:cs typeface="+mn-cs"/>
                        <a:sym typeface="Calibri"/>
                      </a:defRPr>
                    </a:pPr>
                    <a:r>
                      <a:rPr dirty="0">
                        <a:latin typeface="+mj-lt"/>
                      </a:rPr>
                      <a:t>Default </a:t>
                    </a:r>
                    <a14:m>
                      <m:oMath xmlns:m="http://schemas.openxmlformats.org/officeDocument/2006/math">
                        <m:r>
                          <a:rPr sz="1500" i="1">
                            <a:solidFill>
                              <a:srgbClr val="7030A0"/>
                            </a:solidFill>
                            <a:latin typeface="Cambria Math" panose="02040503050406030204" pitchFamily="18" charset="0"/>
                          </a:rPr>
                          <m:t>𝑧</m:t>
                        </m:r>
                        <m:r>
                          <a:rPr sz="1500" i="1">
                            <a:solidFill>
                              <a:srgbClr val="7030A0"/>
                            </a:solidFill>
                            <a:latin typeface="Cambria Math" panose="02040503050406030204" pitchFamily="18" charset="0"/>
                          </a:rPr>
                          <m:t>&lt;</m:t>
                        </m:r>
                        <m:sSub>
                          <m:sSubPr>
                            <m:ctrlPr>
                              <a:rPr sz="1500" i="1">
                                <a:solidFill>
                                  <a:srgbClr val="7030A0"/>
                                </a:solidFill>
                                <a:latin typeface="Cambria Math" panose="02040503050406030204" pitchFamily="18" charset="0"/>
                              </a:rPr>
                            </m:ctrlPr>
                          </m:sSubPr>
                          <m:e>
                            <m:r>
                              <a:rPr sz="1500" i="1">
                                <a:solidFill>
                                  <a:srgbClr val="7030A0"/>
                                </a:solidFill>
                                <a:latin typeface="Cambria Math" panose="02040503050406030204" pitchFamily="18" charset="0"/>
                              </a:rPr>
                              <m:t>𝐹</m:t>
                            </m:r>
                          </m:e>
                          <m:sub>
                            <m:r>
                              <a:rPr sz="1500" i="1">
                                <a:solidFill>
                                  <a:srgbClr val="7030A0"/>
                                </a:solidFill>
                                <a:latin typeface="Cambria Math" panose="02040503050406030204" pitchFamily="18" charset="0"/>
                              </a:rPr>
                              <m:t>h𝑖𝑔h</m:t>
                            </m:r>
                          </m:sub>
                        </m:sSub>
                      </m:oMath>
                    </a14:m>
                    <a:endParaRPr dirty="0">
                      <a:latin typeface="+mj-lt"/>
                    </a:endParaRPr>
                  </a:p>
                </p:txBody>
              </p:sp>
            </mc:Choice>
            <mc:Fallback xmlns="">
              <p:sp>
                <p:nvSpPr>
                  <p:cNvPr id="26" name="TextBox 28">
                    <a:extLst>
                      <a:ext uri="{FF2B5EF4-FFF2-40B4-BE49-F238E27FC236}">
                        <a16:creationId xmlns:a16="http://schemas.microsoft.com/office/drawing/2014/main" id="{E41821EA-6A6B-39FA-C37B-0EF7AF39FFB3}"/>
                      </a:ext>
                    </a:extLst>
                  </p:cNvPr>
                  <p:cNvSpPr txBox="1">
                    <a:spLocks noRot="1" noChangeAspect="1" noMove="1" noResize="1" noEditPoints="1" noAdjustHandles="1" noChangeArrowheads="1" noChangeShapeType="1" noTextEdit="1"/>
                  </p:cNvSpPr>
                  <p:nvPr/>
                </p:nvSpPr>
                <p:spPr>
                  <a:xfrm>
                    <a:off x="1286825" y="4772553"/>
                    <a:ext cx="3013236" cy="255171"/>
                  </a:xfrm>
                  <a:prstGeom prst="rect">
                    <a:avLst/>
                  </a:prstGeom>
                  <a:blipFill>
                    <a:blip r:embed="rId9"/>
                    <a:stretch>
                      <a:fillRect t="-19048" b="-2381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9">
                    <a:extLst>
                      <a:ext uri="{FF2B5EF4-FFF2-40B4-BE49-F238E27FC236}">
                        <a16:creationId xmlns:a16="http://schemas.microsoft.com/office/drawing/2014/main" id="{FA141230-95A9-9136-6588-E97C335CF0E3}"/>
                      </a:ext>
                    </a:extLst>
                  </p:cNvPr>
                  <p:cNvSpPr txBox="1"/>
                  <p:nvPr/>
                </p:nvSpPr>
                <p:spPr>
                  <a:xfrm>
                    <a:off x="3960506" y="4746528"/>
                    <a:ext cx="1625374" cy="495836"/>
                  </a:xfrm>
                  <a:prstGeom prst="rect">
                    <a:avLst/>
                  </a:prstGeom>
                  <a:noFill/>
                  <a:ln w="12700" cap="flat">
                    <a:noFill/>
                    <a:miter lim="400000"/>
                  </a:ln>
                  <a:effectLst/>
                  <a:extLst>
                    <a:ext uri="{C572A759-6A51-4108-AA02-DFA0A04FC94B}">
                      <ma14:wrappingTextBoxFlag xmlns:ma14="http://schemas.microsoft.com/office/mac/drawingml/2011/main" xmlns:m="http://schemas.openxmlformats.org/officeDocument/2006/math" xmlns="" val="1"/>
                    </a:ext>
                  </a:extLst>
                </p:spPr>
                <p:txBody>
                  <a:bodyPr wrap="square" lIns="0" tIns="0" rIns="0" bIns="0" numCol="1" anchor="t">
                    <a:noAutofit/>
                  </a:bodyPr>
                  <a:lstStyle/>
                  <a:p>
                    <a:pPr algn="ctr">
                      <a:defRPr sz="1400">
                        <a:solidFill>
                          <a:srgbClr val="7030A0"/>
                        </a:solidFill>
                        <a:latin typeface="+mn-lt"/>
                        <a:ea typeface="+mn-ea"/>
                        <a:cs typeface="+mn-cs"/>
                        <a:sym typeface="Calibri"/>
                      </a:defRPr>
                    </a:pPr>
                    <a:r>
                      <a:rPr dirty="0">
                        <a:latin typeface="+mj-lt"/>
                      </a:rPr>
                      <a:t>Repayment </a:t>
                    </a:r>
                    <a:br>
                      <a:rPr dirty="0">
                        <a:latin typeface="+mj-lt"/>
                      </a:rPr>
                    </a:br>
                    <a:r>
                      <a:rPr dirty="0">
                        <a:latin typeface="+mj-lt"/>
                      </a:rPr>
                      <a:t>of </a:t>
                    </a:r>
                    <a14:m>
                      <m:oMath xmlns:m="http://schemas.openxmlformats.org/officeDocument/2006/math">
                        <m:sSub>
                          <m:sSubPr>
                            <m:ctrlPr>
                              <a:rPr sz="1550" i="1">
                                <a:solidFill>
                                  <a:srgbClr val="7030A0"/>
                                </a:solidFill>
                                <a:latin typeface="Cambria Math" panose="02040503050406030204" pitchFamily="18" charset="0"/>
                              </a:rPr>
                            </m:ctrlPr>
                          </m:sSubPr>
                          <m:e>
                            <m:r>
                              <a:rPr sz="1550" i="1">
                                <a:solidFill>
                                  <a:srgbClr val="7030A0"/>
                                </a:solidFill>
                                <a:latin typeface="Cambria Math" panose="02040503050406030204" pitchFamily="18" charset="0"/>
                              </a:rPr>
                              <m:t>𝐹</m:t>
                            </m:r>
                          </m:e>
                          <m:sub>
                            <m:r>
                              <a:rPr sz="1550" i="1">
                                <a:solidFill>
                                  <a:srgbClr val="7030A0"/>
                                </a:solidFill>
                                <a:latin typeface="Cambria Math" panose="02040503050406030204" pitchFamily="18" charset="0"/>
                              </a:rPr>
                              <m:t>h𝑖𝑔h</m:t>
                            </m:r>
                          </m:sub>
                        </m:sSub>
                      </m:oMath>
                    </a14:m>
                    <a:endParaRPr dirty="0">
                      <a:latin typeface="+mj-lt"/>
                    </a:endParaRPr>
                  </a:p>
                </p:txBody>
              </p:sp>
            </mc:Choice>
            <mc:Fallback xmlns="">
              <p:sp>
                <p:nvSpPr>
                  <p:cNvPr id="27" name="TextBox 29">
                    <a:extLst>
                      <a:ext uri="{FF2B5EF4-FFF2-40B4-BE49-F238E27FC236}">
                        <a16:creationId xmlns:a16="http://schemas.microsoft.com/office/drawing/2014/main" id="{FA141230-95A9-9136-6588-E97C335CF0E3}"/>
                      </a:ext>
                    </a:extLst>
                  </p:cNvPr>
                  <p:cNvSpPr txBox="1">
                    <a:spLocks noRot="1" noChangeAspect="1" noMove="1" noResize="1" noEditPoints="1" noAdjustHandles="1" noChangeArrowheads="1" noChangeShapeType="1" noTextEdit="1"/>
                  </p:cNvSpPr>
                  <p:nvPr/>
                </p:nvSpPr>
                <p:spPr>
                  <a:xfrm>
                    <a:off x="3960506" y="4746528"/>
                    <a:ext cx="1625374" cy="495836"/>
                  </a:xfrm>
                  <a:prstGeom prst="rect">
                    <a:avLst/>
                  </a:prstGeom>
                  <a:blipFill>
                    <a:blip r:embed="rId10"/>
                    <a:stretch>
                      <a:fillRect t="-12500" b="-10000"/>
                    </a:stretch>
                  </a:blipFill>
                  <a:ln w="12700" cap="flat">
                    <a:noFill/>
                    <a:miter lim="400000"/>
                  </a:ln>
                  <a:effectLst/>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sp>
            <p:nvSpPr>
              <p:cNvPr id="28" name="Straight Connector 30">
                <a:extLst>
                  <a:ext uri="{FF2B5EF4-FFF2-40B4-BE49-F238E27FC236}">
                    <a16:creationId xmlns:a16="http://schemas.microsoft.com/office/drawing/2014/main" id="{1B9A06E9-60FA-1B8B-5A73-7D8899E04846}"/>
                  </a:ext>
                </a:extLst>
              </p:cNvPr>
              <p:cNvSpPr/>
              <p:nvPr/>
            </p:nvSpPr>
            <p:spPr>
              <a:xfrm flipH="1">
                <a:off x="4181187" y="4693043"/>
                <a:ext cx="953325" cy="2"/>
              </a:xfrm>
              <a:prstGeom prst="line">
                <a:avLst/>
              </a:prstGeom>
              <a:noFill/>
              <a:ln w="38100" cap="flat">
                <a:solidFill>
                  <a:srgbClr val="7030A0"/>
                </a:solidFill>
                <a:prstDash val="solid"/>
                <a:miter lim="800000"/>
              </a:ln>
              <a:effectLst/>
            </p:spPr>
            <p:txBody>
              <a:bodyPr wrap="square" lIns="45718" tIns="45718" rIns="45718" bIns="45718" numCol="1" anchor="t">
                <a:noAutofit/>
              </a:bodyPr>
              <a:lstStyle/>
              <a:p>
                <a:endParaRPr>
                  <a:latin typeface="+mj-lt"/>
                </a:endParaRPr>
              </a:p>
            </p:txBody>
          </p:sp>
          <p:sp>
            <p:nvSpPr>
              <p:cNvPr id="29" name="Triangle 31">
                <a:extLst>
                  <a:ext uri="{FF2B5EF4-FFF2-40B4-BE49-F238E27FC236}">
                    <a16:creationId xmlns:a16="http://schemas.microsoft.com/office/drawing/2014/main" id="{FBAE7864-A56E-6BA2-F647-91742D6C006F}"/>
                  </a:ext>
                </a:extLst>
              </p:cNvPr>
              <p:cNvSpPr/>
              <p:nvPr/>
            </p:nvSpPr>
            <p:spPr>
              <a:xfrm>
                <a:off x="1377290" y="1191283"/>
                <a:ext cx="2784131" cy="27645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0"/>
                    </a:lnTo>
                    <a:lnTo>
                      <a:pt x="21600" y="21600"/>
                    </a:lnTo>
                    <a:close/>
                  </a:path>
                </a:pathLst>
              </a:custGeom>
              <a:solidFill>
                <a:srgbClr val="EFE5F7"/>
              </a:solidFill>
              <a:ln w="12700" cap="flat">
                <a:solidFill>
                  <a:srgbClr val="EFE5F7"/>
                </a:solidFill>
                <a:prstDash val="solid"/>
                <a:miter lim="800000"/>
              </a:ln>
              <a:effectLst/>
            </p:spPr>
            <p:txBody>
              <a:bodyPr wrap="square" lIns="45718" tIns="45718" rIns="45718" bIns="45718" numCol="1" anchor="ctr">
                <a:noAutofit/>
              </a:bodyPr>
              <a:lstStyle/>
              <a:p>
                <a:pPr algn="ctr">
                  <a:defRPr>
                    <a:solidFill>
                      <a:srgbClr val="B1D1E3"/>
                    </a:solidFill>
                    <a:latin typeface="+mn-lt"/>
                    <a:ea typeface="+mn-ea"/>
                    <a:cs typeface="+mn-cs"/>
                    <a:sym typeface="Calibri"/>
                  </a:defRPr>
                </a:pPr>
                <a:endParaRPr>
                  <a:latin typeface="+mj-lt"/>
                </a:endParaRPr>
              </a:p>
            </p:txBody>
          </p:sp>
        </p:grpSp>
        <p:sp>
          <p:nvSpPr>
            <p:cNvPr id="30" name="Cash flow at t=2">
              <a:extLst>
                <a:ext uri="{FF2B5EF4-FFF2-40B4-BE49-F238E27FC236}">
                  <a16:creationId xmlns:a16="http://schemas.microsoft.com/office/drawing/2014/main" id="{B30A0C56-0C5C-F346-78D6-E804C54C92FE}"/>
                </a:ext>
              </a:extLst>
            </p:cNvPr>
            <p:cNvSpPr txBox="1"/>
            <p:nvPr/>
          </p:nvSpPr>
          <p:spPr>
            <a:xfrm>
              <a:off x="10959449" y="4896705"/>
              <a:ext cx="1014316" cy="54863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8" tIns="45718" rIns="45718" bIns="45718">
              <a:spAutoFit/>
            </a:bodyPr>
            <a:lstStyle>
              <a:lvl1pPr>
                <a:defRPr sz="1500"/>
              </a:lvl1pPr>
            </a:lstStyle>
            <a:p>
              <a:r>
                <a:rPr dirty="0">
                  <a:latin typeface="+mj-lt"/>
                </a:rPr>
                <a:t>Cash flow at t=2</a:t>
              </a:r>
            </a:p>
          </p:txBody>
        </p:sp>
      </p:grpSp>
    </p:spTree>
    <p:extLst>
      <p:ext uri="{BB962C8B-B14F-4D97-AF65-F5344CB8AC3E}">
        <p14:creationId xmlns:p14="http://schemas.microsoft.com/office/powerpoint/2010/main" val="157518154"/>
      </p:ext>
    </p:extLst>
  </p:cSld>
  <p:clrMapOvr>
    <a:masterClrMapping/>
  </p:clrMapOvr>
</p:sld>
</file>

<file path=ppt/theme/theme1.xml><?xml version="1.0" encoding="utf-8"?>
<a:theme xmlns:a="http://schemas.openxmlformats.org/drawingml/2006/main" name="Ricardo's Theme">
  <a:themeElements>
    <a:clrScheme name="Custom 2">
      <a:dk1>
        <a:srgbClr val="000000"/>
      </a:dk1>
      <a:lt1>
        <a:srgbClr val="FFFFFF"/>
      </a:lt1>
      <a:dk2>
        <a:srgbClr val="A7A7A7"/>
      </a:dk2>
      <a:lt2>
        <a:srgbClr val="535353"/>
      </a:lt2>
      <a:accent1>
        <a:srgbClr val="418AB3"/>
      </a:accent1>
      <a:accent2>
        <a:srgbClr val="A6B727"/>
      </a:accent2>
      <a:accent3>
        <a:srgbClr val="F69200"/>
      </a:accent3>
      <a:accent4>
        <a:srgbClr val="838383"/>
      </a:accent4>
      <a:accent5>
        <a:srgbClr val="FEC306"/>
      </a:accent5>
      <a:accent6>
        <a:srgbClr val="DF5327"/>
      </a:accent6>
      <a:hlink>
        <a:srgbClr val="0000FF"/>
      </a:hlink>
      <a:folHlink>
        <a:srgbClr val="FF00F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Ricardo's Theme" id="{352BD144-84F8-9F4A-9DF7-DBE8A92824F9}" vid="{242BE701-F298-704C-B3A0-96DD612802D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Ricardo's Theme</Template>
  <TotalTime>311</TotalTime>
  <Words>2557</Words>
  <Application>Microsoft Macintosh PowerPoint</Application>
  <PresentationFormat>Widescreen</PresentationFormat>
  <Paragraphs>297</Paragraphs>
  <Slides>28</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Calibri</vt:lpstr>
      <vt:lpstr>Calisto MT</vt:lpstr>
      <vt:lpstr>Cambria Math</vt:lpstr>
      <vt:lpstr>Times New Roman</vt:lpstr>
      <vt:lpstr>Univers Condensed</vt:lpstr>
      <vt:lpstr>Ricardo's Theme</vt:lpstr>
      <vt:lpstr>Chapter 6  Solvency AND Liquidity</vt:lpstr>
      <vt:lpstr>Debt Contracts and Solvency</vt:lpstr>
      <vt:lpstr>Solvency, future, and the interest rate</vt:lpstr>
      <vt:lpstr>Financial Frictions and Illiquidity</vt:lpstr>
      <vt:lpstr>PowerPoint Presentation</vt:lpstr>
      <vt:lpstr>A simple model of debt, solvency and liquidity</vt:lpstr>
      <vt:lpstr>A simple model: Perfect markets</vt:lpstr>
      <vt:lpstr>Expected Payment of Debt</vt:lpstr>
      <vt:lpstr>Face Value and Expected Payoff</vt:lpstr>
      <vt:lpstr>Financial Frictions</vt:lpstr>
      <vt:lpstr>Financial Frictions</vt:lpstr>
      <vt:lpstr>borrowing (q) against debt (F): without financial Frictions</vt:lpstr>
      <vt:lpstr>With financial frictions</vt:lpstr>
      <vt:lpstr>Liquidity Crisis</vt:lpstr>
      <vt:lpstr>Liquidity Crisis</vt:lpstr>
      <vt:lpstr>Losses from insolvency</vt:lpstr>
      <vt:lpstr>Full Analysis</vt:lpstr>
      <vt:lpstr>Solvency of the sovereign and illiquidity</vt:lpstr>
      <vt:lpstr>What does IMF Help accomplish?</vt:lpstr>
      <vt:lpstr>PowerPoint Presentation</vt:lpstr>
      <vt:lpstr>THE SEQUENCE OF EVENTS</vt:lpstr>
      <vt:lpstr>Creditanstalt in 1931</vt:lpstr>
      <vt:lpstr>Creditanstalt in 1931</vt:lpstr>
      <vt:lpstr>PowerPoint Presentation</vt:lpstr>
      <vt:lpstr>THE SEQUENCE OF EVENTS</vt:lpstr>
      <vt:lpstr>The perceived insolvency probability of Greek bonds </vt:lpstr>
      <vt:lpstr>Insolvency and Illiquidity in Practice</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  Solvency Versus Liquidity</dc:title>
  <dc:creator>Jain87,S (ug)</dc:creator>
  <cp:lastModifiedBy>Reis,RA</cp:lastModifiedBy>
  <cp:revision>5</cp:revision>
  <dcterms:created xsi:type="dcterms:W3CDTF">2023-06-05T12:45:14Z</dcterms:created>
  <dcterms:modified xsi:type="dcterms:W3CDTF">2023-06-10T08:36:05Z</dcterms:modified>
</cp:coreProperties>
</file>