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6" r:id="rId3"/>
    <p:sldId id="258" r:id="rId4"/>
    <p:sldId id="291" r:id="rId5"/>
    <p:sldId id="279" r:id="rId6"/>
    <p:sldId id="280" r:id="rId7"/>
    <p:sldId id="281" r:id="rId8"/>
    <p:sldId id="282" r:id="rId9"/>
    <p:sldId id="292" r:id="rId10"/>
    <p:sldId id="283" r:id="rId11"/>
    <p:sldId id="284" r:id="rId12"/>
    <p:sldId id="293" r:id="rId13"/>
    <p:sldId id="294" r:id="rId14"/>
    <p:sldId id="285" r:id="rId15"/>
    <p:sldId id="286" r:id="rId16"/>
    <p:sldId id="295" r:id="rId17"/>
    <p:sldId id="287" r:id="rId18"/>
    <p:sldId id="288" r:id="rId19"/>
    <p:sldId id="289" r:id="rId20"/>
    <p:sldId id="29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2B1CEB0-8959-CA42-BD19-FF3AC3A49345}">
          <p14:sldIdLst>
            <p14:sldId id="257"/>
            <p14:sldId id="256"/>
            <p14:sldId id="258"/>
          </p14:sldIdLst>
        </p14:section>
        <p14:section name="The Diabolic Loop" id="{FA75F537-5070-8947-A113-8D7C4DF4E2FB}">
          <p14:sldIdLst>
            <p14:sldId id="291"/>
            <p14:sldId id="279"/>
            <p14:sldId id="280"/>
            <p14:sldId id="281"/>
            <p14:sldId id="282"/>
          </p14:sldIdLst>
        </p14:section>
        <p14:section name="European banks and their sovereigns in 2007-10" id="{21514579-9AB7-A248-ACEF-A06C4B7CBF6F}">
          <p14:sldIdLst>
            <p14:sldId id="292"/>
            <p14:sldId id="283"/>
            <p14:sldId id="284"/>
            <p14:sldId id="293"/>
            <p14:sldId id="294"/>
            <p14:sldId id="285"/>
          </p14:sldIdLst>
        </p14:section>
        <p14:section name="Argentina’s 2001-02 crisis&#13;" id="{2869E946-F41C-C048-912E-027F24F88D22}">
          <p14:sldIdLst>
            <p14:sldId id="286"/>
            <p14:sldId id="295"/>
            <p14:sldId id="287"/>
            <p14:sldId id="288"/>
            <p14:sldId id="289"/>
            <p14:sldId id="29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E660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A369391-779A-1441-B314-256149808770}" v="24" dt="2023-06-05T16:20:59.37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132"/>
    <p:restoredTop sz="95721"/>
  </p:normalViewPr>
  <p:slideViewPr>
    <p:cSldViewPr snapToGrid="0">
      <p:cViewPr varScale="1">
        <p:scale>
          <a:sx n="161" d="100"/>
          <a:sy n="161" d="100"/>
        </p:scale>
        <p:origin x="240" y="2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GB"/>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3001862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8280528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GB"/>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1669546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33542074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4002180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1470754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37660519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3081130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28477658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39456860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GB"/>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CC82E6-8CEC-354C-95C5-46EE5AD7055A}"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F5E2957F-035F-8C41-8F1D-18347E7A0FF4}" type="slidenum">
              <a:rPr lang="en-US" smtClean="0"/>
              <a:t>‹#›</a:t>
            </a:fld>
            <a:endParaRPr lang="en-US"/>
          </a:p>
        </p:txBody>
      </p:sp>
    </p:spTree>
    <p:extLst>
      <p:ext uri="{BB962C8B-B14F-4D97-AF65-F5344CB8AC3E}">
        <p14:creationId xmlns:p14="http://schemas.microsoft.com/office/powerpoint/2010/main" val="5244076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CC82E6-8CEC-354C-95C5-46EE5AD7055A}" type="datetimeFigureOut">
              <a:rPr lang="en-US" smtClean="0"/>
              <a:t>6/10/23</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F5E2957F-035F-8C41-8F1D-18347E7A0FF4}"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94852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8"/>
            <a:ext cx="5448301" cy="3871143"/>
          </a:xfrm>
        </p:spPr>
        <p:txBody>
          <a:bodyPr>
            <a:noAutofit/>
          </a:bodyPr>
          <a:lstStyle/>
          <a:p>
            <a:pPr>
              <a:spcBef>
                <a:spcPts val="1800"/>
              </a:spcBef>
            </a:pPr>
            <a:r>
              <a:rPr lang="en-US" sz="4400" u="sng" dirty="0"/>
              <a:t>Chapter 7</a:t>
            </a:r>
            <a:br>
              <a:rPr lang="en-US" sz="4400" dirty="0"/>
            </a:br>
            <a:br>
              <a:rPr lang="en-US" sz="4400" dirty="0"/>
            </a:br>
            <a:r>
              <a:rPr lang="en-US" sz="4400" dirty="0"/>
              <a:t>The Nexus Between the Private and Public Sectors</a:t>
            </a:r>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5" y="4620991"/>
            <a:ext cx="5448301" cy="1365246"/>
          </a:xfrm>
        </p:spPr>
        <p:txBody>
          <a:bodyPr>
            <a:normAutofit fontScale="92500"/>
          </a:bodyPr>
          <a:lstStyle/>
          <a:p>
            <a:pPr>
              <a:spcBef>
                <a:spcPts val="400"/>
              </a:spcBef>
            </a:pPr>
            <a:r>
              <a:rPr lang="en-US" dirty="0">
                <a:latin typeface="+mn-lt"/>
              </a:rPr>
              <a:t>The Diabolic/Doom Loop</a:t>
            </a:r>
          </a:p>
          <a:p>
            <a:pPr>
              <a:spcBef>
                <a:spcPts val="400"/>
              </a:spcBef>
            </a:pPr>
            <a:r>
              <a:rPr lang="en-US" dirty="0">
                <a:latin typeface="+mn-lt"/>
              </a:rPr>
              <a:t>European Banks and Their Sovereigns in 2007-10</a:t>
            </a:r>
          </a:p>
          <a:p>
            <a:pPr>
              <a:spcBef>
                <a:spcPts val="400"/>
              </a:spcBef>
            </a:pPr>
            <a:r>
              <a:rPr lang="en-US" dirty="0">
                <a:latin typeface="+mn-lt"/>
              </a:rPr>
              <a:t>Argentina’s 2001-02 Crisis</a:t>
            </a:r>
          </a:p>
        </p:txBody>
      </p: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E04AD9C0-3C84-20B4-8EFD-F52179A9A7F1}"/>
              </a:ext>
            </a:extLst>
          </p:cNvPr>
          <p:cNvSpPr>
            <a:spLocks noGrp="1"/>
          </p:cNvSpPr>
          <p:nvPr>
            <p:ph idx="1"/>
          </p:nvPr>
        </p:nvSpPr>
        <p:spPr>
          <a:xfrm>
            <a:off x="700635" y="1510748"/>
            <a:ext cx="10691265" cy="4542450"/>
          </a:xfrm>
        </p:spPr>
        <p:txBody>
          <a:bodyPr>
            <a:noAutofit/>
          </a:bodyPr>
          <a:lstStyle/>
          <a:p>
            <a:pPr marL="457200" indent="-457200">
              <a:lnSpc>
                <a:spcPct val="100000"/>
              </a:lnSpc>
              <a:spcBef>
                <a:spcPts val="600"/>
              </a:spcBef>
              <a:spcAft>
                <a:spcPts val="600"/>
              </a:spcAft>
              <a:buFont typeface="+mj-lt"/>
              <a:buAutoNum type="arabicPeriod"/>
              <a:defRPr sz="2000"/>
            </a:pPr>
            <a:r>
              <a:rPr lang="en-GB" dirty="0"/>
              <a:t>Banks are more likely to hold national sovereign bonds, all four motives especially strong</a:t>
            </a:r>
          </a:p>
          <a:p>
            <a:pPr marL="457200" indent="-457200">
              <a:lnSpc>
                <a:spcPct val="100000"/>
              </a:lnSpc>
              <a:spcBef>
                <a:spcPts val="600"/>
              </a:spcBef>
              <a:spcAft>
                <a:spcPts val="600"/>
              </a:spcAft>
              <a:buFont typeface="+mj-lt"/>
              <a:buAutoNum type="arabicPeriod"/>
              <a:defRPr sz="2000"/>
            </a:pPr>
            <a:r>
              <a:rPr lang="en-GB" dirty="0"/>
              <a:t>Sovereign bonds are treated as </a:t>
            </a:r>
            <a:r>
              <a:rPr lang="en-GB" b="1" dirty="0"/>
              <a:t>fully safe</a:t>
            </a:r>
            <a:r>
              <a:rPr lang="en-GB" dirty="0"/>
              <a:t> by regulators even if country is near insolvency</a:t>
            </a:r>
          </a:p>
          <a:p>
            <a:pPr marL="457200" indent="-457200">
              <a:lnSpc>
                <a:spcPct val="100000"/>
              </a:lnSpc>
              <a:spcBef>
                <a:spcPts val="600"/>
              </a:spcBef>
              <a:spcAft>
                <a:spcPts val="600"/>
              </a:spcAft>
              <a:buFont typeface="+mj-lt"/>
              <a:buAutoNum type="arabicPeriod"/>
              <a:defRPr sz="2000"/>
            </a:pPr>
            <a:r>
              <a:rPr lang="en-GB" dirty="0"/>
              <a:t>ECB accepted sovereign bonds of every country in exchange for reserves</a:t>
            </a:r>
          </a:p>
          <a:p>
            <a:pPr marL="457200" indent="-457200">
              <a:lnSpc>
                <a:spcPct val="100000"/>
              </a:lnSpc>
              <a:spcBef>
                <a:spcPts val="600"/>
              </a:spcBef>
              <a:spcAft>
                <a:spcPts val="600"/>
              </a:spcAft>
              <a:buFont typeface="+mj-lt"/>
              <a:buAutoNum type="arabicPeriod"/>
              <a:defRPr sz="2000"/>
            </a:pPr>
            <a:r>
              <a:rPr lang="en-GB" dirty="0"/>
              <a:t>Public debt markets are not very liquid and rely heavily on banks as primary dealers</a:t>
            </a:r>
          </a:p>
          <a:p>
            <a:pPr marL="457200" indent="-457200">
              <a:lnSpc>
                <a:spcPct val="100000"/>
              </a:lnSpc>
              <a:spcBef>
                <a:spcPts val="600"/>
              </a:spcBef>
              <a:spcAft>
                <a:spcPts val="600"/>
              </a:spcAft>
              <a:buFont typeface="+mj-lt"/>
              <a:buAutoNum type="arabicPeriod"/>
              <a:defRPr sz="2000"/>
            </a:pPr>
            <a:r>
              <a:rPr lang="en-GB" dirty="0"/>
              <a:t>Some countries rely on the commitment provided by banks holding public debt, given the history of frequent defaults</a:t>
            </a:r>
          </a:p>
          <a:p>
            <a:pPr marL="457200" indent="-457200">
              <a:lnSpc>
                <a:spcPct val="100000"/>
              </a:lnSpc>
              <a:spcBef>
                <a:spcPts val="600"/>
              </a:spcBef>
              <a:spcAft>
                <a:spcPts val="600"/>
              </a:spcAft>
              <a:buFont typeface="+mj-lt"/>
              <a:buAutoNum type="arabicPeriod"/>
              <a:defRPr sz="2000"/>
            </a:pPr>
            <a:r>
              <a:rPr lang="en-GB" dirty="0"/>
              <a:t>Per country, very few very large banks, with assets crossing borders, so sovereigns would always bail them out</a:t>
            </a:r>
          </a:p>
          <a:p>
            <a:pPr marL="0" indent="0">
              <a:lnSpc>
                <a:spcPct val="100000"/>
              </a:lnSpc>
              <a:spcBef>
                <a:spcPts val="1800"/>
              </a:spcBef>
              <a:spcAft>
                <a:spcPts val="600"/>
              </a:spcAft>
              <a:buNone/>
              <a:defRPr sz="2000"/>
            </a:pPr>
            <a:r>
              <a:rPr lang="en-GB" dirty="0"/>
              <a:t>These features that make them very susceptible to diabolic loops:</a:t>
            </a:r>
          </a:p>
        </p:txBody>
      </p:sp>
      <p:sp>
        <p:nvSpPr>
          <p:cNvPr id="2" name="Title 3">
            <a:extLst>
              <a:ext uri="{FF2B5EF4-FFF2-40B4-BE49-F238E27FC236}">
                <a16:creationId xmlns:a16="http://schemas.microsoft.com/office/drawing/2014/main" id="{E986E7AF-A65C-9CAA-BA78-B063B9EDD0F9}"/>
              </a:ext>
            </a:extLst>
          </p:cNvPr>
          <p:cNvSpPr>
            <a:spLocks noGrp="1"/>
          </p:cNvSpPr>
          <p:nvPr>
            <p:ph type="title"/>
          </p:nvPr>
        </p:nvSpPr>
        <p:spPr>
          <a:xfrm>
            <a:off x="715383" y="808430"/>
            <a:ext cx="10691265" cy="604554"/>
          </a:xfrm>
        </p:spPr>
        <p:txBody>
          <a:bodyPr anchor="t">
            <a:normAutofit/>
          </a:bodyPr>
          <a:lstStyle/>
          <a:p>
            <a:pPr hangingPunct="1"/>
            <a:r>
              <a:rPr lang="en-US" sz="3200" dirty="0"/>
              <a:t>Features of European banks</a:t>
            </a:r>
          </a:p>
        </p:txBody>
      </p:sp>
    </p:spTree>
    <p:extLst>
      <p:ext uri="{BB962C8B-B14F-4D97-AF65-F5344CB8AC3E}">
        <p14:creationId xmlns:p14="http://schemas.microsoft.com/office/powerpoint/2010/main" val="12290383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15383" y="808430"/>
            <a:ext cx="10691265" cy="604554"/>
          </a:xfrm>
        </p:spPr>
        <p:txBody>
          <a:bodyPr anchor="t">
            <a:normAutofit/>
          </a:bodyPr>
          <a:lstStyle/>
          <a:p>
            <a:pPr hangingPunct="1"/>
            <a:r>
              <a:rPr lang="en-US" sz="3200" dirty="0"/>
              <a:t>Sovereign and banks CDS spreads</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79878"/>
            <a:ext cx="5304417" cy="4007243"/>
          </a:xfrm>
        </p:spPr>
        <p:txBody>
          <a:bodyPr>
            <a:noAutofit/>
          </a:bodyPr>
          <a:lstStyle/>
          <a:p>
            <a:pPr marL="277177" indent="-277177" defTabSz="886967">
              <a:lnSpc>
                <a:spcPct val="100000"/>
              </a:lnSpc>
              <a:spcBef>
                <a:spcPts val="1800"/>
              </a:spcBef>
              <a:spcAft>
                <a:spcPts val="600"/>
              </a:spcAft>
              <a:buSzPct val="100000"/>
              <a:buFont typeface="Arial"/>
              <a:buChar char="•"/>
              <a:defRPr sz="2300"/>
            </a:pPr>
            <a:r>
              <a:rPr lang="en-GB" dirty="0"/>
              <a:t>The figures shows </a:t>
            </a:r>
            <a:r>
              <a:rPr lang="en-GB" dirty="0">
                <a:solidFill>
                  <a:srgbClr val="DE660F"/>
                </a:solidFill>
              </a:rPr>
              <a:t>default risk </a:t>
            </a:r>
            <a:r>
              <a:rPr lang="en-GB" dirty="0"/>
              <a:t>for Irish and Greek sovereigns and banks. </a:t>
            </a:r>
          </a:p>
          <a:p>
            <a:pPr marL="277177" indent="-277177" defTabSz="886967">
              <a:lnSpc>
                <a:spcPct val="100000"/>
              </a:lnSpc>
              <a:spcBef>
                <a:spcPts val="1800"/>
              </a:spcBef>
              <a:spcAft>
                <a:spcPts val="600"/>
              </a:spcAft>
              <a:buSzPct val="100000"/>
              <a:buFont typeface="Arial"/>
              <a:buChar char="•"/>
              <a:defRPr sz="2300"/>
            </a:pPr>
            <a:r>
              <a:rPr lang="en-GB" dirty="0"/>
              <a:t>Measured using price of insurance against this default (“CDS spreads”)</a:t>
            </a:r>
          </a:p>
          <a:p>
            <a:pPr marL="277177" indent="-277177" defTabSz="886967">
              <a:lnSpc>
                <a:spcPct val="100000"/>
              </a:lnSpc>
              <a:spcBef>
                <a:spcPts val="1800"/>
              </a:spcBef>
              <a:spcAft>
                <a:spcPts val="600"/>
              </a:spcAft>
              <a:buSzPct val="100000"/>
              <a:buFont typeface="Arial"/>
              <a:buChar char="•"/>
              <a:defRPr sz="2300"/>
            </a:pPr>
            <a:r>
              <a:rPr lang="en-GB" dirty="0">
                <a:solidFill>
                  <a:srgbClr val="DE660F"/>
                </a:solidFill>
              </a:rPr>
              <a:t>Diabolic loop: </a:t>
            </a:r>
            <a:r>
              <a:rPr lang="en-GB" dirty="0"/>
              <a:t>Strong correlation between sovereign and banks’ default probabilities in Greece in 2007-10</a:t>
            </a:r>
          </a:p>
        </p:txBody>
      </p:sp>
      <p:pic>
        <p:nvPicPr>
          <p:cNvPr id="3" name="Picture 4" descr="Picture 4">
            <a:extLst>
              <a:ext uri="{FF2B5EF4-FFF2-40B4-BE49-F238E27FC236}">
                <a16:creationId xmlns:a16="http://schemas.microsoft.com/office/drawing/2014/main" id="{D5346F2F-8F98-276E-670D-9F2695F32F54}"/>
              </a:ext>
            </a:extLst>
          </p:cNvPr>
          <p:cNvPicPr>
            <a:picLocks noChangeAspect="1"/>
          </p:cNvPicPr>
          <p:nvPr/>
        </p:nvPicPr>
        <p:blipFill>
          <a:blip r:embed="rId2"/>
          <a:stretch>
            <a:fillRect/>
          </a:stretch>
        </p:blipFill>
        <p:spPr>
          <a:xfrm>
            <a:off x="6019800" y="1779879"/>
            <a:ext cx="5956922" cy="3871998"/>
          </a:xfrm>
          <a:prstGeom prst="rect">
            <a:avLst/>
          </a:prstGeom>
          <a:noFill/>
          <a:ln w="12700">
            <a:miter lim="400000"/>
          </a:ln>
        </p:spPr>
      </p:pic>
    </p:spTree>
    <p:extLst>
      <p:ext uri="{BB962C8B-B14F-4D97-AF65-F5344CB8AC3E}">
        <p14:creationId xmlns:p14="http://schemas.microsoft.com/office/powerpoint/2010/main" val="2862684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15383" y="808430"/>
            <a:ext cx="10691265" cy="604554"/>
          </a:xfrm>
        </p:spPr>
        <p:txBody>
          <a:bodyPr anchor="t">
            <a:normAutofit/>
          </a:bodyPr>
          <a:lstStyle/>
          <a:p>
            <a:pPr hangingPunct="1"/>
            <a:r>
              <a:rPr lang="en-US" sz="3200" dirty="0"/>
              <a:t>Sovereign and banks CDS spreads</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79878"/>
            <a:ext cx="5073167" cy="4007243"/>
          </a:xfrm>
        </p:spPr>
        <p:txBody>
          <a:bodyPr>
            <a:noAutofit/>
          </a:bodyPr>
          <a:lstStyle/>
          <a:p>
            <a:pPr defTabSz="886967">
              <a:lnSpc>
                <a:spcPct val="100000"/>
              </a:lnSpc>
              <a:spcBef>
                <a:spcPts val="1800"/>
              </a:spcBef>
              <a:spcAft>
                <a:spcPts val="600"/>
              </a:spcAft>
              <a:buSzPct val="100000"/>
              <a:defRPr sz="2300"/>
            </a:pPr>
            <a:r>
              <a:rPr lang="en-GB" dirty="0"/>
              <a:t>Large Irish banks suffered losses in 2007-2008 due to losses in the US subprime market which were amplified by funding spirals. In September 2008, Ireland issued a guarantee to banks, worsening the diabolic loop</a:t>
            </a:r>
          </a:p>
          <a:p>
            <a:pPr marL="277177" indent="-277177" defTabSz="886967">
              <a:lnSpc>
                <a:spcPct val="100000"/>
              </a:lnSpc>
              <a:spcBef>
                <a:spcPts val="1800"/>
              </a:spcBef>
              <a:spcAft>
                <a:spcPts val="600"/>
              </a:spcAft>
              <a:buSzPct val="100000"/>
              <a:buFont typeface="Arial"/>
              <a:buChar char="•"/>
              <a:defRPr sz="2300"/>
            </a:pPr>
            <a:r>
              <a:rPr lang="en-GB" dirty="0"/>
              <a:t>Greece had trouble borrowing from abroad, banks started holding a large amount of government bonds</a:t>
            </a:r>
          </a:p>
        </p:txBody>
      </p:sp>
      <p:pic>
        <p:nvPicPr>
          <p:cNvPr id="3" name="Picture 4" descr="Picture 4">
            <a:extLst>
              <a:ext uri="{FF2B5EF4-FFF2-40B4-BE49-F238E27FC236}">
                <a16:creationId xmlns:a16="http://schemas.microsoft.com/office/drawing/2014/main" id="{D5346F2F-8F98-276E-670D-9F2695F32F54}"/>
              </a:ext>
            </a:extLst>
          </p:cNvPr>
          <p:cNvPicPr>
            <a:picLocks noChangeAspect="1"/>
          </p:cNvPicPr>
          <p:nvPr/>
        </p:nvPicPr>
        <p:blipFill>
          <a:blip r:embed="rId2"/>
          <a:stretch>
            <a:fillRect/>
          </a:stretch>
        </p:blipFill>
        <p:spPr>
          <a:xfrm>
            <a:off x="6019800" y="1779879"/>
            <a:ext cx="5956922" cy="3871998"/>
          </a:xfrm>
          <a:prstGeom prst="rect">
            <a:avLst/>
          </a:prstGeom>
          <a:noFill/>
          <a:ln w="12700">
            <a:miter lim="400000"/>
          </a:ln>
        </p:spPr>
      </p:pic>
    </p:spTree>
    <p:extLst>
      <p:ext uri="{BB962C8B-B14F-4D97-AF65-F5344CB8AC3E}">
        <p14:creationId xmlns:p14="http://schemas.microsoft.com/office/powerpoint/2010/main" val="20151298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00635" y="922096"/>
            <a:ext cx="10691265" cy="1127930"/>
          </a:xfrm>
        </p:spPr>
        <p:txBody>
          <a:bodyPr anchor="t">
            <a:normAutofit/>
          </a:bodyPr>
          <a:lstStyle/>
          <a:p>
            <a:pPr hangingPunct="1">
              <a:lnSpc>
                <a:spcPct val="90000"/>
              </a:lnSpc>
            </a:pPr>
            <a:r>
              <a:rPr lang="en-US" sz="3200" dirty="0"/>
              <a:t>Correlation between bank and sovereign risk</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04815"/>
            <a:ext cx="5304417" cy="4237287"/>
          </a:xfrm>
        </p:spPr>
        <p:txBody>
          <a:bodyPr>
            <a:noAutofit/>
          </a:bodyPr>
          <a:lstStyle/>
          <a:p>
            <a:pPr marL="277234" indent="-277234" defTabSz="887149">
              <a:lnSpc>
                <a:spcPct val="100000"/>
              </a:lnSpc>
              <a:spcBef>
                <a:spcPts val="1800"/>
              </a:spcBef>
              <a:spcAft>
                <a:spcPts val="600"/>
              </a:spcAft>
              <a:buSzPct val="100000"/>
              <a:buFont typeface="Arial"/>
              <a:buChar char="•"/>
              <a:defRPr sz="2376"/>
            </a:pPr>
            <a:r>
              <a:rPr lang="en-US" dirty="0"/>
              <a:t>This figure plots the monthly averages of the default risk of banks against that of the sovereigns. </a:t>
            </a:r>
          </a:p>
          <a:p>
            <a:pPr marL="277234" indent="-277234" defTabSz="887149">
              <a:lnSpc>
                <a:spcPct val="100000"/>
              </a:lnSpc>
              <a:spcBef>
                <a:spcPts val="1800"/>
              </a:spcBef>
              <a:spcAft>
                <a:spcPts val="600"/>
              </a:spcAft>
              <a:buSzPct val="100000"/>
              <a:buFont typeface="Arial"/>
              <a:buChar char="•"/>
              <a:defRPr sz="2376"/>
            </a:pPr>
            <a:r>
              <a:rPr lang="en-US" dirty="0"/>
              <a:t>Also including Italy in the more recent 2014-2017 period, a time of low default risk.</a:t>
            </a:r>
          </a:p>
          <a:p>
            <a:pPr marL="277234" indent="-277234" defTabSz="887149">
              <a:lnSpc>
                <a:spcPct val="100000"/>
              </a:lnSpc>
              <a:spcBef>
                <a:spcPts val="1800"/>
              </a:spcBef>
              <a:spcAft>
                <a:spcPts val="600"/>
              </a:spcAft>
              <a:buSzPct val="100000"/>
              <a:buFont typeface="Arial"/>
              <a:buChar char="•"/>
              <a:defRPr sz="2376"/>
            </a:pPr>
            <a:r>
              <a:rPr lang="en-US" dirty="0"/>
              <a:t>The </a:t>
            </a:r>
            <a:r>
              <a:rPr lang="en-US" dirty="0">
                <a:solidFill>
                  <a:srgbClr val="DE660F"/>
                </a:solidFill>
              </a:rPr>
              <a:t>correlation is strong</a:t>
            </a:r>
          </a:p>
        </p:txBody>
      </p:sp>
      <p:pic>
        <p:nvPicPr>
          <p:cNvPr id="5" name="Picture 9" descr="Picture 9">
            <a:extLst>
              <a:ext uri="{FF2B5EF4-FFF2-40B4-BE49-F238E27FC236}">
                <a16:creationId xmlns:a16="http://schemas.microsoft.com/office/drawing/2014/main" id="{2C64E532-7A89-BECF-5CCC-D954EF970D21}"/>
              </a:ext>
            </a:extLst>
          </p:cNvPr>
          <p:cNvPicPr>
            <a:picLocks noChangeAspect="1"/>
          </p:cNvPicPr>
          <p:nvPr/>
        </p:nvPicPr>
        <p:blipFill>
          <a:blip r:embed="rId2"/>
          <a:stretch>
            <a:fillRect/>
          </a:stretch>
        </p:blipFill>
        <p:spPr>
          <a:xfrm>
            <a:off x="6096000" y="1704815"/>
            <a:ext cx="5967849" cy="3894020"/>
          </a:xfrm>
          <a:prstGeom prst="rect">
            <a:avLst/>
          </a:prstGeom>
          <a:noFill/>
          <a:ln w="12700">
            <a:miter lim="400000"/>
          </a:ln>
        </p:spPr>
      </p:pic>
    </p:spTree>
    <p:extLst>
      <p:ext uri="{BB962C8B-B14F-4D97-AF65-F5344CB8AC3E}">
        <p14:creationId xmlns:p14="http://schemas.microsoft.com/office/powerpoint/2010/main" val="8911452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00635" y="922096"/>
            <a:ext cx="10691265" cy="1127930"/>
          </a:xfrm>
        </p:spPr>
        <p:txBody>
          <a:bodyPr anchor="t">
            <a:normAutofit/>
          </a:bodyPr>
          <a:lstStyle/>
          <a:p>
            <a:pPr hangingPunct="1">
              <a:lnSpc>
                <a:spcPct val="90000"/>
              </a:lnSpc>
            </a:pPr>
            <a:r>
              <a:rPr lang="en-US" sz="3200" dirty="0"/>
              <a:t>Correlation between bank and sovereign risk</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04815"/>
            <a:ext cx="5304417" cy="4237287"/>
          </a:xfrm>
        </p:spPr>
        <p:txBody>
          <a:bodyPr>
            <a:noAutofit/>
          </a:bodyPr>
          <a:lstStyle/>
          <a:p>
            <a:pPr defTabSz="887149">
              <a:lnSpc>
                <a:spcPct val="100000"/>
              </a:lnSpc>
              <a:spcBef>
                <a:spcPts val="1200"/>
              </a:spcBef>
              <a:spcAft>
                <a:spcPts val="600"/>
              </a:spcAft>
              <a:buSzPct val="100000"/>
              <a:defRPr sz="2376"/>
            </a:pPr>
            <a:r>
              <a:rPr lang="en-US" dirty="0"/>
              <a:t>2013 Spring, head of the Eurogroup of finance ministers’ states: the banks that failed should default on their senior bonds rather than being bailed out by governments.</a:t>
            </a:r>
          </a:p>
          <a:p>
            <a:pPr marL="277234" indent="-277234" defTabSz="887149">
              <a:lnSpc>
                <a:spcPct val="100000"/>
              </a:lnSpc>
              <a:spcBef>
                <a:spcPts val="1200"/>
              </a:spcBef>
              <a:spcAft>
                <a:spcPts val="600"/>
              </a:spcAft>
              <a:buSzPct val="100000"/>
              <a:buFont typeface="Arial"/>
              <a:buChar char="•"/>
              <a:defRPr sz="2376"/>
            </a:pPr>
            <a:r>
              <a:rPr lang="en-US" dirty="0"/>
              <a:t>Within few hours, bank stocks across Europe dropped but the sovereign government bond yields stabilized</a:t>
            </a:r>
          </a:p>
          <a:p>
            <a:pPr marL="277234" indent="-277234" defTabSz="887149">
              <a:lnSpc>
                <a:spcPct val="100000"/>
              </a:lnSpc>
              <a:spcBef>
                <a:spcPts val="1200"/>
              </a:spcBef>
              <a:spcAft>
                <a:spcPts val="600"/>
              </a:spcAft>
              <a:buSzPct val="100000"/>
              <a:buFont typeface="Arial"/>
              <a:buChar char="•"/>
              <a:defRPr sz="2376"/>
            </a:pPr>
            <a:r>
              <a:rPr lang="en-US" dirty="0"/>
              <a:t>Political pressure led to the recall of this statement</a:t>
            </a:r>
          </a:p>
        </p:txBody>
      </p:sp>
      <p:pic>
        <p:nvPicPr>
          <p:cNvPr id="5" name="Picture 9" descr="Picture 9">
            <a:extLst>
              <a:ext uri="{FF2B5EF4-FFF2-40B4-BE49-F238E27FC236}">
                <a16:creationId xmlns:a16="http://schemas.microsoft.com/office/drawing/2014/main" id="{2C64E532-7A89-BECF-5CCC-D954EF970D21}"/>
              </a:ext>
            </a:extLst>
          </p:cNvPr>
          <p:cNvPicPr>
            <a:picLocks noChangeAspect="1"/>
          </p:cNvPicPr>
          <p:nvPr/>
        </p:nvPicPr>
        <p:blipFill>
          <a:blip r:embed="rId2"/>
          <a:stretch>
            <a:fillRect/>
          </a:stretch>
        </p:blipFill>
        <p:spPr>
          <a:xfrm>
            <a:off x="6096000" y="1704815"/>
            <a:ext cx="5967849" cy="3894020"/>
          </a:xfrm>
          <a:prstGeom prst="rect">
            <a:avLst/>
          </a:prstGeom>
          <a:noFill/>
          <a:ln w="12700">
            <a:miter lim="400000"/>
          </a:ln>
        </p:spPr>
      </p:pic>
    </p:spTree>
    <p:extLst>
      <p:ext uri="{BB962C8B-B14F-4D97-AF65-F5344CB8AC3E}">
        <p14:creationId xmlns:p14="http://schemas.microsoft.com/office/powerpoint/2010/main" val="8810601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D43311-7B14-88FD-D494-A9F21CF87D2E}"/>
              </a:ext>
            </a:extLst>
          </p:cNvPr>
          <p:cNvGrpSpPr/>
          <p:nvPr/>
        </p:nvGrpSpPr>
        <p:grpSpPr>
          <a:xfrm>
            <a:off x="697861" y="843088"/>
            <a:ext cx="10833739" cy="1462789"/>
            <a:chOff x="750367" y="2543175"/>
            <a:chExt cx="10691265" cy="1806712"/>
          </a:xfrm>
        </p:grpSpPr>
        <p:sp>
          <p:nvSpPr>
            <p:cNvPr id="4" name="Rectangle 3">
              <a:extLst>
                <a:ext uri="{FF2B5EF4-FFF2-40B4-BE49-F238E27FC236}">
                  <a16:creationId xmlns:a16="http://schemas.microsoft.com/office/drawing/2014/main" id="{FB718640-22FC-6C1E-023D-0783AD13AA58}"/>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E6F8C2F3-6A16-D921-F2DB-8E714B839B94}"/>
                </a:ext>
              </a:extLst>
            </p:cNvPr>
            <p:cNvSpPr txBox="1">
              <a:spLocks/>
            </p:cNvSpPr>
            <p:nvPr/>
          </p:nvSpPr>
          <p:spPr>
            <a:xfrm>
              <a:off x="750367" y="2743484"/>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IN" sz="4400" dirty="0">
                  <a:solidFill>
                    <a:srgbClr val="DE660F"/>
                  </a:solidFill>
                </a:rPr>
                <a:t>Argentina’s 2001-02 crisis</a:t>
              </a:r>
              <a:endParaRPr lang="en-US" sz="4400" cap="none" dirty="0">
                <a:solidFill>
                  <a:srgbClr val="DE660F"/>
                </a:solidFill>
              </a:endParaRPr>
            </a:p>
          </p:txBody>
        </p:sp>
      </p:grpSp>
    </p:spTree>
    <p:extLst>
      <p:ext uri="{BB962C8B-B14F-4D97-AF65-F5344CB8AC3E}">
        <p14:creationId xmlns:p14="http://schemas.microsoft.com/office/powerpoint/2010/main" val="1832592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a:extLst>
              <a:ext uri="{FF2B5EF4-FFF2-40B4-BE49-F238E27FC236}">
                <a16:creationId xmlns:a16="http://schemas.microsoft.com/office/drawing/2014/main" id="{E1317FCF-5B94-325C-2406-4BB0F4B6446D}"/>
              </a:ext>
            </a:extLst>
          </p:cNvPr>
          <p:cNvGrpSpPr/>
          <p:nvPr/>
        </p:nvGrpSpPr>
        <p:grpSpPr>
          <a:xfrm>
            <a:off x="1208748" y="1810165"/>
            <a:ext cx="9675037" cy="3963832"/>
            <a:chOff x="-1" y="0"/>
            <a:chExt cx="8452334" cy="3377472"/>
          </a:xfrm>
        </p:grpSpPr>
        <p:sp>
          <p:nvSpPr>
            <p:cNvPr id="6" name="Line">
              <a:extLst>
                <a:ext uri="{FF2B5EF4-FFF2-40B4-BE49-F238E27FC236}">
                  <a16:creationId xmlns:a16="http://schemas.microsoft.com/office/drawing/2014/main" id="{979D5EB8-1E2C-6561-9CFA-0E2D43EB04C8}"/>
                </a:ext>
              </a:extLst>
            </p:cNvPr>
            <p:cNvSpPr/>
            <p:nvPr/>
          </p:nvSpPr>
          <p:spPr>
            <a:xfrm>
              <a:off x="2387198" y="736282"/>
              <a:ext cx="607644" cy="2"/>
            </a:xfrm>
            <a:prstGeom prst="line">
              <a:avLst/>
            </a:prstGeom>
            <a:noFill/>
            <a:ln w="6350" cap="flat">
              <a:solidFill>
                <a:schemeClr val="accent3"/>
              </a:solidFill>
              <a:prstDash val="solid"/>
              <a:miter lim="800000"/>
              <a:tailEnd type="triangle" w="med" len="med"/>
            </a:ln>
            <a:effectLst/>
          </p:spPr>
          <p:txBody>
            <a:bodyPr wrap="square" lIns="45718" tIns="45718" rIns="45718" bIns="45718" numCol="1" anchor="t">
              <a:noAutofit/>
            </a:bodyPr>
            <a:lstStyle/>
            <a:p>
              <a:endParaRPr>
                <a:latin typeface="+mj-lt"/>
              </a:endParaRPr>
            </a:p>
          </p:txBody>
        </p:sp>
        <p:grpSp>
          <p:nvGrpSpPr>
            <p:cNvPr id="7" name="Group">
              <a:extLst>
                <a:ext uri="{FF2B5EF4-FFF2-40B4-BE49-F238E27FC236}">
                  <a16:creationId xmlns:a16="http://schemas.microsoft.com/office/drawing/2014/main" id="{415EC1C2-67A7-6FEC-894A-4F508A7BF69F}"/>
                </a:ext>
              </a:extLst>
            </p:cNvPr>
            <p:cNvGrpSpPr/>
            <p:nvPr/>
          </p:nvGrpSpPr>
          <p:grpSpPr>
            <a:xfrm>
              <a:off x="-1" y="2687"/>
              <a:ext cx="2301054" cy="1380634"/>
              <a:chOff x="-1" y="-1"/>
              <a:chExt cx="2301053" cy="1380633"/>
            </a:xfrm>
          </p:grpSpPr>
          <p:sp>
            <p:nvSpPr>
              <p:cNvPr id="52" name="Rectangle">
                <a:extLst>
                  <a:ext uri="{FF2B5EF4-FFF2-40B4-BE49-F238E27FC236}">
                    <a16:creationId xmlns:a16="http://schemas.microsoft.com/office/drawing/2014/main" id="{B9A5365C-591C-CE38-2ED6-C00EAA72C53A}"/>
                  </a:ext>
                </a:extLst>
              </p:cNvPr>
              <p:cNvSpPr/>
              <p:nvPr/>
            </p:nvSpPr>
            <p:spPr>
              <a:xfrm>
                <a:off x="-1" y="-1"/>
                <a:ext cx="2301053" cy="1380633"/>
              </a:xfrm>
              <a:prstGeom prst="rect">
                <a:avLst/>
              </a:prstGeom>
              <a:solidFill>
                <a:schemeClr val="accent3"/>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53" name="Throughout 1990s, Argentina experienced high growth and low inflation, the exchange rate is tightly pegged to the US dollar.">
                <a:extLst>
                  <a:ext uri="{FF2B5EF4-FFF2-40B4-BE49-F238E27FC236}">
                    <a16:creationId xmlns:a16="http://schemas.microsoft.com/office/drawing/2014/main" id="{E9B3DC15-021A-19ED-7A68-A62D4A348118}"/>
                  </a:ext>
                </a:extLst>
              </p:cNvPr>
              <p:cNvSpPr txBox="1"/>
              <p:nvPr/>
            </p:nvSpPr>
            <p:spPr>
              <a:xfrm>
                <a:off x="-1" y="127339"/>
                <a:ext cx="2301053" cy="112595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600" dirty="0">
                    <a:latin typeface="+mj-lt"/>
                  </a:rPr>
                  <a:t>Throughout 1990s, Argentina experienced high growth and low inflation, the exchange rate is tightly pegged to the US dollar.</a:t>
                </a:r>
              </a:p>
            </p:txBody>
          </p:sp>
        </p:grpSp>
        <p:sp>
          <p:nvSpPr>
            <p:cNvPr id="8" name="Line">
              <a:extLst>
                <a:ext uri="{FF2B5EF4-FFF2-40B4-BE49-F238E27FC236}">
                  <a16:creationId xmlns:a16="http://schemas.microsoft.com/office/drawing/2014/main" id="{5ECD31D9-ACE1-4DBD-B80F-31455C75F4A8}"/>
                </a:ext>
              </a:extLst>
            </p:cNvPr>
            <p:cNvSpPr/>
            <p:nvPr/>
          </p:nvSpPr>
          <p:spPr>
            <a:xfrm>
              <a:off x="5325818" y="693003"/>
              <a:ext cx="830635" cy="2"/>
            </a:xfrm>
            <a:prstGeom prst="line">
              <a:avLst/>
            </a:prstGeom>
            <a:noFill/>
            <a:ln w="6350" cap="flat">
              <a:solidFill>
                <a:srgbClr val="E47B15"/>
              </a:solidFill>
              <a:prstDash val="solid"/>
              <a:miter lim="800000"/>
              <a:tailEnd type="triangle" w="med" len="med"/>
            </a:ln>
            <a:effectLst/>
          </p:spPr>
          <p:txBody>
            <a:bodyPr wrap="square" lIns="45718" tIns="45718" rIns="45718" bIns="45718" numCol="1" anchor="t">
              <a:noAutofit/>
            </a:bodyPr>
            <a:lstStyle/>
            <a:p>
              <a:endParaRPr>
                <a:latin typeface="+mj-lt"/>
              </a:endParaRPr>
            </a:p>
          </p:txBody>
        </p:sp>
        <p:grpSp>
          <p:nvGrpSpPr>
            <p:cNvPr id="10" name="Group">
              <a:extLst>
                <a:ext uri="{FF2B5EF4-FFF2-40B4-BE49-F238E27FC236}">
                  <a16:creationId xmlns:a16="http://schemas.microsoft.com/office/drawing/2014/main" id="{2CB10AE2-37CE-31D9-CB60-0EBA0C7F8D2C}"/>
                </a:ext>
              </a:extLst>
            </p:cNvPr>
            <p:cNvGrpSpPr/>
            <p:nvPr/>
          </p:nvGrpSpPr>
          <p:grpSpPr>
            <a:xfrm>
              <a:off x="3077411" y="41657"/>
              <a:ext cx="2233978" cy="1340388"/>
              <a:chOff x="86306" y="38363"/>
              <a:chExt cx="2233977" cy="1340386"/>
            </a:xfrm>
          </p:grpSpPr>
          <p:sp>
            <p:nvSpPr>
              <p:cNvPr id="26" name="Rectangle">
                <a:extLst>
                  <a:ext uri="{FF2B5EF4-FFF2-40B4-BE49-F238E27FC236}">
                    <a16:creationId xmlns:a16="http://schemas.microsoft.com/office/drawing/2014/main" id="{8F0FA826-04C5-4EE2-FF55-005EEADAF0BA}"/>
                  </a:ext>
                </a:extLst>
              </p:cNvPr>
              <p:cNvSpPr/>
              <p:nvPr/>
            </p:nvSpPr>
            <p:spPr>
              <a:xfrm>
                <a:off x="86306" y="38363"/>
                <a:ext cx="2233976" cy="1340386"/>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27" name="There was off-budget spending and growing social security expenses. The 1998 crisis started in Brazil that spread to its neighbours, combined with a fall in soybean prices, created a recession in 1990-2000">
                <a:extLst>
                  <a:ext uri="{FF2B5EF4-FFF2-40B4-BE49-F238E27FC236}">
                    <a16:creationId xmlns:a16="http://schemas.microsoft.com/office/drawing/2014/main" id="{33B20F1F-5433-D69D-C529-5A855AF6A888}"/>
                  </a:ext>
                </a:extLst>
              </p:cNvPr>
              <p:cNvSpPr txBox="1"/>
              <p:nvPr/>
            </p:nvSpPr>
            <p:spPr>
              <a:xfrm>
                <a:off x="105536" y="39371"/>
                <a:ext cx="2214747" cy="13383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latin typeface="+mj-lt"/>
                  </a:rPr>
                  <a:t>There was off-budget spending and growing social security expenses. The 1998 crisis started in Brazil that spread to its </a:t>
                </a:r>
                <a:r>
                  <a:rPr sz="1400" dirty="0" err="1">
                    <a:latin typeface="+mj-lt"/>
                  </a:rPr>
                  <a:t>neighbours</a:t>
                </a:r>
                <a:r>
                  <a:rPr sz="1400" dirty="0">
                    <a:latin typeface="+mj-lt"/>
                  </a:rPr>
                  <a:t>, combined with a fall in soybean prices, created a recession in 1990-2000</a:t>
                </a:r>
                <a:r>
                  <a:rPr lang="en-US" sz="1400" dirty="0">
                    <a:latin typeface="+mj-lt"/>
                  </a:rPr>
                  <a:t>.</a:t>
                </a:r>
                <a:endParaRPr sz="1400" dirty="0">
                  <a:latin typeface="+mj-lt"/>
                </a:endParaRPr>
              </a:p>
            </p:txBody>
          </p:sp>
        </p:grpSp>
        <p:sp>
          <p:nvSpPr>
            <p:cNvPr id="11" name="Line">
              <a:extLst>
                <a:ext uri="{FF2B5EF4-FFF2-40B4-BE49-F238E27FC236}">
                  <a16:creationId xmlns:a16="http://schemas.microsoft.com/office/drawing/2014/main" id="{9265FB48-3258-F94D-2FA3-7305D28D4C67}"/>
                </a:ext>
              </a:extLst>
            </p:cNvPr>
            <p:cNvSpPr/>
            <p:nvPr/>
          </p:nvSpPr>
          <p:spPr>
            <a:xfrm>
              <a:off x="2411869" y="2625675"/>
              <a:ext cx="558301" cy="2"/>
            </a:xfrm>
            <a:prstGeom prst="line">
              <a:avLst/>
            </a:prstGeom>
            <a:noFill/>
            <a:ln w="6350" cap="flat">
              <a:solidFill>
                <a:srgbClr val="D16C2A"/>
              </a:solidFill>
              <a:prstDash val="solid"/>
              <a:miter lim="800000"/>
              <a:tailEnd type="triangle" w="med" len="med"/>
            </a:ln>
            <a:effectLst/>
          </p:spPr>
          <p:txBody>
            <a:bodyPr wrap="square" lIns="45718" tIns="45718" rIns="45718" bIns="45718" numCol="1" anchor="t">
              <a:noAutofit/>
            </a:bodyPr>
            <a:lstStyle/>
            <a:p>
              <a:endParaRPr>
                <a:latin typeface="+mj-lt"/>
              </a:endParaRPr>
            </a:p>
          </p:txBody>
        </p:sp>
        <p:grpSp>
          <p:nvGrpSpPr>
            <p:cNvPr id="12" name="Group">
              <a:extLst>
                <a:ext uri="{FF2B5EF4-FFF2-40B4-BE49-F238E27FC236}">
                  <a16:creationId xmlns:a16="http://schemas.microsoft.com/office/drawing/2014/main" id="{65E476CD-5B56-1CED-73E2-645458D7F37C}"/>
                </a:ext>
              </a:extLst>
            </p:cNvPr>
            <p:cNvGrpSpPr/>
            <p:nvPr/>
          </p:nvGrpSpPr>
          <p:grpSpPr>
            <a:xfrm>
              <a:off x="6147346" y="0"/>
              <a:ext cx="2255709" cy="1353427"/>
              <a:chOff x="75439" y="0"/>
              <a:chExt cx="2255708" cy="1353426"/>
            </a:xfrm>
          </p:grpSpPr>
          <p:sp>
            <p:nvSpPr>
              <p:cNvPr id="24" name="Rectangle">
                <a:extLst>
                  <a:ext uri="{FF2B5EF4-FFF2-40B4-BE49-F238E27FC236}">
                    <a16:creationId xmlns:a16="http://schemas.microsoft.com/office/drawing/2014/main" id="{3F5D91B8-AD27-E053-75D2-E5B38195852E}"/>
                  </a:ext>
                </a:extLst>
              </p:cNvPr>
              <p:cNvSpPr/>
              <p:nvPr/>
            </p:nvSpPr>
            <p:spPr>
              <a:xfrm>
                <a:off x="75439" y="0"/>
                <a:ext cx="2255708" cy="1353426"/>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25" name="In March of 2001, the minister of finance resigned after being unable to implement measures to contain the fiscal deficit, and Congress refused to cut government salaries and pension costs">
                <a:extLst>
                  <a:ext uri="{FF2B5EF4-FFF2-40B4-BE49-F238E27FC236}">
                    <a16:creationId xmlns:a16="http://schemas.microsoft.com/office/drawing/2014/main" id="{F822BA5B-2819-0DBA-8E92-95D47C3F14BB}"/>
                  </a:ext>
                </a:extLst>
              </p:cNvPr>
              <p:cNvSpPr/>
              <p:nvPr/>
            </p:nvSpPr>
            <p:spPr>
              <a:xfrm>
                <a:off x="124898" y="7527"/>
                <a:ext cx="2206249" cy="1338372"/>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400" dirty="0">
                    <a:latin typeface="+mj-lt"/>
                  </a:rPr>
                  <a:t>In March of 2001, the minister of finance resigned after being unable to implement measures to contain the fiscal deficit, and Congress refused to cut government salaries and pension costs</a:t>
                </a:r>
                <a:r>
                  <a:rPr lang="en-US" sz="1400" dirty="0">
                    <a:latin typeface="+mj-lt"/>
                  </a:rPr>
                  <a:t>.</a:t>
                </a:r>
                <a:endParaRPr sz="1400" dirty="0">
                  <a:latin typeface="+mj-lt"/>
                </a:endParaRPr>
              </a:p>
            </p:txBody>
          </p:sp>
        </p:grpSp>
        <p:sp>
          <p:nvSpPr>
            <p:cNvPr id="13" name="Line">
              <a:extLst>
                <a:ext uri="{FF2B5EF4-FFF2-40B4-BE49-F238E27FC236}">
                  <a16:creationId xmlns:a16="http://schemas.microsoft.com/office/drawing/2014/main" id="{B39243F7-C062-D6BC-C634-B7C09B9BBC0D}"/>
                </a:ext>
              </a:extLst>
            </p:cNvPr>
            <p:cNvSpPr/>
            <p:nvPr/>
          </p:nvSpPr>
          <p:spPr>
            <a:xfrm>
              <a:off x="1114411" y="1397300"/>
              <a:ext cx="5994491" cy="465463"/>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pPr>
              <a:endParaRPr>
                <a:latin typeface="+mj-lt"/>
              </a:endParaRPr>
            </a:p>
          </p:txBody>
        </p:sp>
        <p:grpSp>
          <p:nvGrpSpPr>
            <p:cNvPr id="14" name="Group">
              <a:extLst>
                <a:ext uri="{FF2B5EF4-FFF2-40B4-BE49-F238E27FC236}">
                  <a16:creationId xmlns:a16="http://schemas.microsoft.com/office/drawing/2014/main" id="{D3B9221B-890C-0752-B51C-05FF5431659E}"/>
                </a:ext>
              </a:extLst>
            </p:cNvPr>
            <p:cNvGrpSpPr/>
            <p:nvPr/>
          </p:nvGrpSpPr>
          <p:grpSpPr>
            <a:xfrm>
              <a:off x="1041" y="1935984"/>
              <a:ext cx="2298972" cy="1379385"/>
              <a:chOff x="0" y="-1"/>
              <a:chExt cx="2298970" cy="1379383"/>
            </a:xfrm>
          </p:grpSpPr>
          <p:sp>
            <p:nvSpPr>
              <p:cNvPr id="22" name="Rectangle">
                <a:extLst>
                  <a:ext uri="{FF2B5EF4-FFF2-40B4-BE49-F238E27FC236}">
                    <a16:creationId xmlns:a16="http://schemas.microsoft.com/office/drawing/2014/main" id="{D16AF768-CFFA-34A5-61BF-D78B8C75ECA1}"/>
                  </a:ext>
                </a:extLst>
              </p:cNvPr>
              <p:cNvSpPr/>
              <p:nvPr/>
            </p:nvSpPr>
            <p:spPr>
              <a:xfrm>
                <a:off x="0" y="-1"/>
                <a:ext cx="2298970" cy="1379383"/>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23" name="Further attempts are ineffective as well, between October 2000 and July 2001, ratings agencies downgraded Argentina’s sovereign bonds five times">
                <a:extLst>
                  <a:ext uri="{FF2B5EF4-FFF2-40B4-BE49-F238E27FC236}">
                    <a16:creationId xmlns:a16="http://schemas.microsoft.com/office/drawing/2014/main" id="{4AB6C4E3-6AE1-9AFE-4478-F92B29AEFD6F}"/>
                  </a:ext>
                </a:extLst>
              </p:cNvPr>
              <p:cNvSpPr txBox="1"/>
              <p:nvPr/>
            </p:nvSpPr>
            <p:spPr>
              <a:xfrm>
                <a:off x="0" y="32308"/>
                <a:ext cx="2298970" cy="131476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sz="1600" dirty="0">
                    <a:latin typeface="+mj-lt"/>
                  </a:rPr>
                  <a:t>Further attempts </a:t>
                </a:r>
                <a:r>
                  <a:rPr lang="en-US" sz="1600" dirty="0">
                    <a:latin typeface="+mj-lt"/>
                  </a:rPr>
                  <a:t>were</a:t>
                </a:r>
                <a:r>
                  <a:rPr sz="1600" dirty="0">
                    <a:latin typeface="+mj-lt"/>
                  </a:rPr>
                  <a:t> ineffective as well</a:t>
                </a:r>
                <a:r>
                  <a:rPr lang="en-US" sz="1600" dirty="0">
                    <a:latin typeface="+mj-lt"/>
                  </a:rPr>
                  <a:t>;</a:t>
                </a:r>
                <a:r>
                  <a:rPr sz="1600" dirty="0">
                    <a:latin typeface="+mj-lt"/>
                  </a:rPr>
                  <a:t> between October 2000 and July 2001, ratings agencies downgraded Argentina’s sovereign bonds five times</a:t>
                </a:r>
                <a:r>
                  <a:rPr lang="en-US" sz="1600" dirty="0">
                    <a:latin typeface="+mj-lt"/>
                  </a:rPr>
                  <a:t>.</a:t>
                </a:r>
                <a:endParaRPr sz="1600" dirty="0">
                  <a:latin typeface="+mj-lt"/>
                </a:endParaRPr>
              </a:p>
            </p:txBody>
          </p:sp>
        </p:grpSp>
        <p:grpSp>
          <p:nvGrpSpPr>
            <p:cNvPr id="15" name="Group">
              <a:extLst>
                <a:ext uri="{FF2B5EF4-FFF2-40B4-BE49-F238E27FC236}">
                  <a16:creationId xmlns:a16="http://schemas.microsoft.com/office/drawing/2014/main" id="{A20DD7EA-C9AB-97EF-5E46-9AF9489C9499}"/>
                </a:ext>
              </a:extLst>
            </p:cNvPr>
            <p:cNvGrpSpPr/>
            <p:nvPr/>
          </p:nvGrpSpPr>
          <p:grpSpPr>
            <a:xfrm>
              <a:off x="3131171" y="1873883"/>
              <a:ext cx="2308302" cy="1503589"/>
              <a:chOff x="49143" y="44170"/>
              <a:chExt cx="2308301" cy="1503588"/>
            </a:xfrm>
          </p:grpSpPr>
          <p:sp>
            <p:nvSpPr>
              <p:cNvPr id="20" name="Rectangle">
                <a:extLst>
                  <a:ext uri="{FF2B5EF4-FFF2-40B4-BE49-F238E27FC236}">
                    <a16:creationId xmlns:a16="http://schemas.microsoft.com/office/drawing/2014/main" id="{53677479-5B8A-C839-2A57-C2DFAA409D61}"/>
                  </a:ext>
                </a:extLst>
              </p:cNvPr>
              <p:cNvSpPr/>
              <p:nvPr/>
            </p:nvSpPr>
            <p:spPr>
              <a:xfrm>
                <a:off x="49143" y="89569"/>
                <a:ext cx="2308301" cy="1412787"/>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21" name="At 23 December 2001, the government unexpectedly defaulted on its debt. Banks suffered large losses. The one-for-one currency peg between the peso and the U.S. dollar was given up, triggered several runs on the banks">
                <a:extLst>
                  <a:ext uri="{FF2B5EF4-FFF2-40B4-BE49-F238E27FC236}">
                    <a16:creationId xmlns:a16="http://schemas.microsoft.com/office/drawing/2014/main" id="{EA4C1FB7-9185-4016-727C-660FBE58F061}"/>
                  </a:ext>
                </a:extLst>
              </p:cNvPr>
              <p:cNvSpPr txBox="1"/>
              <p:nvPr/>
            </p:nvSpPr>
            <p:spPr>
              <a:xfrm>
                <a:off x="79585" y="44170"/>
                <a:ext cx="2255526" cy="1503588"/>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lang="en-US" sz="1400" dirty="0">
                    <a:latin typeface="+mj-lt"/>
                  </a:rPr>
                  <a:t>On</a:t>
                </a:r>
                <a:r>
                  <a:rPr sz="1400" dirty="0">
                    <a:latin typeface="+mj-lt"/>
                  </a:rPr>
                  <a:t> 23 December 2001, the government unexpectedly defaulted on its debt. Banks suffered large losses. The one-for-one currency peg between the peso and the U.S. dollar was given up, trigger</a:t>
                </a:r>
                <a:r>
                  <a:rPr lang="en-US" sz="1400" dirty="0">
                    <a:latin typeface="+mj-lt"/>
                  </a:rPr>
                  <a:t>ing</a:t>
                </a:r>
                <a:r>
                  <a:rPr sz="1400" dirty="0">
                    <a:latin typeface="+mj-lt"/>
                  </a:rPr>
                  <a:t> several runs on the banks</a:t>
                </a:r>
                <a:r>
                  <a:rPr lang="en-US" sz="1400" dirty="0">
                    <a:latin typeface="+mj-lt"/>
                  </a:rPr>
                  <a:t>.</a:t>
                </a:r>
                <a:endParaRPr sz="1400" dirty="0">
                  <a:latin typeface="+mj-lt"/>
                </a:endParaRPr>
              </a:p>
            </p:txBody>
          </p:sp>
        </p:grpSp>
        <p:grpSp>
          <p:nvGrpSpPr>
            <p:cNvPr id="16" name="Group">
              <a:extLst>
                <a:ext uri="{FF2B5EF4-FFF2-40B4-BE49-F238E27FC236}">
                  <a16:creationId xmlns:a16="http://schemas.microsoft.com/office/drawing/2014/main" id="{D5E60F31-F3F3-1065-2D7B-EBA876A1A6BD}"/>
                </a:ext>
              </a:extLst>
            </p:cNvPr>
            <p:cNvGrpSpPr/>
            <p:nvPr/>
          </p:nvGrpSpPr>
          <p:grpSpPr>
            <a:xfrm>
              <a:off x="6196805" y="1825210"/>
              <a:ext cx="2255528" cy="1456384"/>
              <a:chOff x="0" y="-19634"/>
              <a:chExt cx="2255526" cy="1456382"/>
            </a:xfrm>
          </p:grpSpPr>
          <p:sp>
            <p:nvSpPr>
              <p:cNvPr id="18" name="Rectangle">
                <a:extLst>
                  <a:ext uri="{FF2B5EF4-FFF2-40B4-BE49-F238E27FC236}">
                    <a16:creationId xmlns:a16="http://schemas.microsoft.com/office/drawing/2014/main" id="{9915452E-B39B-15F4-AB3C-822EA25CEBE2}"/>
                  </a:ext>
                </a:extLst>
              </p:cNvPr>
              <p:cNvSpPr/>
              <p:nvPr/>
            </p:nvSpPr>
            <p:spPr>
              <a:xfrm>
                <a:off x="0" y="31898"/>
                <a:ext cx="2255526" cy="1353318"/>
              </a:xfrm>
              <a:prstGeom prst="rect">
                <a:avLst/>
              </a:prstGeom>
              <a:solidFill>
                <a:srgbClr val="947370"/>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defRPr>
                </a:pPr>
                <a:endParaRPr>
                  <a:latin typeface="+mj-lt"/>
                </a:endParaRPr>
              </a:p>
            </p:txBody>
          </p:sp>
          <p:sp>
            <p:nvSpPr>
              <p:cNvPr id="19" name="Cannot borrow from abroad because the government default on its debt, so the government borrowed heavily from banks, crowding out private borrowing. In 2002, credit to private sector falls and output fall by 11%">
                <a:extLst>
                  <a:ext uri="{FF2B5EF4-FFF2-40B4-BE49-F238E27FC236}">
                    <a16:creationId xmlns:a16="http://schemas.microsoft.com/office/drawing/2014/main" id="{053C49DC-14F2-EF9E-5344-68CC09E9778B}"/>
                  </a:ext>
                </a:extLst>
              </p:cNvPr>
              <p:cNvSpPr txBox="1"/>
              <p:nvPr/>
            </p:nvSpPr>
            <p:spPr>
              <a:xfrm>
                <a:off x="0" y="-19634"/>
                <a:ext cx="2255526" cy="145638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defRPr>
                </a:lvl1pPr>
              </a:lstStyle>
              <a:p>
                <a:r>
                  <a:rPr lang="en-US" sz="1350" dirty="0">
                    <a:latin typeface="+mj-lt"/>
                  </a:rPr>
                  <a:t>Could not</a:t>
                </a:r>
                <a:r>
                  <a:rPr sz="1350" dirty="0">
                    <a:latin typeface="+mj-lt"/>
                  </a:rPr>
                  <a:t> borrow from abroad because the government default</a:t>
                </a:r>
                <a:r>
                  <a:rPr lang="en-US" sz="1350" dirty="0">
                    <a:latin typeface="+mj-lt"/>
                  </a:rPr>
                  <a:t>ed</a:t>
                </a:r>
                <a:r>
                  <a:rPr sz="1350" dirty="0">
                    <a:latin typeface="+mj-lt"/>
                  </a:rPr>
                  <a:t> on its debt, so the government borrowed heavily from banks, crowding out private borrowing. In 2002, credit to private sector falls and output </a:t>
                </a:r>
                <a:r>
                  <a:rPr lang="en-US" sz="1350" dirty="0">
                    <a:latin typeface="+mj-lt"/>
                  </a:rPr>
                  <a:t>fell</a:t>
                </a:r>
                <a:r>
                  <a:rPr sz="1350" dirty="0">
                    <a:latin typeface="+mj-lt"/>
                  </a:rPr>
                  <a:t> by 11%</a:t>
                </a:r>
                <a:r>
                  <a:rPr lang="en-US" sz="1350" dirty="0">
                    <a:latin typeface="+mj-lt"/>
                  </a:rPr>
                  <a:t>.</a:t>
                </a:r>
                <a:endParaRPr sz="1350" dirty="0">
                  <a:latin typeface="+mj-lt"/>
                </a:endParaRPr>
              </a:p>
            </p:txBody>
          </p:sp>
        </p:grpSp>
        <p:sp>
          <p:nvSpPr>
            <p:cNvPr id="17" name="Line">
              <a:extLst>
                <a:ext uri="{FF2B5EF4-FFF2-40B4-BE49-F238E27FC236}">
                  <a16:creationId xmlns:a16="http://schemas.microsoft.com/office/drawing/2014/main" id="{5AD30A22-039B-DAE9-7D8B-47C438ABBA95}"/>
                </a:ext>
              </a:extLst>
            </p:cNvPr>
            <p:cNvSpPr/>
            <p:nvPr/>
          </p:nvSpPr>
          <p:spPr>
            <a:xfrm>
              <a:off x="5391655" y="2625675"/>
              <a:ext cx="830635" cy="2"/>
            </a:xfrm>
            <a:prstGeom prst="line">
              <a:avLst/>
            </a:prstGeom>
            <a:noFill/>
            <a:ln w="6350" cap="flat">
              <a:solidFill>
                <a:srgbClr val="97716D"/>
              </a:solidFill>
              <a:prstDash val="solid"/>
              <a:miter lim="800000"/>
              <a:tailEnd type="triangle" w="med" len="med"/>
            </a:ln>
            <a:effectLst/>
          </p:spPr>
          <p:txBody>
            <a:bodyPr wrap="square" lIns="45718" tIns="45718" rIns="45718" bIns="45718" numCol="1" anchor="t">
              <a:noAutofit/>
            </a:bodyPr>
            <a:lstStyle/>
            <a:p>
              <a:endParaRPr>
                <a:latin typeface="+mj-lt"/>
              </a:endParaRPr>
            </a:p>
          </p:txBody>
        </p:sp>
      </p:grpSp>
      <p:sp>
        <p:nvSpPr>
          <p:cNvPr id="9" name="Title 3">
            <a:extLst>
              <a:ext uri="{FF2B5EF4-FFF2-40B4-BE49-F238E27FC236}">
                <a16:creationId xmlns:a16="http://schemas.microsoft.com/office/drawing/2014/main" id="{99C01751-CFDD-A4D4-327B-76FADF3A8411}"/>
              </a:ext>
            </a:extLst>
          </p:cNvPr>
          <p:cNvSpPr>
            <a:spLocks noGrp="1"/>
          </p:cNvSpPr>
          <p:nvPr>
            <p:ph type="title"/>
          </p:nvPr>
        </p:nvSpPr>
        <p:spPr>
          <a:xfrm>
            <a:off x="700635" y="922096"/>
            <a:ext cx="10691265" cy="584771"/>
          </a:xfrm>
        </p:spPr>
        <p:txBody>
          <a:bodyPr anchor="t">
            <a:normAutofit/>
          </a:bodyPr>
          <a:lstStyle/>
          <a:p>
            <a:pPr hangingPunct="1"/>
            <a:r>
              <a:rPr lang="en-US" sz="3200" dirty="0"/>
              <a:t>Sequence of events</a:t>
            </a:r>
          </a:p>
        </p:txBody>
      </p:sp>
    </p:spTree>
    <p:extLst>
      <p:ext uri="{BB962C8B-B14F-4D97-AF65-F5344CB8AC3E}">
        <p14:creationId xmlns:p14="http://schemas.microsoft.com/office/powerpoint/2010/main" val="23555612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00635" y="922096"/>
            <a:ext cx="10691265" cy="584771"/>
          </a:xfrm>
        </p:spPr>
        <p:txBody>
          <a:bodyPr anchor="t">
            <a:normAutofit/>
          </a:bodyPr>
          <a:lstStyle/>
          <a:p>
            <a:pPr hangingPunct="1"/>
            <a:r>
              <a:rPr lang="en-US" sz="3200" dirty="0"/>
              <a:t>Bank credit and deposits at central bank</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35811"/>
            <a:ext cx="5162099" cy="4315829"/>
          </a:xfrm>
        </p:spPr>
        <p:txBody>
          <a:bodyPr>
            <a:normAutofit fontScale="92500"/>
          </a:bodyPr>
          <a:lstStyle/>
          <a:p>
            <a:pPr marL="342900" indent="-342900" defTabSz="850391">
              <a:lnSpc>
                <a:spcPct val="110000"/>
              </a:lnSpc>
              <a:spcBef>
                <a:spcPts val="1200"/>
              </a:spcBef>
              <a:spcAft>
                <a:spcPts val="600"/>
              </a:spcAft>
              <a:buFont typeface="Arial" panose="020B0604020202020204" pitchFamily="34" charset="0"/>
              <a:buChar char="•"/>
              <a:defRPr sz="2200"/>
            </a:pPr>
            <a:r>
              <a:rPr lang="en-US" dirty="0"/>
              <a:t>Both the share of credit going to the government (blue shaded area), as well as the deposits of the banks at the central bank (red line) increased significantly during 2001</a:t>
            </a:r>
          </a:p>
          <a:p>
            <a:pPr marL="342900" indent="-342900" defTabSz="850391">
              <a:lnSpc>
                <a:spcPct val="110000"/>
              </a:lnSpc>
              <a:spcBef>
                <a:spcPts val="1200"/>
              </a:spcBef>
              <a:spcAft>
                <a:spcPts val="600"/>
              </a:spcAft>
              <a:buFont typeface="Arial" panose="020B0604020202020204" pitchFamily="34" charset="0"/>
              <a:buChar char="•"/>
              <a:defRPr sz="2200"/>
            </a:pPr>
            <a:r>
              <a:rPr lang="en-US" dirty="0"/>
              <a:t>In December 2001, the government defaulted. Bank deposits that were denominated in dollars were converted into the </a:t>
            </a:r>
            <a:r>
              <a:rPr lang="en-US" dirty="0">
                <a:solidFill>
                  <a:srgbClr val="DE660F"/>
                </a:solidFill>
              </a:rPr>
              <a:t>less valuable domestic currency</a:t>
            </a:r>
          </a:p>
          <a:p>
            <a:pPr marL="342900" indent="-342900" defTabSz="850391">
              <a:lnSpc>
                <a:spcPct val="110000"/>
              </a:lnSpc>
              <a:spcBef>
                <a:spcPts val="1200"/>
              </a:spcBef>
              <a:spcAft>
                <a:spcPts val="600"/>
              </a:spcAft>
              <a:buFont typeface="Arial" panose="020B0604020202020204" pitchFamily="34" charset="0"/>
              <a:buChar char="•"/>
              <a:defRPr sz="2200"/>
            </a:pPr>
            <a:r>
              <a:rPr lang="en-US" dirty="0"/>
              <a:t>Several runs on the banks, and a suspension of withdrawals for periods of time</a:t>
            </a:r>
          </a:p>
        </p:txBody>
      </p:sp>
      <p:pic>
        <p:nvPicPr>
          <p:cNvPr id="2" name="fig_argentina.pdf" descr="fig_argentina.pdf">
            <a:extLst>
              <a:ext uri="{FF2B5EF4-FFF2-40B4-BE49-F238E27FC236}">
                <a16:creationId xmlns:a16="http://schemas.microsoft.com/office/drawing/2014/main" id="{8664ACD2-6A94-14CC-08DC-B5FF84C0D811}"/>
              </a:ext>
            </a:extLst>
          </p:cNvPr>
          <p:cNvPicPr>
            <a:picLocks noChangeAspect="1"/>
          </p:cNvPicPr>
          <p:nvPr/>
        </p:nvPicPr>
        <p:blipFill>
          <a:blip r:embed="rId2"/>
          <a:stretch>
            <a:fillRect/>
          </a:stretch>
        </p:blipFill>
        <p:spPr>
          <a:xfrm>
            <a:off x="5877483" y="2182987"/>
            <a:ext cx="5904892" cy="3698176"/>
          </a:xfrm>
          <a:prstGeom prst="rect">
            <a:avLst/>
          </a:prstGeom>
          <a:ln w="12700">
            <a:miter lim="400000"/>
          </a:ln>
        </p:spPr>
      </p:pic>
      <p:sp>
        <p:nvSpPr>
          <p:cNvPr id="5" name="Bank credit to private sector and government, and deposits at the central bank in Argentina">
            <a:extLst>
              <a:ext uri="{FF2B5EF4-FFF2-40B4-BE49-F238E27FC236}">
                <a16:creationId xmlns:a16="http://schemas.microsoft.com/office/drawing/2014/main" id="{CD2CEA52-5DC3-819B-A6CB-8DC42BC62FE8}"/>
              </a:ext>
            </a:extLst>
          </p:cNvPr>
          <p:cNvSpPr txBox="1"/>
          <p:nvPr/>
        </p:nvSpPr>
        <p:spPr>
          <a:xfrm>
            <a:off x="5877484" y="1592666"/>
            <a:ext cx="5904892" cy="584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000"/>
            </a:lvl1pPr>
          </a:lstStyle>
          <a:p>
            <a:r>
              <a:rPr sz="1600" i="1" dirty="0">
                <a:latin typeface="+mj-lt"/>
              </a:rPr>
              <a:t>Bank credit to private sector and government, and deposits at the central bank in Argentina</a:t>
            </a:r>
          </a:p>
        </p:txBody>
      </p:sp>
    </p:spTree>
    <p:extLst>
      <p:ext uri="{BB962C8B-B14F-4D97-AF65-F5344CB8AC3E}">
        <p14:creationId xmlns:p14="http://schemas.microsoft.com/office/powerpoint/2010/main" val="25682731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700635" y="922096"/>
            <a:ext cx="10691265" cy="1127930"/>
          </a:xfrm>
        </p:spPr>
        <p:txBody>
          <a:bodyPr anchor="t">
            <a:normAutofit/>
          </a:bodyPr>
          <a:lstStyle/>
          <a:p>
            <a:pPr hangingPunct="1"/>
            <a:r>
              <a:rPr lang="en-US" sz="3200" dirty="0"/>
              <a:t>Bank credit and deposits at central bank</a:t>
            </a:r>
          </a:p>
        </p:txBody>
      </p:sp>
      <p:sp>
        <p:nvSpPr>
          <p:cNvPr id="6" name="Text Placeholder 5">
            <a:extLst>
              <a:ext uri="{FF2B5EF4-FFF2-40B4-BE49-F238E27FC236}">
                <a16:creationId xmlns:a16="http://schemas.microsoft.com/office/drawing/2014/main" id="{3EA9A647-EAD6-7405-4CA5-9B3F9AD4D97D}"/>
              </a:ext>
            </a:extLst>
          </p:cNvPr>
          <p:cNvSpPr>
            <a:spLocks noGrp="1"/>
          </p:cNvSpPr>
          <p:nvPr>
            <p:ph sz="half" idx="1"/>
          </p:nvPr>
        </p:nvSpPr>
        <p:spPr>
          <a:xfrm>
            <a:off x="715383" y="1735811"/>
            <a:ext cx="5089069" cy="4315829"/>
          </a:xfrm>
        </p:spPr>
        <p:txBody>
          <a:bodyPr>
            <a:noAutofit/>
          </a:bodyPr>
          <a:lstStyle/>
          <a:p>
            <a:pPr marL="342900" indent="-342900" defTabSz="850391">
              <a:lnSpc>
                <a:spcPct val="100000"/>
              </a:lnSpc>
              <a:spcBef>
                <a:spcPts val="600"/>
              </a:spcBef>
              <a:spcAft>
                <a:spcPts val="600"/>
              </a:spcAft>
              <a:buFont typeface="Arial" panose="020B0604020202020204" pitchFamily="34" charset="0"/>
              <a:buChar char="•"/>
              <a:defRPr sz="2200"/>
            </a:pPr>
            <a:r>
              <a:rPr lang="en-US" dirty="0"/>
              <a:t>Government gave up the one-to-one currency peg between the peso and the US dollar </a:t>
            </a:r>
          </a:p>
          <a:p>
            <a:pPr marL="342900" indent="-342900" defTabSz="850391">
              <a:lnSpc>
                <a:spcPct val="100000"/>
              </a:lnSpc>
              <a:spcBef>
                <a:spcPts val="600"/>
              </a:spcBef>
              <a:spcAft>
                <a:spcPts val="600"/>
              </a:spcAft>
              <a:buFont typeface="Arial" panose="020B0604020202020204" pitchFamily="34" charset="0"/>
              <a:buChar char="•"/>
              <a:defRPr sz="2200"/>
            </a:pPr>
            <a:r>
              <a:rPr lang="en-US" dirty="0"/>
              <a:t>Credit to the private sector shrank significantly</a:t>
            </a:r>
          </a:p>
          <a:p>
            <a:pPr marL="342900" indent="-342900" defTabSz="850391">
              <a:lnSpc>
                <a:spcPct val="100000"/>
              </a:lnSpc>
              <a:spcBef>
                <a:spcPts val="600"/>
              </a:spcBef>
              <a:spcAft>
                <a:spcPts val="600"/>
              </a:spcAft>
              <a:buFont typeface="Arial" panose="020B0604020202020204" pitchFamily="34" charset="0"/>
              <a:buChar char="•"/>
              <a:defRPr sz="2200"/>
            </a:pPr>
            <a:r>
              <a:rPr lang="en-US" dirty="0"/>
              <a:t>Government borrowed heavily from banks, crowding out credit for private firms</a:t>
            </a:r>
          </a:p>
          <a:p>
            <a:pPr marL="342900" indent="-342900" defTabSz="850391">
              <a:lnSpc>
                <a:spcPct val="100000"/>
              </a:lnSpc>
              <a:spcBef>
                <a:spcPts val="600"/>
              </a:spcBef>
              <a:spcAft>
                <a:spcPts val="600"/>
              </a:spcAft>
              <a:buFont typeface="Arial" panose="020B0604020202020204" pitchFamily="34" charset="0"/>
              <a:buChar char="•"/>
              <a:defRPr sz="2200"/>
            </a:pPr>
            <a:r>
              <a:rPr lang="en-US" dirty="0"/>
              <a:t>The banking crisis and public finances crisis fed off each other resulting in a deep recession</a:t>
            </a:r>
          </a:p>
        </p:txBody>
      </p:sp>
      <p:sp>
        <p:nvSpPr>
          <p:cNvPr id="5" name="Bank credit to private sector and government, and deposits at the central bank in Argentina">
            <a:extLst>
              <a:ext uri="{FF2B5EF4-FFF2-40B4-BE49-F238E27FC236}">
                <a16:creationId xmlns:a16="http://schemas.microsoft.com/office/drawing/2014/main" id="{CD2CEA52-5DC3-819B-A6CB-8DC42BC62FE8}"/>
              </a:ext>
            </a:extLst>
          </p:cNvPr>
          <p:cNvSpPr txBox="1"/>
          <p:nvPr/>
        </p:nvSpPr>
        <p:spPr>
          <a:xfrm>
            <a:off x="5877484" y="1592666"/>
            <a:ext cx="5792742" cy="58477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a:spAutoFit/>
          </a:bodyPr>
          <a:lstStyle>
            <a:lvl1pPr>
              <a:defRPr sz="2000"/>
            </a:lvl1pPr>
          </a:lstStyle>
          <a:p>
            <a:r>
              <a:rPr lang="en-IN" sz="1600" i="1" dirty="0">
                <a:latin typeface="+mj-lt"/>
              </a:rPr>
              <a:t>Bank credit to private sector and government, and deposits at the central bank in Argentina</a:t>
            </a:r>
          </a:p>
        </p:txBody>
      </p:sp>
      <p:pic>
        <p:nvPicPr>
          <p:cNvPr id="3" name="fig_argentina.pdf" descr="fig_argentina.pdf">
            <a:extLst>
              <a:ext uri="{FF2B5EF4-FFF2-40B4-BE49-F238E27FC236}">
                <a16:creationId xmlns:a16="http://schemas.microsoft.com/office/drawing/2014/main" id="{93581E59-05DE-9AB8-B024-B18B276DD687}"/>
              </a:ext>
            </a:extLst>
          </p:cNvPr>
          <p:cNvPicPr>
            <a:picLocks noChangeAspect="1"/>
          </p:cNvPicPr>
          <p:nvPr/>
        </p:nvPicPr>
        <p:blipFill>
          <a:blip r:embed="rId2"/>
          <a:stretch>
            <a:fillRect/>
          </a:stretch>
        </p:blipFill>
        <p:spPr>
          <a:xfrm>
            <a:off x="5877484" y="2177437"/>
            <a:ext cx="5926034" cy="3711417"/>
          </a:xfrm>
          <a:prstGeom prst="rect">
            <a:avLst/>
          </a:prstGeom>
          <a:ln w="12700">
            <a:miter lim="400000"/>
          </a:ln>
        </p:spPr>
      </p:pic>
    </p:spTree>
    <p:extLst>
      <p:ext uri="{BB962C8B-B14F-4D97-AF65-F5344CB8AC3E}">
        <p14:creationId xmlns:p14="http://schemas.microsoft.com/office/powerpoint/2010/main" val="11679553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57B-3419-0605-E19C-CDD1F7FD6C5C}"/>
              </a:ext>
            </a:extLst>
          </p:cNvPr>
          <p:cNvSpPr>
            <a:spLocks noGrp="1"/>
          </p:cNvSpPr>
          <p:nvPr>
            <p:ph type="title"/>
          </p:nvPr>
        </p:nvSpPr>
        <p:spPr>
          <a:xfrm>
            <a:off x="700635" y="798112"/>
            <a:ext cx="10691265" cy="736220"/>
          </a:xfrm>
        </p:spPr>
        <p:txBody>
          <a:bodyPr>
            <a:normAutofit/>
          </a:bodyPr>
          <a:lstStyle/>
          <a:p>
            <a:r>
              <a:rPr lang="en-GB" sz="3200" dirty="0"/>
              <a:t>Macro-Prudential Policy</a:t>
            </a:r>
          </a:p>
        </p:txBody>
      </p:sp>
      <p:sp>
        <p:nvSpPr>
          <p:cNvPr id="5" name="Content Placeholder 4">
            <a:extLst>
              <a:ext uri="{FF2B5EF4-FFF2-40B4-BE49-F238E27FC236}">
                <a16:creationId xmlns:a16="http://schemas.microsoft.com/office/drawing/2014/main" id="{5A6B51DF-ED01-A2AD-8C93-8EFA4EE816C7}"/>
              </a:ext>
            </a:extLst>
          </p:cNvPr>
          <p:cNvSpPr>
            <a:spLocks noGrp="1"/>
          </p:cNvSpPr>
          <p:nvPr>
            <p:ph idx="1"/>
          </p:nvPr>
        </p:nvSpPr>
        <p:spPr>
          <a:xfrm>
            <a:off x="700634" y="1534332"/>
            <a:ext cx="10691265" cy="4525556"/>
          </a:xfrm>
        </p:spPr>
        <p:txBody>
          <a:bodyPr>
            <a:normAutofit fontScale="85000" lnSpcReduction="20000"/>
          </a:bodyPr>
          <a:lstStyle/>
          <a:p>
            <a:pPr marL="0" indent="0">
              <a:buNone/>
              <a:defRPr sz="2400"/>
            </a:pPr>
            <a:r>
              <a:rPr lang="en-US" sz="2800" b="1" dirty="0">
                <a:solidFill>
                  <a:srgbClr val="DE660F"/>
                </a:solidFill>
              </a:rPr>
              <a:t>Financial repression</a:t>
            </a:r>
          </a:p>
          <a:p>
            <a:pPr marL="342900" indent="-342900">
              <a:buFont typeface="Arial" panose="020B0604020202020204" pitchFamily="34" charset="0"/>
              <a:buChar char="•"/>
              <a:defRPr sz="2400"/>
            </a:pPr>
            <a:r>
              <a:rPr lang="en-US" dirty="0"/>
              <a:t>Forcing banks to hold government liabilities is a common form of financial repression when government bonds are hard to sell and interest rates are high</a:t>
            </a:r>
          </a:p>
          <a:p>
            <a:pPr marL="342900" indent="-342900">
              <a:buFont typeface="Arial" panose="020B0604020202020204" pitchFamily="34" charset="0"/>
              <a:buChar char="•"/>
              <a:defRPr sz="2400"/>
            </a:pPr>
            <a:r>
              <a:rPr lang="en-US" dirty="0"/>
              <a:t>The more direct way is to raise the requirement that banks hold </a:t>
            </a:r>
            <a:r>
              <a:rPr lang="en-US" b="1" dirty="0"/>
              <a:t>zero-interest paying deposits</a:t>
            </a:r>
            <a:r>
              <a:rPr lang="en-US" dirty="0"/>
              <a:t> at the central banks: required reserves </a:t>
            </a:r>
          </a:p>
          <a:p>
            <a:pPr marL="0" indent="0">
              <a:buNone/>
              <a:defRPr sz="2400"/>
            </a:pPr>
            <a:endParaRPr lang="en-US" dirty="0"/>
          </a:p>
          <a:p>
            <a:pPr marL="0" indent="0">
              <a:buNone/>
              <a:defRPr sz="2400"/>
            </a:pPr>
            <a:r>
              <a:rPr lang="en-US" dirty="0"/>
              <a:t>The more recent macro-prudential regulations:</a:t>
            </a:r>
          </a:p>
          <a:p>
            <a:pPr marL="342900" indent="-342900">
              <a:buFont typeface="Arial" panose="020B0604020202020204" pitchFamily="34" charset="0"/>
              <a:buChar char="•"/>
              <a:defRPr sz="2400"/>
            </a:pPr>
            <a:r>
              <a:rPr lang="en-US" dirty="0"/>
              <a:t>Require banks to hold safe and liquid assets as a share of their liabilities</a:t>
            </a:r>
          </a:p>
          <a:p>
            <a:pPr marL="342900" indent="-342900">
              <a:buFont typeface="Arial" panose="020B0604020202020204" pitchFamily="34" charset="0"/>
              <a:buChar char="•"/>
              <a:defRPr sz="2400"/>
            </a:pPr>
            <a:r>
              <a:rPr lang="en-US" dirty="0"/>
              <a:t>Government bonds are counted as the only safe and liquid asset, even when they are far from having these properties</a:t>
            </a:r>
          </a:p>
          <a:p>
            <a:pPr marL="342900" indent="-342900">
              <a:buFont typeface="Arial" panose="020B0604020202020204" pitchFamily="34" charset="0"/>
              <a:buChar char="•"/>
              <a:defRPr sz="2400"/>
            </a:pPr>
            <a:r>
              <a:rPr lang="en-US" dirty="0"/>
              <a:t>Force banks to roll over government liabilities for long periods of time</a:t>
            </a:r>
          </a:p>
        </p:txBody>
      </p:sp>
    </p:spTree>
    <p:extLst>
      <p:ext uri="{BB962C8B-B14F-4D97-AF65-F5344CB8AC3E}">
        <p14:creationId xmlns:p14="http://schemas.microsoft.com/office/powerpoint/2010/main" val="21435904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2640C5-203B-54E7-AD8A-398FF5204CDB}"/>
              </a:ext>
            </a:extLst>
          </p:cNvPr>
          <p:cNvSpPr>
            <a:spLocks noGrp="1"/>
          </p:cNvSpPr>
          <p:nvPr>
            <p:ph type="title"/>
          </p:nvPr>
        </p:nvSpPr>
        <p:spPr>
          <a:xfrm>
            <a:off x="700634" y="844604"/>
            <a:ext cx="10691265" cy="636275"/>
          </a:xfrm>
        </p:spPr>
        <p:txBody>
          <a:bodyPr>
            <a:normAutofit/>
          </a:bodyPr>
          <a:lstStyle/>
          <a:p>
            <a:r>
              <a:rPr lang="en-US" sz="3200" dirty="0"/>
              <a:t>Why Do Banks Hold Government Debt?</a:t>
            </a:r>
          </a:p>
        </p:txBody>
      </p:sp>
      <p:sp>
        <p:nvSpPr>
          <p:cNvPr id="5" name="Content Placeholder 4">
            <a:extLst>
              <a:ext uri="{FF2B5EF4-FFF2-40B4-BE49-F238E27FC236}">
                <a16:creationId xmlns:a16="http://schemas.microsoft.com/office/drawing/2014/main" id="{03D98C60-0DC9-1D28-69C5-FD26F7FB3A19}"/>
              </a:ext>
            </a:extLst>
          </p:cNvPr>
          <p:cNvSpPr>
            <a:spLocks noGrp="1"/>
          </p:cNvSpPr>
          <p:nvPr>
            <p:ph idx="1"/>
          </p:nvPr>
        </p:nvSpPr>
        <p:spPr>
          <a:xfrm>
            <a:off x="700635" y="1702945"/>
            <a:ext cx="10691265" cy="481071"/>
          </a:xfrm>
        </p:spPr>
        <p:txBody>
          <a:bodyPr/>
          <a:lstStyle/>
          <a:p>
            <a:pPr marL="0" indent="0">
              <a:buNone/>
            </a:pPr>
            <a:r>
              <a:rPr lang="en-IN" dirty="0"/>
              <a:t>Banks hold a significant amount of national debt (US is an exception). Many reasons:</a:t>
            </a:r>
          </a:p>
          <a:p>
            <a:pPr marL="0" indent="0">
              <a:buNone/>
            </a:pPr>
            <a:endParaRPr lang="en-US" dirty="0"/>
          </a:p>
        </p:txBody>
      </p:sp>
      <p:grpSp>
        <p:nvGrpSpPr>
          <p:cNvPr id="6" name="Content Placeholder 2">
            <a:extLst>
              <a:ext uri="{FF2B5EF4-FFF2-40B4-BE49-F238E27FC236}">
                <a16:creationId xmlns:a16="http://schemas.microsoft.com/office/drawing/2014/main" id="{CBBAF919-A27C-7247-D0F5-95AC30927223}"/>
              </a:ext>
            </a:extLst>
          </p:cNvPr>
          <p:cNvGrpSpPr/>
          <p:nvPr/>
        </p:nvGrpSpPr>
        <p:grpSpPr>
          <a:xfrm>
            <a:off x="838402" y="2328590"/>
            <a:ext cx="10444364" cy="3699525"/>
            <a:chOff x="-1" y="-49841"/>
            <a:chExt cx="10515196" cy="4387287"/>
          </a:xfrm>
        </p:grpSpPr>
        <p:grpSp>
          <p:nvGrpSpPr>
            <p:cNvPr id="7" name="Group">
              <a:extLst>
                <a:ext uri="{FF2B5EF4-FFF2-40B4-BE49-F238E27FC236}">
                  <a16:creationId xmlns:a16="http://schemas.microsoft.com/office/drawing/2014/main" id="{57F5652F-ED6B-C0A9-62DE-CEB5135DF300}"/>
                </a:ext>
              </a:extLst>
            </p:cNvPr>
            <p:cNvGrpSpPr/>
            <p:nvPr/>
          </p:nvGrpSpPr>
          <p:grpSpPr>
            <a:xfrm>
              <a:off x="-1" y="-1"/>
              <a:ext cx="2480002" cy="4319991"/>
              <a:chOff x="-1" y="-1"/>
              <a:chExt cx="2480001" cy="4319990"/>
            </a:xfrm>
          </p:grpSpPr>
          <p:sp>
            <p:nvSpPr>
              <p:cNvPr id="21" name="Rectangle">
                <a:extLst>
                  <a:ext uri="{FF2B5EF4-FFF2-40B4-BE49-F238E27FC236}">
                    <a16:creationId xmlns:a16="http://schemas.microsoft.com/office/drawing/2014/main" id="{514F2E5A-FFBF-7BC1-6600-F33FF0ECB9E9}"/>
                  </a:ext>
                </a:extLst>
              </p:cNvPr>
              <p:cNvSpPr/>
              <p:nvPr/>
            </p:nvSpPr>
            <p:spPr>
              <a:xfrm>
                <a:off x="-1" y="-1"/>
                <a:ext cx="2480001" cy="4319990"/>
              </a:xfrm>
              <a:prstGeom prst="rect">
                <a:avLst/>
              </a:prstGeom>
              <a:solidFill>
                <a:schemeClr val="accent5"/>
              </a:solidFill>
              <a:ln w="12700" cap="flat">
                <a:solidFill>
                  <a:schemeClr val="accent5"/>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defRPr>
                </a:pPr>
                <a:endParaRPr sz="2000">
                  <a:latin typeface="+mj-lt"/>
                </a:endParaRPr>
              </a:p>
            </p:txBody>
          </p:sp>
          <p:sp>
            <p:nvSpPr>
              <p:cNvPr id="22" name="Regulation forces banks to hold a fraction of their assets in safe securities. Government debt is treated as riskless. When the probability of default is high, the interest rate of public debtis higher and therefore becomes an attractive investment">
                <a:extLst>
                  <a:ext uri="{FF2B5EF4-FFF2-40B4-BE49-F238E27FC236}">
                    <a16:creationId xmlns:a16="http://schemas.microsoft.com/office/drawing/2014/main" id="{2B3DDD8E-62F8-72C4-709D-DBC35E110C54}"/>
                  </a:ext>
                </a:extLst>
              </p:cNvPr>
              <p:cNvSpPr/>
              <p:nvPr/>
            </p:nvSpPr>
            <p:spPr>
              <a:xfrm>
                <a:off x="71311" y="1092648"/>
                <a:ext cx="2255910" cy="271920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711200">
                  <a:lnSpc>
                    <a:spcPct val="90000"/>
                  </a:lnSpc>
                  <a:spcBef>
                    <a:spcPts val="600"/>
                  </a:spcBef>
                  <a:defRPr sz="1600">
                    <a:solidFill>
                      <a:srgbClr val="FFFFFF"/>
                    </a:solidFill>
                  </a:defRPr>
                </a:lvl1pPr>
              </a:lstStyle>
              <a:p>
                <a:r>
                  <a:rPr dirty="0">
                    <a:latin typeface="+mj-lt"/>
                  </a:rPr>
                  <a:t>Regulation forces banks to hold a fraction of their assets in safe securities.</a:t>
                </a:r>
                <a:endParaRPr lang="en-GB" dirty="0">
                  <a:latin typeface="+mj-lt"/>
                </a:endParaRPr>
              </a:p>
              <a:p>
                <a:r>
                  <a:rPr dirty="0">
                    <a:latin typeface="+mj-lt"/>
                  </a:rPr>
                  <a:t>Government debt is treated as riskless. When the probability of default is high, the interest rate of public debt</a:t>
                </a:r>
                <a:r>
                  <a:rPr lang="en-US" dirty="0">
                    <a:latin typeface="+mj-lt"/>
                  </a:rPr>
                  <a:t> </a:t>
                </a:r>
                <a:r>
                  <a:rPr dirty="0">
                    <a:latin typeface="+mj-lt"/>
                  </a:rPr>
                  <a:t>is higher and therefore becomes an attractive investment</a:t>
                </a:r>
                <a:r>
                  <a:rPr lang="en-US" dirty="0">
                    <a:latin typeface="+mj-lt"/>
                  </a:rPr>
                  <a:t>.</a:t>
                </a:r>
                <a:endParaRPr dirty="0">
                  <a:latin typeface="+mj-lt"/>
                </a:endParaRPr>
              </a:p>
            </p:txBody>
          </p:sp>
        </p:grpSp>
        <p:sp>
          <p:nvSpPr>
            <p:cNvPr id="8" name="01">
              <a:extLst>
                <a:ext uri="{FF2B5EF4-FFF2-40B4-BE49-F238E27FC236}">
                  <a16:creationId xmlns:a16="http://schemas.microsoft.com/office/drawing/2014/main" id="{58F4B444-3A9E-DD90-B108-FE8E5BC52779}"/>
                </a:ext>
              </a:extLst>
            </p:cNvPr>
            <p:cNvSpPr/>
            <p:nvPr/>
          </p:nvSpPr>
          <p:spPr>
            <a:xfrm>
              <a:off x="79670" y="45532"/>
              <a:ext cx="2320261" cy="111809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90000"/>
                </a:lnSpc>
                <a:spcBef>
                  <a:spcPts val="2200"/>
                </a:spcBef>
                <a:defRPr sz="5400">
                  <a:solidFill>
                    <a:srgbClr val="FFFFFF"/>
                  </a:solidFill>
                </a:defRPr>
              </a:lvl1pPr>
            </a:lstStyle>
            <a:p>
              <a:r>
                <a:rPr sz="4400">
                  <a:latin typeface="+mj-lt"/>
                </a:rPr>
                <a:t>01</a:t>
              </a:r>
            </a:p>
          </p:txBody>
        </p:sp>
        <p:grpSp>
          <p:nvGrpSpPr>
            <p:cNvPr id="9" name="Group">
              <a:extLst>
                <a:ext uri="{FF2B5EF4-FFF2-40B4-BE49-F238E27FC236}">
                  <a16:creationId xmlns:a16="http://schemas.microsoft.com/office/drawing/2014/main" id="{3920F2C7-2ED3-2F51-D3E3-5515401B20EF}"/>
                </a:ext>
              </a:extLst>
            </p:cNvPr>
            <p:cNvGrpSpPr/>
            <p:nvPr/>
          </p:nvGrpSpPr>
          <p:grpSpPr>
            <a:xfrm>
              <a:off x="2678396" y="0"/>
              <a:ext cx="2480003" cy="4337446"/>
              <a:chOff x="0" y="0"/>
              <a:chExt cx="2480001" cy="4337445"/>
            </a:xfrm>
          </p:grpSpPr>
          <p:sp>
            <p:nvSpPr>
              <p:cNvPr id="19" name="Rectangle">
                <a:extLst>
                  <a:ext uri="{FF2B5EF4-FFF2-40B4-BE49-F238E27FC236}">
                    <a16:creationId xmlns:a16="http://schemas.microsoft.com/office/drawing/2014/main" id="{2044DF39-4B77-7DD6-B298-22C0F8568335}"/>
                  </a:ext>
                </a:extLst>
              </p:cNvPr>
              <p:cNvSpPr/>
              <p:nvPr/>
            </p:nvSpPr>
            <p:spPr>
              <a:xfrm>
                <a:off x="0" y="0"/>
                <a:ext cx="2480001" cy="4319990"/>
              </a:xfrm>
              <a:prstGeom prst="rect">
                <a:avLst/>
              </a:prstGeom>
              <a:solidFill>
                <a:srgbClr val="F49611"/>
              </a:solidFill>
              <a:ln w="12700" cap="flat">
                <a:solidFill>
                  <a:srgbClr val="F49611"/>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defRPr>
                </a:pPr>
                <a:endParaRPr sz="2000">
                  <a:latin typeface="+mj-lt"/>
                </a:endParaRPr>
              </a:p>
            </p:txBody>
          </p:sp>
          <p:sp>
            <p:nvSpPr>
              <p:cNvPr id="20" name="Government debts are accepted as favourable collateral by central banks.…">
                <a:extLst>
                  <a:ext uri="{FF2B5EF4-FFF2-40B4-BE49-F238E27FC236}">
                    <a16:creationId xmlns:a16="http://schemas.microsoft.com/office/drawing/2014/main" id="{1C569E4F-0570-B95C-9837-44CDF18DF5AF}"/>
                  </a:ext>
                </a:extLst>
              </p:cNvPr>
              <p:cNvSpPr/>
              <p:nvPr/>
            </p:nvSpPr>
            <p:spPr>
              <a:xfrm>
                <a:off x="103086" y="1092648"/>
                <a:ext cx="2253457" cy="324479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711200">
                  <a:lnSpc>
                    <a:spcPct val="90000"/>
                  </a:lnSpc>
                  <a:spcBef>
                    <a:spcPts val="600"/>
                  </a:spcBef>
                  <a:defRPr sz="1600">
                    <a:solidFill>
                      <a:srgbClr val="FFFFFF"/>
                    </a:solidFill>
                  </a:defRPr>
                </a:pPr>
                <a:r>
                  <a:rPr sz="1580" dirty="0">
                    <a:latin typeface="+mj-lt"/>
                  </a:rPr>
                  <a:t>Government debts are accepted as </a:t>
                </a:r>
                <a:r>
                  <a:rPr lang="en-GB" sz="1580" dirty="0">
                    <a:latin typeface="+mj-lt"/>
                  </a:rPr>
                  <a:t>favourable</a:t>
                </a:r>
                <a:r>
                  <a:rPr sz="1580" dirty="0">
                    <a:latin typeface="+mj-lt"/>
                  </a:rPr>
                  <a:t> collateral by central banks.</a:t>
                </a:r>
              </a:p>
              <a:p>
                <a:pPr defTabSz="711200">
                  <a:lnSpc>
                    <a:spcPct val="90000"/>
                  </a:lnSpc>
                  <a:spcBef>
                    <a:spcPts val="600"/>
                  </a:spcBef>
                  <a:defRPr sz="1600">
                    <a:solidFill>
                      <a:srgbClr val="FFFFFF"/>
                    </a:solidFill>
                  </a:defRPr>
                </a:pPr>
                <a:r>
                  <a:rPr sz="1580" dirty="0">
                    <a:latin typeface="+mj-lt"/>
                  </a:rPr>
                  <a:t>By holding government bonds as assets, banks will have access to central bank liquidity</a:t>
                </a:r>
                <a:r>
                  <a:rPr lang="en-US" sz="1580" dirty="0">
                    <a:latin typeface="+mj-lt"/>
                  </a:rPr>
                  <a:t>, e</a:t>
                </a:r>
                <a:r>
                  <a:rPr sz="1580" dirty="0">
                    <a:latin typeface="+mj-lt"/>
                  </a:rPr>
                  <a:t>specially during fiscal crise</a:t>
                </a:r>
                <a:r>
                  <a:rPr lang="en-US" sz="1580" dirty="0">
                    <a:latin typeface="+mj-lt"/>
                  </a:rPr>
                  <a:t>s –</a:t>
                </a:r>
                <a:r>
                  <a:rPr sz="1580" dirty="0">
                    <a:latin typeface="+mj-lt"/>
                  </a:rPr>
                  <a:t> borrowing from the central bank using risky government bonds as collateral. </a:t>
                </a:r>
              </a:p>
            </p:txBody>
          </p:sp>
        </p:grpSp>
        <p:sp>
          <p:nvSpPr>
            <p:cNvPr id="10" name="02">
              <a:extLst>
                <a:ext uri="{FF2B5EF4-FFF2-40B4-BE49-F238E27FC236}">
                  <a16:creationId xmlns:a16="http://schemas.microsoft.com/office/drawing/2014/main" id="{FCD5EC49-4523-6DDB-CCE0-7B6ACB263585}"/>
                </a:ext>
              </a:extLst>
            </p:cNvPr>
            <p:cNvSpPr/>
            <p:nvPr/>
          </p:nvSpPr>
          <p:spPr>
            <a:xfrm>
              <a:off x="2758267" y="32284"/>
              <a:ext cx="2320261" cy="111809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90000"/>
                </a:lnSpc>
                <a:spcBef>
                  <a:spcPts val="2200"/>
                </a:spcBef>
                <a:defRPr sz="5400">
                  <a:solidFill>
                    <a:srgbClr val="FFFFFF"/>
                  </a:solidFill>
                </a:defRPr>
              </a:lvl1pPr>
            </a:lstStyle>
            <a:p>
              <a:r>
                <a:rPr sz="4400">
                  <a:latin typeface="+mj-lt"/>
                </a:rPr>
                <a:t>02</a:t>
              </a:r>
            </a:p>
          </p:txBody>
        </p:sp>
        <p:grpSp>
          <p:nvGrpSpPr>
            <p:cNvPr id="11" name="Group">
              <a:extLst>
                <a:ext uri="{FF2B5EF4-FFF2-40B4-BE49-F238E27FC236}">
                  <a16:creationId xmlns:a16="http://schemas.microsoft.com/office/drawing/2014/main" id="{37616198-D91E-2BD8-3A7E-D8A36900FE5F}"/>
                </a:ext>
              </a:extLst>
            </p:cNvPr>
            <p:cNvGrpSpPr/>
            <p:nvPr/>
          </p:nvGrpSpPr>
          <p:grpSpPr>
            <a:xfrm>
              <a:off x="5356792" y="-1"/>
              <a:ext cx="2480003" cy="4319991"/>
              <a:chOff x="-1" y="-1"/>
              <a:chExt cx="2480001" cy="4319990"/>
            </a:xfrm>
          </p:grpSpPr>
          <p:sp>
            <p:nvSpPr>
              <p:cNvPr id="17" name="Rectangle">
                <a:extLst>
                  <a:ext uri="{FF2B5EF4-FFF2-40B4-BE49-F238E27FC236}">
                    <a16:creationId xmlns:a16="http://schemas.microsoft.com/office/drawing/2014/main" id="{D5E5B868-CE1F-2A3E-CEEE-C85234C0670A}"/>
                  </a:ext>
                </a:extLst>
              </p:cNvPr>
              <p:cNvSpPr/>
              <p:nvPr/>
            </p:nvSpPr>
            <p:spPr>
              <a:xfrm>
                <a:off x="-1" y="-1"/>
                <a:ext cx="2480001" cy="4319990"/>
              </a:xfrm>
              <a:prstGeom prst="rect">
                <a:avLst/>
              </a:prstGeom>
              <a:solidFill>
                <a:srgbClr val="E9711C"/>
              </a:solidFill>
              <a:ln w="12700" cap="flat">
                <a:solidFill>
                  <a:srgbClr val="E9711C"/>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defRPr>
                </a:pPr>
                <a:endParaRPr sz="2000">
                  <a:latin typeface="+mj-lt"/>
                </a:endParaRPr>
              </a:p>
            </p:txBody>
          </p:sp>
          <p:sp>
            <p:nvSpPr>
              <p:cNvPr id="18" name="Public debt market in many countries are organised. Banks buy bonds first after public issuance and then resell them over time. Banks are the primary dealers of government bonds and often take time to find buyers">
                <a:extLst>
                  <a:ext uri="{FF2B5EF4-FFF2-40B4-BE49-F238E27FC236}">
                    <a16:creationId xmlns:a16="http://schemas.microsoft.com/office/drawing/2014/main" id="{4C821D77-0052-54CF-850F-B7EB089CB4C9}"/>
                  </a:ext>
                </a:extLst>
              </p:cNvPr>
              <p:cNvSpPr/>
              <p:nvPr/>
            </p:nvSpPr>
            <p:spPr>
              <a:xfrm>
                <a:off x="80067" y="1092649"/>
                <a:ext cx="2281830" cy="294603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711200">
                  <a:lnSpc>
                    <a:spcPct val="90000"/>
                  </a:lnSpc>
                  <a:spcBef>
                    <a:spcPts val="600"/>
                  </a:spcBef>
                  <a:defRPr sz="1600">
                    <a:solidFill>
                      <a:srgbClr val="FFFFFF"/>
                    </a:solidFill>
                  </a:defRPr>
                </a:lvl1pPr>
              </a:lstStyle>
              <a:p>
                <a:r>
                  <a:rPr sz="1580" dirty="0">
                    <a:latin typeface="+mj-lt"/>
                  </a:rPr>
                  <a:t>Public debt market</a:t>
                </a:r>
                <a:r>
                  <a:rPr lang="en-GB" sz="1580" dirty="0">
                    <a:latin typeface="+mj-lt"/>
                  </a:rPr>
                  <a:t>s</a:t>
                </a:r>
                <a:r>
                  <a:rPr sz="1580" dirty="0">
                    <a:latin typeface="+mj-lt"/>
                  </a:rPr>
                  <a:t> in many countries are </a:t>
                </a:r>
                <a:r>
                  <a:rPr sz="1580" dirty="0" err="1">
                    <a:latin typeface="+mj-lt"/>
                  </a:rPr>
                  <a:t>organised</a:t>
                </a:r>
                <a:r>
                  <a:rPr lang="en-GB" sz="1580" dirty="0">
                    <a:latin typeface="+mj-lt"/>
                  </a:rPr>
                  <a:t> in way that requires banks to hold them temporarily</a:t>
                </a:r>
                <a:r>
                  <a:rPr sz="1580" dirty="0">
                    <a:latin typeface="+mj-lt"/>
                  </a:rPr>
                  <a:t>.</a:t>
                </a:r>
                <a:endParaRPr lang="en-GB" sz="1580" dirty="0">
                  <a:latin typeface="+mj-lt"/>
                </a:endParaRPr>
              </a:p>
              <a:p>
                <a:r>
                  <a:rPr sz="1580" dirty="0">
                    <a:latin typeface="+mj-lt"/>
                  </a:rPr>
                  <a:t>Banks buy bonds first after public issuance and then resell them over time. Banks are the primary dealers of government bonds and often take time to find buyers</a:t>
                </a:r>
                <a:r>
                  <a:rPr lang="en-US" sz="1580" dirty="0">
                    <a:latin typeface="+mj-lt"/>
                  </a:rPr>
                  <a:t>.</a:t>
                </a:r>
                <a:endParaRPr sz="1580" dirty="0">
                  <a:latin typeface="+mj-lt"/>
                </a:endParaRPr>
              </a:p>
            </p:txBody>
          </p:sp>
        </p:grpSp>
        <p:sp>
          <p:nvSpPr>
            <p:cNvPr id="12" name="03">
              <a:extLst>
                <a:ext uri="{FF2B5EF4-FFF2-40B4-BE49-F238E27FC236}">
                  <a16:creationId xmlns:a16="http://schemas.microsoft.com/office/drawing/2014/main" id="{4EA18D55-E0CA-F3B8-0EB3-4B422C66B5D0}"/>
                </a:ext>
              </a:extLst>
            </p:cNvPr>
            <p:cNvSpPr/>
            <p:nvPr/>
          </p:nvSpPr>
          <p:spPr>
            <a:xfrm>
              <a:off x="5463175" y="20475"/>
              <a:ext cx="2320262" cy="111809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90000"/>
                </a:lnSpc>
                <a:spcBef>
                  <a:spcPts val="2200"/>
                </a:spcBef>
                <a:defRPr sz="5400">
                  <a:solidFill>
                    <a:srgbClr val="FFFFFF"/>
                  </a:solidFill>
                </a:defRPr>
              </a:lvl1pPr>
            </a:lstStyle>
            <a:p>
              <a:r>
                <a:rPr sz="4400">
                  <a:latin typeface="+mj-lt"/>
                </a:rPr>
                <a:t>03</a:t>
              </a:r>
            </a:p>
          </p:txBody>
        </p:sp>
        <p:grpSp>
          <p:nvGrpSpPr>
            <p:cNvPr id="13" name="Group">
              <a:extLst>
                <a:ext uri="{FF2B5EF4-FFF2-40B4-BE49-F238E27FC236}">
                  <a16:creationId xmlns:a16="http://schemas.microsoft.com/office/drawing/2014/main" id="{3ACA5802-334E-56D2-2CF9-2A05405C038F}"/>
                </a:ext>
              </a:extLst>
            </p:cNvPr>
            <p:cNvGrpSpPr/>
            <p:nvPr/>
          </p:nvGrpSpPr>
          <p:grpSpPr>
            <a:xfrm>
              <a:off x="8035192" y="-1"/>
              <a:ext cx="2480003" cy="4319991"/>
              <a:chOff x="-1" y="-1"/>
              <a:chExt cx="2480001" cy="4319990"/>
            </a:xfrm>
          </p:grpSpPr>
          <p:sp>
            <p:nvSpPr>
              <p:cNvPr id="15" name="Rectangle">
                <a:extLst>
                  <a:ext uri="{FF2B5EF4-FFF2-40B4-BE49-F238E27FC236}">
                    <a16:creationId xmlns:a16="http://schemas.microsoft.com/office/drawing/2014/main" id="{BE7CB726-3D4A-6E27-DEEF-29294DE0EC92}"/>
                  </a:ext>
                </a:extLst>
              </p:cNvPr>
              <p:cNvSpPr/>
              <p:nvPr/>
            </p:nvSpPr>
            <p:spPr>
              <a:xfrm>
                <a:off x="-1" y="-1"/>
                <a:ext cx="2480001" cy="4319990"/>
              </a:xfrm>
              <a:prstGeom prst="rect">
                <a:avLst/>
              </a:prstGeom>
              <a:solidFill>
                <a:schemeClr val="accent6"/>
              </a:solidFill>
              <a:ln w="12700" cap="flat">
                <a:solidFill>
                  <a:schemeClr val="accent6"/>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defRPr>
                </a:pPr>
                <a:endParaRPr sz="2000">
                  <a:latin typeface="+mj-lt"/>
                </a:endParaRPr>
              </a:p>
            </p:txBody>
          </p:sp>
          <p:sp>
            <p:nvSpPr>
              <p:cNvPr id="16" name="The government must find buyers for its risky debt and thus uses &quot;moral suasion&quot; to pressure banks into buying their bonds beyond their risk-return.…">
                <a:extLst>
                  <a:ext uri="{FF2B5EF4-FFF2-40B4-BE49-F238E27FC236}">
                    <a16:creationId xmlns:a16="http://schemas.microsoft.com/office/drawing/2014/main" id="{FDD5AAE2-CD7B-709C-AF47-971128E12EAA}"/>
                  </a:ext>
                </a:extLst>
              </p:cNvPr>
              <p:cNvSpPr/>
              <p:nvPr/>
            </p:nvSpPr>
            <p:spPr>
              <a:xfrm>
                <a:off x="95016" y="1092648"/>
                <a:ext cx="2291595" cy="300846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711200">
                  <a:lnSpc>
                    <a:spcPct val="90000"/>
                  </a:lnSpc>
                  <a:spcBef>
                    <a:spcPts val="600"/>
                  </a:spcBef>
                  <a:defRPr sz="1600">
                    <a:solidFill>
                      <a:srgbClr val="FFFFFF"/>
                    </a:solidFill>
                  </a:defRPr>
                </a:pPr>
                <a:r>
                  <a:rPr sz="1480" dirty="0">
                    <a:latin typeface="+mj-lt"/>
                  </a:rPr>
                  <a:t>The government must find buyers for its risky debt and thus uses "</a:t>
                </a:r>
                <a:r>
                  <a:rPr sz="1480" b="1" dirty="0">
                    <a:latin typeface="+mj-lt"/>
                  </a:rPr>
                  <a:t>moral suasion</a:t>
                </a:r>
                <a:r>
                  <a:rPr sz="1480" dirty="0">
                    <a:latin typeface="+mj-lt"/>
                  </a:rPr>
                  <a:t>" to pressure banks into buying their bonds beyond their risk-return.</a:t>
                </a:r>
              </a:p>
              <a:p>
                <a:pPr defTabSz="711200">
                  <a:lnSpc>
                    <a:spcPct val="90000"/>
                  </a:lnSpc>
                  <a:spcBef>
                    <a:spcPts val="600"/>
                  </a:spcBef>
                  <a:defRPr sz="1600">
                    <a:solidFill>
                      <a:srgbClr val="FFFFFF"/>
                    </a:solidFill>
                  </a:defRPr>
                </a:pPr>
                <a:r>
                  <a:rPr sz="1480" dirty="0">
                    <a:latin typeface="+mj-lt"/>
                  </a:rPr>
                  <a:t>This may be desirable:</a:t>
                </a:r>
                <a:r>
                  <a:rPr lang="en-GB" sz="1480" dirty="0">
                    <a:latin typeface="+mj-lt"/>
                  </a:rPr>
                  <a:t> for instance, </a:t>
                </a:r>
                <a:r>
                  <a:rPr sz="1480" dirty="0">
                    <a:latin typeface="+mj-lt"/>
                  </a:rPr>
                  <a:t>by making banks hold many government bonds, the government </a:t>
                </a:r>
                <a:r>
                  <a:rPr lang="en-GB" sz="1480" dirty="0">
                    <a:latin typeface="+mj-lt"/>
                  </a:rPr>
                  <a:t>can</a:t>
                </a:r>
                <a:r>
                  <a:rPr sz="1480" dirty="0">
                    <a:latin typeface="+mj-lt"/>
                  </a:rPr>
                  <a:t> commit not to default</a:t>
                </a:r>
                <a:r>
                  <a:rPr lang="en-GB" sz="1480" dirty="0">
                    <a:latin typeface="+mj-lt"/>
                  </a:rPr>
                  <a:t> because it fears financial crisis.</a:t>
                </a:r>
                <a:endParaRPr sz="1480" dirty="0">
                  <a:latin typeface="+mj-lt"/>
                </a:endParaRPr>
              </a:p>
            </p:txBody>
          </p:sp>
        </p:grpSp>
        <p:sp>
          <p:nvSpPr>
            <p:cNvPr id="14" name="04">
              <a:extLst>
                <a:ext uri="{FF2B5EF4-FFF2-40B4-BE49-F238E27FC236}">
                  <a16:creationId xmlns:a16="http://schemas.microsoft.com/office/drawing/2014/main" id="{5003F0A9-2293-1516-0996-45C5C683CE66}"/>
                </a:ext>
              </a:extLst>
            </p:cNvPr>
            <p:cNvSpPr/>
            <p:nvPr/>
          </p:nvSpPr>
          <p:spPr>
            <a:xfrm>
              <a:off x="8115259" y="-49841"/>
              <a:ext cx="2320261" cy="128234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711450">
                <a:lnSpc>
                  <a:spcPct val="90000"/>
                </a:lnSpc>
                <a:spcBef>
                  <a:spcPts val="2500"/>
                </a:spcBef>
                <a:defRPr sz="6100">
                  <a:solidFill>
                    <a:srgbClr val="FFFFFF"/>
                  </a:solidFill>
                </a:defRPr>
              </a:lvl1pPr>
            </a:lstStyle>
            <a:p>
              <a:r>
                <a:rPr sz="5400">
                  <a:latin typeface="+mj-lt"/>
                </a:rPr>
                <a:t>04</a:t>
              </a:r>
            </a:p>
          </p:txBody>
        </p:sp>
      </p:grpSp>
    </p:spTree>
    <p:extLst>
      <p:ext uri="{BB962C8B-B14F-4D97-AF65-F5344CB8AC3E}">
        <p14:creationId xmlns:p14="http://schemas.microsoft.com/office/powerpoint/2010/main" val="12957343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829108"/>
            <a:ext cx="5052465" cy="698886"/>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713970"/>
            <a:ext cx="7729932" cy="4314922"/>
          </a:xfrm>
        </p:spPr>
        <p:txBody>
          <a:bodyPr>
            <a:noAutofit/>
          </a:bodyPr>
          <a:lstStyle/>
          <a:p>
            <a:pPr marL="342899" indent="-342899">
              <a:lnSpc>
                <a:spcPct val="100000"/>
              </a:lnSpc>
              <a:spcBef>
                <a:spcPts val="0"/>
              </a:spcBef>
              <a:spcAft>
                <a:spcPts val="600"/>
              </a:spcAft>
              <a:buSzPct val="100000"/>
              <a:buFont typeface="Arial"/>
              <a:buChar char="•"/>
              <a:defRPr sz="2000">
                <a:solidFill>
                  <a:srgbClr val="000000"/>
                </a:solidFill>
              </a:defRPr>
            </a:pPr>
            <a:r>
              <a:rPr lang="en-IN" dirty="0"/>
              <a:t>Due to the four reasons mentioned, banks are large holders of government debt</a:t>
            </a:r>
          </a:p>
          <a:p>
            <a:pPr marL="342899" indent="-342899">
              <a:lnSpc>
                <a:spcPct val="100000"/>
              </a:lnSpc>
              <a:spcBef>
                <a:spcPts val="0"/>
              </a:spcBef>
              <a:spcAft>
                <a:spcPts val="600"/>
              </a:spcAft>
              <a:buSzPct val="100000"/>
              <a:buFont typeface="Arial"/>
              <a:buChar char="•"/>
              <a:defRPr sz="2000">
                <a:solidFill>
                  <a:srgbClr val="000000"/>
                </a:solidFill>
              </a:defRPr>
            </a:pPr>
            <a:r>
              <a:rPr lang="en-IN" dirty="0"/>
              <a:t>Combined with government guarantees to banks, this creates a </a:t>
            </a:r>
            <a:r>
              <a:rPr lang="en-IN" dirty="0">
                <a:solidFill>
                  <a:srgbClr val="DE660F"/>
                </a:solidFill>
              </a:rPr>
              <a:t>diabolic loop</a:t>
            </a:r>
          </a:p>
          <a:p>
            <a:pPr marL="342899" indent="-342899">
              <a:lnSpc>
                <a:spcPct val="100000"/>
              </a:lnSpc>
              <a:spcBef>
                <a:spcPts val="0"/>
              </a:spcBef>
              <a:spcAft>
                <a:spcPts val="600"/>
              </a:spcAft>
              <a:buSzPct val="100000"/>
              <a:buFont typeface="Arial"/>
              <a:buChar char="•"/>
              <a:defRPr sz="2000">
                <a:solidFill>
                  <a:srgbClr val="000000"/>
                </a:solidFill>
              </a:defRPr>
            </a:pPr>
            <a:r>
              <a:rPr lang="en-IN" dirty="0"/>
              <a:t>In a diabolic loop, a higher default risk leads to lower lending and thus worsening government finances and bank equity causing prices to fall further</a:t>
            </a:r>
          </a:p>
          <a:p>
            <a:pPr marL="342899" indent="-342899">
              <a:lnSpc>
                <a:spcPct val="100000"/>
              </a:lnSpc>
              <a:spcBef>
                <a:spcPts val="0"/>
              </a:spcBef>
              <a:spcAft>
                <a:spcPts val="600"/>
              </a:spcAft>
              <a:buSzPct val="100000"/>
              <a:buFont typeface="Arial"/>
              <a:buChar char="•"/>
              <a:defRPr sz="2000">
                <a:solidFill>
                  <a:srgbClr val="000000"/>
                </a:solidFill>
              </a:defRPr>
            </a:pPr>
            <a:r>
              <a:rPr lang="en-IN" dirty="0"/>
              <a:t>This was particularly evident in the European crisis where </a:t>
            </a:r>
            <a:r>
              <a:rPr lang="en-IN" dirty="0">
                <a:solidFill>
                  <a:srgbClr val="DE660F"/>
                </a:solidFill>
              </a:rPr>
              <a:t>sovereign risk</a:t>
            </a:r>
            <a:r>
              <a:rPr lang="en-IN" dirty="0">
                <a:solidFill>
                  <a:schemeClr val="accent3"/>
                </a:solidFill>
              </a:rPr>
              <a:t> </a:t>
            </a:r>
            <a:r>
              <a:rPr lang="en-IN" dirty="0"/>
              <a:t>and </a:t>
            </a:r>
            <a:r>
              <a:rPr lang="en-IN" dirty="0">
                <a:solidFill>
                  <a:srgbClr val="DE660F"/>
                </a:solidFill>
              </a:rPr>
              <a:t>bank risk </a:t>
            </a:r>
            <a:r>
              <a:rPr lang="en-IN" dirty="0"/>
              <a:t>were strongly correlated</a:t>
            </a:r>
          </a:p>
          <a:p>
            <a:pPr marL="342899" indent="-342899">
              <a:lnSpc>
                <a:spcPct val="100000"/>
              </a:lnSpc>
              <a:spcBef>
                <a:spcPts val="0"/>
              </a:spcBef>
              <a:spcAft>
                <a:spcPts val="600"/>
              </a:spcAft>
              <a:buSzPct val="100000"/>
              <a:buFont typeface="Arial"/>
              <a:buChar char="•"/>
              <a:defRPr sz="2000">
                <a:solidFill>
                  <a:srgbClr val="000000"/>
                </a:solidFill>
              </a:defRPr>
            </a:pPr>
            <a:r>
              <a:rPr lang="en-IN" dirty="0"/>
              <a:t>The government commonly forces banks to hold government bonds for the purpose of </a:t>
            </a:r>
            <a:r>
              <a:rPr lang="en-IN" dirty="0">
                <a:solidFill>
                  <a:srgbClr val="DE660F"/>
                </a:solidFill>
              </a:rPr>
              <a:t>financial repression</a:t>
            </a:r>
            <a:r>
              <a:rPr lang="en-IN" dirty="0"/>
              <a:t>, that allows central bank to borrow from banks using bonds as collateral</a:t>
            </a:r>
          </a:p>
        </p:txBody>
      </p:sp>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2"/>
          <a:stretch>
            <a:fillRect/>
          </a:stretch>
        </p:blipFill>
        <p:spPr>
          <a:xfrm>
            <a:off x="8654939" y="1689009"/>
            <a:ext cx="2761489" cy="4172177"/>
          </a:xfrm>
          <a:prstGeom prst="rect">
            <a:avLst/>
          </a:prstGeom>
        </p:spPr>
      </p:pic>
    </p:spTree>
    <p:extLst>
      <p:ext uri="{BB962C8B-B14F-4D97-AF65-F5344CB8AC3E}">
        <p14:creationId xmlns:p14="http://schemas.microsoft.com/office/powerpoint/2010/main" val="4059069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57B-3419-0605-E19C-CDD1F7FD6C5C}"/>
              </a:ext>
            </a:extLst>
          </p:cNvPr>
          <p:cNvSpPr>
            <a:spLocks noGrp="1"/>
          </p:cNvSpPr>
          <p:nvPr>
            <p:ph type="title"/>
          </p:nvPr>
        </p:nvSpPr>
        <p:spPr>
          <a:xfrm>
            <a:off x="700635" y="850534"/>
            <a:ext cx="10691265" cy="660214"/>
          </a:xfrm>
        </p:spPr>
        <p:txBody>
          <a:bodyPr>
            <a:normAutofit/>
          </a:bodyPr>
          <a:lstStyle/>
          <a:p>
            <a:r>
              <a:rPr lang="en-GB" sz="3200" dirty="0"/>
              <a:t>Governments protect Banks</a:t>
            </a:r>
          </a:p>
        </p:txBody>
      </p:sp>
      <p:sp>
        <p:nvSpPr>
          <p:cNvPr id="3" name="Content Placeholder 2">
            <a:extLst>
              <a:ext uri="{FF2B5EF4-FFF2-40B4-BE49-F238E27FC236}">
                <a16:creationId xmlns:a16="http://schemas.microsoft.com/office/drawing/2014/main" id="{699E012C-176B-ED1F-ACB7-B7B88717D805}"/>
              </a:ext>
            </a:extLst>
          </p:cNvPr>
          <p:cNvSpPr>
            <a:spLocks noGrp="1"/>
          </p:cNvSpPr>
          <p:nvPr>
            <p:ph idx="1"/>
          </p:nvPr>
        </p:nvSpPr>
        <p:spPr>
          <a:xfrm>
            <a:off x="700635" y="1566407"/>
            <a:ext cx="10691265" cy="4441059"/>
          </a:xfrm>
        </p:spPr>
        <p:txBody>
          <a:bodyPr>
            <a:normAutofit/>
          </a:bodyPr>
          <a:lstStyle/>
          <a:p>
            <a:pPr>
              <a:lnSpc>
                <a:spcPct val="100000"/>
              </a:lnSpc>
              <a:spcBef>
                <a:spcPts val="600"/>
              </a:spcBef>
              <a:spcAft>
                <a:spcPts val="600"/>
              </a:spcAft>
              <a:defRPr sz="2400"/>
            </a:pPr>
            <a:r>
              <a:rPr lang="en-IN" sz="1900" dirty="0"/>
              <a:t>Banks often count on both </a:t>
            </a:r>
            <a:r>
              <a:rPr lang="en-IN" sz="1900" b="1" dirty="0"/>
              <a:t>explicit and implicit guarantees</a:t>
            </a:r>
            <a:r>
              <a:rPr lang="en-IN" sz="1900" dirty="0"/>
              <a:t> from the government:</a:t>
            </a:r>
          </a:p>
          <a:p>
            <a:pPr marL="685800" lvl="1" indent="-228600">
              <a:lnSpc>
                <a:spcPct val="100000"/>
              </a:lnSpc>
              <a:spcBef>
                <a:spcPts val="600"/>
              </a:spcBef>
              <a:spcAft>
                <a:spcPts val="600"/>
              </a:spcAft>
              <a:defRPr sz="2400" b="1"/>
            </a:pPr>
            <a:r>
              <a:rPr lang="en-IN" sz="1900" dirty="0"/>
              <a:t>Explicit</a:t>
            </a:r>
            <a:r>
              <a:rPr lang="en-IN" sz="1900" b="0" dirty="0"/>
              <a:t>: Government insure some banks to reduce incentives for a bank run</a:t>
            </a:r>
          </a:p>
          <a:p>
            <a:pPr marL="685800" lvl="1" indent="-228600">
              <a:lnSpc>
                <a:spcPct val="100000"/>
              </a:lnSpc>
              <a:spcBef>
                <a:spcPts val="600"/>
              </a:spcBef>
              <a:spcAft>
                <a:spcPts val="600"/>
              </a:spcAft>
              <a:defRPr sz="2400" b="1"/>
            </a:pPr>
            <a:r>
              <a:rPr lang="en-IN" sz="1900" dirty="0"/>
              <a:t>Implicit</a:t>
            </a:r>
            <a:r>
              <a:rPr lang="en-IN" sz="1900" b="0" dirty="0"/>
              <a:t>: If a bank is large enough, its failure spills over to many sectors that rely on banks to handle payments and obtain short-term credit as part of their normal operations. Government would not allow that, preferring to bail out such banks than to deal with the consequence of bank failure.</a:t>
            </a:r>
          </a:p>
          <a:p>
            <a:pPr>
              <a:lnSpc>
                <a:spcPct val="100000"/>
              </a:lnSpc>
              <a:spcBef>
                <a:spcPts val="1800"/>
              </a:spcBef>
              <a:spcAft>
                <a:spcPts val="600"/>
              </a:spcAft>
              <a:defRPr sz="2400"/>
            </a:pPr>
            <a:r>
              <a:rPr lang="en-IN" sz="1900" dirty="0"/>
              <a:t>Government often choose to </a:t>
            </a:r>
            <a:r>
              <a:rPr lang="en-IN" sz="1900" dirty="0">
                <a:solidFill>
                  <a:srgbClr val="DE660F"/>
                </a:solidFill>
              </a:rPr>
              <a:t>bail out </a:t>
            </a:r>
            <a:r>
              <a:rPr lang="en-IN" sz="1900" dirty="0"/>
              <a:t>banks</a:t>
            </a:r>
          </a:p>
          <a:p>
            <a:pPr marL="685800" lvl="1" indent="-228600">
              <a:lnSpc>
                <a:spcPct val="100000"/>
              </a:lnSpc>
              <a:spcBef>
                <a:spcPts val="600"/>
              </a:spcBef>
              <a:spcAft>
                <a:spcPts val="600"/>
              </a:spcAft>
              <a:defRPr sz="2400"/>
            </a:pPr>
            <a:r>
              <a:rPr lang="en-IN" sz="1900" dirty="0"/>
              <a:t>Even without official guarantees beforehand</a:t>
            </a:r>
          </a:p>
          <a:p>
            <a:pPr marL="685800" lvl="1" indent="-228600">
              <a:lnSpc>
                <a:spcPct val="100000"/>
              </a:lnSpc>
              <a:spcBef>
                <a:spcPts val="600"/>
              </a:spcBef>
              <a:spcAft>
                <a:spcPts val="600"/>
              </a:spcAft>
              <a:defRPr sz="2400"/>
            </a:pPr>
            <a:r>
              <a:rPr lang="en-IN" sz="1900" dirty="0"/>
              <a:t>To avoid large economic cost of bank failing</a:t>
            </a:r>
          </a:p>
        </p:txBody>
      </p:sp>
    </p:spTree>
    <p:extLst>
      <p:ext uri="{BB962C8B-B14F-4D97-AF65-F5344CB8AC3E}">
        <p14:creationId xmlns:p14="http://schemas.microsoft.com/office/powerpoint/2010/main" val="30530232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D43311-7B14-88FD-D494-A9F21CF87D2E}"/>
              </a:ext>
            </a:extLst>
          </p:cNvPr>
          <p:cNvGrpSpPr/>
          <p:nvPr/>
        </p:nvGrpSpPr>
        <p:grpSpPr>
          <a:xfrm>
            <a:off x="697861" y="843089"/>
            <a:ext cx="10833739" cy="753236"/>
            <a:chOff x="750367" y="2543175"/>
            <a:chExt cx="10691265" cy="1806712"/>
          </a:xfrm>
        </p:grpSpPr>
        <p:sp>
          <p:nvSpPr>
            <p:cNvPr id="4" name="Rectangle 3">
              <a:extLst>
                <a:ext uri="{FF2B5EF4-FFF2-40B4-BE49-F238E27FC236}">
                  <a16:creationId xmlns:a16="http://schemas.microsoft.com/office/drawing/2014/main" id="{FB718640-22FC-6C1E-023D-0783AD13AA58}"/>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E6F8C2F3-6A16-D921-F2DB-8E714B839B94}"/>
                </a:ext>
              </a:extLst>
            </p:cNvPr>
            <p:cNvSpPr txBox="1">
              <a:spLocks/>
            </p:cNvSpPr>
            <p:nvPr/>
          </p:nvSpPr>
          <p:spPr>
            <a:xfrm>
              <a:off x="750367" y="2743485"/>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US" sz="4800" cap="none" dirty="0">
                  <a:solidFill>
                    <a:srgbClr val="EC6D0B"/>
                  </a:solidFill>
                </a:rPr>
                <a:t>THE DIABOLIC LOOP</a:t>
              </a:r>
            </a:p>
          </p:txBody>
        </p:sp>
      </p:grpSp>
      <p:sp>
        <p:nvSpPr>
          <p:cNvPr id="10" name="Content Placeholder 2">
            <a:extLst>
              <a:ext uri="{FF2B5EF4-FFF2-40B4-BE49-F238E27FC236}">
                <a16:creationId xmlns:a16="http://schemas.microsoft.com/office/drawing/2014/main" id="{5BA89C84-6865-1339-36BA-91FE4BA11B88}"/>
              </a:ext>
            </a:extLst>
          </p:cNvPr>
          <p:cNvSpPr txBox="1">
            <a:spLocks/>
          </p:cNvSpPr>
          <p:nvPr/>
        </p:nvSpPr>
        <p:spPr>
          <a:xfrm>
            <a:off x="697861" y="1679837"/>
            <a:ext cx="10691652" cy="1119022"/>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833749">
              <a:lnSpc>
                <a:spcPct val="100000"/>
              </a:lnSpc>
              <a:spcBef>
                <a:spcPts val="800"/>
              </a:spcBef>
              <a:buFont typeface="Arial" panose="020B0604020202020204" pitchFamily="34" charset="0"/>
              <a:buNone/>
              <a:defRPr sz="2037"/>
            </a:pPr>
            <a:r>
              <a:rPr lang="en-GB" dirty="0"/>
              <a:t>Concentration of national bonds held by national banks and government guarantees to banks create a </a:t>
            </a:r>
            <a:r>
              <a:rPr lang="en-GB" dirty="0">
                <a:solidFill>
                  <a:srgbClr val="DE660F"/>
                </a:solidFill>
              </a:rPr>
              <a:t>diabolic (or doom) loop</a:t>
            </a:r>
          </a:p>
        </p:txBody>
      </p:sp>
      <p:pic>
        <p:nvPicPr>
          <p:cNvPr id="11" name="Content Placeholder 4" descr="Content Placeholder 4">
            <a:extLst>
              <a:ext uri="{FF2B5EF4-FFF2-40B4-BE49-F238E27FC236}">
                <a16:creationId xmlns:a16="http://schemas.microsoft.com/office/drawing/2014/main" id="{5FC2C0B2-DE5D-C392-A4A0-DDD4ABE0FFCF}"/>
              </a:ext>
            </a:extLst>
          </p:cNvPr>
          <p:cNvPicPr>
            <a:picLocks noChangeAspect="1"/>
          </p:cNvPicPr>
          <p:nvPr/>
        </p:nvPicPr>
        <p:blipFill>
          <a:blip r:embed="rId2"/>
          <a:stretch>
            <a:fillRect/>
          </a:stretch>
        </p:blipFill>
        <p:spPr>
          <a:xfrm>
            <a:off x="3443590" y="2105553"/>
            <a:ext cx="5032500" cy="3962240"/>
          </a:xfrm>
          <a:prstGeom prst="rect">
            <a:avLst/>
          </a:prstGeom>
          <a:ln w="12700">
            <a:miter lim="400000"/>
          </a:ln>
        </p:spPr>
      </p:pic>
    </p:spTree>
    <p:extLst>
      <p:ext uri="{BB962C8B-B14F-4D97-AF65-F5344CB8AC3E}">
        <p14:creationId xmlns:p14="http://schemas.microsoft.com/office/powerpoint/2010/main" val="19110432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5BA89C84-6865-1339-36BA-91FE4BA11B88}"/>
              </a:ext>
            </a:extLst>
          </p:cNvPr>
          <p:cNvSpPr txBox="1">
            <a:spLocks/>
          </p:cNvSpPr>
          <p:nvPr/>
        </p:nvSpPr>
        <p:spPr>
          <a:xfrm>
            <a:off x="697861" y="1526649"/>
            <a:ext cx="6756857" cy="4397073"/>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833749">
              <a:lnSpc>
                <a:spcPct val="100000"/>
              </a:lnSpc>
              <a:spcBef>
                <a:spcPts val="0"/>
              </a:spcBef>
              <a:spcAft>
                <a:spcPts val="600"/>
              </a:spcAft>
              <a:defRPr sz="2037"/>
            </a:pPr>
            <a:r>
              <a:rPr lang="en-GB" dirty="0"/>
              <a:t>Say investors raise their perceived risk of default on government bonds</a:t>
            </a:r>
          </a:p>
          <a:p>
            <a:pPr marL="208437" indent="-208437" defTabSz="833749">
              <a:lnSpc>
                <a:spcPct val="100000"/>
              </a:lnSpc>
              <a:spcBef>
                <a:spcPts val="0"/>
              </a:spcBef>
              <a:spcAft>
                <a:spcPts val="600"/>
              </a:spcAft>
              <a:defRPr sz="2037"/>
            </a:pPr>
            <a:r>
              <a:rPr lang="en-GB" dirty="0"/>
              <a:t>This means the expected value of the bonds decreases</a:t>
            </a:r>
          </a:p>
          <a:p>
            <a:pPr marL="208437" indent="-208437" defTabSz="833749">
              <a:lnSpc>
                <a:spcPct val="100000"/>
              </a:lnSpc>
              <a:spcBef>
                <a:spcPts val="0"/>
              </a:spcBef>
              <a:spcAft>
                <a:spcPts val="600"/>
              </a:spcAft>
              <a:defRPr sz="2037"/>
            </a:pPr>
            <a:r>
              <a:rPr lang="en-GB" dirty="0"/>
              <a:t>Banks that hold large amount of government bonds suffer as the market price of bonds falls </a:t>
            </a:r>
          </a:p>
          <a:p>
            <a:pPr marL="208437" indent="-208437" defTabSz="833749">
              <a:lnSpc>
                <a:spcPct val="100000"/>
              </a:lnSpc>
              <a:spcBef>
                <a:spcPts val="0"/>
              </a:spcBef>
              <a:spcAft>
                <a:spcPts val="600"/>
              </a:spcAft>
              <a:defRPr sz="2037"/>
            </a:pPr>
            <a:r>
              <a:rPr lang="en-GB" dirty="0"/>
              <a:t>By the </a:t>
            </a:r>
            <a:r>
              <a:rPr lang="en-GB" dirty="0">
                <a:solidFill>
                  <a:srgbClr val="DE660F"/>
                </a:solidFill>
              </a:rPr>
              <a:t>loss spiral, </a:t>
            </a:r>
            <a:r>
              <a:rPr lang="en-GB" dirty="0"/>
              <a:t>banks are more likely to fail</a:t>
            </a:r>
          </a:p>
          <a:p>
            <a:pPr marL="208437" indent="-208437" defTabSz="833749">
              <a:lnSpc>
                <a:spcPct val="100000"/>
              </a:lnSpc>
              <a:spcBef>
                <a:spcPts val="0"/>
              </a:spcBef>
              <a:spcAft>
                <a:spcPts val="600"/>
              </a:spcAft>
              <a:defRPr sz="2037"/>
            </a:pPr>
            <a:r>
              <a:rPr lang="en-GB" dirty="0"/>
              <a:t>The probability that the government will </a:t>
            </a:r>
            <a:r>
              <a:rPr lang="en-GB" dirty="0">
                <a:solidFill>
                  <a:srgbClr val="DE660F"/>
                </a:solidFill>
              </a:rPr>
              <a:t>bail out </a:t>
            </a:r>
            <a:r>
              <a:rPr lang="en-GB" dirty="0"/>
              <a:t>banks increases</a:t>
            </a:r>
          </a:p>
          <a:p>
            <a:pPr marL="208437" indent="-208437" defTabSz="833749">
              <a:lnSpc>
                <a:spcPct val="100000"/>
              </a:lnSpc>
              <a:spcBef>
                <a:spcPts val="0"/>
              </a:spcBef>
              <a:spcAft>
                <a:spcPts val="600"/>
              </a:spcAft>
              <a:defRPr sz="2037"/>
            </a:pPr>
            <a:r>
              <a:rPr lang="en-GB" dirty="0"/>
              <a:t>This increases possible government expenditures, worsens the fiscal balance sheet</a:t>
            </a:r>
          </a:p>
          <a:p>
            <a:pPr marL="208437" indent="-208437" defTabSz="833749">
              <a:lnSpc>
                <a:spcPct val="100000"/>
              </a:lnSpc>
              <a:spcBef>
                <a:spcPts val="0"/>
              </a:spcBef>
              <a:spcAft>
                <a:spcPts val="600"/>
              </a:spcAft>
              <a:defRPr sz="2037"/>
            </a:pPr>
            <a:r>
              <a:rPr lang="en-GB" dirty="0"/>
              <a:t>Risk of default on government bonds indeed rises, initial beliefs are verified by the loop.</a:t>
            </a:r>
          </a:p>
        </p:txBody>
      </p:sp>
      <p:pic>
        <p:nvPicPr>
          <p:cNvPr id="11" name="Content Placeholder 4" descr="Content Placeholder 4">
            <a:extLst>
              <a:ext uri="{FF2B5EF4-FFF2-40B4-BE49-F238E27FC236}">
                <a16:creationId xmlns:a16="http://schemas.microsoft.com/office/drawing/2014/main" id="{5FC2C0B2-DE5D-C392-A4A0-DDD4ABE0FFCF}"/>
              </a:ext>
            </a:extLst>
          </p:cNvPr>
          <p:cNvPicPr>
            <a:picLocks noChangeAspect="1"/>
          </p:cNvPicPr>
          <p:nvPr/>
        </p:nvPicPr>
        <p:blipFill>
          <a:blip r:embed="rId2"/>
          <a:stretch>
            <a:fillRect/>
          </a:stretch>
        </p:blipFill>
        <p:spPr>
          <a:xfrm>
            <a:off x="7578268" y="2161212"/>
            <a:ext cx="4427349" cy="3485786"/>
          </a:xfrm>
          <a:prstGeom prst="rect">
            <a:avLst/>
          </a:prstGeom>
          <a:ln w="12700">
            <a:miter lim="400000"/>
          </a:ln>
        </p:spPr>
      </p:pic>
      <p:sp>
        <p:nvSpPr>
          <p:cNvPr id="2" name="Title 1">
            <a:extLst>
              <a:ext uri="{FF2B5EF4-FFF2-40B4-BE49-F238E27FC236}">
                <a16:creationId xmlns:a16="http://schemas.microsoft.com/office/drawing/2014/main" id="{CF2B8577-BAF7-FCD0-DA91-6437A34156AE}"/>
              </a:ext>
            </a:extLst>
          </p:cNvPr>
          <p:cNvSpPr>
            <a:spLocks noGrp="1"/>
          </p:cNvSpPr>
          <p:nvPr>
            <p:ph type="title"/>
          </p:nvPr>
        </p:nvSpPr>
        <p:spPr>
          <a:xfrm>
            <a:off x="700635" y="798112"/>
            <a:ext cx="10691265" cy="565739"/>
          </a:xfrm>
        </p:spPr>
        <p:txBody>
          <a:bodyPr>
            <a:noAutofit/>
          </a:bodyPr>
          <a:lstStyle/>
          <a:p>
            <a:r>
              <a:rPr lang="en-GB" sz="3200" dirty="0"/>
              <a:t>TWO CHANNELS OF LOOP: (1) DEFAULT/BAILOUT</a:t>
            </a:r>
          </a:p>
        </p:txBody>
      </p:sp>
    </p:spTree>
    <p:extLst>
      <p:ext uri="{BB962C8B-B14F-4D97-AF65-F5344CB8AC3E}">
        <p14:creationId xmlns:p14="http://schemas.microsoft.com/office/powerpoint/2010/main" val="30497467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2">
            <a:extLst>
              <a:ext uri="{FF2B5EF4-FFF2-40B4-BE49-F238E27FC236}">
                <a16:creationId xmlns:a16="http://schemas.microsoft.com/office/drawing/2014/main" id="{5BA89C84-6865-1339-36BA-91FE4BA11B88}"/>
              </a:ext>
            </a:extLst>
          </p:cNvPr>
          <p:cNvSpPr txBox="1">
            <a:spLocks/>
          </p:cNvSpPr>
          <p:nvPr/>
        </p:nvSpPr>
        <p:spPr>
          <a:xfrm>
            <a:off x="700635" y="1558455"/>
            <a:ext cx="6756857" cy="4565044"/>
          </a:xfrm>
          <a:prstGeom prst="rect">
            <a:avLst/>
          </a:prstGeom>
        </p:spPr>
        <p:txBody>
          <a:bodyPr vert="horz" lIns="91440" tIns="45720" rIns="91440" bIns="45720" rtlCol="0">
            <a:norm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833749">
              <a:lnSpc>
                <a:spcPct val="100000"/>
              </a:lnSpc>
              <a:spcBef>
                <a:spcPts val="0"/>
              </a:spcBef>
              <a:spcAft>
                <a:spcPts val="600"/>
              </a:spcAft>
              <a:defRPr sz="2037"/>
            </a:pPr>
            <a:r>
              <a:rPr lang="en-GB" dirty="0"/>
              <a:t>Say investors raise their perceived risk of default on government bonds</a:t>
            </a:r>
          </a:p>
          <a:p>
            <a:pPr marL="208437" indent="-208437" defTabSz="833749">
              <a:lnSpc>
                <a:spcPct val="100000"/>
              </a:lnSpc>
              <a:spcBef>
                <a:spcPts val="0"/>
              </a:spcBef>
              <a:spcAft>
                <a:spcPts val="600"/>
              </a:spcAft>
              <a:defRPr sz="2037"/>
            </a:pPr>
            <a:r>
              <a:rPr lang="en-GB" dirty="0"/>
              <a:t>This means the expected value of the bonds decreases</a:t>
            </a:r>
          </a:p>
          <a:p>
            <a:pPr marL="208437" indent="-208437" defTabSz="833749">
              <a:lnSpc>
                <a:spcPct val="100000"/>
              </a:lnSpc>
              <a:spcBef>
                <a:spcPts val="0"/>
              </a:spcBef>
              <a:spcAft>
                <a:spcPts val="600"/>
              </a:spcAft>
              <a:defRPr sz="2037"/>
            </a:pPr>
            <a:r>
              <a:rPr lang="en-GB" dirty="0"/>
              <a:t>Banks that hold large amount of government bonds suffer as the market price of bonds falls </a:t>
            </a:r>
          </a:p>
          <a:p>
            <a:pPr marL="208437" indent="-208437" defTabSz="833749">
              <a:lnSpc>
                <a:spcPct val="100000"/>
              </a:lnSpc>
              <a:spcBef>
                <a:spcPts val="0"/>
              </a:spcBef>
              <a:spcAft>
                <a:spcPts val="600"/>
              </a:spcAft>
              <a:defRPr sz="2037"/>
            </a:pPr>
            <a:r>
              <a:rPr lang="en-GB" dirty="0"/>
              <a:t>By the </a:t>
            </a:r>
            <a:r>
              <a:rPr lang="en-GB" dirty="0">
                <a:solidFill>
                  <a:srgbClr val="DE660F"/>
                </a:solidFill>
              </a:rPr>
              <a:t>margin spiral</a:t>
            </a:r>
            <a:r>
              <a:rPr lang="en-GB" dirty="0"/>
              <a:t>,</a:t>
            </a:r>
            <a:r>
              <a:rPr lang="en-GB" dirty="0">
                <a:solidFill>
                  <a:srgbClr val="DE660F"/>
                </a:solidFill>
              </a:rPr>
              <a:t> </a:t>
            </a:r>
            <a:r>
              <a:rPr lang="en-GB" dirty="0"/>
              <a:t>bank cuts credit to firms and households </a:t>
            </a:r>
          </a:p>
          <a:p>
            <a:pPr marL="208437" indent="-208437" defTabSz="833749">
              <a:lnSpc>
                <a:spcPct val="100000"/>
              </a:lnSpc>
              <a:spcBef>
                <a:spcPts val="0"/>
              </a:spcBef>
              <a:spcAft>
                <a:spcPts val="600"/>
              </a:spcAft>
              <a:defRPr sz="2037"/>
            </a:pPr>
            <a:r>
              <a:rPr lang="en-GB" dirty="0"/>
              <a:t>Economic activity falls</a:t>
            </a:r>
          </a:p>
          <a:p>
            <a:pPr>
              <a:lnSpc>
                <a:spcPct val="100000"/>
              </a:lnSpc>
              <a:spcBef>
                <a:spcPts val="0"/>
              </a:spcBef>
              <a:spcAft>
                <a:spcPts val="600"/>
              </a:spcAft>
              <a:defRPr sz="2100"/>
            </a:pPr>
            <a:r>
              <a:rPr lang="en-GB" dirty="0"/>
              <a:t>Tax revenues fall, worsens the fiscal balance sheet</a:t>
            </a:r>
          </a:p>
          <a:p>
            <a:pPr>
              <a:lnSpc>
                <a:spcPct val="100000"/>
              </a:lnSpc>
              <a:spcBef>
                <a:spcPts val="0"/>
              </a:spcBef>
              <a:spcAft>
                <a:spcPts val="600"/>
              </a:spcAft>
              <a:defRPr sz="2100"/>
            </a:pPr>
            <a:r>
              <a:rPr lang="en-GB" dirty="0"/>
              <a:t>Risk of default on government bonds indeed rises, initial beliefs are verified by the loop.</a:t>
            </a:r>
          </a:p>
        </p:txBody>
      </p:sp>
      <p:pic>
        <p:nvPicPr>
          <p:cNvPr id="11" name="Content Placeholder 4" descr="Content Placeholder 4">
            <a:extLst>
              <a:ext uri="{FF2B5EF4-FFF2-40B4-BE49-F238E27FC236}">
                <a16:creationId xmlns:a16="http://schemas.microsoft.com/office/drawing/2014/main" id="{5FC2C0B2-DE5D-C392-A4A0-DDD4ABE0FFCF}"/>
              </a:ext>
            </a:extLst>
          </p:cNvPr>
          <p:cNvPicPr>
            <a:picLocks noChangeAspect="1"/>
          </p:cNvPicPr>
          <p:nvPr/>
        </p:nvPicPr>
        <p:blipFill>
          <a:blip r:embed="rId2"/>
          <a:stretch>
            <a:fillRect/>
          </a:stretch>
        </p:blipFill>
        <p:spPr>
          <a:xfrm>
            <a:off x="7578268" y="2161212"/>
            <a:ext cx="4427349" cy="3485786"/>
          </a:xfrm>
          <a:prstGeom prst="rect">
            <a:avLst/>
          </a:prstGeom>
          <a:ln w="12700">
            <a:miter lim="400000"/>
          </a:ln>
        </p:spPr>
      </p:pic>
      <p:sp>
        <p:nvSpPr>
          <p:cNvPr id="7" name="Title 1">
            <a:extLst>
              <a:ext uri="{FF2B5EF4-FFF2-40B4-BE49-F238E27FC236}">
                <a16:creationId xmlns:a16="http://schemas.microsoft.com/office/drawing/2014/main" id="{40BDA1FB-6933-E39F-C3BB-A5E46BD8517E}"/>
              </a:ext>
            </a:extLst>
          </p:cNvPr>
          <p:cNvSpPr>
            <a:spLocks noGrp="1"/>
          </p:cNvSpPr>
          <p:nvPr>
            <p:ph type="title"/>
          </p:nvPr>
        </p:nvSpPr>
        <p:spPr>
          <a:xfrm>
            <a:off x="700635" y="798112"/>
            <a:ext cx="10691265" cy="565739"/>
          </a:xfrm>
        </p:spPr>
        <p:txBody>
          <a:bodyPr>
            <a:noAutofit/>
          </a:bodyPr>
          <a:lstStyle/>
          <a:p>
            <a:r>
              <a:rPr lang="en-GB" sz="3200" dirty="0"/>
              <a:t>TWO CHANNELS OF LOOP: (2) CREDIT</a:t>
            </a:r>
          </a:p>
        </p:txBody>
      </p:sp>
    </p:spTree>
    <p:extLst>
      <p:ext uri="{BB962C8B-B14F-4D97-AF65-F5344CB8AC3E}">
        <p14:creationId xmlns:p14="http://schemas.microsoft.com/office/powerpoint/2010/main" val="1871400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57B-3419-0605-E19C-CDD1F7FD6C5C}"/>
              </a:ext>
            </a:extLst>
          </p:cNvPr>
          <p:cNvSpPr>
            <a:spLocks noGrp="1"/>
          </p:cNvSpPr>
          <p:nvPr>
            <p:ph type="title"/>
          </p:nvPr>
        </p:nvSpPr>
        <p:spPr>
          <a:xfrm>
            <a:off x="700635" y="798112"/>
            <a:ext cx="10691265" cy="565739"/>
          </a:xfrm>
        </p:spPr>
        <p:txBody>
          <a:bodyPr>
            <a:noAutofit/>
          </a:bodyPr>
          <a:lstStyle/>
          <a:p>
            <a:r>
              <a:rPr lang="en-GB" sz="3200" dirty="0"/>
              <a:t>More Diabolic Loops: Across Balance Sheets</a:t>
            </a:r>
          </a:p>
        </p:txBody>
      </p:sp>
      <p:sp>
        <p:nvSpPr>
          <p:cNvPr id="3" name="Content Placeholder 2">
            <a:extLst>
              <a:ext uri="{FF2B5EF4-FFF2-40B4-BE49-F238E27FC236}">
                <a16:creationId xmlns:a16="http://schemas.microsoft.com/office/drawing/2014/main" id="{699E012C-176B-ED1F-ACB7-B7B88717D805}"/>
              </a:ext>
            </a:extLst>
          </p:cNvPr>
          <p:cNvSpPr>
            <a:spLocks noGrp="1"/>
          </p:cNvSpPr>
          <p:nvPr>
            <p:ph idx="1"/>
          </p:nvPr>
        </p:nvSpPr>
        <p:spPr>
          <a:xfrm>
            <a:off x="700635" y="1472337"/>
            <a:ext cx="10691265" cy="4587551"/>
          </a:xfrm>
        </p:spPr>
        <p:txBody>
          <a:bodyPr>
            <a:noAutofit/>
          </a:bodyPr>
          <a:lstStyle/>
          <a:p>
            <a:pPr marL="0" indent="0">
              <a:lnSpc>
                <a:spcPct val="100000"/>
              </a:lnSpc>
              <a:spcBef>
                <a:spcPts val="600"/>
              </a:spcBef>
              <a:spcAft>
                <a:spcPts val="600"/>
              </a:spcAft>
              <a:buNone/>
              <a:defRPr sz="2400" i="1"/>
            </a:pPr>
            <a:r>
              <a:rPr lang="en-GB" sz="1900" dirty="0"/>
              <a:t>Behaviour of home builders and households when banks cut credit and increase interest rates on loans</a:t>
            </a:r>
          </a:p>
          <a:p>
            <a:pPr marL="0" indent="0">
              <a:lnSpc>
                <a:spcPct val="100000"/>
              </a:lnSpc>
              <a:spcBef>
                <a:spcPts val="600"/>
              </a:spcBef>
              <a:spcAft>
                <a:spcPts val="600"/>
              </a:spcAft>
              <a:buNone/>
              <a:defRPr sz="2400"/>
            </a:pPr>
            <a:r>
              <a:rPr lang="en-GB" sz="1900" dirty="0"/>
              <a:t>Home builders </a:t>
            </a:r>
            <a:r>
              <a:rPr lang="en-GB" sz="1900" dirty="0">
                <a:solidFill>
                  <a:srgbClr val="DE660F"/>
                </a:solidFill>
              </a:rPr>
              <a:t>fire sell </a:t>
            </a:r>
            <a:r>
              <a:rPr lang="en-GB" sz="1900" dirty="0"/>
              <a:t>their housing stock for low price when market liquidity is low</a:t>
            </a:r>
          </a:p>
          <a:p>
            <a:pPr lvl="1">
              <a:lnSpc>
                <a:spcPct val="100000"/>
              </a:lnSpc>
              <a:spcBef>
                <a:spcPts val="600"/>
              </a:spcBef>
              <a:spcAft>
                <a:spcPts val="600"/>
              </a:spcAft>
              <a:defRPr sz="2400"/>
            </a:pPr>
            <a:r>
              <a:rPr lang="en-GB" sz="1900" dirty="0"/>
              <a:t>Home builders abandon half-finished buildings, destroy wealth as early investments are irreversible, cannot fully realize returns.</a:t>
            </a:r>
          </a:p>
          <a:p>
            <a:pPr lvl="1">
              <a:lnSpc>
                <a:spcPct val="100000"/>
              </a:lnSpc>
              <a:spcBef>
                <a:spcPts val="600"/>
              </a:spcBef>
              <a:spcAft>
                <a:spcPts val="600"/>
              </a:spcAft>
              <a:defRPr sz="2400"/>
            </a:pPr>
            <a:r>
              <a:rPr lang="en-GB" sz="1900" dirty="0"/>
              <a:t>Construction activity falls</a:t>
            </a:r>
          </a:p>
          <a:p>
            <a:pPr>
              <a:lnSpc>
                <a:spcPct val="100000"/>
              </a:lnSpc>
              <a:spcBef>
                <a:spcPts val="600"/>
              </a:spcBef>
              <a:spcAft>
                <a:spcPts val="600"/>
              </a:spcAft>
              <a:defRPr sz="2400"/>
            </a:pPr>
            <a:r>
              <a:rPr lang="en-GB" sz="1900" dirty="0"/>
              <a:t>Households need to </a:t>
            </a:r>
            <a:r>
              <a:rPr lang="en-GB" sz="1900" dirty="0">
                <a:solidFill>
                  <a:srgbClr val="DE660F"/>
                </a:solidFill>
              </a:rPr>
              <a:t>fire sell </a:t>
            </a:r>
            <a:r>
              <a:rPr lang="en-GB" sz="1900" dirty="0"/>
              <a:t>the houses as well</a:t>
            </a:r>
          </a:p>
          <a:p>
            <a:pPr lvl="1">
              <a:lnSpc>
                <a:spcPct val="100000"/>
              </a:lnSpc>
              <a:spcBef>
                <a:spcPts val="600"/>
              </a:spcBef>
              <a:spcAft>
                <a:spcPts val="600"/>
              </a:spcAft>
              <a:defRPr sz="2400"/>
            </a:pPr>
            <a:r>
              <a:rPr lang="en-GB" sz="1900" dirty="0"/>
              <a:t>Households do not buy new houses, cannot get credit or too expensive.</a:t>
            </a:r>
          </a:p>
          <a:p>
            <a:pPr>
              <a:lnSpc>
                <a:spcPct val="100000"/>
              </a:lnSpc>
              <a:spcBef>
                <a:spcPts val="600"/>
              </a:spcBef>
              <a:spcAft>
                <a:spcPts val="600"/>
              </a:spcAft>
              <a:defRPr sz="2400"/>
            </a:pPr>
            <a:r>
              <a:rPr lang="en-GB" sz="1900" dirty="0"/>
              <a:t>The real estate sector enters a crisis</a:t>
            </a:r>
          </a:p>
          <a:p>
            <a:pPr lvl="1">
              <a:lnSpc>
                <a:spcPct val="100000"/>
              </a:lnSpc>
              <a:spcBef>
                <a:spcPts val="600"/>
              </a:spcBef>
              <a:spcAft>
                <a:spcPts val="600"/>
              </a:spcAft>
              <a:defRPr sz="2400"/>
            </a:pPr>
            <a:r>
              <a:rPr lang="en-GB" sz="1900" dirty="0"/>
              <a:t>Value of securitized mortgage products falls</a:t>
            </a:r>
          </a:p>
          <a:p>
            <a:pPr lvl="1">
              <a:lnSpc>
                <a:spcPct val="100000"/>
              </a:lnSpc>
              <a:spcBef>
                <a:spcPts val="600"/>
              </a:spcBef>
              <a:spcAft>
                <a:spcPts val="600"/>
              </a:spcAft>
              <a:defRPr sz="2400"/>
            </a:pPr>
            <a:r>
              <a:rPr lang="en-GB" sz="1900" dirty="0"/>
              <a:t>Further hurts the bank</a:t>
            </a:r>
          </a:p>
          <a:p>
            <a:pPr>
              <a:lnSpc>
                <a:spcPct val="100000"/>
              </a:lnSpc>
              <a:spcBef>
                <a:spcPts val="600"/>
              </a:spcBef>
              <a:spcAft>
                <a:spcPts val="600"/>
              </a:spcAft>
              <a:defRPr sz="2400"/>
            </a:pPr>
            <a:r>
              <a:rPr lang="en-GB" sz="1900" dirty="0"/>
              <a:t>Feeds back to further losses in financial system</a:t>
            </a:r>
          </a:p>
        </p:txBody>
      </p:sp>
    </p:spTree>
    <p:extLst>
      <p:ext uri="{BB962C8B-B14F-4D97-AF65-F5344CB8AC3E}">
        <p14:creationId xmlns:p14="http://schemas.microsoft.com/office/powerpoint/2010/main" val="6615432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35757B-3419-0605-E19C-CDD1F7FD6C5C}"/>
              </a:ext>
            </a:extLst>
          </p:cNvPr>
          <p:cNvSpPr>
            <a:spLocks noGrp="1"/>
          </p:cNvSpPr>
          <p:nvPr>
            <p:ph type="title"/>
          </p:nvPr>
        </p:nvSpPr>
        <p:spPr>
          <a:xfrm>
            <a:off x="700635" y="798112"/>
            <a:ext cx="10691265" cy="601318"/>
          </a:xfrm>
        </p:spPr>
        <p:txBody>
          <a:bodyPr>
            <a:normAutofit/>
          </a:bodyPr>
          <a:lstStyle/>
          <a:p>
            <a:r>
              <a:rPr lang="en-GB" sz="3200" dirty="0"/>
              <a:t>More Diabolic Loops: Across Markets</a:t>
            </a:r>
          </a:p>
        </p:txBody>
      </p:sp>
      <p:sp>
        <p:nvSpPr>
          <p:cNvPr id="3" name="Content Placeholder 2">
            <a:extLst>
              <a:ext uri="{FF2B5EF4-FFF2-40B4-BE49-F238E27FC236}">
                <a16:creationId xmlns:a16="http://schemas.microsoft.com/office/drawing/2014/main" id="{699E012C-176B-ED1F-ACB7-B7B88717D805}"/>
              </a:ext>
            </a:extLst>
          </p:cNvPr>
          <p:cNvSpPr>
            <a:spLocks noGrp="1"/>
          </p:cNvSpPr>
          <p:nvPr>
            <p:ph idx="1"/>
          </p:nvPr>
        </p:nvSpPr>
        <p:spPr>
          <a:xfrm>
            <a:off x="700634" y="1470991"/>
            <a:ext cx="10691265" cy="5022802"/>
          </a:xfrm>
        </p:spPr>
        <p:txBody>
          <a:bodyPr>
            <a:noAutofit/>
          </a:bodyPr>
          <a:lstStyle/>
          <a:p>
            <a:pPr marL="0" indent="0">
              <a:lnSpc>
                <a:spcPct val="100000"/>
              </a:lnSpc>
              <a:spcBef>
                <a:spcPts val="1800"/>
              </a:spcBef>
              <a:spcAft>
                <a:spcPts val="600"/>
              </a:spcAft>
              <a:buNone/>
              <a:defRPr sz="2400"/>
            </a:pPr>
            <a:r>
              <a:rPr lang="en-GB" sz="1900" i="1" dirty="0"/>
              <a:t>Behaviour of other economic agents</a:t>
            </a:r>
          </a:p>
          <a:p>
            <a:pPr>
              <a:lnSpc>
                <a:spcPct val="100000"/>
              </a:lnSpc>
              <a:spcBef>
                <a:spcPts val="1800"/>
              </a:spcBef>
              <a:spcAft>
                <a:spcPts val="600"/>
              </a:spcAft>
              <a:defRPr sz="2400"/>
            </a:pPr>
            <a:r>
              <a:rPr lang="en-GB" sz="1900" dirty="0"/>
              <a:t>Decline in real estate sector lowers wages and demand for inputs from other sectors</a:t>
            </a:r>
          </a:p>
          <a:p>
            <a:pPr>
              <a:lnSpc>
                <a:spcPct val="100000"/>
              </a:lnSpc>
              <a:spcBef>
                <a:spcPts val="1800"/>
              </a:spcBef>
              <a:spcAft>
                <a:spcPts val="600"/>
              </a:spcAft>
              <a:defRPr sz="2400"/>
            </a:pPr>
            <a:r>
              <a:rPr lang="en-GB" sz="1900" dirty="0"/>
              <a:t>Other banks loans more likely to default, the price of other financial assets more likely to decline</a:t>
            </a:r>
          </a:p>
          <a:p>
            <a:pPr>
              <a:lnSpc>
                <a:spcPct val="100000"/>
              </a:lnSpc>
              <a:spcBef>
                <a:spcPts val="1800"/>
              </a:spcBef>
              <a:spcAft>
                <a:spcPts val="600"/>
              </a:spcAft>
              <a:defRPr sz="2400"/>
            </a:pPr>
            <a:r>
              <a:rPr lang="en-GB" sz="1900" dirty="0"/>
              <a:t>Systemic crises spread to the real economy and back through a </a:t>
            </a:r>
            <a:r>
              <a:rPr lang="en-GB" sz="1900" dirty="0">
                <a:solidFill>
                  <a:srgbClr val="DE660F"/>
                </a:solidFill>
              </a:rPr>
              <a:t>general-equilibrium propagation </a:t>
            </a:r>
            <a:r>
              <a:rPr lang="en-GB" sz="1900" dirty="0"/>
              <a:t>of the initial shock</a:t>
            </a:r>
          </a:p>
          <a:p>
            <a:pPr>
              <a:lnSpc>
                <a:spcPct val="100000"/>
              </a:lnSpc>
              <a:spcBef>
                <a:spcPts val="1800"/>
              </a:spcBef>
              <a:spcAft>
                <a:spcPts val="600"/>
              </a:spcAft>
              <a:defRPr sz="2400"/>
            </a:pPr>
            <a:r>
              <a:rPr lang="en-GB" sz="1900" dirty="0"/>
              <a:t>The loops across balance sheets contribute to the amplification of shocks across different markets that are connected</a:t>
            </a:r>
          </a:p>
          <a:p>
            <a:pPr>
              <a:lnSpc>
                <a:spcPct val="100000"/>
              </a:lnSpc>
              <a:spcBef>
                <a:spcPts val="1800"/>
              </a:spcBef>
              <a:spcAft>
                <a:spcPts val="600"/>
              </a:spcAft>
              <a:defRPr sz="2400"/>
            </a:pPr>
            <a:r>
              <a:rPr lang="en-GB" sz="1900" dirty="0"/>
              <a:t>If less economic activity, lowers government tax revenue</a:t>
            </a:r>
          </a:p>
          <a:p>
            <a:pPr>
              <a:lnSpc>
                <a:spcPct val="100000"/>
              </a:lnSpc>
              <a:spcBef>
                <a:spcPts val="1800"/>
              </a:spcBef>
              <a:spcAft>
                <a:spcPts val="600"/>
              </a:spcAft>
              <a:defRPr sz="2400"/>
            </a:pPr>
            <a:r>
              <a:rPr lang="en-GB" sz="1900" dirty="0"/>
              <a:t>Risk of default on government bonds indeed rises, initial beliefs are verified by the loop</a:t>
            </a:r>
          </a:p>
        </p:txBody>
      </p:sp>
    </p:spTree>
    <p:extLst>
      <p:ext uri="{BB962C8B-B14F-4D97-AF65-F5344CB8AC3E}">
        <p14:creationId xmlns:p14="http://schemas.microsoft.com/office/powerpoint/2010/main" val="1216264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D43311-7B14-88FD-D494-A9F21CF87D2E}"/>
              </a:ext>
            </a:extLst>
          </p:cNvPr>
          <p:cNvGrpSpPr/>
          <p:nvPr/>
        </p:nvGrpSpPr>
        <p:grpSpPr>
          <a:xfrm>
            <a:off x="697861" y="843089"/>
            <a:ext cx="10833739" cy="2464654"/>
            <a:chOff x="750367" y="2543175"/>
            <a:chExt cx="10691265" cy="1806712"/>
          </a:xfrm>
        </p:grpSpPr>
        <p:sp>
          <p:nvSpPr>
            <p:cNvPr id="4" name="Rectangle 3">
              <a:extLst>
                <a:ext uri="{FF2B5EF4-FFF2-40B4-BE49-F238E27FC236}">
                  <a16:creationId xmlns:a16="http://schemas.microsoft.com/office/drawing/2014/main" id="{FB718640-22FC-6C1E-023D-0783AD13AA58}"/>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E6F8C2F3-6A16-D921-F2DB-8E714B839B94}"/>
                </a:ext>
              </a:extLst>
            </p:cNvPr>
            <p:cNvSpPr txBox="1">
              <a:spLocks/>
            </p:cNvSpPr>
            <p:nvPr/>
          </p:nvSpPr>
          <p:spPr>
            <a:xfrm>
              <a:off x="750367" y="2743485"/>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US" cap="none" dirty="0">
                  <a:solidFill>
                    <a:srgbClr val="EC6D0B"/>
                  </a:solidFill>
                </a:rPr>
                <a:t>EUROPEAN BANKS AND</a:t>
              </a:r>
            </a:p>
            <a:p>
              <a:pPr algn="ctr"/>
              <a:r>
                <a:rPr lang="en-US" cap="none" dirty="0">
                  <a:solidFill>
                    <a:srgbClr val="EC6D0B"/>
                  </a:solidFill>
                </a:rPr>
                <a:t> THEIR SOVEREIGNS</a:t>
              </a:r>
            </a:p>
            <a:p>
              <a:pPr algn="ctr"/>
              <a:r>
                <a:rPr lang="en-US" cap="none" dirty="0">
                  <a:solidFill>
                    <a:srgbClr val="EC6D0B"/>
                  </a:solidFill>
                </a:rPr>
                <a:t>IN 2007-10</a:t>
              </a:r>
            </a:p>
          </p:txBody>
        </p:sp>
      </p:grpSp>
      <p:sp>
        <p:nvSpPr>
          <p:cNvPr id="7" name="Content Placeholder 7">
            <a:extLst>
              <a:ext uri="{FF2B5EF4-FFF2-40B4-BE49-F238E27FC236}">
                <a16:creationId xmlns:a16="http://schemas.microsoft.com/office/drawing/2014/main" id="{B6B3B614-56FC-83A4-FBD2-56D38126E820}"/>
              </a:ext>
            </a:extLst>
          </p:cNvPr>
          <p:cNvSpPr>
            <a:spLocks noGrp="1"/>
          </p:cNvSpPr>
          <p:nvPr>
            <p:ph idx="1"/>
          </p:nvPr>
        </p:nvSpPr>
        <p:spPr>
          <a:xfrm>
            <a:off x="700635" y="3588543"/>
            <a:ext cx="10691265" cy="2464654"/>
          </a:xfrm>
        </p:spPr>
        <p:txBody>
          <a:bodyPr>
            <a:noAutofit/>
          </a:bodyPr>
          <a:lstStyle/>
          <a:p>
            <a:pPr>
              <a:lnSpc>
                <a:spcPct val="100000"/>
              </a:lnSpc>
              <a:spcBef>
                <a:spcPts val="1800"/>
              </a:spcBef>
              <a:spcAft>
                <a:spcPts val="600"/>
              </a:spcAft>
              <a:defRPr sz="2000"/>
            </a:pPr>
            <a:r>
              <a:rPr lang="en-GB" dirty="0"/>
              <a:t>There are only national sovereign bonds, there is no euro-wide safe bond</a:t>
            </a:r>
          </a:p>
          <a:p>
            <a:pPr>
              <a:lnSpc>
                <a:spcPct val="100000"/>
              </a:lnSpc>
              <a:spcBef>
                <a:spcPts val="1800"/>
              </a:spcBef>
              <a:spcAft>
                <a:spcPts val="600"/>
              </a:spcAft>
              <a:defRPr sz="2000"/>
            </a:pPr>
            <a:r>
              <a:rPr lang="en-GB" dirty="0"/>
              <a:t>Diabolic loop at national level</a:t>
            </a:r>
          </a:p>
          <a:p>
            <a:pPr>
              <a:lnSpc>
                <a:spcPct val="100000"/>
              </a:lnSpc>
              <a:spcBef>
                <a:spcPts val="1800"/>
              </a:spcBef>
              <a:spcAft>
                <a:spcPts val="600"/>
              </a:spcAft>
              <a:defRPr sz="2000"/>
            </a:pPr>
            <a:r>
              <a:rPr lang="en-GB" dirty="0"/>
              <a:t>Yet, some banks are European in size.</a:t>
            </a:r>
          </a:p>
          <a:p>
            <a:pPr>
              <a:lnSpc>
                <a:spcPct val="100000"/>
              </a:lnSpc>
              <a:spcBef>
                <a:spcPts val="1800"/>
              </a:spcBef>
              <a:spcAft>
                <a:spcPts val="600"/>
              </a:spcAft>
              <a:defRPr sz="2000"/>
            </a:pPr>
            <a:r>
              <a:rPr lang="en-GB" dirty="0"/>
              <a:t>An especially dangerous diabolic loop</a:t>
            </a:r>
          </a:p>
        </p:txBody>
      </p:sp>
    </p:spTree>
    <p:extLst>
      <p:ext uri="{BB962C8B-B14F-4D97-AF65-F5344CB8AC3E}">
        <p14:creationId xmlns:p14="http://schemas.microsoft.com/office/powerpoint/2010/main" val="3159704432"/>
      </p:ext>
    </p:extLst>
  </p:cSld>
  <p:clrMapOvr>
    <a:masterClrMapping/>
  </p:clrMapOvr>
</p:sld>
</file>

<file path=ppt/theme/theme1.xml><?xml version="1.0" encoding="utf-8"?>
<a:theme xmlns:a="http://schemas.openxmlformats.org/drawingml/2006/main" name="Ricardo's Theme">
  <a:themeElements>
    <a:clrScheme name="Custom 2">
      <a:dk1>
        <a:srgbClr val="000000"/>
      </a:dk1>
      <a:lt1>
        <a:srgbClr val="FFFFFF"/>
      </a:lt1>
      <a:dk2>
        <a:srgbClr val="A7A7A7"/>
      </a:dk2>
      <a:lt2>
        <a:srgbClr val="535353"/>
      </a:lt2>
      <a:accent1>
        <a:srgbClr val="418AB3"/>
      </a:accent1>
      <a:accent2>
        <a:srgbClr val="A6B727"/>
      </a:accent2>
      <a:accent3>
        <a:srgbClr val="F69200"/>
      </a:accent3>
      <a:accent4>
        <a:srgbClr val="838383"/>
      </a:accent4>
      <a:accent5>
        <a:srgbClr val="FEC306"/>
      </a:accent5>
      <a:accent6>
        <a:srgbClr val="DF5327"/>
      </a:accent6>
      <a:hlink>
        <a:srgbClr val="0000FF"/>
      </a:hlink>
      <a:folHlink>
        <a:srgbClr val="FF00F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icardo's Theme" id="{E253C2BE-45FB-9B4A-BBD1-463660D5B3BC}" vid="{584797CE-D685-0341-A455-22AB9418E12A}"/>
    </a:ext>
  </a:extLst>
</a:theme>
</file>

<file path=docProps/app.xml><?xml version="1.0" encoding="utf-8"?>
<Properties xmlns="http://schemas.openxmlformats.org/officeDocument/2006/extended-properties" xmlns:vt="http://schemas.openxmlformats.org/officeDocument/2006/docPropsVTypes">
  <Template>Ricardo's Theme</Template>
  <TotalTime>85</TotalTime>
  <Words>1708</Words>
  <Application>Microsoft Macintosh PowerPoint</Application>
  <PresentationFormat>Widescreen</PresentationFormat>
  <Paragraphs>126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Calisto MT</vt:lpstr>
      <vt:lpstr>Univers Condensed</vt:lpstr>
      <vt:lpstr>Ricardo's Theme</vt:lpstr>
      <vt:lpstr>Chapter 7  The Nexus Between the Private and Public Sectors</vt:lpstr>
      <vt:lpstr>Why Do Banks Hold Government Debt?</vt:lpstr>
      <vt:lpstr>Governments protect Banks</vt:lpstr>
      <vt:lpstr>PowerPoint Presentation</vt:lpstr>
      <vt:lpstr>TWO CHANNELS OF LOOP: (1) DEFAULT/BAILOUT</vt:lpstr>
      <vt:lpstr>TWO CHANNELS OF LOOP: (2) CREDIT</vt:lpstr>
      <vt:lpstr>More Diabolic Loops: Across Balance Sheets</vt:lpstr>
      <vt:lpstr>More Diabolic Loops: Across Markets</vt:lpstr>
      <vt:lpstr>PowerPoint Presentation</vt:lpstr>
      <vt:lpstr>Features of European banks</vt:lpstr>
      <vt:lpstr>Sovereign and banks CDS spreads</vt:lpstr>
      <vt:lpstr>Sovereign and banks CDS spreads</vt:lpstr>
      <vt:lpstr>Correlation between bank and sovereign risk</vt:lpstr>
      <vt:lpstr>Correlation between bank and sovereign risk</vt:lpstr>
      <vt:lpstr>PowerPoint Presentation</vt:lpstr>
      <vt:lpstr>Sequence of events</vt:lpstr>
      <vt:lpstr>Bank credit and deposits at central bank</vt:lpstr>
      <vt:lpstr>Bank credit and deposits at central bank</vt:lpstr>
      <vt:lpstr>Macro-Prudential Policy</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7  The Nexus Between the Private and Public Sectors</dc:title>
  <dc:creator>Jain87,S (ug)</dc:creator>
  <cp:lastModifiedBy>Reis,RA</cp:lastModifiedBy>
  <cp:revision>13</cp:revision>
  <dcterms:created xsi:type="dcterms:W3CDTF">2023-06-05T15:47:35Z</dcterms:created>
  <dcterms:modified xsi:type="dcterms:W3CDTF">2023-06-10T08:38:12Z</dcterms:modified>
</cp:coreProperties>
</file>