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92" r:id="rId2"/>
    <p:sldId id="262" r:id="rId3"/>
    <p:sldId id="260" r:id="rId4"/>
    <p:sldId id="298" r:id="rId5"/>
    <p:sldId id="293" r:id="rId6"/>
    <p:sldId id="294" r:id="rId7"/>
    <p:sldId id="265" r:id="rId8"/>
    <p:sldId id="286" r:id="rId9"/>
    <p:sldId id="295" r:id="rId10"/>
    <p:sldId id="299" r:id="rId11"/>
    <p:sldId id="291" r:id="rId12"/>
    <p:sldId id="276" r:id="rId13"/>
    <p:sldId id="277" r:id="rId14"/>
    <p:sldId id="297" r:id="rId15"/>
    <p:sldId id="300" r:id="rId16"/>
    <p:sldId id="281" r:id="rId17"/>
    <p:sldId id="269" r:id="rId18"/>
    <p:sldId id="296"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yu,K (pgt)" initials="L(" lastIdx="1" clrIdx="0">
    <p:extLst>
      <p:ext uri="{19B8F6BF-5375-455C-9EA6-DF929625EA0E}">
        <p15:presenceInfo xmlns:p15="http://schemas.microsoft.com/office/powerpoint/2012/main" userId="S::K.Liang@lse.ac.uk::220f9ceb-4686-4139-bd70-ccacfb205272" providerId="AD"/>
      </p:ext>
    </p:extLst>
  </p:cmAuthor>
  <p:cmAuthor id="2" name="Kaman Liang" initials="KL" lastIdx="2" clrIdx="1">
    <p:extLst>
      <p:ext uri="{19B8F6BF-5375-455C-9EA6-DF929625EA0E}">
        <p15:presenceInfo xmlns:p15="http://schemas.microsoft.com/office/powerpoint/2012/main" userId="9d29889e1914782b" providerId="Windows Live"/>
      </p:ext>
    </p:extLst>
  </p:cmAuthor>
  <p:cmAuthor id="3" name="Kaman Lyu" initials="KL" lastIdx="3" clrIdx="2">
    <p:extLst>
      <p:ext uri="{19B8F6BF-5375-455C-9EA6-DF929625EA0E}">
        <p15:presenceInfo xmlns:p15="http://schemas.microsoft.com/office/powerpoint/2012/main" userId="Kaman Lyu"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76736"/>
    <a:srgbClr val="D77024"/>
    <a:srgbClr val="E77E12"/>
    <a:srgbClr val="EDA70B"/>
    <a:srgbClr val="A5695D"/>
    <a:srgbClr val="EC6C0A"/>
    <a:srgbClr val="FFD51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7335" autoAdjust="0"/>
    <p:restoredTop sz="94660"/>
  </p:normalViewPr>
  <p:slideViewPr>
    <p:cSldViewPr snapToGrid="0">
      <p:cViewPr varScale="1">
        <p:scale>
          <a:sx n="116" d="100"/>
          <a:sy n="116" d="100"/>
        </p:scale>
        <p:origin x="208" y="4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8BB94B3-CBA3-4764-BD66-79EFE7235BFC}"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D4BCAB7B-A476-4753-AA2F-01CA3331CBDB}">
      <dgm:prSet custT="1"/>
      <dgm:spPr/>
      <dgm:t>
        <a:bodyPr/>
        <a:lstStyle/>
        <a:p>
          <a:r>
            <a:rPr lang="en-GB" sz="1800" dirty="0">
              <a:latin typeface="+mj-lt"/>
            </a:rPr>
            <a:t>Individuals can insure each other indirectly by holding a safe asset (zero cash-flow) and re-trading after the shocks are realised</a:t>
          </a:r>
          <a:endParaRPr lang="en-US" sz="1800" dirty="0">
            <a:latin typeface="+mj-lt"/>
          </a:endParaRPr>
        </a:p>
      </dgm:t>
    </dgm:pt>
    <dgm:pt modelId="{1CA30586-8593-4840-9A55-F18A75154BA1}" type="parTrans" cxnId="{84A7E29A-1CFE-4F33-867F-CF2C0EAEF086}">
      <dgm:prSet/>
      <dgm:spPr/>
      <dgm:t>
        <a:bodyPr/>
        <a:lstStyle/>
        <a:p>
          <a:endParaRPr lang="en-US"/>
        </a:p>
      </dgm:t>
    </dgm:pt>
    <dgm:pt modelId="{1684B7CF-6FF1-4AC7-B1AF-56F04F78E214}" type="sibTrans" cxnId="{84A7E29A-1CFE-4F33-867F-CF2C0EAEF086}">
      <dgm:prSet/>
      <dgm:spPr/>
      <dgm:t>
        <a:bodyPr/>
        <a:lstStyle/>
        <a:p>
          <a:endParaRPr lang="en-US"/>
        </a:p>
      </dgm:t>
    </dgm:pt>
    <dgm:pt modelId="{421198B1-D922-415E-B0A7-AB34EC509564}">
      <dgm:prSet custT="1"/>
      <dgm:spPr/>
      <dgm:t>
        <a:bodyPr/>
        <a:lstStyle/>
        <a:p>
          <a:r>
            <a:rPr lang="en-GB" sz="1800" dirty="0">
              <a:latin typeface="+mj-lt"/>
            </a:rPr>
            <a:t>The safe asset may not give a cash flow, but it gives a service flow in the form of self-insurance via re-trading</a:t>
          </a:r>
          <a:endParaRPr lang="en-US" sz="1800" dirty="0">
            <a:latin typeface="+mj-lt"/>
          </a:endParaRPr>
        </a:p>
      </dgm:t>
    </dgm:pt>
    <dgm:pt modelId="{3013D54F-52A0-48F0-B13B-5DB2D764DBE5}" type="parTrans" cxnId="{17777D2A-D006-44CA-B043-4B707FA53227}">
      <dgm:prSet/>
      <dgm:spPr/>
      <dgm:t>
        <a:bodyPr/>
        <a:lstStyle/>
        <a:p>
          <a:endParaRPr lang="en-US"/>
        </a:p>
      </dgm:t>
    </dgm:pt>
    <dgm:pt modelId="{8B4C3335-5531-4F2C-A15B-C1A937C124F6}" type="sibTrans" cxnId="{17777D2A-D006-44CA-B043-4B707FA53227}">
      <dgm:prSet/>
      <dgm:spPr/>
      <dgm:t>
        <a:bodyPr/>
        <a:lstStyle/>
        <a:p>
          <a:endParaRPr lang="en-US"/>
        </a:p>
      </dgm:t>
    </dgm:pt>
    <dgm:pt modelId="{F1B7EEF9-15A2-4407-8AB9-04E9D74FC764}">
      <dgm:prSet custT="1"/>
      <dgm:spPr/>
      <dgm:t>
        <a:bodyPr/>
        <a:lstStyle/>
        <a:p>
          <a:r>
            <a:rPr lang="en-GB" sz="1800" dirty="0">
              <a:latin typeface="+mj-lt"/>
            </a:rPr>
            <a:t>The safe asset might appreciate if both individuals suddenly face more risk. E.g., going into a recession</a:t>
          </a:r>
          <a:endParaRPr lang="en-US" sz="1800" dirty="0">
            <a:latin typeface="+mj-lt"/>
          </a:endParaRPr>
        </a:p>
      </dgm:t>
    </dgm:pt>
    <dgm:pt modelId="{78AF0484-19B8-43D3-8D81-0F27383CA17C}" type="parTrans" cxnId="{4A7DEAF9-F0BD-4B09-A8F5-E189835C0C37}">
      <dgm:prSet/>
      <dgm:spPr/>
      <dgm:t>
        <a:bodyPr/>
        <a:lstStyle/>
        <a:p>
          <a:endParaRPr lang="en-US"/>
        </a:p>
      </dgm:t>
    </dgm:pt>
    <dgm:pt modelId="{D31D9235-E589-4085-8335-20B1070FA57A}" type="sibTrans" cxnId="{4A7DEAF9-F0BD-4B09-A8F5-E189835C0C37}">
      <dgm:prSet/>
      <dgm:spPr/>
      <dgm:t>
        <a:bodyPr/>
        <a:lstStyle/>
        <a:p>
          <a:endParaRPr lang="en-US"/>
        </a:p>
      </dgm:t>
    </dgm:pt>
    <dgm:pt modelId="{2C1EDADF-C1D3-43DF-9B15-4DB1576B0392}">
      <dgm:prSet custT="1"/>
      <dgm:spPr/>
      <dgm:t>
        <a:bodyPr/>
        <a:lstStyle/>
        <a:p>
          <a:r>
            <a:rPr lang="en-GB" sz="1800" dirty="0">
              <a:latin typeface="+mj-lt"/>
            </a:rPr>
            <a:t>The safe asset is a good friend to everyone in risky times, not only when a particular idiosyncratic risk materialises.</a:t>
          </a:r>
          <a:endParaRPr lang="en-US" sz="1800" dirty="0">
            <a:latin typeface="+mj-lt"/>
          </a:endParaRPr>
        </a:p>
      </dgm:t>
    </dgm:pt>
    <dgm:pt modelId="{34F21B67-AB4C-41D8-AA02-B4E1690D0D58}" type="parTrans" cxnId="{9F13C281-A17C-40EF-BC32-2BC609A34A00}">
      <dgm:prSet/>
      <dgm:spPr/>
      <dgm:t>
        <a:bodyPr/>
        <a:lstStyle/>
        <a:p>
          <a:endParaRPr lang="en-US"/>
        </a:p>
      </dgm:t>
    </dgm:pt>
    <dgm:pt modelId="{E8B2BAC0-44C6-4006-A37A-499A9260B6F8}" type="sibTrans" cxnId="{9F13C281-A17C-40EF-BC32-2BC609A34A00}">
      <dgm:prSet/>
      <dgm:spPr/>
      <dgm:t>
        <a:bodyPr/>
        <a:lstStyle/>
        <a:p>
          <a:endParaRPr lang="en-US"/>
        </a:p>
      </dgm:t>
    </dgm:pt>
    <dgm:pt modelId="{C986219A-B425-4527-9C04-FC5E6DC18DCD}">
      <dgm:prSet custT="1"/>
      <dgm:spPr>
        <a:solidFill>
          <a:srgbClr val="E77E12"/>
        </a:solidFill>
      </dgm:spPr>
      <dgm:t>
        <a:bodyPr/>
        <a:lstStyle/>
        <a:p>
          <a:r>
            <a:rPr lang="en-GB" sz="2000" dirty="0">
              <a:latin typeface="+mj-lt"/>
            </a:rPr>
            <a:t>2. Easy tradability</a:t>
          </a:r>
          <a:endParaRPr lang="en-US" sz="2000" dirty="0">
            <a:latin typeface="+mj-lt"/>
          </a:endParaRPr>
        </a:p>
      </dgm:t>
    </dgm:pt>
    <dgm:pt modelId="{F8F04983-75A3-4900-B842-4D17C7F724CF}" type="parTrans" cxnId="{9226C80B-47C6-440C-AE41-110A6F27789D}">
      <dgm:prSet/>
      <dgm:spPr/>
      <dgm:t>
        <a:bodyPr/>
        <a:lstStyle/>
        <a:p>
          <a:endParaRPr lang="en-US"/>
        </a:p>
      </dgm:t>
    </dgm:pt>
    <dgm:pt modelId="{543116C7-16C8-4DE4-88C8-4E4A4E3EC70B}" type="sibTrans" cxnId="{9226C80B-47C6-440C-AE41-110A6F27789D}">
      <dgm:prSet/>
      <dgm:spPr/>
      <dgm:t>
        <a:bodyPr/>
        <a:lstStyle/>
        <a:p>
          <a:endParaRPr lang="en-US"/>
        </a:p>
      </dgm:t>
    </dgm:pt>
    <dgm:pt modelId="{6B6E2564-6052-4B06-A9CF-EA8AB2DADDB4}">
      <dgm:prSet custT="1"/>
      <dgm:spPr/>
      <dgm:t>
        <a:bodyPr/>
        <a:lstStyle/>
        <a:p>
          <a:r>
            <a:rPr lang="en-GB" sz="1800" dirty="0">
              <a:latin typeface="+mj-lt"/>
            </a:rPr>
            <a:t>This is ideally achieved if the cash flow is the same across a wide variety of possible future scenarios</a:t>
          </a:r>
          <a:endParaRPr lang="en-US" sz="1800" dirty="0">
            <a:latin typeface="+mj-lt"/>
          </a:endParaRPr>
        </a:p>
      </dgm:t>
    </dgm:pt>
    <dgm:pt modelId="{6E87F318-F2F9-4817-9CEC-B5AC87AC2CC8}" type="parTrans" cxnId="{CA7BDFE2-7068-4941-BFE4-1F3723DEA622}">
      <dgm:prSet/>
      <dgm:spPr/>
      <dgm:t>
        <a:bodyPr/>
        <a:lstStyle/>
        <a:p>
          <a:endParaRPr lang="en-US"/>
        </a:p>
      </dgm:t>
    </dgm:pt>
    <dgm:pt modelId="{AC5202F7-9F9E-4ED4-A9A3-5331C9790CB0}" type="sibTrans" cxnId="{CA7BDFE2-7068-4941-BFE4-1F3723DEA622}">
      <dgm:prSet/>
      <dgm:spPr/>
      <dgm:t>
        <a:bodyPr/>
        <a:lstStyle/>
        <a:p>
          <a:endParaRPr lang="en-US"/>
        </a:p>
      </dgm:t>
    </dgm:pt>
    <dgm:pt modelId="{851121AE-F2DF-431E-A09E-679EBA09D316}">
      <dgm:prSet custT="1"/>
      <dgm:spPr/>
      <dgm:t>
        <a:bodyPr/>
        <a:lstStyle/>
        <a:p>
          <a:r>
            <a:rPr lang="en-GB" sz="1800" dirty="0">
              <a:latin typeface="+mj-lt"/>
            </a:rPr>
            <a:t>The holder does not need to investigate what is more or less likely to happen in the future </a:t>
          </a:r>
          <a:endParaRPr lang="en-US" sz="1800" dirty="0">
            <a:latin typeface="+mj-lt"/>
          </a:endParaRPr>
        </a:p>
      </dgm:t>
    </dgm:pt>
    <dgm:pt modelId="{FE3EF619-5A2A-4C5E-A928-4E4B6B995460}" type="parTrans" cxnId="{17A29201-5527-4BCD-922E-1A5D096E3B6D}">
      <dgm:prSet/>
      <dgm:spPr/>
      <dgm:t>
        <a:bodyPr/>
        <a:lstStyle/>
        <a:p>
          <a:endParaRPr lang="en-US"/>
        </a:p>
      </dgm:t>
    </dgm:pt>
    <dgm:pt modelId="{4EC60C31-82DB-497C-9165-86C77D460395}" type="sibTrans" cxnId="{17A29201-5527-4BCD-922E-1A5D096E3B6D}">
      <dgm:prSet/>
      <dgm:spPr/>
      <dgm:t>
        <a:bodyPr/>
        <a:lstStyle/>
        <a:p>
          <a:endParaRPr lang="en-US"/>
        </a:p>
      </dgm:t>
    </dgm:pt>
    <dgm:pt modelId="{E9E6A386-0846-42B2-95E5-9D6C116697DA}">
      <dgm:prSet custT="1"/>
      <dgm:spPr/>
      <dgm:t>
        <a:bodyPr/>
        <a:lstStyle/>
        <a:p>
          <a:r>
            <a:rPr lang="en-GB" sz="1800" dirty="0">
              <a:latin typeface="+mj-lt"/>
            </a:rPr>
            <a:t>The holder does not need to worry that other traders know more about the cash flows than he/she does, letting them take advantage of him/her when trading. </a:t>
          </a:r>
          <a:endParaRPr lang="en-US" sz="1800" dirty="0">
            <a:latin typeface="+mj-lt"/>
          </a:endParaRPr>
        </a:p>
      </dgm:t>
    </dgm:pt>
    <dgm:pt modelId="{C3F75ADC-7F5D-401E-9442-6A25AE8A114B}" type="parTrans" cxnId="{216CA55B-14A4-49FB-960B-F42D4102BEF5}">
      <dgm:prSet/>
      <dgm:spPr/>
      <dgm:t>
        <a:bodyPr/>
        <a:lstStyle/>
        <a:p>
          <a:endParaRPr lang="en-US"/>
        </a:p>
      </dgm:t>
    </dgm:pt>
    <dgm:pt modelId="{78A55CA9-AB0B-4152-8FCF-ECAEF7559577}" type="sibTrans" cxnId="{216CA55B-14A4-49FB-960B-F42D4102BEF5}">
      <dgm:prSet/>
      <dgm:spPr/>
      <dgm:t>
        <a:bodyPr/>
        <a:lstStyle/>
        <a:p>
          <a:endParaRPr lang="en-US"/>
        </a:p>
      </dgm:t>
    </dgm:pt>
    <dgm:pt modelId="{4A0FDFE2-A696-487C-A068-99996CFF423B}">
      <dgm:prSet custT="1"/>
      <dgm:spPr>
        <a:solidFill>
          <a:srgbClr val="EDA70B"/>
        </a:solidFill>
      </dgm:spPr>
      <dgm:t>
        <a:bodyPr/>
        <a:lstStyle/>
        <a:p>
          <a:r>
            <a:rPr lang="en-GB" sz="2000" dirty="0">
              <a:latin typeface="+mj-lt"/>
            </a:rPr>
            <a:t>1. Indirect insurance</a:t>
          </a:r>
          <a:endParaRPr lang="en-US" sz="2000" dirty="0">
            <a:latin typeface="+mj-lt"/>
          </a:endParaRPr>
        </a:p>
      </dgm:t>
    </dgm:pt>
    <dgm:pt modelId="{5B60067B-7C66-41D7-8290-1E44A8365E46}" type="sibTrans" cxnId="{D344058B-4DD4-4CF2-825B-103389A55B3F}">
      <dgm:prSet/>
      <dgm:spPr/>
      <dgm:t>
        <a:bodyPr/>
        <a:lstStyle/>
        <a:p>
          <a:endParaRPr lang="en-US"/>
        </a:p>
      </dgm:t>
    </dgm:pt>
    <dgm:pt modelId="{1AA93724-2C8B-494A-A0E2-CF52DA6B6DC3}" type="parTrans" cxnId="{D344058B-4DD4-4CF2-825B-103389A55B3F}">
      <dgm:prSet/>
      <dgm:spPr/>
      <dgm:t>
        <a:bodyPr/>
        <a:lstStyle/>
        <a:p>
          <a:endParaRPr lang="en-US"/>
        </a:p>
      </dgm:t>
    </dgm:pt>
    <dgm:pt modelId="{B8D2FB57-898B-EC42-A3CA-96BA2E5660FC}">
      <dgm:prSet custT="1"/>
      <dgm:spPr/>
      <dgm:t>
        <a:bodyPr/>
        <a:lstStyle/>
        <a:p>
          <a:endParaRPr lang="en-US" sz="1800" dirty="0">
            <a:latin typeface="+mj-lt"/>
          </a:endParaRPr>
        </a:p>
      </dgm:t>
    </dgm:pt>
    <dgm:pt modelId="{CF702E85-5304-6D46-95A3-F08F7757E98F}" type="parTrans" cxnId="{43964839-20B2-3544-B801-2785FCD04A88}">
      <dgm:prSet/>
      <dgm:spPr/>
      <dgm:t>
        <a:bodyPr/>
        <a:lstStyle/>
        <a:p>
          <a:endParaRPr lang="en-GB"/>
        </a:p>
      </dgm:t>
    </dgm:pt>
    <dgm:pt modelId="{688CE647-4AC8-A04B-BD76-49FB9F87E46A}" type="sibTrans" cxnId="{43964839-20B2-3544-B801-2785FCD04A88}">
      <dgm:prSet/>
      <dgm:spPr/>
      <dgm:t>
        <a:bodyPr/>
        <a:lstStyle/>
        <a:p>
          <a:endParaRPr lang="en-GB"/>
        </a:p>
      </dgm:t>
    </dgm:pt>
    <dgm:pt modelId="{FFC8CE45-2655-A14C-AB04-38994B9CDD17}" type="pres">
      <dgm:prSet presAssocID="{78BB94B3-CBA3-4764-BD66-79EFE7235BFC}" presName="linear" presStyleCnt="0">
        <dgm:presLayoutVars>
          <dgm:animLvl val="lvl"/>
          <dgm:resizeHandles val="exact"/>
        </dgm:presLayoutVars>
      </dgm:prSet>
      <dgm:spPr/>
    </dgm:pt>
    <dgm:pt modelId="{24DC5784-D09C-1743-910C-CF50C12AFC9B}" type="pres">
      <dgm:prSet presAssocID="{4A0FDFE2-A696-487C-A068-99996CFF423B}" presName="parentText" presStyleLbl="node1" presStyleIdx="0" presStyleCnt="2" custScaleY="41678">
        <dgm:presLayoutVars>
          <dgm:chMax val="0"/>
          <dgm:bulletEnabled val="1"/>
        </dgm:presLayoutVars>
      </dgm:prSet>
      <dgm:spPr/>
    </dgm:pt>
    <dgm:pt modelId="{218ABB2B-BA93-CF48-94E0-4BE27C74C018}" type="pres">
      <dgm:prSet presAssocID="{4A0FDFE2-A696-487C-A068-99996CFF423B}" presName="childText" presStyleLbl="revTx" presStyleIdx="0" presStyleCnt="2">
        <dgm:presLayoutVars>
          <dgm:bulletEnabled val="1"/>
        </dgm:presLayoutVars>
      </dgm:prSet>
      <dgm:spPr/>
    </dgm:pt>
    <dgm:pt modelId="{C690E8C8-21F9-9D4E-92E0-4CFD940C4E82}" type="pres">
      <dgm:prSet presAssocID="{C986219A-B425-4527-9C04-FC5E6DC18DCD}" presName="parentText" presStyleLbl="node1" presStyleIdx="1" presStyleCnt="2" custScaleY="46031">
        <dgm:presLayoutVars>
          <dgm:chMax val="0"/>
          <dgm:bulletEnabled val="1"/>
        </dgm:presLayoutVars>
      </dgm:prSet>
      <dgm:spPr/>
    </dgm:pt>
    <dgm:pt modelId="{AA35E648-6F9C-5B44-9D3B-E607A8590125}" type="pres">
      <dgm:prSet presAssocID="{C986219A-B425-4527-9C04-FC5E6DC18DCD}" presName="childText" presStyleLbl="revTx" presStyleIdx="1" presStyleCnt="2">
        <dgm:presLayoutVars>
          <dgm:bulletEnabled val="1"/>
        </dgm:presLayoutVars>
      </dgm:prSet>
      <dgm:spPr/>
    </dgm:pt>
  </dgm:ptLst>
  <dgm:cxnLst>
    <dgm:cxn modelId="{17A29201-5527-4BCD-922E-1A5D096E3B6D}" srcId="{C986219A-B425-4527-9C04-FC5E6DC18DCD}" destId="{851121AE-F2DF-431E-A09E-679EBA09D316}" srcOrd="1" destOrd="0" parTransId="{FE3EF619-5A2A-4C5E-A928-4E4B6B995460}" sibTransId="{4EC60C31-82DB-497C-9165-86C77D460395}"/>
    <dgm:cxn modelId="{9226C80B-47C6-440C-AE41-110A6F27789D}" srcId="{78BB94B3-CBA3-4764-BD66-79EFE7235BFC}" destId="{C986219A-B425-4527-9C04-FC5E6DC18DCD}" srcOrd="1" destOrd="0" parTransId="{F8F04983-75A3-4900-B842-4D17C7F724CF}" sibTransId="{543116C7-16C8-4DE4-88C8-4E4A4E3EC70B}"/>
    <dgm:cxn modelId="{17777D2A-D006-44CA-B043-4B707FA53227}" srcId="{4A0FDFE2-A696-487C-A068-99996CFF423B}" destId="{421198B1-D922-415E-B0A7-AB34EC509564}" srcOrd="1" destOrd="0" parTransId="{3013D54F-52A0-48F0-B13B-5DB2D764DBE5}" sibTransId="{8B4C3335-5531-4F2C-A15B-C1A937C124F6}"/>
    <dgm:cxn modelId="{EA48B932-F8FF-2245-BB1A-E7A4623B25E7}" type="presOf" srcId="{2C1EDADF-C1D3-43DF-9B15-4DB1576B0392}" destId="{218ABB2B-BA93-CF48-94E0-4BE27C74C018}" srcOrd="0" destOrd="3" presId="urn:microsoft.com/office/officeart/2005/8/layout/vList2"/>
    <dgm:cxn modelId="{43964839-20B2-3544-B801-2785FCD04A88}" srcId="{4A0FDFE2-A696-487C-A068-99996CFF423B}" destId="{B8D2FB57-898B-EC42-A3CA-96BA2E5660FC}" srcOrd="4" destOrd="0" parTransId="{CF702E85-5304-6D46-95A3-F08F7757E98F}" sibTransId="{688CE647-4AC8-A04B-BD76-49FB9F87E46A}"/>
    <dgm:cxn modelId="{5F05AD4D-F148-7649-BBFF-98537CE614E8}" type="presOf" srcId="{F1B7EEF9-15A2-4407-8AB9-04E9D74FC764}" destId="{218ABB2B-BA93-CF48-94E0-4BE27C74C018}" srcOrd="0" destOrd="2" presId="urn:microsoft.com/office/officeart/2005/8/layout/vList2"/>
    <dgm:cxn modelId="{216CA55B-14A4-49FB-960B-F42D4102BEF5}" srcId="{C986219A-B425-4527-9C04-FC5E6DC18DCD}" destId="{E9E6A386-0846-42B2-95E5-9D6C116697DA}" srcOrd="2" destOrd="0" parTransId="{C3F75ADC-7F5D-401E-9442-6A25AE8A114B}" sibTransId="{78A55CA9-AB0B-4152-8FCF-ECAEF7559577}"/>
    <dgm:cxn modelId="{84060474-0695-4D4D-96CE-D11EFBFD681D}" type="presOf" srcId="{6B6E2564-6052-4B06-A9CF-EA8AB2DADDB4}" destId="{AA35E648-6F9C-5B44-9D3B-E607A8590125}" srcOrd="0" destOrd="0" presId="urn:microsoft.com/office/officeart/2005/8/layout/vList2"/>
    <dgm:cxn modelId="{9F13C281-A17C-40EF-BC32-2BC609A34A00}" srcId="{4A0FDFE2-A696-487C-A068-99996CFF423B}" destId="{2C1EDADF-C1D3-43DF-9B15-4DB1576B0392}" srcOrd="3" destOrd="0" parTransId="{34F21B67-AB4C-41D8-AA02-B4E1690D0D58}" sibTransId="{E8B2BAC0-44C6-4006-A37A-499A9260B6F8}"/>
    <dgm:cxn modelId="{8B2C1684-B8A5-BC42-BFBC-A06634E73E53}" type="presOf" srcId="{4A0FDFE2-A696-487C-A068-99996CFF423B}" destId="{24DC5784-D09C-1743-910C-CF50C12AFC9B}" srcOrd="0" destOrd="0" presId="urn:microsoft.com/office/officeart/2005/8/layout/vList2"/>
    <dgm:cxn modelId="{D344058B-4DD4-4CF2-825B-103389A55B3F}" srcId="{78BB94B3-CBA3-4764-BD66-79EFE7235BFC}" destId="{4A0FDFE2-A696-487C-A068-99996CFF423B}" srcOrd="0" destOrd="0" parTransId="{1AA93724-2C8B-494A-A0E2-CF52DA6B6DC3}" sibTransId="{5B60067B-7C66-41D7-8290-1E44A8365E46}"/>
    <dgm:cxn modelId="{84A7E29A-1CFE-4F33-867F-CF2C0EAEF086}" srcId="{4A0FDFE2-A696-487C-A068-99996CFF423B}" destId="{D4BCAB7B-A476-4753-AA2F-01CA3331CBDB}" srcOrd="0" destOrd="0" parTransId="{1CA30586-8593-4840-9A55-F18A75154BA1}" sibTransId="{1684B7CF-6FF1-4AC7-B1AF-56F04F78E214}"/>
    <dgm:cxn modelId="{6508129C-6A15-C848-AB88-DCA56668517D}" type="presOf" srcId="{E9E6A386-0846-42B2-95E5-9D6C116697DA}" destId="{AA35E648-6F9C-5B44-9D3B-E607A8590125}" srcOrd="0" destOrd="2" presId="urn:microsoft.com/office/officeart/2005/8/layout/vList2"/>
    <dgm:cxn modelId="{28F5EFC4-9ECB-2E49-A578-B04BD7E5AF32}" type="presOf" srcId="{C986219A-B425-4527-9C04-FC5E6DC18DCD}" destId="{C690E8C8-21F9-9D4E-92E0-4CFD940C4E82}" srcOrd="0" destOrd="0" presId="urn:microsoft.com/office/officeart/2005/8/layout/vList2"/>
    <dgm:cxn modelId="{86F6B3D5-7A97-D34D-AD8C-D67A6002086B}" type="presOf" srcId="{78BB94B3-CBA3-4764-BD66-79EFE7235BFC}" destId="{FFC8CE45-2655-A14C-AB04-38994B9CDD17}" srcOrd="0" destOrd="0" presId="urn:microsoft.com/office/officeart/2005/8/layout/vList2"/>
    <dgm:cxn modelId="{CA7BDFE2-7068-4941-BFE4-1F3723DEA622}" srcId="{C986219A-B425-4527-9C04-FC5E6DC18DCD}" destId="{6B6E2564-6052-4B06-A9CF-EA8AB2DADDB4}" srcOrd="0" destOrd="0" parTransId="{6E87F318-F2F9-4817-9CEC-B5AC87AC2CC8}" sibTransId="{AC5202F7-9F9E-4ED4-A9A3-5331C9790CB0}"/>
    <dgm:cxn modelId="{EA1574E5-DFE8-5940-B96B-2B3021BDEFFA}" type="presOf" srcId="{D4BCAB7B-A476-4753-AA2F-01CA3331CBDB}" destId="{218ABB2B-BA93-CF48-94E0-4BE27C74C018}" srcOrd="0" destOrd="0" presId="urn:microsoft.com/office/officeart/2005/8/layout/vList2"/>
    <dgm:cxn modelId="{489799EB-425E-624F-9F13-7D29C6E103FE}" type="presOf" srcId="{421198B1-D922-415E-B0A7-AB34EC509564}" destId="{218ABB2B-BA93-CF48-94E0-4BE27C74C018}" srcOrd="0" destOrd="1" presId="urn:microsoft.com/office/officeart/2005/8/layout/vList2"/>
    <dgm:cxn modelId="{84C8CBEC-0367-BE4B-B4ED-817B302E49EA}" type="presOf" srcId="{B8D2FB57-898B-EC42-A3CA-96BA2E5660FC}" destId="{218ABB2B-BA93-CF48-94E0-4BE27C74C018}" srcOrd="0" destOrd="4" presId="urn:microsoft.com/office/officeart/2005/8/layout/vList2"/>
    <dgm:cxn modelId="{B3A547F7-848F-9244-BBA4-1B5A48C2D52C}" type="presOf" srcId="{851121AE-F2DF-431E-A09E-679EBA09D316}" destId="{AA35E648-6F9C-5B44-9D3B-E607A8590125}" srcOrd="0" destOrd="1" presId="urn:microsoft.com/office/officeart/2005/8/layout/vList2"/>
    <dgm:cxn modelId="{4A7DEAF9-F0BD-4B09-A8F5-E189835C0C37}" srcId="{4A0FDFE2-A696-487C-A068-99996CFF423B}" destId="{F1B7EEF9-15A2-4407-8AB9-04E9D74FC764}" srcOrd="2" destOrd="0" parTransId="{78AF0484-19B8-43D3-8D81-0F27383CA17C}" sibTransId="{D31D9235-E589-4085-8335-20B1070FA57A}"/>
    <dgm:cxn modelId="{6A367AD8-77CA-FC4B-B80E-AF94D2F8C2F4}" type="presParOf" srcId="{FFC8CE45-2655-A14C-AB04-38994B9CDD17}" destId="{24DC5784-D09C-1743-910C-CF50C12AFC9B}" srcOrd="0" destOrd="0" presId="urn:microsoft.com/office/officeart/2005/8/layout/vList2"/>
    <dgm:cxn modelId="{FD134436-06CE-934B-BBE4-3C4CC7285C0A}" type="presParOf" srcId="{FFC8CE45-2655-A14C-AB04-38994B9CDD17}" destId="{218ABB2B-BA93-CF48-94E0-4BE27C74C018}" srcOrd="1" destOrd="0" presId="urn:microsoft.com/office/officeart/2005/8/layout/vList2"/>
    <dgm:cxn modelId="{9A066677-0C26-214B-BDDE-21F3C37365E7}" type="presParOf" srcId="{FFC8CE45-2655-A14C-AB04-38994B9CDD17}" destId="{C690E8C8-21F9-9D4E-92E0-4CFD940C4E82}" srcOrd="2" destOrd="0" presId="urn:microsoft.com/office/officeart/2005/8/layout/vList2"/>
    <dgm:cxn modelId="{55973B53-251F-4A4C-892B-356E97017727}" type="presParOf" srcId="{FFC8CE45-2655-A14C-AB04-38994B9CDD17}" destId="{AA35E648-6F9C-5B44-9D3B-E607A8590125}"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78BB94B3-CBA3-4764-BD66-79EFE7235BFC}"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US"/>
        </a:p>
      </dgm:t>
    </dgm:pt>
    <dgm:pt modelId="{4A0FDFE2-A696-487C-A068-99996CFF423B}">
      <dgm:prSet custT="1"/>
      <dgm:spPr>
        <a:solidFill>
          <a:srgbClr val="EC6C0A"/>
        </a:solidFill>
      </dgm:spPr>
      <dgm:t>
        <a:bodyPr/>
        <a:lstStyle/>
        <a:p>
          <a:r>
            <a:rPr lang="en-GB" sz="2000" dirty="0">
              <a:latin typeface="+mj-lt"/>
            </a:rPr>
            <a:t>3. Self-fulfilling status</a:t>
          </a:r>
          <a:endParaRPr lang="en-US" sz="2000" dirty="0">
            <a:latin typeface="+mj-lt"/>
          </a:endParaRPr>
        </a:p>
      </dgm:t>
    </dgm:pt>
    <dgm:pt modelId="{1AA93724-2C8B-494A-A0E2-CF52DA6B6DC3}" type="parTrans" cxnId="{D344058B-4DD4-4CF2-825B-103389A55B3F}">
      <dgm:prSet/>
      <dgm:spPr/>
      <dgm:t>
        <a:bodyPr/>
        <a:lstStyle/>
        <a:p>
          <a:endParaRPr lang="en-US"/>
        </a:p>
      </dgm:t>
    </dgm:pt>
    <dgm:pt modelId="{5B60067B-7C66-41D7-8290-1E44A8365E46}" type="sibTrans" cxnId="{D344058B-4DD4-4CF2-825B-103389A55B3F}">
      <dgm:prSet/>
      <dgm:spPr/>
      <dgm:t>
        <a:bodyPr/>
        <a:lstStyle/>
        <a:p>
          <a:endParaRPr lang="en-US"/>
        </a:p>
      </dgm:t>
    </dgm:pt>
    <dgm:pt modelId="{D4BCAB7B-A476-4753-AA2F-01CA3331CBDB}">
      <dgm:prSet custT="1"/>
      <dgm:spPr/>
      <dgm:t>
        <a:bodyPr/>
        <a:lstStyle/>
        <a:p>
          <a:r>
            <a:rPr lang="en-GB" sz="1800" dirty="0">
              <a:latin typeface="+mj-lt"/>
            </a:rPr>
            <a:t>An asset is safe if it is perceived by most to be safe. </a:t>
          </a:r>
          <a:endParaRPr lang="en-US" sz="1800" dirty="0">
            <a:latin typeface="+mj-lt"/>
          </a:endParaRPr>
        </a:p>
      </dgm:t>
    </dgm:pt>
    <dgm:pt modelId="{1CA30586-8593-4840-9A55-F18A75154BA1}" type="parTrans" cxnId="{84A7E29A-1CFE-4F33-867F-CF2C0EAEF086}">
      <dgm:prSet/>
      <dgm:spPr/>
      <dgm:t>
        <a:bodyPr/>
        <a:lstStyle/>
        <a:p>
          <a:endParaRPr lang="en-US"/>
        </a:p>
      </dgm:t>
    </dgm:pt>
    <dgm:pt modelId="{1684B7CF-6FF1-4AC7-B1AF-56F04F78E214}" type="sibTrans" cxnId="{84A7E29A-1CFE-4F33-867F-CF2C0EAEF086}">
      <dgm:prSet/>
      <dgm:spPr/>
      <dgm:t>
        <a:bodyPr/>
        <a:lstStyle/>
        <a:p>
          <a:endParaRPr lang="en-US"/>
        </a:p>
      </dgm:t>
    </dgm:pt>
    <dgm:pt modelId="{56C76239-1EE9-6B4D-BCA2-222742E6074F}">
      <dgm:prSet custT="1"/>
      <dgm:spPr/>
      <dgm:t>
        <a:bodyPr/>
        <a:lstStyle/>
        <a:p>
          <a:r>
            <a:rPr lang="en-GB" sz="1800" dirty="0">
              <a:latin typeface="+mj-lt"/>
            </a:rPr>
            <a:t>In times of crisis, risk perceptions rise. Investors flee from risky assets and rush into safe assets, which reinforces their safety.</a:t>
          </a:r>
        </a:p>
      </dgm:t>
    </dgm:pt>
    <dgm:pt modelId="{775853B6-E5EE-2A4D-94FC-C4437D4B1471}" type="parTrans" cxnId="{09B7A470-4168-E541-A440-12F5025645C9}">
      <dgm:prSet/>
      <dgm:spPr/>
      <dgm:t>
        <a:bodyPr/>
        <a:lstStyle/>
        <a:p>
          <a:endParaRPr lang="en-US"/>
        </a:p>
      </dgm:t>
    </dgm:pt>
    <dgm:pt modelId="{F4C751A7-99D1-6F4E-A920-EF76436267C5}" type="sibTrans" cxnId="{09B7A470-4168-E541-A440-12F5025645C9}">
      <dgm:prSet/>
      <dgm:spPr/>
      <dgm:t>
        <a:bodyPr/>
        <a:lstStyle/>
        <a:p>
          <a:endParaRPr lang="en-US"/>
        </a:p>
      </dgm:t>
    </dgm:pt>
    <dgm:pt modelId="{D556FB52-5F71-8946-BE24-4E9EC694915A}">
      <dgm:prSet custT="1"/>
      <dgm:spPr/>
      <dgm:t>
        <a:bodyPr/>
        <a:lstStyle/>
        <a:p>
          <a:r>
            <a:rPr lang="en-GB" sz="1800" dirty="0">
              <a:latin typeface="+mj-lt"/>
            </a:rPr>
            <a:t>Within a country: government bonds as safe assets. </a:t>
          </a:r>
        </a:p>
      </dgm:t>
    </dgm:pt>
    <dgm:pt modelId="{BCA6A740-E504-594D-860C-62B5DD6229B1}" type="parTrans" cxnId="{E17FD9E3-7EF3-474C-996E-9DEDBD377FD2}">
      <dgm:prSet/>
      <dgm:spPr/>
      <dgm:t>
        <a:bodyPr/>
        <a:lstStyle/>
        <a:p>
          <a:endParaRPr lang="en-US"/>
        </a:p>
      </dgm:t>
    </dgm:pt>
    <dgm:pt modelId="{BD87AFF4-4A9D-AC4E-AB43-81B1209FFB78}" type="sibTrans" cxnId="{E17FD9E3-7EF3-474C-996E-9DEDBD377FD2}">
      <dgm:prSet/>
      <dgm:spPr/>
      <dgm:t>
        <a:bodyPr/>
        <a:lstStyle/>
        <a:p>
          <a:endParaRPr lang="en-US"/>
        </a:p>
      </dgm:t>
    </dgm:pt>
    <dgm:pt modelId="{AEF12BBA-9B4D-FA4A-A661-C5F546DE3CB5}">
      <dgm:prSet custT="1"/>
      <dgm:spPr/>
      <dgm:t>
        <a:bodyPr/>
        <a:lstStyle/>
        <a:p>
          <a:r>
            <a:rPr lang="en-GB" sz="1800" dirty="0">
              <a:latin typeface="+mj-lt"/>
            </a:rPr>
            <a:t>International finance: global reserve assets as safe assets. </a:t>
          </a:r>
        </a:p>
      </dgm:t>
    </dgm:pt>
    <dgm:pt modelId="{C3485EF3-6B4D-634B-88FF-355AC103D9F6}" type="parTrans" cxnId="{B2FF2C44-19A6-654F-A65A-E7C774D0C15A}">
      <dgm:prSet/>
      <dgm:spPr/>
      <dgm:t>
        <a:bodyPr/>
        <a:lstStyle/>
        <a:p>
          <a:endParaRPr lang="en-US"/>
        </a:p>
      </dgm:t>
    </dgm:pt>
    <dgm:pt modelId="{463F2E36-F729-DC43-BAAD-84057F980F3A}" type="sibTrans" cxnId="{B2FF2C44-19A6-654F-A65A-E7C774D0C15A}">
      <dgm:prSet/>
      <dgm:spPr/>
      <dgm:t>
        <a:bodyPr/>
        <a:lstStyle/>
        <a:p>
          <a:endParaRPr lang="en-US"/>
        </a:p>
      </dgm:t>
    </dgm:pt>
    <dgm:pt modelId="{C9747BD8-E517-A048-8E8E-069031D205B0}">
      <dgm:prSet custT="1"/>
      <dgm:spPr/>
      <dgm:t>
        <a:bodyPr/>
        <a:lstStyle/>
        <a:p>
          <a:r>
            <a:rPr lang="en-GB" sz="1800" dirty="0">
              <a:latin typeface="+mj-lt"/>
            </a:rPr>
            <a:t>In times of crisis, safe assets gain in value, makes it easier for governments to issue safe assets to finance stimulus measures, to stabilise their economies in recession. </a:t>
          </a:r>
        </a:p>
      </dgm:t>
    </dgm:pt>
    <dgm:pt modelId="{7F6DB1BE-2D76-7B47-8AD1-A0BE7DEA975F}" type="parTrans" cxnId="{58479277-ACED-5E46-9EE4-91119AC37130}">
      <dgm:prSet/>
      <dgm:spPr/>
      <dgm:t>
        <a:bodyPr/>
        <a:lstStyle/>
        <a:p>
          <a:endParaRPr lang="en-US"/>
        </a:p>
      </dgm:t>
    </dgm:pt>
    <dgm:pt modelId="{C97D13CD-E585-FA40-AF84-FF77FFF6A7B7}" type="sibTrans" cxnId="{58479277-ACED-5E46-9EE4-91119AC37130}">
      <dgm:prSet/>
      <dgm:spPr/>
      <dgm:t>
        <a:bodyPr/>
        <a:lstStyle/>
        <a:p>
          <a:endParaRPr lang="en-US"/>
        </a:p>
      </dgm:t>
    </dgm:pt>
    <dgm:pt modelId="{ED3EE2D7-6BEA-D540-B6B9-4A545358E3C6}">
      <dgm:prSet custT="1"/>
      <dgm:spPr/>
      <dgm:t>
        <a:bodyPr/>
        <a:lstStyle/>
        <a:p>
          <a:r>
            <a:rPr lang="en-GB" sz="1800" dirty="0">
              <a:latin typeface="+mj-lt"/>
            </a:rPr>
            <a:t>Making the country’s government bond more resilient against the macro shock. Self-fulfilling element.</a:t>
          </a:r>
        </a:p>
      </dgm:t>
    </dgm:pt>
    <dgm:pt modelId="{78C7AAB0-1A75-2244-929A-4D794C601377}" type="parTrans" cxnId="{DBE6B904-9225-AC45-AA7D-72638BB684FB}">
      <dgm:prSet/>
      <dgm:spPr/>
      <dgm:t>
        <a:bodyPr/>
        <a:lstStyle/>
        <a:p>
          <a:endParaRPr lang="en-US"/>
        </a:p>
      </dgm:t>
    </dgm:pt>
    <dgm:pt modelId="{0C11D9EC-8B7B-B54C-8A17-83EDC22355BD}" type="sibTrans" cxnId="{DBE6B904-9225-AC45-AA7D-72638BB684FB}">
      <dgm:prSet/>
      <dgm:spPr/>
      <dgm:t>
        <a:bodyPr/>
        <a:lstStyle/>
        <a:p>
          <a:endParaRPr lang="en-US"/>
        </a:p>
      </dgm:t>
    </dgm:pt>
    <dgm:pt modelId="{06C8E963-FF9A-E04D-9E30-6C6074D37337}">
      <dgm:prSet custT="1"/>
      <dgm:spPr/>
      <dgm:t>
        <a:bodyPr/>
        <a:lstStyle/>
        <a:p>
          <a:r>
            <a:rPr lang="en-GB" sz="1800" dirty="0">
              <a:latin typeface="+mj-lt"/>
            </a:rPr>
            <a:t>A country’s debt may lose its safe-asset status, if a debt restructuring is deemed likely. </a:t>
          </a:r>
        </a:p>
      </dgm:t>
    </dgm:pt>
    <dgm:pt modelId="{49553F58-0C61-9A46-805C-35A29B92FDD0}" type="parTrans" cxnId="{22467059-603C-D947-B18D-BB7F76141A50}">
      <dgm:prSet/>
      <dgm:spPr/>
      <dgm:t>
        <a:bodyPr/>
        <a:lstStyle/>
        <a:p>
          <a:endParaRPr lang="en-US"/>
        </a:p>
      </dgm:t>
    </dgm:pt>
    <dgm:pt modelId="{59477F4C-CA16-1C40-A277-32E0AE2B6A44}" type="sibTrans" cxnId="{22467059-603C-D947-B18D-BB7F76141A50}">
      <dgm:prSet/>
      <dgm:spPr/>
      <dgm:t>
        <a:bodyPr/>
        <a:lstStyle/>
        <a:p>
          <a:endParaRPr lang="en-US"/>
        </a:p>
      </dgm:t>
    </dgm:pt>
    <dgm:pt modelId="{928A8990-88E8-234E-A175-5FA07F8FDFCB}">
      <dgm:prSet custT="1"/>
      <dgm:spPr/>
      <dgm:t>
        <a:bodyPr/>
        <a:lstStyle/>
        <a:p>
          <a:r>
            <a:rPr lang="en-GB" sz="1800" dirty="0">
              <a:latin typeface="+mj-lt"/>
            </a:rPr>
            <a:t>Capital may flow to a foreign safe asset, further amplifies the stress a country’s economy is under.</a:t>
          </a:r>
        </a:p>
      </dgm:t>
    </dgm:pt>
    <dgm:pt modelId="{5C3270F9-5198-8F40-AC6E-6EDBA6CD5DEE}" type="parTrans" cxnId="{48D6075A-7EA7-CF49-A436-EFEBB9ADEB3C}">
      <dgm:prSet/>
      <dgm:spPr/>
      <dgm:t>
        <a:bodyPr/>
        <a:lstStyle/>
        <a:p>
          <a:endParaRPr lang="en-US"/>
        </a:p>
      </dgm:t>
    </dgm:pt>
    <dgm:pt modelId="{D956FF82-C807-704D-8CDB-605C67B64193}" type="sibTrans" cxnId="{48D6075A-7EA7-CF49-A436-EFEBB9ADEB3C}">
      <dgm:prSet/>
      <dgm:spPr/>
      <dgm:t>
        <a:bodyPr/>
        <a:lstStyle/>
        <a:p>
          <a:endParaRPr lang="en-US"/>
        </a:p>
      </dgm:t>
    </dgm:pt>
    <dgm:pt modelId="{FFC8CE45-2655-A14C-AB04-38994B9CDD17}" type="pres">
      <dgm:prSet presAssocID="{78BB94B3-CBA3-4764-BD66-79EFE7235BFC}" presName="linear" presStyleCnt="0">
        <dgm:presLayoutVars>
          <dgm:animLvl val="lvl"/>
          <dgm:resizeHandles val="exact"/>
        </dgm:presLayoutVars>
      </dgm:prSet>
      <dgm:spPr/>
    </dgm:pt>
    <dgm:pt modelId="{24DC5784-D09C-1743-910C-CF50C12AFC9B}" type="pres">
      <dgm:prSet presAssocID="{4A0FDFE2-A696-487C-A068-99996CFF423B}" presName="parentText" presStyleLbl="node1" presStyleIdx="0" presStyleCnt="1" custScaleY="36012">
        <dgm:presLayoutVars>
          <dgm:chMax val="0"/>
          <dgm:bulletEnabled val="1"/>
        </dgm:presLayoutVars>
      </dgm:prSet>
      <dgm:spPr/>
    </dgm:pt>
    <dgm:pt modelId="{218ABB2B-BA93-CF48-94E0-4BE27C74C018}" type="pres">
      <dgm:prSet presAssocID="{4A0FDFE2-A696-487C-A068-99996CFF423B}" presName="childText" presStyleLbl="revTx" presStyleIdx="0" presStyleCnt="1">
        <dgm:presLayoutVars>
          <dgm:bulletEnabled val="1"/>
        </dgm:presLayoutVars>
      </dgm:prSet>
      <dgm:spPr/>
    </dgm:pt>
  </dgm:ptLst>
  <dgm:cxnLst>
    <dgm:cxn modelId="{47230803-5307-D741-9B90-489AAD5D63A5}" type="presOf" srcId="{AEF12BBA-9B4D-FA4A-A661-C5F546DE3CB5}" destId="{218ABB2B-BA93-CF48-94E0-4BE27C74C018}" srcOrd="0" destOrd="3" presId="urn:microsoft.com/office/officeart/2005/8/layout/vList2"/>
    <dgm:cxn modelId="{DBE6B904-9225-AC45-AA7D-72638BB684FB}" srcId="{4A0FDFE2-A696-487C-A068-99996CFF423B}" destId="{ED3EE2D7-6BEA-D540-B6B9-4A545358E3C6}" srcOrd="5" destOrd="0" parTransId="{78C7AAB0-1A75-2244-929A-4D794C601377}" sibTransId="{0C11D9EC-8B7B-B54C-8A17-83EDC22355BD}"/>
    <dgm:cxn modelId="{FCAF6B06-9FF8-1244-9727-4BC40C9E13A5}" type="presOf" srcId="{D556FB52-5F71-8946-BE24-4E9EC694915A}" destId="{218ABB2B-BA93-CF48-94E0-4BE27C74C018}" srcOrd="0" destOrd="2" presId="urn:microsoft.com/office/officeart/2005/8/layout/vList2"/>
    <dgm:cxn modelId="{5C6A033C-9B61-C946-B7C7-80FF1270A40C}" type="presOf" srcId="{C9747BD8-E517-A048-8E8E-069031D205B0}" destId="{218ABB2B-BA93-CF48-94E0-4BE27C74C018}" srcOrd="0" destOrd="4" presId="urn:microsoft.com/office/officeart/2005/8/layout/vList2"/>
    <dgm:cxn modelId="{8466133D-C4B3-A34D-ABF2-F73AF001F9AD}" type="presOf" srcId="{ED3EE2D7-6BEA-D540-B6B9-4A545358E3C6}" destId="{218ABB2B-BA93-CF48-94E0-4BE27C74C018}" srcOrd="0" destOrd="5" presId="urn:microsoft.com/office/officeart/2005/8/layout/vList2"/>
    <dgm:cxn modelId="{B2FF2C44-19A6-654F-A65A-E7C774D0C15A}" srcId="{4A0FDFE2-A696-487C-A068-99996CFF423B}" destId="{AEF12BBA-9B4D-FA4A-A661-C5F546DE3CB5}" srcOrd="3" destOrd="0" parTransId="{C3485EF3-6B4D-634B-88FF-355AC103D9F6}" sibTransId="{463F2E36-F729-DC43-BAAD-84057F980F3A}"/>
    <dgm:cxn modelId="{22467059-603C-D947-B18D-BB7F76141A50}" srcId="{4A0FDFE2-A696-487C-A068-99996CFF423B}" destId="{06C8E963-FF9A-E04D-9E30-6C6074D37337}" srcOrd="6" destOrd="0" parTransId="{49553F58-0C61-9A46-805C-35A29B92FDD0}" sibTransId="{59477F4C-CA16-1C40-A277-32E0AE2B6A44}"/>
    <dgm:cxn modelId="{48D6075A-7EA7-CF49-A436-EFEBB9ADEB3C}" srcId="{4A0FDFE2-A696-487C-A068-99996CFF423B}" destId="{928A8990-88E8-234E-A175-5FA07F8FDFCB}" srcOrd="7" destOrd="0" parTransId="{5C3270F9-5198-8F40-AC6E-6EDBA6CD5DEE}" sibTransId="{D956FF82-C807-704D-8CDB-605C67B64193}"/>
    <dgm:cxn modelId="{09B7A470-4168-E541-A440-12F5025645C9}" srcId="{4A0FDFE2-A696-487C-A068-99996CFF423B}" destId="{56C76239-1EE9-6B4D-BCA2-222742E6074F}" srcOrd="1" destOrd="0" parTransId="{775853B6-E5EE-2A4D-94FC-C4437D4B1471}" sibTransId="{F4C751A7-99D1-6F4E-A920-EF76436267C5}"/>
    <dgm:cxn modelId="{58479277-ACED-5E46-9EE4-91119AC37130}" srcId="{4A0FDFE2-A696-487C-A068-99996CFF423B}" destId="{C9747BD8-E517-A048-8E8E-069031D205B0}" srcOrd="4" destOrd="0" parTransId="{7F6DB1BE-2D76-7B47-8AD1-A0BE7DEA975F}" sibTransId="{C97D13CD-E585-FA40-AF84-FF77FFF6A7B7}"/>
    <dgm:cxn modelId="{8B2C1684-B8A5-BC42-BFBC-A06634E73E53}" type="presOf" srcId="{4A0FDFE2-A696-487C-A068-99996CFF423B}" destId="{24DC5784-D09C-1743-910C-CF50C12AFC9B}" srcOrd="0" destOrd="0" presId="urn:microsoft.com/office/officeart/2005/8/layout/vList2"/>
    <dgm:cxn modelId="{D344058B-4DD4-4CF2-825B-103389A55B3F}" srcId="{78BB94B3-CBA3-4764-BD66-79EFE7235BFC}" destId="{4A0FDFE2-A696-487C-A068-99996CFF423B}" srcOrd="0" destOrd="0" parTransId="{1AA93724-2C8B-494A-A0E2-CF52DA6B6DC3}" sibTransId="{5B60067B-7C66-41D7-8290-1E44A8365E46}"/>
    <dgm:cxn modelId="{84A7E29A-1CFE-4F33-867F-CF2C0EAEF086}" srcId="{4A0FDFE2-A696-487C-A068-99996CFF423B}" destId="{D4BCAB7B-A476-4753-AA2F-01CA3331CBDB}" srcOrd="0" destOrd="0" parTransId="{1CA30586-8593-4840-9A55-F18A75154BA1}" sibTransId="{1684B7CF-6FF1-4AC7-B1AF-56F04F78E214}"/>
    <dgm:cxn modelId="{7A65E8B7-696E-3345-A7D8-617A89B1A8D7}" type="presOf" srcId="{06C8E963-FF9A-E04D-9E30-6C6074D37337}" destId="{218ABB2B-BA93-CF48-94E0-4BE27C74C018}" srcOrd="0" destOrd="6" presId="urn:microsoft.com/office/officeart/2005/8/layout/vList2"/>
    <dgm:cxn modelId="{5E5ABDBC-9F9E-DB44-9660-1A8862A575F0}" type="presOf" srcId="{928A8990-88E8-234E-A175-5FA07F8FDFCB}" destId="{218ABB2B-BA93-CF48-94E0-4BE27C74C018}" srcOrd="0" destOrd="7" presId="urn:microsoft.com/office/officeart/2005/8/layout/vList2"/>
    <dgm:cxn modelId="{86F6B3D5-7A97-D34D-AD8C-D67A6002086B}" type="presOf" srcId="{78BB94B3-CBA3-4764-BD66-79EFE7235BFC}" destId="{FFC8CE45-2655-A14C-AB04-38994B9CDD17}" srcOrd="0" destOrd="0" presId="urn:microsoft.com/office/officeart/2005/8/layout/vList2"/>
    <dgm:cxn modelId="{E17FD9E3-7EF3-474C-996E-9DEDBD377FD2}" srcId="{4A0FDFE2-A696-487C-A068-99996CFF423B}" destId="{D556FB52-5F71-8946-BE24-4E9EC694915A}" srcOrd="2" destOrd="0" parTransId="{BCA6A740-E504-594D-860C-62B5DD6229B1}" sibTransId="{BD87AFF4-4A9D-AC4E-AB43-81B1209FFB78}"/>
    <dgm:cxn modelId="{EA1574E5-DFE8-5940-B96B-2B3021BDEFFA}" type="presOf" srcId="{D4BCAB7B-A476-4753-AA2F-01CA3331CBDB}" destId="{218ABB2B-BA93-CF48-94E0-4BE27C74C018}" srcOrd="0" destOrd="0" presId="urn:microsoft.com/office/officeart/2005/8/layout/vList2"/>
    <dgm:cxn modelId="{D9D5CFFA-CE30-044A-A8A4-5AFA55DBA3E6}" type="presOf" srcId="{56C76239-1EE9-6B4D-BCA2-222742E6074F}" destId="{218ABB2B-BA93-CF48-94E0-4BE27C74C018}" srcOrd="0" destOrd="1" presId="urn:microsoft.com/office/officeart/2005/8/layout/vList2"/>
    <dgm:cxn modelId="{6A367AD8-77CA-FC4B-B80E-AF94D2F8C2F4}" type="presParOf" srcId="{FFC8CE45-2655-A14C-AB04-38994B9CDD17}" destId="{24DC5784-D09C-1743-910C-CF50C12AFC9B}" srcOrd="0" destOrd="0" presId="urn:microsoft.com/office/officeart/2005/8/layout/vList2"/>
    <dgm:cxn modelId="{FD134436-06CE-934B-BBE4-3C4CC7285C0A}" type="presParOf" srcId="{FFC8CE45-2655-A14C-AB04-38994B9CDD17}" destId="{218ABB2B-BA93-CF48-94E0-4BE27C74C018}" srcOrd="1"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477B3DF-18CE-4EE1-BE02-9280FA712CF9}" type="doc">
      <dgm:prSet loTypeId="urn:microsoft.com/office/officeart/2016/7/layout/RepeatingBendingProcessNew" loCatId="process" qsTypeId="urn:microsoft.com/office/officeart/2005/8/quickstyle/simple1" qsCatId="simple" csTypeId="urn:microsoft.com/office/officeart/2005/8/colors/colorful3" csCatId="colorful" phldr="1"/>
      <dgm:spPr/>
      <dgm:t>
        <a:bodyPr/>
        <a:lstStyle/>
        <a:p>
          <a:endParaRPr lang="en-GB"/>
        </a:p>
      </dgm:t>
    </dgm:pt>
    <dgm:pt modelId="{6357DB9B-21F5-4846-BAFF-5121ACDE7BFB}">
      <dgm:prSet phldrT="[Text]"/>
      <dgm:spPr>
        <a:solidFill>
          <a:srgbClr val="EDA70B"/>
        </a:solidFill>
        <a:ln>
          <a:solidFill>
            <a:srgbClr val="EDA70B"/>
          </a:solidFill>
        </a:ln>
      </dgm:spPr>
      <dgm:t>
        <a:bodyPr/>
        <a:lstStyle/>
        <a:p>
          <a:r>
            <a:rPr lang="en-GB" dirty="0">
              <a:latin typeface="+mj-lt"/>
            </a:rPr>
            <a:t>In the euro area, there is no euro-wide government bond to serve as a safe haven. </a:t>
          </a:r>
        </a:p>
      </dgm:t>
    </dgm:pt>
    <dgm:pt modelId="{A5AA68C5-CA6A-4C97-BAE8-3FE7B0723D72}" type="parTrans" cxnId="{F769F101-8CF4-4330-B9E7-777475F000CB}">
      <dgm:prSet/>
      <dgm:spPr/>
      <dgm:t>
        <a:bodyPr/>
        <a:lstStyle/>
        <a:p>
          <a:endParaRPr lang="en-GB"/>
        </a:p>
      </dgm:t>
    </dgm:pt>
    <dgm:pt modelId="{CBB4C442-0ACD-4350-8B7D-14C3A89A8154}" type="sibTrans" cxnId="{F769F101-8CF4-4330-B9E7-777475F000CB}">
      <dgm:prSet/>
      <dgm:spPr>
        <a:ln>
          <a:solidFill>
            <a:schemeClr val="tx2"/>
          </a:solidFill>
        </a:ln>
      </dgm:spPr>
      <dgm:t>
        <a:bodyPr/>
        <a:lstStyle/>
        <a:p>
          <a:endParaRPr lang="en-GB"/>
        </a:p>
      </dgm:t>
    </dgm:pt>
    <dgm:pt modelId="{75FD1D38-8CE6-494A-ABC9-1043BF1C2DE1}">
      <dgm:prSet phldrT="[Text]"/>
      <dgm:spPr>
        <a:solidFill>
          <a:srgbClr val="E77E12"/>
        </a:solidFill>
        <a:ln>
          <a:solidFill>
            <a:srgbClr val="E77E12"/>
          </a:solidFill>
        </a:ln>
      </dgm:spPr>
      <dgm:t>
        <a:bodyPr/>
        <a:lstStyle/>
        <a:p>
          <a:r>
            <a:rPr lang="en-GB" dirty="0">
              <a:latin typeface="+mj-lt"/>
            </a:rPr>
            <a:t>The</a:t>
          </a:r>
          <a:r>
            <a:rPr lang="en-GB" baseline="0" dirty="0">
              <a:latin typeface="+mj-lt"/>
            </a:rPr>
            <a:t> perceptions of risk apply to regions as opposed to asset classes, so the flight-to-safety capital flows became cross-country capital flows. </a:t>
          </a:r>
          <a:endParaRPr lang="en-GB" dirty="0">
            <a:latin typeface="+mj-lt"/>
          </a:endParaRPr>
        </a:p>
      </dgm:t>
    </dgm:pt>
    <dgm:pt modelId="{11A21109-278A-499E-83C6-0C92BE39521B}" type="parTrans" cxnId="{6A3B5AF9-ED83-4784-BA49-7B8DF303B05D}">
      <dgm:prSet/>
      <dgm:spPr/>
      <dgm:t>
        <a:bodyPr/>
        <a:lstStyle/>
        <a:p>
          <a:endParaRPr lang="en-GB"/>
        </a:p>
      </dgm:t>
    </dgm:pt>
    <dgm:pt modelId="{53A99E4E-A03F-41BD-A875-AEC1DC42BDBD}" type="sibTrans" cxnId="{6A3B5AF9-ED83-4784-BA49-7B8DF303B05D}">
      <dgm:prSet/>
      <dgm:spPr>
        <a:ln>
          <a:solidFill>
            <a:schemeClr val="tx1"/>
          </a:solidFill>
        </a:ln>
      </dgm:spPr>
      <dgm:t>
        <a:bodyPr/>
        <a:lstStyle/>
        <a:p>
          <a:endParaRPr lang="en-GB"/>
        </a:p>
      </dgm:t>
    </dgm:pt>
    <dgm:pt modelId="{E63A3B95-8562-4DAE-B3BB-32276F06540E}">
      <dgm:prSet phldrT="[Text]"/>
      <dgm:spPr>
        <a:solidFill>
          <a:srgbClr val="EC6D0B"/>
        </a:solidFill>
        <a:ln>
          <a:solidFill>
            <a:srgbClr val="EC6D0B"/>
          </a:solidFill>
        </a:ln>
      </dgm:spPr>
      <dgm:t>
        <a:bodyPr/>
        <a:lstStyle/>
        <a:p>
          <a:r>
            <a:rPr lang="en-GB" dirty="0">
              <a:latin typeface="+mj-lt"/>
            </a:rPr>
            <a:t>Before</a:t>
          </a:r>
          <a:r>
            <a:rPr lang="en-GB" baseline="0" dirty="0">
              <a:latin typeface="+mj-lt"/>
            </a:rPr>
            <a:t> 2009, the yield on sovereign bonds of all these countries was approximately the same suggesting that all could be safe assets.</a:t>
          </a:r>
          <a:endParaRPr lang="en-GB" dirty="0">
            <a:latin typeface="+mj-lt"/>
          </a:endParaRPr>
        </a:p>
      </dgm:t>
    </dgm:pt>
    <dgm:pt modelId="{188A5601-D856-4F92-B30D-3AFED4208E82}" type="parTrans" cxnId="{EAFF5113-4AFB-4B13-9D8E-234000E20D5F}">
      <dgm:prSet/>
      <dgm:spPr/>
      <dgm:t>
        <a:bodyPr/>
        <a:lstStyle/>
        <a:p>
          <a:endParaRPr lang="en-GB"/>
        </a:p>
      </dgm:t>
    </dgm:pt>
    <dgm:pt modelId="{412CBE0C-A95D-49FA-9A6A-5E40405AAD71}" type="sibTrans" cxnId="{EAFF5113-4AFB-4B13-9D8E-234000E20D5F}">
      <dgm:prSet/>
      <dgm:spPr>
        <a:ln>
          <a:solidFill>
            <a:schemeClr val="tx1"/>
          </a:solidFill>
        </a:ln>
      </dgm:spPr>
      <dgm:t>
        <a:bodyPr/>
        <a:lstStyle/>
        <a:p>
          <a:endParaRPr lang="en-GB"/>
        </a:p>
      </dgm:t>
    </dgm:pt>
    <dgm:pt modelId="{C75B39C2-4F96-471A-B038-AF8F7FE941E6}">
      <dgm:prSet phldrT="[Text]"/>
      <dgm:spPr>
        <a:solidFill>
          <a:srgbClr val="D77024"/>
        </a:solidFill>
        <a:ln>
          <a:solidFill>
            <a:srgbClr val="D77024"/>
          </a:solidFill>
        </a:ln>
      </dgm:spPr>
      <dgm:t>
        <a:bodyPr/>
        <a:lstStyle/>
        <a:p>
          <a:r>
            <a:rPr lang="en-GB" dirty="0">
              <a:latin typeface="+mj-lt"/>
            </a:rPr>
            <a:t>Between</a:t>
          </a:r>
          <a:r>
            <a:rPr lang="en-GB" baseline="0" dirty="0">
              <a:latin typeface="+mj-lt"/>
            </a:rPr>
            <a:t> the start of 2010 and the end of 2012, the two yields (the core and the periphery) diverged sharply.</a:t>
          </a:r>
          <a:endParaRPr lang="en-GB" dirty="0">
            <a:latin typeface="+mj-lt"/>
          </a:endParaRPr>
        </a:p>
      </dgm:t>
    </dgm:pt>
    <dgm:pt modelId="{6F587C44-9AFE-471C-87B5-17838559DC80}" type="parTrans" cxnId="{2D894293-23FB-4030-971A-2BF831BDBFFA}">
      <dgm:prSet/>
      <dgm:spPr/>
      <dgm:t>
        <a:bodyPr/>
        <a:lstStyle/>
        <a:p>
          <a:endParaRPr lang="en-GB"/>
        </a:p>
      </dgm:t>
    </dgm:pt>
    <dgm:pt modelId="{2F2536CB-7B96-4484-8D2A-6C6B0061FD90}" type="sibTrans" cxnId="{2D894293-23FB-4030-971A-2BF831BDBFFA}">
      <dgm:prSet/>
      <dgm:spPr>
        <a:ln>
          <a:solidFill>
            <a:schemeClr val="tx1"/>
          </a:solidFill>
        </a:ln>
      </dgm:spPr>
      <dgm:t>
        <a:bodyPr/>
        <a:lstStyle/>
        <a:p>
          <a:endParaRPr lang="en-GB"/>
        </a:p>
      </dgm:t>
    </dgm:pt>
    <dgm:pt modelId="{07B3E86F-67B4-4694-88DB-751E33FFD60A}">
      <dgm:prSet phldrT="[Text]"/>
      <dgm:spPr>
        <a:solidFill>
          <a:srgbClr val="C76736"/>
        </a:solidFill>
        <a:ln>
          <a:solidFill>
            <a:srgbClr val="C76736"/>
          </a:solidFill>
        </a:ln>
      </dgm:spPr>
      <dgm:t>
        <a:bodyPr/>
        <a:lstStyle/>
        <a:p>
          <a:r>
            <a:rPr lang="en-GB" dirty="0">
              <a:latin typeface="+mj-lt"/>
            </a:rPr>
            <a:t>In</a:t>
          </a:r>
          <a:r>
            <a:rPr lang="en-GB" baseline="0" dirty="0">
              <a:latin typeface="+mj-lt"/>
            </a:rPr>
            <a:t> the periphery, even seemingly innocuous statements from policymakers would cause market frenzies sharp run-ups in yields.  </a:t>
          </a:r>
          <a:r>
            <a:rPr lang="en-GB" dirty="0">
              <a:latin typeface="+mj-lt"/>
            </a:rPr>
            <a:t>Yields in the core steadily fell to historically low levels.</a:t>
          </a:r>
        </a:p>
      </dgm:t>
    </dgm:pt>
    <dgm:pt modelId="{E6449997-4F00-437D-A734-C86E001BA681}" type="parTrans" cxnId="{C10477D7-603D-4B44-A045-53A8EE000C26}">
      <dgm:prSet/>
      <dgm:spPr/>
      <dgm:t>
        <a:bodyPr/>
        <a:lstStyle/>
        <a:p>
          <a:endParaRPr lang="en-GB"/>
        </a:p>
      </dgm:t>
    </dgm:pt>
    <dgm:pt modelId="{1B3CAA70-D84E-4A7C-81B5-E492F067B535}" type="sibTrans" cxnId="{C10477D7-603D-4B44-A045-53A8EE000C26}">
      <dgm:prSet/>
      <dgm:spPr>
        <a:ln>
          <a:solidFill>
            <a:schemeClr val="tx1"/>
          </a:solidFill>
        </a:ln>
      </dgm:spPr>
      <dgm:t>
        <a:bodyPr/>
        <a:lstStyle/>
        <a:p>
          <a:endParaRPr lang="en-GB"/>
        </a:p>
      </dgm:t>
    </dgm:pt>
    <dgm:pt modelId="{8953C97C-CF7F-6B48-BAAA-69F1946006B0}">
      <dgm:prSet phldrT="[Text]"/>
      <dgm:spPr>
        <a:solidFill>
          <a:srgbClr val="A5695D"/>
        </a:solidFill>
        <a:ln>
          <a:solidFill>
            <a:srgbClr val="A5695D"/>
          </a:solidFill>
        </a:ln>
      </dgm:spPr>
      <dgm:t>
        <a:bodyPr/>
        <a:lstStyle/>
        <a:p>
          <a:r>
            <a:rPr lang="en-GB" dirty="0">
              <a:latin typeface="+mj-lt"/>
            </a:rPr>
            <a:t>These sharp increases in the spread between the two rates came with large capital flows from the periphery to the core and deep recessions in the periphery.</a:t>
          </a:r>
        </a:p>
      </dgm:t>
    </dgm:pt>
    <dgm:pt modelId="{4E8F9C02-9B91-9745-88FD-C9B84C9D277F}" type="parTrans" cxnId="{E8102902-A51A-EC42-AB25-D4C8F27E609A}">
      <dgm:prSet/>
      <dgm:spPr/>
      <dgm:t>
        <a:bodyPr/>
        <a:lstStyle/>
        <a:p>
          <a:endParaRPr lang="en-US"/>
        </a:p>
      </dgm:t>
    </dgm:pt>
    <dgm:pt modelId="{7E827107-4AFB-5B42-AE7B-BAB41A36B878}" type="sibTrans" cxnId="{E8102902-A51A-EC42-AB25-D4C8F27E609A}">
      <dgm:prSet/>
      <dgm:spPr/>
      <dgm:t>
        <a:bodyPr/>
        <a:lstStyle/>
        <a:p>
          <a:endParaRPr lang="en-US"/>
        </a:p>
      </dgm:t>
    </dgm:pt>
    <dgm:pt modelId="{6B901599-4AD8-40E1-A09B-4100108A192C}" type="pres">
      <dgm:prSet presAssocID="{3477B3DF-18CE-4EE1-BE02-9280FA712CF9}" presName="Name0" presStyleCnt="0">
        <dgm:presLayoutVars>
          <dgm:dir/>
          <dgm:resizeHandles val="exact"/>
        </dgm:presLayoutVars>
      </dgm:prSet>
      <dgm:spPr/>
    </dgm:pt>
    <dgm:pt modelId="{BED43A1C-AC64-4F5C-BD80-4B90F49799C2}" type="pres">
      <dgm:prSet presAssocID="{6357DB9B-21F5-4846-BAFF-5121ACDE7BFB}" presName="node" presStyleLbl="node1" presStyleIdx="0" presStyleCnt="6">
        <dgm:presLayoutVars>
          <dgm:bulletEnabled val="1"/>
        </dgm:presLayoutVars>
      </dgm:prSet>
      <dgm:spPr/>
    </dgm:pt>
    <dgm:pt modelId="{937868F6-3E76-4330-BC8B-5FF3195C7C35}" type="pres">
      <dgm:prSet presAssocID="{CBB4C442-0ACD-4350-8B7D-14C3A89A8154}" presName="sibTrans" presStyleLbl="sibTrans1D1" presStyleIdx="0" presStyleCnt="5"/>
      <dgm:spPr/>
    </dgm:pt>
    <dgm:pt modelId="{7AEB1017-0E41-465D-84BE-6D8149A39732}" type="pres">
      <dgm:prSet presAssocID="{CBB4C442-0ACD-4350-8B7D-14C3A89A8154}" presName="connectorText" presStyleLbl="sibTrans1D1" presStyleIdx="0" presStyleCnt="5"/>
      <dgm:spPr/>
    </dgm:pt>
    <dgm:pt modelId="{AB14C375-F678-4E0D-A643-B3ABDF65771F}" type="pres">
      <dgm:prSet presAssocID="{75FD1D38-8CE6-494A-ABC9-1043BF1C2DE1}" presName="node" presStyleLbl="node1" presStyleIdx="1" presStyleCnt="6">
        <dgm:presLayoutVars>
          <dgm:bulletEnabled val="1"/>
        </dgm:presLayoutVars>
      </dgm:prSet>
      <dgm:spPr/>
    </dgm:pt>
    <dgm:pt modelId="{2C522263-40A3-4529-B3F5-A32D01F0B7BF}" type="pres">
      <dgm:prSet presAssocID="{53A99E4E-A03F-41BD-A875-AEC1DC42BDBD}" presName="sibTrans" presStyleLbl="sibTrans1D1" presStyleIdx="1" presStyleCnt="5"/>
      <dgm:spPr/>
    </dgm:pt>
    <dgm:pt modelId="{163E1E2C-E624-44C6-8807-81968E214826}" type="pres">
      <dgm:prSet presAssocID="{53A99E4E-A03F-41BD-A875-AEC1DC42BDBD}" presName="connectorText" presStyleLbl="sibTrans1D1" presStyleIdx="1" presStyleCnt="5"/>
      <dgm:spPr/>
    </dgm:pt>
    <dgm:pt modelId="{B89D38E8-D1CE-4CC6-97B6-2F9314645068}" type="pres">
      <dgm:prSet presAssocID="{E63A3B95-8562-4DAE-B3BB-32276F06540E}" presName="node" presStyleLbl="node1" presStyleIdx="2" presStyleCnt="6">
        <dgm:presLayoutVars>
          <dgm:bulletEnabled val="1"/>
        </dgm:presLayoutVars>
      </dgm:prSet>
      <dgm:spPr/>
    </dgm:pt>
    <dgm:pt modelId="{E399B151-338F-4AD5-91DC-3C06A4421AE4}" type="pres">
      <dgm:prSet presAssocID="{412CBE0C-A95D-49FA-9A6A-5E40405AAD71}" presName="sibTrans" presStyleLbl="sibTrans1D1" presStyleIdx="2" presStyleCnt="5"/>
      <dgm:spPr/>
    </dgm:pt>
    <dgm:pt modelId="{3DA416D4-30C9-4002-AB83-DFFCA68A560D}" type="pres">
      <dgm:prSet presAssocID="{412CBE0C-A95D-49FA-9A6A-5E40405AAD71}" presName="connectorText" presStyleLbl="sibTrans1D1" presStyleIdx="2" presStyleCnt="5"/>
      <dgm:spPr/>
    </dgm:pt>
    <dgm:pt modelId="{BC0EF048-B624-4E4F-A180-E75520428BFA}" type="pres">
      <dgm:prSet presAssocID="{C75B39C2-4F96-471A-B038-AF8F7FE941E6}" presName="node" presStyleLbl="node1" presStyleIdx="3" presStyleCnt="6">
        <dgm:presLayoutVars>
          <dgm:bulletEnabled val="1"/>
        </dgm:presLayoutVars>
      </dgm:prSet>
      <dgm:spPr/>
    </dgm:pt>
    <dgm:pt modelId="{42D0EF2D-D1D4-4FF9-B465-850A6A8597D5}" type="pres">
      <dgm:prSet presAssocID="{2F2536CB-7B96-4484-8D2A-6C6B0061FD90}" presName="sibTrans" presStyleLbl="sibTrans1D1" presStyleIdx="3" presStyleCnt="5"/>
      <dgm:spPr/>
    </dgm:pt>
    <dgm:pt modelId="{7C613A63-6201-48D6-9D89-6B5A62B4B3DF}" type="pres">
      <dgm:prSet presAssocID="{2F2536CB-7B96-4484-8D2A-6C6B0061FD90}" presName="connectorText" presStyleLbl="sibTrans1D1" presStyleIdx="3" presStyleCnt="5"/>
      <dgm:spPr/>
    </dgm:pt>
    <dgm:pt modelId="{FA4941A8-4D05-45FA-A994-C8BDB4E41871}" type="pres">
      <dgm:prSet presAssocID="{07B3E86F-67B4-4694-88DB-751E33FFD60A}" presName="node" presStyleLbl="node1" presStyleIdx="4" presStyleCnt="6">
        <dgm:presLayoutVars>
          <dgm:bulletEnabled val="1"/>
        </dgm:presLayoutVars>
      </dgm:prSet>
      <dgm:spPr/>
    </dgm:pt>
    <dgm:pt modelId="{D3942077-7E41-4B46-AEF6-E102A7BE9662}" type="pres">
      <dgm:prSet presAssocID="{1B3CAA70-D84E-4A7C-81B5-E492F067B535}" presName="sibTrans" presStyleLbl="sibTrans1D1" presStyleIdx="4" presStyleCnt="5"/>
      <dgm:spPr/>
    </dgm:pt>
    <dgm:pt modelId="{BB48872E-0748-CF4F-B656-08D64EF0B999}" type="pres">
      <dgm:prSet presAssocID="{1B3CAA70-D84E-4A7C-81B5-E492F067B535}" presName="connectorText" presStyleLbl="sibTrans1D1" presStyleIdx="4" presStyleCnt="5"/>
      <dgm:spPr/>
    </dgm:pt>
    <dgm:pt modelId="{0D2896FF-54E3-EB4D-ABF7-31DE6D01A527}" type="pres">
      <dgm:prSet presAssocID="{8953C97C-CF7F-6B48-BAAA-69F1946006B0}" presName="node" presStyleLbl="node1" presStyleIdx="5" presStyleCnt="6">
        <dgm:presLayoutVars>
          <dgm:bulletEnabled val="1"/>
        </dgm:presLayoutVars>
      </dgm:prSet>
      <dgm:spPr/>
    </dgm:pt>
  </dgm:ptLst>
  <dgm:cxnLst>
    <dgm:cxn modelId="{F769F101-8CF4-4330-B9E7-777475F000CB}" srcId="{3477B3DF-18CE-4EE1-BE02-9280FA712CF9}" destId="{6357DB9B-21F5-4846-BAFF-5121ACDE7BFB}" srcOrd="0" destOrd="0" parTransId="{A5AA68C5-CA6A-4C97-BAE8-3FE7B0723D72}" sibTransId="{CBB4C442-0ACD-4350-8B7D-14C3A89A8154}"/>
    <dgm:cxn modelId="{E8102902-A51A-EC42-AB25-D4C8F27E609A}" srcId="{3477B3DF-18CE-4EE1-BE02-9280FA712CF9}" destId="{8953C97C-CF7F-6B48-BAAA-69F1946006B0}" srcOrd="5" destOrd="0" parTransId="{4E8F9C02-9B91-9745-88FD-C9B84C9D277F}" sibTransId="{7E827107-4AFB-5B42-AE7B-BAB41A36B878}"/>
    <dgm:cxn modelId="{51864E02-5015-4460-ABF7-A38449F4C57A}" type="presOf" srcId="{6357DB9B-21F5-4846-BAFF-5121ACDE7BFB}" destId="{BED43A1C-AC64-4F5C-BD80-4B90F49799C2}" srcOrd="0" destOrd="0" presId="urn:microsoft.com/office/officeart/2016/7/layout/RepeatingBendingProcessNew"/>
    <dgm:cxn modelId="{EAFF5113-4AFB-4B13-9D8E-234000E20D5F}" srcId="{3477B3DF-18CE-4EE1-BE02-9280FA712CF9}" destId="{E63A3B95-8562-4DAE-B3BB-32276F06540E}" srcOrd="2" destOrd="0" parTransId="{188A5601-D856-4F92-B30D-3AFED4208E82}" sibTransId="{412CBE0C-A95D-49FA-9A6A-5E40405AAD71}"/>
    <dgm:cxn modelId="{11BB9124-6DD1-4287-AC27-4D472BEEFA22}" type="presOf" srcId="{412CBE0C-A95D-49FA-9A6A-5E40405AAD71}" destId="{E399B151-338F-4AD5-91DC-3C06A4421AE4}" srcOrd="0" destOrd="0" presId="urn:microsoft.com/office/officeart/2016/7/layout/RepeatingBendingProcessNew"/>
    <dgm:cxn modelId="{627ECD28-AF2E-4491-B0E7-1B100701BB1D}" type="presOf" srcId="{CBB4C442-0ACD-4350-8B7D-14C3A89A8154}" destId="{7AEB1017-0E41-465D-84BE-6D8149A39732}" srcOrd="1" destOrd="0" presId="urn:microsoft.com/office/officeart/2016/7/layout/RepeatingBendingProcessNew"/>
    <dgm:cxn modelId="{A855B337-4B2B-DD4D-803D-E6876913827B}" type="presOf" srcId="{1B3CAA70-D84E-4A7C-81B5-E492F067B535}" destId="{D3942077-7E41-4B46-AEF6-E102A7BE9662}" srcOrd="0" destOrd="0" presId="urn:microsoft.com/office/officeart/2016/7/layout/RepeatingBendingProcessNew"/>
    <dgm:cxn modelId="{EEF5BD5E-929C-40E4-8648-DBE3753B818E}" type="presOf" srcId="{75FD1D38-8CE6-494A-ABC9-1043BF1C2DE1}" destId="{AB14C375-F678-4E0D-A643-B3ABDF65771F}" srcOrd="0" destOrd="0" presId="urn:microsoft.com/office/officeart/2016/7/layout/RepeatingBendingProcessNew"/>
    <dgm:cxn modelId="{ABE0835F-ACCF-47A1-BF87-1D84942455AF}" type="presOf" srcId="{53A99E4E-A03F-41BD-A875-AEC1DC42BDBD}" destId="{2C522263-40A3-4529-B3F5-A32D01F0B7BF}" srcOrd="0" destOrd="0" presId="urn:microsoft.com/office/officeart/2016/7/layout/RepeatingBendingProcessNew"/>
    <dgm:cxn modelId="{A739876B-B3FF-3041-A738-FAE1D40BF7A8}" type="presOf" srcId="{1B3CAA70-D84E-4A7C-81B5-E492F067B535}" destId="{BB48872E-0748-CF4F-B656-08D64EF0B999}" srcOrd="1" destOrd="0" presId="urn:microsoft.com/office/officeart/2016/7/layout/RepeatingBendingProcessNew"/>
    <dgm:cxn modelId="{6C789C6D-89A3-427C-A30B-66C1D8E0CD62}" type="presOf" srcId="{2F2536CB-7B96-4484-8D2A-6C6B0061FD90}" destId="{7C613A63-6201-48D6-9D89-6B5A62B4B3DF}" srcOrd="1" destOrd="0" presId="urn:microsoft.com/office/officeart/2016/7/layout/RepeatingBendingProcessNew"/>
    <dgm:cxn modelId="{2F56AB80-773D-46B5-9F82-924688878DCA}" type="presOf" srcId="{3477B3DF-18CE-4EE1-BE02-9280FA712CF9}" destId="{6B901599-4AD8-40E1-A09B-4100108A192C}" srcOrd="0" destOrd="0" presId="urn:microsoft.com/office/officeart/2016/7/layout/RepeatingBendingProcessNew"/>
    <dgm:cxn modelId="{2D894293-23FB-4030-971A-2BF831BDBFFA}" srcId="{3477B3DF-18CE-4EE1-BE02-9280FA712CF9}" destId="{C75B39C2-4F96-471A-B038-AF8F7FE941E6}" srcOrd="3" destOrd="0" parTransId="{6F587C44-9AFE-471C-87B5-17838559DC80}" sibTransId="{2F2536CB-7B96-4484-8D2A-6C6B0061FD90}"/>
    <dgm:cxn modelId="{17BF9DAA-B087-4216-A0D2-84AC5FE444F0}" type="presOf" srcId="{C75B39C2-4F96-471A-B038-AF8F7FE941E6}" destId="{BC0EF048-B624-4E4F-A180-E75520428BFA}" srcOrd="0" destOrd="0" presId="urn:microsoft.com/office/officeart/2016/7/layout/RepeatingBendingProcessNew"/>
    <dgm:cxn modelId="{90CD74BB-2FE1-A443-A069-D53B59162C8C}" type="presOf" srcId="{8953C97C-CF7F-6B48-BAAA-69F1946006B0}" destId="{0D2896FF-54E3-EB4D-ABF7-31DE6D01A527}" srcOrd="0" destOrd="0" presId="urn:microsoft.com/office/officeart/2016/7/layout/RepeatingBendingProcessNew"/>
    <dgm:cxn modelId="{BF4CEDBE-5B3D-4390-BC2E-3D19DE73FF88}" type="presOf" srcId="{E63A3B95-8562-4DAE-B3BB-32276F06540E}" destId="{B89D38E8-D1CE-4CC6-97B6-2F9314645068}" srcOrd="0" destOrd="0" presId="urn:microsoft.com/office/officeart/2016/7/layout/RepeatingBendingProcessNew"/>
    <dgm:cxn modelId="{EE7E46C3-F2B7-482F-90C1-5ACBCC195F8F}" type="presOf" srcId="{07B3E86F-67B4-4694-88DB-751E33FFD60A}" destId="{FA4941A8-4D05-45FA-A994-C8BDB4E41871}" srcOrd="0" destOrd="0" presId="urn:microsoft.com/office/officeart/2016/7/layout/RepeatingBendingProcessNew"/>
    <dgm:cxn modelId="{80EC60CE-B1A4-4645-AA6E-A9B0245AB38C}" type="presOf" srcId="{2F2536CB-7B96-4484-8D2A-6C6B0061FD90}" destId="{42D0EF2D-D1D4-4FF9-B465-850A6A8597D5}" srcOrd="0" destOrd="0" presId="urn:microsoft.com/office/officeart/2016/7/layout/RepeatingBendingProcessNew"/>
    <dgm:cxn modelId="{C10477D7-603D-4B44-A045-53A8EE000C26}" srcId="{3477B3DF-18CE-4EE1-BE02-9280FA712CF9}" destId="{07B3E86F-67B4-4694-88DB-751E33FFD60A}" srcOrd="4" destOrd="0" parTransId="{E6449997-4F00-437D-A734-C86E001BA681}" sibTransId="{1B3CAA70-D84E-4A7C-81B5-E492F067B535}"/>
    <dgm:cxn modelId="{DA18DEDB-62D4-4DF1-AE39-475D118D224D}" type="presOf" srcId="{53A99E4E-A03F-41BD-A875-AEC1DC42BDBD}" destId="{163E1E2C-E624-44C6-8807-81968E214826}" srcOrd="1" destOrd="0" presId="urn:microsoft.com/office/officeart/2016/7/layout/RepeatingBendingProcessNew"/>
    <dgm:cxn modelId="{3E52F0E8-7547-46F7-BB7A-4719759A8463}" type="presOf" srcId="{CBB4C442-0ACD-4350-8B7D-14C3A89A8154}" destId="{937868F6-3E76-4330-BC8B-5FF3195C7C35}" srcOrd="0" destOrd="0" presId="urn:microsoft.com/office/officeart/2016/7/layout/RepeatingBendingProcessNew"/>
    <dgm:cxn modelId="{8BC2EDEF-0F9A-415E-ACAF-ADAE92037E10}" type="presOf" srcId="{412CBE0C-A95D-49FA-9A6A-5E40405AAD71}" destId="{3DA416D4-30C9-4002-AB83-DFFCA68A560D}" srcOrd="1" destOrd="0" presId="urn:microsoft.com/office/officeart/2016/7/layout/RepeatingBendingProcessNew"/>
    <dgm:cxn modelId="{6A3B5AF9-ED83-4784-BA49-7B8DF303B05D}" srcId="{3477B3DF-18CE-4EE1-BE02-9280FA712CF9}" destId="{75FD1D38-8CE6-494A-ABC9-1043BF1C2DE1}" srcOrd="1" destOrd="0" parTransId="{11A21109-278A-499E-83C6-0C92BE39521B}" sibTransId="{53A99E4E-A03F-41BD-A875-AEC1DC42BDBD}"/>
    <dgm:cxn modelId="{E5AA08C6-86A9-4044-A5DE-9CE922707F19}" type="presParOf" srcId="{6B901599-4AD8-40E1-A09B-4100108A192C}" destId="{BED43A1C-AC64-4F5C-BD80-4B90F49799C2}" srcOrd="0" destOrd="0" presId="urn:microsoft.com/office/officeart/2016/7/layout/RepeatingBendingProcessNew"/>
    <dgm:cxn modelId="{0ABCBFE3-58F3-4A96-80A1-A750C539E1D4}" type="presParOf" srcId="{6B901599-4AD8-40E1-A09B-4100108A192C}" destId="{937868F6-3E76-4330-BC8B-5FF3195C7C35}" srcOrd="1" destOrd="0" presId="urn:microsoft.com/office/officeart/2016/7/layout/RepeatingBendingProcessNew"/>
    <dgm:cxn modelId="{2B2CB0E5-14EC-4597-9BAE-59E2905F8162}" type="presParOf" srcId="{937868F6-3E76-4330-BC8B-5FF3195C7C35}" destId="{7AEB1017-0E41-465D-84BE-6D8149A39732}" srcOrd="0" destOrd="0" presId="urn:microsoft.com/office/officeart/2016/7/layout/RepeatingBendingProcessNew"/>
    <dgm:cxn modelId="{831E78FA-D661-4EE7-B7E1-8D1F0485A9CA}" type="presParOf" srcId="{6B901599-4AD8-40E1-A09B-4100108A192C}" destId="{AB14C375-F678-4E0D-A643-B3ABDF65771F}" srcOrd="2" destOrd="0" presId="urn:microsoft.com/office/officeart/2016/7/layout/RepeatingBendingProcessNew"/>
    <dgm:cxn modelId="{6871D0C1-7AB9-4BFF-94A7-C652F975EAEA}" type="presParOf" srcId="{6B901599-4AD8-40E1-A09B-4100108A192C}" destId="{2C522263-40A3-4529-B3F5-A32D01F0B7BF}" srcOrd="3" destOrd="0" presId="urn:microsoft.com/office/officeart/2016/7/layout/RepeatingBendingProcessNew"/>
    <dgm:cxn modelId="{EA064EFA-C58D-4673-B2BE-16649B7FBB6E}" type="presParOf" srcId="{2C522263-40A3-4529-B3F5-A32D01F0B7BF}" destId="{163E1E2C-E624-44C6-8807-81968E214826}" srcOrd="0" destOrd="0" presId="urn:microsoft.com/office/officeart/2016/7/layout/RepeatingBendingProcessNew"/>
    <dgm:cxn modelId="{01BAC4BA-2B3C-4D5B-80A9-8C109F3B9A0B}" type="presParOf" srcId="{6B901599-4AD8-40E1-A09B-4100108A192C}" destId="{B89D38E8-D1CE-4CC6-97B6-2F9314645068}" srcOrd="4" destOrd="0" presId="urn:microsoft.com/office/officeart/2016/7/layout/RepeatingBendingProcessNew"/>
    <dgm:cxn modelId="{DD2D8CBD-23E6-4FD3-9402-11C54B22CC30}" type="presParOf" srcId="{6B901599-4AD8-40E1-A09B-4100108A192C}" destId="{E399B151-338F-4AD5-91DC-3C06A4421AE4}" srcOrd="5" destOrd="0" presId="urn:microsoft.com/office/officeart/2016/7/layout/RepeatingBendingProcessNew"/>
    <dgm:cxn modelId="{B499B036-9732-47E9-A3C4-6064E0C79622}" type="presParOf" srcId="{E399B151-338F-4AD5-91DC-3C06A4421AE4}" destId="{3DA416D4-30C9-4002-AB83-DFFCA68A560D}" srcOrd="0" destOrd="0" presId="urn:microsoft.com/office/officeart/2016/7/layout/RepeatingBendingProcessNew"/>
    <dgm:cxn modelId="{1A68FFF4-B501-4F9B-96D9-022885003794}" type="presParOf" srcId="{6B901599-4AD8-40E1-A09B-4100108A192C}" destId="{BC0EF048-B624-4E4F-A180-E75520428BFA}" srcOrd="6" destOrd="0" presId="urn:microsoft.com/office/officeart/2016/7/layout/RepeatingBendingProcessNew"/>
    <dgm:cxn modelId="{B08E1D03-BE4D-45D8-B924-09D15B5D5715}" type="presParOf" srcId="{6B901599-4AD8-40E1-A09B-4100108A192C}" destId="{42D0EF2D-D1D4-4FF9-B465-850A6A8597D5}" srcOrd="7" destOrd="0" presId="urn:microsoft.com/office/officeart/2016/7/layout/RepeatingBendingProcessNew"/>
    <dgm:cxn modelId="{3F76671D-3081-4556-884E-5BD681C4EE2B}" type="presParOf" srcId="{42D0EF2D-D1D4-4FF9-B465-850A6A8597D5}" destId="{7C613A63-6201-48D6-9D89-6B5A62B4B3DF}" srcOrd="0" destOrd="0" presId="urn:microsoft.com/office/officeart/2016/7/layout/RepeatingBendingProcessNew"/>
    <dgm:cxn modelId="{A9A72FC7-393A-4B20-85F4-CD4EED321E79}" type="presParOf" srcId="{6B901599-4AD8-40E1-A09B-4100108A192C}" destId="{FA4941A8-4D05-45FA-A994-C8BDB4E41871}" srcOrd="8" destOrd="0" presId="urn:microsoft.com/office/officeart/2016/7/layout/RepeatingBendingProcessNew"/>
    <dgm:cxn modelId="{9B0D769B-B313-8A4A-9DE2-DE3A59E3961A}" type="presParOf" srcId="{6B901599-4AD8-40E1-A09B-4100108A192C}" destId="{D3942077-7E41-4B46-AEF6-E102A7BE9662}" srcOrd="9" destOrd="0" presId="urn:microsoft.com/office/officeart/2016/7/layout/RepeatingBendingProcessNew"/>
    <dgm:cxn modelId="{EF5965C8-8206-DB43-B217-E861EEBF564D}" type="presParOf" srcId="{D3942077-7E41-4B46-AEF6-E102A7BE9662}" destId="{BB48872E-0748-CF4F-B656-08D64EF0B999}" srcOrd="0" destOrd="0" presId="urn:microsoft.com/office/officeart/2016/7/layout/RepeatingBendingProcessNew"/>
    <dgm:cxn modelId="{AAE0011B-4EAD-074B-B602-2BC769A2C2BA}" type="presParOf" srcId="{6B901599-4AD8-40E1-A09B-4100108A192C}" destId="{0D2896FF-54E3-EB4D-ABF7-31DE6D01A527}" srcOrd="10"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8A7A7D2-B14C-964F-906A-FCCCD2B56E15}" type="doc">
      <dgm:prSet loTypeId="urn:microsoft.com/office/officeart/2005/8/layout/hList1" loCatId="" qsTypeId="urn:microsoft.com/office/officeart/2005/8/quickstyle/simple1" qsCatId="simple" csTypeId="urn:microsoft.com/office/officeart/2005/8/colors/colorful2" csCatId="colorful" phldr="1"/>
      <dgm:spPr/>
      <dgm:t>
        <a:bodyPr/>
        <a:lstStyle/>
        <a:p>
          <a:endParaRPr lang="en-US"/>
        </a:p>
      </dgm:t>
    </dgm:pt>
    <dgm:pt modelId="{548DDEF7-CCA0-F048-AB61-B7C98DBC5645}">
      <dgm:prSet phldrT="[Text]" custT="1"/>
      <dgm:spPr>
        <a:solidFill>
          <a:srgbClr val="EDA70B"/>
        </a:solidFill>
        <a:ln>
          <a:solidFill>
            <a:srgbClr val="FFD511"/>
          </a:solidFill>
        </a:ln>
      </dgm:spPr>
      <dgm:t>
        <a:bodyPr/>
        <a:lstStyle/>
        <a:p>
          <a:r>
            <a:rPr lang="en-US" sz="1600" dirty="0">
              <a:latin typeface="+mj-lt"/>
            </a:rPr>
            <a:t>The exchange rate of the periphery currency can depreciate relative to the core</a:t>
          </a:r>
        </a:p>
      </dgm:t>
    </dgm:pt>
    <dgm:pt modelId="{C3F6A152-ABA7-3541-AFDD-ECF8E0CFD2DD}" type="parTrans" cxnId="{DF536CA4-1FE9-DC4A-8699-F056D70E25DC}">
      <dgm:prSet/>
      <dgm:spPr/>
      <dgm:t>
        <a:bodyPr/>
        <a:lstStyle/>
        <a:p>
          <a:endParaRPr lang="en-US"/>
        </a:p>
      </dgm:t>
    </dgm:pt>
    <dgm:pt modelId="{D3755C82-C42E-9E4B-8502-FDFFDD168449}" type="sibTrans" cxnId="{DF536CA4-1FE9-DC4A-8699-F056D70E25DC}">
      <dgm:prSet/>
      <dgm:spPr/>
      <dgm:t>
        <a:bodyPr/>
        <a:lstStyle/>
        <a:p>
          <a:endParaRPr lang="en-US"/>
        </a:p>
      </dgm:t>
    </dgm:pt>
    <dgm:pt modelId="{6D6EEA97-E8FF-6545-96EB-A8F841D5AFA9}">
      <dgm:prSet phldrT="[Text]"/>
      <dgm:spPr>
        <a:noFill/>
        <a:ln>
          <a:solidFill>
            <a:srgbClr val="EDA70B">
              <a:alpha val="90000"/>
            </a:srgbClr>
          </a:solidFill>
        </a:ln>
      </dgm:spPr>
      <dgm:t>
        <a:bodyPr/>
        <a:lstStyle/>
        <a:p>
          <a:r>
            <a:rPr lang="en-US" dirty="0">
              <a:latin typeface="+mj-lt"/>
            </a:rPr>
            <a:t>When converted to the same units, the return of the core is lower than the stated interest rate.</a:t>
          </a:r>
        </a:p>
      </dgm:t>
    </dgm:pt>
    <dgm:pt modelId="{5BA88396-A68E-BD4E-A9B1-C72A9095C301}" type="parTrans" cxnId="{8521B055-A769-684B-9CF9-64A684C6DF25}">
      <dgm:prSet/>
      <dgm:spPr/>
      <dgm:t>
        <a:bodyPr/>
        <a:lstStyle/>
        <a:p>
          <a:endParaRPr lang="en-US"/>
        </a:p>
      </dgm:t>
    </dgm:pt>
    <dgm:pt modelId="{EE32AB64-621D-A14D-A22B-26C1CFCD7A24}" type="sibTrans" cxnId="{8521B055-A769-684B-9CF9-64A684C6DF25}">
      <dgm:prSet/>
      <dgm:spPr/>
      <dgm:t>
        <a:bodyPr/>
        <a:lstStyle/>
        <a:p>
          <a:endParaRPr lang="en-US"/>
        </a:p>
      </dgm:t>
    </dgm:pt>
    <dgm:pt modelId="{DE8A164C-33AB-9142-B38C-962DDC9268A3}">
      <dgm:prSet phldrT="[Text]"/>
      <dgm:spPr>
        <a:noFill/>
        <a:ln>
          <a:solidFill>
            <a:srgbClr val="EDA70B">
              <a:alpha val="90000"/>
            </a:srgbClr>
          </a:solidFill>
        </a:ln>
      </dgm:spPr>
      <dgm:t>
        <a:bodyPr/>
        <a:lstStyle/>
        <a:p>
          <a:r>
            <a:rPr lang="en-US" dirty="0">
              <a:latin typeface="+mj-lt"/>
            </a:rPr>
            <a:t>The use of euro had eliminated the perception of exchange rate risk.</a:t>
          </a:r>
        </a:p>
      </dgm:t>
    </dgm:pt>
    <dgm:pt modelId="{4B40C619-AD87-7549-A08C-37A6C02DFD3A}" type="parTrans" cxnId="{D1EBE5BA-53A7-AA4B-B581-FD401392E54E}">
      <dgm:prSet/>
      <dgm:spPr/>
      <dgm:t>
        <a:bodyPr/>
        <a:lstStyle/>
        <a:p>
          <a:endParaRPr lang="en-US"/>
        </a:p>
      </dgm:t>
    </dgm:pt>
    <dgm:pt modelId="{5B041074-113D-E748-956B-90CBE2C1B001}" type="sibTrans" cxnId="{D1EBE5BA-53A7-AA4B-B581-FD401392E54E}">
      <dgm:prSet/>
      <dgm:spPr/>
      <dgm:t>
        <a:bodyPr/>
        <a:lstStyle/>
        <a:p>
          <a:endParaRPr lang="en-US"/>
        </a:p>
      </dgm:t>
    </dgm:pt>
    <dgm:pt modelId="{58EC21DE-3336-FB48-91D6-21D9C0CA265A}">
      <dgm:prSet phldrT="[Text]" custT="1"/>
      <dgm:spPr>
        <a:solidFill>
          <a:srgbClr val="E77E12"/>
        </a:solidFill>
        <a:ln>
          <a:solidFill>
            <a:srgbClr val="E77E12"/>
          </a:solidFill>
        </a:ln>
      </dgm:spPr>
      <dgm:t>
        <a:bodyPr/>
        <a:lstStyle/>
        <a:p>
          <a:pPr marL="0" lvl="0" indent="0" algn="ctr" defTabSz="711200">
            <a:lnSpc>
              <a:spcPct val="90000"/>
            </a:lnSpc>
            <a:spcBef>
              <a:spcPct val="0"/>
            </a:spcBef>
            <a:spcAft>
              <a:spcPct val="35000"/>
            </a:spcAft>
            <a:buNone/>
          </a:pPr>
          <a:r>
            <a:rPr lang="en-US" sz="1600" kern="1200" dirty="0">
              <a:solidFill>
                <a:srgbClr val="FFFFFF"/>
              </a:solidFill>
              <a:latin typeface="Univers Condensed"/>
              <a:ea typeface="+mn-ea"/>
              <a:cs typeface="+mn-cs"/>
            </a:rPr>
            <a:t>Possible loss of the safe asset status of the peripheral government bonds</a:t>
          </a:r>
        </a:p>
      </dgm:t>
    </dgm:pt>
    <dgm:pt modelId="{27EF0037-0AE6-2E40-AD6C-EC348F18E4DE}" type="parTrans" cxnId="{97DDCC75-888C-BE45-84CD-16FEB059524C}">
      <dgm:prSet/>
      <dgm:spPr/>
      <dgm:t>
        <a:bodyPr/>
        <a:lstStyle/>
        <a:p>
          <a:endParaRPr lang="en-US"/>
        </a:p>
      </dgm:t>
    </dgm:pt>
    <dgm:pt modelId="{7C86FCA2-1E7A-1E4F-B441-AFE2B94C8F4C}" type="sibTrans" cxnId="{97DDCC75-888C-BE45-84CD-16FEB059524C}">
      <dgm:prSet/>
      <dgm:spPr/>
      <dgm:t>
        <a:bodyPr/>
        <a:lstStyle/>
        <a:p>
          <a:endParaRPr lang="en-US"/>
        </a:p>
      </dgm:t>
    </dgm:pt>
    <dgm:pt modelId="{F6DE53CA-42A6-5843-BF9D-C72F62C98B2F}">
      <dgm:prSet phldrT="[Text]"/>
      <dgm:spPr>
        <a:noFill/>
        <a:ln>
          <a:solidFill>
            <a:srgbClr val="E77E12">
              <a:alpha val="90000"/>
            </a:srgbClr>
          </a:solidFill>
        </a:ln>
      </dgm:spPr>
      <dgm:t>
        <a:bodyPr/>
        <a:lstStyle/>
        <a:p>
          <a:r>
            <a:rPr lang="en-US" dirty="0">
              <a:latin typeface="+mj-lt"/>
            </a:rPr>
            <a:t>Government bonds from vulnerable euro countries became less desirable precautionary savings instruments.</a:t>
          </a:r>
        </a:p>
      </dgm:t>
    </dgm:pt>
    <dgm:pt modelId="{AB5F4153-FEF7-384E-9FCA-1D5CDE4639EA}" type="parTrans" cxnId="{C6FB37EC-2C91-5C41-AEDC-9F7045B99031}">
      <dgm:prSet/>
      <dgm:spPr/>
      <dgm:t>
        <a:bodyPr/>
        <a:lstStyle/>
        <a:p>
          <a:endParaRPr lang="en-US"/>
        </a:p>
      </dgm:t>
    </dgm:pt>
    <dgm:pt modelId="{F7BF15CB-2105-FD49-A5CE-433F4F87B758}" type="sibTrans" cxnId="{C6FB37EC-2C91-5C41-AEDC-9F7045B99031}">
      <dgm:prSet/>
      <dgm:spPr/>
      <dgm:t>
        <a:bodyPr/>
        <a:lstStyle/>
        <a:p>
          <a:endParaRPr lang="en-US"/>
        </a:p>
      </dgm:t>
    </dgm:pt>
    <dgm:pt modelId="{C8E300B6-49F5-694B-9000-9ADCD46E321D}">
      <dgm:prSet phldrT="[Text]"/>
      <dgm:spPr>
        <a:noFill/>
        <a:ln>
          <a:solidFill>
            <a:srgbClr val="E77E12">
              <a:alpha val="90000"/>
            </a:srgbClr>
          </a:solidFill>
        </a:ln>
      </dgm:spPr>
      <dgm:t>
        <a:bodyPr/>
        <a:lstStyle/>
        <a:p>
          <a:r>
            <a:rPr lang="en-US" dirty="0">
              <a:latin typeface="+mj-lt"/>
            </a:rPr>
            <a:t>The peripheral government bonds’ service flow, declined investors asked for higher cash flows in the form of high interest rates.</a:t>
          </a:r>
        </a:p>
      </dgm:t>
    </dgm:pt>
    <dgm:pt modelId="{FFA5D7CF-89D2-774F-8990-A250900E7AC8}" type="parTrans" cxnId="{F54AF05F-DD44-DC42-87F4-26F642972D7C}">
      <dgm:prSet/>
      <dgm:spPr/>
      <dgm:t>
        <a:bodyPr/>
        <a:lstStyle/>
        <a:p>
          <a:endParaRPr lang="en-US"/>
        </a:p>
      </dgm:t>
    </dgm:pt>
    <dgm:pt modelId="{75FC1F77-656A-4B4F-9CC8-EE983E85B40E}" type="sibTrans" cxnId="{F54AF05F-DD44-DC42-87F4-26F642972D7C}">
      <dgm:prSet/>
      <dgm:spPr/>
      <dgm:t>
        <a:bodyPr/>
        <a:lstStyle/>
        <a:p>
          <a:endParaRPr lang="en-US"/>
        </a:p>
      </dgm:t>
    </dgm:pt>
    <dgm:pt modelId="{996D205A-A865-0D46-88F6-A10EBCAADB9B}">
      <dgm:prSet phldrT="[Text]" custT="1"/>
      <dgm:spPr>
        <a:solidFill>
          <a:srgbClr val="EC6C0A"/>
        </a:solidFill>
        <a:ln>
          <a:solidFill>
            <a:srgbClr val="EC6C0A"/>
          </a:solidFill>
        </a:ln>
      </dgm:spPr>
      <dgm:t>
        <a:bodyPr/>
        <a:lstStyle/>
        <a:p>
          <a:pPr marL="0" lvl="0" indent="0" algn="ctr" defTabSz="711200">
            <a:lnSpc>
              <a:spcPct val="90000"/>
            </a:lnSpc>
            <a:spcBef>
              <a:spcPct val="0"/>
            </a:spcBef>
            <a:spcAft>
              <a:spcPct val="35000"/>
            </a:spcAft>
            <a:buNone/>
          </a:pPr>
          <a:r>
            <a:rPr lang="en-US" sz="1600" kern="1200" dirty="0">
              <a:solidFill>
                <a:srgbClr val="FFFFFF"/>
              </a:solidFill>
              <a:latin typeface="Univers Condensed"/>
              <a:ea typeface="+mn-ea"/>
              <a:cs typeface="+mn-cs"/>
            </a:rPr>
            <a:t>Losing the safe asset status forces peripheral countries to pay a higher interest on their bonds</a:t>
          </a:r>
        </a:p>
      </dgm:t>
    </dgm:pt>
    <dgm:pt modelId="{D14B6571-4992-E443-A7CD-5981369A63D0}" type="parTrans" cxnId="{0287365C-F5C3-6149-955D-F3C4B52DBDAA}">
      <dgm:prSet/>
      <dgm:spPr/>
      <dgm:t>
        <a:bodyPr/>
        <a:lstStyle/>
        <a:p>
          <a:endParaRPr lang="en-US"/>
        </a:p>
      </dgm:t>
    </dgm:pt>
    <dgm:pt modelId="{E57E2542-CCE5-2244-85FB-2D8768460C1E}" type="sibTrans" cxnId="{0287365C-F5C3-6149-955D-F3C4B52DBDAA}">
      <dgm:prSet/>
      <dgm:spPr/>
      <dgm:t>
        <a:bodyPr/>
        <a:lstStyle/>
        <a:p>
          <a:endParaRPr lang="en-US"/>
        </a:p>
      </dgm:t>
    </dgm:pt>
    <dgm:pt modelId="{17888572-8727-B146-82BB-8856A7E180AF}">
      <dgm:prSet phldrT="[Text]" custT="1"/>
      <dgm:spPr>
        <a:noFill/>
        <a:ln>
          <a:solidFill>
            <a:srgbClr val="EC6C0A">
              <a:alpha val="90000"/>
            </a:srgbClr>
          </a:solidFill>
        </a:ln>
      </dgm:spPr>
      <dgm:t>
        <a:bodyPr/>
        <a:lstStyle/>
        <a:p>
          <a:pPr marL="114300" lvl="1" indent="-114300" algn="l" defTabSz="622300">
            <a:lnSpc>
              <a:spcPct val="90000"/>
            </a:lnSpc>
            <a:spcBef>
              <a:spcPct val="0"/>
            </a:spcBef>
            <a:spcAft>
              <a:spcPct val="15000"/>
            </a:spcAft>
            <a:buChar char="•"/>
          </a:pPr>
          <a:r>
            <a:rPr lang="en-US" sz="1400" kern="1200" dirty="0">
              <a:solidFill>
                <a:srgbClr val="000000">
                  <a:hueOff val="0"/>
                  <a:satOff val="0"/>
                  <a:lumOff val="0"/>
                  <a:alphaOff val="0"/>
                </a:srgbClr>
              </a:solidFill>
              <a:latin typeface="Univers Condensed"/>
              <a:ea typeface="+mn-ea"/>
              <a:cs typeface="+mn-cs"/>
            </a:rPr>
            <a:t>This increases their interest burden, making their government debt level less sustainable, and a default more likely.</a:t>
          </a:r>
        </a:p>
      </dgm:t>
    </dgm:pt>
    <dgm:pt modelId="{2F5718D1-9C6E-4C43-B30C-269846DB70BE}" type="parTrans" cxnId="{679B95F1-CE6C-CD44-A151-C973B46D0931}">
      <dgm:prSet/>
      <dgm:spPr/>
      <dgm:t>
        <a:bodyPr/>
        <a:lstStyle/>
        <a:p>
          <a:endParaRPr lang="en-US"/>
        </a:p>
      </dgm:t>
    </dgm:pt>
    <dgm:pt modelId="{5B8BDC58-1B19-6B49-8AD8-A5DB8B1FD4D5}" type="sibTrans" cxnId="{679B95F1-CE6C-CD44-A151-C973B46D0931}">
      <dgm:prSet/>
      <dgm:spPr/>
      <dgm:t>
        <a:bodyPr/>
        <a:lstStyle/>
        <a:p>
          <a:endParaRPr lang="en-US"/>
        </a:p>
      </dgm:t>
    </dgm:pt>
    <dgm:pt modelId="{122B4DDE-1A1F-904F-A525-45D460F2DA33}">
      <dgm:prSet phldrT="[Text]" custT="1"/>
      <dgm:spPr>
        <a:noFill/>
        <a:ln>
          <a:solidFill>
            <a:srgbClr val="EC6C0A">
              <a:alpha val="90000"/>
            </a:srgbClr>
          </a:solidFill>
        </a:ln>
      </dgm:spPr>
      <dgm:t>
        <a:bodyPr/>
        <a:lstStyle/>
        <a:p>
          <a:pPr marL="114300" lvl="1" indent="-114300" algn="l" defTabSz="622300">
            <a:lnSpc>
              <a:spcPct val="90000"/>
            </a:lnSpc>
            <a:spcBef>
              <a:spcPct val="0"/>
            </a:spcBef>
            <a:spcAft>
              <a:spcPct val="15000"/>
            </a:spcAft>
            <a:buChar char="•"/>
          </a:pPr>
          <a:r>
            <a:rPr lang="en-US" sz="1400" kern="1200" dirty="0">
              <a:solidFill>
                <a:srgbClr val="000000">
                  <a:hueOff val="0"/>
                  <a:satOff val="0"/>
                  <a:lumOff val="0"/>
                  <a:alphaOff val="0"/>
                </a:srgbClr>
              </a:solidFill>
              <a:latin typeface="Univers Condensed"/>
              <a:ea typeface="+mn-ea"/>
              <a:cs typeface="+mn-cs"/>
            </a:rPr>
            <a:t>This increase in default risk increases the interest rate further.</a:t>
          </a:r>
        </a:p>
      </dgm:t>
    </dgm:pt>
    <dgm:pt modelId="{1588ADD5-F2AB-454D-A1C1-5694B8BCF257}" type="parTrans" cxnId="{445E1B2B-A3EF-AB4D-9A39-3ABC71077B20}">
      <dgm:prSet/>
      <dgm:spPr/>
      <dgm:t>
        <a:bodyPr/>
        <a:lstStyle/>
        <a:p>
          <a:endParaRPr lang="en-US"/>
        </a:p>
      </dgm:t>
    </dgm:pt>
    <dgm:pt modelId="{FEE9CACE-CD73-3A4B-B273-C511E6DFE445}" type="sibTrans" cxnId="{445E1B2B-A3EF-AB4D-9A39-3ABC71077B20}">
      <dgm:prSet/>
      <dgm:spPr/>
      <dgm:t>
        <a:bodyPr/>
        <a:lstStyle/>
        <a:p>
          <a:endParaRPr lang="en-US"/>
        </a:p>
      </dgm:t>
    </dgm:pt>
    <dgm:pt modelId="{A85577A8-188F-0049-B7D7-DA8EDE53C983}">
      <dgm:prSet phldrT="[Text]"/>
      <dgm:spPr>
        <a:noFill/>
        <a:ln>
          <a:solidFill>
            <a:srgbClr val="EDA70B">
              <a:alpha val="90000"/>
            </a:srgbClr>
          </a:solidFill>
        </a:ln>
      </dgm:spPr>
      <dgm:t>
        <a:bodyPr/>
        <a:lstStyle/>
        <a:p>
          <a:r>
            <a:rPr lang="en-US" dirty="0">
              <a:latin typeface="+mj-lt"/>
            </a:rPr>
            <a:t>In 2010, ‘re-denomination risk’ emerged. Debt in euros would be re-denominated into new national currencies worth less than the euro; effectively, at default.</a:t>
          </a:r>
        </a:p>
      </dgm:t>
    </dgm:pt>
    <dgm:pt modelId="{1216214A-08DB-F049-91DA-27000F33F80B}" type="parTrans" cxnId="{50B1952A-5702-934B-8F53-5EF1218903AD}">
      <dgm:prSet/>
      <dgm:spPr/>
      <dgm:t>
        <a:bodyPr/>
        <a:lstStyle/>
        <a:p>
          <a:endParaRPr lang="en-GB"/>
        </a:p>
      </dgm:t>
    </dgm:pt>
    <dgm:pt modelId="{CB6466A4-C11D-E14B-AC03-866DDCFAD045}" type="sibTrans" cxnId="{50B1952A-5702-934B-8F53-5EF1218903AD}">
      <dgm:prSet/>
      <dgm:spPr/>
      <dgm:t>
        <a:bodyPr/>
        <a:lstStyle/>
        <a:p>
          <a:endParaRPr lang="en-GB"/>
        </a:p>
      </dgm:t>
    </dgm:pt>
    <dgm:pt modelId="{47655999-4D72-ED46-9252-4E00F065F214}">
      <dgm:prSet phldrT="[Text]"/>
      <dgm:spPr>
        <a:noFill/>
        <a:ln>
          <a:solidFill>
            <a:srgbClr val="EDA70B">
              <a:alpha val="90000"/>
            </a:srgbClr>
          </a:solidFill>
        </a:ln>
      </dgm:spPr>
      <dgm:t>
        <a:bodyPr/>
        <a:lstStyle/>
        <a:p>
          <a:r>
            <a:rPr lang="en-US" dirty="0">
              <a:latin typeface="+mj-lt"/>
            </a:rPr>
            <a:t>An example: financial contracts went from putting the probability that Greece leaves the euro at below 1% in 2007 to above 50% in 2010.</a:t>
          </a:r>
        </a:p>
      </dgm:t>
    </dgm:pt>
    <dgm:pt modelId="{CDB8D439-2396-E44C-9B54-545A61163622}" type="parTrans" cxnId="{56DD8C6F-A57F-FF44-952C-FD035203B27C}">
      <dgm:prSet/>
      <dgm:spPr/>
      <dgm:t>
        <a:bodyPr/>
        <a:lstStyle/>
        <a:p>
          <a:endParaRPr lang="en-GB"/>
        </a:p>
      </dgm:t>
    </dgm:pt>
    <dgm:pt modelId="{570BA15F-58DD-DF44-A6B1-62F0D461396D}" type="sibTrans" cxnId="{56DD8C6F-A57F-FF44-952C-FD035203B27C}">
      <dgm:prSet/>
      <dgm:spPr/>
      <dgm:t>
        <a:bodyPr/>
        <a:lstStyle/>
        <a:p>
          <a:endParaRPr lang="en-GB"/>
        </a:p>
      </dgm:t>
    </dgm:pt>
    <dgm:pt modelId="{C2FF8CEF-8F6C-934A-8451-0E11FCB3F27B}">
      <dgm:prSet phldrT="[Text]"/>
      <dgm:spPr>
        <a:noFill/>
        <a:ln>
          <a:solidFill>
            <a:srgbClr val="E77E12">
              <a:alpha val="90000"/>
            </a:srgbClr>
          </a:solidFill>
        </a:ln>
      </dgm:spPr>
      <dgm:t>
        <a:bodyPr/>
        <a:lstStyle/>
        <a:p>
          <a:r>
            <a:rPr lang="en-US" dirty="0">
              <a:latin typeface="+mj-lt"/>
            </a:rPr>
            <a:t>Government debt issued by the core countries became more attractive as safe assets and hence their yield declined, leading to capital flows from the periphery to the core of the euro area.</a:t>
          </a:r>
        </a:p>
      </dgm:t>
    </dgm:pt>
    <dgm:pt modelId="{36D1EE63-4DF7-3B48-8430-9314D9AE4DA3}" type="parTrans" cxnId="{92F46B13-07CA-3E42-BE3E-567F9BB47602}">
      <dgm:prSet/>
      <dgm:spPr/>
      <dgm:t>
        <a:bodyPr/>
        <a:lstStyle/>
        <a:p>
          <a:endParaRPr lang="en-GB"/>
        </a:p>
      </dgm:t>
    </dgm:pt>
    <dgm:pt modelId="{B38657E7-D861-7849-9AEB-48C9D0706AEC}" type="sibTrans" cxnId="{92F46B13-07CA-3E42-BE3E-567F9BB47602}">
      <dgm:prSet/>
      <dgm:spPr/>
      <dgm:t>
        <a:bodyPr/>
        <a:lstStyle/>
        <a:p>
          <a:endParaRPr lang="en-GB"/>
        </a:p>
      </dgm:t>
    </dgm:pt>
    <dgm:pt modelId="{3D59E74E-37EC-964E-8ED8-5BB2B6091532}">
      <dgm:prSet phldrT="[Text]"/>
      <dgm:spPr>
        <a:noFill/>
        <a:ln>
          <a:solidFill>
            <a:srgbClr val="EC6C0A">
              <a:alpha val="90000"/>
            </a:srgbClr>
          </a:solidFill>
        </a:ln>
      </dgm:spPr>
      <dgm:t>
        <a:bodyPr/>
        <a:lstStyle/>
        <a:p>
          <a:pPr marL="114300" lvl="1" indent="0" algn="l" defTabSz="622300">
            <a:lnSpc>
              <a:spcPct val="90000"/>
            </a:lnSpc>
            <a:spcBef>
              <a:spcPct val="0"/>
            </a:spcBef>
            <a:spcAft>
              <a:spcPct val="15000"/>
            </a:spcAft>
          </a:pPr>
          <a:endParaRPr lang="en-US" sz="1400" kern="1200" dirty="0"/>
        </a:p>
      </dgm:t>
    </dgm:pt>
    <dgm:pt modelId="{32824901-90DA-3644-AEE5-0386791F2C3A}" type="parTrans" cxnId="{5713C9A5-3CA2-1447-9742-7B5AB5DB8FF9}">
      <dgm:prSet/>
      <dgm:spPr/>
      <dgm:t>
        <a:bodyPr/>
        <a:lstStyle/>
        <a:p>
          <a:endParaRPr lang="en-GB"/>
        </a:p>
      </dgm:t>
    </dgm:pt>
    <dgm:pt modelId="{789ECDE7-D133-6B48-B5C4-C7B36F5E6BCF}" type="sibTrans" cxnId="{5713C9A5-3CA2-1447-9742-7B5AB5DB8FF9}">
      <dgm:prSet/>
      <dgm:spPr/>
      <dgm:t>
        <a:bodyPr/>
        <a:lstStyle/>
        <a:p>
          <a:endParaRPr lang="en-GB"/>
        </a:p>
      </dgm:t>
    </dgm:pt>
    <dgm:pt modelId="{B2722741-74B5-A94E-BDAC-2911B2002B38}" type="pres">
      <dgm:prSet presAssocID="{28A7A7D2-B14C-964F-906A-FCCCD2B56E15}" presName="Name0" presStyleCnt="0">
        <dgm:presLayoutVars>
          <dgm:dir/>
          <dgm:animLvl val="lvl"/>
          <dgm:resizeHandles val="exact"/>
        </dgm:presLayoutVars>
      </dgm:prSet>
      <dgm:spPr/>
    </dgm:pt>
    <dgm:pt modelId="{60C6596E-4B28-BC4D-A1D8-3653CFDDBD24}" type="pres">
      <dgm:prSet presAssocID="{548DDEF7-CCA0-F048-AB61-B7C98DBC5645}" presName="composite" presStyleCnt="0"/>
      <dgm:spPr/>
    </dgm:pt>
    <dgm:pt modelId="{4D6BCB60-B565-3B4E-819A-231B21D15AB9}" type="pres">
      <dgm:prSet presAssocID="{548DDEF7-CCA0-F048-AB61-B7C98DBC5645}" presName="parTx" presStyleLbl="alignNode1" presStyleIdx="0" presStyleCnt="3" custScaleX="107945">
        <dgm:presLayoutVars>
          <dgm:chMax val="0"/>
          <dgm:chPref val="0"/>
          <dgm:bulletEnabled val="1"/>
        </dgm:presLayoutVars>
      </dgm:prSet>
      <dgm:spPr/>
    </dgm:pt>
    <dgm:pt modelId="{E0AB56E9-817F-1640-B17B-E1482FF2741A}" type="pres">
      <dgm:prSet presAssocID="{548DDEF7-CCA0-F048-AB61-B7C98DBC5645}" presName="desTx" presStyleLbl="alignAccFollowNode1" presStyleIdx="0" presStyleCnt="3" custScaleX="108019">
        <dgm:presLayoutVars>
          <dgm:bulletEnabled val="1"/>
        </dgm:presLayoutVars>
      </dgm:prSet>
      <dgm:spPr/>
    </dgm:pt>
    <dgm:pt modelId="{7E9A9A21-8140-3146-A511-14B22A0FC4DB}" type="pres">
      <dgm:prSet presAssocID="{D3755C82-C42E-9E4B-8502-FDFFDD168449}" presName="space" presStyleCnt="0"/>
      <dgm:spPr/>
    </dgm:pt>
    <dgm:pt modelId="{D5978469-EAF1-D548-A4FB-CCB6429D95B5}" type="pres">
      <dgm:prSet presAssocID="{58EC21DE-3336-FB48-91D6-21D9C0CA265A}" presName="composite" presStyleCnt="0"/>
      <dgm:spPr/>
    </dgm:pt>
    <dgm:pt modelId="{4859B401-465A-4842-ABB9-FB46F54F69F4}" type="pres">
      <dgm:prSet presAssocID="{58EC21DE-3336-FB48-91D6-21D9C0CA265A}" presName="parTx" presStyleLbl="alignNode1" presStyleIdx="1" presStyleCnt="3">
        <dgm:presLayoutVars>
          <dgm:chMax val="0"/>
          <dgm:chPref val="0"/>
          <dgm:bulletEnabled val="1"/>
        </dgm:presLayoutVars>
      </dgm:prSet>
      <dgm:spPr/>
    </dgm:pt>
    <dgm:pt modelId="{F68F9DEF-B143-A842-966B-20BFE496F468}" type="pres">
      <dgm:prSet presAssocID="{58EC21DE-3336-FB48-91D6-21D9C0CA265A}" presName="desTx" presStyleLbl="alignAccFollowNode1" presStyleIdx="1" presStyleCnt="3">
        <dgm:presLayoutVars>
          <dgm:bulletEnabled val="1"/>
        </dgm:presLayoutVars>
      </dgm:prSet>
      <dgm:spPr/>
    </dgm:pt>
    <dgm:pt modelId="{D037389A-E827-FD44-B1F7-986A46B4FAB0}" type="pres">
      <dgm:prSet presAssocID="{7C86FCA2-1E7A-1E4F-B441-AFE2B94C8F4C}" presName="space" presStyleCnt="0"/>
      <dgm:spPr/>
    </dgm:pt>
    <dgm:pt modelId="{681B21BE-96DE-0B4D-85AF-4DD54FEA4901}" type="pres">
      <dgm:prSet presAssocID="{996D205A-A865-0D46-88F6-A10EBCAADB9B}" presName="composite" presStyleCnt="0"/>
      <dgm:spPr/>
    </dgm:pt>
    <dgm:pt modelId="{DDCF1FC7-9716-1D48-94A6-AAF656CE64D8}" type="pres">
      <dgm:prSet presAssocID="{996D205A-A865-0D46-88F6-A10EBCAADB9B}" presName="parTx" presStyleLbl="alignNode1" presStyleIdx="2" presStyleCnt="3">
        <dgm:presLayoutVars>
          <dgm:chMax val="0"/>
          <dgm:chPref val="0"/>
          <dgm:bulletEnabled val="1"/>
        </dgm:presLayoutVars>
      </dgm:prSet>
      <dgm:spPr/>
    </dgm:pt>
    <dgm:pt modelId="{0A7AAFEB-75A4-824E-9509-A2B9208FE5FC}" type="pres">
      <dgm:prSet presAssocID="{996D205A-A865-0D46-88F6-A10EBCAADB9B}" presName="desTx" presStyleLbl="alignAccFollowNode1" presStyleIdx="2" presStyleCnt="3">
        <dgm:presLayoutVars>
          <dgm:bulletEnabled val="1"/>
        </dgm:presLayoutVars>
      </dgm:prSet>
      <dgm:spPr/>
    </dgm:pt>
  </dgm:ptLst>
  <dgm:cxnLst>
    <dgm:cxn modelId="{6E135004-8B04-734F-8A90-D1F15BE9735D}" type="presOf" srcId="{6D6EEA97-E8FF-6545-96EB-A8F841D5AFA9}" destId="{E0AB56E9-817F-1640-B17B-E1482FF2741A}" srcOrd="0" destOrd="0" presId="urn:microsoft.com/office/officeart/2005/8/layout/hList1"/>
    <dgm:cxn modelId="{92F46B13-07CA-3E42-BE3E-567F9BB47602}" srcId="{58EC21DE-3336-FB48-91D6-21D9C0CA265A}" destId="{C2FF8CEF-8F6C-934A-8451-0E11FCB3F27B}" srcOrd="2" destOrd="0" parTransId="{36D1EE63-4DF7-3B48-8430-9314D9AE4DA3}" sibTransId="{B38657E7-D861-7849-9AEB-48C9D0706AEC}"/>
    <dgm:cxn modelId="{EC47BD16-214B-BA48-98DD-BD4D5F6E53BF}" type="presOf" srcId="{17888572-8727-B146-82BB-8856A7E180AF}" destId="{0A7AAFEB-75A4-824E-9509-A2B9208FE5FC}" srcOrd="0" destOrd="0" presId="urn:microsoft.com/office/officeart/2005/8/layout/hList1"/>
    <dgm:cxn modelId="{893D0F1F-824C-3A4F-B0C0-1F15B21AE904}" type="presOf" srcId="{3D59E74E-37EC-964E-8ED8-5BB2B6091532}" destId="{0A7AAFEB-75A4-824E-9509-A2B9208FE5FC}" srcOrd="0" destOrd="2" presId="urn:microsoft.com/office/officeart/2005/8/layout/hList1"/>
    <dgm:cxn modelId="{50B1952A-5702-934B-8F53-5EF1218903AD}" srcId="{548DDEF7-CCA0-F048-AB61-B7C98DBC5645}" destId="{A85577A8-188F-0049-B7D7-DA8EDE53C983}" srcOrd="2" destOrd="0" parTransId="{1216214A-08DB-F049-91DA-27000F33F80B}" sibTransId="{CB6466A4-C11D-E14B-AC03-866DDCFAD045}"/>
    <dgm:cxn modelId="{445E1B2B-A3EF-AB4D-9A39-3ABC71077B20}" srcId="{996D205A-A865-0D46-88F6-A10EBCAADB9B}" destId="{122B4DDE-1A1F-904F-A525-45D460F2DA33}" srcOrd="1" destOrd="0" parTransId="{1588ADD5-F2AB-454D-A1C1-5694B8BCF257}" sibTransId="{FEE9CACE-CD73-3A4B-B273-C511E6DFE445}"/>
    <dgm:cxn modelId="{33B95B3E-A2E1-5548-A655-29928D1DE4E3}" type="presOf" srcId="{F6DE53CA-42A6-5843-BF9D-C72F62C98B2F}" destId="{F68F9DEF-B143-A842-966B-20BFE496F468}" srcOrd="0" destOrd="0" presId="urn:microsoft.com/office/officeart/2005/8/layout/hList1"/>
    <dgm:cxn modelId="{1212AD3F-4C4F-E342-898D-F76E954CAEA8}" type="presOf" srcId="{DE8A164C-33AB-9142-B38C-962DDC9268A3}" destId="{E0AB56E9-817F-1640-B17B-E1482FF2741A}" srcOrd="0" destOrd="1" presId="urn:microsoft.com/office/officeart/2005/8/layout/hList1"/>
    <dgm:cxn modelId="{C5D94241-026C-3249-9325-A181CC67BE36}" type="presOf" srcId="{A85577A8-188F-0049-B7D7-DA8EDE53C983}" destId="{E0AB56E9-817F-1640-B17B-E1482FF2741A}" srcOrd="0" destOrd="2" presId="urn:microsoft.com/office/officeart/2005/8/layout/hList1"/>
    <dgm:cxn modelId="{8521B055-A769-684B-9CF9-64A684C6DF25}" srcId="{548DDEF7-CCA0-F048-AB61-B7C98DBC5645}" destId="{6D6EEA97-E8FF-6545-96EB-A8F841D5AFA9}" srcOrd="0" destOrd="0" parTransId="{5BA88396-A68E-BD4E-A9B1-C72A9095C301}" sibTransId="{EE32AB64-621D-A14D-A22B-26C1CFCD7A24}"/>
    <dgm:cxn modelId="{909A7159-E636-9344-BA6C-85B4629D833B}" type="presOf" srcId="{C8E300B6-49F5-694B-9000-9ADCD46E321D}" destId="{F68F9DEF-B143-A842-966B-20BFE496F468}" srcOrd="0" destOrd="1" presId="urn:microsoft.com/office/officeart/2005/8/layout/hList1"/>
    <dgm:cxn modelId="{0287365C-F5C3-6149-955D-F3C4B52DBDAA}" srcId="{28A7A7D2-B14C-964F-906A-FCCCD2B56E15}" destId="{996D205A-A865-0D46-88F6-A10EBCAADB9B}" srcOrd="2" destOrd="0" parTransId="{D14B6571-4992-E443-A7CD-5981369A63D0}" sibTransId="{E57E2542-CCE5-2244-85FB-2D8768460C1E}"/>
    <dgm:cxn modelId="{F54AF05F-DD44-DC42-87F4-26F642972D7C}" srcId="{58EC21DE-3336-FB48-91D6-21D9C0CA265A}" destId="{C8E300B6-49F5-694B-9000-9ADCD46E321D}" srcOrd="1" destOrd="0" parTransId="{FFA5D7CF-89D2-774F-8990-A250900E7AC8}" sibTransId="{75FC1F77-656A-4B4F-9CC8-EE983E85B40E}"/>
    <dgm:cxn modelId="{8A3F2363-B671-9941-9185-4E5D9E766EA5}" type="presOf" srcId="{28A7A7D2-B14C-964F-906A-FCCCD2B56E15}" destId="{B2722741-74B5-A94E-BDAC-2911B2002B38}" srcOrd="0" destOrd="0" presId="urn:microsoft.com/office/officeart/2005/8/layout/hList1"/>
    <dgm:cxn modelId="{56DD8C6F-A57F-FF44-952C-FD035203B27C}" srcId="{548DDEF7-CCA0-F048-AB61-B7C98DBC5645}" destId="{47655999-4D72-ED46-9252-4E00F065F214}" srcOrd="3" destOrd="0" parTransId="{CDB8D439-2396-E44C-9B54-545A61163622}" sibTransId="{570BA15F-58DD-DF44-A6B1-62F0D461396D}"/>
    <dgm:cxn modelId="{97DDCC75-888C-BE45-84CD-16FEB059524C}" srcId="{28A7A7D2-B14C-964F-906A-FCCCD2B56E15}" destId="{58EC21DE-3336-FB48-91D6-21D9C0CA265A}" srcOrd="1" destOrd="0" parTransId="{27EF0037-0AE6-2E40-AD6C-EC348F18E4DE}" sibTransId="{7C86FCA2-1E7A-1E4F-B441-AFE2B94C8F4C}"/>
    <dgm:cxn modelId="{8FC9DE84-3EA1-2246-96A5-BCCDA3BF6543}" type="presOf" srcId="{58EC21DE-3336-FB48-91D6-21D9C0CA265A}" destId="{4859B401-465A-4842-ABB9-FB46F54F69F4}" srcOrd="0" destOrd="0" presId="urn:microsoft.com/office/officeart/2005/8/layout/hList1"/>
    <dgm:cxn modelId="{0224A198-C2C4-CC42-84D2-66D1FCF8A407}" type="presOf" srcId="{122B4DDE-1A1F-904F-A525-45D460F2DA33}" destId="{0A7AAFEB-75A4-824E-9509-A2B9208FE5FC}" srcOrd="0" destOrd="1" presId="urn:microsoft.com/office/officeart/2005/8/layout/hList1"/>
    <dgm:cxn modelId="{DF536CA4-1FE9-DC4A-8699-F056D70E25DC}" srcId="{28A7A7D2-B14C-964F-906A-FCCCD2B56E15}" destId="{548DDEF7-CCA0-F048-AB61-B7C98DBC5645}" srcOrd="0" destOrd="0" parTransId="{C3F6A152-ABA7-3541-AFDD-ECF8E0CFD2DD}" sibTransId="{D3755C82-C42E-9E4B-8502-FDFFDD168449}"/>
    <dgm:cxn modelId="{5713C9A5-3CA2-1447-9742-7B5AB5DB8FF9}" srcId="{996D205A-A865-0D46-88F6-A10EBCAADB9B}" destId="{3D59E74E-37EC-964E-8ED8-5BB2B6091532}" srcOrd="2" destOrd="0" parTransId="{32824901-90DA-3644-AEE5-0386791F2C3A}" sibTransId="{789ECDE7-D133-6B48-B5C4-C7B36F5E6BCF}"/>
    <dgm:cxn modelId="{D1EBE5BA-53A7-AA4B-B581-FD401392E54E}" srcId="{548DDEF7-CCA0-F048-AB61-B7C98DBC5645}" destId="{DE8A164C-33AB-9142-B38C-962DDC9268A3}" srcOrd="1" destOrd="0" parTransId="{4B40C619-AD87-7549-A08C-37A6C02DFD3A}" sibTransId="{5B041074-113D-E748-956B-90CBE2C1B001}"/>
    <dgm:cxn modelId="{4A0980BC-D82E-424B-97A8-853DA72E735D}" type="presOf" srcId="{C2FF8CEF-8F6C-934A-8451-0E11FCB3F27B}" destId="{F68F9DEF-B143-A842-966B-20BFE496F468}" srcOrd="0" destOrd="2" presId="urn:microsoft.com/office/officeart/2005/8/layout/hList1"/>
    <dgm:cxn modelId="{C4AEE8E1-DDB0-C446-9384-75918E888C9E}" type="presOf" srcId="{47655999-4D72-ED46-9252-4E00F065F214}" destId="{E0AB56E9-817F-1640-B17B-E1482FF2741A}" srcOrd="0" destOrd="3" presId="urn:microsoft.com/office/officeart/2005/8/layout/hList1"/>
    <dgm:cxn modelId="{4438CBE6-16AD-1D40-835E-191A28A9E06C}" type="presOf" srcId="{548DDEF7-CCA0-F048-AB61-B7C98DBC5645}" destId="{4D6BCB60-B565-3B4E-819A-231B21D15AB9}" srcOrd="0" destOrd="0" presId="urn:microsoft.com/office/officeart/2005/8/layout/hList1"/>
    <dgm:cxn modelId="{C6FB37EC-2C91-5C41-AEDC-9F7045B99031}" srcId="{58EC21DE-3336-FB48-91D6-21D9C0CA265A}" destId="{F6DE53CA-42A6-5843-BF9D-C72F62C98B2F}" srcOrd="0" destOrd="0" parTransId="{AB5F4153-FEF7-384E-9FCA-1D5CDE4639EA}" sibTransId="{F7BF15CB-2105-FD49-A5CE-433F4F87B758}"/>
    <dgm:cxn modelId="{679B95F1-CE6C-CD44-A151-C973B46D0931}" srcId="{996D205A-A865-0D46-88F6-A10EBCAADB9B}" destId="{17888572-8727-B146-82BB-8856A7E180AF}" srcOrd="0" destOrd="0" parTransId="{2F5718D1-9C6E-4C43-B30C-269846DB70BE}" sibTransId="{5B8BDC58-1B19-6B49-8AD8-A5DB8B1FD4D5}"/>
    <dgm:cxn modelId="{98E128FE-D4B0-3240-80F9-67EB10317D39}" type="presOf" srcId="{996D205A-A865-0D46-88F6-A10EBCAADB9B}" destId="{DDCF1FC7-9716-1D48-94A6-AAF656CE64D8}" srcOrd="0" destOrd="0" presId="urn:microsoft.com/office/officeart/2005/8/layout/hList1"/>
    <dgm:cxn modelId="{DF734EE4-FBB4-8148-8B96-3B34B759F5DA}" type="presParOf" srcId="{B2722741-74B5-A94E-BDAC-2911B2002B38}" destId="{60C6596E-4B28-BC4D-A1D8-3653CFDDBD24}" srcOrd="0" destOrd="0" presId="urn:microsoft.com/office/officeart/2005/8/layout/hList1"/>
    <dgm:cxn modelId="{1B4F6A76-EFED-8640-A839-7F9FA11FD373}" type="presParOf" srcId="{60C6596E-4B28-BC4D-A1D8-3653CFDDBD24}" destId="{4D6BCB60-B565-3B4E-819A-231B21D15AB9}" srcOrd="0" destOrd="0" presId="urn:microsoft.com/office/officeart/2005/8/layout/hList1"/>
    <dgm:cxn modelId="{D7B9C3C4-229F-B942-82B8-CE47B9EB5F20}" type="presParOf" srcId="{60C6596E-4B28-BC4D-A1D8-3653CFDDBD24}" destId="{E0AB56E9-817F-1640-B17B-E1482FF2741A}" srcOrd="1" destOrd="0" presId="urn:microsoft.com/office/officeart/2005/8/layout/hList1"/>
    <dgm:cxn modelId="{938AEAB1-E976-2A45-87FD-ABB6F4A6BE76}" type="presParOf" srcId="{B2722741-74B5-A94E-BDAC-2911B2002B38}" destId="{7E9A9A21-8140-3146-A511-14B22A0FC4DB}" srcOrd="1" destOrd="0" presId="urn:microsoft.com/office/officeart/2005/8/layout/hList1"/>
    <dgm:cxn modelId="{751FA78A-8A6A-6144-ADAC-4D129A7E4210}" type="presParOf" srcId="{B2722741-74B5-A94E-BDAC-2911B2002B38}" destId="{D5978469-EAF1-D548-A4FB-CCB6429D95B5}" srcOrd="2" destOrd="0" presId="urn:microsoft.com/office/officeart/2005/8/layout/hList1"/>
    <dgm:cxn modelId="{BFB84DB0-99CF-2E48-A625-56D0EDD65F7A}" type="presParOf" srcId="{D5978469-EAF1-D548-A4FB-CCB6429D95B5}" destId="{4859B401-465A-4842-ABB9-FB46F54F69F4}" srcOrd="0" destOrd="0" presId="urn:microsoft.com/office/officeart/2005/8/layout/hList1"/>
    <dgm:cxn modelId="{0677830C-A0BA-2C4F-9A33-E50EEAEC61C8}" type="presParOf" srcId="{D5978469-EAF1-D548-A4FB-CCB6429D95B5}" destId="{F68F9DEF-B143-A842-966B-20BFE496F468}" srcOrd="1" destOrd="0" presId="urn:microsoft.com/office/officeart/2005/8/layout/hList1"/>
    <dgm:cxn modelId="{BE33E59D-DE51-FA47-9F5B-768C9DD10548}" type="presParOf" srcId="{B2722741-74B5-A94E-BDAC-2911B2002B38}" destId="{D037389A-E827-FD44-B1F7-986A46B4FAB0}" srcOrd="3" destOrd="0" presId="urn:microsoft.com/office/officeart/2005/8/layout/hList1"/>
    <dgm:cxn modelId="{B880CC97-1E1C-E44B-8EF5-4594B4371DF6}" type="presParOf" srcId="{B2722741-74B5-A94E-BDAC-2911B2002B38}" destId="{681B21BE-96DE-0B4D-85AF-4DD54FEA4901}" srcOrd="4" destOrd="0" presId="urn:microsoft.com/office/officeart/2005/8/layout/hList1"/>
    <dgm:cxn modelId="{F8DFEC68-7DC4-0D48-BD43-C6F71F653B50}" type="presParOf" srcId="{681B21BE-96DE-0B4D-85AF-4DD54FEA4901}" destId="{DDCF1FC7-9716-1D48-94A6-AAF656CE64D8}" srcOrd="0" destOrd="0" presId="urn:microsoft.com/office/officeart/2005/8/layout/hList1"/>
    <dgm:cxn modelId="{F2D38EC8-271A-4741-9F54-8097DE78AAC0}" type="presParOf" srcId="{681B21BE-96DE-0B4D-85AF-4DD54FEA4901}" destId="{0A7AAFEB-75A4-824E-9509-A2B9208FE5F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5291F94-9593-A346-9FCE-33465F8630AB}" type="doc">
      <dgm:prSet loTypeId="urn:microsoft.com/office/officeart/2005/8/layout/vList2" loCatId="" qsTypeId="urn:microsoft.com/office/officeart/2005/8/quickstyle/simple1" qsCatId="simple" csTypeId="urn:microsoft.com/office/officeart/2005/8/colors/colorful2" csCatId="colorful" phldr="1"/>
      <dgm:spPr/>
      <dgm:t>
        <a:bodyPr/>
        <a:lstStyle/>
        <a:p>
          <a:endParaRPr lang="en-US"/>
        </a:p>
      </dgm:t>
    </dgm:pt>
    <dgm:pt modelId="{2D75CFF9-795E-E94C-B7EC-94F27D44039F}">
      <dgm:prSet phldrT="[Text]"/>
      <dgm:spPr>
        <a:solidFill>
          <a:srgbClr val="EDA70B"/>
        </a:solidFill>
      </dgm:spPr>
      <dgm:t>
        <a:bodyPr/>
        <a:lstStyle/>
        <a:p>
          <a:r>
            <a:rPr lang="en-US" dirty="0">
              <a:latin typeface="+mj-lt"/>
            </a:rPr>
            <a:t>The Maastricht Treaty</a:t>
          </a:r>
        </a:p>
      </dgm:t>
    </dgm:pt>
    <dgm:pt modelId="{571F29C9-731F-724B-BCDD-79D584F92043}" type="parTrans" cxnId="{4227B3E7-74CE-9345-8E57-E562FBAF4604}">
      <dgm:prSet/>
      <dgm:spPr/>
      <dgm:t>
        <a:bodyPr/>
        <a:lstStyle/>
        <a:p>
          <a:endParaRPr lang="en-US"/>
        </a:p>
      </dgm:t>
    </dgm:pt>
    <dgm:pt modelId="{AF68B19F-79AD-E843-82D9-E24BA12F33F0}" type="sibTrans" cxnId="{4227B3E7-74CE-9345-8E57-E562FBAF4604}">
      <dgm:prSet/>
      <dgm:spPr/>
      <dgm:t>
        <a:bodyPr/>
        <a:lstStyle/>
        <a:p>
          <a:endParaRPr lang="en-US"/>
        </a:p>
      </dgm:t>
    </dgm:pt>
    <dgm:pt modelId="{40FA493B-DF2F-E246-9BB5-547A55464C03}">
      <dgm:prSet phldrT="[Text]"/>
      <dgm:spPr/>
      <dgm:t>
        <a:bodyPr/>
        <a:lstStyle/>
        <a:p>
          <a:r>
            <a:rPr lang="en-US" dirty="0">
              <a:latin typeface="+mj-lt"/>
            </a:rPr>
            <a:t>Prevents European institutions from bailing out countries with debt problems.</a:t>
          </a:r>
        </a:p>
      </dgm:t>
    </dgm:pt>
    <dgm:pt modelId="{F89B5825-B68B-2444-9861-B5B7976F8848}" type="parTrans" cxnId="{B524A136-6B58-4546-9D5C-E90D3F867CF3}">
      <dgm:prSet/>
      <dgm:spPr/>
      <dgm:t>
        <a:bodyPr/>
        <a:lstStyle/>
        <a:p>
          <a:endParaRPr lang="en-US"/>
        </a:p>
      </dgm:t>
    </dgm:pt>
    <dgm:pt modelId="{49FAD6F0-7146-C446-B12A-7D218D19781F}" type="sibTrans" cxnId="{B524A136-6B58-4546-9D5C-E90D3F867CF3}">
      <dgm:prSet/>
      <dgm:spPr/>
      <dgm:t>
        <a:bodyPr/>
        <a:lstStyle/>
        <a:p>
          <a:endParaRPr lang="en-US"/>
        </a:p>
      </dgm:t>
    </dgm:pt>
    <dgm:pt modelId="{D1F9952D-E028-A442-BDDA-190873AD2671}">
      <dgm:prSet phldrT="[Text]"/>
      <dgm:spPr>
        <a:solidFill>
          <a:srgbClr val="E77E12"/>
        </a:solidFill>
      </dgm:spPr>
      <dgm:t>
        <a:bodyPr/>
        <a:lstStyle/>
        <a:p>
          <a:r>
            <a:rPr lang="en-US" dirty="0">
              <a:latin typeface="+mj-lt"/>
            </a:rPr>
            <a:t>A common bond</a:t>
          </a:r>
        </a:p>
      </dgm:t>
    </dgm:pt>
    <dgm:pt modelId="{9ACABBC8-71F9-9E4D-8230-02DEF01A2EB5}" type="parTrans" cxnId="{B7AD8959-D1FE-A84F-84CB-42A0769F23ED}">
      <dgm:prSet/>
      <dgm:spPr/>
      <dgm:t>
        <a:bodyPr/>
        <a:lstStyle/>
        <a:p>
          <a:endParaRPr lang="en-US"/>
        </a:p>
      </dgm:t>
    </dgm:pt>
    <dgm:pt modelId="{94BE350A-69BD-5A4A-8BCF-959357BE533E}" type="sibTrans" cxnId="{B7AD8959-D1FE-A84F-84CB-42A0769F23ED}">
      <dgm:prSet/>
      <dgm:spPr/>
      <dgm:t>
        <a:bodyPr/>
        <a:lstStyle/>
        <a:p>
          <a:endParaRPr lang="en-US"/>
        </a:p>
      </dgm:t>
    </dgm:pt>
    <dgm:pt modelId="{F515591B-67E8-2845-A364-727199D24B24}">
      <dgm:prSet phldrT="[Text]"/>
      <dgm:spPr/>
      <dgm:t>
        <a:bodyPr/>
        <a:lstStyle/>
        <a:p>
          <a:r>
            <a:rPr lang="en-US" dirty="0">
              <a:latin typeface="+mj-lt"/>
            </a:rPr>
            <a:t>Attack the root of the problem: the asymmetry between the bonds and their underlying fiscal situations across different regions.</a:t>
          </a:r>
        </a:p>
      </dgm:t>
    </dgm:pt>
    <dgm:pt modelId="{D220BF2E-D847-204E-8C90-C84FD9D0981E}" type="parTrans" cxnId="{A9B7B087-5569-8D4A-9D94-94A2DFACB2FE}">
      <dgm:prSet/>
      <dgm:spPr/>
      <dgm:t>
        <a:bodyPr/>
        <a:lstStyle/>
        <a:p>
          <a:endParaRPr lang="en-US"/>
        </a:p>
      </dgm:t>
    </dgm:pt>
    <dgm:pt modelId="{0DB1A3A9-D710-6944-8A67-99832169234B}" type="sibTrans" cxnId="{A9B7B087-5569-8D4A-9D94-94A2DFACB2FE}">
      <dgm:prSet/>
      <dgm:spPr/>
      <dgm:t>
        <a:bodyPr/>
        <a:lstStyle/>
        <a:p>
          <a:endParaRPr lang="en-US"/>
        </a:p>
      </dgm:t>
    </dgm:pt>
    <dgm:pt modelId="{ABAAFFEF-0710-994B-B7B2-0C11F05CB952}">
      <dgm:prSet phldrT="[Text]"/>
      <dgm:spPr/>
      <dgm:t>
        <a:bodyPr/>
        <a:lstStyle/>
        <a:p>
          <a:pPr>
            <a:buFont typeface="Arial" panose="020B0604020202020204" pitchFamily="34" charset="0"/>
            <a:buChar char="•"/>
          </a:pPr>
          <a:r>
            <a:rPr lang="en-US" dirty="0">
              <a:latin typeface="+mj-lt"/>
            </a:rPr>
            <a:t>Eliminate inflation risk arising due to fiscal problems as ECB would not be forced ex post to debase the real value of the debt by inflation</a:t>
          </a:r>
        </a:p>
      </dgm:t>
    </dgm:pt>
    <dgm:pt modelId="{A4A4E15F-8F20-9F43-B271-F83273BB79A9}" type="parTrans" cxnId="{C158E092-FE61-8645-95AA-2F10ED46ACB5}">
      <dgm:prSet/>
      <dgm:spPr/>
      <dgm:t>
        <a:bodyPr/>
        <a:lstStyle/>
        <a:p>
          <a:endParaRPr lang="en-GB"/>
        </a:p>
      </dgm:t>
    </dgm:pt>
    <dgm:pt modelId="{43A6E773-1CB2-774E-BBB1-77997EC53E71}" type="sibTrans" cxnId="{C158E092-FE61-8645-95AA-2F10ED46ACB5}">
      <dgm:prSet/>
      <dgm:spPr/>
      <dgm:t>
        <a:bodyPr/>
        <a:lstStyle/>
        <a:p>
          <a:endParaRPr lang="en-GB"/>
        </a:p>
      </dgm:t>
    </dgm:pt>
    <dgm:pt modelId="{EF905725-728E-894F-879B-F7CCF8E1DEB2}">
      <dgm:prSet phldrT="[Text]"/>
      <dgm:spPr/>
      <dgm:t>
        <a:bodyPr/>
        <a:lstStyle/>
        <a:p>
          <a:r>
            <a:rPr lang="en-US" dirty="0">
              <a:latin typeface="+mj-lt"/>
            </a:rPr>
            <a:t>Reasons for making default risk explicit:</a:t>
          </a:r>
        </a:p>
      </dgm:t>
    </dgm:pt>
    <dgm:pt modelId="{FB47988B-C57C-1A4F-96B4-898D14D1B37A}" type="parTrans" cxnId="{CAF4C829-7D96-C64B-BE29-85B470F18D03}">
      <dgm:prSet/>
      <dgm:spPr/>
      <dgm:t>
        <a:bodyPr/>
        <a:lstStyle/>
        <a:p>
          <a:endParaRPr lang="en-GB"/>
        </a:p>
      </dgm:t>
    </dgm:pt>
    <dgm:pt modelId="{04E21F97-B5E3-794D-9EF7-3E533463BA11}" type="sibTrans" cxnId="{CAF4C829-7D96-C64B-BE29-85B470F18D03}">
      <dgm:prSet/>
      <dgm:spPr/>
      <dgm:t>
        <a:bodyPr/>
        <a:lstStyle/>
        <a:p>
          <a:endParaRPr lang="en-GB"/>
        </a:p>
      </dgm:t>
    </dgm:pt>
    <dgm:pt modelId="{6ED642CD-6182-D54D-9171-795A0EE6442F}">
      <dgm:prSet phldrT="[Text]"/>
      <dgm:spPr/>
      <dgm:t>
        <a:bodyPr/>
        <a:lstStyle/>
        <a:p>
          <a:pPr>
            <a:buFont typeface="Arial" panose="020B0604020202020204" pitchFamily="34" charset="0"/>
            <a:buChar char="•"/>
          </a:pPr>
          <a:r>
            <a:rPr lang="en-US" dirty="0">
              <a:latin typeface="+mj-lt"/>
            </a:rPr>
            <a:t>Activate market discipline, have countries that fail to follow disciplinary budget rules face a higher interest rate </a:t>
          </a:r>
        </a:p>
      </dgm:t>
    </dgm:pt>
    <dgm:pt modelId="{91250641-EFC7-7840-98FB-F0660BFB934E}" type="parTrans" cxnId="{9244D41E-F049-AA46-ABA5-AFE1455889AB}">
      <dgm:prSet/>
      <dgm:spPr/>
      <dgm:t>
        <a:bodyPr/>
        <a:lstStyle/>
        <a:p>
          <a:endParaRPr lang="en-GB"/>
        </a:p>
      </dgm:t>
    </dgm:pt>
    <dgm:pt modelId="{0D65C051-AAAA-D140-8A55-CB841DB4EC6A}" type="sibTrans" cxnId="{9244D41E-F049-AA46-ABA5-AFE1455889AB}">
      <dgm:prSet/>
      <dgm:spPr/>
      <dgm:t>
        <a:bodyPr/>
        <a:lstStyle/>
        <a:p>
          <a:endParaRPr lang="en-GB"/>
        </a:p>
      </dgm:t>
    </dgm:pt>
    <dgm:pt modelId="{54BD9543-EDDC-BD44-ACD0-2F971BC8F5BC}">
      <dgm:prSet phldrT="[Text]"/>
      <dgm:spPr/>
      <dgm:t>
        <a:bodyPr/>
        <a:lstStyle/>
        <a:p>
          <a:pPr>
            <a:buFont typeface="Arial" panose="020B0604020202020204" pitchFamily="34" charset="0"/>
            <a:buChar char="•"/>
          </a:pPr>
          <a:r>
            <a:rPr lang="en-US" dirty="0">
              <a:latin typeface="+mj-lt"/>
            </a:rPr>
            <a:t>The increase in default risk for peripheral government bonds makes them information-sensitive: their payoffs are not kept constant across various circumstances. Well-informed investors can take advantage of uninformed ones. The latter withdraw from them and markets freeze.</a:t>
          </a:r>
        </a:p>
      </dgm:t>
    </dgm:pt>
    <dgm:pt modelId="{58D13B76-463C-D844-B367-F2CEE7114CC1}" type="parTrans" cxnId="{DF97EF9C-18ED-FD43-9E54-6EFA8EC70CD7}">
      <dgm:prSet/>
      <dgm:spPr/>
      <dgm:t>
        <a:bodyPr/>
        <a:lstStyle/>
        <a:p>
          <a:endParaRPr lang="en-GB"/>
        </a:p>
      </dgm:t>
    </dgm:pt>
    <dgm:pt modelId="{92F8D9DF-6A17-0649-B711-1E78DAB0AFBC}" type="sibTrans" cxnId="{DF97EF9C-18ED-FD43-9E54-6EFA8EC70CD7}">
      <dgm:prSet/>
      <dgm:spPr/>
      <dgm:t>
        <a:bodyPr/>
        <a:lstStyle/>
        <a:p>
          <a:endParaRPr lang="en-GB"/>
        </a:p>
      </dgm:t>
    </dgm:pt>
    <dgm:pt modelId="{7BE5AEDC-09EE-6249-932C-E29F83938650}">
      <dgm:prSet phldrT="[Text]"/>
      <dgm:spPr/>
      <dgm:t>
        <a:bodyPr/>
        <a:lstStyle/>
        <a:p>
          <a:pPr>
            <a:buFont typeface="Arial" panose="020B0604020202020204" pitchFamily="34" charset="0"/>
            <a:buChar char="•"/>
          </a:pPr>
          <a:r>
            <a:rPr lang="en-US" dirty="0">
              <a:latin typeface="+mj-lt"/>
            </a:rPr>
            <a:t>A bad liquidity outcome can arise when governments have to roll over a large amount of debt</a:t>
          </a:r>
        </a:p>
      </dgm:t>
    </dgm:pt>
    <dgm:pt modelId="{DF210B91-11F1-E34E-8803-DFB4FB9061BB}" type="parTrans" cxnId="{B355C039-044D-9647-852A-0F6D14D9D270}">
      <dgm:prSet/>
      <dgm:spPr/>
      <dgm:t>
        <a:bodyPr/>
        <a:lstStyle/>
        <a:p>
          <a:endParaRPr lang="en-GB"/>
        </a:p>
      </dgm:t>
    </dgm:pt>
    <dgm:pt modelId="{B0FA975F-C7F4-4F44-BCB1-E1396A1B20EA}" type="sibTrans" cxnId="{B355C039-044D-9647-852A-0F6D14D9D270}">
      <dgm:prSet/>
      <dgm:spPr/>
      <dgm:t>
        <a:bodyPr/>
        <a:lstStyle/>
        <a:p>
          <a:endParaRPr lang="en-GB"/>
        </a:p>
      </dgm:t>
    </dgm:pt>
    <dgm:pt modelId="{D838E4A8-FBA4-AE42-AEAD-306B53E75C1D}">
      <dgm:prSet phldrT="[Text]"/>
      <dgm:spPr/>
      <dgm:t>
        <a:bodyPr/>
        <a:lstStyle/>
        <a:p>
          <a:r>
            <a:rPr lang="en-US" dirty="0">
              <a:latin typeface="+mj-lt"/>
            </a:rPr>
            <a:t>A common bond imposes a single equilibrium with no cross-region flights to safety.</a:t>
          </a:r>
        </a:p>
      </dgm:t>
    </dgm:pt>
    <dgm:pt modelId="{2EA7F63B-F85D-FA44-8D56-94E3B371C7B7}" type="parTrans" cxnId="{E436488E-BE62-AC41-9C9D-033CABAA9CB0}">
      <dgm:prSet/>
      <dgm:spPr/>
      <dgm:t>
        <a:bodyPr/>
        <a:lstStyle/>
        <a:p>
          <a:endParaRPr lang="en-GB"/>
        </a:p>
      </dgm:t>
    </dgm:pt>
    <dgm:pt modelId="{43181433-CF85-AD47-98EF-EE7347C3C60D}" type="sibTrans" cxnId="{E436488E-BE62-AC41-9C9D-033CABAA9CB0}">
      <dgm:prSet/>
      <dgm:spPr/>
      <dgm:t>
        <a:bodyPr/>
        <a:lstStyle/>
        <a:p>
          <a:endParaRPr lang="en-GB"/>
        </a:p>
      </dgm:t>
    </dgm:pt>
    <dgm:pt modelId="{8EF35B0B-5C17-204A-A972-E4034CFB8CC2}">
      <dgm:prSet phldrT="[Text]"/>
      <dgm:spPr/>
      <dgm:t>
        <a:bodyPr/>
        <a:lstStyle/>
        <a:p>
          <a:r>
            <a:rPr lang="en-US" dirty="0">
              <a:latin typeface="+mj-lt"/>
            </a:rPr>
            <a:t>Such a bond can be designed without one country having to guarantee for the other country’s debt (SBBS). </a:t>
          </a:r>
        </a:p>
      </dgm:t>
    </dgm:pt>
    <dgm:pt modelId="{A551B0A5-3E0E-BF49-A908-5E3F89E2831D}" type="parTrans" cxnId="{5B2D6675-F89A-D04A-9527-499C20A124F1}">
      <dgm:prSet/>
      <dgm:spPr/>
      <dgm:t>
        <a:bodyPr/>
        <a:lstStyle/>
        <a:p>
          <a:endParaRPr lang="en-GB"/>
        </a:p>
      </dgm:t>
    </dgm:pt>
    <dgm:pt modelId="{87DECC92-D7D1-514A-A08E-FA44C9DEF054}" type="sibTrans" cxnId="{5B2D6675-F89A-D04A-9527-499C20A124F1}">
      <dgm:prSet/>
      <dgm:spPr/>
      <dgm:t>
        <a:bodyPr/>
        <a:lstStyle/>
        <a:p>
          <a:endParaRPr lang="en-GB"/>
        </a:p>
      </dgm:t>
    </dgm:pt>
    <dgm:pt modelId="{5DFCC406-8F58-B04F-A48C-52CFAAFF72A5}" type="pres">
      <dgm:prSet presAssocID="{35291F94-9593-A346-9FCE-33465F8630AB}" presName="linear" presStyleCnt="0">
        <dgm:presLayoutVars>
          <dgm:animLvl val="lvl"/>
          <dgm:resizeHandles val="exact"/>
        </dgm:presLayoutVars>
      </dgm:prSet>
      <dgm:spPr/>
    </dgm:pt>
    <dgm:pt modelId="{3B2B144E-32AC-3B44-AFA3-8CC5B371CCF9}" type="pres">
      <dgm:prSet presAssocID="{2D75CFF9-795E-E94C-B7EC-94F27D44039F}" presName="parentText" presStyleLbl="node1" presStyleIdx="0" presStyleCnt="2">
        <dgm:presLayoutVars>
          <dgm:chMax val="0"/>
          <dgm:bulletEnabled val="1"/>
        </dgm:presLayoutVars>
      </dgm:prSet>
      <dgm:spPr/>
    </dgm:pt>
    <dgm:pt modelId="{9DB43420-5232-AD40-9FD8-6DE364805E5F}" type="pres">
      <dgm:prSet presAssocID="{2D75CFF9-795E-E94C-B7EC-94F27D44039F}" presName="childText" presStyleLbl="revTx" presStyleIdx="0" presStyleCnt="2">
        <dgm:presLayoutVars>
          <dgm:bulletEnabled val="1"/>
        </dgm:presLayoutVars>
      </dgm:prSet>
      <dgm:spPr/>
    </dgm:pt>
    <dgm:pt modelId="{3731CBAD-E735-3441-A099-1231E8158EA6}" type="pres">
      <dgm:prSet presAssocID="{D1F9952D-E028-A442-BDDA-190873AD2671}" presName="parentText" presStyleLbl="node1" presStyleIdx="1" presStyleCnt="2">
        <dgm:presLayoutVars>
          <dgm:chMax val="0"/>
          <dgm:bulletEnabled val="1"/>
        </dgm:presLayoutVars>
      </dgm:prSet>
      <dgm:spPr/>
    </dgm:pt>
    <dgm:pt modelId="{88107957-0959-1247-BDE4-1D0C241F53A9}" type="pres">
      <dgm:prSet presAssocID="{D1F9952D-E028-A442-BDDA-190873AD2671}" presName="childText" presStyleLbl="revTx" presStyleIdx="1" presStyleCnt="2">
        <dgm:presLayoutVars>
          <dgm:bulletEnabled val="1"/>
        </dgm:presLayoutVars>
      </dgm:prSet>
      <dgm:spPr/>
    </dgm:pt>
  </dgm:ptLst>
  <dgm:cxnLst>
    <dgm:cxn modelId="{9244D41E-F049-AA46-ABA5-AFE1455889AB}" srcId="{EF905725-728E-894F-879B-F7CCF8E1DEB2}" destId="{6ED642CD-6182-D54D-9171-795A0EE6442F}" srcOrd="1" destOrd="0" parTransId="{91250641-EFC7-7840-98FB-F0660BFB934E}" sibTransId="{0D65C051-AAAA-D140-8A55-CB841DB4EC6A}"/>
    <dgm:cxn modelId="{84D2AB29-47EA-B047-A5F7-86A3EAD5D804}" type="presOf" srcId="{40FA493B-DF2F-E246-9BB5-547A55464C03}" destId="{9DB43420-5232-AD40-9FD8-6DE364805E5F}" srcOrd="0" destOrd="0" presId="urn:microsoft.com/office/officeart/2005/8/layout/vList2"/>
    <dgm:cxn modelId="{CAF4C829-7D96-C64B-BE29-85B470F18D03}" srcId="{2D75CFF9-795E-E94C-B7EC-94F27D44039F}" destId="{EF905725-728E-894F-879B-F7CCF8E1DEB2}" srcOrd="1" destOrd="0" parTransId="{FB47988B-C57C-1A4F-96B4-898D14D1B37A}" sibTransId="{04E21F97-B5E3-794D-9EF7-3E533463BA11}"/>
    <dgm:cxn modelId="{F5FD262A-37B8-7447-ADC3-B2B457DC0172}" type="presOf" srcId="{54BD9543-EDDC-BD44-ACD0-2F971BC8F5BC}" destId="{9DB43420-5232-AD40-9FD8-6DE364805E5F}" srcOrd="0" destOrd="4" presId="urn:microsoft.com/office/officeart/2005/8/layout/vList2"/>
    <dgm:cxn modelId="{34D72B2C-8139-8749-AB78-4CCA534C4F44}" type="presOf" srcId="{ABAAFFEF-0710-994B-B7B2-0C11F05CB952}" destId="{9DB43420-5232-AD40-9FD8-6DE364805E5F}" srcOrd="0" destOrd="2" presId="urn:microsoft.com/office/officeart/2005/8/layout/vList2"/>
    <dgm:cxn modelId="{A4F5C533-085C-654A-9F8F-839B94CB7EC3}" type="presOf" srcId="{2D75CFF9-795E-E94C-B7EC-94F27D44039F}" destId="{3B2B144E-32AC-3B44-AFA3-8CC5B371CCF9}" srcOrd="0" destOrd="0" presId="urn:microsoft.com/office/officeart/2005/8/layout/vList2"/>
    <dgm:cxn modelId="{B524A136-6B58-4546-9D5C-E90D3F867CF3}" srcId="{2D75CFF9-795E-E94C-B7EC-94F27D44039F}" destId="{40FA493B-DF2F-E246-9BB5-547A55464C03}" srcOrd="0" destOrd="0" parTransId="{F89B5825-B68B-2444-9861-B5B7976F8848}" sibTransId="{49FAD6F0-7146-C446-B12A-7D218D19781F}"/>
    <dgm:cxn modelId="{B355C039-044D-9647-852A-0F6D14D9D270}" srcId="{EF905725-728E-894F-879B-F7CCF8E1DEB2}" destId="{7BE5AEDC-09EE-6249-932C-E29F83938650}" srcOrd="3" destOrd="0" parTransId="{DF210B91-11F1-E34E-8803-DFB4FB9061BB}" sibTransId="{B0FA975F-C7F4-4F44-BCB1-E1396A1B20EA}"/>
    <dgm:cxn modelId="{53C7F23A-9257-BC41-A893-511EAA069782}" type="presOf" srcId="{F515591B-67E8-2845-A364-727199D24B24}" destId="{88107957-0959-1247-BDE4-1D0C241F53A9}" srcOrd="0" destOrd="0" presId="urn:microsoft.com/office/officeart/2005/8/layout/vList2"/>
    <dgm:cxn modelId="{C5EB7441-D0F8-7447-B2EB-532FCA71144D}" type="presOf" srcId="{EF905725-728E-894F-879B-F7CCF8E1DEB2}" destId="{9DB43420-5232-AD40-9FD8-6DE364805E5F}" srcOrd="0" destOrd="1" presId="urn:microsoft.com/office/officeart/2005/8/layout/vList2"/>
    <dgm:cxn modelId="{42FCB756-D99A-7943-B36C-975C4AF981AE}" type="presOf" srcId="{D838E4A8-FBA4-AE42-AEAD-306B53E75C1D}" destId="{88107957-0959-1247-BDE4-1D0C241F53A9}" srcOrd="0" destOrd="1" presId="urn:microsoft.com/office/officeart/2005/8/layout/vList2"/>
    <dgm:cxn modelId="{B7AD8959-D1FE-A84F-84CB-42A0769F23ED}" srcId="{35291F94-9593-A346-9FCE-33465F8630AB}" destId="{D1F9952D-E028-A442-BDDA-190873AD2671}" srcOrd="1" destOrd="0" parTransId="{9ACABBC8-71F9-9E4D-8230-02DEF01A2EB5}" sibTransId="{94BE350A-69BD-5A4A-8BCF-959357BE533E}"/>
    <dgm:cxn modelId="{5B2D6675-F89A-D04A-9527-499C20A124F1}" srcId="{D1F9952D-E028-A442-BDDA-190873AD2671}" destId="{8EF35B0B-5C17-204A-A972-E4034CFB8CC2}" srcOrd="2" destOrd="0" parTransId="{A551B0A5-3E0E-BF49-A908-5E3F89E2831D}" sibTransId="{87DECC92-D7D1-514A-A08E-FA44C9DEF054}"/>
    <dgm:cxn modelId="{A9B7B087-5569-8D4A-9D94-94A2DFACB2FE}" srcId="{D1F9952D-E028-A442-BDDA-190873AD2671}" destId="{F515591B-67E8-2845-A364-727199D24B24}" srcOrd="0" destOrd="0" parTransId="{D220BF2E-D847-204E-8C90-C84FD9D0981E}" sibTransId="{0DB1A3A9-D710-6944-8A67-99832169234B}"/>
    <dgm:cxn modelId="{9DC2AA8D-AEC3-D048-8D81-1934C7CC427B}" type="presOf" srcId="{D1F9952D-E028-A442-BDDA-190873AD2671}" destId="{3731CBAD-E735-3441-A099-1231E8158EA6}" srcOrd="0" destOrd="0" presId="urn:microsoft.com/office/officeart/2005/8/layout/vList2"/>
    <dgm:cxn modelId="{E436488E-BE62-AC41-9C9D-033CABAA9CB0}" srcId="{D1F9952D-E028-A442-BDDA-190873AD2671}" destId="{D838E4A8-FBA4-AE42-AEAD-306B53E75C1D}" srcOrd="1" destOrd="0" parTransId="{2EA7F63B-F85D-FA44-8D56-94E3B371C7B7}" sibTransId="{43181433-CF85-AD47-98EF-EE7347C3C60D}"/>
    <dgm:cxn modelId="{C158E092-FE61-8645-95AA-2F10ED46ACB5}" srcId="{EF905725-728E-894F-879B-F7CCF8E1DEB2}" destId="{ABAAFFEF-0710-994B-B7B2-0C11F05CB952}" srcOrd="0" destOrd="0" parTransId="{A4A4E15F-8F20-9F43-B271-F83273BB79A9}" sibTransId="{43A6E773-1CB2-774E-BBB1-77997EC53E71}"/>
    <dgm:cxn modelId="{D5A91093-C03D-C740-BD5F-6C0A5D409723}" type="presOf" srcId="{35291F94-9593-A346-9FCE-33465F8630AB}" destId="{5DFCC406-8F58-B04F-A48C-52CFAAFF72A5}" srcOrd="0" destOrd="0" presId="urn:microsoft.com/office/officeart/2005/8/layout/vList2"/>
    <dgm:cxn modelId="{DF97EF9C-18ED-FD43-9E54-6EFA8EC70CD7}" srcId="{EF905725-728E-894F-879B-F7CCF8E1DEB2}" destId="{54BD9543-EDDC-BD44-ACD0-2F971BC8F5BC}" srcOrd="2" destOrd="0" parTransId="{58D13B76-463C-D844-B367-F2CEE7114CC1}" sibTransId="{92F8D9DF-6A17-0649-B711-1E78DAB0AFBC}"/>
    <dgm:cxn modelId="{206D10BD-00CE-E241-9A25-8327EB7F734B}" type="presOf" srcId="{8EF35B0B-5C17-204A-A972-E4034CFB8CC2}" destId="{88107957-0959-1247-BDE4-1D0C241F53A9}" srcOrd="0" destOrd="2" presId="urn:microsoft.com/office/officeart/2005/8/layout/vList2"/>
    <dgm:cxn modelId="{A5FB1EE4-56D5-974D-BD2A-12A4EF2BB371}" type="presOf" srcId="{6ED642CD-6182-D54D-9171-795A0EE6442F}" destId="{9DB43420-5232-AD40-9FD8-6DE364805E5F}" srcOrd="0" destOrd="3" presId="urn:microsoft.com/office/officeart/2005/8/layout/vList2"/>
    <dgm:cxn modelId="{835916E5-D295-FB47-8DC2-BB27244D75B7}" type="presOf" srcId="{7BE5AEDC-09EE-6249-932C-E29F83938650}" destId="{9DB43420-5232-AD40-9FD8-6DE364805E5F}" srcOrd="0" destOrd="5" presId="urn:microsoft.com/office/officeart/2005/8/layout/vList2"/>
    <dgm:cxn modelId="{4227B3E7-74CE-9345-8E57-E562FBAF4604}" srcId="{35291F94-9593-A346-9FCE-33465F8630AB}" destId="{2D75CFF9-795E-E94C-B7EC-94F27D44039F}" srcOrd="0" destOrd="0" parTransId="{571F29C9-731F-724B-BCDD-79D584F92043}" sibTransId="{AF68B19F-79AD-E843-82D9-E24BA12F33F0}"/>
    <dgm:cxn modelId="{45DFC021-CDAF-704D-A714-4055D54310FD}" type="presParOf" srcId="{5DFCC406-8F58-B04F-A48C-52CFAAFF72A5}" destId="{3B2B144E-32AC-3B44-AFA3-8CC5B371CCF9}" srcOrd="0" destOrd="0" presId="urn:microsoft.com/office/officeart/2005/8/layout/vList2"/>
    <dgm:cxn modelId="{9D0DBF1F-2500-CA4C-89AE-1CF99DA23E6A}" type="presParOf" srcId="{5DFCC406-8F58-B04F-A48C-52CFAAFF72A5}" destId="{9DB43420-5232-AD40-9FD8-6DE364805E5F}" srcOrd="1" destOrd="0" presId="urn:microsoft.com/office/officeart/2005/8/layout/vList2"/>
    <dgm:cxn modelId="{BAC68295-7087-B849-BBA8-6C4E0FE9D0CF}" type="presParOf" srcId="{5DFCC406-8F58-B04F-A48C-52CFAAFF72A5}" destId="{3731CBAD-E735-3441-A099-1231E8158EA6}" srcOrd="2" destOrd="0" presId="urn:microsoft.com/office/officeart/2005/8/layout/vList2"/>
    <dgm:cxn modelId="{A28C995D-BB12-A347-8441-0C187A40A2A1}" type="presParOf" srcId="{5DFCC406-8F58-B04F-A48C-52CFAAFF72A5}" destId="{88107957-0959-1247-BDE4-1D0C241F53A9}" srcOrd="3"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477B3DF-18CE-4EE1-BE02-9280FA712CF9}" type="doc">
      <dgm:prSet loTypeId="urn:microsoft.com/office/officeart/2016/7/layout/RepeatingBendingProcessNew" loCatId="process" qsTypeId="urn:microsoft.com/office/officeart/2005/8/quickstyle/simple1" qsCatId="simple" csTypeId="urn:microsoft.com/office/officeart/2005/8/colors/colorful3" csCatId="colorful" phldr="1"/>
      <dgm:spPr/>
      <dgm:t>
        <a:bodyPr/>
        <a:lstStyle/>
        <a:p>
          <a:endParaRPr lang="en-GB"/>
        </a:p>
      </dgm:t>
    </dgm:pt>
    <dgm:pt modelId="{6357DB9B-21F5-4846-BAFF-5121ACDE7BFB}">
      <dgm:prSet phldrT="[Text]" custT="1"/>
      <dgm:spPr>
        <a:solidFill>
          <a:srgbClr val="EDA70B"/>
        </a:solidFill>
      </dgm:spPr>
      <dgm:t>
        <a:bodyPr/>
        <a:lstStyle/>
        <a:p>
          <a:r>
            <a:rPr lang="en-GB" sz="1500" kern="1200" baseline="0" dirty="0">
              <a:solidFill>
                <a:srgbClr val="FFFFFF"/>
              </a:solidFill>
              <a:latin typeface="Univers Condensed"/>
              <a:ea typeface="+mn-ea"/>
              <a:cs typeface="+mn-cs"/>
            </a:rPr>
            <a:t>The Federal Reserve fiercely protected the safety of the U.S. Treasuries market, by buying the U.S. government bonds from those who wanted to sell them, lending against them for those who needed liquidity, and supporting dealers in the market where they are traded.</a:t>
          </a:r>
        </a:p>
      </dgm:t>
    </dgm:pt>
    <dgm:pt modelId="{A5AA68C5-CA6A-4C97-BAE8-3FE7B0723D72}" type="parTrans" cxnId="{F769F101-8CF4-4330-B9E7-777475F000CB}">
      <dgm:prSet/>
      <dgm:spPr/>
      <dgm:t>
        <a:bodyPr/>
        <a:lstStyle/>
        <a:p>
          <a:endParaRPr lang="en-GB"/>
        </a:p>
      </dgm:t>
    </dgm:pt>
    <dgm:pt modelId="{CBB4C442-0ACD-4350-8B7D-14C3A89A8154}" type="sibTrans" cxnId="{F769F101-8CF4-4330-B9E7-777475F000CB}">
      <dgm:prSet/>
      <dgm:spPr>
        <a:ln>
          <a:solidFill>
            <a:schemeClr val="tx2"/>
          </a:solidFill>
        </a:ln>
      </dgm:spPr>
      <dgm:t>
        <a:bodyPr/>
        <a:lstStyle/>
        <a:p>
          <a:endParaRPr lang="en-GB"/>
        </a:p>
      </dgm:t>
    </dgm:pt>
    <dgm:pt modelId="{75FD1D38-8CE6-494A-ABC9-1043BF1C2DE1}">
      <dgm:prSet phldrT="[Text]" custT="1"/>
      <dgm:spPr>
        <a:solidFill>
          <a:srgbClr val="E77E12"/>
        </a:solidFill>
        <a:ln>
          <a:solidFill>
            <a:srgbClr val="E77E12"/>
          </a:solidFill>
        </a:ln>
      </dgm:spPr>
      <dgm:t>
        <a:bodyPr/>
        <a:lstStyle/>
        <a:p>
          <a:r>
            <a:rPr lang="en-GB" sz="1500" kern="1200" baseline="0" dirty="0">
              <a:solidFill>
                <a:srgbClr val="FFFFFF"/>
              </a:solidFill>
              <a:latin typeface="Univers Condensed"/>
              <a:ea typeface="+mn-ea"/>
              <a:cs typeface="+mn-cs"/>
            </a:rPr>
            <a:t>A combination of good policy and good luck reverted this shift in the second half of 2020. </a:t>
          </a:r>
        </a:p>
      </dgm:t>
    </dgm:pt>
    <dgm:pt modelId="{11A21109-278A-499E-83C6-0C92BE39521B}" type="parTrans" cxnId="{6A3B5AF9-ED83-4784-BA49-7B8DF303B05D}">
      <dgm:prSet/>
      <dgm:spPr/>
      <dgm:t>
        <a:bodyPr/>
        <a:lstStyle/>
        <a:p>
          <a:endParaRPr lang="en-GB"/>
        </a:p>
      </dgm:t>
    </dgm:pt>
    <dgm:pt modelId="{53A99E4E-A03F-41BD-A875-AEC1DC42BDBD}" type="sibTrans" cxnId="{6A3B5AF9-ED83-4784-BA49-7B8DF303B05D}">
      <dgm:prSet/>
      <dgm:spPr>
        <a:ln>
          <a:solidFill>
            <a:schemeClr val="tx1"/>
          </a:solidFill>
        </a:ln>
      </dgm:spPr>
      <dgm:t>
        <a:bodyPr/>
        <a:lstStyle/>
        <a:p>
          <a:endParaRPr lang="en-GB"/>
        </a:p>
      </dgm:t>
    </dgm:pt>
    <dgm:pt modelId="{07B3E86F-67B4-4694-88DB-751E33FFD60A}">
      <dgm:prSet phldrT="[Text]" custT="1"/>
      <dgm:spPr>
        <a:solidFill>
          <a:srgbClr val="C76736"/>
        </a:solidFill>
        <a:ln>
          <a:solidFill>
            <a:srgbClr val="EC6D0B"/>
          </a:solidFill>
        </a:ln>
      </dgm:spPr>
      <dgm:t>
        <a:bodyPr/>
        <a:lstStyle/>
        <a:p>
          <a:r>
            <a:rPr lang="en-GB" sz="1500" kern="1200" baseline="0" dirty="0">
              <a:solidFill>
                <a:srgbClr val="FFFFFF"/>
              </a:solidFill>
              <a:latin typeface="Univers Condensed"/>
              <a:ea typeface="+mn-ea"/>
              <a:cs typeface="+mn-cs"/>
            </a:rPr>
            <a:t>At least in 2020 and early 2021, a crisis in emerging markets was averted.</a:t>
          </a:r>
        </a:p>
      </dgm:t>
    </dgm:pt>
    <dgm:pt modelId="{E6449997-4F00-437D-A734-C86E001BA681}" type="parTrans" cxnId="{C10477D7-603D-4B44-A045-53A8EE000C26}">
      <dgm:prSet/>
      <dgm:spPr/>
      <dgm:t>
        <a:bodyPr/>
        <a:lstStyle/>
        <a:p>
          <a:endParaRPr lang="en-GB"/>
        </a:p>
      </dgm:t>
    </dgm:pt>
    <dgm:pt modelId="{1B3CAA70-D84E-4A7C-81B5-E492F067B535}" type="sibTrans" cxnId="{C10477D7-603D-4B44-A045-53A8EE000C26}">
      <dgm:prSet/>
      <dgm:spPr>
        <a:ln>
          <a:solidFill>
            <a:schemeClr val="tx1"/>
          </a:solidFill>
        </a:ln>
      </dgm:spPr>
      <dgm:t>
        <a:bodyPr/>
        <a:lstStyle/>
        <a:p>
          <a:endParaRPr lang="en-GB"/>
        </a:p>
      </dgm:t>
    </dgm:pt>
    <dgm:pt modelId="{C75B39C2-4F96-471A-B038-AF8F7FE941E6}">
      <dgm:prSet phldrT="[Text]" custT="1"/>
      <dgm:spPr>
        <a:solidFill>
          <a:srgbClr val="D77024"/>
        </a:solidFill>
        <a:ln>
          <a:solidFill>
            <a:srgbClr val="EC6D0B"/>
          </a:solidFill>
        </a:ln>
      </dgm:spPr>
      <dgm:t>
        <a:bodyPr/>
        <a:lstStyle/>
        <a:p>
          <a:r>
            <a:rPr lang="en-GB" sz="1500" kern="1200" baseline="0" dirty="0">
              <a:solidFill>
                <a:srgbClr val="FFFFFF"/>
              </a:solidFill>
              <a:latin typeface="Univers Condensed"/>
              <a:ea typeface="+mn-ea"/>
              <a:cs typeface="+mn-cs"/>
            </a:rPr>
            <a:t>Whilst the capital that left the emerging markets did not go straight back, the outflow stopped right away.</a:t>
          </a:r>
        </a:p>
      </dgm:t>
    </dgm:pt>
    <dgm:pt modelId="{2F2536CB-7B96-4484-8D2A-6C6B0061FD90}" type="sibTrans" cxnId="{2D894293-23FB-4030-971A-2BF831BDBFFA}">
      <dgm:prSet/>
      <dgm:spPr>
        <a:ln>
          <a:solidFill>
            <a:schemeClr val="tx1"/>
          </a:solidFill>
        </a:ln>
      </dgm:spPr>
      <dgm:t>
        <a:bodyPr/>
        <a:lstStyle/>
        <a:p>
          <a:endParaRPr lang="en-GB"/>
        </a:p>
      </dgm:t>
    </dgm:pt>
    <dgm:pt modelId="{6F587C44-9AFE-471C-87B5-17838559DC80}" type="parTrans" cxnId="{2D894293-23FB-4030-971A-2BF831BDBFFA}">
      <dgm:prSet/>
      <dgm:spPr/>
      <dgm:t>
        <a:bodyPr/>
        <a:lstStyle/>
        <a:p>
          <a:endParaRPr lang="en-GB"/>
        </a:p>
      </dgm:t>
    </dgm:pt>
    <dgm:pt modelId="{6B901599-4AD8-40E1-A09B-4100108A192C}" type="pres">
      <dgm:prSet presAssocID="{3477B3DF-18CE-4EE1-BE02-9280FA712CF9}" presName="Name0" presStyleCnt="0">
        <dgm:presLayoutVars>
          <dgm:dir/>
          <dgm:resizeHandles val="exact"/>
        </dgm:presLayoutVars>
      </dgm:prSet>
      <dgm:spPr/>
    </dgm:pt>
    <dgm:pt modelId="{BED43A1C-AC64-4F5C-BD80-4B90F49799C2}" type="pres">
      <dgm:prSet presAssocID="{6357DB9B-21F5-4846-BAFF-5121ACDE7BFB}" presName="node" presStyleLbl="node1" presStyleIdx="0" presStyleCnt="4" custScaleX="122772">
        <dgm:presLayoutVars>
          <dgm:bulletEnabled val="1"/>
        </dgm:presLayoutVars>
      </dgm:prSet>
      <dgm:spPr/>
    </dgm:pt>
    <dgm:pt modelId="{937868F6-3E76-4330-BC8B-5FF3195C7C35}" type="pres">
      <dgm:prSet presAssocID="{CBB4C442-0ACD-4350-8B7D-14C3A89A8154}" presName="sibTrans" presStyleLbl="sibTrans1D1" presStyleIdx="0" presStyleCnt="3"/>
      <dgm:spPr/>
    </dgm:pt>
    <dgm:pt modelId="{7AEB1017-0E41-465D-84BE-6D8149A39732}" type="pres">
      <dgm:prSet presAssocID="{CBB4C442-0ACD-4350-8B7D-14C3A89A8154}" presName="connectorText" presStyleLbl="sibTrans1D1" presStyleIdx="0" presStyleCnt="3"/>
      <dgm:spPr/>
    </dgm:pt>
    <dgm:pt modelId="{AB14C375-F678-4E0D-A643-B3ABDF65771F}" type="pres">
      <dgm:prSet presAssocID="{75FD1D38-8CE6-494A-ABC9-1043BF1C2DE1}" presName="node" presStyleLbl="node1" presStyleIdx="1" presStyleCnt="4">
        <dgm:presLayoutVars>
          <dgm:bulletEnabled val="1"/>
        </dgm:presLayoutVars>
      </dgm:prSet>
      <dgm:spPr/>
    </dgm:pt>
    <dgm:pt modelId="{2C522263-40A3-4529-B3F5-A32D01F0B7BF}" type="pres">
      <dgm:prSet presAssocID="{53A99E4E-A03F-41BD-A875-AEC1DC42BDBD}" presName="sibTrans" presStyleLbl="sibTrans1D1" presStyleIdx="1" presStyleCnt="3"/>
      <dgm:spPr/>
    </dgm:pt>
    <dgm:pt modelId="{163E1E2C-E624-44C6-8807-81968E214826}" type="pres">
      <dgm:prSet presAssocID="{53A99E4E-A03F-41BD-A875-AEC1DC42BDBD}" presName="connectorText" presStyleLbl="sibTrans1D1" presStyleIdx="1" presStyleCnt="3"/>
      <dgm:spPr/>
    </dgm:pt>
    <dgm:pt modelId="{BC0EF048-B624-4E4F-A180-E75520428BFA}" type="pres">
      <dgm:prSet presAssocID="{C75B39C2-4F96-471A-B038-AF8F7FE941E6}" presName="node" presStyleLbl="node1" presStyleIdx="2" presStyleCnt="4" custScaleX="123000">
        <dgm:presLayoutVars>
          <dgm:bulletEnabled val="1"/>
        </dgm:presLayoutVars>
      </dgm:prSet>
      <dgm:spPr/>
    </dgm:pt>
    <dgm:pt modelId="{42D0EF2D-D1D4-4FF9-B465-850A6A8597D5}" type="pres">
      <dgm:prSet presAssocID="{2F2536CB-7B96-4484-8D2A-6C6B0061FD90}" presName="sibTrans" presStyleLbl="sibTrans1D1" presStyleIdx="2" presStyleCnt="3"/>
      <dgm:spPr/>
    </dgm:pt>
    <dgm:pt modelId="{7C613A63-6201-48D6-9D89-6B5A62B4B3DF}" type="pres">
      <dgm:prSet presAssocID="{2F2536CB-7B96-4484-8D2A-6C6B0061FD90}" presName="connectorText" presStyleLbl="sibTrans1D1" presStyleIdx="2" presStyleCnt="3"/>
      <dgm:spPr/>
    </dgm:pt>
    <dgm:pt modelId="{FA4941A8-4D05-45FA-A994-C8BDB4E41871}" type="pres">
      <dgm:prSet presAssocID="{07B3E86F-67B4-4694-88DB-751E33FFD60A}" presName="node" presStyleLbl="node1" presStyleIdx="3" presStyleCnt="4">
        <dgm:presLayoutVars>
          <dgm:bulletEnabled val="1"/>
        </dgm:presLayoutVars>
      </dgm:prSet>
      <dgm:spPr/>
    </dgm:pt>
  </dgm:ptLst>
  <dgm:cxnLst>
    <dgm:cxn modelId="{F769F101-8CF4-4330-B9E7-777475F000CB}" srcId="{3477B3DF-18CE-4EE1-BE02-9280FA712CF9}" destId="{6357DB9B-21F5-4846-BAFF-5121ACDE7BFB}" srcOrd="0" destOrd="0" parTransId="{A5AA68C5-CA6A-4C97-BAE8-3FE7B0723D72}" sibTransId="{CBB4C442-0ACD-4350-8B7D-14C3A89A8154}"/>
    <dgm:cxn modelId="{51864E02-5015-4460-ABF7-A38449F4C57A}" type="presOf" srcId="{6357DB9B-21F5-4846-BAFF-5121ACDE7BFB}" destId="{BED43A1C-AC64-4F5C-BD80-4B90F49799C2}" srcOrd="0" destOrd="0" presId="urn:microsoft.com/office/officeart/2016/7/layout/RepeatingBendingProcessNew"/>
    <dgm:cxn modelId="{627ECD28-AF2E-4491-B0E7-1B100701BB1D}" type="presOf" srcId="{CBB4C442-0ACD-4350-8B7D-14C3A89A8154}" destId="{7AEB1017-0E41-465D-84BE-6D8149A39732}" srcOrd="1" destOrd="0" presId="urn:microsoft.com/office/officeart/2016/7/layout/RepeatingBendingProcessNew"/>
    <dgm:cxn modelId="{EEF5BD5E-929C-40E4-8648-DBE3753B818E}" type="presOf" srcId="{75FD1D38-8CE6-494A-ABC9-1043BF1C2DE1}" destId="{AB14C375-F678-4E0D-A643-B3ABDF65771F}" srcOrd="0" destOrd="0" presId="urn:microsoft.com/office/officeart/2016/7/layout/RepeatingBendingProcessNew"/>
    <dgm:cxn modelId="{ABE0835F-ACCF-47A1-BF87-1D84942455AF}" type="presOf" srcId="{53A99E4E-A03F-41BD-A875-AEC1DC42BDBD}" destId="{2C522263-40A3-4529-B3F5-A32D01F0B7BF}" srcOrd="0" destOrd="0" presId="urn:microsoft.com/office/officeart/2016/7/layout/RepeatingBendingProcessNew"/>
    <dgm:cxn modelId="{6C789C6D-89A3-427C-A30B-66C1D8E0CD62}" type="presOf" srcId="{2F2536CB-7B96-4484-8D2A-6C6B0061FD90}" destId="{7C613A63-6201-48D6-9D89-6B5A62B4B3DF}" srcOrd="1" destOrd="0" presId="urn:microsoft.com/office/officeart/2016/7/layout/RepeatingBendingProcessNew"/>
    <dgm:cxn modelId="{2F56AB80-773D-46B5-9F82-924688878DCA}" type="presOf" srcId="{3477B3DF-18CE-4EE1-BE02-9280FA712CF9}" destId="{6B901599-4AD8-40E1-A09B-4100108A192C}" srcOrd="0" destOrd="0" presId="urn:microsoft.com/office/officeart/2016/7/layout/RepeatingBendingProcessNew"/>
    <dgm:cxn modelId="{2D894293-23FB-4030-971A-2BF831BDBFFA}" srcId="{3477B3DF-18CE-4EE1-BE02-9280FA712CF9}" destId="{C75B39C2-4F96-471A-B038-AF8F7FE941E6}" srcOrd="2" destOrd="0" parTransId="{6F587C44-9AFE-471C-87B5-17838559DC80}" sibTransId="{2F2536CB-7B96-4484-8D2A-6C6B0061FD90}"/>
    <dgm:cxn modelId="{17BF9DAA-B087-4216-A0D2-84AC5FE444F0}" type="presOf" srcId="{C75B39C2-4F96-471A-B038-AF8F7FE941E6}" destId="{BC0EF048-B624-4E4F-A180-E75520428BFA}" srcOrd="0" destOrd="0" presId="urn:microsoft.com/office/officeart/2016/7/layout/RepeatingBendingProcessNew"/>
    <dgm:cxn modelId="{EE7E46C3-F2B7-482F-90C1-5ACBCC195F8F}" type="presOf" srcId="{07B3E86F-67B4-4694-88DB-751E33FFD60A}" destId="{FA4941A8-4D05-45FA-A994-C8BDB4E41871}" srcOrd="0" destOrd="0" presId="urn:microsoft.com/office/officeart/2016/7/layout/RepeatingBendingProcessNew"/>
    <dgm:cxn modelId="{80EC60CE-B1A4-4645-AA6E-A9B0245AB38C}" type="presOf" srcId="{2F2536CB-7B96-4484-8D2A-6C6B0061FD90}" destId="{42D0EF2D-D1D4-4FF9-B465-850A6A8597D5}" srcOrd="0" destOrd="0" presId="urn:microsoft.com/office/officeart/2016/7/layout/RepeatingBendingProcessNew"/>
    <dgm:cxn modelId="{C10477D7-603D-4B44-A045-53A8EE000C26}" srcId="{3477B3DF-18CE-4EE1-BE02-9280FA712CF9}" destId="{07B3E86F-67B4-4694-88DB-751E33FFD60A}" srcOrd="3" destOrd="0" parTransId="{E6449997-4F00-437D-A734-C86E001BA681}" sibTransId="{1B3CAA70-D84E-4A7C-81B5-E492F067B535}"/>
    <dgm:cxn modelId="{DA18DEDB-62D4-4DF1-AE39-475D118D224D}" type="presOf" srcId="{53A99E4E-A03F-41BD-A875-AEC1DC42BDBD}" destId="{163E1E2C-E624-44C6-8807-81968E214826}" srcOrd="1" destOrd="0" presId="urn:microsoft.com/office/officeart/2016/7/layout/RepeatingBendingProcessNew"/>
    <dgm:cxn modelId="{3E52F0E8-7547-46F7-BB7A-4719759A8463}" type="presOf" srcId="{CBB4C442-0ACD-4350-8B7D-14C3A89A8154}" destId="{937868F6-3E76-4330-BC8B-5FF3195C7C35}" srcOrd="0" destOrd="0" presId="urn:microsoft.com/office/officeart/2016/7/layout/RepeatingBendingProcessNew"/>
    <dgm:cxn modelId="{6A3B5AF9-ED83-4784-BA49-7B8DF303B05D}" srcId="{3477B3DF-18CE-4EE1-BE02-9280FA712CF9}" destId="{75FD1D38-8CE6-494A-ABC9-1043BF1C2DE1}" srcOrd="1" destOrd="0" parTransId="{11A21109-278A-499E-83C6-0C92BE39521B}" sibTransId="{53A99E4E-A03F-41BD-A875-AEC1DC42BDBD}"/>
    <dgm:cxn modelId="{E5AA08C6-86A9-4044-A5DE-9CE922707F19}" type="presParOf" srcId="{6B901599-4AD8-40E1-A09B-4100108A192C}" destId="{BED43A1C-AC64-4F5C-BD80-4B90F49799C2}" srcOrd="0" destOrd="0" presId="urn:microsoft.com/office/officeart/2016/7/layout/RepeatingBendingProcessNew"/>
    <dgm:cxn modelId="{0ABCBFE3-58F3-4A96-80A1-A750C539E1D4}" type="presParOf" srcId="{6B901599-4AD8-40E1-A09B-4100108A192C}" destId="{937868F6-3E76-4330-BC8B-5FF3195C7C35}" srcOrd="1" destOrd="0" presId="urn:microsoft.com/office/officeart/2016/7/layout/RepeatingBendingProcessNew"/>
    <dgm:cxn modelId="{2B2CB0E5-14EC-4597-9BAE-59E2905F8162}" type="presParOf" srcId="{937868F6-3E76-4330-BC8B-5FF3195C7C35}" destId="{7AEB1017-0E41-465D-84BE-6D8149A39732}" srcOrd="0" destOrd="0" presId="urn:microsoft.com/office/officeart/2016/7/layout/RepeatingBendingProcessNew"/>
    <dgm:cxn modelId="{831E78FA-D661-4EE7-B7E1-8D1F0485A9CA}" type="presParOf" srcId="{6B901599-4AD8-40E1-A09B-4100108A192C}" destId="{AB14C375-F678-4E0D-A643-B3ABDF65771F}" srcOrd="2" destOrd="0" presId="urn:microsoft.com/office/officeart/2016/7/layout/RepeatingBendingProcessNew"/>
    <dgm:cxn modelId="{6871D0C1-7AB9-4BFF-94A7-C652F975EAEA}" type="presParOf" srcId="{6B901599-4AD8-40E1-A09B-4100108A192C}" destId="{2C522263-40A3-4529-B3F5-A32D01F0B7BF}" srcOrd="3" destOrd="0" presId="urn:microsoft.com/office/officeart/2016/7/layout/RepeatingBendingProcessNew"/>
    <dgm:cxn modelId="{EA064EFA-C58D-4673-B2BE-16649B7FBB6E}" type="presParOf" srcId="{2C522263-40A3-4529-B3F5-A32D01F0B7BF}" destId="{163E1E2C-E624-44C6-8807-81968E214826}" srcOrd="0" destOrd="0" presId="urn:microsoft.com/office/officeart/2016/7/layout/RepeatingBendingProcessNew"/>
    <dgm:cxn modelId="{1A68FFF4-B501-4F9B-96D9-022885003794}" type="presParOf" srcId="{6B901599-4AD8-40E1-A09B-4100108A192C}" destId="{BC0EF048-B624-4E4F-A180-E75520428BFA}" srcOrd="4" destOrd="0" presId="urn:microsoft.com/office/officeart/2016/7/layout/RepeatingBendingProcessNew"/>
    <dgm:cxn modelId="{B08E1D03-BE4D-45D8-B924-09D15B5D5715}" type="presParOf" srcId="{6B901599-4AD8-40E1-A09B-4100108A192C}" destId="{42D0EF2D-D1D4-4FF9-B465-850A6A8597D5}" srcOrd="5" destOrd="0" presId="urn:microsoft.com/office/officeart/2016/7/layout/RepeatingBendingProcessNew"/>
    <dgm:cxn modelId="{3F76671D-3081-4556-884E-5BD681C4EE2B}" type="presParOf" srcId="{42D0EF2D-D1D4-4FF9-B465-850A6A8597D5}" destId="{7C613A63-6201-48D6-9D89-6B5A62B4B3DF}" srcOrd="0" destOrd="0" presId="urn:microsoft.com/office/officeart/2016/7/layout/RepeatingBendingProcessNew"/>
    <dgm:cxn modelId="{A9A72FC7-393A-4B20-85F4-CD4EED321E79}" type="presParOf" srcId="{6B901599-4AD8-40E1-A09B-4100108A192C}" destId="{FA4941A8-4D05-45FA-A994-C8BDB4E41871}" srcOrd="6"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DC5784-D09C-1743-910C-CF50C12AFC9B}">
      <dsp:nvSpPr>
        <dsp:cNvPr id="0" name=""/>
        <dsp:cNvSpPr/>
      </dsp:nvSpPr>
      <dsp:spPr>
        <a:xfrm>
          <a:off x="0" y="75360"/>
          <a:ext cx="10691811" cy="507137"/>
        </a:xfrm>
        <a:prstGeom prst="roundRect">
          <a:avLst/>
        </a:prstGeom>
        <a:solidFill>
          <a:srgbClr val="EDA70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dirty="0">
              <a:latin typeface="+mj-lt"/>
            </a:rPr>
            <a:t>1. Indirect insurance</a:t>
          </a:r>
          <a:endParaRPr lang="en-US" sz="2000" kern="1200" dirty="0">
            <a:latin typeface="+mj-lt"/>
          </a:endParaRPr>
        </a:p>
      </dsp:txBody>
      <dsp:txXfrm>
        <a:off x="24756" y="100116"/>
        <a:ext cx="10642299" cy="457625"/>
      </dsp:txXfrm>
    </dsp:sp>
    <dsp:sp modelId="{218ABB2B-BA93-CF48-94E0-4BE27C74C018}">
      <dsp:nvSpPr>
        <dsp:cNvPr id="0" name=""/>
        <dsp:cNvSpPr/>
      </dsp:nvSpPr>
      <dsp:spPr>
        <a:xfrm>
          <a:off x="0" y="582498"/>
          <a:ext cx="10691811" cy="208552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9465"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GB" sz="1800" kern="1200" dirty="0">
              <a:latin typeface="+mj-lt"/>
            </a:rPr>
            <a:t>Individuals can insure each other indirectly by holding a safe asset (zero cash-flow) and re-trading after the shocks are realised</a:t>
          </a:r>
          <a:endParaRPr lang="en-US" sz="1800" kern="1200" dirty="0">
            <a:latin typeface="+mj-lt"/>
          </a:endParaRPr>
        </a:p>
        <a:p>
          <a:pPr marL="171450" lvl="1" indent="-171450" algn="l" defTabSz="800100">
            <a:lnSpc>
              <a:spcPct val="90000"/>
            </a:lnSpc>
            <a:spcBef>
              <a:spcPct val="0"/>
            </a:spcBef>
            <a:spcAft>
              <a:spcPct val="20000"/>
            </a:spcAft>
            <a:buChar char="•"/>
          </a:pPr>
          <a:r>
            <a:rPr lang="en-GB" sz="1800" kern="1200" dirty="0">
              <a:latin typeface="+mj-lt"/>
            </a:rPr>
            <a:t>The safe asset may not give a cash flow, but it gives a service flow in the form of self-insurance via re-trading</a:t>
          </a:r>
          <a:endParaRPr lang="en-US" sz="1800" kern="1200" dirty="0">
            <a:latin typeface="+mj-lt"/>
          </a:endParaRPr>
        </a:p>
        <a:p>
          <a:pPr marL="171450" lvl="1" indent="-171450" algn="l" defTabSz="800100">
            <a:lnSpc>
              <a:spcPct val="90000"/>
            </a:lnSpc>
            <a:spcBef>
              <a:spcPct val="0"/>
            </a:spcBef>
            <a:spcAft>
              <a:spcPct val="20000"/>
            </a:spcAft>
            <a:buChar char="•"/>
          </a:pPr>
          <a:r>
            <a:rPr lang="en-GB" sz="1800" kern="1200" dirty="0">
              <a:latin typeface="+mj-lt"/>
            </a:rPr>
            <a:t>The safe asset might appreciate if both individuals suddenly face more risk. E.g., going into a recession</a:t>
          </a:r>
          <a:endParaRPr lang="en-US" sz="1800" kern="1200" dirty="0">
            <a:latin typeface="+mj-lt"/>
          </a:endParaRPr>
        </a:p>
        <a:p>
          <a:pPr marL="171450" lvl="1" indent="-171450" algn="l" defTabSz="800100">
            <a:lnSpc>
              <a:spcPct val="90000"/>
            </a:lnSpc>
            <a:spcBef>
              <a:spcPct val="0"/>
            </a:spcBef>
            <a:spcAft>
              <a:spcPct val="20000"/>
            </a:spcAft>
            <a:buChar char="•"/>
          </a:pPr>
          <a:r>
            <a:rPr lang="en-GB" sz="1800" kern="1200" dirty="0">
              <a:latin typeface="+mj-lt"/>
            </a:rPr>
            <a:t>The safe asset is a good friend to everyone in risky times, not only when a particular idiosyncratic risk materialises.</a:t>
          </a:r>
          <a:endParaRPr lang="en-US" sz="1800" kern="1200" dirty="0">
            <a:latin typeface="+mj-lt"/>
          </a:endParaRPr>
        </a:p>
        <a:p>
          <a:pPr marL="171450" lvl="1" indent="-171450" algn="l" defTabSz="800100">
            <a:lnSpc>
              <a:spcPct val="90000"/>
            </a:lnSpc>
            <a:spcBef>
              <a:spcPct val="0"/>
            </a:spcBef>
            <a:spcAft>
              <a:spcPct val="20000"/>
            </a:spcAft>
            <a:buChar char="•"/>
          </a:pPr>
          <a:endParaRPr lang="en-US" sz="1800" kern="1200" dirty="0">
            <a:latin typeface="+mj-lt"/>
          </a:endParaRPr>
        </a:p>
      </dsp:txBody>
      <dsp:txXfrm>
        <a:off x="0" y="582498"/>
        <a:ext cx="10691811" cy="2085525"/>
      </dsp:txXfrm>
    </dsp:sp>
    <dsp:sp modelId="{C690E8C8-21F9-9D4E-92E0-4CFD940C4E82}">
      <dsp:nvSpPr>
        <dsp:cNvPr id="0" name=""/>
        <dsp:cNvSpPr/>
      </dsp:nvSpPr>
      <dsp:spPr>
        <a:xfrm>
          <a:off x="0" y="2668023"/>
          <a:ext cx="10691811" cy="560105"/>
        </a:xfrm>
        <a:prstGeom prst="roundRect">
          <a:avLst/>
        </a:prstGeom>
        <a:solidFill>
          <a:srgbClr val="E77E1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dirty="0">
              <a:latin typeface="+mj-lt"/>
            </a:rPr>
            <a:t>2. Easy tradability</a:t>
          </a:r>
          <a:endParaRPr lang="en-US" sz="2000" kern="1200" dirty="0">
            <a:latin typeface="+mj-lt"/>
          </a:endParaRPr>
        </a:p>
      </dsp:txBody>
      <dsp:txXfrm>
        <a:off x="27342" y="2695365"/>
        <a:ext cx="10637127" cy="505421"/>
      </dsp:txXfrm>
    </dsp:sp>
    <dsp:sp modelId="{AA35E648-6F9C-5B44-9D3B-E607A8590125}">
      <dsp:nvSpPr>
        <dsp:cNvPr id="0" name=""/>
        <dsp:cNvSpPr/>
      </dsp:nvSpPr>
      <dsp:spPr>
        <a:xfrm>
          <a:off x="0" y="3228128"/>
          <a:ext cx="10691811" cy="12109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9465"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GB" sz="1800" kern="1200" dirty="0">
              <a:latin typeface="+mj-lt"/>
            </a:rPr>
            <a:t>This is ideally achieved if the cash flow is the same across a wide variety of possible future scenarios</a:t>
          </a:r>
          <a:endParaRPr lang="en-US" sz="1800" kern="1200" dirty="0">
            <a:latin typeface="+mj-lt"/>
          </a:endParaRPr>
        </a:p>
        <a:p>
          <a:pPr marL="171450" lvl="1" indent="-171450" algn="l" defTabSz="800100">
            <a:lnSpc>
              <a:spcPct val="90000"/>
            </a:lnSpc>
            <a:spcBef>
              <a:spcPct val="0"/>
            </a:spcBef>
            <a:spcAft>
              <a:spcPct val="20000"/>
            </a:spcAft>
            <a:buChar char="•"/>
          </a:pPr>
          <a:r>
            <a:rPr lang="en-GB" sz="1800" kern="1200" dirty="0">
              <a:latin typeface="+mj-lt"/>
            </a:rPr>
            <a:t>The holder does not need to investigate what is more or less likely to happen in the future </a:t>
          </a:r>
          <a:endParaRPr lang="en-US" sz="1800" kern="1200" dirty="0">
            <a:latin typeface="+mj-lt"/>
          </a:endParaRPr>
        </a:p>
        <a:p>
          <a:pPr marL="171450" lvl="1" indent="-171450" algn="l" defTabSz="800100">
            <a:lnSpc>
              <a:spcPct val="90000"/>
            </a:lnSpc>
            <a:spcBef>
              <a:spcPct val="0"/>
            </a:spcBef>
            <a:spcAft>
              <a:spcPct val="20000"/>
            </a:spcAft>
            <a:buChar char="•"/>
          </a:pPr>
          <a:r>
            <a:rPr lang="en-GB" sz="1800" kern="1200" dirty="0">
              <a:latin typeface="+mj-lt"/>
            </a:rPr>
            <a:t>The holder does not need to worry that other traders know more about the cash flows than he/she does, letting them take advantage of him/her when trading. </a:t>
          </a:r>
          <a:endParaRPr lang="en-US" sz="1800" kern="1200" dirty="0">
            <a:latin typeface="+mj-lt"/>
          </a:endParaRPr>
        </a:p>
      </dsp:txBody>
      <dsp:txXfrm>
        <a:off x="0" y="3228128"/>
        <a:ext cx="10691811" cy="12109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DC5784-D09C-1743-910C-CF50C12AFC9B}">
      <dsp:nvSpPr>
        <dsp:cNvPr id="0" name=""/>
        <dsp:cNvSpPr/>
      </dsp:nvSpPr>
      <dsp:spPr>
        <a:xfrm>
          <a:off x="0" y="458046"/>
          <a:ext cx="10515600" cy="431452"/>
        </a:xfrm>
        <a:prstGeom prst="roundRect">
          <a:avLst/>
        </a:prstGeom>
        <a:solidFill>
          <a:srgbClr val="EC6C0A"/>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GB" sz="2000" kern="1200" dirty="0">
              <a:latin typeface="+mj-lt"/>
            </a:rPr>
            <a:t>3. Self-fulfilling status</a:t>
          </a:r>
          <a:endParaRPr lang="en-US" sz="2000" kern="1200" dirty="0">
            <a:latin typeface="+mj-lt"/>
          </a:endParaRPr>
        </a:p>
      </dsp:txBody>
      <dsp:txXfrm>
        <a:off x="21062" y="479108"/>
        <a:ext cx="10473476" cy="389328"/>
      </dsp:txXfrm>
    </dsp:sp>
    <dsp:sp modelId="{218ABB2B-BA93-CF48-94E0-4BE27C74C018}">
      <dsp:nvSpPr>
        <dsp:cNvPr id="0" name=""/>
        <dsp:cNvSpPr/>
      </dsp:nvSpPr>
      <dsp:spPr>
        <a:xfrm>
          <a:off x="0" y="889499"/>
          <a:ext cx="10515600" cy="3047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3870" tIns="22860" rIns="128016" bIns="22860" numCol="1" spcCol="1270" anchor="t" anchorCtr="0">
          <a:noAutofit/>
        </a:bodyPr>
        <a:lstStyle/>
        <a:p>
          <a:pPr marL="171450" lvl="1" indent="-171450" algn="l" defTabSz="800100">
            <a:lnSpc>
              <a:spcPct val="90000"/>
            </a:lnSpc>
            <a:spcBef>
              <a:spcPct val="0"/>
            </a:spcBef>
            <a:spcAft>
              <a:spcPct val="20000"/>
            </a:spcAft>
            <a:buChar char="•"/>
          </a:pPr>
          <a:r>
            <a:rPr lang="en-GB" sz="1800" kern="1200" dirty="0">
              <a:latin typeface="+mj-lt"/>
            </a:rPr>
            <a:t>An asset is safe if it is perceived by most to be safe. </a:t>
          </a:r>
          <a:endParaRPr lang="en-US" sz="1800" kern="1200" dirty="0">
            <a:latin typeface="+mj-lt"/>
          </a:endParaRPr>
        </a:p>
        <a:p>
          <a:pPr marL="171450" lvl="1" indent="-171450" algn="l" defTabSz="800100">
            <a:lnSpc>
              <a:spcPct val="90000"/>
            </a:lnSpc>
            <a:spcBef>
              <a:spcPct val="0"/>
            </a:spcBef>
            <a:spcAft>
              <a:spcPct val="20000"/>
            </a:spcAft>
            <a:buChar char="•"/>
          </a:pPr>
          <a:r>
            <a:rPr lang="en-GB" sz="1800" kern="1200" dirty="0">
              <a:latin typeface="+mj-lt"/>
            </a:rPr>
            <a:t>In times of crisis, risk perceptions rise. Investors flee from risky assets and rush into safe assets, which reinforces their safety.</a:t>
          </a:r>
        </a:p>
        <a:p>
          <a:pPr marL="171450" lvl="1" indent="-171450" algn="l" defTabSz="800100">
            <a:lnSpc>
              <a:spcPct val="90000"/>
            </a:lnSpc>
            <a:spcBef>
              <a:spcPct val="0"/>
            </a:spcBef>
            <a:spcAft>
              <a:spcPct val="20000"/>
            </a:spcAft>
            <a:buChar char="•"/>
          </a:pPr>
          <a:r>
            <a:rPr lang="en-GB" sz="1800" kern="1200" dirty="0">
              <a:latin typeface="+mj-lt"/>
            </a:rPr>
            <a:t>Within a country: government bonds as safe assets. </a:t>
          </a:r>
        </a:p>
        <a:p>
          <a:pPr marL="171450" lvl="1" indent="-171450" algn="l" defTabSz="800100">
            <a:lnSpc>
              <a:spcPct val="90000"/>
            </a:lnSpc>
            <a:spcBef>
              <a:spcPct val="0"/>
            </a:spcBef>
            <a:spcAft>
              <a:spcPct val="20000"/>
            </a:spcAft>
            <a:buChar char="•"/>
          </a:pPr>
          <a:r>
            <a:rPr lang="en-GB" sz="1800" kern="1200" dirty="0">
              <a:latin typeface="+mj-lt"/>
            </a:rPr>
            <a:t>International finance: global reserve assets as safe assets. </a:t>
          </a:r>
        </a:p>
        <a:p>
          <a:pPr marL="171450" lvl="1" indent="-171450" algn="l" defTabSz="800100">
            <a:lnSpc>
              <a:spcPct val="90000"/>
            </a:lnSpc>
            <a:spcBef>
              <a:spcPct val="0"/>
            </a:spcBef>
            <a:spcAft>
              <a:spcPct val="20000"/>
            </a:spcAft>
            <a:buChar char="•"/>
          </a:pPr>
          <a:r>
            <a:rPr lang="en-GB" sz="1800" kern="1200" dirty="0">
              <a:latin typeface="+mj-lt"/>
            </a:rPr>
            <a:t>In times of crisis, safe assets gain in value, makes it easier for governments to issue safe assets to finance stimulus measures, to stabilise their economies in recession. </a:t>
          </a:r>
        </a:p>
        <a:p>
          <a:pPr marL="171450" lvl="1" indent="-171450" algn="l" defTabSz="800100">
            <a:lnSpc>
              <a:spcPct val="90000"/>
            </a:lnSpc>
            <a:spcBef>
              <a:spcPct val="0"/>
            </a:spcBef>
            <a:spcAft>
              <a:spcPct val="20000"/>
            </a:spcAft>
            <a:buChar char="•"/>
          </a:pPr>
          <a:r>
            <a:rPr lang="en-GB" sz="1800" kern="1200" dirty="0">
              <a:latin typeface="+mj-lt"/>
            </a:rPr>
            <a:t>Making the country’s government bond more resilient against the macro shock. Self-fulfilling element.</a:t>
          </a:r>
        </a:p>
        <a:p>
          <a:pPr marL="171450" lvl="1" indent="-171450" algn="l" defTabSz="800100">
            <a:lnSpc>
              <a:spcPct val="90000"/>
            </a:lnSpc>
            <a:spcBef>
              <a:spcPct val="0"/>
            </a:spcBef>
            <a:spcAft>
              <a:spcPct val="20000"/>
            </a:spcAft>
            <a:buChar char="•"/>
          </a:pPr>
          <a:r>
            <a:rPr lang="en-GB" sz="1800" kern="1200" dirty="0">
              <a:latin typeface="+mj-lt"/>
            </a:rPr>
            <a:t>A country’s debt may lose its safe-asset status, if a debt restructuring is deemed likely. </a:t>
          </a:r>
        </a:p>
        <a:p>
          <a:pPr marL="171450" lvl="1" indent="-171450" algn="l" defTabSz="800100">
            <a:lnSpc>
              <a:spcPct val="90000"/>
            </a:lnSpc>
            <a:spcBef>
              <a:spcPct val="0"/>
            </a:spcBef>
            <a:spcAft>
              <a:spcPct val="20000"/>
            </a:spcAft>
            <a:buChar char="•"/>
          </a:pPr>
          <a:r>
            <a:rPr lang="en-GB" sz="1800" kern="1200" dirty="0">
              <a:latin typeface="+mj-lt"/>
            </a:rPr>
            <a:t>Capital may flow to a foreign safe asset, further amplifies the stress a country’s economy is under.</a:t>
          </a:r>
        </a:p>
      </dsp:txBody>
      <dsp:txXfrm>
        <a:off x="0" y="889499"/>
        <a:ext cx="10515600" cy="304704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7868F6-3E76-4330-BC8B-5FF3195C7C35}">
      <dsp:nvSpPr>
        <dsp:cNvPr id="0" name=""/>
        <dsp:cNvSpPr/>
      </dsp:nvSpPr>
      <dsp:spPr>
        <a:xfrm>
          <a:off x="2926143" y="876922"/>
          <a:ext cx="641042" cy="91440"/>
        </a:xfrm>
        <a:custGeom>
          <a:avLst/>
          <a:gdLst/>
          <a:ahLst/>
          <a:cxnLst/>
          <a:rect l="0" t="0" r="0" b="0"/>
          <a:pathLst>
            <a:path>
              <a:moveTo>
                <a:pt x="0" y="45720"/>
              </a:moveTo>
              <a:lnTo>
                <a:pt x="641042" y="45720"/>
              </a:lnTo>
            </a:path>
          </a:pathLst>
        </a:custGeom>
        <a:noFill/>
        <a:ln w="6350" cap="flat" cmpd="sng" algn="ctr">
          <a:solidFill>
            <a:schemeClr val="tx2"/>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229874" y="919284"/>
        <a:ext cx="33582" cy="6716"/>
      </dsp:txXfrm>
    </dsp:sp>
    <dsp:sp modelId="{BED43A1C-AC64-4F5C-BD80-4B90F49799C2}">
      <dsp:nvSpPr>
        <dsp:cNvPr id="0" name=""/>
        <dsp:cNvSpPr/>
      </dsp:nvSpPr>
      <dsp:spPr>
        <a:xfrm>
          <a:off x="7757" y="46586"/>
          <a:ext cx="2920186" cy="1752111"/>
        </a:xfrm>
        <a:prstGeom prst="rect">
          <a:avLst/>
        </a:prstGeom>
        <a:solidFill>
          <a:srgbClr val="EDA70B"/>
        </a:solidFill>
        <a:ln w="12700" cap="flat" cmpd="sng" algn="ctr">
          <a:solidFill>
            <a:srgbClr val="EDA70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092" tIns="150200" rIns="143092" bIns="150200" numCol="1" spcCol="1270" anchor="ctr" anchorCtr="0">
          <a:noAutofit/>
        </a:bodyPr>
        <a:lstStyle/>
        <a:p>
          <a:pPr marL="0" lvl="0" indent="0" algn="ctr" defTabSz="666750">
            <a:lnSpc>
              <a:spcPct val="90000"/>
            </a:lnSpc>
            <a:spcBef>
              <a:spcPct val="0"/>
            </a:spcBef>
            <a:spcAft>
              <a:spcPct val="35000"/>
            </a:spcAft>
            <a:buNone/>
          </a:pPr>
          <a:r>
            <a:rPr lang="en-GB" sz="1500" kern="1200" dirty="0">
              <a:latin typeface="+mj-lt"/>
            </a:rPr>
            <a:t>In the euro area, there is no euro-wide government bond to serve as a safe haven. </a:t>
          </a:r>
        </a:p>
      </dsp:txBody>
      <dsp:txXfrm>
        <a:off x="7757" y="46586"/>
        <a:ext cx="2920186" cy="1752111"/>
      </dsp:txXfrm>
    </dsp:sp>
    <dsp:sp modelId="{2C522263-40A3-4529-B3F5-A32D01F0B7BF}">
      <dsp:nvSpPr>
        <dsp:cNvPr id="0" name=""/>
        <dsp:cNvSpPr/>
      </dsp:nvSpPr>
      <dsp:spPr>
        <a:xfrm>
          <a:off x="6517973" y="876922"/>
          <a:ext cx="641042" cy="91440"/>
        </a:xfrm>
        <a:custGeom>
          <a:avLst/>
          <a:gdLst/>
          <a:ahLst/>
          <a:cxnLst/>
          <a:rect l="0" t="0" r="0" b="0"/>
          <a:pathLst>
            <a:path>
              <a:moveTo>
                <a:pt x="0" y="45720"/>
              </a:moveTo>
              <a:lnTo>
                <a:pt x="641042" y="45720"/>
              </a:lnTo>
            </a:path>
          </a:pathLst>
        </a:custGeom>
        <a:noFill/>
        <a:ln w="6350" cap="flat" cmpd="sng" algn="ctr">
          <a:solidFill>
            <a:schemeClr val="tx1"/>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6821703" y="919284"/>
        <a:ext cx="33582" cy="6716"/>
      </dsp:txXfrm>
    </dsp:sp>
    <dsp:sp modelId="{AB14C375-F678-4E0D-A643-B3ABDF65771F}">
      <dsp:nvSpPr>
        <dsp:cNvPr id="0" name=""/>
        <dsp:cNvSpPr/>
      </dsp:nvSpPr>
      <dsp:spPr>
        <a:xfrm>
          <a:off x="3599586" y="46586"/>
          <a:ext cx="2920186" cy="1752111"/>
        </a:xfrm>
        <a:prstGeom prst="rect">
          <a:avLst/>
        </a:prstGeom>
        <a:solidFill>
          <a:srgbClr val="E77E12"/>
        </a:solidFill>
        <a:ln w="12700" cap="flat" cmpd="sng" algn="ctr">
          <a:solidFill>
            <a:srgbClr val="E77E1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092" tIns="150200" rIns="143092" bIns="150200" numCol="1" spcCol="1270" anchor="ctr" anchorCtr="0">
          <a:noAutofit/>
        </a:bodyPr>
        <a:lstStyle/>
        <a:p>
          <a:pPr marL="0" lvl="0" indent="0" algn="ctr" defTabSz="666750">
            <a:lnSpc>
              <a:spcPct val="90000"/>
            </a:lnSpc>
            <a:spcBef>
              <a:spcPct val="0"/>
            </a:spcBef>
            <a:spcAft>
              <a:spcPct val="35000"/>
            </a:spcAft>
            <a:buNone/>
          </a:pPr>
          <a:r>
            <a:rPr lang="en-GB" sz="1500" kern="1200" dirty="0">
              <a:latin typeface="+mj-lt"/>
            </a:rPr>
            <a:t>The</a:t>
          </a:r>
          <a:r>
            <a:rPr lang="en-GB" sz="1500" kern="1200" baseline="0" dirty="0">
              <a:latin typeface="+mj-lt"/>
            </a:rPr>
            <a:t> perceptions of risk apply to regions as opposed to asset classes, so the flight-to-safety capital flows became cross-country capital flows. </a:t>
          </a:r>
          <a:endParaRPr lang="en-GB" sz="1500" kern="1200" dirty="0">
            <a:latin typeface="+mj-lt"/>
          </a:endParaRPr>
        </a:p>
      </dsp:txBody>
      <dsp:txXfrm>
        <a:off x="3599586" y="46586"/>
        <a:ext cx="2920186" cy="1752111"/>
      </dsp:txXfrm>
    </dsp:sp>
    <dsp:sp modelId="{E399B151-338F-4AD5-91DC-3C06A4421AE4}">
      <dsp:nvSpPr>
        <dsp:cNvPr id="0" name=""/>
        <dsp:cNvSpPr/>
      </dsp:nvSpPr>
      <dsp:spPr>
        <a:xfrm>
          <a:off x="1467850" y="1796898"/>
          <a:ext cx="7183658" cy="641042"/>
        </a:xfrm>
        <a:custGeom>
          <a:avLst/>
          <a:gdLst/>
          <a:ahLst/>
          <a:cxnLst/>
          <a:rect l="0" t="0" r="0" b="0"/>
          <a:pathLst>
            <a:path>
              <a:moveTo>
                <a:pt x="7183658" y="0"/>
              </a:moveTo>
              <a:lnTo>
                <a:pt x="7183658" y="337621"/>
              </a:lnTo>
              <a:lnTo>
                <a:pt x="0" y="337621"/>
              </a:lnTo>
              <a:lnTo>
                <a:pt x="0" y="641042"/>
              </a:lnTo>
            </a:path>
          </a:pathLst>
        </a:custGeom>
        <a:noFill/>
        <a:ln w="6350" cap="flat" cmpd="sng" algn="ctr">
          <a:solidFill>
            <a:schemeClr val="tx1"/>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879305" y="2114061"/>
        <a:ext cx="360749" cy="6716"/>
      </dsp:txXfrm>
    </dsp:sp>
    <dsp:sp modelId="{B89D38E8-D1CE-4CC6-97B6-2F9314645068}">
      <dsp:nvSpPr>
        <dsp:cNvPr id="0" name=""/>
        <dsp:cNvSpPr/>
      </dsp:nvSpPr>
      <dsp:spPr>
        <a:xfrm>
          <a:off x="7191416" y="46586"/>
          <a:ext cx="2920186" cy="1752111"/>
        </a:xfrm>
        <a:prstGeom prst="rect">
          <a:avLst/>
        </a:prstGeom>
        <a:solidFill>
          <a:srgbClr val="EC6D0B"/>
        </a:solidFill>
        <a:ln w="12700" cap="flat" cmpd="sng" algn="ctr">
          <a:solidFill>
            <a:srgbClr val="EC6D0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092" tIns="150200" rIns="143092" bIns="150200" numCol="1" spcCol="1270" anchor="ctr" anchorCtr="0">
          <a:noAutofit/>
        </a:bodyPr>
        <a:lstStyle/>
        <a:p>
          <a:pPr marL="0" lvl="0" indent="0" algn="ctr" defTabSz="666750">
            <a:lnSpc>
              <a:spcPct val="90000"/>
            </a:lnSpc>
            <a:spcBef>
              <a:spcPct val="0"/>
            </a:spcBef>
            <a:spcAft>
              <a:spcPct val="35000"/>
            </a:spcAft>
            <a:buNone/>
          </a:pPr>
          <a:r>
            <a:rPr lang="en-GB" sz="1500" kern="1200" dirty="0">
              <a:latin typeface="+mj-lt"/>
            </a:rPr>
            <a:t>Before</a:t>
          </a:r>
          <a:r>
            <a:rPr lang="en-GB" sz="1500" kern="1200" baseline="0" dirty="0">
              <a:latin typeface="+mj-lt"/>
            </a:rPr>
            <a:t> 2009, the yield on sovereign bonds of all these countries was approximately the same suggesting that all could be safe assets.</a:t>
          </a:r>
          <a:endParaRPr lang="en-GB" sz="1500" kern="1200" dirty="0">
            <a:latin typeface="+mj-lt"/>
          </a:endParaRPr>
        </a:p>
      </dsp:txBody>
      <dsp:txXfrm>
        <a:off x="7191416" y="46586"/>
        <a:ext cx="2920186" cy="1752111"/>
      </dsp:txXfrm>
    </dsp:sp>
    <dsp:sp modelId="{42D0EF2D-D1D4-4FF9-B465-850A6A8597D5}">
      <dsp:nvSpPr>
        <dsp:cNvPr id="0" name=""/>
        <dsp:cNvSpPr/>
      </dsp:nvSpPr>
      <dsp:spPr>
        <a:xfrm>
          <a:off x="2926143" y="3300677"/>
          <a:ext cx="641042" cy="91440"/>
        </a:xfrm>
        <a:custGeom>
          <a:avLst/>
          <a:gdLst/>
          <a:ahLst/>
          <a:cxnLst/>
          <a:rect l="0" t="0" r="0" b="0"/>
          <a:pathLst>
            <a:path>
              <a:moveTo>
                <a:pt x="0" y="45720"/>
              </a:moveTo>
              <a:lnTo>
                <a:pt x="641042" y="45720"/>
              </a:lnTo>
            </a:path>
          </a:pathLst>
        </a:custGeom>
        <a:noFill/>
        <a:ln w="6350" cap="flat" cmpd="sng" algn="ctr">
          <a:solidFill>
            <a:schemeClr val="tx1"/>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3229874" y="3343039"/>
        <a:ext cx="33582" cy="6716"/>
      </dsp:txXfrm>
    </dsp:sp>
    <dsp:sp modelId="{BC0EF048-B624-4E4F-A180-E75520428BFA}">
      <dsp:nvSpPr>
        <dsp:cNvPr id="0" name=""/>
        <dsp:cNvSpPr/>
      </dsp:nvSpPr>
      <dsp:spPr>
        <a:xfrm>
          <a:off x="7757" y="2470341"/>
          <a:ext cx="2920186" cy="1752111"/>
        </a:xfrm>
        <a:prstGeom prst="rect">
          <a:avLst/>
        </a:prstGeom>
        <a:solidFill>
          <a:srgbClr val="D77024"/>
        </a:solidFill>
        <a:ln w="12700" cap="flat" cmpd="sng" algn="ctr">
          <a:solidFill>
            <a:srgbClr val="D7702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092" tIns="150200" rIns="143092" bIns="150200" numCol="1" spcCol="1270" anchor="ctr" anchorCtr="0">
          <a:noAutofit/>
        </a:bodyPr>
        <a:lstStyle/>
        <a:p>
          <a:pPr marL="0" lvl="0" indent="0" algn="ctr" defTabSz="666750">
            <a:lnSpc>
              <a:spcPct val="90000"/>
            </a:lnSpc>
            <a:spcBef>
              <a:spcPct val="0"/>
            </a:spcBef>
            <a:spcAft>
              <a:spcPct val="35000"/>
            </a:spcAft>
            <a:buNone/>
          </a:pPr>
          <a:r>
            <a:rPr lang="en-GB" sz="1500" kern="1200" dirty="0">
              <a:latin typeface="+mj-lt"/>
            </a:rPr>
            <a:t>Between</a:t>
          </a:r>
          <a:r>
            <a:rPr lang="en-GB" sz="1500" kern="1200" baseline="0" dirty="0">
              <a:latin typeface="+mj-lt"/>
            </a:rPr>
            <a:t> the start of 2010 and the end of 2012, the two yields (the core and the periphery) diverged sharply.</a:t>
          </a:r>
          <a:endParaRPr lang="en-GB" sz="1500" kern="1200" dirty="0">
            <a:latin typeface="+mj-lt"/>
          </a:endParaRPr>
        </a:p>
      </dsp:txBody>
      <dsp:txXfrm>
        <a:off x="7757" y="2470341"/>
        <a:ext cx="2920186" cy="1752111"/>
      </dsp:txXfrm>
    </dsp:sp>
    <dsp:sp modelId="{D3942077-7E41-4B46-AEF6-E102A7BE9662}">
      <dsp:nvSpPr>
        <dsp:cNvPr id="0" name=""/>
        <dsp:cNvSpPr/>
      </dsp:nvSpPr>
      <dsp:spPr>
        <a:xfrm>
          <a:off x="6517973" y="3300677"/>
          <a:ext cx="641042" cy="91440"/>
        </a:xfrm>
        <a:custGeom>
          <a:avLst/>
          <a:gdLst/>
          <a:ahLst/>
          <a:cxnLst/>
          <a:rect l="0" t="0" r="0" b="0"/>
          <a:pathLst>
            <a:path>
              <a:moveTo>
                <a:pt x="0" y="45720"/>
              </a:moveTo>
              <a:lnTo>
                <a:pt x="641042" y="45720"/>
              </a:lnTo>
            </a:path>
          </a:pathLst>
        </a:custGeom>
        <a:noFill/>
        <a:ln w="6350" cap="flat" cmpd="sng" algn="ctr">
          <a:solidFill>
            <a:schemeClr val="tx1"/>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6821703" y="3343039"/>
        <a:ext cx="33582" cy="6716"/>
      </dsp:txXfrm>
    </dsp:sp>
    <dsp:sp modelId="{FA4941A8-4D05-45FA-A994-C8BDB4E41871}">
      <dsp:nvSpPr>
        <dsp:cNvPr id="0" name=""/>
        <dsp:cNvSpPr/>
      </dsp:nvSpPr>
      <dsp:spPr>
        <a:xfrm>
          <a:off x="3599586" y="2470341"/>
          <a:ext cx="2920186" cy="1752111"/>
        </a:xfrm>
        <a:prstGeom prst="rect">
          <a:avLst/>
        </a:prstGeom>
        <a:solidFill>
          <a:srgbClr val="C76736"/>
        </a:solidFill>
        <a:ln w="12700" cap="flat" cmpd="sng" algn="ctr">
          <a:solidFill>
            <a:srgbClr val="C7673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092" tIns="150200" rIns="143092" bIns="150200" numCol="1" spcCol="1270" anchor="ctr" anchorCtr="0">
          <a:noAutofit/>
        </a:bodyPr>
        <a:lstStyle/>
        <a:p>
          <a:pPr marL="0" lvl="0" indent="0" algn="ctr" defTabSz="666750">
            <a:lnSpc>
              <a:spcPct val="90000"/>
            </a:lnSpc>
            <a:spcBef>
              <a:spcPct val="0"/>
            </a:spcBef>
            <a:spcAft>
              <a:spcPct val="35000"/>
            </a:spcAft>
            <a:buNone/>
          </a:pPr>
          <a:r>
            <a:rPr lang="en-GB" sz="1500" kern="1200" dirty="0">
              <a:latin typeface="+mj-lt"/>
            </a:rPr>
            <a:t>In</a:t>
          </a:r>
          <a:r>
            <a:rPr lang="en-GB" sz="1500" kern="1200" baseline="0" dirty="0">
              <a:latin typeface="+mj-lt"/>
            </a:rPr>
            <a:t> the periphery, even seemingly innocuous statements from policymakers would cause market frenzies sharp run-ups in yields.  </a:t>
          </a:r>
          <a:r>
            <a:rPr lang="en-GB" sz="1500" kern="1200" dirty="0">
              <a:latin typeface="+mj-lt"/>
            </a:rPr>
            <a:t>Yields in the core steadily fell to historically low levels.</a:t>
          </a:r>
        </a:p>
      </dsp:txBody>
      <dsp:txXfrm>
        <a:off x="3599586" y="2470341"/>
        <a:ext cx="2920186" cy="1752111"/>
      </dsp:txXfrm>
    </dsp:sp>
    <dsp:sp modelId="{0D2896FF-54E3-EB4D-ABF7-31DE6D01A527}">
      <dsp:nvSpPr>
        <dsp:cNvPr id="0" name=""/>
        <dsp:cNvSpPr/>
      </dsp:nvSpPr>
      <dsp:spPr>
        <a:xfrm>
          <a:off x="7191416" y="2470341"/>
          <a:ext cx="2920186" cy="1752111"/>
        </a:xfrm>
        <a:prstGeom prst="rect">
          <a:avLst/>
        </a:prstGeom>
        <a:solidFill>
          <a:srgbClr val="A5695D"/>
        </a:solidFill>
        <a:ln w="12700" cap="flat" cmpd="sng" algn="ctr">
          <a:solidFill>
            <a:srgbClr val="A5695D"/>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092" tIns="150200" rIns="143092" bIns="150200" numCol="1" spcCol="1270" anchor="ctr" anchorCtr="0">
          <a:noAutofit/>
        </a:bodyPr>
        <a:lstStyle/>
        <a:p>
          <a:pPr marL="0" lvl="0" indent="0" algn="ctr" defTabSz="666750">
            <a:lnSpc>
              <a:spcPct val="90000"/>
            </a:lnSpc>
            <a:spcBef>
              <a:spcPct val="0"/>
            </a:spcBef>
            <a:spcAft>
              <a:spcPct val="35000"/>
            </a:spcAft>
            <a:buNone/>
          </a:pPr>
          <a:r>
            <a:rPr lang="en-GB" sz="1500" kern="1200" dirty="0">
              <a:latin typeface="+mj-lt"/>
            </a:rPr>
            <a:t>These sharp increases in the spread between the two rates came with large capital flows from the periphery to the core and deep recessions in the periphery.</a:t>
          </a:r>
        </a:p>
      </dsp:txBody>
      <dsp:txXfrm>
        <a:off x="7191416" y="2470341"/>
        <a:ext cx="2920186" cy="175211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6BCB60-B565-3B4E-819A-231B21D15AB9}">
      <dsp:nvSpPr>
        <dsp:cNvPr id="0" name=""/>
        <dsp:cNvSpPr/>
      </dsp:nvSpPr>
      <dsp:spPr>
        <a:xfrm>
          <a:off x="5560" y="54044"/>
          <a:ext cx="3489605" cy="835643"/>
        </a:xfrm>
        <a:prstGeom prst="rect">
          <a:avLst/>
        </a:prstGeom>
        <a:solidFill>
          <a:srgbClr val="EDA70B"/>
        </a:solidFill>
        <a:ln w="12700" cap="flat" cmpd="sng" algn="ctr">
          <a:solidFill>
            <a:srgbClr val="FFD51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mj-lt"/>
            </a:rPr>
            <a:t>The exchange rate of the periphery currency can depreciate relative to the core</a:t>
          </a:r>
        </a:p>
      </dsp:txBody>
      <dsp:txXfrm>
        <a:off x="5560" y="54044"/>
        <a:ext cx="3489605" cy="835643"/>
      </dsp:txXfrm>
    </dsp:sp>
    <dsp:sp modelId="{E0AB56E9-817F-1640-B17B-E1482FF2741A}">
      <dsp:nvSpPr>
        <dsp:cNvPr id="0" name=""/>
        <dsp:cNvSpPr/>
      </dsp:nvSpPr>
      <dsp:spPr>
        <a:xfrm>
          <a:off x="4364" y="889687"/>
          <a:ext cx="3491998" cy="3294000"/>
        </a:xfrm>
        <a:prstGeom prst="rect">
          <a:avLst/>
        </a:prstGeom>
        <a:noFill/>
        <a:ln w="12700" cap="flat" cmpd="sng" algn="ctr">
          <a:solidFill>
            <a:srgbClr val="EDA70B">
              <a:alpha val="9000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dirty="0">
              <a:latin typeface="+mj-lt"/>
            </a:rPr>
            <a:t>When converted to the same units, the return of the core is lower than the stated interest rate.</a:t>
          </a:r>
        </a:p>
        <a:p>
          <a:pPr marL="114300" lvl="1" indent="-114300" algn="l" defTabSz="666750">
            <a:lnSpc>
              <a:spcPct val="90000"/>
            </a:lnSpc>
            <a:spcBef>
              <a:spcPct val="0"/>
            </a:spcBef>
            <a:spcAft>
              <a:spcPct val="15000"/>
            </a:spcAft>
            <a:buChar char="•"/>
          </a:pPr>
          <a:r>
            <a:rPr lang="en-US" sz="1500" kern="1200" dirty="0">
              <a:latin typeface="+mj-lt"/>
            </a:rPr>
            <a:t>The use of euro had eliminated the perception of exchange rate risk.</a:t>
          </a:r>
        </a:p>
        <a:p>
          <a:pPr marL="114300" lvl="1" indent="-114300" algn="l" defTabSz="666750">
            <a:lnSpc>
              <a:spcPct val="90000"/>
            </a:lnSpc>
            <a:spcBef>
              <a:spcPct val="0"/>
            </a:spcBef>
            <a:spcAft>
              <a:spcPct val="15000"/>
            </a:spcAft>
            <a:buChar char="•"/>
          </a:pPr>
          <a:r>
            <a:rPr lang="en-US" sz="1500" kern="1200" dirty="0">
              <a:latin typeface="+mj-lt"/>
            </a:rPr>
            <a:t>In 2010, ‘re-denomination risk’ emerged. Debt in euros would be re-denominated into new national currencies worth less than the euro; effectively, at default.</a:t>
          </a:r>
        </a:p>
        <a:p>
          <a:pPr marL="114300" lvl="1" indent="-114300" algn="l" defTabSz="666750">
            <a:lnSpc>
              <a:spcPct val="90000"/>
            </a:lnSpc>
            <a:spcBef>
              <a:spcPct val="0"/>
            </a:spcBef>
            <a:spcAft>
              <a:spcPct val="15000"/>
            </a:spcAft>
            <a:buChar char="•"/>
          </a:pPr>
          <a:r>
            <a:rPr lang="en-US" sz="1500" kern="1200" dirty="0">
              <a:latin typeface="+mj-lt"/>
            </a:rPr>
            <a:t>An example: financial contracts went from putting the probability that Greece leaves the euro at below 1% in 2007 to above 50% in 2010.</a:t>
          </a:r>
        </a:p>
      </dsp:txBody>
      <dsp:txXfrm>
        <a:off x="4364" y="889687"/>
        <a:ext cx="3491998" cy="3294000"/>
      </dsp:txXfrm>
    </dsp:sp>
    <dsp:sp modelId="{4859B401-465A-4842-ABB9-FB46F54F69F4}">
      <dsp:nvSpPr>
        <dsp:cNvPr id="0" name=""/>
        <dsp:cNvSpPr/>
      </dsp:nvSpPr>
      <dsp:spPr>
        <a:xfrm>
          <a:off x="3948949" y="54044"/>
          <a:ext cx="3232762" cy="835643"/>
        </a:xfrm>
        <a:prstGeom prst="rect">
          <a:avLst/>
        </a:prstGeom>
        <a:solidFill>
          <a:srgbClr val="E77E12"/>
        </a:solidFill>
        <a:ln w="12700" cap="flat" cmpd="sng" algn="ctr">
          <a:solidFill>
            <a:srgbClr val="E77E1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kern="1200" dirty="0">
              <a:solidFill>
                <a:srgbClr val="FFFFFF"/>
              </a:solidFill>
              <a:latin typeface="Univers Condensed"/>
              <a:ea typeface="+mn-ea"/>
              <a:cs typeface="+mn-cs"/>
            </a:rPr>
            <a:t>Possible loss of the safe asset status of the peripheral government bonds</a:t>
          </a:r>
        </a:p>
      </dsp:txBody>
      <dsp:txXfrm>
        <a:off x="3948949" y="54044"/>
        <a:ext cx="3232762" cy="835643"/>
      </dsp:txXfrm>
    </dsp:sp>
    <dsp:sp modelId="{F68F9DEF-B143-A842-966B-20BFE496F468}">
      <dsp:nvSpPr>
        <dsp:cNvPr id="0" name=""/>
        <dsp:cNvSpPr/>
      </dsp:nvSpPr>
      <dsp:spPr>
        <a:xfrm>
          <a:off x="3948949" y="889687"/>
          <a:ext cx="3232762" cy="3294000"/>
        </a:xfrm>
        <a:prstGeom prst="rect">
          <a:avLst/>
        </a:prstGeom>
        <a:noFill/>
        <a:ln w="12700" cap="flat" cmpd="sng" algn="ctr">
          <a:solidFill>
            <a:srgbClr val="E77E12">
              <a:alpha val="9000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0010" tIns="80010" rIns="106680" bIns="120015" numCol="1" spcCol="1270" anchor="t" anchorCtr="0">
          <a:noAutofit/>
        </a:bodyPr>
        <a:lstStyle/>
        <a:p>
          <a:pPr marL="114300" lvl="1" indent="-114300" algn="l" defTabSz="666750">
            <a:lnSpc>
              <a:spcPct val="90000"/>
            </a:lnSpc>
            <a:spcBef>
              <a:spcPct val="0"/>
            </a:spcBef>
            <a:spcAft>
              <a:spcPct val="15000"/>
            </a:spcAft>
            <a:buChar char="•"/>
          </a:pPr>
          <a:r>
            <a:rPr lang="en-US" sz="1500" kern="1200" dirty="0">
              <a:latin typeface="+mj-lt"/>
            </a:rPr>
            <a:t>Government bonds from vulnerable euro countries became less desirable precautionary savings instruments.</a:t>
          </a:r>
        </a:p>
        <a:p>
          <a:pPr marL="114300" lvl="1" indent="-114300" algn="l" defTabSz="666750">
            <a:lnSpc>
              <a:spcPct val="90000"/>
            </a:lnSpc>
            <a:spcBef>
              <a:spcPct val="0"/>
            </a:spcBef>
            <a:spcAft>
              <a:spcPct val="15000"/>
            </a:spcAft>
            <a:buChar char="•"/>
          </a:pPr>
          <a:r>
            <a:rPr lang="en-US" sz="1500" kern="1200" dirty="0">
              <a:latin typeface="+mj-lt"/>
            </a:rPr>
            <a:t>The peripheral government bonds’ service flow, declined investors asked for higher cash flows in the form of high interest rates.</a:t>
          </a:r>
        </a:p>
        <a:p>
          <a:pPr marL="114300" lvl="1" indent="-114300" algn="l" defTabSz="666750">
            <a:lnSpc>
              <a:spcPct val="90000"/>
            </a:lnSpc>
            <a:spcBef>
              <a:spcPct val="0"/>
            </a:spcBef>
            <a:spcAft>
              <a:spcPct val="15000"/>
            </a:spcAft>
            <a:buChar char="•"/>
          </a:pPr>
          <a:r>
            <a:rPr lang="en-US" sz="1500" kern="1200" dirty="0">
              <a:latin typeface="+mj-lt"/>
            </a:rPr>
            <a:t>Government debt issued by the core countries became more attractive as safe assets and hence their yield declined, leading to capital flows from the periphery to the core of the euro area.</a:t>
          </a:r>
        </a:p>
      </dsp:txBody>
      <dsp:txXfrm>
        <a:off x="3948949" y="889687"/>
        <a:ext cx="3232762" cy="3294000"/>
      </dsp:txXfrm>
    </dsp:sp>
    <dsp:sp modelId="{DDCF1FC7-9716-1D48-94A6-AAF656CE64D8}">
      <dsp:nvSpPr>
        <dsp:cNvPr id="0" name=""/>
        <dsp:cNvSpPr/>
      </dsp:nvSpPr>
      <dsp:spPr>
        <a:xfrm>
          <a:off x="7634298" y="54044"/>
          <a:ext cx="3232762" cy="835643"/>
        </a:xfrm>
        <a:prstGeom prst="rect">
          <a:avLst/>
        </a:prstGeom>
        <a:solidFill>
          <a:srgbClr val="EC6C0A"/>
        </a:solidFill>
        <a:ln w="12700" cap="flat" cmpd="sng" algn="ctr">
          <a:solidFill>
            <a:srgbClr val="EC6C0A"/>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marL="0" lvl="0" indent="0" algn="ctr" defTabSz="711200">
            <a:lnSpc>
              <a:spcPct val="90000"/>
            </a:lnSpc>
            <a:spcBef>
              <a:spcPct val="0"/>
            </a:spcBef>
            <a:spcAft>
              <a:spcPct val="35000"/>
            </a:spcAft>
            <a:buNone/>
          </a:pPr>
          <a:r>
            <a:rPr lang="en-US" sz="1600" kern="1200" dirty="0">
              <a:solidFill>
                <a:srgbClr val="FFFFFF"/>
              </a:solidFill>
              <a:latin typeface="Univers Condensed"/>
              <a:ea typeface="+mn-ea"/>
              <a:cs typeface="+mn-cs"/>
            </a:rPr>
            <a:t>Losing the safe asset status forces peripheral countries to pay a higher interest on their bonds</a:t>
          </a:r>
        </a:p>
      </dsp:txBody>
      <dsp:txXfrm>
        <a:off x="7634298" y="54044"/>
        <a:ext cx="3232762" cy="835643"/>
      </dsp:txXfrm>
    </dsp:sp>
    <dsp:sp modelId="{0A7AAFEB-75A4-824E-9509-A2B9208FE5FC}">
      <dsp:nvSpPr>
        <dsp:cNvPr id="0" name=""/>
        <dsp:cNvSpPr/>
      </dsp:nvSpPr>
      <dsp:spPr>
        <a:xfrm>
          <a:off x="7634298" y="889687"/>
          <a:ext cx="3232762" cy="3294000"/>
        </a:xfrm>
        <a:prstGeom prst="rect">
          <a:avLst/>
        </a:prstGeom>
        <a:noFill/>
        <a:ln w="12700" cap="flat" cmpd="sng" algn="ctr">
          <a:solidFill>
            <a:srgbClr val="EC6C0A">
              <a:alpha val="90000"/>
            </a:srgb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a:lnSpc>
              <a:spcPct val="90000"/>
            </a:lnSpc>
            <a:spcBef>
              <a:spcPct val="0"/>
            </a:spcBef>
            <a:spcAft>
              <a:spcPct val="15000"/>
            </a:spcAft>
            <a:buChar char="•"/>
          </a:pPr>
          <a:r>
            <a:rPr lang="en-US" sz="1400" kern="1200" dirty="0">
              <a:solidFill>
                <a:srgbClr val="000000">
                  <a:hueOff val="0"/>
                  <a:satOff val="0"/>
                  <a:lumOff val="0"/>
                  <a:alphaOff val="0"/>
                </a:srgbClr>
              </a:solidFill>
              <a:latin typeface="Univers Condensed"/>
              <a:ea typeface="+mn-ea"/>
              <a:cs typeface="+mn-cs"/>
            </a:rPr>
            <a:t>This increases their interest burden, making their government debt level less sustainable, and a default more likely.</a:t>
          </a:r>
        </a:p>
        <a:p>
          <a:pPr marL="114300" lvl="1" indent="-114300" algn="l" defTabSz="622300">
            <a:lnSpc>
              <a:spcPct val="90000"/>
            </a:lnSpc>
            <a:spcBef>
              <a:spcPct val="0"/>
            </a:spcBef>
            <a:spcAft>
              <a:spcPct val="15000"/>
            </a:spcAft>
            <a:buChar char="•"/>
          </a:pPr>
          <a:r>
            <a:rPr lang="en-US" sz="1400" kern="1200" dirty="0">
              <a:solidFill>
                <a:srgbClr val="000000">
                  <a:hueOff val="0"/>
                  <a:satOff val="0"/>
                  <a:lumOff val="0"/>
                  <a:alphaOff val="0"/>
                </a:srgbClr>
              </a:solidFill>
              <a:latin typeface="Univers Condensed"/>
              <a:ea typeface="+mn-ea"/>
              <a:cs typeface="+mn-cs"/>
            </a:rPr>
            <a:t>This increase in default risk increases the interest rate further.</a:t>
          </a:r>
        </a:p>
        <a:p>
          <a:pPr marL="114300" lvl="1" indent="0" algn="l" defTabSz="622300">
            <a:lnSpc>
              <a:spcPct val="90000"/>
            </a:lnSpc>
            <a:spcBef>
              <a:spcPct val="0"/>
            </a:spcBef>
            <a:spcAft>
              <a:spcPct val="15000"/>
            </a:spcAft>
            <a:buChar char="•"/>
          </a:pPr>
          <a:endParaRPr lang="en-US" sz="1400" kern="1200" dirty="0"/>
        </a:p>
      </dsp:txBody>
      <dsp:txXfrm>
        <a:off x="7634298" y="889687"/>
        <a:ext cx="3232762" cy="32940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2B144E-32AC-3B44-AFA3-8CC5B371CCF9}">
      <dsp:nvSpPr>
        <dsp:cNvPr id="0" name=""/>
        <dsp:cNvSpPr/>
      </dsp:nvSpPr>
      <dsp:spPr>
        <a:xfrm>
          <a:off x="0" y="7798"/>
          <a:ext cx="10691811" cy="491400"/>
        </a:xfrm>
        <a:prstGeom prst="roundRect">
          <a:avLst/>
        </a:prstGeom>
        <a:solidFill>
          <a:srgbClr val="EDA70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latin typeface="+mj-lt"/>
            </a:rPr>
            <a:t>The Maastricht Treaty</a:t>
          </a:r>
        </a:p>
      </dsp:txBody>
      <dsp:txXfrm>
        <a:off x="23988" y="31786"/>
        <a:ext cx="10643835" cy="443424"/>
      </dsp:txXfrm>
    </dsp:sp>
    <dsp:sp modelId="{9DB43420-5232-AD40-9FD8-6DE364805E5F}">
      <dsp:nvSpPr>
        <dsp:cNvPr id="0" name=""/>
        <dsp:cNvSpPr/>
      </dsp:nvSpPr>
      <dsp:spPr>
        <a:xfrm>
          <a:off x="0" y="499198"/>
          <a:ext cx="10691811" cy="23598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9465"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US" sz="1600" kern="1200" dirty="0">
              <a:latin typeface="+mj-lt"/>
            </a:rPr>
            <a:t>Prevents European institutions from bailing out countries with debt problems.</a:t>
          </a:r>
        </a:p>
        <a:p>
          <a:pPr marL="171450" lvl="1" indent="-171450" algn="l" defTabSz="711200">
            <a:lnSpc>
              <a:spcPct val="90000"/>
            </a:lnSpc>
            <a:spcBef>
              <a:spcPct val="0"/>
            </a:spcBef>
            <a:spcAft>
              <a:spcPct val="20000"/>
            </a:spcAft>
            <a:buChar char="•"/>
          </a:pPr>
          <a:r>
            <a:rPr lang="en-US" sz="1600" kern="1200" dirty="0">
              <a:latin typeface="+mj-lt"/>
            </a:rPr>
            <a:t>Reasons for making default risk explicit:</a:t>
          </a:r>
        </a:p>
        <a:p>
          <a:pPr marL="342900" lvl="2" indent="-171450" algn="l" defTabSz="711200">
            <a:lnSpc>
              <a:spcPct val="90000"/>
            </a:lnSpc>
            <a:spcBef>
              <a:spcPct val="0"/>
            </a:spcBef>
            <a:spcAft>
              <a:spcPct val="20000"/>
            </a:spcAft>
            <a:buFont typeface="Arial" panose="020B0604020202020204" pitchFamily="34" charset="0"/>
            <a:buChar char="•"/>
          </a:pPr>
          <a:r>
            <a:rPr lang="en-US" sz="1600" kern="1200" dirty="0">
              <a:latin typeface="+mj-lt"/>
            </a:rPr>
            <a:t>Eliminate inflation risk arising due to fiscal problems as ECB would not be forced ex post to debase the real value of the debt by inflation</a:t>
          </a:r>
        </a:p>
        <a:p>
          <a:pPr marL="342900" lvl="2" indent="-171450" algn="l" defTabSz="711200">
            <a:lnSpc>
              <a:spcPct val="90000"/>
            </a:lnSpc>
            <a:spcBef>
              <a:spcPct val="0"/>
            </a:spcBef>
            <a:spcAft>
              <a:spcPct val="20000"/>
            </a:spcAft>
            <a:buFont typeface="Arial" panose="020B0604020202020204" pitchFamily="34" charset="0"/>
            <a:buChar char="•"/>
          </a:pPr>
          <a:r>
            <a:rPr lang="en-US" sz="1600" kern="1200" dirty="0">
              <a:latin typeface="+mj-lt"/>
            </a:rPr>
            <a:t>Activate market discipline, have countries that fail to follow disciplinary budget rules face a higher interest rate </a:t>
          </a:r>
        </a:p>
        <a:p>
          <a:pPr marL="342900" lvl="2" indent="-171450" algn="l" defTabSz="711200">
            <a:lnSpc>
              <a:spcPct val="90000"/>
            </a:lnSpc>
            <a:spcBef>
              <a:spcPct val="0"/>
            </a:spcBef>
            <a:spcAft>
              <a:spcPct val="20000"/>
            </a:spcAft>
            <a:buFont typeface="Arial" panose="020B0604020202020204" pitchFamily="34" charset="0"/>
            <a:buChar char="•"/>
          </a:pPr>
          <a:r>
            <a:rPr lang="en-US" sz="1600" kern="1200" dirty="0">
              <a:latin typeface="+mj-lt"/>
            </a:rPr>
            <a:t>The increase in default risk for peripheral government bonds makes them information-sensitive: their payoffs are not kept constant across various circumstances. Well-informed investors can take advantage of uninformed ones. The latter withdraw from them and markets freeze.</a:t>
          </a:r>
        </a:p>
        <a:p>
          <a:pPr marL="342900" lvl="2" indent="-171450" algn="l" defTabSz="711200">
            <a:lnSpc>
              <a:spcPct val="90000"/>
            </a:lnSpc>
            <a:spcBef>
              <a:spcPct val="0"/>
            </a:spcBef>
            <a:spcAft>
              <a:spcPct val="20000"/>
            </a:spcAft>
            <a:buFont typeface="Arial" panose="020B0604020202020204" pitchFamily="34" charset="0"/>
            <a:buChar char="•"/>
          </a:pPr>
          <a:r>
            <a:rPr lang="en-US" sz="1600" kern="1200" dirty="0">
              <a:latin typeface="+mj-lt"/>
            </a:rPr>
            <a:t>A bad liquidity outcome can arise when governments have to roll over a large amount of debt</a:t>
          </a:r>
        </a:p>
      </dsp:txBody>
      <dsp:txXfrm>
        <a:off x="0" y="499198"/>
        <a:ext cx="10691811" cy="2359800"/>
      </dsp:txXfrm>
    </dsp:sp>
    <dsp:sp modelId="{3731CBAD-E735-3441-A099-1231E8158EA6}">
      <dsp:nvSpPr>
        <dsp:cNvPr id="0" name=""/>
        <dsp:cNvSpPr/>
      </dsp:nvSpPr>
      <dsp:spPr>
        <a:xfrm>
          <a:off x="0" y="2858998"/>
          <a:ext cx="10691811" cy="491400"/>
        </a:xfrm>
        <a:prstGeom prst="roundRect">
          <a:avLst/>
        </a:prstGeom>
        <a:solidFill>
          <a:srgbClr val="E77E1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latin typeface="+mj-lt"/>
            </a:rPr>
            <a:t>A common bond</a:t>
          </a:r>
        </a:p>
      </dsp:txBody>
      <dsp:txXfrm>
        <a:off x="23988" y="2882986"/>
        <a:ext cx="10643835" cy="443424"/>
      </dsp:txXfrm>
    </dsp:sp>
    <dsp:sp modelId="{88107957-0959-1247-BDE4-1D0C241F53A9}">
      <dsp:nvSpPr>
        <dsp:cNvPr id="0" name=""/>
        <dsp:cNvSpPr/>
      </dsp:nvSpPr>
      <dsp:spPr>
        <a:xfrm>
          <a:off x="0" y="3350398"/>
          <a:ext cx="10691811" cy="10764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39465" tIns="25400" rIns="142240" bIns="25400" numCol="1" spcCol="1270" anchor="t" anchorCtr="0">
          <a:noAutofit/>
        </a:bodyPr>
        <a:lstStyle/>
        <a:p>
          <a:pPr marL="171450" lvl="1" indent="-171450" algn="l" defTabSz="711200">
            <a:lnSpc>
              <a:spcPct val="90000"/>
            </a:lnSpc>
            <a:spcBef>
              <a:spcPct val="0"/>
            </a:spcBef>
            <a:spcAft>
              <a:spcPct val="20000"/>
            </a:spcAft>
            <a:buChar char="•"/>
          </a:pPr>
          <a:r>
            <a:rPr lang="en-US" sz="1600" kern="1200" dirty="0">
              <a:latin typeface="+mj-lt"/>
            </a:rPr>
            <a:t>Attack the root of the problem: the asymmetry between the bonds and their underlying fiscal situations across different regions.</a:t>
          </a:r>
        </a:p>
        <a:p>
          <a:pPr marL="171450" lvl="1" indent="-171450" algn="l" defTabSz="711200">
            <a:lnSpc>
              <a:spcPct val="90000"/>
            </a:lnSpc>
            <a:spcBef>
              <a:spcPct val="0"/>
            </a:spcBef>
            <a:spcAft>
              <a:spcPct val="20000"/>
            </a:spcAft>
            <a:buChar char="•"/>
          </a:pPr>
          <a:r>
            <a:rPr lang="en-US" sz="1600" kern="1200" dirty="0">
              <a:latin typeface="+mj-lt"/>
            </a:rPr>
            <a:t>A common bond imposes a single equilibrium with no cross-region flights to safety.</a:t>
          </a:r>
        </a:p>
        <a:p>
          <a:pPr marL="171450" lvl="1" indent="-171450" algn="l" defTabSz="711200">
            <a:lnSpc>
              <a:spcPct val="90000"/>
            </a:lnSpc>
            <a:spcBef>
              <a:spcPct val="0"/>
            </a:spcBef>
            <a:spcAft>
              <a:spcPct val="20000"/>
            </a:spcAft>
            <a:buChar char="•"/>
          </a:pPr>
          <a:r>
            <a:rPr lang="en-US" sz="1600" kern="1200" dirty="0">
              <a:latin typeface="+mj-lt"/>
            </a:rPr>
            <a:t>Such a bond can be designed without one country having to guarantee for the other country’s debt (SBBS). </a:t>
          </a:r>
        </a:p>
      </dsp:txBody>
      <dsp:txXfrm>
        <a:off x="0" y="3350398"/>
        <a:ext cx="10691811" cy="107640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7868F6-3E76-4330-BC8B-5FF3195C7C35}">
      <dsp:nvSpPr>
        <dsp:cNvPr id="0" name=""/>
        <dsp:cNvSpPr/>
      </dsp:nvSpPr>
      <dsp:spPr>
        <a:xfrm>
          <a:off x="5063921" y="837692"/>
          <a:ext cx="644351" cy="91440"/>
        </a:xfrm>
        <a:custGeom>
          <a:avLst/>
          <a:gdLst/>
          <a:ahLst/>
          <a:cxnLst/>
          <a:rect l="0" t="0" r="0" b="0"/>
          <a:pathLst>
            <a:path>
              <a:moveTo>
                <a:pt x="0" y="45720"/>
              </a:moveTo>
              <a:lnTo>
                <a:pt x="644351" y="45720"/>
              </a:lnTo>
            </a:path>
          </a:pathLst>
        </a:custGeom>
        <a:noFill/>
        <a:ln w="6350" cap="flat" cmpd="sng" algn="ctr">
          <a:solidFill>
            <a:schemeClr val="tx2"/>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369223" y="880034"/>
        <a:ext cx="33747" cy="6756"/>
      </dsp:txXfrm>
    </dsp:sp>
    <dsp:sp modelId="{BED43A1C-AC64-4F5C-BD80-4B90F49799C2}">
      <dsp:nvSpPr>
        <dsp:cNvPr id="0" name=""/>
        <dsp:cNvSpPr/>
      </dsp:nvSpPr>
      <dsp:spPr>
        <a:xfrm>
          <a:off x="1462887" y="3040"/>
          <a:ext cx="3602834" cy="1760743"/>
        </a:xfrm>
        <a:prstGeom prst="rect">
          <a:avLst/>
        </a:prstGeom>
        <a:solidFill>
          <a:srgbClr val="EDA70B"/>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797" tIns="150940" rIns="143797" bIns="150940" numCol="1" spcCol="1270" anchor="ctr" anchorCtr="0">
          <a:noAutofit/>
        </a:bodyPr>
        <a:lstStyle/>
        <a:p>
          <a:pPr marL="0" lvl="0" indent="0" algn="ctr" defTabSz="666750">
            <a:lnSpc>
              <a:spcPct val="90000"/>
            </a:lnSpc>
            <a:spcBef>
              <a:spcPct val="0"/>
            </a:spcBef>
            <a:spcAft>
              <a:spcPct val="35000"/>
            </a:spcAft>
            <a:buNone/>
          </a:pPr>
          <a:r>
            <a:rPr lang="en-GB" sz="1500" kern="1200" baseline="0" dirty="0">
              <a:solidFill>
                <a:srgbClr val="FFFFFF"/>
              </a:solidFill>
              <a:latin typeface="Univers Condensed"/>
              <a:ea typeface="+mn-ea"/>
              <a:cs typeface="+mn-cs"/>
            </a:rPr>
            <a:t>The Federal Reserve fiercely protected the safety of the U.S. Treasuries market, by buying the U.S. government bonds from those who wanted to sell them, lending against them for those who needed liquidity, and supporting dealers in the market where they are traded.</a:t>
          </a:r>
        </a:p>
      </dsp:txBody>
      <dsp:txXfrm>
        <a:off x="1462887" y="3040"/>
        <a:ext cx="3602834" cy="1760743"/>
      </dsp:txXfrm>
    </dsp:sp>
    <dsp:sp modelId="{2C522263-40A3-4529-B3F5-A32D01F0B7BF}">
      <dsp:nvSpPr>
        <dsp:cNvPr id="0" name=""/>
        <dsp:cNvSpPr/>
      </dsp:nvSpPr>
      <dsp:spPr>
        <a:xfrm>
          <a:off x="3267649" y="1761984"/>
          <a:ext cx="3940310" cy="644351"/>
        </a:xfrm>
        <a:custGeom>
          <a:avLst/>
          <a:gdLst/>
          <a:ahLst/>
          <a:cxnLst/>
          <a:rect l="0" t="0" r="0" b="0"/>
          <a:pathLst>
            <a:path>
              <a:moveTo>
                <a:pt x="3940310" y="0"/>
              </a:moveTo>
              <a:lnTo>
                <a:pt x="3940310" y="339275"/>
              </a:lnTo>
              <a:lnTo>
                <a:pt x="0" y="339275"/>
              </a:lnTo>
              <a:lnTo>
                <a:pt x="0" y="644351"/>
              </a:lnTo>
            </a:path>
          </a:pathLst>
        </a:custGeom>
        <a:noFill/>
        <a:ln w="6350" cap="flat" cmpd="sng" algn="ctr">
          <a:solidFill>
            <a:schemeClr val="tx1"/>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137862" y="2080782"/>
        <a:ext cx="199884" cy="6756"/>
      </dsp:txXfrm>
    </dsp:sp>
    <dsp:sp modelId="{AB14C375-F678-4E0D-A643-B3ABDF65771F}">
      <dsp:nvSpPr>
        <dsp:cNvPr id="0" name=""/>
        <dsp:cNvSpPr/>
      </dsp:nvSpPr>
      <dsp:spPr>
        <a:xfrm>
          <a:off x="5740672" y="3040"/>
          <a:ext cx="2934573" cy="1760743"/>
        </a:xfrm>
        <a:prstGeom prst="rect">
          <a:avLst/>
        </a:prstGeom>
        <a:solidFill>
          <a:srgbClr val="E77E12"/>
        </a:solidFill>
        <a:ln w="12700" cap="flat" cmpd="sng" algn="ctr">
          <a:solidFill>
            <a:srgbClr val="E77E1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797" tIns="150940" rIns="143797" bIns="150940" numCol="1" spcCol="1270" anchor="ctr" anchorCtr="0">
          <a:noAutofit/>
        </a:bodyPr>
        <a:lstStyle/>
        <a:p>
          <a:pPr marL="0" lvl="0" indent="0" algn="ctr" defTabSz="666750">
            <a:lnSpc>
              <a:spcPct val="90000"/>
            </a:lnSpc>
            <a:spcBef>
              <a:spcPct val="0"/>
            </a:spcBef>
            <a:spcAft>
              <a:spcPct val="35000"/>
            </a:spcAft>
            <a:buNone/>
          </a:pPr>
          <a:r>
            <a:rPr lang="en-GB" sz="1500" kern="1200" baseline="0" dirty="0">
              <a:solidFill>
                <a:srgbClr val="FFFFFF"/>
              </a:solidFill>
              <a:latin typeface="Univers Condensed"/>
              <a:ea typeface="+mn-ea"/>
              <a:cs typeface="+mn-cs"/>
            </a:rPr>
            <a:t>A combination of good policy and good luck reverted this shift in the second half of 2020. </a:t>
          </a:r>
        </a:p>
      </dsp:txBody>
      <dsp:txXfrm>
        <a:off x="5740672" y="3040"/>
        <a:ext cx="2934573" cy="1760743"/>
      </dsp:txXfrm>
    </dsp:sp>
    <dsp:sp modelId="{42D0EF2D-D1D4-4FF9-B465-850A6A8597D5}">
      <dsp:nvSpPr>
        <dsp:cNvPr id="0" name=""/>
        <dsp:cNvSpPr/>
      </dsp:nvSpPr>
      <dsp:spPr>
        <a:xfrm>
          <a:off x="5070611" y="3273388"/>
          <a:ext cx="644351" cy="91440"/>
        </a:xfrm>
        <a:custGeom>
          <a:avLst/>
          <a:gdLst/>
          <a:ahLst/>
          <a:cxnLst/>
          <a:rect l="0" t="0" r="0" b="0"/>
          <a:pathLst>
            <a:path>
              <a:moveTo>
                <a:pt x="0" y="45720"/>
              </a:moveTo>
              <a:lnTo>
                <a:pt x="644351" y="45720"/>
              </a:lnTo>
            </a:path>
          </a:pathLst>
        </a:custGeom>
        <a:noFill/>
        <a:ln w="6350" cap="flat" cmpd="sng" algn="ctr">
          <a:solidFill>
            <a:schemeClr val="tx1"/>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5375914" y="3315730"/>
        <a:ext cx="33747" cy="6756"/>
      </dsp:txXfrm>
    </dsp:sp>
    <dsp:sp modelId="{BC0EF048-B624-4E4F-A180-E75520428BFA}">
      <dsp:nvSpPr>
        <dsp:cNvPr id="0" name=""/>
        <dsp:cNvSpPr/>
      </dsp:nvSpPr>
      <dsp:spPr>
        <a:xfrm>
          <a:off x="1462887" y="2438736"/>
          <a:ext cx="3609524" cy="1760743"/>
        </a:xfrm>
        <a:prstGeom prst="rect">
          <a:avLst/>
        </a:prstGeom>
        <a:solidFill>
          <a:srgbClr val="D77024"/>
        </a:solidFill>
        <a:ln w="12700" cap="flat" cmpd="sng" algn="ctr">
          <a:solidFill>
            <a:srgbClr val="EC6D0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797" tIns="150940" rIns="143797" bIns="150940" numCol="1" spcCol="1270" anchor="ctr" anchorCtr="0">
          <a:noAutofit/>
        </a:bodyPr>
        <a:lstStyle/>
        <a:p>
          <a:pPr marL="0" lvl="0" indent="0" algn="ctr" defTabSz="666750">
            <a:lnSpc>
              <a:spcPct val="90000"/>
            </a:lnSpc>
            <a:spcBef>
              <a:spcPct val="0"/>
            </a:spcBef>
            <a:spcAft>
              <a:spcPct val="35000"/>
            </a:spcAft>
            <a:buNone/>
          </a:pPr>
          <a:r>
            <a:rPr lang="en-GB" sz="1500" kern="1200" baseline="0" dirty="0">
              <a:solidFill>
                <a:srgbClr val="FFFFFF"/>
              </a:solidFill>
              <a:latin typeface="Univers Condensed"/>
              <a:ea typeface="+mn-ea"/>
              <a:cs typeface="+mn-cs"/>
            </a:rPr>
            <a:t>Whilst the capital that left the emerging markets did not go straight back, the outflow stopped right away.</a:t>
          </a:r>
        </a:p>
      </dsp:txBody>
      <dsp:txXfrm>
        <a:off x="1462887" y="2438736"/>
        <a:ext cx="3609524" cy="1760743"/>
      </dsp:txXfrm>
    </dsp:sp>
    <dsp:sp modelId="{FA4941A8-4D05-45FA-A994-C8BDB4E41871}">
      <dsp:nvSpPr>
        <dsp:cNvPr id="0" name=""/>
        <dsp:cNvSpPr/>
      </dsp:nvSpPr>
      <dsp:spPr>
        <a:xfrm>
          <a:off x="5747363" y="2438736"/>
          <a:ext cx="2934573" cy="1760743"/>
        </a:xfrm>
        <a:prstGeom prst="rect">
          <a:avLst/>
        </a:prstGeom>
        <a:solidFill>
          <a:srgbClr val="C76736"/>
        </a:solidFill>
        <a:ln w="12700" cap="flat" cmpd="sng" algn="ctr">
          <a:solidFill>
            <a:srgbClr val="EC6D0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797" tIns="150940" rIns="143797" bIns="150940" numCol="1" spcCol="1270" anchor="ctr" anchorCtr="0">
          <a:noAutofit/>
        </a:bodyPr>
        <a:lstStyle/>
        <a:p>
          <a:pPr marL="0" lvl="0" indent="0" algn="ctr" defTabSz="666750">
            <a:lnSpc>
              <a:spcPct val="90000"/>
            </a:lnSpc>
            <a:spcBef>
              <a:spcPct val="0"/>
            </a:spcBef>
            <a:spcAft>
              <a:spcPct val="35000"/>
            </a:spcAft>
            <a:buNone/>
          </a:pPr>
          <a:r>
            <a:rPr lang="en-GB" sz="1500" kern="1200" baseline="0" dirty="0">
              <a:solidFill>
                <a:srgbClr val="FFFFFF"/>
              </a:solidFill>
              <a:latin typeface="Univers Condensed"/>
              <a:ea typeface="+mn-ea"/>
              <a:cs typeface="+mn-cs"/>
            </a:rPr>
            <a:t>At least in 2020 and early 2021, a crisis in emerging markets was averted.</a:t>
          </a:r>
        </a:p>
      </dsp:txBody>
      <dsp:txXfrm>
        <a:off x="5747363" y="2438736"/>
        <a:ext cx="2934573" cy="1760743"/>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678426" y="889820"/>
            <a:ext cx="9989574" cy="3598606"/>
          </a:xfrm>
        </p:spPr>
        <p:txBody>
          <a:bodyPr anchor="t">
            <a:normAutofit/>
          </a:bodyPr>
          <a:lstStyle>
            <a:lvl1pPr algn="l">
              <a:defRPr sz="5400"/>
            </a:lvl1pPr>
          </a:lstStyle>
          <a:p>
            <a:r>
              <a:rPr lang="en-US" dirty="0"/>
              <a:t>Click to edit Master title style</a:t>
            </a:r>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678426" y="4488426"/>
            <a:ext cx="6991776" cy="1302774"/>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18908380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359C1-C098-4BF4-A55D-782F4E606B8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D343C7E-1E8B-4D38-9B81-1AA2A8978E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A70B00-53AE-4D3F-91BE-A8D789ED9864}"/>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06647FC7-8124-4F70-A849-B6BCC5189C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7CEBE4-50DC-47DB-B699-CCC024336C9F}"/>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23716596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418279-D3B8-4C6A-AB74-9DE377771270}"/>
              </a:ext>
            </a:extLst>
          </p:cNvPr>
          <p:cNvSpPr>
            <a:spLocks noGrp="1"/>
          </p:cNvSpPr>
          <p:nvPr>
            <p:ph type="title" orient="vert"/>
          </p:nvPr>
        </p:nvSpPr>
        <p:spPr>
          <a:xfrm>
            <a:off x="9242322" y="997974"/>
            <a:ext cx="2349043" cy="4984956"/>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E28F733C-9309-4197-BACA-207CDC8935C9}"/>
              </a:ext>
            </a:extLst>
          </p:cNvPr>
          <p:cNvSpPr>
            <a:spLocks noGrp="1"/>
          </p:cNvSpPr>
          <p:nvPr>
            <p:ph type="body" orient="vert" idx="1"/>
          </p:nvPr>
        </p:nvSpPr>
        <p:spPr>
          <a:xfrm>
            <a:off x="838200" y="997973"/>
            <a:ext cx="8404122" cy="4984956"/>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56ACD4D0-5BE6-412D-B08B-5DFFD593513E}"/>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55021651-B786-4A39-A10F-F5231D0A2C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504D2D-9379-40DE-9F45-3004BE54F16B}"/>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16230430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1846959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715383" y="1709738"/>
            <a:ext cx="10632067"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715383" y="4589463"/>
            <a:ext cx="1063206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13345293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4BD8-507D-48E4-A624-F16A741C3609}"/>
              </a:ext>
            </a:extLst>
          </p:cNvPr>
          <p:cNvSpPr>
            <a:spLocks noGrp="1"/>
          </p:cNvSpPr>
          <p:nvPr>
            <p:ph type="title"/>
          </p:nvPr>
        </p:nvSpPr>
        <p:spPr>
          <a:xfrm>
            <a:off x="700635" y="922096"/>
            <a:ext cx="10691265" cy="1127930"/>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10A07E4-3A39-457C-A059-7DFB6039D947}"/>
              </a:ext>
            </a:extLst>
          </p:cNvPr>
          <p:cNvSpPr>
            <a:spLocks noGrp="1"/>
          </p:cNvSpPr>
          <p:nvPr>
            <p:ph sz="half" idx="1"/>
          </p:nvPr>
        </p:nvSpPr>
        <p:spPr>
          <a:xfrm>
            <a:off x="715383" y="2128684"/>
            <a:ext cx="5304417" cy="384441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B141E17-47CE-4A78-B0FA-0E9786DA67C5}"/>
              </a:ext>
            </a:extLst>
          </p:cNvPr>
          <p:cNvSpPr>
            <a:spLocks noGrp="1"/>
          </p:cNvSpPr>
          <p:nvPr>
            <p:ph sz="half" idx="2"/>
          </p:nvPr>
        </p:nvSpPr>
        <p:spPr>
          <a:xfrm>
            <a:off x="6172200" y="2128684"/>
            <a:ext cx="5219700" cy="384441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89F02C13-D3ED-4044-9716-F29D79A184C9}"/>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6" name="Footer Placeholder 5">
            <a:extLst>
              <a:ext uri="{FF2B5EF4-FFF2-40B4-BE49-F238E27FC236}">
                <a16:creationId xmlns:a16="http://schemas.microsoft.com/office/drawing/2014/main" id="{8AF334AD-FB29-4355-B5CF-85E61B4F34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5AA154-790C-4774-9C21-8C543E733F26}"/>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1576618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DD35-7673-4F88-86B0-634883B5E345}"/>
              </a:ext>
            </a:extLst>
          </p:cNvPr>
          <p:cNvSpPr>
            <a:spLocks noGrp="1"/>
          </p:cNvSpPr>
          <p:nvPr>
            <p:ph type="title"/>
          </p:nvPr>
        </p:nvSpPr>
        <p:spPr>
          <a:xfrm>
            <a:off x="685887" y="929148"/>
            <a:ext cx="10640005" cy="761540"/>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5EC820D7-3E0B-47C6-A583-C4C839C5AF03}"/>
              </a:ext>
            </a:extLst>
          </p:cNvPr>
          <p:cNvSpPr>
            <a:spLocks noGrp="1"/>
          </p:cNvSpPr>
          <p:nvPr>
            <p:ph type="body" idx="1"/>
          </p:nvPr>
        </p:nvSpPr>
        <p:spPr>
          <a:xfrm>
            <a:off x="715384" y="1681163"/>
            <a:ext cx="5282192"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6A839A7B-97D5-400F-B802-A0FF28FE9F15}"/>
              </a:ext>
            </a:extLst>
          </p:cNvPr>
          <p:cNvSpPr>
            <a:spLocks noGrp="1"/>
          </p:cNvSpPr>
          <p:nvPr>
            <p:ph sz="half" idx="2"/>
          </p:nvPr>
        </p:nvSpPr>
        <p:spPr>
          <a:xfrm>
            <a:off x="715384" y="2505075"/>
            <a:ext cx="5282192" cy="342377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C2E0ECA2-DBF1-4681-9DFA-93AFD1B371DB}"/>
              </a:ext>
            </a:extLst>
          </p:cNvPr>
          <p:cNvSpPr>
            <a:spLocks noGrp="1"/>
          </p:cNvSpPr>
          <p:nvPr>
            <p:ph type="body" sz="quarter" idx="3"/>
          </p:nvPr>
        </p:nvSpPr>
        <p:spPr>
          <a:xfrm>
            <a:off x="6172200" y="1681163"/>
            <a:ext cx="5183188"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390EBBBB-517F-4ED7-9E51-CF0F7590B4D4}"/>
              </a:ext>
            </a:extLst>
          </p:cNvPr>
          <p:cNvSpPr>
            <a:spLocks noGrp="1"/>
          </p:cNvSpPr>
          <p:nvPr>
            <p:ph sz="quarter" idx="4"/>
          </p:nvPr>
        </p:nvSpPr>
        <p:spPr>
          <a:xfrm>
            <a:off x="6172200" y="2505075"/>
            <a:ext cx="5183188" cy="34237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11B5C7-1E37-478F-B4B0-C7202FFE41B9}"/>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8" name="Footer Placeholder 7">
            <a:extLst>
              <a:ext uri="{FF2B5EF4-FFF2-40B4-BE49-F238E27FC236}">
                <a16:creationId xmlns:a16="http://schemas.microsoft.com/office/drawing/2014/main" id="{9153F7EF-507C-4CB3-86C5-8B34FFFC1D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8E3DEA6-E4EB-4C2A-8B4F-55EC965B6219}"/>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2290236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32964-A933-4B98-A141-A4B316DAFA9F}"/>
              </a:ext>
            </a:extLst>
          </p:cNvPr>
          <p:cNvSpPr>
            <a:spLocks noGrp="1"/>
          </p:cNvSpPr>
          <p:nvPr>
            <p:ph type="title"/>
          </p:nvPr>
        </p:nvSpPr>
        <p:spPr/>
        <p:txBody>
          <a:bodyPr/>
          <a:lstStyle/>
          <a:p>
            <a:r>
              <a:rPr lang="en-US" dirty="0"/>
              <a:t>Click to edit Master title style</a:t>
            </a:r>
          </a:p>
        </p:txBody>
      </p:sp>
      <p:sp>
        <p:nvSpPr>
          <p:cNvPr id="3" name="Date Placeholder 2">
            <a:extLst>
              <a:ext uri="{FF2B5EF4-FFF2-40B4-BE49-F238E27FC236}">
                <a16:creationId xmlns:a16="http://schemas.microsoft.com/office/drawing/2014/main" id="{5D684C9D-23DA-42B0-9DD3-7592F72E8DC9}"/>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4" name="Footer Placeholder 3">
            <a:extLst>
              <a:ext uri="{FF2B5EF4-FFF2-40B4-BE49-F238E27FC236}">
                <a16:creationId xmlns:a16="http://schemas.microsoft.com/office/drawing/2014/main" id="{68BF8F05-876F-49D8-AE30-5BB2A91ECD5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53D20DA-9260-4577-BB51-789570A243AF}"/>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2469164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C1F24-E0A1-45A7-8EF5-92CD9799341C}"/>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3" name="Footer Placeholder 2">
            <a:extLst>
              <a:ext uri="{FF2B5EF4-FFF2-40B4-BE49-F238E27FC236}">
                <a16:creationId xmlns:a16="http://schemas.microsoft.com/office/drawing/2014/main" id="{3E021C19-210E-46B0-9036-5D8AECC9260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A880FEF-487E-44DF-8615-DF2210419602}"/>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1931746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68EE-74C8-43A6-90BC-2DDD965CF64A}"/>
              </a:ext>
            </a:extLst>
          </p:cNvPr>
          <p:cNvSpPr>
            <a:spLocks noGrp="1"/>
          </p:cNvSpPr>
          <p:nvPr>
            <p:ph type="title"/>
          </p:nvPr>
        </p:nvSpPr>
        <p:spPr>
          <a:xfrm>
            <a:off x="678426" y="781665"/>
            <a:ext cx="4093599" cy="1223452"/>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971C35AC-CAE3-48CF-A3E4-A075C9FDD7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2D9D03EA-5FAD-4609-A2B8-624E426847E3}"/>
              </a:ext>
            </a:extLst>
          </p:cNvPr>
          <p:cNvSpPr>
            <a:spLocks noGrp="1"/>
          </p:cNvSpPr>
          <p:nvPr>
            <p:ph type="body" sz="half" idx="2"/>
          </p:nvPr>
        </p:nvSpPr>
        <p:spPr>
          <a:xfrm>
            <a:off x="688258" y="2315497"/>
            <a:ext cx="4093599" cy="35534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B58D2EA-2191-4216-B64D-067BDFE12375}"/>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6" name="Footer Placeholder 5">
            <a:extLst>
              <a:ext uri="{FF2B5EF4-FFF2-40B4-BE49-F238E27FC236}">
                <a16:creationId xmlns:a16="http://schemas.microsoft.com/office/drawing/2014/main" id="{78042128-DAB4-481C-BEE6-3523E8E88B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E50E382-C500-4A4C-A7C6-43860383AB91}"/>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40321146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FE98B-EACF-4251-A8AF-0D9EDD17C664}"/>
              </a:ext>
            </a:extLst>
          </p:cNvPr>
          <p:cNvSpPr>
            <a:spLocks noGrp="1"/>
          </p:cNvSpPr>
          <p:nvPr>
            <p:ph type="title"/>
          </p:nvPr>
        </p:nvSpPr>
        <p:spPr>
          <a:xfrm>
            <a:off x="683342" y="1066800"/>
            <a:ext cx="4103431" cy="1317523"/>
          </a:xfrm>
        </p:spPr>
        <p:txBody>
          <a:bodyPr anchor="b"/>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3905F473-761A-4002-AF70-9FF878D0139E}"/>
              </a:ext>
            </a:extLst>
          </p:cNvPr>
          <p:cNvSpPr>
            <a:spLocks noGrp="1"/>
          </p:cNvSpPr>
          <p:nvPr>
            <p:ph type="pic" idx="1"/>
          </p:nvPr>
        </p:nvSpPr>
        <p:spPr>
          <a:xfrm>
            <a:off x="5183188" y="1066800"/>
            <a:ext cx="6172200" cy="4794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A0C2E6A-F834-4540-BB00-E13CB45DC362}"/>
              </a:ext>
            </a:extLst>
          </p:cNvPr>
          <p:cNvSpPr>
            <a:spLocks noGrp="1"/>
          </p:cNvSpPr>
          <p:nvPr>
            <p:ph type="body" sz="half" idx="2"/>
          </p:nvPr>
        </p:nvSpPr>
        <p:spPr>
          <a:xfrm>
            <a:off x="683342" y="2552700"/>
            <a:ext cx="4103431" cy="33162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F0C38EAB-AD63-415C-B263-BA1D8FBE3CB0}"/>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6" name="Footer Placeholder 5">
            <a:extLst>
              <a:ext uri="{FF2B5EF4-FFF2-40B4-BE49-F238E27FC236}">
                <a16:creationId xmlns:a16="http://schemas.microsoft.com/office/drawing/2014/main" id="{422E5541-B6DE-45E8-BCFE-0DFC4F57407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B78D45-289B-46AF-8CB9-E6150BEA17ED}"/>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25571473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700635" y="922096"/>
            <a:ext cx="10691265" cy="137103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700635" y="2293126"/>
            <a:ext cx="10691265" cy="363608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8369448" y="6356350"/>
            <a:ext cx="2592594" cy="365125"/>
          </a:xfrm>
          <a:prstGeom prst="rect">
            <a:avLst/>
          </a:prstGeom>
        </p:spPr>
        <p:txBody>
          <a:bodyPr vert="horz" lIns="91440" tIns="45720" rIns="91440" bIns="45720" rtlCol="0" anchor="ctr"/>
          <a:lstStyle>
            <a:lvl1pPr algn="r">
              <a:defRPr sz="1050">
                <a:solidFill>
                  <a:schemeClr val="tx1"/>
                </a:solidFill>
                <a:latin typeface="+mj-lt"/>
              </a:defRPr>
            </a:lvl1pPr>
          </a:lstStyle>
          <a:p>
            <a:fld id="{2F3E8B1C-86EF-43CF-8304-249481088644}" type="datetimeFigureOut">
              <a:rPr lang="en-US" smtClean="0"/>
              <a:pPr/>
              <a:t>6/10/23</a:t>
            </a:fld>
            <a:endParaRPr lang="en-US" dirty="0"/>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715383" y="6356350"/>
            <a:ext cx="4539727" cy="365125"/>
          </a:xfrm>
          <a:prstGeom prst="rect">
            <a:avLst/>
          </a:prstGeom>
        </p:spPr>
        <p:txBody>
          <a:bodyPr vert="horz" lIns="91440" tIns="45720" rIns="91440" bIns="45720" rtlCol="0" anchor="ctr"/>
          <a:lstStyle>
            <a:lvl1pPr algn="l">
              <a:defRPr sz="1050">
                <a:solidFill>
                  <a:schemeClr val="tx1"/>
                </a:solidFill>
                <a:latin typeface="+mj-lt"/>
              </a:defRPr>
            </a:lvl1pPr>
          </a:lstStyle>
          <a:p>
            <a:endParaRPr lang="en-US" dirty="0"/>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10919012" y="6356350"/>
            <a:ext cx="672354" cy="365125"/>
          </a:xfrm>
          <a:prstGeom prst="rect">
            <a:avLst/>
          </a:prstGeom>
        </p:spPr>
        <p:txBody>
          <a:bodyPr vert="horz" lIns="91440" tIns="45720" rIns="91440" bIns="45720" rtlCol="0" anchor="ctr"/>
          <a:lstStyle>
            <a:lvl1pPr algn="r">
              <a:defRPr sz="1800">
                <a:solidFill>
                  <a:schemeClr val="tx1"/>
                </a:solidFill>
              </a:defRPr>
            </a:lvl1pPr>
          </a:lstStyle>
          <a:p>
            <a:fld id="{C3DB2ADC-AF19-4574-8C10-79B5B04FCA27}" type="slidenum">
              <a:rPr lang="en-US" smtClean="0"/>
              <a:pPr/>
              <a:t>‹#›</a:t>
            </a:fld>
            <a:endParaRPr lang="en-US" dirty="0"/>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79042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 Id="rId9" Type="http://schemas.openxmlformats.org/officeDocument/2006/relationships/image" Target="../media/image9.sv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9803F-9160-B0D0-81A3-FA367D0F8BC5}"/>
              </a:ext>
            </a:extLst>
          </p:cNvPr>
          <p:cNvSpPr>
            <a:spLocks noGrp="1"/>
          </p:cNvSpPr>
          <p:nvPr>
            <p:ph type="ctrTitle"/>
          </p:nvPr>
        </p:nvSpPr>
        <p:spPr>
          <a:xfrm>
            <a:off x="647699" y="871758"/>
            <a:ext cx="6725867" cy="3871143"/>
          </a:xfrm>
        </p:spPr>
        <p:txBody>
          <a:bodyPr>
            <a:normAutofit/>
          </a:bodyPr>
          <a:lstStyle/>
          <a:p>
            <a:pPr>
              <a:spcBef>
                <a:spcPts val="1800"/>
              </a:spcBef>
            </a:pPr>
            <a:r>
              <a:rPr lang="en-US" u="sng" dirty="0"/>
              <a:t>Chapter 8</a:t>
            </a:r>
            <a:br>
              <a:rPr lang="en-US" dirty="0"/>
            </a:br>
            <a:br>
              <a:rPr lang="en-US" dirty="0"/>
            </a:br>
            <a:r>
              <a:rPr lang="en-US" sz="5400" dirty="0">
                <a:solidFill>
                  <a:srgbClr val="1B1B1B"/>
                </a:solidFill>
              </a:rPr>
              <a:t>The flight to safety</a:t>
            </a:r>
            <a:endParaRPr lang="en-US" dirty="0"/>
          </a:p>
        </p:txBody>
      </p:sp>
      <p:sp>
        <p:nvSpPr>
          <p:cNvPr id="3" name="Subtitle 2">
            <a:extLst>
              <a:ext uri="{FF2B5EF4-FFF2-40B4-BE49-F238E27FC236}">
                <a16:creationId xmlns:a16="http://schemas.microsoft.com/office/drawing/2014/main" id="{20DC3FB8-8940-E258-9623-26CCC3857493}"/>
              </a:ext>
            </a:extLst>
          </p:cNvPr>
          <p:cNvSpPr>
            <a:spLocks noGrp="1"/>
          </p:cNvSpPr>
          <p:nvPr>
            <p:ph type="subTitle" idx="1"/>
          </p:nvPr>
        </p:nvSpPr>
        <p:spPr>
          <a:xfrm>
            <a:off x="695325" y="4620991"/>
            <a:ext cx="5724930" cy="1365246"/>
          </a:xfrm>
        </p:spPr>
        <p:txBody>
          <a:bodyPr>
            <a:normAutofit/>
          </a:bodyPr>
          <a:lstStyle/>
          <a:p>
            <a:pPr>
              <a:spcBef>
                <a:spcPts val="400"/>
              </a:spcBef>
            </a:pPr>
            <a:r>
              <a:rPr lang="en-US" dirty="0"/>
              <a:t>Safe Assets</a:t>
            </a:r>
          </a:p>
          <a:p>
            <a:pPr>
              <a:spcBef>
                <a:spcPts val="400"/>
              </a:spcBef>
            </a:pPr>
            <a:r>
              <a:rPr lang="en-US" dirty="0"/>
              <a:t>Borrowing Costs in the Euro Area: 2010-12 crisis</a:t>
            </a:r>
          </a:p>
          <a:p>
            <a:pPr>
              <a:spcBef>
                <a:spcPts val="400"/>
              </a:spcBef>
            </a:pPr>
            <a:r>
              <a:rPr lang="en-US" dirty="0"/>
              <a:t>The Pandemic Flight to Safety of 2020</a:t>
            </a:r>
          </a:p>
        </p:txBody>
      </p:sp>
      <p:pic>
        <p:nvPicPr>
          <p:cNvPr id="6" name="Picture 5">
            <a:extLst>
              <a:ext uri="{FF2B5EF4-FFF2-40B4-BE49-F238E27FC236}">
                <a16:creationId xmlns:a16="http://schemas.microsoft.com/office/drawing/2014/main" id="{92CA24B2-B130-964F-2E4A-323006035E90}"/>
              </a:ext>
            </a:extLst>
          </p:cNvPr>
          <p:cNvPicPr>
            <a:picLocks noChangeAspect="1"/>
          </p:cNvPicPr>
          <p:nvPr/>
        </p:nvPicPr>
        <p:blipFill>
          <a:blip r:embed="rId2"/>
          <a:stretch>
            <a:fillRect/>
          </a:stretch>
        </p:blipFill>
        <p:spPr>
          <a:xfrm>
            <a:off x="7631380" y="723913"/>
            <a:ext cx="3580906" cy="5410187"/>
          </a:xfrm>
          <a:prstGeom prst="rect">
            <a:avLst/>
          </a:prstGeom>
        </p:spPr>
      </p:pic>
    </p:spTree>
    <p:extLst>
      <p:ext uri="{BB962C8B-B14F-4D97-AF65-F5344CB8AC3E}">
        <p14:creationId xmlns:p14="http://schemas.microsoft.com/office/powerpoint/2010/main" val="1708610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 name="Content Placeholder 3">
            <a:extLst>
              <a:ext uri="{FF2B5EF4-FFF2-40B4-BE49-F238E27FC236}">
                <a16:creationId xmlns:a16="http://schemas.microsoft.com/office/drawing/2014/main" id="{663B266B-DAD4-3C96-15B0-FC39BDB3661B}"/>
              </a:ext>
            </a:extLst>
          </p:cNvPr>
          <p:cNvGraphicFramePr>
            <a:graphicFrameLocks noGrp="1"/>
          </p:cNvGraphicFramePr>
          <p:nvPr>
            <p:ph idx="1"/>
            <p:extLst>
              <p:ext uri="{D42A27DB-BD31-4B8C-83A1-F6EECF244321}">
                <p14:modId xmlns:p14="http://schemas.microsoft.com/office/powerpoint/2010/main" val="1651613696"/>
              </p:ext>
            </p:extLst>
          </p:nvPr>
        </p:nvGraphicFramePr>
        <p:xfrm>
          <a:off x="1036320" y="1542361"/>
          <a:ext cx="10119360" cy="42690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1">
            <a:extLst>
              <a:ext uri="{FF2B5EF4-FFF2-40B4-BE49-F238E27FC236}">
                <a16:creationId xmlns:a16="http://schemas.microsoft.com/office/drawing/2014/main" id="{388E733D-CA15-D796-FC5F-2DA4E76882FA}"/>
              </a:ext>
            </a:extLst>
          </p:cNvPr>
          <p:cNvSpPr>
            <a:spLocks noGrp="1"/>
          </p:cNvSpPr>
          <p:nvPr>
            <p:ph type="title"/>
          </p:nvPr>
        </p:nvSpPr>
        <p:spPr>
          <a:xfrm>
            <a:off x="788194" y="730615"/>
            <a:ext cx="10515600" cy="1133693"/>
          </a:xfrm>
        </p:spPr>
        <p:txBody>
          <a:bodyPr>
            <a:normAutofit/>
          </a:bodyPr>
          <a:lstStyle/>
          <a:p>
            <a:r>
              <a:rPr lang="en-GB" sz="3200" dirty="0"/>
              <a:t>Sequence of events</a:t>
            </a:r>
          </a:p>
        </p:txBody>
      </p:sp>
    </p:spTree>
    <p:extLst>
      <p:ext uri="{BB962C8B-B14F-4D97-AF65-F5344CB8AC3E}">
        <p14:creationId xmlns:p14="http://schemas.microsoft.com/office/powerpoint/2010/main" val="37759112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A47C6C-A10D-DA00-3E54-2421CDF30AA8}"/>
              </a:ext>
            </a:extLst>
          </p:cNvPr>
          <p:cNvSpPr>
            <a:spLocks noGrp="1"/>
          </p:cNvSpPr>
          <p:nvPr>
            <p:ph type="title"/>
          </p:nvPr>
        </p:nvSpPr>
        <p:spPr>
          <a:xfrm>
            <a:off x="792839" y="735374"/>
            <a:ext cx="10168128" cy="735617"/>
          </a:xfrm>
        </p:spPr>
        <p:txBody>
          <a:bodyPr vert="horz" lIns="91440" tIns="45720" rIns="91440" bIns="45720" rtlCol="0" anchor="ctr">
            <a:normAutofit/>
          </a:bodyPr>
          <a:lstStyle/>
          <a:p>
            <a:r>
              <a:rPr lang="en-US" dirty="0"/>
              <a:t>10-year sovereign yields in the periphery and CORE</a:t>
            </a:r>
          </a:p>
        </p:txBody>
      </p:sp>
      <p:pic>
        <p:nvPicPr>
          <p:cNvPr id="6" name="Picture Placeholder 5" descr="Chart, line chart&#10;&#10;Description automatically generated">
            <a:extLst>
              <a:ext uri="{FF2B5EF4-FFF2-40B4-BE49-F238E27FC236}">
                <a16:creationId xmlns:a16="http://schemas.microsoft.com/office/drawing/2014/main" id="{C925D7A0-5205-E4BB-B709-49CD1241BE7F}"/>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2" b="458"/>
          <a:stretch/>
        </p:blipFill>
        <p:spPr>
          <a:xfrm>
            <a:off x="5565030" y="2111973"/>
            <a:ext cx="6009855" cy="3694176"/>
          </a:xfrm>
          <a:prstGeom prst="rect">
            <a:avLst/>
          </a:prstGeom>
        </p:spPr>
      </p:pic>
      <p:sp>
        <p:nvSpPr>
          <p:cNvPr id="4" name="Text Placeholder 3">
            <a:extLst>
              <a:ext uri="{FF2B5EF4-FFF2-40B4-BE49-F238E27FC236}">
                <a16:creationId xmlns:a16="http://schemas.microsoft.com/office/drawing/2014/main" id="{5DC8BD3E-50BD-92F2-7613-1862E4D7344A}"/>
              </a:ext>
            </a:extLst>
          </p:cNvPr>
          <p:cNvSpPr>
            <a:spLocks noGrp="1"/>
          </p:cNvSpPr>
          <p:nvPr>
            <p:ph type="body" sz="half" idx="2"/>
          </p:nvPr>
        </p:nvSpPr>
        <p:spPr>
          <a:xfrm>
            <a:off x="792839" y="2379712"/>
            <a:ext cx="4612539" cy="3569674"/>
          </a:xfrm>
        </p:spPr>
        <p:txBody>
          <a:bodyPr vert="horz" lIns="91440" tIns="45720" rIns="91440" bIns="45720" rtlCol="0" anchor="t">
            <a:noAutofit/>
          </a:bodyPr>
          <a:lstStyle/>
          <a:p>
            <a:pPr marL="285750" indent="-228600">
              <a:lnSpc>
                <a:spcPct val="100000"/>
              </a:lnSpc>
              <a:spcBef>
                <a:spcPts val="600"/>
              </a:spcBef>
              <a:spcAft>
                <a:spcPts val="600"/>
              </a:spcAft>
              <a:buFont typeface="Arial" panose="020B0604020202020204" pitchFamily="34" charset="0"/>
              <a:buChar char="•"/>
            </a:pPr>
            <a:r>
              <a:rPr lang="en-US" sz="2000" dirty="0">
                <a:latin typeface="+mj-lt"/>
              </a:rPr>
              <a:t>Before the crisis, the yield on sovereign bonds of all the countries was approximately the same suggesting that all could be safe assets.</a:t>
            </a:r>
          </a:p>
          <a:p>
            <a:pPr marL="285750" indent="-228600">
              <a:lnSpc>
                <a:spcPct val="100000"/>
              </a:lnSpc>
              <a:spcBef>
                <a:spcPts val="600"/>
              </a:spcBef>
              <a:spcAft>
                <a:spcPts val="600"/>
              </a:spcAft>
              <a:buFont typeface="Arial" panose="020B0604020202020204" pitchFamily="34" charset="0"/>
              <a:buChar char="•"/>
            </a:pPr>
            <a:r>
              <a:rPr lang="en-US" sz="2000" dirty="0">
                <a:latin typeface="+mj-lt"/>
              </a:rPr>
              <a:t>Between the start of 2010 and the end of 2012, sharp increases in the spread between the two rates came with large capital flows from the periphery to the core and deep recessions in the periphery.</a:t>
            </a:r>
          </a:p>
        </p:txBody>
      </p:sp>
      <p:sp>
        <p:nvSpPr>
          <p:cNvPr id="5" name="TextBox 4">
            <a:extLst>
              <a:ext uri="{FF2B5EF4-FFF2-40B4-BE49-F238E27FC236}">
                <a16:creationId xmlns:a16="http://schemas.microsoft.com/office/drawing/2014/main" id="{C3D9D299-ACE6-8C22-EBC4-D12ED7CD0907}"/>
              </a:ext>
            </a:extLst>
          </p:cNvPr>
          <p:cNvSpPr txBox="1"/>
          <p:nvPr/>
        </p:nvSpPr>
        <p:spPr>
          <a:xfrm>
            <a:off x="856184" y="1364944"/>
            <a:ext cx="10432773" cy="707886"/>
          </a:xfrm>
          <a:prstGeom prst="rect">
            <a:avLst/>
          </a:prstGeom>
          <a:noFill/>
        </p:spPr>
        <p:txBody>
          <a:bodyPr wrap="square">
            <a:spAutoFit/>
          </a:bodyPr>
          <a:lstStyle/>
          <a:p>
            <a:pPr marL="57150">
              <a:lnSpc>
                <a:spcPct val="100000"/>
              </a:lnSpc>
              <a:spcBef>
                <a:spcPts val="600"/>
              </a:spcBef>
              <a:spcAft>
                <a:spcPts val="600"/>
              </a:spcAft>
            </a:pPr>
            <a:r>
              <a:rPr lang="en-US" sz="2000" dirty="0">
                <a:latin typeface="+mj-lt"/>
              </a:rPr>
              <a:t>The figure plots the sovereign yields between the 1999 and the end of 2018 for the euro area core countries (Germany and France) and periphery countries (Greece, Ireland, Italy, Portugal, Spain).</a:t>
            </a:r>
          </a:p>
        </p:txBody>
      </p:sp>
    </p:spTree>
    <p:extLst>
      <p:ext uri="{BB962C8B-B14F-4D97-AF65-F5344CB8AC3E}">
        <p14:creationId xmlns:p14="http://schemas.microsoft.com/office/powerpoint/2010/main" val="39764329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3441BE-B7C8-C552-2AA2-D0B90393CEC5}"/>
              </a:ext>
            </a:extLst>
          </p:cNvPr>
          <p:cNvSpPr>
            <a:spLocks noGrp="1"/>
          </p:cNvSpPr>
          <p:nvPr>
            <p:ph type="title"/>
          </p:nvPr>
        </p:nvSpPr>
        <p:spPr>
          <a:xfrm>
            <a:off x="700088" y="760732"/>
            <a:ext cx="10691265" cy="1371030"/>
          </a:xfrm>
        </p:spPr>
        <p:txBody>
          <a:bodyPr>
            <a:normAutofit/>
          </a:bodyPr>
          <a:lstStyle/>
          <a:p>
            <a:r>
              <a:rPr lang="en-GB" sz="3200" dirty="0"/>
              <a:t>What were the sources of risks?</a:t>
            </a:r>
          </a:p>
        </p:txBody>
      </p:sp>
      <p:graphicFrame>
        <p:nvGraphicFramePr>
          <p:cNvPr id="4" name="Content Placeholder 3">
            <a:extLst>
              <a:ext uri="{FF2B5EF4-FFF2-40B4-BE49-F238E27FC236}">
                <a16:creationId xmlns:a16="http://schemas.microsoft.com/office/drawing/2014/main" id="{B116C2BF-77B6-B056-D626-67CC2B6B27C9}"/>
              </a:ext>
            </a:extLst>
          </p:cNvPr>
          <p:cNvGraphicFramePr>
            <a:graphicFrameLocks noGrp="1"/>
          </p:cNvGraphicFramePr>
          <p:nvPr>
            <p:ph idx="1"/>
            <p:extLst>
              <p:ext uri="{D42A27DB-BD31-4B8C-83A1-F6EECF244321}">
                <p14:modId xmlns:p14="http://schemas.microsoft.com/office/powerpoint/2010/main" val="2012083912"/>
              </p:ext>
            </p:extLst>
          </p:nvPr>
        </p:nvGraphicFramePr>
        <p:xfrm>
          <a:off x="700088" y="1496292"/>
          <a:ext cx="10871426" cy="42377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37984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078F30-A6A8-B0D5-5522-29FBC5DC670D}"/>
              </a:ext>
            </a:extLst>
          </p:cNvPr>
          <p:cNvSpPr>
            <a:spLocks noGrp="1"/>
          </p:cNvSpPr>
          <p:nvPr>
            <p:ph type="title"/>
          </p:nvPr>
        </p:nvSpPr>
        <p:spPr>
          <a:xfrm>
            <a:off x="700635" y="742806"/>
            <a:ext cx="10691265" cy="1371030"/>
          </a:xfrm>
        </p:spPr>
        <p:txBody>
          <a:bodyPr>
            <a:normAutofit/>
          </a:bodyPr>
          <a:lstStyle/>
          <a:p>
            <a:r>
              <a:rPr lang="en-GB" sz="3200" dirty="0"/>
              <a:t>The 2010-12 crisis: solutions</a:t>
            </a:r>
          </a:p>
        </p:txBody>
      </p:sp>
      <p:graphicFrame>
        <p:nvGraphicFramePr>
          <p:cNvPr id="4" name="Content Placeholder 3">
            <a:extLst>
              <a:ext uri="{FF2B5EF4-FFF2-40B4-BE49-F238E27FC236}">
                <a16:creationId xmlns:a16="http://schemas.microsoft.com/office/drawing/2014/main" id="{B5C49F07-3CA4-2570-8C48-252AE5D97823}"/>
              </a:ext>
            </a:extLst>
          </p:cNvPr>
          <p:cNvGraphicFramePr>
            <a:graphicFrameLocks noGrp="1"/>
          </p:cNvGraphicFramePr>
          <p:nvPr>
            <p:ph idx="1"/>
            <p:extLst>
              <p:ext uri="{D42A27DB-BD31-4B8C-83A1-F6EECF244321}">
                <p14:modId xmlns:p14="http://schemas.microsoft.com/office/powerpoint/2010/main" val="1228455011"/>
              </p:ext>
            </p:extLst>
          </p:nvPr>
        </p:nvGraphicFramePr>
        <p:xfrm>
          <a:off x="700088" y="1428320"/>
          <a:ext cx="10691812" cy="443459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464471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B31720C-30D3-DFA1-818D-0205272D9F56}"/>
              </a:ext>
            </a:extLst>
          </p:cNvPr>
          <p:cNvSpPr/>
          <p:nvPr/>
        </p:nvSpPr>
        <p:spPr>
          <a:xfrm>
            <a:off x="1113098" y="1094139"/>
            <a:ext cx="9965803" cy="2067702"/>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FF2600"/>
              </a:solidFill>
            </a:endParaRPr>
          </a:p>
        </p:txBody>
      </p:sp>
      <p:sp>
        <p:nvSpPr>
          <p:cNvPr id="9" name="Title 25">
            <a:extLst>
              <a:ext uri="{FF2B5EF4-FFF2-40B4-BE49-F238E27FC236}">
                <a16:creationId xmlns:a16="http://schemas.microsoft.com/office/drawing/2014/main" id="{C328C415-29A3-F6A8-3C47-0843D98D40F6}"/>
              </a:ext>
            </a:extLst>
          </p:cNvPr>
          <p:cNvSpPr>
            <a:spLocks noGrp="1"/>
          </p:cNvSpPr>
          <p:nvPr>
            <p:ph type="title"/>
          </p:nvPr>
        </p:nvSpPr>
        <p:spPr>
          <a:xfrm>
            <a:off x="1334946" y="1084827"/>
            <a:ext cx="9522106" cy="2067702"/>
          </a:xfrm>
        </p:spPr>
        <p:txBody>
          <a:bodyPr anchor="ctr">
            <a:normAutofit/>
          </a:bodyPr>
          <a:lstStyle/>
          <a:p>
            <a:pPr algn="ctr"/>
            <a:r>
              <a:rPr lang="en-GB" sz="4800" cap="none" dirty="0">
                <a:solidFill>
                  <a:srgbClr val="EC6D0B"/>
                </a:solidFill>
              </a:rPr>
              <a:t>THE PANDEMIC FLIGHT TO</a:t>
            </a:r>
            <a:br>
              <a:rPr lang="en-GB" sz="4800" cap="none" dirty="0">
                <a:solidFill>
                  <a:srgbClr val="EC6D0B"/>
                </a:solidFill>
              </a:rPr>
            </a:br>
            <a:r>
              <a:rPr lang="en-GB" sz="4800" cap="none" dirty="0">
                <a:solidFill>
                  <a:srgbClr val="EC6D0B"/>
                </a:solidFill>
              </a:rPr>
              <a:t>SAFETY OF 2020</a:t>
            </a:r>
            <a:endParaRPr lang="en-US" sz="4800" cap="none" dirty="0">
              <a:solidFill>
                <a:srgbClr val="EC6D0B"/>
              </a:solidFill>
            </a:endParaRPr>
          </a:p>
        </p:txBody>
      </p:sp>
    </p:spTree>
    <p:extLst>
      <p:ext uri="{BB962C8B-B14F-4D97-AF65-F5344CB8AC3E}">
        <p14:creationId xmlns:p14="http://schemas.microsoft.com/office/powerpoint/2010/main" val="23797216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a:extLst>
              <a:ext uri="{FF2B5EF4-FFF2-40B4-BE49-F238E27FC236}">
                <a16:creationId xmlns:a16="http://schemas.microsoft.com/office/drawing/2014/main" id="{1FBAA3E5-A791-21D9-8C96-C0FA0473FAE8}"/>
              </a:ext>
            </a:extLst>
          </p:cNvPr>
          <p:cNvGrpSpPr/>
          <p:nvPr/>
        </p:nvGrpSpPr>
        <p:grpSpPr>
          <a:xfrm>
            <a:off x="1211854" y="1425761"/>
            <a:ext cx="9496541" cy="4370540"/>
            <a:chOff x="-3" y="-47862"/>
            <a:chExt cx="7605865" cy="3269442"/>
          </a:xfrm>
        </p:grpSpPr>
        <p:grpSp>
          <p:nvGrpSpPr>
            <p:cNvPr id="29" name="Group">
              <a:extLst>
                <a:ext uri="{FF2B5EF4-FFF2-40B4-BE49-F238E27FC236}">
                  <a16:creationId xmlns:a16="http://schemas.microsoft.com/office/drawing/2014/main" id="{35DBFBD8-5C1B-F280-B422-AF17E3CA6F16}"/>
                </a:ext>
              </a:extLst>
            </p:cNvPr>
            <p:cNvGrpSpPr/>
            <p:nvPr/>
          </p:nvGrpSpPr>
          <p:grpSpPr>
            <a:xfrm>
              <a:off x="-3" y="48621"/>
              <a:ext cx="2156793" cy="1294076"/>
              <a:chOff x="-3" y="33674"/>
              <a:chExt cx="2156792" cy="1294074"/>
            </a:xfrm>
          </p:grpSpPr>
          <p:sp>
            <p:nvSpPr>
              <p:cNvPr id="50" name="Rectangle">
                <a:extLst>
                  <a:ext uri="{FF2B5EF4-FFF2-40B4-BE49-F238E27FC236}">
                    <a16:creationId xmlns:a16="http://schemas.microsoft.com/office/drawing/2014/main" id="{CA44E8DF-2794-E8A6-2659-EBEB17EF2370}"/>
                  </a:ext>
                </a:extLst>
              </p:cNvPr>
              <p:cNvSpPr/>
              <p:nvPr/>
            </p:nvSpPr>
            <p:spPr>
              <a:xfrm>
                <a:off x="0" y="33674"/>
                <a:ext cx="2156789" cy="1294074"/>
              </a:xfrm>
              <a:prstGeom prst="rect">
                <a:avLst/>
              </a:prstGeom>
              <a:solidFill>
                <a:srgbClr val="EDA70B"/>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solidFill>
                    <a:srgbClr val="FFD511"/>
                  </a:solidFill>
                </a:endParaRPr>
              </a:p>
            </p:txBody>
          </p:sp>
          <p:sp>
            <p:nvSpPr>
              <p:cNvPr id="51" name="In mid 1980s, Japan was under pressure to stimulate domestic demand in order to reduce its trade surplus, especially with the U.S., whose current account deficit reached 3.5% of its GDP">
                <a:extLst>
                  <a:ext uri="{FF2B5EF4-FFF2-40B4-BE49-F238E27FC236}">
                    <a16:creationId xmlns:a16="http://schemas.microsoft.com/office/drawing/2014/main" id="{5B5F4DB7-EBC4-0677-E16C-AFFF0D2D44D7}"/>
                  </a:ext>
                </a:extLst>
              </p:cNvPr>
              <p:cNvSpPr/>
              <p:nvPr/>
            </p:nvSpPr>
            <p:spPr>
              <a:xfrm>
                <a:off x="-3" y="241751"/>
                <a:ext cx="2156789" cy="642773"/>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solidFill>
                <a:srgbClr val="EDA70B"/>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endParaRPr lang="en-US" dirty="0"/>
              </a:p>
              <a:p>
                <a:pPr lvl="0"/>
                <a:r>
                  <a:rPr lang="en-GB" sz="1500" dirty="0"/>
                  <a:t>In 2020, the Covid pandemic took over the world.</a:t>
                </a:r>
              </a:p>
            </p:txBody>
          </p:sp>
        </p:grpSp>
        <p:grpSp>
          <p:nvGrpSpPr>
            <p:cNvPr id="30" name="Group">
              <a:extLst>
                <a:ext uri="{FF2B5EF4-FFF2-40B4-BE49-F238E27FC236}">
                  <a16:creationId xmlns:a16="http://schemas.microsoft.com/office/drawing/2014/main" id="{7DBC933D-2823-9DE7-38FD-78BD04B16C61}"/>
                </a:ext>
              </a:extLst>
            </p:cNvPr>
            <p:cNvGrpSpPr/>
            <p:nvPr/>
          </p:nvGrpSpPr>
          <p:grpSpPr>
            <a:xfrm>
              <a:off x="2657929" y="-47862"/>
              <a:ext cx="2156791" cy="1402938"/>
              <a:chOff x="0" y="-47862"/>
              <a:chExt cx="2156790" cy="1402937"/>
            </a:xfrm>
          </p:grpSpPr>
          <p:sp>
            <p:nvSpPr>
              <p:cNvPr id="48" name="Rectangle">
                <a:extLst>
                  <a:ext uri="{FF2B5EF4-FFF2-40B4-BE49-F238E27FC236}">
                    <a16:creationId xmlns:a16="http://schemas.microsoft.com/office/drawing/2014/main" id="{28F5E93D-0496-7FCA-E37E-414E61EE6E3D}"/>
                  </a:ext>
                </a:extLst>
              </p:cNvPr>
              <p:cNvSpPr/>
              <p:nvPr/>
            </p:nvSpPr>
            <p:spPr>
              <a:xfrm>
                <a:off x="0" y="0"/>
                <a:ext cx="2156790" cy="1294075"/>
              </a:xfrm>
              <a:prstGeom prst="rect">
                <a:avLst/>
              </a:prstGeom>
              <a:solidFill>
                <a:srgbClr val="E77E12"/>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49" name="Unwilling to expand government expenditures, Japan stimulated the economy by cutting the interest rate from 5% in January 1986 to 1% within a span of three years">
                <a:extLst>
                  <a:ext uri="{FF2B5EF4-FFF2-40B4-BE49-F238E27FC236}">
                    <a16:creationId xmlns:a16="http://schemas.microsoft.com/office/drawing/2014/main" id="{8E61FE39-6E76-6D22-5BD2-9018A811CC83}"/>
                  </a:ext>
                </a:extLst>
              </p:cNvPr>
              <p:cNvSpPr/>
              <p:nvPr/>
            </p:nvSpPr>
            <p:spPr>
              <a:xfrm>
                <a:off x="0" y="-47862"/>
                <a:ext cx="2156788" cy="1402937"/>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pPr lvl="0"/>
                <a:r>
                  <a:rPr lang="en-GB" sz="1500" dirty="0"/>
                  <a:t>Economic activity in the second quarter of 2020 fell by record levels in most countries in the world, and there was great uncertainty on how bad the health and economic damage would be.</a:t>
                </a:r>
              </a:p>
            </p:txBody>
          </p:sp>
        </p:grpSp>
        <p:grpSp>
          <p:nvGrpSpPr>
            <p:cNvPr id="31" name="Group">
              <a:extLst>
                <a:ext uri="{FF2B5EF4-FFF2-40B4-BE49-F238E27FC236}">
                  <a16:creationId xmlns:a16="http://schemas.microsoft.com/office/drawing/2014/main" id="{C5C96EE4-35DC-6C34-D03B-D60907AC0170}"/>
                </a:ext>
              </a:extLst>
            </p:cNvPr>
            <p:cNvGrpSpPr/>
            <p:nvPr/>
          </p:nvGrpSpPr>
          <p:grpSpPr>
            <a:xfrm>
              <a:off x="5305698" y="0"/>
              <a:ext cx="2156791" cy="1402893"/>
              <a:chOff x="0" y="0"/>
              <a:chExt cx="2156790" cy="1402892"/>
            </a:xfrm>
          </p:grpSpPr>
          <p:sp>
            <p:nvSpPr>
              <p:cNvPr id="46" name="Rectangle">
                <a:extLst>
                  <a:ext uri="{FF2B5EF4-FFF2-40B4-BE49-F238E27FC236}">
                    <a16:creationId xmlns:a16="http://schemas.microsoft.com/office/drawing/2014/main" id="{B05DA723-697A-91E6-AC05-E51066B96F34}"/>
                  </a:ext>
                </a:extLst>
              </p:cNvPr>
              <p:cNvSpPr/>
              <p:nvPr/>
            </p:nvSpPr>
            <p:spPr>
              <a:xfrm>
                <a:off x="0" y="0"/>
                <a:ext cx="2156790" cy="1294075"/>
              </a:xfrm>
              <a:prstGeom prst="rect">
                <a:avLst/>
              </a:prstGeom>
              <a:solidFill>
                <a:srgbClr val="D77024"/>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47" name="In the meantime, there is a financial liberalisation in Japan. First, people can bet on exchange rates without having real transactions to justify them.">
                <a:extLst>
                  <a:ext uri="{FF2B5EF4-FFF2-40B4-BE49-F238E27FC236}">
                    <a16:creationId xmlns:a16="http://schemas.microsoft.com/office/drawing/2014/main" id="{979FB505-6839-15A4-DD6F-594EB23F1836}"/>
                  </a:ext>
                </a:extLst>
              </p:cNvPr>
              <p:cNvSpPr/>
              <p:nvPr/>
            </p:nvSpPr>
            <p:spPr>
              <a:xfrm>
                <a:off x="0" y="277006"/>
                <a:ext cx="2156790" cy="1125886"/>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pPr lvl="0"/>
                <a:r>
                  <a:rPr lang="en-GB" sz="1500" dirty="0"/>
                  <a:t>Such a large and unprecedented shock triggered a large flight to safety.</a:t>
                </a:r>
              </a:p>
              <a:p>
                <a:endParaRPr lang="en-US" dirty="0"/>
              </a:p>
              <a:p>
                <a:endParaRPr dirty="0"/>
              </a:p>
            </p:txBody>
          </p:sp>
        </p:grpSp>
        <p:sp>
          <p:nvSpPr>
            <p:cNvPr id="32" name="Line">
              <a:extLst>
                <a:ext uri="{FF2B5EF4-FFF2-40B4-BE49-F238E27FC236}">
                  <a16:creationId xmlns:a16="http://schemas.microsoft.com/office/drawing/2014/main" id="{A3A732F8-1A55-0CA3-8864-A5F27837D3CF}"/>
                </a:ext>
              </a:extLst>
            </p:cNvPr>
            <p:cNvSpPr/>
            <p:nvPr/>
          </p:nvSpPr>
          <p:spPr>
            <a:xfrm>
              <a:off x="1078393" y="1292273"/>
              <a:ext cx="5326339" cy="46546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1594"/>
                  </a:lnTo>
                  <a:lnTo>
                    <a:pt x="0" y="11594"/>
                  </a:lnTo>
                  <a:lnTo>
                    <a:pt x="0" y="21600"/>
                  </a:lnTo>
                </a:path>
              </a:pathLst>
            </a:custGeom>
            <a:noFill/>
            <a:ln w="6350" cap="flat">
              <a:solidFill>
                <a:srgbClr val="BF6540"/>
              </a:solidFill>
              <a:prstDash val="solid"/>
              <a:miter lim="800000"/>
              <a:tailEnd type="triangle" w="med" len="med"/>
            </a:ln>
            <a:effectLst/>
          </p:spPr>
          <p:txBody>
            <a:bodyPr wrap="square" lIns="45718" tIns="45718" rIns="45718" bIns="45718" numCol="1" anchor="ctr">
              <a:noAutofit/>
            </a:bodyPr>
            <a:lstStyle/>
            <a:p>
              <a:pPr algn="ctr" defTabSz="222250">
                <a:lnSpc>
                  <a:spcPct val="90000"/>
                </a:lnSpc>
                <a:spcBef>
                  <a:spcPts val="700"/>
                </a:spcBef>
                <a:defRPr sz="500">
                  <a:latin typeface="+mj-lt"/>
                  <a:ea typeface="+mj-ea"/>
                  <a:cs typeface="+mj-cs"/>
                  <a:sym typeface="Calibri"/>
                </a:defRPr>
              </a:pPr>
              <a:endParaRPr/>
            </a:p>
          </p:txBody>
        </p:sp>
        <p:grpSp>
          <p:nvGrpSpPr>
            <p:cNvPr id="33" name="Group">
              <a:extLst>
                <a:ext uri="{FF2B5EF4-FFF2-40B4-BE49-F238E27FC236}">
                  <a16:creationId xmlns:a16="http://schemas.microsoft.com/office/drawing/2014/main" id="{D223BB9B-C22E-77D9-9503-C9EB2885177D}"/>
                </a:ext>
              </a:extLst>
            </p:cNvPr>
            <p:cNvGrpSpPr/>
            <p:nvPr/>
          </p:nvGrpSpPr>
          <p:grpSpPr>
            <a:xfrm>
              <a:off x="1191" y="1791391"/>
              <a:ext cx="2156791" cy="1402938"/>
              <a:chOff x="0" y="-92900"/>
              <a:chExt cx="2156790" cy="1402937"/>
            </a:xfrm>
          </p:grpSpPr>
          <p:sp>
            <p:nvSpPr>
              <p:cNvPr id="44" name="Rectangle">
                <a:extLst>
                  <a:ext uri="{FF2B5EF4-FFF2-40B4-BE49-F238E27FC236}">
                    <a16:creationId xmlns:a16="http://schemas.microsoft.com/office/drawing/2014/main" id="{763E993C-6E55-6FF1-B111-962937238E4D}"/>
                  </a:ext>
                </a:extLst>
              </p:cNvPr>
              <p:cNvSpPr/>
              <p:nvPr/>
            </p:nvSpPr>
            <p:spPr>
              <a:xfrm>
                <a:off x="0" y="0"/>
                <a:ext cx="2156790" cy="1294075"/>
              </a:xfrm>
              <a:prstGeom prst="rect">
                <a:avLst/>
              </a:prstGeom>
              <a:solidFill>
                <a:srgbClr val="C76736"/>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45" name="Second, large Japanese corporations could raise funds through equity warrant bonds, which were traded mainly in London">
                <a:extLst>
                  <a:ext uri="{FF2B5EF4-FFF2-40B4-BE49-F238E27FC236}">
                    <a16:creationId xmlns:a16="http://schemas.microsoft.com/office/drawing/2014/main" id="{1D693ED6-5768-E84A-BE42-14324870B86E}"/>
                  </a:ext>
                </a:extLst>
              </p:cNvPr>
              <p:cNvSpPr/>
              <p:nvPr/>
            </p:nvSpPr>
            <p:spPr>
              <a:xfrm>
                <a:off x="0" y="-92900"/>
                <a:ext cx="2155595" cy="1402937"/>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pPr lvl="0"/>
                <a:r>
                  <a:rPr lang="en-GB" sz="1500" dirty="0"/>
                  <a:t>In the second quarter of 2020, a striking $70 bn of investments flew from emerging markets into the advanced economies, a decline of $220 bn relative to the second quarter of 2019.</a:t>
                </a:r>
              </a:p>
            </p:txBody>
          </p:sp>
        </p:grpSp>
        <p:sp>
          <p:nvSpPr>
            <p:cNvPr id="34" name="Line">
              <a:extLst>
                <a:ext uri="{FF2B5EF4-FFF2-40B4-BE49-F238E27FC236}">
                  <a16:creationId xmlns:a16="http://schemas.microsoft.com/office/drawing/2014/main" id="{96FFB8CD-F77A-A9A4-43D2-4A28E53E4B75}"/>
                </a:ext>
              </a:extLst>
            </p:cNvPr>
            <p:cNvSpPr/>
            <p:nvPr/>
          </p:nvSpPr>
          <p:spPr>
            <a:xfrm>
              <a:off x="4917189" y="2531327"/>
              <a:ext cx="465463" cy="2"/>
            </a:xfrm>
            <a:prstGeom prst="line">
              <a:avLst/>
            </a:prstGeom>
            <a:noFill/>
            <a:ln w="6350" cap="flat">
              <a:solidFill>
                <a:srgbClr val="AB6756"/>
              </a:solidFill>
              <a:prstDash val="solid"/>
              <a:miter lim="800000"/>
              <a:tailEnd type="triangle" w="med" len="med"/>
            </a:ln>
            <a:effectLst/>
          </p:spPr>
          <p:txBody>
            <a:bodyPr wrap="square" lIns="45718" tIns="45718" rIns="45718" bIns="45718" numCol="1" anchor="t">
              <a:noAutofit/>
            </a:bodyPr>
            <a:lstStyle/>
            <a:p>
              <a:endParaRPr/>
            </a:p>
          </p:txBody>
        </p:sp>
        <p:grpSp>
          <p:nvGrpSpPr>
            <p:cNvPr id="35" name="Group">
              <a:extLst>
                <a:ext uri="{FF2B5EF4-FFF2-40B4-BE49-F238E27FC236}">
                  <a16:creationId xmlns:a16="http://schemas.microsoft.com/office/drawing/2014/main" id="{CD2DE929-6824-53FA-E37B-738201131EDD}"/>
                </a:ext>
              </a:extLst>
            </p:cNvPr>
            <p:cNvGrpSpPr/>
            <p:nvPr/>
          </p:nvGrpSpPr>
          <p:grpSpPr>
            <a:xfrm>
              <a:off x="2618773" y="1856465"/>
              <a:ext cx="2369506" cy="1349726"/>
              <a:chOff x="0" y="0"/>
              <a:chExt cx="2369504" cy="1349724"/>
            </a:xfrm>
          </p:grpSpPr>
          <p:sp>
            <p:nvSpPr>
              <p:cNvPr id="42" name="Rectangle">
                <a:extLst>
                  <a:ext uri="{FF2B5EF4-FFF2-40B4-BE49-F238E27FC236}">
                    <a16:creationId xmlns:a16="http://schemas.microsoft.com/office/drawing/2014/main" id="{C7AF6458-DAB0-5F34-A222-3CE361FCD208}"/>
                  </a:ext>
                </a:extLst>
              </p:cNvPr>
              <p:cNvSpPr/>
              <p:nvPr/>
            </p:nvSpPr>
            <p:spPr>
              <a:xfrm>
                <a:off x="59981" y="0"/>
                <a:ext cx="2249542" cy="1349724"/>
              </a:xfrm>
              <a:prstGeom prst="rect">
                <a:avLst/>
              </a:prstGeom>
              <a:solidFill>
                <a:srgbClr val="B66549"/>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43" name="The combination of financial liberalisation and lower interest rates boosted the fundamental value of real assets, this in turn led to expectations of ever rising stock and real estate markets">
                <a:extLst>
                  <a:ext uri="{FF2B5EF4-FFF2-40B4-BE49-F238E27FC236}">
                    <a16:creationId xmlns:a16="http://schemas.microsoft.com/office/drawing/2014/main" id="{9A0A1A12-1FEE-5845-1FF2-C79DB99CC421}"/>
                  </a:ext>
                </a:extLst>
              </p:cNvPr>
              <p:cNvSpPr/>
              <p:nvPr/>
            </p:nvSpPr>
            <p:spPr>
              <a:xfrm>
                <a:off x="0" y="128805"/>
                <a:ext cx="2369504" cy="1092117"/>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pPr lvl="0"/>
                <a:r>
                  <a:rPr lang="en-GB" sz="1500" dirty="0"/>
                  <a:t>Advanced economies during that quarter were hit harder by the pandemic than emerging economies. Yet, the perception that their financial markets were safer attracted capital.</a:t>
                </a:r>
              </a:p>
            </p:txBody>
          </p:sp>
        </p:grpSp>
        <p:grpSp>
          <p:nvGrpSpPr>
            <p:cNvPr id="36" name="Group">
              <a:extLst>
                <a:ext uri="{FF2B5EF4-FFF2-40B4-BE49-F238E27FC236}">
                  <a16:creationId xmlns:a16="http://schemas.microsoft.com/office/drawing/2014/main" id="{C3BFC576-3ABF-E183-67A2-B2C7A39B358E}"/>
                </a:ext>
              </a:extLst>
            </p:cNvPr>
            <p:cNvGrpSpPr/>
            <p:nvPr/>
          </p:nvGrpSpPr>
          <p:grpSpPr>
            <a:xfrm>
              <a:off x="5449071" y="1818642"/>
              <a:ext cx="2156791" cy="1402938"/>
              <a:chOff x="0" y="-54431"/>
              <a:chExt cx="2156790" cy="1402937"/>
            </a:xfrm>
          </p:grpSpPr>
          <p:sp>
            <p:nvSpPr>
              <p:cNvPr id="40" name="Rectangle">
                <a:extLst>
                  <a:ext uri="{FF2B5EF4-FFF2-40B4-BE49-F238E27FC236}">
                    <a16:creationId xmlns:a16="http://schemas.microsoft.com/office/drawing/2014/main" id="{CAB9EE94-16A8-77DF-BF2C-B51E24DAB3F8}"/>
                  </a:ext>
                </a:extLst>
              </p:cNvPr>
              <p:cNvSpPr/>
              <p:nvPr/>
            </p:nvSpPr>
            <p:spPr>
              <a:xfrm>
                <a:off x="0" y="0"/>
                <a:ext cx="2156790" cy="1294075"/>
              </a:xfrm>
              <a:prstGeom prst="rect">
                <a:avLst/>
              </a:prstGeom>
              <a:solidFill>
                <a:srgbClr val="A5695D"/>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41" name="The boom phase started with increased investments and GDP. But after the bubble popped, with a stock price collapse in 1991, decades of stagnation followed">
                <a:extLst>
                  <a:ext uri="{FF2B5EF4-FFF2-40B4-BE49-F238E27FC236}">
                    <a16:creationId xmlns:a16="http://schemas.microsoft.com/office/drawing/2014/main" id="{BCB70E4B-8D5D-4AC3-0C1E-8B97F643CAA9}"/>
                  </a:ext>
                </a:extLst>
              </p:cNvPr>
              <p:cNvSpPr/>
              <p:nvPr/>
            </p:nvSpPr>
            <p:spPr>
              <a:xfrm>
                <a:off x="71686" y="-54431"/>
                <a:ext cx="2013418" cy="1402937"/>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pPr lvl="0"/>
                <a:r>
                  <a:rPr lang="en-GB" sz="1500" dirty="0"/>
                  <a:t>An even larger negative shock to the core countries can be more than offset by an increase in uncertainty across the world, and trigger the flight to safety from the periphery to the core.</a:t>
                </a:r>
              </a:p>
            </p:txBody>
          </p:sp>
        </p:grpSp>
        <p:sp>
          <p:nvSpPr>
            <p:cNvPr id="37" name="Line">
              <a:extLst>
                <a:ext uri="{FF2B5EF4-FFF2-40B4-BE49-F238E27FC236}">
                  <a16:creationId xmlns:a16="http://schemas.microsoft.com/office/drawing/2014/main" id="{BBEEEFBA-4164-6117-2F14-8C76DC362795}"/>
                </a:ext>
              </a:extLst>
            </p:cNvPr>
            <p:cNvSpPr/>
            <p:nvPr/>
          </p:nvSpPr>
          <p:spPr>
            <a:xfrm>
              <a:off x="2156512" y="2531327"/>
              <a:ext cx="465463" cy="2"/>
            </a:xfrm>
            <a:prstGeom prst="line">
              <a:avLst/>
            </a:prstGeom>
            <a:noFill/>
            <a:ln w="6350" cap="flat">
              <a:solidFill>
                <a:srgbClr val="AB6756"/>
              </a:solidFill>
              <a:prstDash val="solid"/>
              <a:miter lim="800000"/>
              <a:tailEnd type="triangle" w="med" len="med"/>
            </a:ln>
            <a:effectLst/>
          </p:spPr>
          <p:txBody>
            <a:bodyPr wrap="square" lIns="45718" tIns="45718" rIns="45718" bIns="45718" numCol="1" anchor="t">
              <a:noAutofit/>
            </a:bodyPr>
            <a:lstStyle/>
            <a:p>
              <a:endParaRPr/>
            </a:p>
          </p:txBody>
        </p:sp>
        <p:sp>
          <p:nvSpPr>
            <p:cNvPr id="38" name="Line">
              <a:extLst>
                <a:ext uri="{FF2B5EF4-FFF2-40B4-BE49-F238E27FC236}">
                  <a16:creationId xmlns:a16="http://schemas.microsoft.com/office/drawing/2014/main" id="{E76C3DD6-4FAC-8923-CF4C-08D92D572E7A}"/>
                </a:ext>
              </a:extLst>
            </p:cNvPr>
            <p:cNvSpPr/>
            <p:nvPr/>
          </p:nvSpPr>
          <p:spPr>
            <a:xfrm>
              <a:off x="2174627" y="723503"/>
              <a:ext cx="465463" cy="2"/>
            </a:xfrm>
            <a:prstGeom prst="line">
              <a:avLst/>
            </a:prstGeom>
            <a:noFill/>
            <a:ln w="6350" cap="flat">
              <a:solidFill>
                <a:srgbClr val="AB6756"/>
              </a:solidFill>
              <a:prstDash val="solid"/>
              <a:miter lim="800000"/>
              <a:tailEnd type="triangle" w="med" len="med"/>
            </a:ln>
            <a:effectLst/>
          </p:spPr>
          <p:txBody>
            <a:bodyPr wrap="square" lIns="45718" tIns="45718" rIns="45718" bIns="45718" numCol="1" anchor="t">
              <a:noAutofit/>
            </a:bodyPr>
            <a:lstStyle/>
            <a:p>
              <a:endParaRPr/>
            </a:p>
          </p:txBody>
        </p:sp>
        <p:sp>
          <p:nvSpPr>
            <p:cNvPr id="39" name="Line">
              <a:extLst>
                <a:ext uri="{FF2B5EF4-FFF2-40B4-BE49-F238E27FC236}">
                  <a16:creationId xmlns:a16="http://schemas.microsoft.com/office/drawing/2014/main" id="{4D81D1F0-B98A-B839-36A4-C3B668EF31C1}"/>
                </a:ext>
              </a:extLst>
            </p:cNvPr>
            <p:cNvSpPr/>
            <p:nvPr/>
          </p:nvSpPr>
          <p:spPr>
            <a:xfrm>
              <a:off x="4827477" y="716229"/>
              <a:ext cx="465463" cy="2"/>
            </a:xfrm>
            <a:prstGeom prst="line">
              <a:avLst/>
            </a:prstGeom>
            <a:noFill/>
            <a:ln w="6350" cap="flat">
              <a:solidFill>
                <a:srgbClr val="AB6756"/>
              </a:solidFill>
              <a:prstDash val="solid"/>
              <a:miter lim="800000"/>
              <a:tailEnd type="triangle" w="med" len="med"/>
            </a:ln>
            <a:effectLst/>
          </p:spPr>
          <p:txBody>
            <a:bodyPr wrap="square" lIns="45718" tIns="45718" rIns="45718" bIns="45718" numCol="1" anchor="t">
              <a:noAutofit/>
            </a:bodyPr>
            <a:lstStyle/>
            <a:p>
              <a:endParaRPr/>
            </a:p>
          </p:txBody>
        </p:sp>
      </p:grpSp>
      <p:sp>
        <p:nvSpPr>
          <p:cNvPr id="4" name="Title 1">
            <a:extLst>
              <a:ext uri="{FF2B5EF4-FFF2-40B4-BE49-F238E27FC236}">
                <a16:creationId xmlns:a16="http://schemas.microsoft.com/office/drawing/2014/main" id="{2AA42C53-26E8-45E4-8A20-EBE12BE51E07}"/>
              </a:ext>
            </a:extLst>
          </p:cNvPr>
          <p:cNvSpPr>
            <a:spLocks noGrp="1"/>
          </p:cNvSpPr>
          <p:nvPr>
            <p:ph type="title"/>
          </p:nvPr>
        </p:nvSpPr>
        <p:spPr>
          <a:xfrm>
            <a:off x="788194" y="730615"/>
            <a:ext cx="10515600" cy="1133693"/>
          </a:xfrm>
        </p:spPr>
        <p:txBody>
          <a:bodyPr>
            <a:normAutofit/>
          </a:bodyPr>
          <a:lstStyle/>
          <a:p>
            <a:r>
              <a:rPr lang="en-GB" sz="3200" dirty="0"/>
              <a:t>Sequence of events</a:t>
            </a:r>
          </a:p>
        </p:txBody>
      </p:sp>
    </p:spTree>
    <p:extLst>
      <p:ext uri="{BB962C8B-B14F-4D97-AF65-F5344CB8AC3E}">
        <p14:creationId xmlns:p14="http://schemas.microsoft.com/office/powerpoint/2010/main" val="232329962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CF6EB-072B-956A-EF71-85D290A106FD}"/>
              </a:ext>
            </a:extLst>
          </p:cNvPr>
          <p:cNvSpPr>
            <a:spLocks noGrp="1"/>
          </p:cNvSpPr>
          <p:nvPr>
            <p:ph type="title"/>
          </p:nvPr>
        </p:nvSpPr>
        <p:spPr>
          <a:xfrm>
            <a:off x="782825" y="765456"/>
            <a:ext cx="8414091" cy="626021"/>
          </a:xfrm>
        </p:spPr>
        <p:txBody>
          <a:bodyPr vert="horz" lIns="91440" tIns="45720" rIns="91440" bIns="45720" rtlCol="0" anchor="b">
            <a:normAutofit/>
          </a:bodyPr>
          <a:lstStyle/>
          <a:p>
            <a:r>
              <a:rPr lang="en-US" kern="1200" dirty="0">
                <a:solidFill>
                  <a:schemeClr val="tx1"/>
                </a:solidFill>
                <a:latin typeface="+mj-lt"/>
                <a:ea typeface="+mj-ea"/>
                <a:cs typeface="+mj-cs"/>
              </a:rPr>
              <a:t>The pandemic flight to safety of 2020</a:t>
            </a:r>
          </a:p>
        </p:txBody>
      </p:sp>
      <p:pic>
        <p:nvPicPr>
          <p:cNvPr id="12" name="Picture Placeholder 11" descr="Chart&#10;&#10;Description automatically generated">
            <a:extLst>
              <a:ext uri="{FF2B5EF4-FFF2-40B4-BE49-F238E27FC236}">
                <a16:creationId xmlns:a16="http://schemas.microsoft.com/office/drawing/2014/main" id="{ADC238C5-8283-BF51-056B-7D74DB5A8309}"/>
              </a:ext>
            </a:extLst>
          </p:cNvPr>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3267" r="3267"/>
          <a:stretch/>
        </p:blipFill>
        <p:spPr>
          <a:xfrm>
            <a:off x="5183188" y="1574156"/>
            <a:ext cx="6172200" cy="4518387"/>
          </a:xfrm>
          <a:prstGeom prst="rect">
            <a:avLst/>
          </a:prstGeom>
        </p:spPr>
      </p:pic>
      <p:sp>
        <p:nvSpPr>
          <p:cNvPr id="4" name="Text Placeholder 3">
            <a:extLst>
              <a:ext uri="{FF2B5EF4-FFF2-40B4-BE49-F238E27FC236}">
                <a16:creationId xmlns:a16="http://schemas.microsoft.com/office/drawing/2014/main" id="{EBE3851C-BE7B-7CC7-D856-F98CE90A192E}"/>
              </a:ext>
            </a:extLst>
          </p:cNvPr>
          <p:cNvSpPr>
            <a:spLocks noGrp="1"/>
          </p:cNvSpPr>
          <p:nvPr>
            <p:ph type="body" sz="half" idx="2"/>
          </p:nvPr>
        </p:nvSpPr>
        <p:spPr>
          <a:xfrm>
            <a:off x="836611" y="1574156"/>
            <a:ext cx="4274941" cy="4474515"/>
          </a:xfrm>
        </p:spPr>
        <p:txBody>
          <a:bodyPr vert="horz" lIns="91440" tIns="45720" rIns="91440" bIns="45720" rtlCol="0" anchor="t">
            <a:noAutofit/>
          </a:bodyPr>
          <a:lstStyle/>
          <a:p>
            <a:pPr marL="285750" indent="-228600">
              <a:lnSpc>
                <a:spcPct val="100000"/>
              </a:lnSpc>
              <a:spcBef>
                <a:spcPts val="600"/>
              </a:spcBef>
              <a:spcAft>
                <a:spcPts val="600"/>
              </a:spcAft>
              <a:buFont typeface="Arial" panose="020B0604020202020204" pitchFamily="34" charset="0"/>
              <a:buChar char="•"/>
            </a:pPr>
            <a:r>
              <a:rPr lang="en-US" sz="2000" dirty="0">
                <a:latin typeface="+mj-lt"/>
              </a:rPr>
              <a:t>The figure shows the quarterly net capital flows going to 21 emerging economies (sum of direct investment or portfolio investments in the balance of payments.)</a:t>
            </a:r>
          </a:p>
          <a:p>
            <a:pPr marL="285750" indent="-228600">
              <a:lnSpc>
                <a:spcPct val="100000"/>
              </a:lnSpc>
              <a:spcBef>
                <a:spcPts val="600"/>
              </a:spcBef>
              <a:spcAft>
                <a:spcPts val="600"/>
              </a:spcAft>
              <a:buFont typeface="Arial" panose="020B0604020202020204" pitchFamily="34" charset="0"/>
              <a:buChar char="•"/>
            </a:pPr>
            <a:r>
              <a:rPr lang="en-US" sz="2000" dirty="0">
                <a:latin typeface="+mj-lt"/>
              </a:rPr>
              <a:t>Sometimes they rise (green bars), and sometimes they fall (red bars), but almost every single quarter between 2005 and 2019, these flows were positive, with a brief and small exception in 2015 (”taper tantrum”).</a:t>
            </a:r>
          </a:p>
          <a:p>
            <a:pPr marL="285750" indent="-228600">
              <a:lnSpc>
                <a:spcPct val="100000"/>
              </a:lnSpc>
              <a:spcBef>
                <a:spcPts val="600"/>
              </a:spcBef>
              <a:spcAft>
                <a:spcPts val="600"/>
              </a:spcAft>
              <a:buFont typeface="Arial" panose="020B0604020202020204" pitchFamily="34" charset="0"/>
              <a:buChar char="•"/>
            </a:pPr>
            <a:r>
              <a:rPr lang="en-US" sz="2000" dirty="0">
                <a:latin typeface="+mj-lt"/>
              </a:rPr>
              <a:t>But look at the big red line in 2020: a pandemic flight to safety.</a:t>
            </a:r>
          </a:p>
          <a:p>
            <a:pPr marL="285750" indent="-228600">
              <a:lnSpc>
                <a:spcPct val="100000"/>
              </a:lnSpc>
              <a:spcBef>
                <a:spcPts val="600"/>
              </a:spcBef>
              <a:spcAft>
                <a:spcPts val="600"/>
              </a:spcAft>
              <a:buFont typeface="Arial" panose="020B0604020202020204" pitchFamily="34" charset="0"/>
              <a:buChar char="•"/>
            </a:pPr>
            <a:endParaRPr lang="en-US" sz="2000" dirty="0"/>
          </a:p>
        </p:txBody>
      </p:sp>
    </p:spTree>
    <p:extLst>
      <p:ext uri="{BB962C8B-B14F-4D97-AF65-F5344CB8AC3E}">
        <p14:creationId xmlns:p14="http://schemas.microsoft.com/office/powerpoint/2010/main" val="7451843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50367" y="700130"/>
            <a:ext cx="10691265" cy="632911"/>
          </a:xfrm>
        </p:spPr>
        <p:txBody>
          <a:bodyPr>
            <a:noAutofit/>
          </a:bodyPr>
          <a:lstStyle/>
          <a:p>
            <a:r>
              <a:rPr lang="en-GB" sz="3200" dirty="0"/>
              <a:t>The pandemic flight to safety of 2020</a:t>
            </a:r>
            <a:endParaRPr lang="en-US" sz="3200" dirty="0"/>
          </a:p>
        </p:txBody>
      </p:sp>
      <p:graphicFrame>
        <p:nvGraphicFramePr>
          <p:cNvPr id="3" name="Content Placeholder 3">
            <a:extLst>
              <a:ext uri="{FF2B5EF4-FFF2-40B4-BE49-F238E27FC236}">
                <a16:creationId xmlns:a16="http://schemas.microsoft.com/office/drawing/2014/main" id="{4B70BF62-8FB6-8C7E-1FE7-9F70A2BB6DFF}"/>
              </a:ext>
            </a:extLst>
          </p:cNvPr>
          <p:cNvGraphicFramePr>
            <a:graphicFrameLocks noGrp="1"/>
          </p:cNvGraphicFramePr>
          <p:nvPr>
            <p:ph idx="1"/>
            <p:extLst>
              <p:ext uri="{D42A27DB-BD31-4B8C-83A1-F6EECF244321}">
                <p14:modId xmlns:p14="http://schemas.microsoft.com/office/powerpoint/2010/main" val="4281287279"/>
              </p:ext>
            </p:extLst>
          </p:nvPr>
        </p:nvGraphicFramePr>
        <p:xfrm>
          <a:off x="1023588" y="1608880"/>
          <a:ext cx="10144824" cy="42025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497467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825544"/>
            <a:ext cx="5052465" cy="698886"/>
          </a:xfrm>
        </p:spPr>
        <p:txBody>
          <a:bodyPr>
            <a:noAutofit/>
          </a:bodyPr>
          <a:lstStyle/>
          <a:p>
            <a:r>
              <a:rPr lang="en-US" sz="3200" dirty="0"/>
              <a:t>Summary</a:t>
            </a:r>
          </a:p>
        </p:txBody>
      </p:sp>
      <p:sp>
        <p:nvSpPr>
          <p:cNvPr id="3" name="Content Placeholder 2">
            <a:extLst>
              <a:ext uri="{FF2B5EF4-FFF2-40B4-BE49-F238E27FC236}">
                <a16:creationId xmlns:a16="http://schemas.microsoft.com/office/drawing/2014/main" id="{EDAE96A7-4DC5-7339-D6E8-A9D129D9789C}"/>
              </a:ext>
            </a:extLst>
          </p:cNvPr>
          <p:cNvSpPr>
            <a:spLocks noGrp="1"/>
          </p:cNvSpPr>
          <p:nvPr>
            <p:ph idx="1"/>
          </p:nvPr>
        </p:nvSpPr>
        <p:spPr>
          <a:xfrm>
            <a:off x="462986" y="1436914"/>
            <a:ext cx="8595821" cy="4755542"/>
          </a:xfrm>
        </p:spPr>
        <p:txBody>
          <a:bodyPr>
            <a:noAutofit/>
          </a:bodyPr>
          <a:lstStyle/>
          <a:p>
            <a:pPr marL="342900" indent="-342900">
              <a:lnSpc>
                <a:spcPct val="100000"/>
              </a:lnSpc>
              <a:spcBef>
                <a:spcPts val="600"/>
              </a:spcBef>
              <a:spcAft>
                <a:spcPts val="600"/>
              </a:spcAft>
              <a:buFont typeface="Arial" panose="020B0604020202020204" pitchFamily="34" charset="0"/>
              <a:buChar char="•"/>
            </a:pPr>
            <a:r>
              <a:rPr lang="en-US" dirty="0">
                <a:latin typeface="+mj-lt"/>
                <a:ea typeface="+mj-ea"/>
                <a:cs typeface="+mj-cs"/>
              </a:rPr>
              <a:t>In a financial crisis, investors shift their portfolio away from assets they deem to be risky and towards those  they deem to be safe. A </a:t>
            </a:r>
            <a:r>
              <a:rPr lang="en-US" dirty="0">
                <a:solidFill>
                  <a:srgbClr val="EC6D0B"/>
                </a:solidFill>
                <a:latin typeface="+mj-lt"/>
                <a:ea typeface="+mj-ea"/>
                <a:cs typeface="+mj-cs"/>
              </a:rPr>
              <a:t>flight of capital to safety</a:t>
            </a:r>
            <a:r>
              <a:rPr lang="en-US" dirty="0">
                <a:latin typeface="+mj-lt"/>
                <a:ea typeface="+mj-ea"/>
                <a:cs typeface="+mj-cs"/>
              </a:rPr>
              <a:t>.</a:t>
            </a:r>
          </a:p>
          <a:p>
            <a:pPr marL="342900" indent="-342900">
              <a:lnSpc>
                <a:spcPct val="100000"/>
              </a:lnSpc>
              <a:spcBef>
                <a:spcPts val="600"/>
              </a:spcBef>
              <a:spcAft>
                <a:spcPts val="600"/>
              </a:spcAft>
              <a:buFont typeface="Arial" panose="020B0604020202020204" pitchFamily="34" charset="0"/>
              <a:buChar char="•"/>
            </a:pPr>
            <a:r>
              <a:rPr lang="en-US" dirty="0">
                <a:latin typeface="+mj-lt"/>
                <a:ea typeface="+mj-ea"/>
                <a:cs typeface="+mj-cs"/>
              </a:rPr>
              <a:t>A </a:t>
            </a:r>
            <a:r>
              <a:rPr lang="en-US" dirty="0">
                <a:solidFill>
                  <a:srgbClr val="EC6D0B"/>
                </a:solidFill>
                <a:latin typeface="+mj-lt"/>
                <a:ea typeface="+mj-ea"/>
                <a:cs typeface="+mj-cs"/>
              </a:rPr>
              <a:t>safe asset </a:t>
            </a:r>
            <a:r>
              <a:rPr lang="en-US" dirty="0">
                <a:latin typeface="+mj-lt"/>
                <a:ea typeface="+mj-ea"/>
                <a:cs typeface="+mj-cs"/>
              </a:rPr>
              <a:t>is considered to give indirect insurance, has easy tradability and self-fulfilling status.</a:t>
            </a:r>
          </a:p>
          <a:p>
            <a:pPr marL="342900" indent="-342900">
              <a:lnSpc>
                <a:spcPct val="100000"/>
              </a:lnSpc>
              <a:spcBef>
                <a:spcPts val="600"/>
              </a:spcBef>
              <a:spcAft>
                <a:spcPts val="600"/>
              </a:spcAft>
              <a:buFont typeface="Arial" panose="020B0604020202020204" pitchFamily="34" charset="0"/>
              <a:buChar char="•"/>
            </a:pPr>
            <a:r>
              <a:rPr lang="en-US" dirty="0">
                <a:latin typeface="+mj-lt"/>
                <a:ea typeface="+mj-ea"/>
                <a:cs typeface="+mj-cs"/>
              </a:rPr>
              <a:t>Solutions of the 2010-12 crisis of borrowing costs in the euro area: The Maastricht Treaty and a common bond.</a:t>
            </a:r>
          </a:p>
          <a:p>
            <a:pPr marL="342900" indent="-342900">
              <a:lnSpc>
                <a:spcPct val="100000"/>
              </a:lnSpc>
              <a:spcBef>
                <a:spcPts val="600"/>
              </a:spcBef>
              <a:spcAft>
                <a:spcPts val="600"/>
              </a:spcAft>
              <a:buFont typeface="Arial" panose="020B0604020202020204" pitchFamily="34" charset="0"/>
              <a:buChar char="•"/>
            </a:pPr>
            <a:r>
              <a:rPr lang="en-US" dirty="0">
                <a:latin typeface="+mj-lt"/>
                <a:ea typeface="+mj-ea"/>
                <a:cs typeface="+mj-cs"/>
              </a:rPr>
              <a:t>The COVID pandemic triggered a large and unprecedented flight to safety. Even though advanced economies were hit harder by the emerging economies, the perception that their financial markets were safer attracted capital.</a:t>
            </a:r>
          </a:p>
          <a:p>
            <a:pPr marL="342900" indent="-342900">
              <a:lnSpc>
                <a:spcPct val="100000"/>
              </a:lnSpc>
              <a:spcBef>
                <a:spcPts val="600"/>
              </a:spcBef>
              <a:spcAft>
                <a:spcPts val="600"/>
              </a:spcAft>
              <a:buFont typeface="Arial" panose="020B0604020202020204" pitchFamily="34" charset="0"/>
              <a:buChar char="•"/>
            </a:pPr>
            <a:r>
              <a:rPr lang="en-US" dirty="0">
                <a:latin typeface="+mj-lt"/>
                <a:ea typeface="+mj-ea"/>
                <a:cs typeface="+mj-cs"/>
              </a:rPr>
              <a:t>An even larger negative shock to the core countries can be more than offset by an increase in uncertainty across the world and trigger the flight to safety from the periphery to the core.</a:t>
            </a:r>
          </a:p>
        </p:txBody>
      </p:sp>
      <p:pic>
        <p:nvPicPr>
          <p:cNvPr id="4" name="Picture 3">
            <a:extLst>
              <a:ext uri="{FF2B5EF4-FFF2-40B4-BE49-F238E27FC236}">
                <a16:creationId xmlns:a16="http://schemas.microsoft.com/office/drawing/2014/main" id="{9294776A-795F-918C-AF27-B3A56FC3387E}"/>
              </a:ext>
            </a:extLst>
          </p:cNvPr>
          <p:cNvPicPr>
            <a:picLocks noChangeAspect="1"/>
          </p:cNvPicPr>
          <p:nvPr/>
        </p:nvPicPr>
        <p:blipFill>
          <a:blip r:embed="rId2"/>
          <a:stretch>
            <a:fillRect/>
          </a:stretch>
        </p:blipFill>
        <p:spPr>
          <a:xfrm>
            <a:off x="9058807" y="1735437"/>
            <a:ext cx="2761489" cy="4172177"/>
          </a:xfrm>
          <a:prstGeom prst="rect">
            <a:avLst/>
          </a:prstGeom>
        </p:spPr>
      </p:pic>
    </p:spTree>
    <p:extLst>
      <p:ext uri="{BB962C8B-B14F-4D97-AF65-F5344CB8AC3E}">
        <p14:creationId xmlns:p14="http://schemas.microsoft.com/office/powerpoint/2010/main" val="4059069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922096"/>
            <a:ext cx="10691265" cy="511849"/>
          </a:xfrm>
        </p:spPr>
        <p:txBody>
          <a:bodyPr>
            <a:noAutofit/>
          </a:bodyPr>
          <a:lstStyle/>
          <a:p>
            <a:r>
              <a:rPr lang="en-GB" sz="3200" dirty="0"/>
              <a:t>Flight of capital to safety</a:t>
            </a:r>
            <a:endParaRPr lang="en-US" sz="3200" dirty="0"/>
          </a:p>
        </p:txBody>
      </p:sp>
      <p:sp>
        <p:nvSpPr>
          <p:cNvPr id="49" name="TextBox 48">
            <a:extLst>
              <a:ext uri="{FF2B5EF4-FFF2-40B4-BE49-F238E27FC236}">
                <a16:creationId xmlns:a16="http://schemas.microsoft.com/office/drawing/2014/main" id="{E05C6DCF-2B5E-CFB8-F911-2C77DC37D5B1}"/>
              </a:ext>
            </a:extLst>
          </p:cNvPr>
          <p:cNvSpPr txBox="1"/>
          <p:nvPr/>
        </p:nvSpPr>
        <p:spPr>
          <a:xfrm>
            <a:off x="2018489" y="1874947"/>
            <a:ext cx="3584643" cy="1754326"/>
          </a:xfrm>
          <a:prstGeom prst="rect">
            <a:avLst/>
          </a:prstGeom>
          <a:noFill/>
        </p:spPr>
        <p:txBody>
          <a:bodyPr wrap="square">
            <a:spAutoFit/>
          </a:bodyPr>
          <a:lstStyle/>
          <a:p>
            <a:pPr lvl="0"/>
            <a:r>
              <a:rPr lang="en-US" dirty="0">
                <a:latin typeface="+mj-lt"/>
              </a:rPr>
              <a:t>A paradoxical feature of financial crises: even as interest rates across many sectors and regions spike up, the interest rates in many other asset classes and regions become unusually low</a:t>
            </a:r>
          </a:p>
        </p:txBody>
      </p:sp>
      <p:sp>
        <p:nvSpPr>
          <p:cNvPr id="50" name="TextBox 49">
            <a:extLst>
              <a:ext uri="{FF2B5EF4-FFF2-40B4-BE49-F238E27FC236}">
                <a16:creationId xmlns:a16="http://schemas.microsoft.com/office/drawing/2014/main" id="{D5B0072F-026E-68CE-36DC-57D8934744F1}"/>
              </a:ext>
            </a:extLst>
          </p:cNvPr>
          <p:cNvSpPr txBox="1"/>
          <p:nvPr/>
        </p:nvSpPr>
        <p:spPr>
          <a:xfrm>
            <a:off x="7471382" y="2093085"/>
            <a:ext cx="3418461" cy="1785104"/>
          </a:xfrm>
          <a:prstGeom prst="rect">
            <a:avLst/>
          </a:prstGeom>
          <a:noFill/>
        </p:spPr>
        <p:txBody>
          <a:bodyPr wrap="square">
            <a:spAutoFit/>
          </a:bodyPr>
          <a:lstStyle/>
          <a:p>
            <a:r>
              <a:rPr lang="en-US" dirty="0">
                <a:latin typeface="+mj-lt"/>
              </a:rPr>
              <a:t>This shift from a risk-on to a risk-off mode can amplify financial crises: these price changes reinforce the perception of relative risk across the assets</a:t>
            </a:r>
          </a:p>
          <a:p>
            <a:pPr lvl="0"/>
            <a:endParaRPr lang="en-GB" sz="2000" dirty="0">
              <a:latin typeface="+mj-lt"/>
            </a:endParaRPr>
          </a:p>
        </p:txBody>
      </p:sp>
      <p:sp>
        <p:nvSpPr>
          <p:cNvPr id="51" name="TextBox 50">
            <a:extLst>
              <a:ext uri="{FF2B5EF4-FFF2-40B4-BE49-F238E27FC236}">
                <a16:creationId xmlns:a16="http://schemas.microsoft.com/office/drawing/2014/main" id="{06D1323E-0124-EAED-563E-3A66FA4406A3}"/>
              </a:ext>
            </a:extLst>
          </p:cNvPr>
          <p:cNvSpPr txBox="1"/>
          <p:nvPr/>
        </p:nvSpPr>
        <p:spPr>
          <a:xfrm>
            <a:off x="7431915" y="3977942"/>
            <a:ext cx="3418461" cy="2339102"/>
          </a:xfrm>
          <a:prstGeom prst="rect">
            <a:avLst/>
          </a:prstGeom>
          <a:noFill/>
        </p:spPr>
        <p:txBody>
          <a:bodyPr wrap="square">
            <a:spAutoFit/>
          </a:bodyPr>
          <a:lstStyle/>
          <a:p>
            <a:pPr lvl="0"/>
            <a:r>
              <a:rPr lang="en-US" dirty="0">
                <a:latin typeface="+mj-lt"/>
              </a:rPr>
              <a:t>Within countries, this shift naturally occurs from equities (riskier) to government bonds (safer). Across regions, this happens as capital flies from emerging markets (riskier) to advanced economies (safer)</a:t>
            </a:r>
          </a:p>
          <a:p>
            <a:pPr lvl="0"/>
            <a:endParaRPr lang="en-GB" sz="2000" dirty="0">
              <a:latin typeface="+mj-lt"/>
            </a:endParaRPr>
          </a:p>
        </p:txBody>
      </p:sp>
      <p:sp>
        <p:nvSpPr>
          <p:cNvPr id="52" name="TextBox 51">
            <a:extLst>
              <a:ext uri="{FF2B5EF4-FFF2-40B4-BE49-F238E27FC236}">
                <a16:creationId xmlns:a16="http://schemas.microsoft.com/office/drawing/2014/main" id="{1BC7C3C5-129E-208E-1F96-01C41138A178}"/>
              </a:ext>
            </a:extLst>
          </p:cNvPr>
          <p:cNvSpPr txBox="1"/>
          <p:nvPr/>
        </p:nvSpPr>
        <p:spPr>
          <a:xfrm>
            <a:off x="2018489" y="4254941"/>
            <a:ext cx="3584643" cy="2062103"/>
          </a:xfrm>
          <a:prstGeom prst="rect">
            <a:avLst/>
          </a:prstGeom>
          <a:noFill/>
        </p:spPr>
        <p:txBody>
          <a:bodyPr wrap="square">
            <a:spAutoFit/>
          </a:bodyPr>
          <a:lstStyle/>
          <a:p>
            <a:pPr lvl="0"/>
            <a:r>
              <a:rPr lang="en-US" dirty="0">
                <a:latin typeface="+mj-lt"/>
              </a:rPr>
              <a:t>These price movements reflect a flight of capital to safety: as investors shift their portfolios away from assets deemed to be risky, towards those deemed to be safe, the price of the latter rises</a:t>
            </a:r>
          </a:p>
          <a:p>
            <a:pPr lvl="0"/>
            <a:endParaRPr lang="en-GB" sz="2000" dirty="0">
              <a:latin typeface="+mj-lt"/>
            </a:endParaRPr>
          </a:p>
        </p:txBody>
      </p:sp>
      <p:sp>
        <p:nvSpPr>
          <p:cNvPr id="56" name="Oval 55">
            <a:extLst>
              <a:ext uri="{FF2B5EF4-FFF2-40B4-BE49-F238E27FC236}">
                <a16:creationId xmlns:a16="http://schemas.microsoft.com/office/drawing/2014/main" id="{A42FB42F-2E1E-1434-D8E9-ACF57940EFF8}"/>
              </a:ext>
            </a:extLst>
          </p:cNvPr>
          <p:cNvSpPr/>
          <p:nvPr/>
        </p:nvSpPr>
        <p:spPr>
          <a:xfrm>
            <a:off x="590153" y="2093085"/>
            <a:ext cx="1335915" cy="1335915"/>
          </a:xfrm>
          <a:prstGeom prst="ellipse">
            <a:avLst/>
          </a:prstGeom>
          <a:solidFill>
            <a:srgbClr val="EDA70B"/>
          </a:solidFill>
        </p:spPr>
        <p:style>
          <a:lnRef idx="0">
            <a:schemeClr val="lt1">
              <a:alpha val="0"/>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p:style>
      </p:sp>
      <p:sp>
        <p:nvSpPr>
          <p:cNvPr id="58" name="Oval 57">
            <a:extLst>
              <a:ext uri="{FF2B5EF4-FFF2-40B4-BE49-F238E27FC236}">
                <a16:creationId xmlns:a16="http://schemas.microsoft.com/office/drawing/2014/main" id="{AC0B88BA-D93F-73D9-2786-EE413359BC93}"/>
              </a:ext>
            </a:extLst>
          </p:cNvPr>
          <p:cNvSpPr/>
          <p:nvPr/>
        </p:nvSpPr>
        <p:spPr>
          <a:xfrm>
            <a:off x="558391" y="4254941"/>
            <a:ext cx="1335915" cy="1335915"/>
          </a:xfrm>
          <a:prstGeom prst="ellipse">
            <a:avLst/>
          </a:prstGeom>
          <a:solidFill>
            <a:srgbClr val="EDA70B"/>
          </a:solidFill>
        </p:spPr>
        <p:style>
          <a:lnRef idx="0">
            <a:schemeClr val="lt1">
              <a:alpha val="0"/>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p:style>
      </p:sp>
      <p:sp>
        <p:nvSpPr>
          <p:cNvPr id="60" name="Oval 59">
            <a:extLst>
              <a:ext uri="{FF2B5EF4-FFF2-40B4-BE49-F238E27FC236}">
                <a16:creationId xmlns:a16="http://schemas.microsoft.com/office/drawing/2014/main" id="{7CE7BDFB-F1C1-FA60-22D2-B274E336A64C}"/>
              </a:ext>
            </a:extLst>
          </p:cNvPr>
          <p:cNvSpPr/>
          <p:nvPr/>
        </p:nvSpPr>
        <p:spPr>
          <a:xfrm>
            <a:off x="6096000" y="2116738"/>
            <a:ext cx="1335915" cy="1335915"/>
          </a:xfrm>
          <a:prstGeom prst="ellipse">
            <a:avLst/>
          </a:prstGeom>
          <a:solidFill>
            <a:srgbClr val="EDA70B"/>
          </a:solidFill>
        </p:spPr>
        <p:style>
          <a:lnRef idx="0">
            <a:schemeClr val="lt1">
              <a:alpha val="0"/>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p:style>
      </p:sp>
      <p:sp>
        <p:nvSpPr>
          <p:cNvPr id="62" name="Oval 61">
            <a:extLst>
              <a:ext uri="{FF2B5EF4-FFF2-40B4-BE49-F238E27FC236}">
                <a16:creationId xmlns:a16="http://schemas.microsoft.com/office/drawing/2014/main" id="{FAB3EDC7-A623-971D-5F54-A75A84AD5E0E}"/>
              </a:ext>
            </a:extLst>
          </p:cNvPr>
          <p:cNvSpPr/>
          <p:nvPr/>
        </p:nvSpPr>
        <p:spPr>
          <a:xfrm>
            <a:off x="6047679" y="4254941"/>
            <a:ext cx="1335915" cy="1335915"/>
          </a:xfrm>
          <a:prstGeom prst="ellipse">
            <a:avLst/>
          </a:prstGeom>
          <a:solidFill>
            <a:srgbClr val="EDA70B"/>
          </a:solidFill>
        </p:spPr>
        <p:style>
          <a:lnRef idx="0">
            <a:schemeClr val="lt1">
              <a:alpha val="0"/>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p:style>
      </p:sp>
      <p:pic>
        <p:nvPicPr>
          <p:cNvPr id="3" name="Graphic 2" descr="Downward trend graph outline">
            <a:extLst>
              <a:ext uri="{FF2B5EF4-FFF2-40B4-BE49-F238E27FC236}">
                <a16:creationId xmlns:a16="http://schemas.microsoft.com/office/drawing/2014/main" id="{0A5C1E1A-B7BF-417F-8960-E91D36EBDF2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1932" y="2299752"/>
            <a:ext cx="872358" cy="872358"/>
          </a:xfrm>
          <a:prstGeom prst="rect">
            <a:avLst/>
          </a:prstGeom>
        </p:spPr>
      </p:pic>
      <p:pic>
        <p:nvPicPr>
          <p:cNvPr id="4" name="Graphic 3" descr="Coins outline">
            <a:extLst>
              <a:ext uri="{FF2B5EF4-FFF2-40B4-BE49-F238E27FC236}">
                <a16:creationId xmlns:a16="http://schemas.microsoft.com/office/drawing/2014/main" id="{9DC71E98-EBEF-6AAB-9D1C-5B6851FDE41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97843" y="4528512"/>
            <a:ext cx="718751" cy="718751"/>
          </a:xfrm>
          <a:prstGeom prst="rect">
            <a:avLst/>
          </a:prstGeom>
        </p:spPr>
      </p:pic>
      <p:pic>
        <p:nvPicPr>
          <p:cNvPr id="5" name="Graphic 4" descr="Flying Money outline">
            <a:extLst>
              <a:ext uri="{FF2B5EF4-FFF2-40B4-BE49-F238E27FC236}">
                <a16:creationId xmlns:a16="http://schemas.microsoft.com/office/drawing/2014/main" id="{0483E283-7FB1-E67C-F2D2-C1D63302A90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356261" y="2438765"/>
            <a:ext cx="806400" cy="806400"/>
          </a:xfrm>
          <a:prstGeom prst="rect">
            <a:avLst/>
          </a:prstGeom>
        </p:spPr>
      </p:pic>
      <p:pic>
        <p:nvPicPr>
          <p:cNvPr id="6" name="Graphic 5" descr="Gold bars outline">
            <a:extLst>
              <a:ext uri="{FF2B5EF4-FFF2-40B4-BE49-F238E27FC236}">
                <a16:creationId xmlns:a16="http://schemas.microsoft.com/office/drawing/2014/main" id="{0C080B31-E4B5-D478-CBC6-0BFB426BB27C}"/>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325780" y="4498032"/>
            <a:ext cx="806541" cy="806541"/>
          </a:xfrm>
          <a:prstGeom prst="rect">
            <a:avLst/>
          </a:prstGeom>
        </p:spPr>
      </p:pic>
    </p:spTree>
    <p:extLst>
      <p:ext uri="{BB962C8B-B14F-4D97-AF65-F5344CB8AC3E}">
        <p14:creationId xmlns:p14="http://schemas.microsoft.com/office/powerpoint/2010/main" val="34611345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454A7A3-06B1-120C-5D9D-7141F193924E}"/>
              </a:ext>
            </a:extLst>
          </p:cNvPr>
          <p:cNvSpPr/>
          <p:nvPr/>
        </p:nvSpPr>
        <p:spPr>
          <a:xfrm>
            <a:off x="1122744" y="1157468"/>
            <a:ext cx="9965803" cy="925975"/>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FF2600"/>
              </a:solidFill>
            </a:endParaRPr>
          </a:p>
        </p:txBody>
      </p:sp>
      <p:sp>
        <p:nvSpPr>
          <p:cNvPr id="8" name="Title 25">
            <a:extLst>
              <a:ext uri="{FF2B5EF4-FFF2-40B4-BE49-F238E27FC236}">
                <a16:creationId xmlns:a16="http://schemas.microsoft.com/office/drawing/2014/main" id="{1D61DBDE-B8D3-F78F-8EAC-2B9A53501886}"/>
              </a:ext>
            </a:extLst>
          </p:cNvPr>
          <p:cNvSpPr>
            <a:spLocks noGrp="1"/>
          </p:cNvSpPr>
          <p:nvPr>
            <p:ph type="title"/>
          </p:nvPr>
        </p:nvSpPr>
        <p:spPr>
          <a:xfrm>
            <a:off x="700635" y="922096"/>
            <a:ext cx="10691265" cy="1371030"/>
          </a:xfrm>
        </p:spPr>
        <p:txBody>
          <a:bodyPr anchor="ctr">
            <a:normAutofit/>
          </a:bodyPr>
          <a:lstStyle/>
          <a:p>
            <a:pPr algn="ctr"/>
            <a:r>
              <a:rPr lang="en-US" sz="4800" cap="none" dirty="0">
                <a:solidFill>
                  <a:srgbClr val="EC6D0B"/>
                </a:solidFill>
              </a:rPr>
              <a:t>SAFE ASSETS: A SIMPLE MODEL</a:t>
            </a:r>
          </a:p>
        </p:txBody>
      </p:sp>
    </p:spTree>
    <p:extLst>
      <p:ext uri="{BB962C8B-B14F-4D97-AF65-F5344CB8AC3E}">
        <p14:creationId xmlns:p14="http://schemas.microsoft.com/office/powerpoint/2010/main" val="20273276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76355FB7-F8E7-6FC4-EA40-A7CAD9F5B126}"/>
              </a:ext>
            </a:extLst>
          </p:cNvPr>
          <p:cNvSpPr>
            <a:spLocks noGrp="1"/>
          </p:cNvSpPr>
          <p:nvPr>
            <p:ph idx="1"/>
          </p:nvPr>
        </p:nvSpPr>
        <p:spPr>
          <a:xfrm>
            <a:off x="420283" y="1442595"/>
            <a:ext cx="8710434" cy="4257938"/>
          </a:xfrm>
        </p:spPr>
        <p:txBody>
          <a:bodyPr>
            <a:noAutofit/>
          </a:bodyPr>
          <a:lstStyle/>
          <a:p>
            <a:pPr lvl="1" indent="-228600">
              <a:lnSpc>
                <a:spcPct val="100000"/>
              </a:lnSpc>
              <a:spcBef>
                <a:spcPts val="1200"/>
              </a:spcBef>
              <a:spcAft>
                <a:spcPts val="600"/>
              </a:spcAft>
              <a:buFont typeface="Arial" panose="020B0604020202020204" pitchFamily="34" charset="0"/>
              <a:buChar char="•"/>
            </a:pPr>
            <a:r>
              <a:rPr lang="en-US" sz="2000" dirty="0">
                <a:latin typeface="+mj-lt"/>
              </a:rPr>
              <a:t>Two people, Alice (A) and Bob (B): averse to risk, face some individual risk of unexpected expenses.</a:t>
            </a:r>
          </a:p>
          <a:p>
            <a:pPr lvl="1" indent="-228600">
              <a:lnSpc>
                <a:spcPct val="100000"/>
              </a:lnSpc>
              <a:spcBef>
                <a:spcPts val="1200"/>
              </a:spcBef>
              <a:spcAft>
                <a:spcPts val="600"/>
              </a:spcAft>
              <a:buFont typeface="Arial" panose="020B0604020202020204" pitchFamily="34" charset="0"/>
              <a:buChar char="•"/>
            </a:pPr>
            <a:r>
              <a:rPr lang="en-US" sz="2000" dirty="0">
                <a:latin typeface="+mj-lt"/>
              </a:rPr>
              <a:t>Perfect negatively correlated risks: when one gets good news, the other gets bad news.</a:t>
            </a:r>
          </a:p>
          <a:p>
            <a:pPr lvl="1" indent="-228600">
              <a:lnSpc>
                <a:spcPct val="100000"/>
              </a:lnSpc>
              <a:spcBef>
                <a:spcPts val="1200"/>
              </a:spcBef>
              <a:spcAft>
                <a:spcPts val="600"/>
              </a:spcAft>
              <a:buFont typeface="Arial" panose="020B0604020202020204" pitchFamily="34" charset="0"/>
              <a:buChar char="•"/>
            </a:pPr>
            <a:r>
              <a:rPr lang="en-US" sz="2000" dirty="0">
                <a:latin typeface="+mj-lt"/>
              </a:rPr>
              <a:t>Financial frictions: A and B cannot insure each other.</a:t>
            </a:r>
          </a:p>
          <a:p>
            <a:pPr lvl="1" indent="-228600">
              <a:lnSpc>
                <a:spcPct val="100000"/>
              </a:lnSpc>
              <a:spcBef>
                <a:spcPts val="1200"/>
              </a:spcBef>
              <a:spcAft>
                <a:spcPts val="600"/>
              </a:spcAft>
              <a:buFont typeface="Arial" panose="020B0604020202020204" pitchFamily="34" charset="0"/>
              <a:buChar char="•"/>
            </a:pPr>
            <a:r>
              <a:rPr lang="en-US" sz="2000" dirty="0">
                <a:latin typeface="+mj-lt"/>
              </a:rPr>
              <a:t>Two assets they hold:</a:t>
            </a:r>
          </a:p>
          <a:p>
            <a:pPr lvl="2" indent="-228600">
              <a:lnSpc>
                <a:spcPct val="100000"/>
              </a:lnSpc>
              <a:spcBef>
                <a:spcPts val="1200"/>
              </a:spcBef>
              <a:spcAft>
                <a:spcPts val="600"/>
              </a:spcAft>
              <a:buFont typeface="Arial" panose="020B0604020202020204" pitchFamily="34" charset="0"/>
              <a:buChar char="•"/>
            </a:pPr>
            <a:r>
              <a:rPr lang="en-US" sz="2000" dirty="0">
                <a:latin typeface="+mj-lt"/>
              </a:rPr>
              <a:t>A productive risky asset: has a positive cash flow (the blue rectangle) </a:t>
            </a:r>
          </a:p>
          <a:p>
            <a:pPr lvl="2" indent="-228600">
              <a:lnSpc>
                <a:spcPct val="100000"/>
              </a:lnSpc>
              <a:spcBef>
                <a:spcPts val="1200"/>
              </a:spcBef>
              <a:spcAft>
                <a:spcPts val="600"/>
              </a:spcAft>
              <a:buFont typeface="Arial" panose="020B0604020202020204" pitchFamily="34" charset="0"/>
              <a:buChar char="•"/>
            </a:pPr>
            <a:r>
              <a:rPr lang="en-US" sz="2000" dirty="0">
                <a:latin typeface="+mj-lt"/>
              </a:rPr>
              <a:t>A safe asset: for simplicity zero cash flow</a:t>
            </a:r>
          </a:p>
        </p:txBody>
      </p:sp>
      <p:sp>
        <p:nvSpPr>
          <p:cNvPr id="2" name="Rectangle 1">
            <a:extLst>
              <a:ext uri="{FF2B5EF4-FFF2-40B4-BE49-F238E27FC236}">
                <a16:creationId xmlns:a16="http://schemas.microsoft.com/office/drawing/2014/main" id="{B38E2F2B-2C25-12C9-9024-C0756A73B801}"/>
              </a:ext>
            </a:extLst>
          </p:cNvPr>
          <p:cNvSpPr>
            <a:spLocks/>
          </p:cNvSpPr>
          <p:nvPr/>
        </p:nvSpPr>
        <p:spPr>
          <a:xfrm>
            <a:off x="9683290" y="3363154"/>
            <a:ext cx="457200" cy="914400"/>
          </a:xfrm>
          <a:prstGeom prst="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a:latin typeface="+mj-lt"/>
              </a:rPr>
              <a:t>0</a:t>
            </a:r>
            <a:endParaRPr lang="en-US" sz="1600" dirty="0">
              <a:latin typeface="+mj-lt"/>
            </a:endParaRPr>
          </a:p>
        </p:txBody>
      </p:sp>
      <p:sp>
        <p:nvSpPr>
          <p:cNvPr id="3" name="Rectangle 2">
            <a:extLst>
              <a:ext uri="{FF2B5EF4-FFF2-40B4-BE49-F238E27FC236}">
                <a16:creationId xmlns:a16="http://schemas.microsoft.com/office/drawing/2014/main" id="{094A8EFD-6261-EEFA-348A-3907C25563AC}"/>
              </a:ext>
            </a:extLst>
          </p:cNvPr>
          <p:cNvSpPr>
            <a:spLocks/>
          </p:cNvSpPr>
          <p:nvPr/>
        </p:nvSpPr>
        <p:spPr>
          <a:xfrm>
            <a:off x="9683290" y="4277554"/>
            <a:ext cx="457200" cy="9144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mj-lt"/>
              </a:rPr>
              <a:t>C F</a:t>
            </a:r>
            <a:endParaRPr lang="en-US" sz="1600" dirty="0">
              <a:latin typeface="+mj-lt"/>
            </a:endParaRPr>
          </a:p>
        </p:txBody>
      </p:sp>
      <p:sp>
        <p:nvSpPr>
          <p:cNvPr id="4" name="Rectangle 3">
            <a:extLst>
              <a:ext uri="{FF2B5EF4-FFF2-40B4-BE49-F238E27FC236}">
                <a16:creationId xmlns:a16="http://schemas.microsoft.com/office/drawing/2014/main" id="{6A2E99EB-5A14-1070-8907-F74EBC895DED}"/>
              </a:ext>
            </a:extLst>
          </p:cNvPr>
          <p:cNvSpPr>
            <a:spLocks/>
          </p:cNvSpPr>
          <p:nvPr/>
        </p:nvSpPr>
        <p:spPr>
          <a:xfrm>
            <a:off x="10484684" y="3363154"/>
            <a:ext cx="457200" cy="914400"/>
          </a:xfrm>
          <a:prstGeom prst="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a:latin typeface="+mj-lt"/>
              </a:rPr>
              <a:t>0</a:t>
            </a:r>
          </a:p>
        </p:txBody>
      </p:sp>
      <p:sp>
        <p:nvSpPr>
          <p:cNvPr id="5" name="Rectangle 4">
            <a:extLst>
              <a:ext uri="{FF2B5EF4-FFF2-40B4-BE49-F238E27FC236}">
                <a16:creationId xmlns:a16="http://schemas.microsoft.com/office/drawing/2014/main" id="{3F1DEF90-8A82-E333-190B-F527C2CEF972}"/>
              </a:ext>
            </a:extLst>
          </p:cNvPr>
          <p:cNvSpPr>
            <a:spLocks/>
          </p:cNvSpPr>
          <p:nvPr/>
        </p:nvSpPr>
        <p:spPr>
          <a:xfrm>
            <a:off x="10484684" y="4277554"/>
            <a:ext cx="457200" cy="9144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mj-lt"/>
              </a:rPr>
              <a:t>C F</a:t>
            </a:r>
          </a:p>
        </p:txBody>
      </p:sp>
      <p:sp>
        <p:nvSpPr>
          <p:cNvPr id="6" name="TextBox 5">
            <a:extLst>
              <a:ext uri="{FF2B5EF4-FFF2-40B4-BE49-F238E27FC236}">
                <a16:creationId xmlns:a16="http://schemas.microsoft.com/office/drawing/2014/main" id="{3C1A972A-A887-0D5A-2937-B25B2DD78EAF}"/>
              </a:ext>
            </a:extLst>
          </p:cNvPr>
          <p:cNvSpPr txBox="1"/>
          <p:nvPr/>
        </p:nvSpPr>
        <p:spPr>
          <a:xfrm>
            <a:off x="10338021" y="2717470"/>
            <a:ext cx="750526" cy="523220"/>
          </a:xfrm>
          <a:prstGeom prst="rect">
            <a:avLst/>
          </a:prstGeom>
          <a:noFill/>
        </p:spPr>
        <p:txBody>
          <a:bodyPr wrap="none" rtlCol="0">
            <a:spAutoFit/>
          </a:bodyPr>
          <a:lstStyle/>
          <a:p>
            <a:r>
              <a:rPr lang="en-US" sz="2800" dirty="0">
                <a:latin typeface="+mj-lt"/>
              </a:rPr>
              <a:t>Bob</a:t>
            </a:r>
            <a:endParaRPr lang="en-US" dirty="0">
              <a:latin typeface="+mj-lt"/>
            </a:endParaRPr>
          </a:p>
        </p:txBody>
      </p:sp>
      <p:sp>
        <p:nvSpPr>
          <p:cNvPr id="10" name="TextBox 9">
            <a:extLst>
              <a:ext uri="{FF2B5EF4-FFF2-40B4-BE49-F238E27FC236}">
                <a16:creationId xmlns:a16="http://schemas.microsoft.com/office/drawing/2014/main" id="{7EA11FBC-FCA3-6855-6464-47252C47D559}"/>
              </a:ext>
            </a:extLst>
          </p:cNvPr>
          <p:cNvSpPr txBox="1"/>
          <p:nvPr/>
        </p:nvSpPr>
        <p:spPr>
          <a:xfrm>
            <a:off x="9474911" y="2717470"/>
            <a:ext cx="873957" cy="523220"/>
          </a:xfrm>
          <a:prstGeom prst="rect">
            <a:avLst/>
          </a:prstGeom>
          <a:noFill/>
        </p:spPr>
        <p:txBody>
          <a:bodyPr wrap="none" rtlCol="0">
            <a:spAutoFit/>
          </a:bodyPr>
          <a:lstStyle/>
          <a:p>
            <a:r>
              <a:rPr lang="en-US" sz="2800" dirty="0">
                <a:latin typeface="+mj-lt"/>
              </a:rPr>
              <a:t>Alice</a:t>
            </a:r>
            <a:endParaRPr lang="en-US" dirty="0">
              <a:latin typeface="+mj-lt"/>
            </a:endParaRPr>
          </a:p>
        </p:txBody>
      </p:sp>
      <p:sp>
        <p:nvSpPr>
          <p:cNvPr id="13" name="Title 1">
            <a:extLst>
              <a:ext uri="{FF2B5EF4-FFF2-40B4-BE49-F238E27FC236}">
                <a16:creationId xmlns:a16="http://schemas.microsoft.com/office/drawing/2014/main" id="{E7F4A2C8-3A56-A04E-3C0B-993FD09D0BC5}"/>
              </a:ext>
            </a:extLst>
          </p:cNvPr>
          <p:cNvSpPr txBox="1">
            <a:spLocks/>
          </p:cNvSpPr>
          <p:nvPr/>
        </p:nvSpPr>
        <p:spPr>
          <a:xfrm>
            <a:off x="788194" y="730616"/>
            <a:ext cx="10515600" cy="620412"/>
          </a:xfrm>
          <a:prstGeom prst="rect">
            <a:avLst/>
          </a:prstGeom>
        </p:spPr>
        <p:txBody>
          <a:bodyPr vert="horz" lIns="91440" tIns="45720" rIns="91440" bIns="45720" rtlCol="0" anchor="t">
            <a:norm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r>
              <a:rPr lang="en-US" sz="3200" dirty="0"/>
              <a:t>Safe assets: a simple model</a:t>
            </a:r>
            <a:endParaRPr lang="en-GB" sz="3200" dirty="0"/>
          </a:p>
        </p:txBody>
      </p:sp>
    </p:spTree>
    <p:extLst>
      <p:ext uri="{BB962C8B-B14F-4D97-AF65-F5344CB8AC3E}">
        <p14:creationId xmlns:p14="http://schemas.microsoft.com/office/powerpoint/2010/main" val="41215179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76355FB7-F8E7-6FC4-EA40-A7CAD9F5B126}"/>
              </a:ext>
            </a:extLst>
          </p:cNvPr>
          <p:cNvSpPr>
            <a:spLocks noGrp="1"/>
          </p:cNvSpPr>
          <p:nvPr>
            <p:ph idx="1"/>
          </p:nvPr>
        </p:nvSpPr>
        <p:spPr>
          <a:xfrm>
            <a:off x="675306" y="1434502"/>
            <a:ext cx="6330085" cy="4460822"/>
          </a:xfrm>
        </p:spPr>
        <p:txBody>
          <a:bodyPr>
            <a:noAutofit/>
          </a:bodyPr>
          <a:lstStyle/>
          <a:p>
            <a:pPr marL="228600" lvl="1">
              <a:lnSpc>
                <a:spcPct val="100000"/>
              </a:lnSpc>
              <a:spcBef>
                <a:spcPts val="1200"/>
              </a:spcBef>
              <a:spcAft>
                <a:spcPts val="600"/>
              </a:spcAft>
            </a:pPr>
            <a:r>
              <a:rPr lang="en-US" sz="2000" dirty="0">
                <a:latin typeface="+mj-lt"/>
              </a:rPr>
              <a:t>Next period, a shocks comes.</a:t>
            </a:r>
          </a:p>
          <a:p>
            <a:pPr marL="228600" lvl="1">
              <a:lnSpc>
                <a:spcPct val="100000"/>
              </a:lnSpc>
              <a:spcBef>
                <a:spcPts val="1200"/>
              </a:spcBef>
              <a:spcAft>
                <a:spcPts val="600"/>
              </a:spcAft>
            </a:pPr>
            <a:endParaRPr lang="en-US" sz="2000" dirty="0">
              <a:latin typeface="+mj-lt"/>
            </a:endParaRPr>
          </a:p>
          <a:p>
            <a:pPr marL="228600" lvl="1">
              <a:lnSpc>
                <a:spcPct val="100000"/>
              </a:lnSpc>
              <a:spcBef>
                <a:spcPts val="1200"/>
              </a:spcBef>
              <a:spcAft>
                <a:spcPts val="600"/>
              </a:spcAft>
            </a:pPr>
            <a:r>
              <a:rPr lang="en-US" sz="2000" dirty="0">
                <a:latin typeface="+mj-lt"/>
              </a:rPr>
              <a:t>Alice faces a negative shock to her productive asset and Bob faces a positive shock (blue area shrinks/expands) </a:t>
            </a:r>
          </a:p>
          <a:p>
            <a:pPr lvl="1" indent="-228600">
              <a:lnSpc>
                <a:spcPct val="100000"/>
              </a:lnSpc>
              <a:spcBef>
                <a:spcPts val="1200"/>
              </a:spcBef>
              <a:spcAft>
                <a:spcPts val="600"/>
              </a:spcAft>
              <a:buFont typeface="Arial" panose="020B0604020202020204" pitchFamily="34" charset="0"/>
              <a:buChar char="•"/>
            </a:pPr>
            <a:r>
              <a:rPr lang="en-US" sz="2000" dirty="0">
                <a:latin typeface="+mj-lt"/>
              </a:rPr>
              <a:t>Alice can sell the 0-asset to Bob in return for a payment (orange area)</a:t>
            </a:r>
          </a:p>
          <a:p>
            <a:pPr lvl="1" indent="-228600">
              <a:lnSpc>
                <a:spcPct val="100000"/>
              </a:lnSpc>
              <a:spcBef>
                <a:spcPts val="1200"/>
              </a:spcBef>
              <a:spcAft>
                <a:spcPts val="600"/>
              </a:spcAft>
              <a:buFont typeface="Arial" panose="020B0604020202020204" pitchFamily="34" charset="0"/>
              <a:buChar char="•"/>
            </a:pPr>
            <a:r>
              <a:rPr lang="en-US" sz="2000" dirty="0">
                <a:latin typeface="+mj-lt"/>
              </a:rPr>
              <a:t>The person with a loss receives a positive cash flow asset in exchange for a zero cash flow asset</a:t>
            </a:r>
          </a:p>
          <a:p>
            <a:pPr lvl="1" indent="-228600">
              <a:lnSpc>
                <a:spcPct val="100000"/>
              </a:lnSpc>
              <a:spcBef>
                <a:spcPts val="1200"/>
              </a:spcBef>
              <a:spcAft>
                <a:spcPts val="600"/>
              </a:spcAft>
              <a:buFont typeface="Arial" panose="020B0604020202020204" pitchFamily="34" charset="0"/>
              <a:buChar char="•"/>
            </a:pPr>
            <a:r>
              <a:rPr lang="en-US" sz="2000" dirty="0">
                <a:latin typeface="+mj-lt"/>
              </a:rPr>
              <a:t>Safe asset is used to smooth out shock.</a:t>
            </a:r>
          </a:p>
        </p:txBody>
      </p:sp>
      <p:sp>
        <p:nvSpPr>
          <p:cNvPr id="2" name="Rectangle 1">
            <a:extLst>
              <a:ext uri="{FF2B5EF4-FFF2-40B4-BE49-F238E27FC236}">
                <a16:creationId xmlns:a16="http://schemas.microsoft.com/office/drawing/2014/main" id="{B38E2F2B-2C25-12C9-9024-C0756A73B801}"/>
              </a:ext>
            </a:extLst>
          </p:cNvPr>
          <p:cNvSpPr>
            <a:spLocks/>
          </p:cNvSpPr>
          <p:nvPr/>
        </p:nvSpPr>
        <p:spPr>
          <a:xfrm>
            <a:off x="7161142" y="2720819"/>
            <a:ext cx="457200" cy="914400"/>
          </a:xfrm>
          <a:prstGeom prst="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a:latin typeface="+mj-lt"/>
              </a:rPr>
              <a:t>0</a:t>
            </a:r>
            <a:endParaRPr lang="en-US" sz="1600" dirty="0">
              <a:latin typeface="+mj-lt"/>
            </a:endParaRPr>
          </a:p>
        </p:txBody>
      </p:sp>
      <p:sp>
        <p:nvSpPr>
          <p:cNvPr id="3" name="Rectangle 2">
            <a:extLst>
              <a:ext uri="{FF2B5EF4-FFF2-40B4-BE49-F238E27FC236}">
                <a16:creationId xmlns:a16="http://schemas.microsoft.com/office/drawing/2014/main" id="{094A8EFD-6261-EEFA-348A-3907C25563AC}"/>
              </a:ext>
            </a:extLst>
          </p:cNvPr>
          <p:cNvSpPr>
            <a:spLocks/>
          </p:cNvSpPr>
          <p:nvPr/>
        </p:nvSpPr>
        <p:spPr>
          <a:xfrm>
            <a:off x="7161142" y="3635219"/>
            <a:ext cx="457200" cy="9144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mj-lt"/>
              </a:rPr>
              <a:t>C F</a:t>
            </a:r>
            <a:endParaRPr lang="en-US" sz="1600" dirty="0">
              <a:latin typeface="+mj-lt"/>
            </a:endParaRPr>
          </a:p>
        </p:txBody>
      </p:sp>
      <p:sp>
        <p:nvSpPr>
          <p:cNvPr id="4" name="Rectangle 3">
            <a:extLst>
              <a:ext uri="{FF2B5EF4-FFF2-40B4-BE49-F238E27FC236}">
                <a16:creationId xmlns:a16="http://schemas.microsoft.com/office/drawing/2014/main" id="{6A2E99EB-5A14-1070-8907-F74EBC895DED}"/>
              </a:ext>
            </a:extLst>
          </p:cNvPr>
          <p:cNvSpPr>
            <a:spLocks/>
          </p:cNvSpPr>
          <p:nvPr/>
        </p:nvSpPr>
        <p:spPr>
          <a:xfrm>
            <a:off x="7873826" y="2726229"/>
            <a:ext cx="457200" cy="914400"/>
          </a:xfrm>
          <a:prstGeom prst="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dirty="0">
                <a:latin typeface="+mj-lt"/>
              </a:rPr>
              <a:t>0</a:t>
            </a:r>
          </a:p>
        </p:txBody>
      </p:sp>
      <p:sp>
        <p:nvSpPr>
          <p:cNvPr id="5" name="Rectangle 4">
            <a:extLst>
              <a:ext uri="{FF2B5EF4-FFF2-40B4-BE49-F238E27FC236}">
                <a16:creationId xmlns:a16="http://schemas.microsoft.com/office/drawing/2014/main" id="{3F1DEF90-8A82-E333-190B-F527C2CEF972}"/>
              </a:ext>
            </a:extLst>
          </p:cNvPr>
          <p:cNvSpPr>
            <a:spLocks/>
          </p:cNvSpPr>
          <p:nvPr/>
        </p:nvSpPr>
        <p:spPr>
          <a:xfrm>
            <a:off x="7873826" y="3636313"/>
            <a:ext cx="457200" cy="9144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mj-lt"/>
              </a:rPr>
              <a:t>C F</a:t>
            </a:r>
          </a:p>
        </p:txBody>
      </p:sp>
      <p:sp>
        <p:nvSpPr>
          <p:cNvPr id="6" name="TextBox 5">
            <a:extLst>
              <a:ext uri="{FF2B5EF4-FFF2-40B4-BE49-F238E27FC236}">
                <a16:creationId xmlns:a16="http://schemas.microsoft.com/office/drawing/2014/main" id="{3C1A972A-A887-0D5A-2937-B25B2DD78EAF}"/>
              </a:ext>
            </a:extLst>
          </p:cNvPr>
          <p:cNvSpPr txBox="1"/>
          <p:nvPr/>
        </p:nvSpPr>
        <p:spPr>
          <a:xfrm>
            <a:off x="7774093" y="2203009"/>
            <a:ext cx="750526" cy="523220"/>
          </a:xfrm>
          <a:prstGeom prst="rect">
            <a:avLst/>
          </a:prstGeom>
          <a:noFill/>
        </p:spPr>
        <p:txBody>
          <a:bodyPr wrap="none" rtlCol="0">
            <a:spAutoFit/>
          </a:bodyPr>
          <a:lstStyle/>
          <a:p>
            <a:r>
              <a:rPr lang="en-US" sz="2800" dirty="0">
                <a:latin typeface="+mj-lt"/>
              </a:rPr>
              <a:t>Bob</a:t>
            </a:r>
            <a:endParaRPr lang="en-US" dirty="0">
              <a:latin typeface="+mj-lt"/>
            </a:endParaRPr>
          </a:p>
        </p:txBody>
      </p:sp>
      <p:sp>
        <p:nvSpPr>
          <p:cNvPr id="10" name="TextBox 9">
            <a:extLst>
              <a:ext uri="{FF2B5EF4-FFF2-40B4-BE49-F238E27FC236}">
                <a16:creationId xmlns:a16="http://schemas.microsoft.com/office/drawing/2014/main" id="{7EA11FBC-FCA3-6855-6464-47252C47D559}"/>
              </a:ext>
            </a:extLst>
          </p:cNvPr>
          <p:cNvSpPr txBox="1"/>
          <p:nvPr/>
        </p:nvSpPr>
        <p:spPr>
          <a:xfrm>
            <a:off x="6911417" y="2203009"/>
            <a:ext cx="994474" cy="523220"/>
          </a:xfrm>
          <a:prstGeom prst="rect">
            <a:avLst/>
          </a:prstGeom>
          <a:noFill/>
        </p:spPr>
        <p:txBody>
          <a:bodyPr wrap="square" rtlCol="0">
            <a:spAutoFit/>
          </a:bodyPr>
          <a:lstStyle/>
          <a:p>
            <a:r>
              <a:rPr lang="en-US" sz="2800" dirty="0">
                <a:latin typeface="+mj-lt"/>
              </a:rPr>
              <a:t>Alice</a:t>
            </a:r>
            <a:endParaRPr lang="en-US" dirty="0">
              <a:latin typeface="+mj-lt"/>
            </a:endParaRPr>
          </a:p>
        </p:txBody>
      </p:sp>
      <p:sp>
        <p:nvSpPr>
          <p:cNvPr id="36" name="Arrow: Right 20">
            <a:extLst>
              <a:ext uri="{FF2B5EF4-FFF2-40B4-BE49-F238E27FC236}">
                <a16:creationId xmlns:a16="http://schemas.microsoft.com/office/drawing/2014/main" id="{16E944F1-40A1-9BF9-458A-4AA41E3BEDEC}"/>
              </a:ext>
            </a:extLst>
          </p:cNvPr>
          <p:cNvSpPr/>
          <p:nvPr/>
        </p:nvSpPr>
        <p:spPr>
          <a:xfrm rot="1372579" flipV="1">
            <a:off x="8552028" y="4088455"/>
            <a:ext cx="1128867" cy="274320"/>
          </a:xfrm>
          <a:prstGeom prst="right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83A45798-A750-BC02-1B4C-2A28E8E9792D}"/>
              </a:ext>
            </a:extLst>
          </p:cNvPr>
          <p:cNvSpPr>
            <a:spLocks/>
          </p:cNvSpPr>
          <p:nvPr/>
        </p:nvSpPr>
        <p:spPr>
          <a:xfrm>
            <a:off x="10699978" y="3546950"/>
            <a:ext cx="457200" cy="914400"/>
          </a:xfrm>
          <a:prstGeom prst="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latin typeface="+mj-lt"/>
              </a:rPr>
              <a:t>0</a:t>
            </a:r>
          </a:p>
        </p:txBody>
      </p:sp>
      <p:sp>
        <p:nvSpPr>
          <p:cNvPr id="38" name="Rectangle 37">
            <a:extLst>
              <a:ext uri="{FF2B5EF4-FFF2-40B4-BE49-F238E27FC236}">
                <a16:creationId xmlns:a16="http://schemas.microsoft.com/office/drawing/2014/main" id="{622BD057-AD6A-1F88-F673-5C04BD6B4CEC}"/>
              </a:ext>
            </a:extLst>
          </p:cNvPr>
          <p:cNvSpPr>
            <a:spLocks/>
          </p:cNvSpPr>
          <p:nvPr/>
        </p:nvSpPr>
        <p:spPr>
          <a:xfrm>
            <a:off x="10699978" y="4461350"/>
            <a:ext cx="457200" cy="128016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535EB847-FCB4-0AD6-E711-26EE35E84163}"/>
              </a:ext>
            </a:extLst>
          </p:cNvPr>
          <p:cNvSpPr>
            <a:spLocks/>
          </p:cNvSpPr>
          <p:nvPr/>
        </p:nvSpPr>
        <p:spPr>
          <a:xfrm>
            <a:off x="9774481" y="3553300"/>
            <a:ext cx="457200" cy="914400"/>
          </a:xfrm>
          <a:prstGeom prst="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400" dirty="0">
                <a:latin typeface="+mj-lt"/>
              </a:rPr>
              <a:t>0</a:t>
            </a:r>
          </a:p>
        </p:txBody>
      </p:sp>
      <p:sp>
        <p:nvSpPr>
          <p:cNvPr id="40" name="Rectangle 39">
            <a:extLst>
              <a:ext uri="{FF2B5EF4-FFF2-40B4-BE49-F238E27FC236}">
                <a16:creationId xmlns:a16="http://schemas.microsoft.com/office/drawing/2014/main" id="{E48F9435-091B-A9E2-DF5C-1442F6AFEE0A}"/>
              </a:ext>
            </a:extLst>
          </p:cNvPr>
          <p:cNvSpPr>
            <a:spLocks/>
          </p:cNvSpPr>
          <p:nvPr/>
        </p:nvSpPr>
        <p:spPr>
          <a:xfrm>
            <a:off x="9774481" y="4467700"/>
            <a:ext cx="457200" cy="914400"/>
          </a:xfrm>
          <a:prstGeom prst="rect">
            <a:avLst/>
          </a:prstGeom>
          <a:noFill/>
          <a:ln>
            <a:solidFill>
              <a:srgbClr val="EC6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a:extLst>
              <a:ext uri="{FF2B5EF4-FFF2-40B4-BE49-F238E27FC236}">
                <a16:creationId xmlns:a16="http://schemas.microsoft.com/office/drawing/2014/main" id="{6B10FDF7-BA5D-17B4-2AB7-103BCA3DCDDD}"/>
              </a:ext>
            </a:extLst>
          </p:cNvPr>
          <p:cNvSpPr>
            <a:spLocks/>
          </p:cNvSpPr>
          <p:nvPr/>
        </p:nvSpPr>
        <p:spPr>
          <a:xfrm>
            <a:off x="10699978" y="4441199"/>
            <a:ext cx="457200" cy="91440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mj-lt"/>
              </a:rPr>
              <a:t>C F</a:t>
            </a:r>
          </a:p>
        </p:txBody>
      </p:sp>
      <p:sp>
        <p:nvSpPr>
          <p:cNvPr id="42" name="Rectangle 41">
            <a:extLst>
              <a:ext uri="{FF2B5EF4-FFF2-40B4-BE49-F238E27FC236}">
                <a16:creationId xmlns:a16="http://schemas.microsoft.com/office/drawing/2014/main" id="{39303A43-AD99-D9BE-FC26-E91C0A401089}"/>
              </a:ext>
            </a:extLst>
          </p:cNvPr>
          <p:cNvSpPr>
            <a:spLocks/>
          </p:cNvSpPr>
          <p:nvPr/>
        </p:nvSpPr>
        <p:spPr>
          <a:xfrm>
            <a:off x="9770671" y="4470283"/>
            <a:ext cx="457200" cy="548640"/>
          </a:xfrm>
          <a:prstGeom prst="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latin typeface="+mj-lt"/>
              </a:rPr>
              <a:t>C F</a:t>
            </a:r>
          </a:p>
        </p:txBody>
      </p:sp>
      <p:sp>
        <p:nvSpPr>
          <p:cNvPr id="43" name="Rectangle 42">
            <a:extLst>
              <a:ext uri="{FF2B5EF4-FFF2-40B4-BE49-F238E27FC236}">
                <a16:creationId xmlns:a16="http://schemas.microsoft.com/office/drawing/2014/main" id="{39FA13F4-AAE2-07D6-FAAD-579A5E5A892A}"/>
              </a:ext>
            </a:extLst>
          </p:cNvPr>
          <p:cNvSpPr>
            <a:spLocks/>
          </p:cNvSpPr>
          <p:nvPr/>
        </p:nvSpPr>
        <p:spPr>
          <a:xfrm>
            <a:off x="10697842" y="3375719"/>
            <a:ext cx="457200" cy="182880"/>
          </a:xfrm>
          <a:prstGeom prst="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000" dirty="0">
              <a:latin typeface="+mj-lt"/>
            </a:endParaRPr>
          </a:p>
        </p:txBody>
      </p:sp>
      <p:sp>
        <p:nvSpPr>
          <p:cNvPr id="44" name="Rectangle 43">
            <a:extLst>
              <a:ext uri="{FF2B5EF4-FFF2-40B4-BE49-F238E27FC236}">
                <a16:creationId xmlns:a16="http://schemas.microsoft.com/office/drawing/2014/main" id="{2DB2CD56-0AB4-E134-FD13-2A85BD676AD7}"/>
              </a:ext>
            </a:extLst>
          </p:cNvPr>
          <p:cNvSpPr>
            <a:spLocks/>
          </p:cNvSpPr>
          <p:nvPr/>
        </p:nvSpPr>
        <p:spPr>
          <a:xfrm>
            <a:off x="9777299" y="3556123"/>
            <a:ext cx="457200" cy="182880"/>
          </a:xfrm>
          <a:prstGeom prst="rect">
            <a:avLst/>
          </a:prstGeom>
          <a:ln>
            <a:solidFill>
              <a:srgbClr val="0070C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2000" dirty="0">
              <a:latin typeface="+mj-lt"/>
            </a:endParaRPr>
          </a:p>
        </p:txBody>
      </p:sp>
      <p:sp>
        <p:nvSpPr>
          <p:cNvPr id="45" name="Freeform: Shape 37">
            <a:extLst>
              <a:ext uri="{FF2B5EF4-FFF2-40B4-BE49-F238E27FC236}">
                <a16:creationId xmlns:a16="http://schemas.microsoft.com/office/drawing/2014/main" id="{F3F6EDB9-8DC8-108C-2F04-4F118F44A9AF}"/>
              </a:ext>
            </a:extLst>
          </p:cNvPr>
          <p:cNvSpPr/>
          <p:nvPr/>
        </p:nvSpPr>
        <p:spPr>
          <a:xfrm flipH="1">
            <a:off x="10261253" y="3416803"/>
            <a:ext cx="457199" cy="174664"/>
          </a:xfrm>
          <a:custGeom>
            <a:avLst/>
            <a:gdLst>
              <a:gd name="connsiteX0" fmla="*/ 326003 w 326003"/>
              <a:gd name="connsiteY0" fmla="*/ 166978 h 166978"/>
              <a:gd name="connsiteX1" fmla="*/ 206733 w 326003"/>
              <a:gd name="connsiteY1" fmla="*/ 31806 h 166978"/>
              <a:gd name="connsiteX2" fmla="*/ 0 w 326003"/>
              <a:gd name="connsiteY2" fmla="*/ 0 h 166978"/>
              <a:gd name="connsiteX0" fmla="*/ 432309 w 432309"/>
              <a:gd name="connsiteY0" fmla="*/ 50819 h 50819"/>
              <a:gd name="connsiteX1" fmla="*/ 206733 w 432309"/>
              <a:gd name="connsiteY1" fmla="*/ 31806 h 50819"/>
              <a:gd name="connsiteX2" fmla="*/ 0 w 432309"/>
              <a:gd name="connsiteY2" fmla="*/ 0 h 50819"/>
              <a:gd name="connsiteX0" fmla="*/ 432309 w 432309"/>
              <a:gd name="connsiteY0" fmla="*/ 116158 h 116158"/>
              <a:gd name="connsiteX1" fmla="*/ 206733 w 432309"/>
              <a:gd name="connsiteY1" fmla="*/ 31806 h 116158"/>
              <a:gd name="connsiteX2" fmla="*/ 0 w 432309"/>
              <a:gd name="connsiteY2" fmla="*/ 0 h 116158"/>
            </a:gdLst>
            <a:ahLst/>
            <a:cxnLst>
              <a:cxn ang="0">
                <a:pos x="connsiteX0" y="connsiteY0"/>
              </a:cxn>
              <a:cxn ang="0">
                <a:pos x="connsiteX1" y="connsiteY1"/>
              </a:cxn>
              <a:cxn ang="0">
                <a:pos x="connsiteX2" y="connsiteY2"/>
              </a:cxn>
            </a:cxnLst>
            <a:rect l="l" t="t" r="r" b="b"/>
            <a:pathLst>
              <a:path w="432309" h="116158">
                <a:moveTo>
                  <a:pt x="432309" y="116158"/>
                </a:moveTo>
                <a:cubicBezTo>
                  <a:pt x="399841" y="62487"/>
                  <a:pt x="278784" y="51166"/>
                  <a:pt x="206733" y="31806"/>
                </a:cubicBezTo>
                <a:cubicBezTo>
                  <a:pt x="134682" y="12446"/>
                  <a:pt x="76199" y="1988"/>
                  <a:pt x="0" y="0"/>
                </a:cubicBezTo>
              </a:path>
            </a:pathLst>
          </a:custGeom>
          <a:solidFill>
            <a:srgbClr val="C00000"/>
          </a:solidFill>
          <a:ln w="76200">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34A7BF3E-5C6B-36E1-FF62-E54551299720}"/>
              </a:ext>
            </a:extLst>
          </p:cNvPr>
          <p:cNvSpPr>
            <a:spLocks/>
          </p:cNvSpPr>
          <p:nvPr/>
        </p:nvSpPr>
        <p:spPr>
          <a:xfrm>
            <a:off x="9773277" y="5021505"/>
            <a:ext cx="457200" cy="182880"/>
          </a:xfrm>
          <a:prstGeom prst="rect">
            <a:avLst/>
          </a:prstGeom>
          <a:solidFill>
            <a:srgbClr val="EC6C0A"/>
          </a:solidFill>
          <a:ln>
            <a:solidFill>
              <a:srgbClr val="EC6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solidFill>
                <a:srgbClr val="FFD511"/>
              </a:solidFill>
            </a:endParaRPr>
          </a:p>
        </p:txBody>
      </p:sp>
      <p:sp>
        <p:nvSpPr>
          <p:cNvPr id="47" name="Rectangle 46">
            <a:extLst>
              <a:ext uri="{FF2B5EF4-FFF2-40B4-BE49-F238E27FC236}">
                <a16:creationId xmlns:a16="http://schemas.microsoft.com/office/drawing/2014/main" id="{10045512-FBA8-4EDC-3760-122D82D3454B}"/>
              </a:ext>
            </a:extLst>
          </p:cNvPr>
          <p:cNvSpPr>
            <a:spLocks/>
          </p:cNvSpPr>
          <p:nvPr/>
        </p:nvSpPr>
        <p:spPr>
          <a:xfrm>
            <a:off x="10700892" y="5753024"/>
            <a:ext cx="457200" cy="182880"/>
          </a:xfrm>
          <a:prstGeom prst="rect">
            <a:avLst/>
          </a:prstGeom>
          <a:solidFill>
            <a:srgbClr val="EC6C0A"/>
          </a:solidFill>
          <a:ln>
            <a:solidFill>
              <a:srgbClr val="EC6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b="1" dirty="0"/>
          </a:p>
        </p:txBody>
      </p:sp>
      <p:sp>
        <p:nvSpPr>
          <p:cNvPr id="48" name="Freeform: Shape 40">
            <a:extLst>
              <a:ext uri="{FF2B5EF4-FFF2-40B4-BE49-F238E27FC236}">
                <a16:creationId xmlns:a16="http://schemas.microsoft.com/office/drawing/2014/main" id="{2696DDC7-24B3-7FAF-F3BB-7657A6C67811}"/>
              </a:ext>
            </a:extLst>
          </p:cNvPr>
          <p:cNvSpPr/>
          <p:nvPr/>
        </p:nvSpPr>
        <p:spPr>
          <a:xfrm>
            <a:off x="10234287" y="5204385"/>
            <a:ext cx="457199" cy="630358"/>
          </a:xfrm>
          <a:custGeom>
            <a:avLst/>
            <a:gdLst>
              <a:gd name="connsiteX0" fmla="*/ 326003 w 326003"/>
              <a:gd name="connsiteY0" fmla="*/ 166978 h 166978"/>
              <a:gd name="connsiteX1" fmla="*/ 206733 w 326003"/>
              <a:gd name="connsiteY1" fmla="*/ 31806 h 166978"/>
              <a:gd name="connsiteX2" fmla="*/ 0 w 326003"/>
              <a:gd name="connsiteY2" fmla="*/ 0 h 166978"/>
              <a:gd name="connsiteX0" fmla="*/ 432309 w 432309"/>
              <a:gd name="connsiteY0" fmla="*/ 50819 h 50819"/>
              <a:gd name="connsiteX1" fmla="*/ 206733 w 432309"/>
              <a:gd name="connsiteY1" fmla="*/ 31806 h 50819"/>
              <a:gd name="connsiteX2" fmla="*/ 0 w 432309"/>
              <a:gd name="connsiteY2" fmla="*/ 0 h 50819"/>
              <a:gd name="connsiteX0" fmla="*/ 432309 w 432309"/>
              <a:gd name="connsiteY0" fmla="*/ 116158 h 116158"/>
              <a:gd name="connsiteX1" fmla="*/ 206733 w 432309"/>
              <a:gd name="connsiteY1" fmla="*/ 31806 h 116158"/>
              <a:gd name="connsiteX2" fmla="*/ 0 w 432309"/>
              <a:gd name="connsiteY2" fmla="*/ 0 h 116158"/>
              <a:gd name="connsiteX0" fmla="*/ 418135 w 418135"/>
              <a:gd name="connsiteY0" fmla="*/ 578210 h 578211"/>
              <a:gd name="connsiteX1" fmla="*/ 206733 w 418135"/>
              <a:gd name="connsiteY1" fmla="*/ 51007 h 578211"/>
              <a:gd name="connsiteX2" fmla="*/ 0 w 418135"/>
              <a:gd name="connsiteY2" fmla="*/ 19201 h 578211"/>
              <a:gd name="connsiteX0" fmla="*/ 418135 w 418135"/>
              <a:gd name="connsiteY0" fmla="*/ 559009 h 559009"/>
              <a:gd name="connsiteX1" fmla="*/ 284691 w 418135"/>
              <a:gd name="connsiteY1" fmla="*/ 191523 h 559009"/>
              <a:gd name="connsiteX2" fmla="*/ 0 w 418135"/>
              <a:gd name="connsiteY2" fmla="*/ 0 h 559009"/>
              <a:gd name="connsiteX0" fmla="*/ 418135 w 418135"/>
              <a:gd name="connsiteY0" fmla="*/ 559009 h 559009"/>
              <a:gd name="connsiteX1" fmla="*/ 206733 w 418135"/>
              <a:gd name="connsiteY1" fmla="*/ 394799 h 559009"/>
              <a:gd name="connsiteX2" fmla="*/ 0 w 418135"/>
              <a:gd name="connsiteY2" fmla="*/ 0 h 559009"/>
              <a:gd name="connsiteX0" fmla="*/ 432309 w 432309"/>
              <a:gd name="connsiteY0" fmla="*/ 522710 h 522710"/>
              <a:gd name="connsiteX1" fmla="*/ 206733 w 432309"/>
              <a:gd name="connsiteY1" fmla="*/ 394799 h 522710"/>
              <a:gd name="connsiteX2" fmla="*/ 0 w 432309"/>
              <a:gd name="connsiteY2" fmla="*/ 0 h 522710"/>
              <a:gd name="connsiteX0" fmla="*/ 432309 w 432309"/>
              <a:gd name="connsiteY0" fmla="*/ 522710 h 522710"/>
              <a:gd name="connsiteX1" fmla="*/ 135863 w 432309"/>
              <a:gd name="connsiteY1" fmla="*/ 358500 h 522710"/>
              <a:gd name="connsiteX2" fmla="*/ 0 w 432309"/>
              <a:gd name="connsiteY2" fmla="*/ 0 h 522710"/>
            </a:gdLst>
            <a:ahLst/>
            <a:cxnLst>
              <a:cxn ang="0">
                <a:pos x="connsiteX0" y="connsiteY0"/>
              </a:cxn>
              <a:cxn ang="0">
                <a:pos x="connsiteX1" y="connsiteY1"/>
              </a:cxn>
              <a:cxn ang="0">
                <a:pos x="connsiteX2" y="connsiteY2"/>
              </a:cxn>
            </a:cxnLst>
            <a:rect l="l" t="t" r="r" b="b"/>
            <a:pathLst>
              <a:path w="432309" h="522710">
                <a:moveTo>
                  <a:pt x="432309" y="522710"/>
                </a:moveTo>
                <a:cubicBezTo>
                  <a:pt x="399841" y="469039"/>
                  <a:pt x="207915" y="445618"/>
                  <a:pt x="135863" y="358500"/>
                </a:cubicBezTo>
                <a:cubicBezTo>
                  <a:pt x="63812" y="271382"/>
                  <a:pt x="76199" y="1988"/>
                  <a:pt x="0" y="0"/>
                </a:cubicBezTo>
              </a:path>
            </a:pathLst>
          </a:custGeom>
          <a:noFill/>
          <a:ln w="76200">
            <a:solidFill>
              <a:srgbClr val="C00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TextBox 50">
            <a:extLst>
              <a:ext uri="{FF2B5EF4-FFF2-40B4-BE49-F238E27FC236}">
                <a16:creationId xmlns:a16="http://schemas.microsoft.com/office/drawing/2014/main" id="{F6EDD7C7-3C05-3B14-643F-9A63C520E074}"/>
              </a:ext>
            </a:extLst>
          </p:cNvPr>
          <p:cNvSpPr txBox="1"/>
          <p:nvPr/>
        </p:nvSpPr>
        <p:spPr>
          <a:xfrm>
            <a:off x="9559752" y="2737885"/>
            <a:ext cx="873957" cy="523220"/>
          </a:xfrm>
          <a:prstGeom prst="rect">
            <a:avLst/>
          </a:prstGeom>
          <a:noFill/>
        </p:spPr>
        <p:txBody>
          <a:bodyPr wrap="none" rtlCol="0">
            <a:spAutoFit/>
          </a:bodyPr>
          <a:lstStyle/>
          <a:p>
            <a:r>
              <a:rPr lang="en-US" sz="2800" dirty="0">
                <a:latin typeface="+mj-lt"/>
              </a:rPr>
              <a:t>Alice</a:t>
            </a:r>
            <a:endParaRPr lang="en-US" dirty="0">
              <a:latin typeface="+mj-lt"/>
            </a:endParaRPr>
          </a:p>
        </p:txBody>
      </p:sp>
      <p:sp>
        <p:nvSpPr>
          <p:cNvPr id="52" name="TextBox 51">
            <a:extLst>
              <a:ext uri="{FF2B5EF4-FFF2-40B4-BE49-F238E27FC236}">
                <a16:creationId xmlns:a16="http://schemas.microsoft.com/office/drawing/2014/main" id="{F44CCB64-0B2B-4098-8720-4C61D0C0B4D9}"/>
              </a:ext>
            </a:extLst>
          </p:cNvPr>
          <p:cNvSpPr txBox="1"/>
          <p:nvPr/>
        </p:nvSpPr>
        <p:spPr>
          <a:xfrm>
            <a:off x="10553315" y="2751873"/>
            <a:ext cx="750526" cy="523220"/>
          </a:xfrm>
          <a:prstGeom prst="rect">
            <a:avLst/>
          </a:prstGeom>
          <a:noFill/>
        </p:spPr>
        <p:txBody>
          <a:bodyPr wrap="none" rtlCol="0">
            <a:spAutoFit/>
          </a:bodyPr>
          <a:lstStyle/>
          <a:p>
            <a:r>
              <a:rPr lang="en-US" sz="2800" dirty="0">
                <a:latin typeface="+mj-lt"/>
              </a:rPr>
              <a:t>Bob</a:t>
            </a:r>
            <a:endParaRPr lang="en-US" dirty="0">
              <a:latin typeface="+mj-lt"/>
            </a:endParaRPr>
          </a:p>
        </p:txBody>
      </p:sp>
      <p:sp>
        <p:nvSpPr>
          <p:cNvPr id="54" name="Title 1">
            <a:extLst>
              <a:ext uri="{FF2B5EF4-FFF2-40B4-BE49-F238E27FC236}">
                <a16:creationId xmlns:a16="http://schemas.microsoft.com/office/drawing/2014/main" id="{6196D45A-8B9F-A5B2-41EC-CDEF030CF5CA}"/>
              </a:ext>
            </a:extLst>
          </p:cNvPr>
          <p:cNvSpPr txBox="1">
            <a:spLocks/>
          </p:cNvSpPr>
          <p:nvPr/>
        </p:nvSpPr>
        <p:spPr>
          <a:xfrm>
            <a:off x="788194" y="730616"/>
            <a:ext cx="10515600" cy="620412"/>
          </a:xfrm>
          <a:prstGeom prst="rect">
            <a:avLst/>
          </a:prstGeom>
        </p:spPr>
        <p:txBody>
          <a:bodyPr vert="horz" lIns="91440" tIns="45720" rIns="91440" bIns="45720" rtlCol="0" anchor="t">
            <a:norm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r>
              <a:rPr lang="en-US" sz="3200" dirty="0"/>
              <a:t>Safe assets: a simple model</a:t>
            </a:r>
            <a:endParaRPr lang="en-GB" sz="3200" dirty="0"/>
          </a:p>
        </p:txBody>
      </p:sp>
    </p:spTree>
    <p:extLst>
      <p:ext uri="{BB962C8B-B14F-4D97-AF65-F5344CB8AC3E}">
        <p14:creationId xmlns:p14="http://schemas.microsoft.com/office/powerpoint/2010/main" val="4189616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76355FB7-F8E7-6FC4-EA40-A7CAD9F5B126}"/>
              </a:ext>
            </a:extLst>
          </p:cNvPr>
          <p:cNvSpPr>
            <a:spLocks noGrp="1"/>
          </p:cNvSpPr>
          <p:nvPr>
            <p:ph idx="1"/>
          </p:nvPr>
        </p:nvSpPr>
        <p:spPr>
          <a:xfrm>
            <a:off x="454361" y="2011442"/>
            <a:ext cx="5310336" cy="3917772"/>
          </a:xfrm>
        </p:spPr>
        <p:txBody>
          <a:bodyPr>
            <a:noAutofit/>
          </a:bodyPr>
          <a:lstStyle/>
          <a:p>
            <a:pPr marL="0" lvl="1" indent="0">
              <a:buNone/>
            </a:pPr>
            <a:endParaRPr lang="en-US" sz="2000" dirty="0">
              <a:latin typeface="+mj-lt"/>
            </a:endParaRPr>
          </a:p>
          <a:p>
            <a:pPr marL="514350" lvl="1" indent="-285750">
              <a:buFont typeface="Arial" panose="020B0604020202020204" pitchFamily="34" charset="0"/>
              <a:buChar char="•"/>
            </a:pPr>
            <a:r>
              <a:rPr lang="en-US" sz="2000" dirty="0">
                <a:latin typeface="+mj-lt"/>
              </a:rPr>
              <a:t>Same would happen if roles were reserved</a:t>
            </a:r>
          </a:p>
          <a:p>
            <a:pPr marL="514350" lvl="1" indent="-285750">
              <a:buFont typeface="Arial" panose="020B0604020202020204" pitchFamily="34" charset="0"/>
              <a:buChar char="•"/>
            </a:pPr>
            <a:endParaRPr lang="en-US" sz="2000" dirty="0">
              <a:latin typeface="+mj-lt"/>
            </a:endParaRPr>
          </a:p>
          <a:p>
            <a:pPr marL="514350" lvl="1" indent="-285750">
              <a:buFont typeface="Arial" panose="020B0604020202020204" pitchFamily="34" charset="0"/>
              <a:buChar char="•"/>
            </a:pPr>
            <a:r>
              <a:rPr lang="en-US" sz="2000" dirty="0">
                <a:latin typeface="+mj-lt"/>
              </a:rPr>
              <a:t>Same happens when future shocks arrive</a:t>
            </a:r>
          </a:p>
          <a:p>
            <a:pPr marL="514350" lvl="1" indent="-285750">
              <a:buFont typeface="Arial" panose="020B0604020202020204" pitchFamily="34" charset="0"/>
              <a:buChar char="•"/>
            </a:pPr>
            <a:endParaRPr lang="en-US" sz="2000" dirty="0">
              <a:latin typeface="+mj-lt"/>
            </a:endParaRPr>
          </a:p>
          <a:p>
            <a:pPr marL="514350" lvl="1" indent="-285750">
              <a:buFont typeface="Arial" panose="020B0604020202020204" pitchFamily="34" charset="0"/>
              <a:buChar char="•"/>
            </a:pPr>
            <a:r>
              <a:rPr lang="en-US" sz="2000" dirty="0">
                <a:latin typeface="+mj-lt"/>
              </a:rPr>
              <a:t>Which assets can serve this role?</a:t>
            </a:r>
          </a:p>
        </p:txBody>
      </p:sp>
      <p:pic>
        <p:nvPicPr>
          <p:cNvPr id="11" name="Picture 10">
            <a:extLst>
              <a:ext uri="{FF2B5EF4-FFF2-40B4-BE49-F238E27FC236}">
                <a16:creationId xmlns:a16="http://schemas.microsoft.com/office/drawing/2014/main" id="{827D842E-515D-03CA-7982-6DB0A5146E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26870" y="2083443"/>
            <a:ext cx="5613353" cy="3917773"/>
          </a:xfrm>
          <a:prstGeom prst="rect">
            <a:avLst/>
          </a:prstGeom>
        </p:spPr>
      </p:pic>
      <p:sp>
        <p:nvSpPr>
          <p:cNvPr id="14" name="Title 1">
            <a:extLst>
              <a:ext uri="{FF2B5EF4-FFF2-40B4-BE49-F238E27FC236}">
                <a16:creationId xmlns:a16="http://schemas.microsoft.com/office/drawing/2014/main" id="{BC9E195A-79C8-6015-CD84-A7871021034F}"/>
              </a:ext>
            </a:extLst>
          </p:cNvPr>
          <p:cNvSpPr txBox="1">
            <a:spLocks/>
          </p:cNvSpPr>
          <p:nvPr/>
        </p:nvSpPr>
        <p:spPr>
          <a:xfrm>
            <a:off x="788194" y="730615"/>
            <a:ext cx="10515600" cy="1133693"/>
          </a:xfrm>
          <a:prstGeom prst="rect">
            <a:avLst/>
          </a:prstGeom>
        </p:spPr>
        <p:txBody>
          <a:bodyPr vert="horz" lIns="91440" tIns="45720" rIns="91440" bIns="45720" rtlCol="0" anchor="t">
            <a:norm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r>
              <a:rPr lang="en-US" sz="3200" dirty="0"/>
              <a:t>Safe assets: a simple model</a:t>
            </a:r>
            <a:endParaRPr lang="en-GB" sz="3200" dirty="0"/>
          </a:p>
        </p:txBody>
      </p:sp>
    </p:spTree>
    <p:extLst>
      <p:ext uri="{BB962C8B-B14F-4D97-AF65-F5344CB8AC3E}">
        <p14:creationId xmlns:p14="http://schemas.microsoft.com/office/powerpoint/2010/main" val="36959498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1F17E2-F5DB-01CE-42DA-40B3D297B449}"/>
              </a:ext>
            </a:extLst>
          </p:cNvPr>
          <p:cNvSpPr>
            <a:spLocks noGrp="1"/>
          </p:cNvSpPr>
          <p:nvPr>
            <p:ph type="title"/>
          </p:nvPr>
        </p:nvSpPr>
        <p:spPr>
          <a:xfrm>
            <a:off x="788194" y="730615"/>
            <a:ext cx="10515600" cy="1133693"/>
          </a:xfrm>
        </p:spPr>
        <p:txBody>
          <a:bodyPr>
            <a:normAutofit/>
          </a:bodyPr>
          <a:lstStyle/>
          <a:p>
            <a:r>
              <a:rPr lang="en-GB" sz="3200" dirty="0"/>
              <a:t>Characteristics of a safe asset</a:t>
            </a:r>
          </a:p>
        </p:txBody>
      </p:sp>
      <p:graphicFrame>
        <p:nvGraphicFramePr>
          <p:cNvPr id="5" name="Content Placeholder 2">
            <a:extLst>
              <a:ext uri="{FF2B5EF4-FFF2-40B4-BE49-F238E27FC236}">
                <a16:creationId xmlns:a16="http://schemas.microsoft.com/office/drawing/2014/main" id="{5BFD967C-1B3B-177F-AF59-648309827593}"/>
              </a:ext>
            </a:extLst>
          </p:cNvPr>
          <p:cNvGraphicFramePr>
            <a:graphicFrameLocks noGrp="1"/>
          </p:cNvGraphicFramePr>
          <p:nvPr>
            <p:ph idx="1"/>
            <p:extLst>
              <p:ext uri="{D42A27DB-BD31-4B8C-83A1-F6EECF244321}">
                <p14:modId xmlns:p14="http://schemas.microsoft.com/office/powerpoint/2010/main" val="328369010"/>
              </p:ext>
            </p:extLst>
          </p:nvPr>
        </p:nvGraphicFramePr>
        <p:xfrm>
          <a:off x="611982" y="1397924"/>
          <a:ext cx="10691812" cy="45144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852237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2">
            <a:extLst>
              <a:ext uri="{FF2B5EF4-FFF2-40B4-BE49-F238E27FC236}">
                <a16:creationId xmlns:a16="http://schemas.microsoft.com/office/drawing/2014/main" id="{5BFD967C-1B3B-177F-AF59-648309827593}"/>
              </a:ext>
            </a:extLst>
          </p:cNvPr>
          <p:cNvGraphicFramePr>
            <a:graphicFrameLocks noGrp="1"/>
          </p:cNvGraphicFramePr>
          <p:nvPr>
            <p:ph idx="1"/>
            <p:extLst>
              <p:ext uri="{D42A27DB-BD31-4B8C-83A1-F6EECF244321}">
                <p14:modId xmlns:p14="http://schemas.microsoft.com/office/powerpoint/2010/main" val="2285345261"/>
              </p:ext>
            </p:extLst>
          </p:nvPr>
        </p:nvGraphicFramePr>
        <p:xfrm>
          <a:off x="838200" y="1297461"/>
          <a:ext cx="10515600" cy="43945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1">
            <a:extLst>
              <a:ext uri="{FF2B5EF4-FFF2-40B4-BE49-F238E27FC236}">
                <a16:creationId xmlns:a16="http://schemas.microsoft.com/office/drawing/2014/main" id="{023CF286-EAB8-4E84-31F6-021E1A1EBDB1}"/>
              </a:ext>
            </a:extLst>
          </p:cNvPr>
          <p:cNvSpPr>
            <a:spLocks noGrp="1"/>
          </p:cNvSpPr>
          <p:nvPr>
            <p:ph type="title"/>
          </p:nvPr>
        </p:nvSpPr>
        <p:spPr>
          <a:xfrm>
            <a:off x="788194" y="730615"/>
            <a:ext cx="10515600" cy="1133693"/>
          </a:xfrm>
        </p:spPr>
        <p:txBody>
          <a:bodyPr>
            <a:normAutofit/>
          </a:bodyPr>
          <a:lstStyle/>
          <a:p>
            <a:r>
              <a:rPr lang="en-GB" sz="3200" dirty="0"/>
              <a:t>Characteristics of a safe asset</a:t>
            </a:r>
          </a:p>
        </p:txBody>
      </p:sp>
    </p:spTree>
    <p:extLst>
      <p:ext uri="{BB962C8B-B14F-4D97-AF65-F5344CB8AC3E}">
        <p14:creationId xmlns:p14="http://schemas.microsoft.com/office/powerpoint/2010/main" val="23183307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5E25D351-92EC-4992-A1F5-3764322A2663}"/>
              </a:ext>
            </a:extLst>
          </p:cNvPr>
          <p:cNvSpPr/>
          <p:nvPr/>
        </p:nvSpPr>
        <p:spPr>
          <a:xfrm>
            <a:off x="1113098" y="1318704"/>
            <a:ext cx="9965803" cy="1953306"/>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FF2600"/>
              </a:solidFill>
            </a:endParaRPr>
          </a:p>
        </p:txBody>
      </p:sp>
      <p:sp>
        <p:nvSpPr>
          <p:cNvPr id="26" name="Title 25">
            <a:extLst>
              <a:ext uri="{FF2B5EF4-FFF2-40B4-BE49-F238E27FC236}">
                <a16:creationId xmlns:a16="http://schemas.microsoft.com/office/drawing/2014/main" id="{C75D7D53-C50F-676E-C20F-4D2DDF35A50F}"/>
              </a:ext>
            </a:extLst>
          </p:cNvPr>
          <p:cNvSpPr>
            <a:spLocks noGrp="1"/>
          </p:cNvSpPr>
          <p:nvPr>
            <p:ph type="title"/>
          </p:nvPr>
        </p:nvSpPr>
        <p:spPr>
          <a:xfrm>
            <a:off x="1334947" y="1184270"/>
            <a:ext cx="9522106" cy="2217711"/>
          </a:xfrm>
        </p:spPr>
        <p:txBody>
          <a:bodyPr anchor="ctr">
            <a:noAutofit/>
          </a:bodyPr>
          <a:lstStyle/>
          <a:p>
            <a:pPr algn="ctr"/>
            <a:r>
              <a:rPr lang="en-GB" sz="4800" cap="none" dirty="0">
                <a:solidFill>
                  <a:srgbClr val="EC6D0B"/>
                </a:solidFill>
              </a:rPr>
              <a:t>BORROWING COSTS IN THE EURO AREA: THE 2012-12 CRISIS</a:t>
            </a:r>
            <a:endParaRPr lang="en-US" sz="4800" cap="none" dirty="0">
              <a:solidFill>
                <a:srgbClr val="EC6D0B"/>
              </a:solidFill>
            </a:endParaRPr>
          </a:p>
        </p:txBody>
      </p:sp>
    </p:spTree>
    <p:extLst>
      <p:ext uri="{BB962C8B-B14F-4D97-AF65-F5344CB8AC3E}">
        <p14:creationId xmlns:p14="http://schemas.microsoft.com/office/powerpoint/2010/main" val="3062573409"/>
      </p:ext>
    </p:extLst>
  </p:cSld>
  <p:clrMapOvr>
    <a:masterClrMapping/>
  </p:clrMapOvr>
</p:sld>
</file>

<file path=ppt/theme/theme1.xml><?xml version="1.0" encoding="utf-8"?>
<a:theme xmlns:a="http://schemas.openxmlformats.org/drawingml/2006/main" name="ChronicleVTI">
  <a:themeElements>
    <a:clrScheme name="AnalogousFromDarkSeedLeftStep">
      <a:dk1>
        <a:srgbClr val="000000"/>
      </a:dk1>
      <a:lt1>
        <a:srgbClr val="FFFFFF"/>
      </a:lt1>
      <a:dk2>
        <a:srgbClr val="1A1634"/>
      </a:dk2>
      <a:lt2>
        <a:srgbClr val="F0F3F3"/>
      </a:lt2>
      <a:accent1>
        <a:srgbClr val="E72950"/>
      </a:accent1>
      <a:accent2>
        <a:srgbClr val="D5178E"/>
      </a:accent2>
      <a:accent3>
        <a:srgbClr val="DF29E7"/>
      </a:accent3>
      <a:accent4>
        <a:srgbClr val="7E17D5"/>
      </a:accent4>
      <a:accent5>
        <a:srgbClr val="4129E7"/>
      </a:accent5>
      <a:accent6>
        <a:srgbClr val="174ED5"/>
      </a:accent6>
      <a:hlink>
        <a:srgbClr val="7351C5"/>
      </a:hlink>
      <a:folHlink>
        <a:srgbClr val="7F7F7F"/>
      </a:folHlink>
    </a:clrScheme>
    <a:fontScheme name="Univers Calisto">
      <a:majorFont>
        <a:latin typeface="Univers Condensed"/>
        <a:ea typeface=""/>
        <a:cs typeface=""/>
      </a:majorFont>
      <a:minorFont>
        <a:latin typeface="Calisto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ronicleVTI" id="{508E4D90-5116-4BF0-876B-3F422DD1F65F}" vid="{AA21DC3D-92A8-43A4-8358-ED428371CD55}"/>
    </a:ext>
  </a:extLst>
</a:theme>
</file>

<file path=docProps/app.xml><?xml version="1.0" encoding="utf-8"?>
<Properties xmlns="http://schemas.openxmlformats.org/officeDocument/2006/extended-properties" xmlns:vt="http://schemas.openxmlformats.org/officeDocument/2006/docPropsVTypes">
  <Template/>
  <TotalTime>1782</TotalTime>
  <Words>1923</Words>
  <Application>Microsoft Macintosh PowerPoint</Application>
  <PresentationFormat>Widescreen</PresentationFormat>
  <Paragraphs>130</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Arial</vt:lpstr>
      <vt:lpstr>Calisto MT</vt:lpstr>
      <vt:lpstr>Univers Condensed</vt:lpstr>
      <vt:lpstr>ChronicleVTI</vt:lpstr>
      <vt:lpstr>Chapter 8  The flight to safety</vt:lpstr>
      <vt:lpstr>Flight of capital to safety</vt:lpstr>
      <vt:lpstr>SAFE ASSETS: A SIMPLE MODEL</vt:lpstr>
      <vt:lpstr>PowerPoint Presentation</vt:lpstr>
      <vt:lpstr>PowerPoint Presentation</vt:lpstr>
      <vt:lpstr>PowerPoint Presentation</vt:lpstr>
      <vt:lpstr>Characteristics of a safe asset</vt:lpstr>
      <vt:lpstr>Characteristics of a safe asset</vt:lpstr>
      <vt:lpstr>BORROWING COSTS IN THE EURO AREA: THE 2012-12 CRISIS</vt:lpstr>
      <vt:lpstr>Sequence of events</vt:lpstr>
      <vt:lpstr>10-year sovereign yields in the periphery and CORE</vt:lpstr>
      <vt:lpstr>What were the sources of risks?</vt:lpstr>
      <vt:lpstr>The 2010-12 crisis: solutions</vt:lpstr>
      <vt:lpstr>THE PANDEMIC FLIGHT TO SAFETY OF 2020</vt:lpstr>
      <vt:lpstr>Sequence of events</vt:lpstr>
      <vt:lpstr>The pandemic flight to safety of 2020</vt:lpstr>
      <vt:lpstr>The pandemic flight to safety of 2020</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crash-course on the euro crisis</dc:title>
  <dc:creator>Lyu,K (pgt)</dc:creator>
  <cp:lastModifiedBy>Reis,RA</cp:lastModifiedBy>
  <cp:revision>128</cp:revision>
  <dcterms:created xsi:type="dcterms:W3CDTF">2019-08-12T17:55:08Z</dcterms:created>
  <dcterms:modified xsi:type="dcterms:W3CDTF">2023-06-10T08:46:13Z</dcterms:modified>
</cp:coreProperties>
</file>