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58" r:id="rId1"/>
  </p:sldMasterIdLst>
  <p:notesMasterIdLst>
    <p:notesMasterId r:id="rId32"/>
  </p:notesMasterIdLst>
  <p:sldIdLst>
    <p:sldId id="256" r:id="rId2"/>
    <p:sldId id="285" r:id="rId3"/>
    <p:sldId id="259" r:id="rId4"/>
    <p:sldId id="260" r:id="rId5"/>
    <p:sldId id="261" r:id="rId6"/>
    <p:sldId id="286" r:id="rId7"/>
    <p:sldId id="290" r:id="rId8"/>
    <p:sldId id="263" r:id="rId9"/>
    <p:sldId id="264" r:id="rId10"/>
    <p:sldId id="265" r:id="rId11"/>
    <p:sldId id="291" r:id="rId12"/>
    <p:sldId id="266" r:id="rId13"/>
    <p:sldId id="267" r:id="rId14"/>
    <p:sldId id="269" r:id="rId15"/>
    <p:sldId id="270" r:id="rId16"/>
    <p:sldId id="292" r:id="rId17"/>
    <p:sldId id="284" r:id="rId18"/>
    <p:sldId id="273" r:id="rId19"/>
    <p:sldId id="275" r:id="rId20"/>
    <p:sldId id="276" r:id="rId21"/>
    <p:sldId id="277" r:id="rId22"/>
    <p:sldId id="287" r:id="rId23"/>
    <p:sldId id="294" r:id="rId24"/>
    <p:sldId id="279" r:id="rId25"/>
    <p:sldId id="295" r:id="rId26"/>
    <p:sldId id="288" r:id="rId27"/>
    <p:sldId id="281" r:id="rId28"/>
    <p:sldId id="293" r:id="rId29"/>
    <p:sldId id="282" r:id="rId30"/>
    <p:sldId id="289" r:id="rId31"/>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lvl9pPr>
  </p:defaultTextStyle>
  <p:extLst>
    <p:ext uri="{521415D9-36F7-43E2-AB2F-B90AF26B5E84}">
      <p14:sectionLst xmlns:p14="http://schemas.microsoft.com/office/powerpoint/2010/main">
        <p14:section name="Default Section" id="{15F655DD-BBA4-224F-BD59-32CB975CC450}">
          <p14:sldIdLst>
            <p14:sldId id="256"/>
            <p14:sldId id="285"/>
            <p14:sldId id="259"/>
            <p14:sldId id="260"/>
            <p14:sldId id="261"/>
          </p14:sldIdLst>
        </p14:section>
        <p14:section name="Model of exchange rates" id="{60411E85-2D8A-1345-8101-BC3ACB18ECD8}">
          <p14:sldIdLst>
            <p14:sldId id="286"/>
            <p14:sldId id="290"/>
            <p14:sldId id="263"/>
            <p14:sldId id="264"/>
            <p14:sldId id="265"/>
            <p14:sldId id="291"/>
            <p14:sldId id="266"/>
            <p14:sldId id="267"/>
            <p14:sldId id="269"/>
            <p14:sldId id="270"/>
            <p14:sldId id="292"/>
            <p14:sldId id="284"/>
            <p14:sldId id="273"/>
            <p14:sldId id="275"/>
            <p14:sldId id="276"/>
            <p14:sldId id="277"/>
          </p14:sldIdLst>
        </p14:section>
        <p14:section name="Mexican Tequila crisis" id="{AA35C6BB-8A42-E84A-BE3D-545403E19357}">
          <p14:sldIdLst>
            <p14:sldId id="287"/>
            <p14:sldId id="294"/>
            <p14:sldId id="279"/>
            <p14:sldId id="295"/>
            <p14:sldId id="288"/>
            <p14:sldId id="281"/>
            <p14:sldId id="293"/>
            <p14:sldId id="282"/>
            <p14:sldId id="28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6D0B"/>
    <a:srgbClr val="E77E12"/>
    <a:srgbClr val="FFBD16"/>
    <a:srgbClr val="947370"/>
    <a:srgbClr val="A5695D"/>
    <a:srgbClr val="B66549"/>
    <a:srgbClr val="D77024"/>
    <a:srgbClr val="C76736"/>
    <a:srgbClr val="EDA70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9E4"/>
          </a:solidFill>
        </a:fill>
      </a:tcStyle>
    </a:wholeTbl>
    <a:band2H>
      <a:tcTxStyle/>
      <a:tcStyle>
        <a:tcBdr/>
        <a:fill>
          <a:solidFill>
            <a:srgbClr val="E8EDF2"/>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BDBCA"/>
          </a:solidFill>
        </a:fill>
      </a:tcStyle>
    </a:wholeTbl>
    <a:band2H>
      <a:tcTxStyle/>
      <a:tcStyle>
        <a:tcBdr/>
        <a:fill>
          <a:solidFill>
            <a:srgbClr val="FDEE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3CFCB"/>
          </a:solidFill>
        </a:fill>
      </a:tcStyle>
    </a:wholeTbl>
    <a:band2H>
      <a:tcTxStyle/>
      <a:tcStyle>
        <a:tcBdr/>
        <a:fill>
          <a:solidFill>
            <a:srgbClr val="F9E9E7"/>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38"/>
    <p:restoredTop sz="94762"/>
  </p:normalViewPr>
  <p:slideViewPr>
    <p:cSldViewPr snapToGrid="0" snapToObjects="1">
      <p:cViewPr varScale="1">
        <p:scale>
          <a:sx n="121" d="100"/>
          <a:sy n="121" d="100"/>
        </p:scale>
        <p:origin x="832"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1" name="Shape 91"/>
          <p:cNvSpPr>
            <a:spLocks noGrp="1" noRot="1" noChangeAspect="1"/>
          </p:cNvSpPr>
          <p:nvPr>
            <p:ph type="sldImg"/>
          </p:nvPr>
        </p:nvSpPr>
        <p:spPr>
          <a:xfrm>
            <a:off x="1143000" y="685800"/>
            <a:ext cx="4572000" cy="3429000"/>
          </a:xfrm>
          <a:prstGeom prst="rect">
            <a:avLst/>
          </a:prstGeom>
        </p:spPr>
        <p:txBody>
          <a:bodyPr/>
          <a:lstStyle/>
          <a:p>
            <a:endParaRPr/>
          </a:p>
        </p:txBody>
      </p:sp>
      <p:sp>
        <p:nvSpPr>
          <p:cNvPr id="92" name="Shape 92"/>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j-lt"/>
        <a:ea typeface="+mj-ea"/>
        <a:cs typeface="+mj-cs"/>
        <a:sym typeface="Calibri"/>
      </a:defRPr>
    </a:lvl1pPr>
    <a:lvl2pPr indent="228600" latinLnBrk="0">
      <a:defRPr sz="1200">
        <a:latin typeface="+mj-lt"/>
        <a:ea typeface="+mj-ea"/>
        <a:cs typeface="+mj-cs"/>
        <a:sym typeface="Calibri"/>
      </a:defRPr>
    </a:lvl2pPr>
    <a:lvl3pPr indent="457200" latinLnBrk="0">
      <a:defRPr sz="1200">
        <a:latin typeface="+mj-lt"/>
        <a:ea typeface="+mj-ea"/>
        <a:cs typeface="+mj-cs"/>
        <a:sym typeface="Calibri"/>
      </a:defRPr>
    </a:lvl3pPr>
    <a:lvl4pPr indent="685800" latinLnBrk="0">
      <a:defRPr sz="1200">
        <a:latin typeface="+mj-lt"/>
        <a:ea typeface="+mj-ea"/>
        <a:cs typeface="+mj-cs"/>
        <a:sym typeface="Calibri"/>
      </a:defRPr>
    </a:lvl4pPr>
    <a:lvl5pPr indent="914400" latinLnBrk="0">
      <a:defRPr sz="1200">
        <a:latin typeface="+mj-lt"/>
        <a:ea typeface="+mj-ea"/>
        <a:cs typeface="+mj-cs"/>
        <a:sym typeface="Calibri"/>
      </a:defRPr>
    </a:lvl5pPr>
    <a:lvl6pPr indent="1143000" latinLnBrk="0">
      <a:defRPr sz="1200">
        <a:latin typeface="+mj-lt"/>
        <a:ea typeface="+mj-ea"/>
        <a:cs typeface="+mj-cs"/>
        <a:sym typeface="Calibri"/>
      </a:defRPr>
    </a:lvl6pPr>
    <a:lvl7pPr indent="1371600" latinLnBrk="0">
      <a:defRPr sz="1200">
        <a:latin typeface="+mj-lt"/>
        <a:ea typeface="+mj-ea"/>
        <a:cs typeface="+mj-cs"/>
        <a:sym typeface="Calibri"/>
      </a:defRPr>
    </a:lvl7pPr>
    <a:lvl8pPr indent="1600200" latinLnBrk="0">
      <a:defRPr sz="1200">
        <a:latin typeface="+mj-lt"/>
        <a:ea typeface="+mj-ea"/>
        <a:cs typeface="+mj-cs"/>
        <a:sym typeface="Calibri"/>
      </a:defRPr>
    </a:lvl8pPr>
    <a:lvl9pPr indent="1828800" latinLnBrk="0">
      <a:defRPr sz="1200">
        <a:latin typeface="+mj-lt"/>
        <a:ea typeface="+mj-ea"/>
        <a:cs typeface="+mj-cs"/>
        <a:sym typeface="Calibri"/>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8369401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219930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604597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Two Content">
    <p:spTree>
      <p:nvGrpSpPr>
        <p:cNvPr id="1" name=""/>
        <p:cNvGrpSpPr/>
        <p:nvPr/>
      </p:nvGrpSpPr>
      <p:grpSpPr>
        <a:xfrm>
          <a:off x="0" y="0"/>
          <a:ext cx="0" cy="0"/>
          <a:chOff x="0" y="0"/>
          <a:chExt cx="0" cy="0"/>
        </a:xfrm>
      </p:grpSpPr>
      <p:sp>
        <p:nvSpPr>
          <p:cNvPr id="38" name="Title Text"/>
          <p:cNvSpPr txBox="1">
            <a:spLocks noGrp="1"/>
          </p:cNvSpPr>
          <p:nvPr>
            <p:ph type="title"/>
          </p:nvPr>
        </p:nvSpPr>
        <p:spPr>
          <a:prstGeom prst="rect">
            <a:avLst/>
          </a:prstGeom>
        </p:spPr>
        <p:txBody>
          <a:bodyPr/>
          <a:lstStyle/>
          <a:p>
            <a:r>
              <a:t>Title Text</a:t>
            </a:r>
          </a:p>
        </p:txBody>
      </p:sp>
      <p:sp>
        <p:nvSpPr>
          <p:cNvPr id="39" name="Body Level One…"/>
          <p:cNvSpPr txBox="1">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76814980"/>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273151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7360739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256492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520247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885574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497176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8156132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889863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6/10/23</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50355513"/>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95325" y="871759"/>
            <a:ext cx="6678241" cy="2557242"/>
          </a:xfrm>
        </p:spPr>
        <p:txBody>
          <a:bodyPr>
            <a:normAutofit fontScale="90000"/>
          </a:bodyPr>
          <a:lstStyle/>
          <a:p>
            <a:pPr>
              <a:spcBef>
                <a:spcPts val="1800"/>
              </a:spcBef>
            </a:pPr>
            <a:r>
              <a:rPr lang="en-US" u="sng" dirty="0"/>
              <a:t>Chapter 9</a:t>
            </a:r>
            <a:br>
              <a:rPr lang="en-US" dirty="0"/>
            </a:br>
            <a:br>
              <a:rPr lang="en-US" dirty="0"/>
            </a:br>
            <a:r>
              <a:rPr lang="en-GB" dirty="0"/>
              <a:t>Exchange rate policies and the speed of recoveries </a:t>
            </a:r>
            <a:endParaRPr lang="en-US" dirty="0"/>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4" y="4768854"/>
            <a:ext cx="6607843" cy="1365246"/>
          </a:xfrm>
        </p:spPr>
        <p:txBody>
          <a:bodyPr>
            <a:normAutofit fontScale="92500"/>
          </a:bodyPr>
          <a:lstStyle/>
          <a:p>
            <a:pPr>
              <a:spcBef>
                <a:spcPts val="400"/>
              </a:spcBef>
            </a:pPr>
            <a:r>
              <a:rPr lang="en-US" dirty="0"/>
              <a:t>A Model of Exchange Rates and Recovery</a:t>
            </a:r>
          </a:p>
          <a:p>
            <a:pPr>
              <a:spcBef>
                <a:spcPts val="400"/>
              </a:spcBef>
            </a:pPr>
            <a:r>
              <a:rPr lang="en-US" dirty="0"/>
              <a:t>The Mexican Tequila Crisis of 1994-95</a:t>
            </a:r>
          </a:p>
          <a:p>
            <a:pPr>
              <a:spcBef>
                <a:spcPts val="400"/>
              </a:spcBef>
            </a:pPr>
            <a:r>
              <a:rPr lang="en-US" dirty="0"/>
              <a:t>The Lasting Stagnation from the 2008 Global Financial Crisis</a:t>
            </a:r>
          </a:p>
        </p:txBody>
      </p: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Long-run equilibrium and exchange rate in short-run"/>
          <p:cNvSpPr txBox="1">
            <a:spLocks noGrp="1"/>
          </p:cNvSpPr>
          <p:nvPr>
            <p:ph type="title"/>
          </p:nvPr>
        </p:nvSpPr>
        <p:spPr>
          <a:xfrm>
            <a:off x="757370" y="687225"/>
            <a:ext cx="10855412" cy="679545"/>
          </a:xfrm>
          <a:prstGeom prst="rect">
            <a:avLst/>
          </a:prstGeom>
        </p:spPr>
        <p:txBody>
          <a:bodyPr>
            <a:normAutofit/>
          </a:bodyPr>
          <a:lstStyle>
            <a:lvl1pPr>
              <a:defRPr sz="3900"/>
            </a:lvl1pPr>
          </a:lstStyle>
          <a:p>
            <a:r>
              <a:rPr lang="en-GB" sz="3200" dirty="0"/>
              <a:t>Purchasing power parity</a:t>
            </a:r>
            <a:endParaRPr sz="3200" dirty="0"/>
          </a:p>
        </p:txBody>
      </p:sp>
      <p:sp>
        <p:nvSpPr>
          <p:cNvPr id="154" name="The internal balance of investment and savings determines the level of output is at A…"/>
          <p:cNvSpPr txBox="1">
            <a:spLocks noGrp="1"/>
          </p:cNvSpPr>
          <p:nvPr>
            <p:ph type="body" sz="half" idx="1"/>
          </p:nvPr>
        </p:nvSpPr>
        <p:spPr>
          <a:xfrm>
            <a:off x="719775" y="1594183"/>
            <a:ext cx="5815638" cy="4480531"/>
          </a:xfrm>
          <a:prstGeom prst="rect">
            <a:avLst/>
          </a:prstGeom>
        </p:spPr>
        <p:txBody>
          <a:bodyPr>
            <a:noAutofit/>
          </a:bodyPr>
          <a:lstStyle/>
          <a:p>
            <a:pPr>
              <a:lnSpc>
                <a:spcPct val="100000"/>
              </a:lnSpc>
              <a:spcBef>
                <a:spcPts val="1200"/>
              </a:spcBef>
              <a:spcAft>
                <a:spcPts val="600"/>
              </a:spcAft>
              <a:defRPr sz="2100"/>
            </a:pPr>
            <a:r>
              <a:rPr dirty="0">
                <a:latin typeface="+mj-lt"/>
              </a:rPr>
              <a:t>The internal balance of investment and savings determines the level of output is at </a:t>
            </a:r>
            <a:r>
              <a:rPr i="1" dirty="0">
                <a:latin typeface="+mj-lt"/>
              </a:rPr>
              <a:t>A</a:t>
            </a:r>
          </a:p>
          <a:p>
            <a:pPr>
              <a:lnSpc>
                <a:spcPct val="100000"/>
              </a:lnSpc>
              <a:spcBef>
                <a:spcPts val="1200"/>
              </a:spcBef>
              <a:spcAft>
                <a:spcPts val="600"/>
              </a:spcAft>
              <a:defRPr sz="2100"/>
            </a:pPr>
            <a:r>
              <a:rPr dirty="0">
                <a:latin typeface="+mj-lt"/>
              </a:rPr>
              <a:t>Both saving and investment depends on the real exchange rate (</a:t>
            </a:r>
            <a:r>
              <a:rPr i="1" dirty="0">
                <a:latin typeface="+mj-lt"/>
              </a:rPr>
              <a:t>e</a:t>
            </a:r>
            <a:r>
              <a:rPr dirty="0">
                <a:latin typeface="+mj-lt"/>
              </a:rPr>
              <a:t>)</a:t>
            </a:r>
            <a:endParaRPr lang="en-GB" dirty="0">
              <a:latin typeface="+mj-lt"/>
            </a:endParaRPr>
          </a:p>
          <a:p>
            <a:pPr>
              <a:lnSpc>
                <a:spcPct val="100000"/>
              </a:lnSpc>
              <a:spcBef>
                <a:spcPts val="1200"/>
              </a:spcBef>
              <a:spcAft>
                <a:spcPts val="600"/>
              </a:spcAft>
              <a:defRPr sz="2100"/>
            </a:pPr>
            <a:endParaRPr lang="en-GB" dirty="0">
              <a:latin typeface="+mj-lt"/>
            </a:endParaRPr>
          </a:p>
          <a:p>
            <a:pPr>
              <a:lnSpc>
                <a:spcPct val="100000"/>
              </a:lnSpc>
              <a:spcBef>
                <a:spcPts val="1200"/>
              </a:spcBef>
              <a:spcAft>
                <a:spcPts val="600"/>
              </a:spcAft>
              <a:defRPr sz="2100"/>
            </a:pPr>
            <a:r>
              <a:rPr lang="en-GB" b="1" dirty="0">
                <a:solidFill>
                  <a:srgbClr val="EC6D0B"/>
                </a:solidFill>
                <a:latin typeface="+mj-lt"/>
              </a:rPr>
              <a:t>Purchasing Power Parity Condition: </a:t>
            </a:r>
            <a:r>
              <a:rPr lang="en-GB" dirty="0">
                <a:latin typeface="+mj-lt"/>
              </a:rPr>
              <a:t>domestic and foreign goods must ultimately sell for the same real price</a:t>
            </a:r>
            <a:endParaRPr dirty="0">
              <a:latin typeface="+mj-lt"/>
            </a:endParaRPr>
          </a:p>
          <a:p>
            <a:pPr>
              <a:lnSpc>
                <a:spcPct val="100000"/>
              </a:lnSpc>
              <a:spcBef>
                <a:spcPts val="1200"/>
              </a:spcBef>
              <a:spcAft>
                <a:spcPts val="600"/>
              </a:spcAft>
              <a:defRPr sz="2100"/>
            </a:pPr>
            <a:r>
              <a:rPr dirty="0">
                <a:latin typeface="+mj-lt"/>
              </a:rPr>
              <a:t>In the long-run equilibrium, </a:t>
            </a:r>
            <a:r>
              <a:rPr i="1" dirty="0">
                <a:solidFill>
                  <a:srgbClr val="EC6D0B"/>
                </a:solidFill>
                <a:latin typeface="+mj-lt"/>
              </a:rPr>
              <a:t>e</a:t>
            </a:r>
            <a:r>
              <a:rPr dirty="0">
                <a:solidFill>
                  <a:srgbClr val="EC6D0B"/>
                </a:solidFill>
                <a:latin typeface="+mj-lt"/>
              </a:rPr>
              <a:t> ≈ 1</a:t>
            </a:r>
            <a:endParaRPr lang="pt-PT" dirty="0">
              <a:solidFill>
                <a:srgbClr val="EC6D0B"/>
              </a:solidFill>
              <a:latin typeface="+mj-lt"/>
            </a:endParaRPr>
          </a:p>
        </p:txBody>
      </p:sp>
      <p:grpSp>
        <p:nvGrpSpPr>
          <p:cNvPr id="166" name="Group"/>
          <p:cNvGrpSpPr/>
          <p:nvPr/>
        </p:nvGrpSpPr>
        <p:grpSpPr>
          <a:xfrm>
            <a:off x="6579142" y="1486571"/>
            <a:ext cx="4990235" cy="4500821"/>
            <a:chOff x="-1" y="0"/>
            <a:chExt cx="5429084" cy="4500819"/>
          </a:xfrm>
        </p:grpSpPr>
        <p:sp>
          <p:nvSpPr>
            <p:cNvPr id="155" name="Straight Connector 18"/>
            <p:cNvSpPr/>
            <p:nvPr/>
          </p:nvSpPr>
          <p:spPr>
            <a:xfrm flipV="1">
              <a:off x="886834" y="1310125"/>
              <a:ext cx="3906359" cy="2308938"/>
            </a:xfrm>
            <a:prstGeom prst="line">
              <a:avLst/>
            </a:prstGeom>
            <a:noFill/>
            <a:ln w="38100" cap="flat">
              <a:solidFill>
                <a:srgbClr val="00B050"/>
              </a:solidFill>
              <a:prstDash val="solid"/>
              <a:miter lim="800000"/>
            </a:ln>
            <a:effectLst/>
          </p:spPr>
          <p:txBody>
            <a:bodyPr wrap="square" lIns="45719" tIns="45719" rIns="45719" bIns="45719" numCol="1" anchor="t">
              <a:noAutofit/>
            </a:bodyPr>
            <a:lstStyle/>
            <a:p>
              <a:endParaRPr/>
            </a:p>
          </p:txBody>
        </p:sp>
        <p:sp>
          <p:nvSpPr>
            <p:cNvPr id="156" name="Straight Arrow Connector 3"/>
            <p:cNvSpPr/>
            <p:nvPr/>
          </p:nvSpPr>
          <p:spPr>
            <a:xfrm>
              <a:off x="551444" y="4058976"/>
              <a:ext cx="4577140" cy="1"/>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157" name="Straight Arrow Connector 17"/>
            <p:cNvSpPr/>
            <p:nvPr/>
          </p:nvSpPr>
          <p:spPr>
            <a:xfrm flipV="1">
              <a:off x="552162" y="237637"/>
              <a:ext cx="4156" cy="3806473"/>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158" name="TextBox 65"/>
            <p:cNvSpPr txBox="1"/>
            <p:nvPr/>
          </p:nvSpPr>
          <p:spPr>
            <a:xfrm rot="16200000">
              <a:off x="-1308919" y="1865003"/>
              <a:ext cx="3010308"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lgn="ctr">
                <a:defRPr sz="2400"/>
              </a:lvl1pPr>
            </a:lstStyle>
            <a:p>
              <a:r>
                <a:rPr dirty="0"/>
                <a:t>Investment and Savings</a:t>
              </a:r>
            </a:p>
          </p:txBody>
        </p:sp>
        <p:sp>
          <p:nvSpPr>
            <p:cNvPr id="159" name="TextBox 38"/>
            <p:cNvSpPr txBox="1"/>
            <p:nvPr/>
          </p:nvSpPr>
          <p:spPr>
            <a:xfrm>
              <a:off x="3642424" y="4108348"/>
              <a:ext cx="1392843"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lgn="ctr">
                <a:defRPr sz="2400"/>
              </a:lvl1pPr>
            </a:lstStyle>
            <a:p>
              <a:r>
                <a:t>Output (Y)</a:t>
              </a:r>
            </a:p>
          </p:txBody>
        </p:sp>
        <p:sp>
          <p:nvSpPr>
            <p:cNvPr id="160" name="TextBox 8"/>
            <p:cNvSpPr txBox="1"/>
            <p:nvPr/>
          </p:nvSpPr>
          <p:spPr>
            <a:xfrm>
              <a:off x="1067172" y="0"/>
              <a:ext cx="3095586"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2400"/>
              </a:lvl1pPr>
            </a:lstStyle>
            <a:p>
              <a:r>
                <a:t>(a) Investment = Savings</a:t>
              </a:r>
            </a:p>
          </p:txBody>
        </p:sp>
        <p:sp>
          <p:nvSpPr>
            <p:cNvPr id="161" name="TextBox 103"/>
            <p:cNvSpPr txBox="1"/>
            <p:nvPr/>
          </p:nvSpPr>
          <p:spPr>
            <a:xfrm>
              <a:off x="4250985" y="934811"/>
              <a:ext cx="620155" cy="461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algn="ctr">
                <a:defRPr sz="2400">
                  <a:solidFill>
                    <a:srgbClr val="00B050"/>
                  </a:solidFill>
                </a:defRPr>
              </a:pPr>
              <a:r>
                <a:rPr dirty="0"/>
                <a:t>S(</a:t>
              </a:r>
              <a:r>
                <a:rPr lang="en-GB" dirty="0"/>
                <a:t>1</a:t>
              </a:r>
              <a:r>
                <a:rPr dirty="0"/>
                <a:t>)</a:t>
              </a:r>
            </a:p>
          </p:txBody>
        </p:sp>
        <p:sp>
          <p:nvSpPr>
            <p:cNvPr id="162" name="Straight Connector 39"/>
            <p:cNvSpPr/>
            <p:nvPr/>
          </p:nvSpPr>
          <p:spPr>
            <a:xfrm flipV="1">
              <a:off x="1051713" y="2549647"/>
              <a:ext cx="4076070" cy="14805"/>
            </a:xfrm>
            <a:prstGeom prst="line">
              <a:avLst/>
            </a:prstGeom>
            <a:noFill/>
            <a:ln w="38100" cap="flat">
              <a:solidFill>
                <a:srgbClr val="FF0000"/>
              </a:solidFill>
              <a:prstDash val="solid"/>
              <a:miter lim="800000"/>
            </a:ln>
            <a:effectLst/>
          </p:spPr>
          <p:txBody>
            <a:bodyPr wrap="square" lIns="45719" tIns="45719" rIns="45719" bIns="45719" numCol="1" anchor="t">
              <a:noAutofit/>
            </a:bodyPr>
            <a:lstStyle/>
            <a:p>
              <a:endParaRPr/>
            </a:p>
          </p:txBody>
        </p:sp>
        <p:sp>
          <p:nvSpPr>
            <p:cNvPr id="163" name="TextBox 104"/>
            <p:cNvSpPr txBox="1"/>
            <p:nvPr/>
          </p:nvSpPr>
          <p:spPr>
            <a:xfrm>
              <a:off x="4903102" y="2138001"/>
              <a:ext cx="525981" cy="46166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algn="ctr">
                <a:defRPr sz="2400">
                  <a:solidFill>
                    <a:srgbClr val="FF0000"/>
                  </a:solidFill>
                </a:defRPr>
              </a:pPr>
              <a:r>
                <a:rPr dirty="0"/>
                <a:t>I(</a:t>
              </a:r>
              <a:r>
                <a:rPr lang="en-GB" dirty="0"/>
                <a:t>1</a:t>
              </a:r>
              <a:r>
                <a:rPr dirty="0"/>
                <a:t>)</a:t>
              </a:r>
            </a:p>
          </p:txBody>
        </p:sp>
        <p:sp>
          <p:nvSpPr>
            <p:cNvPr id="164" name="Oval 19"/>
            <p:cNvSpPr/>
            <p:nvPr/>
          </p:nvSpPr>
          <p:spPr>
            <a:xfrm>
              <a:off x="2534657" y="2474448"/>
              <a:ext cx="179037"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165" name="A"/>
            <p:cNvSpPr txBox="1"/>
            <p:nvPr/>
          </p:nvSpPr>
          <p:spPr>
            <a:xfrm>
              <a:off x="2483631" y="2196648"/>
              <a:ext cx="236412"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A</a:t>
              </a:r>
            </a:p>
          </p:txBody>
        </p:sp>
      </p:gr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Long-run equilibrium and exchange rate in short-run"/>
          <p:cNvSpPr txBox="1">
            <a:spLocks noGrp="1"/>
          </p:cNvSpPr>
          <p:nvPr>
            <p:ph type="title"/>
          </p:nvPr>
        </p:nvSpPr>
        <p:spPr>
          <a:xfrm>
            <a:off x="757370" y="687225"/>
            <a:ext cx="10855412" cy="1325564"/>
          </a:xfrm>
          <a:prstGeom prst="rect">
            <a:avLst/>
          </a:prstGeom>
        </p:spPr>
        <p:txBody>
          <a:bodyPr>
            <a:normAutofit/>
          </a:bodyPr>
          <a:lstStyle>
            <a:lvl1pPr>
              <a:defRPr sz="3900"/>
            </a:lvl1pPr>
          </a:lstStyle>
          <a:p>
            <a:r>
              <a:rPr sz="3200" dirty="0"/>
              <a:t>Long-run equilibrium and </a:t>
            </a:r>
            <a:r>
              <a:rPr lang="en-GB" sz="3200" dirty="0"/>
              <a:t>real </a:t>
            </a:r>
            <a:r>
              <a:rPr sz="3200" dirty="0"/>
              <a:t>exchange rate</a:t>
            </a:r>
          </a:p>
        </p:txBody>
      </p:sp>
      <p:sp>
        <p:nvSpPr>
          <p:cNvPr id="154" name="The internal balance of investment and savings determines the level of output is at A…"/>
          <p:cNvSpPr txBox="1">
            <a:spLocks noGrp="1"/>
          </p:cNvSpPr>
          <p:nvPr>
            <p:ph type="body" sz="half" idx="1"/>
          </p:nvPr>
        </p:nvSpPr>
        <p:spPr>
          <a:xfrm>
            <a:off x="719775" y="1822783"/>
            <a:ext cx="5892856" cy="4251931"/>
          </a:xfrm>
          <a:prstGeom prst="rect">
            <a:avLst/>
          </a:prstGeom>
        </p:spPr>
        <p:txBody>
          <a:bodyPr>
            <a:noAutofit/>
          </a:bodyPr>
          <a:lstStyle/>
          <a:p>
            <a:pPr marL="0" indent="0">
              <a:lnSpc>
                <a:spcPct val="100000"/>
              </a:lnSpc>
              <a:spcBef>
                <a:spcPts val="1800"/>
              </a:spcBef>
              <a:spcAft>
                <a:spcPts val="600"/>
              </a:spcAft>
              <a:buNone/>
              <a:defRPr sz="2100"/>
            </a:pPr>
            <a:r>
              <a:rPr dirty="0">
                <a:latin typeface="+mj-lt"/>
              </a:rPr>
              <a:t>At any specific date, the economy may not be in this long-run equilibrium</a:t>
            </a:r>
          </a:p>
          <a:p>
            <a:pPr>
              <a:lnSpc>
                <a:spcPct val="100000"/>
              </a:lnSpc>
              <a:spcBef>
                <a:spcPts val="1800"/>
              </a:spcBef>
              <a:spcAft>
                <a:spcPts val="600"/>
              </a:spcAft>
              <a:defRPr sz="2100"/>
            </a:pPr>
            <a:r>
              <a:rPr dirty="0">
                <a:latin typeface="+mj-lt"/>
              </a:rPr>
              <a:t>Exchange rate may be different to 1</a:t>
            </a:r>
            <a:endParaRPr lang="en-GB" dirty="0">
              <a:latin typeface="+mj-lt"/>
            </a:endParaRPr>
          </a:p>
          <a:p>
            <a:pPr>
              <a:lnSpc>
                <a:spcPct val="100000"/>
              </a:lnSpc>
              <a:spcBef>
                <a:spcPts val="1800"/>
              </a:spcBef>
              <a:spcAft>
                <a:spcPts val="600"/>
              </a:spcAft>
              <a:defRPr sz="2100"/>
            </a:pPr>
            <a:r>
              <a:rPr lang="en-US" dirty="0">
                <a:latin typeface="+mj-lt"/>
              </a:rPr>
              <a:t>The value of the exchange rate at a point in time is determined by an </a:t>
            </a:r>
            <a:r>
              <a:rPr lang="en-US" dirty="0">
                <a:solidFill>
                  <a:srgbClr val="EC6D0B"/>
                </a:solidFill>
                <a:latin typeface="+mj-lt"/>
              </a:rPr>
              <a:t>external balance: </a:t>
            </a:r>
            <a:r>
              <a:rPr lang="en-US" dirty="0">
                <a:latin typeface="+mj-lt"/>
              </a:rPr>
              <a:t>trade deficit is higher with an appreciated currency, and capital flows are lower due to expected depreciation</a:t>
            </a:r>
          </a:p>
          <a:p>
            <a:pPr>
              <a:lnSpc>
                <a:spcPct val="100000"/>
              </a:lnSpc>
              <a:spcBef>
                <a:spcPts val="1800"/>
              </a:spcBef>
              <a:spcAft>
                <a:spcPts val="600"/>
              </a:spcAft>
              <a:defRPr sz="2100"/>
            </a:pPr>
            <a:r>
              <a:rPr lang="en-US" dirty="0">
                <a:latin typeface="+mj-lt"/>
              </a:rPr>
              <a:t>Where the trade deficit and capital flows are </a:t>
            </a:r>
            <a:r>
              <a:rPr lang="en-US" b="1" dirty="0">
                <a:latin typeface="+mj-lt"/>
              </a:rPr>
              <a:t>equal </a:t>
            </a:r>
            <a:r>
              <a:rPr lang="en-US" dirty="0">
                <a:latin typeface="+mj-lt"/>
              </a:rPr>
              <a:t>determines the equilibrium real exchange rate</a:t>
            </a:r>
          </a:p>
        </p:txBody>
      </p:sp>
      <p:grpSp>
        <p:nvGrpSpPr>
          <p:cNvPr id="166" name="Group"/>
          <p:cNvGrpSpPr/>
          <p:nvPr/>
        </p:nvGrpSpPr>
        <p:grpSpPr>
          <a:xfrm>
            <a:off x="6579143" y="1486571"/>
            <a:ext cx="5033639" cy="4500820"/>
            <a:chOff x="0" y="0"/>
            <a:chExt cx="5476305" cy="4500818"/>
          </a:xfrm>
        </p:grpSpPr>
        <p:sp>
          <p:nvSpPr>
            <p:cNvPr id="155" name="Straight Connector 18"/>
            <p:cNvSpPr/>
            <p:nvPr/>
          </p:nvSpPr>
          <p:spPr>
            <a:xfrm flipV="1">
              <a:off x="886834" y="1310125"/>
              <a:ext cx="3906359" cy="2308938"/>
            </a:xfrm>
            <a:prstGeom prst="line">
              <a:avLst/>
            </a:prstGeom>
            <a:noFill/>
            <a:ln w="38100" cap="flat">
              <a:solidFill>
                <a:srgbClr val="00B050"/>
              </a:solidFill>
              <a:prstDash val="solid"/>
              <a:miter lim="800000"/>
            </a:ln>
            <a:effectLst/>
          </p:spPr>
          <p:txBody>
            <a:bodyPr wrap="square" lIns="45719" tIns="45719" rIns="45719" bIns="45719" numCol="1" anchor="t">
              <a:noAutofit/>
            </a:bodyPr>
            <a:lstStyle/>
            <a:p>
              <a:endParaRPr/>
            </a:p>
          </p:txBody>
        </p:sp>
        <p:sp>
          <p:nvSpPr>
            <p:cNvPr id="156" name="Straight Arrow Connector 3"/>
            <p:cNvSpPr/>
            <p:nvPr/>
          </p:nvSpPr>
          <p:spPr>
            <a:xfrm>
              <a:off x="551444" y="4058976"/>
              <a:ext cx="4577140" cy="1"/>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157" name="Straight Arrow Connector 17"/>
            <p:cNvSpPr/>
            <p:nvPr/>
          </p:nvSpPr>
          <p:spPr>
            <a:xfrm flipV="1">
              <a:off x="552162" y="237637"/>
              <a:ext cx="4156" cy="3806473"/>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158" name="TextBox 65"/>
            <p:cNvSpPr txBox="1"/>
            <p:nvPr/>
          </p:nvSpPr>
          <p:spPr>
            <a:xfrm rot="16200000">
              <a:off x="-1308919" y="1865003"/>
              <a:ext cx="3010308"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lgn="ctr">
                <a:defRPr sz="2400"/>
              </a:lvl1pPr>
            </a:lstStyle>
            <a:p>
              <a:r>
                <a:rPr dirty="0"/>
                <a:t>Investment and Savings</a:t>
              </a:r>
            </a:p>
          </p:txBody>
        </p:sp>
        <p:sp>
          <p:nvSpPr>
            <p:cNvPr id="159" name="TextBox 38"/>
            <p:cNvSpPr txBox="1"/>
            <p:nvPr/>
          </p:nvSpPr>
          <p:spPr>
            <a:xfrm>
              <a:off x="3642424" y="4108348"/>
              <a:ext cx="1392843"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lgn="ctr">
                <a:defRPr sz="2400"/>
              </a:lvl1pPr>
            </a:lstStyle>
            <a:p>
              <a:r>
                <a:t>Output (Y)</a:t>
              </a:r>
            </a:p>
          </p:txBody>
        </p:sp>
        <p:sp>
          <p:nvSpPr>
            <p:cNvPr id="160" name="TextBox 8"/>
            <p:cNvSpPr txBox="1"/>
            <p:nvPr/>
          </p:nvSpPr>
          <p:spPr>
            <a:xfrm>
              <a:off x="1067172" y="0"/>
              <a:ext cx="3095586"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lvl1pPr>
                <a:defRPr sz="2400"/>
              </a:lvl1pPr>
            </a:lstStyle>
            <a:p>
              <a:r>
                <a:t>(a) Investment = Savings</a:t>
              </a:r>
            </a:p>
          </p:txBody>
        </p:sp>
        <p:sp>
          <p:nvSpPr>
            <p:cNvPr id="161" name="TextBox 103"/>
            <p:cNvSpPr txBox="1"/>
            <p:nvPr/>
          </p:nvSpPr>
          <p:spPr>
            <a:xfrm>
              <a:off x="4219223" y="934811"/>
              <a:ext cx="683678"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algn="ctr">
                <a:defRPr sz="2400">
                  <a:solidFill>
                    <a:srgbClr val="00B050"/>
                  </a:solidFill>
                </a:defRPr>
              </a:pPr>
              <a:r>
                <a:t>S(e</a:t>
              </a:r>
              <a:r>
                <a:rPr baseline="-25000"/>
                <a:t>0</a:t>
              </a:r>
              <a:r>
                <a:t>)</a:t>
              </a:r>
            </a:p>
          </p:txBody>
        </p:sp>
        <p:sp>
          <p:nvSpPr>
            <p:cNvPr id="162" name="Straight Connector 39"/>
            <p:cNvSpPr/>
            <p:nvPr/>
          </p:nvSpPr>
          <p:spPr>
            <a:xfrm flipV="1">
              <a:off x="1051713" y="2549647"/>
              <a:ext cx="4076070" cy="14805"/>
            </a:xfrm>
            <a:prstGeom prst="line">
              <a:avLst/>
            </a:prstGeom>
            <a:noFill/>
            <a:ln w="38100" cap="flat">
              <a:solidFill>
                <a:srgbClr val="FF0000"/>
              </a:solidFill>
              <a:prstDash val="solid"/>
              <a:miter lim="800000"/>
            </a:ln>
            <a:effectLst/>
          </p:spPr>
          <p:txBody>
            <a:bodyPr wrap="square" lIns="45719" tIns="45719" rIns="45719" bIns="45719" numCol="1" anchor="t">
              <a:noAutofit/>
            </a:bodyPr>
            <a:lstStyle/>
            <a:p>
              <a:endParaRPr/>
            </a:p>
          </p:txBody>
        </p:sp>
        <p:sp>
          <p:nvSpPr>
            <p:cNvPr id="163" name="TextBox 104"/>
            <p:cNvSpPr txBox="1"/>
            <p:nvPr/>
          </p:nvSpPr>
          <p:spPr>
            <a:xfrm>
              <a:off x="4855880" y="2138001"/>
              <a:ext cx="620426" cy="4503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pPr algn="ctr">
                <a:defRPr sz="2400">
                  <a:solidFill>
                    <a:srgbClr val="FF0000"/>
                  </a:solidFill>
                </a:defRPr>
              </a:pPr>
              <a:r>
                <a:t>I(e</a:t>
              </a:r>
              <a:r>
                <a:rPr baseline="-25000"/>
                <a:t>0</a:t>
              </a:r>
              <a:r>
                <a:t>)</a:t>
              </a:r>
            </a:p>
          </p:txBody>
        </p:sp>
        <p:sp>
          <p:nvSpPr>
            <p:cNvPr id="164" name="Oval 19"/>
            <p:cNvSpPr/>
            <p:nvPr/>
          </p:nvSpPr>
          <p:spPr>
            <a:xfrm>
              <a:off x="2534657" y="2474448"/>
              <a:ext cx="179037"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165" name="A"/>
            <p:cNvSpPr txBox="1"/>
            <p:nvPr/>
          </p:nvSpPr>
          <p:spPr>
            <a:xfrm>
              <a:off x="2483631" y="2196648"/>
              <a:ext cx="236412"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tIns="45719" rIns="45719" bIns="45719" numCol="1" anchor="t">
              <a:spAutoFit/>
            </a:bodyPr>
            <a:lstStyle/>
            <a:p>
              <a:r>
                <a:t>A</a:t>
              </a:r>
            </a:p>
          </p:txBody>
        </p:sp>
      </p:grpSp>
    </p:spTree>
    <p:extLst>
      <p:ext uri="{BB962C8B-B14F-4D97-AF65-F5344CB8AC3E}">
        <p14:creationId xmlns:p14="http://schemas.microsoft.com/office/powerpoint/2010/main" val="3673084915"/>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aving function: depreciation"/>
          <p:cNvSpPr txBox="1">
            <a:spLocks noGrp="1"/>
          </p:cNvSpPr>
          <p:nvPr>
            <p:ph type="title"/>
          </p:nvPr>
        </p:nvSpPr>
        <p:spPr>
          <a:xfrm>
            <a:off x="750760" y="688635"/>
            <a:ext cx="10515600" cy="729846"/>
          </a:xfrm>
          <a:prstGeom prst="rect">
            <a:avLst/>
          </a:prstGeom>
        </p:spPr>
        <p:txBody>
          <a:bodyPr>
            <a:normAutofit/>
          </a:bodyPr>
          <a:lstStyle/>
          <a:p>
            <a:r>
              <a:rPr sz="3200" dirty="0"/>
              <a:t>Saving function: </a:t>
            </a:r>
            <a:r>
              <a:rPr lang="en-GB" sz="3200" dirty="0"/>
              <a:t>ap</a:t>
            </a:r>
            <a:r>
              <a:rPr sz="3200" dirty="0" err="1"/>
              <a:t>preciation</a:t>
            </a:r>
            <a:endParaRPr sz="3200" dirty="0"/>
          </a:p>
        </p:txBody>
      </p:sp>
      <p:sp>
        <p:nvSpPr>
          <p:cNvPr id="169" name="If exchange rate appreciates, domestic export become more expensive for foreigners to buy.…"/>
          <p:cNvSpPr txBox="1">
            <a:spLocks noGrp="1"/>
          </p:cNvSpPr>
          <p:nvPr>
            <p:ph type="body" sz="half" idx="1"/>
          </p:nvPr>
        </p:nvSpPr>
        <p:spPr>
          <a:xfrm>
            <a:off x="527858" y="1467854"/>
            <a:ext cx="5613110" cy="4566694"/>
          </a:xfrm>
          <a:prstGeom prst="rect">
            <a:avLst/>
          </a:prstGeom>
        </p:spPr>
        <p:txBody>
          <a:bodyPr>
            <a:noAutofit/>
          </a:bodyPr>
          <a:lstStyle/>
          <a:p>
            <a:pPr>
              <a:lnSpc>
                <a:spcPct val="100000"/>
              </a:lnSpc>
              <a:spcBef>
                <a:spcPts val="600"/>
              </a:spcBef>
              <a:spcAft>
                <a:spcPts val="600"/>
              </a:spcAft>
              <a:defRPr sz="2100"/>
            </a:pPr>
            <a:r>
              <a:rPr dirty="0">
                <a:latin typeface="+mj-lt"/>
              </a:rPr>
              <a:t>If exchange rate </a:t>
            </a:r>
            <a:r>
              <a:rPr i="1" dirty="0">
                <a:latin typeface="+mj-lt"/>
              </a:rPr>
              <a:t>appreciates</a:t>
            </a:r>
            <a:r>
              <a:rPr dirty="0">
                <a:latin typeface="+mj-lt"/>
              </a:rPr>
              <a:t>, domestic export become more expensive for foreigners to buy.</a:t>
            </a:r>
          </a:p>
          <a:p>
            <a:pPr marL="685800" lvl="1" indent="-228600">
              <a:lnSpc>
                <a:spcPct val="100000"/>
              </a:lnSpc>
              <a:spcBef>
                <a:spcPts val="600"/>
              </a:spcBef>
              <a:spcAft>
                <a:spcPts val="600"/>
              </a:spcAft>
              <a:defRPr sz="2100"/>
            </a:pPr>
            <a:r>
              <a:rPr sz="2000" b="1" dirty="0">
                <a:latin typeface="+mj-lt"/>
              </a:rPr>
              <a:t>Direct impact</a:t>
            </a:r>
            <a:r>
              <a:rPr sz="2000" dirty="0">
                <a:latin typeface="+mj-lt"/>
              </a:rPr>
              <a:t> is for trade balance to worsen</a:t>
            </a:r>
          </a:p>
          <a:p>
            <a:pPr marL="685800" lvl="1" indent="-228600">
              <a:lnSpc>
                <a:spcPct val="100000"/>
              </a:lnSpc>
              <a:spcBef>
                <a:spcPts val="600"/>
              </a:spcBef>
              <a:spcAft>
                <a:spcPts val="600"/>
              </a:spcAft>
              <a:defRPr sz="2100"/>
            </a:pPr>
            <a:r>
              <a:rPr sz="2000" b="1" dirty="0">
                <a:latin typeface="+mj-lt"/>
              </a:rPr>
              <a:t>Indirect impact</a:t>
            </a:r>
            <a:r>
              <a:rPr sz="2000" dirty="0">
                <a:latin typeface="+mj-lt"/>
              </a:rPr>
              <a:t> in the opposite direction, since less is being paid per unit imported</a:t>
            </a:r>
            <a:endParaRPr lang="en-PT" sz="2000" dirty="0">
              <a:latin typeface="+mj-lt"/>
            </a:endParaRPr>
          </a:p>
          <a:p>
            <a:pPr>
              <a:lnSpc>
                <a:spcPct val="100000"/>
              </a:lnSpc>
              <a:spcBef>
                <a:spcPts val="600"/>
              </a:spcBef>
              <a:spcAft>
                <a:spcPts val="600"/>
              </a:spcAft>
              <a:defRPr sz="2100"/>
            </a:pPr>
            <a:r>
              <a:rPr b="1" dirty="0">
                <a:solidFill>
                  <a:srgbClr val="EC6D0B"/>
                </a:solidFill>
                <a:latin typeface="+mj-lt"/>
              </a:rPr>
              <a:t>Marshal</a:t>
            </a:r>
            <a:r>
              <a:rPr lang="en-GB" b="1" dirty="0">
                <a:solidFill>
                  <a:srgbClr val="EC6D0B"/>
                </a:solidFill>
                <a:latin typeface="+mj-lt"/>
              </a:rPr>
              <a:t>-</a:t>
            </a:r>
            <a:r>
              <a:rPr b="1" dirty="0">
                <a:solidFill>
                  <a:srgbClr val="EC6D0B"/>
                </a:solidFill>
                <a:latin typeface="+mj-lt"/>
              </a:rPr>
              <a:t>Lerner condition</a:t>
            </a:r>
            <a:r>
              <a:rPr dirty="0">
                <a:latin typeface="+mj-lt"/>
              </a:rPr>
              <a:t>: the direct effect exceeds the indirect effect if the elasticities of exports and imports to the exchange rate are large enough </a:t>
            </a:r>
          </a:p>
          <a:p>
            <a:pPr>
              <a:lnSpc>
                <a:spcPct val="100000"/>
              </a:lnSpc>
              <a:spcBef>
                <a:spcPts val="600"/>
              </a:spcBef>
              <a:spcAft>
                <a:spcPts val="600"/>
              </a:spcAft>
              <a:defRPr sz="2100"/>
            </a:pPr>
            <a:r>
              <a:rPr dirty="0">
                <a:latin typeface="+mj-lt"/>
              </a:rPr>
              <a:t>If the condition holds, the </a:t>
            </a:r>
            <a:r>
              <a:rPr i="1" dirty="0">
                <a:latin typeface="+mj-lt"/>
              </a:rPr>
              <a:t>depreciation</a:t>
            </a:r>
            <a:r>
              <a:rPr dirty="0">
                <a:latin typeface="+mj-lt"/>
              </a:rPr>
              <a:t> would </a:t>
            </a:r>
            <a:r>
              <a:rPr dirty="0">
                <a:solidFill>
                  <a:srgbClr val="EC6D0B"/>
                </a:solidFill>
                <a:latin typeface="+mj-lt"/>
              </a:rPr>
              <a:t>shift saving curve down</a:t>
            </a:r>
            <a:r>
              <a:rPr dirty="0">
                <a:latin typeface="+mj-lt"/>
              </a:rPr>
              <a:t>, as foreign savings in the domestic economy have fallen</a:t>
            </a:r>
          </a:p>
        </p:txBody>
      </p:sp>
      <p:sp>
        <p:nvSpPr>
          <p:cNvPr id="170" name="Straight Connector 18"/>
          <p:cNvSpPr/>
          <p:nvPr/>
        </p:nvSpPr>
        <p:spPr>
          <a:xfrm flipV="1">
            <a:off x="7148689" y="2629668"/>
            <a:ext cx="3906359" cy="2308938"/>
          </a:xfrm>
          <a:prstGeom prst="line">
            <a:avLst/>
          </a:prstGeom>
          <a:ln w="38100">
            <a:solidFill>
              <a:srgbClr val="00B050"/>
            </a:solidFill>
            <a:miter/>
          </a:ln>
        </p:spPr>
        <p:txBody>
          <a:bodyPr lIns="45719" rIns="45719"/>
          <a:lstStyle/>
          <a:p>
            <a:endParaRPr/>
          </a:p>
        </p:txBody>
      </p:sp>
      <p:sp>
        <p:nvSpPr>
          <p:cNvPr id="171" name="Straight Arrow Connector 3"/>
          <p:cNvSpPr/>
          <p:nvPr/>
        </p:nvSpPr>
        <p:spPr>
          <a:xfrm>
            <a:off x="6813298" y="5592704"/>
            <a:ext cx="4577140" cy="1"/>
          </a:xfrm>
          <a:prstGeom prst="line">
            <a:avLst/>
          </a:prstGeom>
          <a:ln w="28575">
            <a:solidFill>
              <a:srgbClr val="000000"/>
            </a:solidFill>
            <a:miter/>
            <a:tailEnd type="triangle"/>
          </a:ln>
        </p:spPr>
        <p:txBody>
          <a:bodyPr lIns="45719" rIns="45719"/>
          <a:lstStyle/>
          <a:p>
            <a:endParaRPr/>
          </a:p>
        </p:txBody>
      </p:sp>
      <p:sp>
        <p:nvSpPr>
          <p:cNvPr id="172" name="Straight Arrow Connector 17"/>
          <p:cNvSpPr/>
          <p:nvPr/>
        </p:nvSpPr>
        <p:spPr>
          <a:xfrm flipV="1">
            <a:off x="6814016" y="1771366"/>
            <a:ext cx="4156" cy="3806472"/>
          </a:xfrm>
          <a:prstGeom prst="line">
            <a:avLst/>
          </a:prstGeom>
          <a:ln w="28575">
            <a:solidFill>
              <a:srgbClr val="000000"/>
            </a:solidFill>
            <a:miter/>
            <a:tailEnd type="triangle"/>
          </a:ln>
        </p:spPr>
        <p:txBody>
          <a:bodyPr lIns="45719" rIns="45719"/>
          <a:lstStyle/>
          <a:p>
            <a:endParaRPr/>
          </a:p>
        </p:txBody>
      </p:sp>
      <p:sp>
        <p:nvSpPr>
          <p:cNvPr id="173" name="TextBox 65"/>
          <p:cNvSpPr txBox="1"/>
          <p:nvPr/>
        </p:nvSpPr>
        <p:spPr>
          <a:xfrm rot="16200000">
            <a:off x="4952935" y="3398731"/>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174" name="TextBox 38"/>
          <p:cNvSpPr txBox="1"/>
          <p:nvPr/>
        </p:nvSpPr>
        <p:spPr>
          <a:xfrm>
            <a:off x="9904279" y="5642077"/>
            <a:ext cx="1392843"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175" name="TextBox 8"/>
          <p:cNvSpPr txBox="1"/>
          <p:nvPr/>
        </p:nvSpPr>
        <p:spPr>
          <a:xfrm>
            <a:off x="7329026" y="1533728"/>
            <a:ext cx="3095586"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(a) Investment = Savings</a:t>
            </a:r>
          </a:p>
        </p:txBody>
      </p:sp>
      <p:sp>
        <p:nvSpPr>
          <p:cNvPr id="176" name="Straight Connector 115"/>
          <p:cNvSpPr/>
          <p:nvPr/>
        </p:nvSpPr>
        <p:spPr>
          <a:xfrm flipV="1">
            <a:off x="7853981" y="3291201"/>
            <a:ext cx="3317796" cy="1965788"/>
          </a:xfrm>
          <a:prstGeom prst="line">
            <a:avLst/>
          </a:prstGeom>
          <a:ln w="38100">
            <a:solidFill>
              <a:srgbClr val="00B050"/>
            </a:solidFill>
            <a:prstDash val="sysDash"/>
            <a:miter/>
          </a:ln>
        </p:spPr>
        <p:txBody>
          <a:bodyPr lIns="45719" rIns="45719"/>
          <a:lstStyle/>
          <a:p>
            <a:endParaRPr/>
          </a:p>
        </p:txBody>
      </p:sp>
      <p:sp>
        <p:nvSpPr>
          <p:cNvPr id="177" name="TextBox 103"/>
          <p:cNvSpPr txBox="1"/>
          <p:nvPr/>
        </p:nvSpPr>
        <p:spPr>
          <a:xfrm>
            <a:off x="10582430" y="2170153"/>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178" name="TextBox 74"/>
          <p:cNvSpPr txBox="1"/>
          <p:nvPr/>
        </p:nvSpPr>
        <p:spPr>
          <a:xfrm>
            <a:off x="10805585" y="2876606"/>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1</a:t>
            </a:r>
            <a:r>
              <a:t>)</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Investment function: appreciation"/>
          <p:cNvSpPr txBox="1">
            <a:spLocks noGrp="1"/>
          </p:cNvSpPr>
          <p:nvPr>
            <p:ph type="title"/>
          </p:nvPr>
        </p:nvSpPr>
        <p:spPr>
          <a:xfrm>
            <a:off x="731874" y="726866"/>
            <a:ext cx="10515601" cy="1325564"/>
          </a:xfrm>
          <a:prstGeom prst="rect">
            <a:avLst/>
          </a:prstGeom>
        </p:spPr>
        <p:txBody>
          <a:bodyPr>
            <a:normAutofit/>
          </a:bodyPr>
          <a:lstStyle/>
          <a:p>
            <a:r>
              <a:rPr sz="3200" dirty="0"/>
              <a:t>Investment function: appreciation</a:t>
            </a:r>
          </a:p>
        </p:txBody>
      </p:sp>
      <p:sp>
        <p:nvSpPr>
          <p:cNvPr id="181" name="Some capital flow that support investment come from abroad, so they depend on the willingness of foreigners to lend…"/>
          <p:cNvSpPr txBox="1">
            <a:spLocks noGrp="1"/>
          </p:cNvSpPr>
          <p:nvPr>
            <p:ph type="body" sz="half" idx="1"/>
          </p:nvPr>
        </p:nvSpPr>
        <p:spPr>
          <a:xfrm>
            <a:off x="834984" y="1539778"/>
            <a:ext cx="5195638" cy="4463443"/>
          </a:xfrm>
          <a:prstGeom prst="rect">
            <a:avLst/>
          </a:prstGeom>
        </p:spPr>
        <p:txBody>
          <a:bodyPr>
            <a:noAutofit/>
          </a:bodyPr>
          <a:lstStyle/>
          <a:p>
            <a:pPr>
              <a:lnSpc>
                <a:spcPct val="100000"/>
              </a:lnSpc>
              <a:spcBef>
                <a:spcPts val="1200"/>
              </a:spcBef>
              <a:spcAft>
                <a:spcPts val="600"/>
              </a:spcAft>
              <a:defRPr sz="2100"/>
            </a:pPr>
            <a:r>
              <a:rPr dirty="0">
                <a:latin typeface="+mj-lt"/>
              </a:rPr>
              <a:t>Some capital flow</a:t>
            </a:r>
            <a:r>
              <a:rPr lang="pt-PT" dirty="0">
                <a:latin typeface="+mj-lt"/>
              </a:rPr>
              <a:t>s</a:t>
            </a:r>
            <a:r>
              <a:rPr dirty="0">
                <a:latin typeface="+mj-lt"/>
              </a:rPr>
              <a:t> that support investment come</a:t>
            </a:r>
            <a:r>
              <a:rPr lang="en-GB" dirty="0">
                <a:latin typeface="+mj-lt"/>
              </a:rPr>
              <a:t>s</a:t>
            </a:r>
            <a:r>
              <a:rPr dirty="0">
                <a:latin typeface="+mj-lt"/>
              </a:rPr>
              <a:t> from abroad, so they depend on the willingness of foreigners to lend</a:t>
            </a:r>
            <a:endParaRPr lang="en-PT" dirty="0">
              <a:latin typeface="+mj-lt"/>
            </a:endParaRPr>
          </a:p>
          <a:p>
            <a:pPr>
              <a:lnSpc>
                <a:spcPct val="100000"/>
              </a:lnSpc>
              <a:spcBef>
                <a:spcPts val="1200"/>
              </a:spcBef>
              <a:spcAft>
                <a:spcPts val="600"/>
              </a:spcAft>
              <a:defRPr sz="2100"/>
            </a:pPr>
            <a:r>
              <a:rPr dirty="0">
                <a:latin typeface="+mj-lt"/>
              </a:rPr>
              <a:t>If exchange rate </a:t>
            </a:r>
            <a:r>
              <a:rPr i="1" dirty="0">
                <a:latin typeface="+mj-lt"/>
              </a:rPr>
              <a:t>appreciate</a:t>
            </a:r>
            <a:r>
              <a:rPr lang="en-GB" i="1" dirty="0">
                <a:latin typeface="+mj-lt"/>
              </a:rPr>
              <a:t>s</a:t>
            </a:r>
            <a:r>
              <a:rPr dirty="0">
                <a:latin typeface="+mj-lt"/>
              </a:rPr>
              <a:t> relative to its long-run value, then it must be expected to depreciate</a:t>
            </a:r>
          </a:p>
          <a:p>
            <a:pPr>
              <a:lnSpc>
                <a:spcPct val="100000"/>
              </a:lnSpc>
              <a:spcBef>
                <a:spcPts val="1200"/>
              </a:spcBef>
              <a:spcAft>
                <a:spcPts val="600"/>
              </a:spcAft>
              <a:defRPr sz="2100"/>
            </a:pPr>
            <a:r>
              <a:rPr dirty="0">
                <a:latin typeface="+mj-lt"/>
              </a:rPr>
              <a:t>Foreigners expect a </a:t>
            </a:r>
            <a:r>
              <a:rPr b="1" dirty="0">
                <a:latin typeface="+mj-lt"/>
              </a:rPr>
              <a:t>loss</a:t>
            </a:r>
            <a:r>
              <a:rPr dirty="0">
                <a:latin typeface="+mj-lt"/>
              </a:rPr>
              <a:t> in units of foreign currency from their lending in domestic currency</a:t>
            </a:r>
            <a:r>
              <a:rPr lang="en-GB" dirty="0">
                <a:latin typeface="+mj-lt"/>
              </a:rPr>
              <a:t>. They r</a:t>
            </a:r>
            <a:r>
              <a:rPr lang="en-GB" sz="2000" dirty="0">
                <a:latin typeface="+mj-lt"/>
              </a:rPr>
              <a:t>equire higher return to lend</a:t>
            </a:r>
          </a:p>
          <a:p>
            <a:pPr>
              <a:lnSpc>
                <a:spcPct val="100000"/>
              </a:lnSpc>
              <a:spcBef>
                <a:spcPts val="1200"/>
              </a:spcBef>
              <a:spcAft>
                <a:spcPts val="600"/>
              </a:spcAft>
              <a:defRPr sz="2100"/>
            </a:pPr>
            <a:r>
              <a:rPr dirty="0">
                <a:latin typeface="+mj-lt"/>
              </a:rPr>
              <a:t>Lowers investment, so higher real exchange rate </a:t>
            </a:r>
            <a:r>
              <a:rPr i="1" dirty="0">
                <a:latin typeface="+mj-lt"/>
              </a:rPr>
              <a:t>e</a:t>
            </a:r>
            <a:r>
              <a:rPr dirty="0">
                <a:latin typeface="+mj-lt"/>
              </a:rPr>
              <a:t> </a:t>
            </a:r>
            <a:r>
              <a:rPr dirty="0">
                <a:solidFill>
                  <a:srgbClr val="EC6D0B"/>
                </a:solidFill>
                <a:latin typeface="+mj-lt"/>
              </a:rPr>
              <a:t>shift</a:t>
            </a:r>
            <a:r>
              <a:rPr lang="en-GB" dirty="0">
                <a:solidFill>
                  <a:srgbClr val="EC6D0B"/>
                </a:solidFill>
                <a:latin typeface="+mj-lt"/>
              </a:rPr>
              <a:t>s</a:t>
            </a:r>
            <a:r>
              <a:rPr dirty="0">
                <a:solidFill>
                  <a:srgbClr val="EC6D0B"/>
                </a:solidFill>
                <a:latin typeface="+mj-lt"/>
              </a:rPr>
              <a:t> investment function down</a:t>
            </a:r>
          </a:p>
        </p:txBody>
      </p:sp>
      <p:sp>
        <p:nvSpPr>
          <p:cNvPr id="182" name="Straight Arrow Connector 3"/>
          <p:cNvSpPr/>
          <p:nvPr/>
        </p:nvSpPr>
        <p:spPr>
          <a:xfrm>
            <a:off x="6779877" y="5598754"/>
            <a:ext cx="4577139" cy="1"/>
          </a:xfrm>
          <a:prstGeom prst="line">
            <a:avLst/>
          </a:prstGeom>
          <a:ln w="28575">
            <a:solidFill>
              <a:srgbClr val="000000"/>
            </a:solidFill>
            <a:miter/>
            <a:tailEnd type="triangle"/>
          </a:ln>
        </p:spPr>
        <p:txBody>
          <a:bodyPr lIns="45719" rIns="45719"/>
          <a:lstStyle/>
          <a:p>
            <a:endParaRPr/>
          </a:p>
        </p:txBody>
      </p:sp>
      <p:sp>
        <p:nvSpPr>
          <p:cNvPr id="183" name="Straight Arrow Connector 17"/>
          <p:cNvSpPr/>
          <p:nvPr/>
        </p:nvSpPr>
        <p:spPr>
          <a:xfrm flipV="1">
            <a:off x="6780595" y="1777416"/>
            <a:ext cx="4156" cy="3806472"/>
          </a:xfrm>
          <a:prstGeom prst="line">
            <a:avLst/>
          </a:prstGeom>
          <a:ln w="28575">
            <a:solidFill>
              <a:srgbClr val="000000"/>
            </a:solidFill>
            <a:miter/>
            <a:tailEnd type="triangle"/>
          </a:ln>
        </p:spPr>
        <p:txBody>
          <a:bodyPr lIns="45719" rIns="45719"/>
          <a:lstStyle/>
          <a:p>
            <a:endParaRPr/>
          </a:p>
        </p:txBody>
      </p:sp>
      <p:sp>
        <p:nvSpPr>
          <p:cNvPr id="184" name="TextBox 65"/>
          <p:cNvSpPr txBox="1"/>
          <p:nvPr/>
        </p:nvSpPr>
        <p:spPr>
          <a:xfrm rot="16200000">
            <a:off x="4919514" y="3404781"/>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185" name="TextBox 38"/>
          <p:cNvSpPr txBox="1"/>
          <p:nvPr/>
        </p:nvSpPr>
        <p:spPr>
          <a:xfrm>
            <a:off x="9870857" y="5648127"/>
            <a:ext cx="1392844"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186" name="Straight Connector 39"/>
          <p:cNvSpPr/>
          <p:nvPr/>
        </p:nvSpPr>
        <p:spPr>
          <a:xfrm flipV="1">
            <a:off x="7035534" y="3806190"/>
            <a:ext cx="4076070" cy="14805"/>
          </a:xfrm>
          <a:prstGeom prst="line">
            <a:avLst/>
          </a:prstGeom>
          <a:ln w="38100">
            <a:solidFill>
              <a:srgbClr val="FF0000"/>
            </a:solidFill>
            <a:miter/>
          </a:ln>
        </p:spPr>
        <p:txBody>
          <a:bodyPr lIns="45719" rIns="45719"/>
          <a:lstStyle/>
          <a:p>
            <a:endParaRPr/>
          </a:p>
        </p:txBody>
      </p:sp>
      <p:sp>
        <p:nvSpPr>
          <p:cNvPr id="187" name="TextBox 8"/>
          <p:cNvSpPr txBox="1"/>
          <p:nvPr/>
        </p:nvSpPr>
        <p:spPr>
          <a:xfrm>
            <a:off x="7295605" y="1539778"/>
            <a:ext cx="3095586"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(a) Investment = Savings</a:t>
            </a:r>
          </a:p>
        </p:txBody>
      </p:sp>
      <p:sp>
        <p:nvSpPr>
          <p:cNvPr id="188" name="TextBox 104"/>
          <p:cNvSpPr txBox="1"/>
          <p:nvPr/>
        </p:nvSpPr>
        <p:spPr>
          <a:xfrm>
            <a:off x="10839700" y="3394544"/>
            <a:ext cx="620426" cy="4503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t>I(e</a:t>
            </a:r>
            <a:r>
              <a:rPr baseline="-25000"/>
              <a:t>0</a:t>
            </a:r>
            <a:r>
              <a:t>)</a:t>
            </a:r>
          </a:p>
        </p:txBody>
      </p:sp>
      <p:sp>
        <p:nvSpPr>
          <p:cNvPr id="189" name="Straight Connector 116"/>
          <p:cNvSpPr/>
          <p:nvPr/>
        </p:nvSpPr>
        <p:spPr>
          <a:xfrm>
            <a:off x="7087031" y="4585907"/>
            <a:ext cx="4179440" cy="4001"/>
          </a:xfrm>
          <a:prstGeom prst="line">
            <a:avLst/>
          </a:prstGeom>
          <a:ln w="38100">
            <a:solidFill>
              <a:srgbClr val="FF0000"/>
            </a:solidFill>
            <a:prstDash val="sysDash"/>
            <a:miter/>
          </a:ln>
        </p:spPr>
        <p:txBody>
          <a:bodyPr lIns="45719" rIns="45719"/>
          <a:lstStyle/>
          <a:p>
            <a:endParaRPr/>
          </a:p>
        </p:txBody>
      </p:sp>
      <p:sp>
        <p:nvSpPr>
          <p:cNvPr id="190" name="TextBox 75"/>
          <p:cNvSpPr txBox="1"/>
          <p:nvPr/>
        </p:nvSpPr>
        <p:spPr>
          <a:xfrm>
            <a:off x="10839700" y="4166959"/>
            <a:ext cx="620426"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t>I(e</a:t>
            </a:r>
            <a:r>
              <a:rPr baseline="-25000"/>
              <a:t>1</a:t>
            </a:r>
            <a:r>
              <a:t>)</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 name="Financial crisis: output and exchange rate"/>
          <p:cNvSpPr txBox="1">
            <a:spLocks noGrp="1"/>
          </p:cNvSpPr>
          <p:nvPr>
            <p:ph type="title"/>
          </p:nvPr>
        </p:nvSpPr>
        <p:spPr>
          <a:xfrm>
            <a:off x="737352" y="741555"/>
            <a:ext cx="10515600" cy="1325564"/>
          </a:xfrm>
          <a:prstGeom prst="rect">
            <a:avLst/>
          </a:prstGeom>
        </p:spPr>
        <p:txBody>
          <a:bodyPr>
            <a:normAutofit/>
          </a:bodyPr>
          <a:lstStyle/>
          <a:p>
            <a:r>
              <a:rPr sz="3200" dirty="0"/>
              <a:t>Financial crisis: </a:t>
            </a:r>
            <a:r>
              <a:rPr lang="en-GB" sz="3200" dirty="0"/>
              <a:t>first impact</a:t>
            </a:r>
            <a:endParaRPr sz="3200" dirty="0"/>
          </a:p>
        </p:txBody>
      </p:sp>
      <p:sp>
        <p:nvSpPr>
          <p:cNvPr id="207" name="Assume a frictionless financial market…"/>
          <p:cNvSpPr txBox="1">
            <a:spLocks noGrp="1"/>
          </p:cNvSpPr>
          <p:nvPr>
            <p:ph type="body" sz="half" idx="1"/>
          </p:nvPr>
        </p:nvSpPr>
        <p:spPr>
          <a:xfrm>
            <a:off x="813551" y="1547594"/>
            <a:ext cx="5250270" cy="4459801"/>
          </a:xfrm>
          <a:prstGeom prst="rect">
            <a:avLst/>
          </a:prstGeom>
        </p:spPr>
        <p:txBody>
          <a:bodyPr>
            <a:normAutofit/>
          </a:bodyPr>
          <a:lstStyle/>
          <a:p>
            <a:pPr>
              <a:lnSpc>
                <a:spcPct val="100000"/>
              </a:lnSpc>
              <a:spcBef>
                <a:spcPts val="1800"/>
              </a:spcBef>
              <a:spcAft>
                <a:spcPts val="600"/>
              </a:spcAft>
              <a:defRPr sz="2100"/>
            </a:pPr>
            <a:r>
              <a:rPr lang="en-GB" dirty="0">
                <a:latin typeface="+mj-lt"/>
              </a:rPr>
              <a:t>Start with</a:t>
            </a:r>
            <a:r>
              <a:rPr dirty="0">
                <a:solidFill>
                  <a:schemeClr val="accent3"/>
                </a:solidFill>
                <a:latin typeface="+mj-lt"/>
              </a:rPr>
              <a:t> </a:t>
            </a:r>
            <a:r>
              <a:rPr dirty="0">
                <a:solidFill>
                  <a:srgbClr val="EC6D0B"/>
                </a:solidFill>
                <a:latin typeface="+mj-lt"/>
              </a:rPr>
              <a:t>frictionless financial market</a:t>
            </a:r>
            <a:endParaRPr lang="en-PT" i="1" dirty="0">
              <a:latin typeface="+mj-lt"/>
            </a:endParaRPr>
          </a:p>
          <a:p>
            <a:pPr>
              <a:lnSpc>
                <a:spcPct val="100000"/>
              </a:lnSpc>
              <a:spcBef>
                <a:spcPts val="1800"/>
              </a:spcBef>
              <a:spcAft>
                <a:spcPts val="600"/>
              </a:spcAft>
              <a:defRPr sz="2100"/>
            </a:pPr>
            <a:r>
              <a:rPr lang="en-GB" dirty="0">
                <a:latin typeface="+mj-lt"/>
              </a:rPr>
              <a:t>Initial point:</a:t>
            </a:r>
            <a:r>
              <a:rPr dirty="0">
                <a:latin typeface="+mj-lt"/>
              </a:rPr>
              <a:t> </a:t>
            </a:r>
            <a:r>
              <a:rPr i="1" dirty="0">
                <a:latin typeface="+mj-lt"/>
              </a:rPr>
              <a:t>A</a:t>
            </a:r>
          </a:p>
          <a:p>
            <a:pPr>
              <a:lnSpc>
                <a:spcPct val="100000"/>
              </a:lnSpc>
              <a:spcBef>
                <a:spcPts val="1800"/>
              </a:spcBef>
              <a:spcAft>
                <a:spcPts val="600"/>
              </a:spcAft>
              <a:defRPr sz="2100"/>
            </a:pPr>
            <a:r>
              <a:rPr dirty="0">
                <a:latin typeface="+mj-lt"/>
              </a:rPr>
              <a:t>Suppose foreigners are driven by a fear of insolvency or by a flight to safety, become </a:t>
            </a:r>
            <a:r>
              <a:rPr b="1" dirty="0">
                <a:latin typeface="+mj-lt"/>
              </a:rPr>
              <a:t>less willing to lend </a:t>
            </a:r>
            <a:r>
              <a:rPr dirty="0">
                <a:latin typeface="+mj-lt"/>
              </a:rPr>
              <a:t>to the domestic economy</a:t>
            </a:r>
          </a:p>
          <a:p>
            <a:pPr>
              <a:lnSpc>
                <a:spcPct val="100000"/>
              </a:lnSpc>
              <a:spcBef>
                <a:spcPts val="1800"/>
              </a:spcBef>
              <a:spcAft>
                <a:spcPts val="600"/>
              </a:spcAft>
              <a:defRPr sz="2100"/>
            </a:pPr>
            <a:r>
              <a:rPr dirty="0">
                <a:latin typeface="+mj-lt"/>
              </a:rPr>
              <a:t>Domestic firms are able to borrow less, investment function</a:t>
            </a:r>
            <a:r>
              <a:rPr dirty="0">
                <a:solidFill>
                  <a:schemeClr val="accent3"/>
                </a:solidFill>
                <a:latin typeface="+mj-lt"/>
              </a:rPr>
              <a:t> </a:t>
            </a:r>
            <a:r>
              <a:rPr dirty="0">
                <a:solidFill>
                  <a:srgbClr val="EC6D0B"/>
                </a:solidFill>
                <a:latin typeface="+mj-lt"/>
              </a:rPr>
              <a:t>shift down</a:t>
            </a:r>
            <a:endParaRPr lang="en-GB" dirty="0">
              <a:solidFill>
                <a:srgbClr val="EC6D0B"/>
              </a:solidFill>
              <a:latin typeface="+mj-lt"/>
            </a:endParaRPr>
          </a:p>
          <a:p>
            <a:pPr>
              <a:lnSpc>
                <a:spcPct val="100000"/>
              </a:lnSpc>
              <a:spcBef>
                <a:spcPts val="1800"/>
              </a:spcBef>
              <a:spcAft>
                <a:spcPts val="600"/>
              </a:spcAft>
              <a:defRPr sz="2100"/>
            </a:pPr>
            <a:r>
              <a:rPr dirty="0">
                <a:latin typeface="+mj-lt"/>
              </a:rPr>
              <a:t>For fixed exchange rate, the economy moves to </a:t>
            </a:r>
            <a:r>
              <a:rPr i="1" dirty="0">
                <a:latin typeface="+mj-lt"/>
              </a:rPr>
              <a:t>B</a:t>
            </a:r>
            <a:r>
              <a:rPr dirty="0">
                <a:latin typeface="+mj-lt"/>
              </a:rPr>
              <a:t>, output falls</a:t>
            </a:r>
          </a:p>
        </p:txBody>
      </p:sp>
      <p:sp>
        <p:nvSpPr>
          <p:cNvPr id="208" name="Straight Connector 18"/>
          <p:cNvSpPr/>
          <p:nvPr/>
        </p:nvSpPr>
        <p:spPr>
          <a:xfrm flipV="1">
            <a:off x="7280182" y="2807331"/>
            <a:ext cx="3906360" cy="2308938"/>
          </a:xfrm>
          <a:prstGeom prst="line">
            <a:avLst/>
          </a:prstGeom>
          <a:ln w="38100">
            <a:solidFill>
              <a:srgbClr val="00B050"/>
            </a:solidFill>
            <a:miter/>
          </a:ln>
        </p:spPr>
        <p:txBody>
          <a:bodyPr lIns="45719" rIns="45719"/>
          <a:lstStyle/>
          <a:p>
            <a:endParaRPr/>
          </a:p>
        </p:txBody>
      </p:sp>
      <p:sp>
        <p:nvSpPr>
          <p:cNvPr id="209" name="Straight Arrow Connector 3"/>
          <p:cNvSpPr/>
          <p:nvPr/>
        </p:nvSpPr>
        <p:spPr>
          <a:xfrm>
            <a:off x="6748294" y="5578252"/>
            <a:ext cx="4577140" cy="1"/>
          </a:xfrm>
          <a:prstGeom prst="line">
            <a:avLst/>
          </a:prstGeom>
          <a:ln w="28575">
            <a:solidFill>
              <a:srgbClr val="000000"/>
            </a:solidFill>
            <a:miter/>
            <a:tailEnd type="triangle"/>
          </a:ln>
        </p:spPr>
        <p:txBody>
          <a:bodyPr lIns="45719" rIns="45719"/>
          <a:lstStyle/>
          <a:p>
            <a:endParaRPr/>
          </a:p>
        </p:txBody>
      </p:sp>
      <p:sp>
        <p:nvSpPr>
          <p:cNvPr id="210" name="Straight Arrow Connector 17"/>
          <p:cNvSpPr/>
          <p:nvPr/>
        </p:nvSpPr>
        <p:spPr>
          <a:xfrm flipV="1">
            <a:off x="6749013" y="1744213"/>
            <a:ext cx="4155" cy="3806472"/>
          </a:xfrm>
          <a:prstGeom prst="line">
            <a:avLst/>
          </a:prstGeom>
          <a:ln w="28575">
            <a:solidFill>
              <a:srgbClr val="000000"/>
            </a:solidFill>
            <a:miter/>
            <a:tailEnd type="triangle"/>
          </a:ln>
        </p:spPr>
        <p:txBody>
          <a:bodyPr lIns="45719" rIns="45719"/>
          <a:lstStyle/>
          <a:p>
            <a:endParaRPr/>
          </a:p>
        </p:txBody>
      </p:sp>
      <p:sp>
        <p:nvSpPr>
          <p:cNvPr id="211" name="TextBox 65"/>
          <p:cNvSpPr txBox="1"/>
          <p:nvPr/>
        </p:nvSpPr>
        <p:spPr>
          <a:xfrm rot="16200000">
            <a:off x="4887931" y="3371579"/>
            <a:ext cx="3010308"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212" name="Oval 19"/>
          <p:cNvSpPr/>
          <p:nvPr/>
        </p:nvSpPr>
        <p:spPr>
          <a:xfrm>
            <a:off x="9392558" y="3705191"/>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213" name="TextBox 38"/>
          <p:cNvSpPr txBox="1"/>
          <p:nvPr/>
        </p:nvSpPr>
        <p:spPr>
          <a:xfrm>
            <a:off x="9839275" y="5614924"/>
            <a:ext cx="1392844"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214" name="Straight Connector 39"/>
          <p:cNvSpPr/>
          <p:nvPr/>
        </p:nvSpPr>
        <p:spPr>
          <a:xfrm>
            <a:off x="7179959" y="3772987"/>
            <a:ext cx="3900062" cy="1"/>
          </a:xfrm>
          <a:prstGeom prst="line">
            <a:avLst/>
          </a:prstGeom>
          <a:ln w="38100">
            <a:solidFill>
              <a:srgbClr val="FF0000"/>
            </a:solidFill>
            <a:miter/>
          </a:ln>
        </p:spPr>
        <p:txBody>
          <a:bodyPr lIns="45719" rIns="45719"/>
          <a:lstStyle/>
          <a:p>
            <a:endParaRPr/>
          </a:p>
        </p:txBody>
      </p:sp>
      <p:sp>
        <p:nvSpPr>
          <p:cNvPr id="215" name="TextBox 72"/>
          <p:cNvSpPr txBox="1"/>
          <p:nvPr/>
        </p:nvSpPr>
        <p:spPr>
          <a:xfrm>
            <a:off x="9422758" y="3350373"/>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A</a:t>
            </a:r>
          </a:p>
        </p:txBody>
      </p:sp>
      <p:sp>
        <p:nvSpPr>
          <p:cNvPr id="216" name="TextBox 8"/>
          <p:cNvSpPr txBox="1"/>
          <p:nvPr/>
        </p:nvSpPr>
        <p:spPr>
          <a:xfrm>
            <a:off x="7264022" y="1506575"/>
            <a:ext cx="3095587"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(a) Investment = Savings</a:t>
            </a:r>
          </a:p>
        </p:txBody>
      </p:sp>
      <p:sp>
        <p:nvSpPr>
          <p:cNvPr id="217" name="Straight Connector 109"/>
          <p:cNvSpPr/>
          <p:nvPr/>
        </p:nvSpPr>
        <p:spPr>
          <a:xfrm>
            <a:off x="7153451" y="4625779"/>
            <a:ext cx="3900062" cy="1"/>
          </a:xfrm>
          <a:prstGeom prst="line">
            <a:avLst/>
          </a:prstGeom>
          <a:ln w="38100">
            <a:solidFill>
              <a:srgbClr val="FF0000"/>
            </a:solidFill>
            <a:prstDash val="sysDot"/>
            <a:miter/>
          </a:ln>
        </p:spPr>
        <p:txBody>
          <a:bodyPr lIns="45719" rIns="45719"/>
          <a:lstStyle/>
          <a:p>
            <a:endParaRPr/>
          </a:p>
        </p:txBody>
      </p:sp>
      <p:sp>
        <p:nvSpPr>
          <p:cNvPr id="218" name="Oval 110"/>
          <p:cNvSpPr/>
          <p:nvPr/>
        </p:nvSpPr>
        <p:spPr>
          <a:xfrm>
            <a:off x="7955035" y="4558762"/>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219" name="TextBox 111"/>
          <p:cNvSpPr txBox="1"/>
          <p:nvPr/>
        </p:nvSpPr>
        <p:spPr>
          <a:xfrm>
            <a:off x="7853607" y="4256446"/>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B</a:t>
            </a:r>
          </a:p>
        </p:txBody>
      </p:sp>
      <p:sp>
        <p:nvSpPr>
          <p:cNvPr id="220" name="TextBox 103"/>
          <p:cNvSpPr txBox="1"/>
          <p:nvPr/>
        </p:nvSpPr>
        <p:spPr>
          <a:xfrm>
            <a:off x="10543175" y="2374967"/>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221" name="TextBox 104"/>
          <p:cNvSpPr txBox="1"/>
          <p:nvPr/>
        </p:nvSpPr>
        <p:spPr>
          <a:xfrm>
            <a:off x="11178308" y="3584686"/>
            <a:ext cx="620426"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t>I(e</a:t>
            </a:r>
            <a:r>
              <a:rPr baseline="-25000"/>
              <a:t>0</a:t>
            </a:r>
            <a:r>
              <a:t>)</a:t>
            </a:r>
          </a:p>
        </p:txBody>
      </p:sp>
      <p:sp>
        <p:nvSpPr>
          <p:cNvPr id="222" name="Line"/>
          <p:cNvSpPr/>
          <p:nvPr/>
        </p:nvSpPr>
        <p:spPr>
          <a:xfrm>
            <a:off x="7184293" y="3827113"/>
            <a:ext cx="1" cy="773502"/>
          </a:xfrm>
          <a:prstGeom prst="line">
            <a:avLst/>
          </a:prstGeom>
          <a:ln w="12700">
            <a:solidFill>
              <a:schemeClr val="accent1"/>
            </a:solidFill>
            <a:miter/>
            <a:tailEnd type="triangle"/>
          </a:ln>
        </p:spPr>
        <p:txBody>
          <a:bodyPr lIns="45719" rIns="45719"/>
          <a:lstStyle/>
          <a:p>
            <a:endParaRP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Financial crisis: output and exchange rate"/>
          <p:cNvSpPr txBox="1">
            <a:spLocks noGrp="1"/>
          </p:cNvSpPr>
          <p:nvPr>
            <p:ph type="title"/>
          </p:nvPr>
        </p:nvSpPr>
        <p:spPr>
          <a:xfrm>
            <a:off x="727251" y="741819"/>
            <a:ext cx="10515601" cy="688205"/>
          </a:xfrm>
          <a:prstGeom prst="rect">
            <a:avLst/>
          </a:prstGeom>
        </p:spPr>
        <p:txBody>
          <a:bodyPr>
            <a:normAutofit/>
          </a:bodyPr>
          <a:lstStyle/>
          <a:p>
            <a:r>
              <a:rPr sz="3200" dirty="0"/>
              <a:t>Financial crisis: exchange rate</a:t>
            </a:r>
          </a:p>
        </p:txBody>
      </p:sp>
      <p:sp>
        <p:nvSpPr>
          <p:cNvPr id="225" name="Eventually, real exchange rate adjusts through depreciation of domestic currency or fall in domestic prices relative to foreign…"/>
          <p:cNvSpPr txBox="1">
            <a:spLocks noGrp="1"/>
          </p:cNvSpPr>
          <p:nvPr>
            <p:ph type="body" sz="half" idx="1"/>
          </p:nvPr>
        </p:nvSpPr>
        <p:spPr>
          <a:xfrm>
            <a:off x="815651" y="1624264"/>
            <a:ext cx="5215821" cy="4408378"/>
          </a:xfrm>
          <a:prstGeom prst="rect">
            <a:avLst/>
          </a:prstGeom>
        </p:spPr>
        <p:txBody>
          <a:bodyPr>
            <a:normAutofit/>
          </a:bodyPr>
          <a:lstStyle/>
          <a:p>
            <a:pPr marL="224027" indent="-224027" defTabSz="896111">
              <a:lnSpc>
                <a:spcPct val="100000"/>
              </a:lnSpc>
              <a:spcBef>
                <a:spcPts val="1200"/>
              </a:spcBef>
              <a:spcAft>
                <a:spcPts val="600"/>
              </a:spcAft>
              <a:defRPr sz="2058"/>
            </a:pPr>
            <a:r>
              <a:rPr dirty="0">
                <a:latin typeface="+mj-lt"/>
              </a:rPr>
              <a:t>Eventually, real exchange rate adjusts</a:t>
            </a:r>
            <a:endParaRPr lang="en-GB" dirty="0">
              <a:latin typeface="+mj-lt"/>
            </a:endParaRPr>
          </a:p>
          <a:p>
            <a:pPr marL="224027" indent="-224027" defTabSz="896111">
              <a:lnSpc>
                <a:spcPct val="100000"/>
              </a:lnSpc>
              <a:spcBef>
                <a:spcPts val="1200"/>
              </a:spcBef>
              <a:spcAft>
                <a:spcPts val="600"/>
              </a:spcAft>
              <a:defRPr sz="2058"/>
            </a:pPr>
            <a:r>
              <a:rPr lang="en-US" dirty="0">
                <a:latin typeface="+mj-lt"/>
              </a:rPr>
              <a:t>Since there was a trade deficit, the external imbalance leads to a d</a:t>
            </a:r>
            <a:r>
              <a:rPr dirty="0">
                <a:latin typeface="+mj-lt"/>
              </a:rPr>
              <a:t>epreciation of domestic currency </a:t>
            </a:r>
            <a:r>
              <a:rPr lang="en-GB" dirty="0">
                <a:latin typeface="+mj-lt"/>
              </a:rPr>
              <a:t>(</a:t>
            </a:r>
            <a:r>
              <a:rPr dirty="0">
                <a:latin typeface="+mj-lt"/>
              </a:rPr>
              <a:t>or fall in domestic prices relative to foreign</a:t>
            </a:r>
            <a:r>
              <a:rPr lang="en-GB" dirty="0">
                <a:latin typeface="+mj-lt"/>
              </a:rPr>
              <a:t>)</a:t>
            </a:r>
          </a:p>
          <a:p>
            <a:pPr marL="224027" indent="-224027" defTabSz="896111">
              <a:lnSpc>
                <a:spcPct val="100000"/>
              </a:lnSpc>
              <a:spcBef>
                <a:spcPts val="1200"/>
              </a:spcBef>
              <a:spcAft>
                <a:spcPts val="600"/>
              </a:spcAft>
              <a:defRPr sz="2058"/>
            </a:pPr>
            <a:r>
              <a:rPr dirty="0">
                <a:latin typeface="+mj-lt"/>
              </a:rPr>
              <a:t>Restore</a:t>
            </a:r>
            <a:r>
              <a:rPr lang="en-GB" dirty="0">
                <a:latin typeface="+mj-lt"/>
              </a:rPr>
              <a:t>s</a:t>
            </a:r>
            <a:r>
              <a:rPr dirty="0">
                <a:latin typeface="+mj-lt"/>
              </a:rPr>
              <a:t> external balance</a:t>
            </a:r>
          </a:p>
          <a:p>
            <a:pPr marL="224027" indent="-224027" defTabSz="896111">
              <a:lnSpc>
                <a:spcPct val="100000"/>
              </a:lnSpc>
              <a:spcBef>
                <a:spcPts val="1200"/>
              </a:spcBef>
              <a:spcAft>
                <a:spcPts val="600"/>
              </a:spcAft>
              <a:defRPr sz="2058"/>
            </a:pPr>
            <a:r>
              <a:rPr dirty="0">
                <a:latin typeface="+mj-lt"/>
              </a:rPr>
              <a:t>This depreciation shift</a:t>
            </a:r>
            <a:r>
              <a:rPr lang="pt-PT" dirty="0">
                <a:latin typeface="+mj-lt"/>
              </a:rPr>
              <a:t>s</a:t>
            </a:r>
            <a:r>
              <a:rPr dirty="0">
                <a:latin typeface="+mj-lt"/>
              </a:rPr>
              <a:t> the saving function to the </a:t>
            </a:r>
            <a:r>
              <a:rPr b="1" dirty="0">
                <a:latin typeface="+mj-lt"/>
              </a:rPr>
              <a:t>right </a:t>
            </a:r>
            <a:r>
              <a:rPr dirty="0">
                <a:latin typeface="+mj-lt"/>
              </a:rPr>
              <a:t>and investment function up </a:t>
            </a:r>
            <a:endParaRPr lang="en-GB" dirty="0">
              <a:latin typeface="+mj-lt"/>
            </a:endParaRPr>
          </a:p>
          <a:p>
            <a:pPr marL="224027" indent="-224027" defTabSz="896111">
              <a:lnSpc>
                <a:spcPct val="100000"/>
              </a:lnSpc>
              <a:spcBef>
                <a:spcPts val="1200"/>
              </a:spcBef>
              <a:spcAft>
                <a:spcPts val="600"/>
              </a:spcAft>
              <a:defRPr sz="2058"/>
            </a:pPr>
            <a:r>
              <a:rPr dirty="0">
                <a:latin typeface="+mj-lt"/>
              </a:rPr>
              <a:t>The economy moves to </a:t>
            </a:r>
            <a:r>
              <a:rPr i="1" dirty="0">
                <a:latin typeface="+mj-lt"/>
              </a:rPr>
              <a:t>C</a:t>
            </a:r>
          </a:p>
        </p:txBody>
      </p:sp>
      <p:grpSp>
        <p:nvGrpSpPr>
          <p:cNvPr id="248" name="Group"/>
          <p:cNvGrpSpPr/>
          <p:nvPr/>
        </p:nvGrpSpPr>
        <p:grpSpPr>
          <a:xfrm>
            <a:off x="6215541" y="1531820"/>
            <a:ext cx="5700730" cy="4500820"/>
            <a:chOff x="0" y="0"/>
            <a:chExt cx="5700728" cy="4500818"/>
          </a:xfrm>
        </p:grpSpPr>
        <p:sp>
          <p:nvSpPr>
            <p:cNvPr id="226" name="TextBox 118"/>
            <p:cNvSpPr txBox="1"/>
            <p:nvPr/>
          </p:nvSpPr>
          <p:spPr>
            <a:xfrm>
              <a:off x="3157601" y="2398900"/>
              <a:ext cx="227699"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C</a:t>
              </a:r>
            </a:p>
          </p:txBody>
        </p:sp>
        <p:sp>
          <p:nvSpPr>
            <p:cNvPr id="227" name="Straight Connector 18"/>
            <p:cNvSpPr/>
            <p:nvPr/>
          </p:nvSpPr>
          <p:spPr>
            <a:xfrm flipV="1">
              <a:off x="1090138" y="1300755"/>
              <a:ext cx="3930902" cy="2308938"/>
            </a:xfrm>
            <a:prstGeom prst="line">
              <a:avLst/>
            </a:prstGeom>
            <a:noFill/>
            <a:ln w="38100" cap="flat">
              <a:solidFill>
                <a:srgbClr val="00B050"/>
              </a:solidFill>
              <a:prstDash val="solid"/>
              <a:miter lim="800000"/>
            </a:ln>
            <a:effectLst/>
          </p:spPr>
          <p:txBody>
            <a:bodyPr wrap="square" lIns="45719" tIns="45719" rIns="45719" bIns="45719" numCol="1" anchor="t">
              <a:noAutofit/>
            </a:bodyPr>
            <a:lstStyle/>
            <a:p>
              <a:endParaRPr/>
            </a:p>
          </p:txBody>
        </p:sp>
        <p:sp>
          <p:nvSpPr>
            <p:cNvPr id="228" name="Straight Arrow Connector 3"/>
            <p:cNvSpPr/>
            <p:nvPr/>
          </p:nvSpPr>
          <p:spPr>
            <a:xfrm>
              <a:off x="554909" y="4058976"/>
              <a:ext cx="4605897" cy="1"/>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229" name="Straight Arrow Connector 17"/>
            <p:cNvSpPr/>
            <p:nvPr/>
          </p:nvSpPr>
          <p:spPr>
            <a:xfrm flipV="1">
              <a:off x="555632" y="237637"/>
              <a:ext cx="4181" cy="3806473"/>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230" name="TextBox 65"/>
            <p:cNvSpPr txBox="1"/>
            <p:nvPr/>
          </p:nvSpPr>
          <p:spPr>
            <a:xfrm rot="16200000">
              <a:off x="-1318376" y="1855547"/>
              <a:ext cx="3029221"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defRPr sz="2400"/>
              </a:lvl1pPr>
            </a:lstStyle>
            <a:p>
              <a:r>
                <a:t>Investment and Savings</a:t>
              </a:r>
            </a:p>
          </p:txBody>
        </p:sp>
        <p:sp>
          <p:nvSpPr>
            <p:cNvPr id="231" name="Oval 19"/>
            <p:cNvSpPr/>
            <p:nvPr/>
          </p:nvSpPr>
          <p:spPr>
            <a:xfrm>
              <a:off x="3215785" y="2198616"/>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32" name="TextBox 38"/>
            <p:cNvSpPr txBox="1"/>
            <p:nvPr/>
          </p:nvSpPr>
          <p:spPr>
            <a:xfrm>
              <a:off x="3665309" y="4108348"/>
              <a:ext cx="1401595"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defRPr sz="2400"/>
              </a:lvl1pPr>
            </a:lstStyle>
            <a:p>
              <a:r>
                <a:t>Output (Y)</a:t>
              </a:r>
            </a:p>
          </p:txBody>
        </p:sp>
        <p:sp>
          <p:nvSpPr>
            <p:cNvPr id="233" name="Straight Connector 39"/>
            <p:cNvSpPr/>
            <p:nvPr/>
          </p:nvSpPr>
          <p:spPr>
            <a:xfrm>
              <a:off x="989286" y="2266412"/>
              <a:ext cx="3924565" cy="1"/>
            </a:xfrm>
            <a:prstGeom prst="line">
              <a:avLst/>
            </a:prstGeom>
            <a:noFill/>
            <a:ln w="38100" cap="flat">
              <a:solidFill>
                <a:srgbClr val="FF0000"/>
              </a:solidFill>
              <a:prstDash val="solid"/>
              <a:miter lim="800000"/>
            </a:ln>
            <a:effectLst/>
          </p:spPr>
          <p:txBody>
            <a:bodyPr wrap="square" lIns="45719" tIns="45719" rIns="45719" bIns="45719" numCol="1" anchor="t">
              <a:noAutofit/>
            </a:bodyPr>
            <a:lstStyle/>
            <a:p>
              <a:endParaRPr/>
            </a:p>
          </p:txBody>
        </p:sp>
        <p:sp>
          <p:nvSpPr>
            <p:cNvPr id="234" name="TextBox 72"/>
            <p:cNvSpPr txBox="1"/>
            <p:nvPr/>
          </p:nvSpPr>
          <p:spPr>
            <a:xfrm>
              <a:off x="3246176" y="1843797"/>
              <a:ext cx="227699" cy="333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A</a:t>
              </a:r>
            </a:p>
          </p:txBody>
        </p:sp>
        <p:sp>
          <p:nvSpPr>
            <p:cNvPr id="235" name="TextBox 8"/>
            <p:cNvSpPr txBox="1"/>
            <p:nvPr/>
          </p:nvSpPr>
          <p:spPr>
            <a:xfrm>
              <a:off x="1073877" y="0"/>
              <a:ext cx="3115035"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sz="2400"/>
              </a:lvl1pPr>
            </a:lstStyle>
            <a:p>
              <a:r>
                <a:t>(a) Investment = Savings</a:t>
              </a:r>
            </a:p>
          </p:txBody>
        </p:sp>
        <p:sp>
          <p:nvSpPr>
            <p:cNvPr id="236" name="Straight Connector 109"/>
            <p:cNvSpPr/>
            <p:nvPr/>
          </p:nvSpPr>
          <p:spPr>
            <a:xfrm>
              <a:off x="962611" y="3119203"/>
              <a:ext cx="3924566" cy="1"/>
            </a:xfrm>
            <a:prstGeom prst="line">
              <a:avLst/>
            </a:prstGeom>
            <a:noFill/>
            <a:ln w="38100" cap="flat">
              <a:solidFill>
                <a:srgbClr val="FF0000"/>
              </a:solidFill>
              <a:prstDash val="sysDot"/>
              <a:miter lim="800000"/>
            </a:ln>
            <a:effectLst/>
          </p:spPr>
          <p:txBody>
            <a:bodyPr wrap="square" lIns="45719" tIns="45719" rIns="45719" bIns="45719" numCol="1" anchor="t">
              <a:noAutofit/>
            </a:bodyPr>
            <a:lstStyle/>
            <a:p>
              <a:endParaRPr/>
            </a:p>
          </p:txBody>
        </p:sp>
        <p:sp>
          <p:nvSpPr>
            <p:cNvPr id="237" name="Oval 110"/>
            <p:cNvSpPr/>
            <p:nvPr/>
          </p:nvSpPr>
          <p:spPr>
            <a:xfrm>
              <a:off x="1769232" y="3052187"/>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38" name="TextBox 111"/>
            <p:cNvSpPr txBox="1"/>
            <p:nvPr/>
          </p:nvSpPr>
          <p:spPr>
            <a:xfrm>
              <a:off x="1667165" y="2749871"/>
              <a:ext cx="227699"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B</a:t>
              </a:r>
            </a:p>
          </p:txBody>
        </p:sp>
        <p:sp>
          <p:nvSpPr>
            <p:cNvPr id="239" name="Straight Connector 115"/>
            <p:cNvSpPr/>
            <p:nvPr/>
          </p:nvSpPr>
          <p:spPr>
            <a:xfrm flipV="1">
              <a:off x="1602130" y="1757473"/>
              <a:ext cx="3338641" cy="1965788"/>
            </a:xfrm>
            <a:prstGeom prst="line">
              <a:avLst/>
            </a:prstGeom>
            <a:noFill/>
            <a:ln w="38100" cap="flat">
              <a:solidFill>
                <a:srgbClr val="00B050"/>
              </a:solidFill>
              <a:prstDash val="sysDash"/>
              <a:miter lim="800000"/>
            </a:ln>
            <a:effectLst/>
          </p:spPr>
          <p:txBody>
            <a:bodyPr wrap="square" lIns="45719" tIns="45719" rIns="45719" bIns="45719" numCol="1" anchor="t">
              <a:noAutofit/>
            </a:bodyPr>
            <a:lstStyle/>
            <a:p>
              <a:endParaRPr/>
            </a:p>
          </p:txBody>
        </p:sp>
        <p:sp>
          <p:nvSpPr>
            <p:cNvPr id="240" name="Straight Connector 116"/>
            <p:cNvSpPr/>
            <p:nvPr/>
          </p:nvSpPr>
          <p:spPr>
            <a:xfrm>
              <a:off x="1093306" y="2779769"/>
              <a:ext cx="3924566" cy="1"/>
            </a:xfrm>
            <a:prstGeom prst="line">
              <a:avLst/>
            </a:prstGeom>
            <a:noFill/>
            <a:ln w="38100" cap="flat">
              <a:solidFill>
                <a:srgbClr val="FF0000"/>
              </a:solidFill>
              <a:prstDash val="sysDash"/>
              <a:miter lim="800000"/>
            </a:ln>
            <a:effectLst/>
          </p:spPr>
          <p:txBody>
            <a:bodyPr wrap="square" lIns="45719" tIns="45719" rIns="45719" bIns="45719" numCol="1" anchor="t">
              <a:noAutofit/>
            </a:bodyPr>
            <a:lstStyle/>
            <a:p>
              <a:endParaRPr/>
            </a:p>
          </p:txBody>
        </p:sp>
        <p:sp>
          <p:nvSpPr>
            <p:cNvPr id="241" name="Oval 117"/>
            <p:cNvSpPr/>
            <p:nvPr/>
          </p:nvSpPr>
          <p:spPr>
            <a:xfrm>
              <a:off x="3114726" y="2693167"/>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42" name="TextBox 103"/>
            <p:cNvSpPr txBox="1"/>
            <p:nvPr/>
          </p:nvSpPr>
          <p:spPr>
            <a:xfrm>
              <a:off x="4373631" y="868391"/>
              <a:ext cx="687973"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00B050"/>
                  </a:solidFill>
                </a:defRPr>
              </a:pPr>
              <a:r>
                <a:t>S(e</a:t>
              </a:r>
              <a:r>
                <a:rPr baseline="-25000"/>
                <a:t>0</a:t>
              </a:r>
              <a:r>
                <a:t>)</a:t>
              </a:r>
            </a:p>
          </p:txBody>
        </p:sp>
        <p:sp>
          <p:nvSpPr>
            <p:cNvPr id="243" name="TextBox 74"/>
            <p:cNvSpPr txBox="1"/>
            <p:nvPr/>
          </p:nvSpPr>
          <p:spPr>
            <a:xfrm>
              <a:off x="5012756" y="1452924"/>
              <a:ext cx="687973"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00B050"/>
                  </a:solidFill>
                </a:defRPr>
              </a:pPr>
              <a:r>
                <a:t>S(e</a:t>
              </a:r>
              <a:r>
                <a:rPr baseline="-25000"/>
                <a:t>1</a:t>
              </a:r>
              <a:r>
                <a:t>)</a:t>
              </a:r>
            </a:p>
          </p:txBody>
        </p:sp>
        <p:sp>
          <p:nvSpPr>
            <p:cNvPr id="244" name="TextBox 104"/>
            <p:cNvSpPr txBox="1"/>
            <p:nvPr/>
          </p:nvSpPr>
          <p:spPr>
            <a:xfrm>
              <a:off x="5012756" y="2078111"/>
              <a:ext cx="624324"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FF0000"/>
                  </a:solidFill>
                </a:defRPr>
              </a:pPr>
              <a:r>
                <a:t>I(e</a:t>
              </a:r>
              <a:r>
                <a:rPr baseline="-25000"/>
                <a:t>0</a:t>
              </a:r>
              <a:r>
                <a:t>)</a:t>
              </a:r>
            </a:p>
          </p:txBody>
        </p:sp>
        <p:sp>
          <p:nvSpPr>
            <p:cNvPr id="245" name="TextBox 75"/>
            <p:cNvSpPr txBox="1"/>
            <p:nvPr/>
          </p:nvSpPr>
          <p:spPr>
            <a:xfrm>
              <a:off x="5012756" y="2550578"/>
              <a:ext cx="624324" cy="4503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FF0000"/>
                  </a:solidFill>
                </a:defRPr>
              </a:pPr>
              <a:r>
                <a:t>I(e</a:t>
              </a:r>
              <a:r>
                <a:rPr baseline="-25000"/>
                <a:t>1</a:t>
              </a:r>
              <a:r>
                <a:t>)</a:t>
              </a:r>
            </a:p>
          </p:txBody>
        </p:sp>
        <p:sp>
          <p:nvSpPr>
            <p:cNvPr id="246" name="Line"/>
            <p:cNvSpPr/>
            <p:nvPr/>
          </p:nvSpPr>
          <p:spPr>
            <a:xfrm flipH="1">
              <a:off x="993647" y="2320537"/>
              <a:ext cx="1" cy="773503"/>
            </a:xfrm>
            <a:prstGeom prst="line">
              <a:avLst/>
            </a:prstGeom>
            <a:noFill/>
            <a:ln w="12700" cap="flat">
              <a:solidFill>
                <a:schemeClr val="accent1"/>
              </a:solidFill>
              <a:prstDash val="solid"/>
              <a:miter lim="800000"/>
              <a:tailEnd type="triangle" w="med" len="med"/>
            </a:ln>
            <a:effectLst/>
          </p:spPr>
          <p:txBody>
            <a:bodyPr wrap="square" lIns="45719" tIns="45719" rIns="45719" bIns="45719" numCol="1" anchor="t">
              <a:noAutofit/>
            </a:bodyPr>
            <a:lstStyle/>
            <a:p>
              <a:endParaRPr/>
            </a:p>
          </p:txBody>
        </p:sp>
        <p:sp>
          <p:nvSpPr>
            <p:cNvPr id="247" name="Line"/>
            <p:cNvSpPr/>
            <p:nvPr/>
          </p:nvSpPr>
          <p:spPr>
            <a:xfrm flipV="1">
              <a:off x="1183825" y="2827551"/>
              <a:ext cx="1" cy="276865"/>
            </a:xfrm>
            <a:prstGeom prst="line">
              <a:avLst/>
            </a:prstGeom>
            <a:noFill/>
            <a:ln w="12700" cap="flat">
              <a:solidFill>
                <a:schemeClr val="accent1"/>
              </a:solidFill>
              <a:prstDash val="solid"/>
              <a:miter lim="800000"/>
              <a:tailEnd type="triangle" w="med" len="med"/>
            </a:ln>
            <a:effectLst/>
          </p:spPr>
          <p:txBody>
            <a:bodyPr wrap="square" lIns="45719" tIns="45719" rIns="45719" bIns="45719" numCol="1" anchor="t">
              <a:noAutofit/>
            </a:bodyPr>
            <a:lstStyle/>
            <a:p>
              <a:endParaRPr/>
            </a:p>
          </p:txBody>
        </p:sp>
      </p:gr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Financial crisis: output and exchange rate"/>
          <p:cNvSpPr txBox="1">
            <a:spLocks noGrp="1"/>
          </p:cNvSpPr>
          <p:nvPr>
            <p:ph type="title"/>
          </p:nvPr>
        </p:nvSpPr>
        <p:spPr>
          <a:xfrm>
            <a:off x="727251" y="741819"/>
            <a:ext cx="10515601" cy="1325564"/>
          </a:xfrm>
          <a:prstGeom prst="rect">
            <a:avLst/>
          </a:prstGeom>
        </p:spPr>
        <p:txBody>
          <a:bodyPr>
            <a:normAutofit/>
          </a:bodyPr>
          <a:lstStyle/>
          <a:p>
            <a:r>
              <a:rPr sz="3200" dirty="0"/>
              <a:t>Financial crisis: output and exchange rate</a:t>
            </a:r>
          </a:p>
        </p:txBody>
      </p:sp>
      <p:sp>
        <p:nvSpPr>
          <p:cNvPr id="225" name="Eventually, real exchange rate adjusts through depreciation of domestic currency or fall in domestic prices relative to foreign…"/>
          <p:cNvSpPr txBox="1">
            <a:spLocks noGrp="1"/>
          </p:cNvSpPr>
          <p:nvPr>
            <p:ph type="body" sz="half" idx="1"/>
          </p:nvPr>
        </p:nvSpPr>
        <p:spPr>
          <a:xfrm>
            <a:off x="909554" y="1816767"/>
            <a:ext cx="5022498" cy="4420691"/>
          </a:xfrm>
          <a:prstGeom prst="rect">
            <a:avLst/>
          </a:prstGeom>
        </p:spPr>
        <p:txBody>
          <a:bodyPr>
            <a:normAutofit/>
          </a:bodyPr>
          <a:lstStyle/>
          <a:p>
            <a:pPr defTabSz="896111">
              <a:lnSpc>
                <a:spcPct val="100000"/>
              </a:lnSpc>
              <a:spcBef>
                <a:spcPts val="1800"/>
              </a:spcBef>
              <a:spcAft>
                <a:spcPts val="600"/>
              </a:spcAft>
              <a:defRPr sz="2058"/>
            </a:pPr>
            <a:r>
              <a:rPr lang="en-GB" dirty="0">
                <a:latin typeface="+mj-lt"/>
              </a:rPr>
              <a:t>From </a:t>
            </a:r>
            <a:r>
              <a:rPr lang="en-GB" i="1" dirty="0">
                <a:latin typeface="+mj-lt"/>
              </a:rPr>
              <a:t>A</a:t>
            </a:r>
            <a:r>
              <a:rPr lang="en-GB" dirty="0">
                <a:latin typeface="+mj-lt"/>
              </a:rPr>
              <a:t> to </a:t>
            </a:r>
            <a:r>
              <a:rPr lang="en-GB" i="1" dirty="0">
                <a:latin typeface="+mj-lt"/>
              </a:rPr>
              <a:t>B</a:t>
            </a:r>
            <a:r>
              <a:rPr lang="en-GB" dirty="0">
                <a:latin typeface="+mj-lt"/>
              </a:rPr>
              <a:t>  to </a:t>
            </a:r>
            <a:r>
              <a:rPr lang="en-GB" i="1" dirty="0">
                <a:latin typeface="+mj-lt"/>
              </a:rPr>
              <a:t>C</a:t>
            </a:r>
            <a:r>
              <a:rPr lang="en-GB" dirty="0">
                <a:latin typeface="+mj-lt"/>
              </a:rPr>
              <a:t>, a s</a:t>
            </a:r>
            <a:r>
              <a:rPr dirty="0" err="1">
                <a:latin typeface="+mj-lt"/>
              </a:rPr>
              <a:t>wift</a:t>
            </a:r>
            <a:r>
              <a:rPr dirty="0">
                <a:latin typeface="+mj-lt"/>
              </a:rPr>
              <a:t> recovery </a:t>
            </a:r>
            <a:r>
              <a:rPr lang="en-GB" dirty="0">
                <a:latin typeface="+mj-lt"/>
              </a:rPr>
              <a:t>was </a:t>
            </a:r>
            <a:r>
              <a:rPr dirty="0">
                <a:latin typeface="+mj-lt"/>
              </a:rPr>
              <a:t>made possible by the exchange rate adjustment </a:t>
            </a:r>
          </a:p>
          <a:p>
            <a:pPr marL="224027" indent="-224027" defTabSz="896111">
              <a:lnSpc>
                <a:spcPct val="100000"/>
              </a:lnSpc>
              <a:spcBef>
                <a:spcPts val="1800"/>
              </a:spcBef>
              <a:spcAft>
                <a:spcPts val="600"/>
              </a:spcAft>
              <a:defRPr sz="2058"/>
            </a:pPr>
            <a:r>
              <a:rPr dirty="0">
                <a:latin typeface="+mj-lt"/>
              </a:rPr>
              <a:t>Policies c</a:t>
            </a:r>
            <a:r>
              <a:rPr lang="en-GB" dirty="0">
                <a:latin typeface="+mj-lt"/>
              </a:rPr>
              <a:t>an</a:t>
            </a:r>
            <a:r>
              <a:rPr dirty="0">
                <a:latin typeface="+mj-lt"/>
              </a:rPr>
              <a:t> speed this adjustment by </a:t>
            </a:r>
            <a:r>
              <a:rPr dirty="0">
                <a:solidFill>
                  <a:srgbClr val="EC6D0B"/>
                </a:solidFill>
                <a:latin typeface="+mj-lt"/>
              </a:rPr>
              <a:t>floating the currency</a:t>
            </a:r>
            <a:endParaRPr lang="en-GB" dirty="0">
              <a:latin typeface="+mj-lt"/>
            </a:endParaRPr>
          </a:p>
          <a:p>
            <a:pPr marL="224027" indent="-224027" defTabSz="896111">
              <a:lnSpc>
                <a:spcPct val="100000"/>
              </a:lnSpc>
              <a:spcBef>
                <a:spcPts val="1800"/>
              </a:spcBef>
              <a:spcAft>
                <a:spcPts val="600"/>
              </a:spcAft>
              <a:defRPr sz="2058"/>
            </a:pPr>
            <a:r>
              <a:rPr dirty="0">
                <a:latin typeface="+mj-lt"/>
              </a:rPr>
              <a:t>Change in nominal exchange rate can do most of the work, as opposed to </a:t>
            </a:r>
            <a:r>
              <a:rPr lang="en-GB" dirty="0">
                <a:latin typeface="+mj-lt"/>
              </a:rPr>
              <a:t>change in domestic prices</a:t>
            </a:r>
            <a:r>
              <a:rPr dirty="0">
                <a:latin typeface="+mj-lt"/>
              </a:rPr>
              <a:t>, which </a:t>
            </a:r>
            <a:r>
              <a:rPr lang="en-GB" dirty="0">
                <a:latin typeface="+mj-lt"/>
              </a:rPr>
              <a:t>are</a:t>
            </a:r>
            <a:r>
              <a:rPr dirty="0">
                <a:latin typeface="+mj-lt"/>
              </a:rPr>
              <a:t> more sluggish</a:t>
            </a:r>
          </a:p>
        </p:txBody>
      </p:sp>
      <p:grpSp>
        <p:nvGrpSpPr>
          <p:cNvPr id="248" name="Group"/>
          <p:cNvGrpSpPr/>
          <p:nvPr/>
        </p:nvGrpSpPr>
        <p:grpSpPr>
          <a:xfrm>
            <a:off x="6215541" y="1531820"/>
            <a:ext cx="5700730" cy="4500820"/>
            <a:chOff x="0" y="0"/>
            <a:chExt cx="5700728" cy="4500818"/>
          </a:xfrm>
        </p:grpSpPr>
        <p:sp>
          <p:nvSpPr>
            <p:cNvPr id="226" name="TextBox 118"/>
            <p:cNvSpPr txBox="1"/>
            <p:nvPr/>
          </p:nvSpPr>
          <p:spPr>
            <a:xfrm>
              <a:off x="3157601" y="2398900"/>
              <a:ext cx="227699"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C</a:t>
              </a:r>
            </a:p>
          </p:txBody>
        </p:sp>
        <p:sp>
          <p:nvSpPr>
            <p:cNvPr id="227" name="Straight Connector 18"/>
            <p:cNvSpPr/>
            <p:nvPr/>
          </p:nvSpPr>
          <p:spPr>
            <a:xfrm flipV="1">
              <a:off x="1090138" y="1300755"/>
              <a:ext cx="3930902" cy="2308938"/>
            </a:xfrm>
            <a:prstGeom prst="line">
              <a:avLst/>
            </a:prstGeom>
            <a:noFill/>
            <a:ln w="38100" cap="flat">
              <a:solidFill>
                <a:srgbClr val="00B050"/>
              </a:solidFill>
              <a:prstDash val="solid"/>
              <a:miter lim="800000"/>
            </a:ln>
            <a:effectLst/>
          </p:spPr>
          <p:txBody>
            <a:bodyPr wrap="square" lIns="45719" tIns="45719" rIns="45719" bIns="45719" numCol="1" anchor="t">
              <a:noAutofit/>
            </a:bodyPr>
            <a:lstStyle/>
            <a:p>
              <a:endParaRPr/>
            </a:p>
          </p:txBody>
        </p:sp>
        <p:sp>
          <p:nvSpPr>
            <p:cNvPr id="228" name="Straight Arrow Connector 3"/>
            <p:cNvSpPr/>
            <p:nvPr/>
          </p:nvSpPr>
          <p:spPr>
            <a:xfrm>
              <a:off x="554909" y="4058976"/>
              <a:ext cx="4605897" cy="1"/>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229" name="Straight Arrow Connector 17"/>
            <p:cNvSpPr/>
            <p:nvPr/>
          </p:nvSpPr>
          <p:spPr>
            <a:xfrm flipV="1">
              <a:off x="555632" y="237637"/>
              <a:ext cx="4181" cy="3806473"/>
            </a:xfrm>
            <a:prstGeom prst="line">
              <a:avLst/>
            </a:prstGeom>
            <a:noFill/>
            <a:ln w="28575" cap="flat">
              <a:solidFill>
                <a:srgbClr val="000000"/>
              </a:solidFill>
              <a:prstDash val="solid"/>
              <a:miter lim="800000"/>
              <a:tailEnd type="triangle" w="med" len="med"/>
            </a:ln>
            <a:effectLst/>
          </p:spPr>
          <p:txBody>
            <a:bodyPr wrap="square" lIns="45719" tIns="45719" rIns="45719" bIns="45719" numCol="1" anchor="t">
              <a:noAutofit/>
            </a:bodyPr>
            <a:lstStyle/>
            <a:p>
              <a:endParaRPr/>
            </a:p>
          </p:txBody>
        </p:sp>
        <p:sp>
          <p:nvSpPr>
            <p:cNvPr id="230" name="TextBox 65"/>
            <p:cNvSpPr txBox="1"/>
            <p:nvPr/>
          </p:nvSpPr>
          <p:spPr>
            <a:xfrm rot="16200000">
              <a:off x="-1318376" y="1855547"/>
              <a:ext cx="3029221"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defRPr sz="2400"/>
              </a:lvl1pPr>
            </a:lstStyle>
            <a:p>
              <a:r>
                <a:t>Investment and Savings</a:t>
              </a:r>
            </a:p>
          </p:txBody>
        </p:sp>
        <p:sp>
          <p:nvSpPr>
            <p:cNvPr id="231" name="Oval 19"/>
            <p:cNvSpPr/>
            <p:nvPr/>
          </p:nvSpPr>
          <p:spPr>
            <a:xfrm>
              <a:off x="3215785" y="2198616"/>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32" name="TextBox 38"/>
            <p:cNvSpPr txBox="1"/>
            <p:nvPr/>
          </p:nvSpPr>
          <p:spPr>
            <a:xfrm>
              <a:off x="3665309" y="4108348"/>
              <a:ext cx="1401595" cy="3924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defRPr sz="2400"/>
              </a:lvl1pPr>
            </a:lstStyle>
            <a:p>
              <a:r>
                <a:t>Output (Y)</a:t>
              </a:r>
            </a:p>
          </p:txBody>
        </p:sp>
        <p:sp>
          <p:nvSpPr>
            <p:cNvPr id="233" name="Straight Connector 39"/>
            <p:cNvSpPr/>
            <p:nvPr/>
          </p:nvSpPr>
          <p:spPr>
            <a:xfrm>
              <a:off x="989286" y="2266412"/>
              <a:ext cx="3924565" cy="1"/>
            </a:xfrm>
            <a:prstGeom prst="line">
              <a:avLst/>
            </a:prstGeom>
            <a:noFill/>
            <a:ln w="38100" cap="flat">
              <a:solidFill>
                <a:srgbClr val="FF0000"/>
              </a:solidFill>
              <a:prstDash val="solid"/>
              <a:miter lim="800000"/>
            </a:ln>
            <a:effectLst/>
          </p:spPr>
          <p:txBody>
            <a:bodyPr wrap="square" lIns="45719" tIns="45719" rIns="45719" bIns="45719" numCol="1" anchor="t">
              <a:noAutofit/>
            </a:bodyPr>
            <a:lstStyle/>
            <a:p>
              <a:endParaRPr/>
            </a:p>
          </p:txBody>
        </p:sp>
        <p:sp>
          <p:nvSpPr>
            <p:cNvPr id="234" name="TextBox 72"/>
            <p:cNvSpPr txBox="1"/>
            <p:nvPr/>
          </p:nvSpPr>
          <p:spPr>
            <a:xfrm>
              <a:off x="3246176" y="1843797"/>
              <a:ext cx="227699" cy="33308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A</a:t>
              </a:r>
            </a:p>
          </p:txBody>
        </p:sp>
        <p:sp>
          <p:nvSpPr>
            <p:cNvPr id="235" name="TextBox 8"/>
            <p:cNvSpPr txBox="1"/>
            <p:nvPr/>
          </p:nvSpPr>
          <p:spPr>
            <a:xfrm>
              <a:off x="1073877" y="0"/>
              <a:ext cx="3115035" cy="3924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defRPr sz="2400"/>
              </a:lvl1pPr>
            </a:lstStyle>
            <a:p>
              <a:r>
                <a:t>(a) Investment = Savings</a:t>
              </a:r>
            </a:p>
          </p:txBody>
        </p:sp>
        <p:sp>
          <p:nvSpPr>
            <p:cNvPr id="236" name="Straight Connector 109"/>
            <p:cNvSpPr/>
            <p:nvPr/>
          </p:nvSpPr>
          <p:spPr>
            <a:xfrm>
              <a:off x="962611" y="3119203"/>
              <a:ext cx="3924566" cy="1"/>
            </a:xfrm>
            <a:prstGeom prst="line">
              <a:avLst/>
            </a:prstGeom>
            <a:noFill/>
            <a:ln w="38100" cap="flat">
              <a:solidFill>
                <a:srgbClr val="FF0000"/>
              </a:solidFill>
              <a:prstDash val="sysDot"/>
              <a:miter lim="800000"/>
            </a:ln>
            <a:effectLst/>
          </p:spPr>
          <p:txBody>
            <a:bodyPr wrap="square" lIns="45719" tIns="45719" rIns="45719" bIns="45719" numCol="1" anchor="t">
              <a:noAutofit/>
            </a:bodyPr>
            <a:lstStyle/>
            <a:p>
              <a:endParaRPr/>
            </a:p>
          </p:txBody>
        </p:sp>
        <p:sp>
          <p:nvSpPr>
            <p:cNvPr id="237" name="Oval 110"/>
            <p:cNvSpPr/>
            <p:nvPr/>
          </p:nvSpPr>
          <p:spPr>
            <a:xfrm>
              <a:off x="1769232" y="3052187"/>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38" name="TextBox 111"/>
            <p:cNvSpPr txBox="1"/>
            <p:nvPr/>
          </p:nvSpPr>
          <p:spPr>
            <a:xfrm>
              <a:off x="1667165" y="2749871"/>
              <a:ext cx="227699" cy="33308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lvl1pPr algn="ctr"/>
            </a:lstStyle>
            <a:p>
              <a:r>
                <a:t>B</a:t>
              </a:r>
            </a:p>
          </p:txBody>
        </p:sp>
        <p:sp>
          <p:nvSpPr>
            <p:cNvPr id="239" name="Straight Connector 115"/>
            <p:cNvSpPr/>
            <p:nvPr/>
          </p:nvSpPr>
          <p:spPr>
            <a:xfrm flipV="1">
              <a:off x="1602130" y="1757473"/>
              <a:ext cx="3338641" cy="1965788"/>
            </a:xfrm>
            <a:prstGeom prst="line">
              <a:avLst/>
            </a:prstGeom>
            <a:noFill/>
            <a:ln w="38100" cap="flat">
              <a:solidFill>
                <a:srgbClr val="00B050"/>
              </a:solidFill>
              <a:prstDash val="sysDash"/>
              <a:miter lim="800000"/>
            </a:ln>
            <a:effectLst/>
          </p:spPr>
          <p:txBody>
            <a:bodyPr wrap="square" lIns="45719" tIns="45719" rIns="45719" bIns="45719" numCol="1" anchor="t">
              <a:noAutofit/>
            </a:bodyPr>
            <a:lstStyle/>
            <a:p>
              <a:endParaRPr/>
            </a:p>
          </p:txBody>
        </p:sp>
        <p:sp>
          <p:nvSpPr>
            <p:cNvPr id="240" name="Straight Connector 116"/>
            <p:cNvSpPr/>
            <p:nvPr/>
          </p:nvSpPr>
          <p:spPr>
            <a:xfrm>
              <a:off x="1093306" y="2779769"/>
              <a:ext cx="3924566" cy="1"/>
            </a:xfrm>
            <a:prstGeom prst="line">
              <a:avLst/>
            </a:prstGeom>
            <a:noFill/>
            <a:ln w="38100" cap="flat">
              <a:solidFill>
                <a:srgbClr val="FF0000"/>
              </a:solidFill>
              <a:prstDash val="sysDash"/>
              <a:miter lim="800000"/>
            </a:ln>
            <a:effectLst/>
          </p:spPr>
          <p:txBody>
            <a:bodyPr wrap="square" lIns="45719" tIns="45719" rIns="45719" bIns="45719" numCol="1" anchor="t">
              <a:noAutofit/>
            </a:bodyPr>
            <a:lstStyle/>
            <a:p>
              <a:endParaRPr/>
            </a:p>
          </p:txBody>
        </p:sp>
        <p:sp>
          <p:nvSpPr>
            <p:cNvPr id="241" name="Oval 117"/>
            <p:cNvSpPr/>
            <p:nvPr/>
          </p:nvSpPr>
          <p:spPr>
            <a:xfrm>
              <a:off x="3114726" y="2693167"/>
              <a:ext cx="180162" cy="165203"/>
            </a:xfrm>
            <a:prstGeom prst="ellipse">
              <a:avLst/>
            </a:prstGeom>
            <a:solidFill>
              <a:srgbClr val="000000"/>
            </a:solidFill>
            <a:ln w="12700" cap="flat">
              <a:solidFill>
                <a:srgbClr val="000000"/>
              </a:solidFill>
              <a:prstDash val="solid"/>
              <a:miter lim="800000"/>
            </a:ln>
            <a:effectLst/>
          </p:spPr>
          <p:txBody>
            <a:bodyPr wrap="square" lIns="45719" tIns="45719" rIns="45719" bIns="45719" numCol="1" anchor="ctr">
              <a:noAutofit/>
            </a:bodyPr>
            <a:lstStyle/>
            <a:p>
              <a:pPr algn="ctr">
                <a:defRPr sz="2400">
                  <a:solidFill>
                    <a:srgbClr val="FFFFFF"/>
                  </a:solidFill>
                </a:defRPr>
              </a:pPr>
              <a:endParaRPr/>
            </a:p>
          </p:txBody>
        </p:sp>
        <p:sp>
          <p:nvSpPr>
            <p:cNvPr id="242" name="TextBox 103"/>
            <p:cNvSpPr txBox="1"/>
            <p:nvPr/>
          </p:nvSpPr>
          <p:spPr>
            <a:xfrm>
              <a:off x="4373631" y="868391"/>
              <a:ext cx="687973"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00B050"/>
                  </a:solidFill>
                </a:defRPr>
              </a:pPr>
              <a:r>
                <a:t>S(e</a:t>
              </a:r>
              <a:r>
                <a:rPr baseline="-25000"/>
                <a:t>0</a:t>
              </a:r>
              <a:r>
                <a:t>)</a:t>
              </a:r>
            </a:p>
          </p:txBody>
        </p:sp>
        <p:sp>
          <p:nvSpPr>
            <p:cNvPr id="243" name="TextBox 74"/>
            <p:cNvSpPr txBox="1"/>
            <p:nvPr/>
          </p:nvSpPr>
          <p:spPr>
            <a:xfrm>
              <a:off x="5012756" y="1452924"/>
              <a:ext cx="687973"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00B050"/>
                  </a:solidFill>
                </a:defRPr>
              </a:pPr>
              <a:r>
                <a:t>S(e</a:t>
              </a:r>
              <a:r>
                <a:rPr baseline="-25000"/>
                <a:t>1</a:t>
              </a:r>
              <a:r>
                <a:t>)</a:t>
              </a:r>
            </a:p>
          </p:txBody>
        </p:sp>
        <p:sp>
          <p:nvSpPr>
            <p:cNvPr id="244" name="TextBox 104"/>
            <p:cNvSpPr txBox="1"/>
            <p:nvPr/>
          </p:nvSpPr>
          <p:spPr>
            <a:xfrm>
              <a:off x="5012756" y="2078111"/>
              <a:ext cx="624324" cy="45038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FF0000"/>
                  </a:solidFill>
                </a:defRPr>
              </a:pPr>
              <a:r>
                <a:t>I(e</a:t>
              </a:r>
              <a:r>
                <a:rPr baseline="-25000"/>
                <a:t>0</a:t>
              </a:r>
              <a:r>
                <a:t>)</a:t>
              </a:r>
            </a:p>
          </p:txBody>
        </p:sp>
        <p:sp>
          <p:nvSpPr>
            <p:cNvPr id="245" name="TextBox 75"/>
            <p:cNvSpPr txBox="1"/>
            <p:nvPr/>
          </p:nvSpPr>
          <p:spPr>
            <a:xfrm>
              <a:off x="5012756" y="2550578"/>
              <a:ext cx="624324" cy="45038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t">
              <a:noAutofit/>
            </a:bodyPr>
            <a:lstStyle/>
            <a:p>
              <a:pPr algn="ctr">
                <a:defRPr sz="2400">
                  <a:solidFill>
                    <a:srgbClr val="FF0000"/>
                  </a:solidFill>
                </a:defRPr>
              </a:pPr>
              <a:r>
                <a:t>I(e</a:t>
              </a:r>
              <a:r>
                <a:rPr baseline="-25000"/>
                <a:t>1</a:t>
              </a:r>
              <a:r>
                <a:t>)</a:t>
              </a:r>
            </a:p>
          </p:txBody>
        </p:sp>
        <p:sp>
          <p:nvSpPr>
            <p:cNvPr id="246" name="Line"/>
            <p:cNvSpPr/>
            <p:nvPr/>
          </p:nvSpPr>
          <p:spPr>
            <a:xfrm flipH="1">
              <a:off x="993647" y="2320537"/>
              <a:ext cx="1" cy="773503"/>
            </a:xfrm>
            <a:prstGeom prst="line">
              <a:avLst/>
            </a:prstGeom>
            <a:noFill/>
            <a:ln w="12700" cap="flat">
              <a:solidFill>
                <a:schemeClr val="accent1"/>
              </a:solidFill>
              <a:prstDash val="solid"/>
              <a:miter lim="800000"/>
              <a:tailEnd type="triangle" w="med" len="med"/>
            </a:ln>
            <a:effectLst/>
          </p:spPr>
          <p:txBody>
            <a:bodyPr wrap="square" lIns="45719" tIns="45719" rIns="45719" bIns="45719" numCol="1" anchor="t">
              <a:noAutofit/>
            </a:bodyPr>
            <a:lstStyle/>
            <a:p>
              <a:endParaRPr/>
            </a:p>
          </p:txBody>
        </p:sp>
        <p:sp>
          <p:nvSpPr>
            <p:cNvPr id="247" name="Line"/>
            <p:cNvSpPr/>
            <p:nvPr/>
          </p:nvSpPr>
          <p:spPr>
            <a:xfrm flipV="1">
              <a:off x="1183825" y="2827551"/>
              <a:ext cx="1" cy="276865"/>
            </a:xfrm>
            <a:prstGeom prst="line">
              <a:avLst/>
            </a:prstGeom>
            <a:noFill/>
            <a:ln w="12700" cap="flat">
              <a:solidFill>
                <a:schemeClr val="accent1"/>
              </a:solidFill>
              <a:prstDash val="solid"/>
              <a:miter lim="800000"/>
              <a:tailEnd type="triangle" w="med" len="me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val="1579396001"/>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 name="A model of exchange rate: financial market imperfections"/>
          <p:cNvSpPr txBox="1">
            <a:spLocks noGrp="1"/>
          </p:cNvSpPr>
          <p:nvPr>
            <p:ph type="title"/>
          </p:nvPr>
        </p:nvSpPr>
        <p:spPr>
          <a:xfrm>
            <a:off x="744776" y="731764"/>
            <a:ext cx="11577090" cy="616371"/>
          </a:xfrm>
          <a:prstGeom prst="rect">
            <a:avLst/>
          </a:prstGeom>
        </p:spPr>
        <p:txBody>
          <a:bodyPr>
            <a:normAutofit/>
          </a:bodyPr>
          <a:lstStyle>
            <a:lvl1pPr>
              <a:defRPr sz="3800"/>
            </a:lvl1pPr>
          </a:lstStyle>
          <a:p>
            <a:r>
              <a:rPr lang="en-GB" sz="3000" dirty="0"/>
              <a:t>Now, with </a:t>
            </a:r>
            <a:r>
              <a:rPr sz="3000" dirty="0"/>
              <a:t> financial market imperfections</a:t>
            </a:r>
          </a:p>
        </p:txBody>
      </p:sp>
      <p:sp>
        <p:nvSpPr>
          <p:cNvPr id="285" name="Investment depend not only on the costs of borrowing, but also on sales…"/>
          <p:cNvSpPr txBox="1">
            <a:spLocks noGrp="1"/>
          </p:cNvSpPr>
          <p:nvPr>
            <p:ph type="body" sz="half" idx="1"/>
          </p:nvPr>
        </p:nvSpPr>
        <p:spPr>
          <a:xfrm>
            <a:off x="637045" y="1387898"/>
            <a:ext cx="5448291" cy="4662028"/>
          </a:xfrm>
          <a:prstGeom prst="rect">
            <a:avLst/>
          </a:prstGeom>
        </p:spPr>
        <p:txBody>
          <a:bodyPr>
            <a:noAutofit/>
          </a:bodyPr>
          <a:lstStyle/>
          <a:p>
            <a:pPr>
              <a:defRPr sz="2100"/>
            </a:pPr>
            <a:r>
              <a:rPr lang="en-US" b="1" dirty="0">
                <a:solidFill>
                  <a:srgbClr val="EC6D0B"/>
                </a:solidFill>
                <a:latin typeface="+mj-lt"/>
              </a:rPr>
              <a:t>Cash flow effect</a:t>
            </a:r>
            <a:r>
              <a:rPr lang="en-US" dirty="0">
                <a:latin typeface="+mj-lt"/>
              </a:rPr>
              <a:t>: </a:t>
            </a:r>
          </a:p>
          <a:p>
            <a:pPr lvl="1">
              <a:defRPr sz="2100"/>
            </a:pPr>
            <a:r>
              <a:rPr lang="en-US" dirty="0">
                <a:latin typeface="+mj-lt"/>
              </a:rPr>
              <a:t>Investment depends not only on the costs of borrowing, but also on </a:t>
            </a:r>
            <a:r>
              <a:rPr lang="en-US" i="1" dirty="0">
                <a:latin typeface="+mj-lt"/>
              </a:rPr>
              <a:t>sales</a:t>
            </a:r>
          </a:p>
          <a:p>
            <a:pPr lvl="1">
              <a:defRPr sz="2100"/>
            </a:pPr>
            <a:r>
              <a:rPr lang="en-US" dirty="0">
                <a:latin typeface="+mj-lt"/>
              </a:rPr>
              <a:t>When firms make </a:t>
            </a:r>
            <a:r>
              <a:rPr lang="en-US" b="1" dirty="0">
                <a:latin typeface="+mj-lt"/>
              </a:rPr>
              <a:t>more revenue</a:t>
            </a:r>
            <a:r>
              <a:rPr lang="en-US" dirty="0">
                <a:latin typeface="+mj-lt"/>
              </a:rPr>
              <a:t>, they can </a:t>
            </a:r>
            <a:r>
              <a:rPr lang="en-US" b="1" dirty="0">
                <a:latin typeface="+mj-lt"/>
              </a:rPr>
              <a:t>borrow more</a:t>
            </a:r>
            <a:r>
              <a:rPr lang="en-US" dirty="0">
                <a:latin typeface="+mj-lt"/>
              </a:rPr>
              <a:t>, as lenders are reassured the firm is able to keep on serving the debt</a:t>
            </a:r>
          </a:p>
          <a:p>
            <a:pPr lvl="1">
              <a:defRPr sz="2100"/>
            </a:pPr>
            <a:r>
              <a:rPr lang="en-US" b="1" dirty="0">
                <a:latin typeface="+mj-lt"/>
              </a:rPr>
              <a:t>upward sloping </a:t>
            </a:r>
            <a:r>
              <a:rPr lang="en-US" dirty="0">
                <a:latin typeface="+mj-lt"/>
              </a:rPr>
              <a:t>investment function</a:t>
            </a:r>
          </a:p>
          <a:p>
            <a:pPr>
              <a:defRPr sz="2100"/>
            </a:pPr>
            <a:r>
              <a:rPr dirty="0">
                <a:latin typeface="+mj-lt"/>
              </a:rPr>
              <a:t>The crisis that result from initial shock will be amplified</a:t>
            </a:r>
            <a:r>
              <a:rPr lang="en-GB" dirty="0">
                <a:latin typeface="+mj-lt"/>
              </a:rPr>
              <a:t>. </a:t>
            </a:r>
            <a:r>
              <a:rPr sz="2000" dirty="0">
                <a:latin typeface="+mj-lt"/>
              </a:rPr>
              <a:t>Point </a:t>
            </a:r>
            <a:r>
              <a:rPr sz="2000" i="1" dirty="0">
                <a:latin typeface="+mj-lt"/>
              </a:rPr>
              <a:t>B</a:t>
            </a:r>
            <a:r>
              <a:rPr sz="2000" dirty="0">
                <a:latin typeface="+mj-lt"/>
              </a:rPr>
              <a:t> is further to the left</a:t>
            </a:r>
          </a:p>
          <a:p>
            <a:pPr>
              <a:defRPr sz="2100">
                <a:solidFill>
                  <a:schemeClr val="accent3"/>
                </a:solidFill>
              </a:defRPr>
            </a:pPr>
            <a:r>
              <a:rPr b="1" dirty="0">
                <a:solidFill>
                  <a:srgbClr val="EC6D0B"/>
                </a:solidFill>
                <a:latin typeface="+mj-lt"/>
              </a:rPr>
              <a:t>Financial accelerator</a:t>
            </a:r>
          </a:p>
        </p:txBody>
      </p:sp>
      <p:sp>
        <p:nvSpPr>
          <p:cNvPr id="10" name="Straight Connector 119">
            <a:extLst>
              <a:ext uri="{FF2B5EF4-FFF2-40B4-BE49-F238E27FC236}">
                <a16:creationId xmlns:a16="http://schemas.microsoft.com/office/drawing/2014/main" id="{B7CC5475-41FF-5388-33D7-244285729DFF}"/>
              </a:ext>
            </a:extLst>
          </p:cNvPr>
          <p:cNvSpPr/>
          <p:nvPr/>
        </p:nvSpPr>
        <p:spPr>
          <a:xfrm flipV="1">
            <a:off x="7139847" y="2635230"/>
            <a:ext cx="4172604" cy="2475263"/>
          </a:xfrm>
          <a:prstGeom prst="line">
            <a:avLst/>
          </a:prstGeom>
          <a:ln w="38100">
            <a:solidFill>
              <a:srgbClr val="00B050"/>
            </a:solidFill>
            <a:miter/>
          </a:ln>
        </p:spPr>
        <p:txBody>
          <a:bodyPr lIns="45719" rIns="45719"/>
          <a:lstStyle/>
          <a:p>
            <a:endParaRPr/>
          </a:p>
        </p:txBody>
      </p:sp>
      <p:sp>
        <p:nvSpPr>
          <p:cNvPr id="11" name="Straight Connector 120">
            <a:extLst>
              <a:ext uri="{FF2B5EF4-FFF2-40B4-BE49-F238E27FC236}">
                <a16:creationId xmlns:a16="http://schemas.microsoft.com/office/drawing/2014/main" id="{8732E00D-3969-2E37-C63B-BAE932B70347}"/>
              </a:ext>
            </a:extLst>
          </p:cNvPr>
          <p:cNvSpPr/>
          <p:nvPr/>
        </p:nvSpPr>
        <p:spPr>
          <a:xfrm flipV="1">
            <a:off x="7037326" y="3152215"/>
            <a:ext cx="4368013" cy="1178549"/>
          </a:xfrm>
          <a:prstGeom prst="line">
            <a:avLst/>
          </a:prstGeom>
          <a:ln w="38100">
            <a:solidFill>
              <a:srgbClr val="FF0000"/>
            </a:solidFill>
            <a:miter/>
          </a:ln>
        </p:spPr>
        <p:txBody>
          <a:bodyPr lIns="45719" rIns="45719"/>
          <a:lstStyle/>
          <a:p>
            <a:endParaRPr/>
          </a:p>
        </p:txBody>
      </p:sp>
      <p:sp>
        <p:nvSpPr>
          <p:cNvPr id="12" name="Straight Arrow Connector 35">
            <a:extLst>
              <a:ext uri="{FF2B5EF4-FFF2-40B4-BE49-F238E27FC236}">
                <a16:creationId xmlns:a16="http://schemas.microsoft.com/office/drawing/2014/main" id="{A8870636-8F14-E952-971D-9A4AF881414E}"/>
              </a:ext>
            </a:extLst>
          </p:cNvPr>
          <p:cNvSpPr/>
          <p:nvPr/>
        </p:nvSpPr>
        <p:spPr>
          <a:xfrm flipH="1" flipV="1">
            <a:off x="6863427" y="1868957"/>
            <a:ext cx="17033" cy="3649451"/>
          </a:xfrm>
          <a:prstGeom prst="line">
            <a:avLst/>
          </a:prstGeom>
          <a:ln w="28575">
            <a:solidFill>
              <a:srgbClr val="000000"/>
            </a:solidFill>
            <a:miter/>
            <a:tailEnd type="triangle"/>
          </a:ln>
        </p:spPr>
        <p:txBody>
          <a:bodyPr lIns="45719" rIns="45719"/>
          <a:lstStyle/>
          <a:p>
            <a:endParaRPr/>
          </a:p>
        </p:txBody>
      </p:sp>
      <p:sp>
        <p:nvSpPr>
          <p:cNvPr id="13" name="Straight Arrow Connector 46">
            <a:extLst>
              <a:ext uri="{FF2B5EF4-FFF2-40B4-BE49-F238E27FC236}">
                <a16:creationId xmlns:a16="http://schemas.microsoft.com/office/drawing/2014/main" id="{E423E42C-1A2F-8C53-A0BE-8F5EEE80B268}"/>
              </a:ext>
            </a:extLst>
          </p:cNvPr>
          <p:cNvSpPr/>
          <p:nvPr/>
        </p:nvSpPr>
        <p:spPr>
          <a:xfrm>
            <a:off x="6885613" y="5518406"/>
            <a:ext cx="4577140" cy="1"/>
          </a:xfrm>
          <a:prstGeom prst="line">
            <a:avLst/>
          </a:prstGeom>
          <a:ln w="28575">
            <a:solidFill>
              <a:srgbClr val="000000"/>
            </a:solidFill>
            <a:miter/>
            <a:tailEnd type="triangle"/>
          </a:ln>
        </p:spPr>
        <p:txBody>
          <a:bodyPr lIns="45719" rIns="45719"/>
          <a:lstStyle/>
          <a:p>
            <a:endParaRPr/>
          </a:p>
        </p:txBody>
      </p:sp>
      <p:sp>
        <p:nvSpPr>
          <p:cNvPr id="14" name="Oval 82">
            <a:extLst>
              <a:ext uri="{FF2B5EF4-FFF2-40B4-BE49-F238E27FC236}">
                <a16:creationId xmlns:a16="http://schemas.microsoft.com/office/drawing/2014/main" id="{557D0EC6-C80F-4EF4-5734-1890A731A99F}"/>
              </a:ext>
            </a:extLst>
          </p:cNvPr>
          <p:cNvSpPr/>
          <p:nvPr/>
        </p:nvSpPr>
        <p:spPr>
          <a:xfrm>
            <a:off x="9603067" y="3514594"/>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15" name="TextBox 121">
            <a:extLst>
              <a:ext uri="{FF2B5EF4-FFF2-40B4-BE49-F238E27FC236}">
                <a16:creationId xmlns:a16="http://schemas.microsoft.com/office/drawing/2014/main" id="{41A2F119-5A47-E5F8-511B-F04D1A0BBB78}"/>
              </a:ext>
            </a:extLst>
          </p:cNvPr>
          <p:cNvSpPr txBox="1"/>
          <p:nvPr/>
        </p:nvSpPr>
        <p:spPr>
          <a:xfrm>
            <a:off x="9548666" y="3178271"/>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A</a:t>
            </a:r>
          </a:p>
        </p:txBody>
      </p:sp>
      <p:sp>
        <p:nvSpPr>
          <p:cNvPr id="16" name="TextBox 123">
            <a:extLst>
              <a:ext uri="{FF2B5EF4-FFF2-40B4-BE49-F238E27FC236}">
                <a16:creationId xmlns:a16="http://schemas.microsoft.com/office/drawing/2014/main" id="{3E0D5A32-60EE-5912-206F-8FE91AAC3C25}"/>
              </a:ext>
            </a:extLst>
          </p:cNvPr>
          <p:cNvSpPr txBox="1"/>
          <p:nvPr/>
        </p:nvSpPr>
        <p:spPr>
          <a:xfrm>
            <a:off x="11157929" y="3172155"/>
            <a:ext cx="620425"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t>I(e</a:t>
            </a:r>
            <a:r>
              <a:rPr baseline="-25000"/>
              <a:t>0</a:t>
            </a:r>
            <a:r>
              <a:t>)</a:t>
            </a:r>
          </a:p>
        </p:txBody>
      </p:sp>
      <p:sp>
        <p:nvSpPr>
          <p:cNvPr id="17" name="Straight Connector 129">
            <a:extLst>
              <a:ext uri="{FF2B5EF4-FFF2-40B4-BE49-F238E27FC236}">
                <a16:creationId xmlns:a16="http://schemas.microsoft.com/office/drawing/2014/main" id="{6C622ABC-0C72-D352-F129-268766044133}"/>
              </a:ext>
            </a:extLst>
          </p:cNvPr>
          <p:cNvSpPr/>
          <p:nvPr/>
        </p:nvSpPr>
        <p:spPr>
          <a:xfrm flipV="1">
            <a:off x="7088587" y="3839087"/>
            <a:ext cx="4379555" cy="1115231"/>
          </a:xfrm>
          <a:prstGeom prst="line">
            <a:avLst/>
          </a:prstGeom>
          <a:ln w="38100">
            <a:solidFill>
              <a:srgbClr val="FF0000"/>
            </a:solidFill>
            <a:prstDash val="sysDot"/>
            <a:miter/>
          </a:ln>
        </p:spPr>
        <p:txBody>
          <a:bodyPr lIns="45719" rIns="45719"/>
          <a:lstStyle/>
          <a:p>
            <a:endParaRPr/>
          </a:p>
        </p:txBody>
      </p:sp>
      <p:sp>
        <p:nvSpPr>
          <p:cNvPr id="18" name="Oval 132">
            <a:extLst>
              <a:ext uri="{FF2B5EF4-FFF2-40B4-BE49-F238E27FC236}">
                <a16:creationId xmlns:a16="http://schemas.microsoft.com/office/drawing/2014/main" id="{7E0D13B6-792B-1D4D-1679-11EAE1E14497}"/>
              </a:ext>
            </a:extLst>
          </p:cNvPr>
          <p:cNvSpPr/>
          <p:nvPr/>
        </p:nvSpPr>
        <p:spPr>
          <a:xfrm>
            <a:off x="7425380" y="4775338"/>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19" name="TextBox 133">
            <a:extLst>
              <a:ext uri="{FF2B5EF4-FFF2-40B4-BE49-F238E27FC236}">
                <a16:creationId xmlns:a16="http://schemas.microsoft.com/office/drawing/2014/main" id="{E72BE30F-7F14-2E29-611B-81D3378B14F0}"/>
              </a:ext>
            </a:extLst>
          </p:cNvPr>
          <p:cNvSpPr txBox="1"/>
          <p:nvPr/>
        </p:nvSpPr>
        <p:spPr>
          <a:xfrm>
            <a:off x="7370979" y="4439015"/>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B</a:t>
            </a:r>
          </a:p>
        </p:txBody>
      </p:sp>
      <p:sp>
        <p:nvSpPr>
          <p:cNvPr id="24" name="Straight Arrow Connector 68">
            <a:extLst>
              <a:ext uri="{FF2B5EF4-FFF2-40B4-BE49-F238E27FC236}">
                <a16:creationId xmlns:a16="http://schemas.microsoft.com/office/drawing/2014/main" id="{F4F3D4FE-1E3A-FF64-66EA-2C011A6167A9}"/>
              </a:ext>
            </a:extLst>
          </p:cNvPr>
          <p:cNvSpPr/>
          <p:nvPr/>
        </p:nvSpPr>
        <p:spPr>
          <a:xfrm flipH="1">
            <a:off x="10762868" y="3389886"/>
            <a:ext cx="4257" cy="594592"/>
          </a:xfrm>
          <a:prstGeom prst="line">
            <a:avLst/>
          </a:prstGeom>
          <a:ln w="6350">
            <a:solidFill>
              <a:srgbClr val="000000"/>
            </a:solidFill>
            <a:prstDash val="dash"/>
            <a:miter/>
            <a:tailEnd type="triangle"/>
          </a:ln>
        </p:spPr>
        <p:txBody>
          <a:bodyPr lIns="45719" rIns="45719"/>
          <a:lstStyle/>
          <a:p>
            <a:endParaRPr/>
          </a:p>
        </p:txBody>
      </p:sp>
      <p:sp>
        <p:nvSpPr>
          <p:cNvPr id="25" name="TextBox 77">
            <a:extLst>
              <a:ext uri="{FF2B5EF4-FFF2-40B4-BE49-F238E27FC236}">
                <a16:creationId xmlns:a16="http://schemas.microsoft.com/office/drawing/2014/main" id="{3D58F726-0B86-1659-6381-BCF0A9D4DF99}"/>
              </a:ext>
            </a:extLst>
          </p:cNvPr>
          <p:cNvSpPr txBox="1"/>
          <p:nvPr/>
        </p:nvSpPr>
        <p:spPr>
          <a:xfrm>
            <a:off x="10544102" y="2289165"/>
            <a:ext cx="683678"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26" name="TextBox 79">
            <a:extLst>
              <a:ext uri="{FF2B5EF4-FFF2-40B4-BE49-F238E27FC236}">
                <a16:creationId xmlns:a16="http://schemas.microsoft.com/office/drawing/2014/main" id="{141C9470-4CF0-6D87-B900-AB37E1451D4E}"/>
              </a:ext>
            </a:extLst>
          </p:cNvPr>
          <p:cNvSpPr txBox="1"/>
          <p:nvPr/>
        </p:nvSpPr>
        <p:spPr>
          <a:xfrm>
            <a:off x="11161734" y="3912036"/>
            <a:ext cx="613307"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rPr dirty="0"/>
              <a:t>I(e</a:t>
            </a:r>
            <a:r>
              <a:rPr lang="en-GB" baseline="-25000" dirty="0"/>
              <a:t>0</a:t>
            </a:r>
            <a:r>
              <a:rPr dirty="0"/>
              <a:t>)</a:t>
            </a:r>
          </a:p>
        </p:txBody>
      </p:sp>
      <p:sp>
        <p:nvSpPr>
          <p:cNvPr id="44" name="TextBox 124">
            <a:extLst>
              <a:ext uri="{FF2B5EF4-FFF2-40B4-BE49-F238E27FC236}">
                <a16:creationId xmlns:a16="http://schemas.microsoft.com/office/drawing/2014/main" id="{68C8F1C2-0727-1352-EA8E-EE66DB4EB609}"/>
              </a:ext>
            </a:extLst>
          </p:cNvPr>
          <p:cNvSpPr txBox="1"/>
          <p:nvPr/>
        </p:nvSpPr>
        <p:spPr>
          <a:xfrm rot="16200000">
            <a:off x="4984314" y="3570467"/>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rPr dirty="0"/>
              <a:t>Investment and Savings</a:t>
            </a:r>
          </a:p>
        </p:txBody>
      </p:sp>
      <p:sp>
        <p:nvSpPr>
          <p:cNvPr id="46" name="TextBox 93">
            <a:extLst>
              <a:ext uri="{FF2B5EF4-FFF2-40B4-BE49-F238E27FC236}">
                <a16:creationId xmlns:a16="http://schemas.microsoft.com/office/drawing/2014/main" id="{1444AA68-5D75-0455-1B67-180E7BDE64AB}"/>
              </a:ext>
            </a:extLst>
          </p:cNvPr>
          <p:cNvSpPr txBox="1"/>
          <p:nvPr/>
        </p:nvSpPr>
        <p:spPr>
          <a:xfrm>
            <a:off x="9875060" y="5544463"/>
            <a:ext cx="1392843"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rPr dirty="0"/>
              <a:t>Output (Y)</a:t>
            </a:r>
          </a:p>
        </p:txBody>
      </p:sp>
    </p:spTree>
    <p:extLst>
      <p:ext uri="{BB962C8B-B14F-4D97-AF65-F5344CB8AC3E}">
        <p14:creationId xmlns:p14="http://schemas.microsoft.com/office/powerpoint/2010/main" val="1456649915"/>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 name="A model of exchange rate: original sin"/>
          <p:cNvSpPr txBox="1">
            <a:spLocks noGrp="1"/>
          </p:cNvSpPr>
          <p:nvPr>
            <p:ph type="title"/>
          </p:nvPr>
        </p:nvSpPr>
        <p:spPr>
          <a:xfrm>
            <a:off x="682789" y="720429"/>
            <a:ext cx="10691663" cy="662781"/>
          </a:xfrm>
          <a:prstGeom prst="rect">
            <a:avLst/>
          </a:prstGeom>
        </p:spPr>
        <p:txBody>
          <a:bodyPr>
            <a:normAutofit/>
          </a:bodyPr>
          <a:lstStyle/>
          <a:p>
            <a:r>
              <a:rPr lang="en-GB" sz="3200" dirty="0"/>
              <a:t>Second financial channel: currency choices</a:t>
            </a:r>
            <a:endParaRPr sz="3200" dirty="0"/>
          </a:p>
        </p:txBody>
      </p:sp>
      <p:sp>
        <p:nvSpPr>
          <p:cNvPr id="294" name="There’s a second financial channel changes the effects of the depreciation…"/>
          <p:cNvSpPr txBox="1">
            <a:spLocks noGrp="1"/>
          </p:cNvSpPr>
          <p:nvPr>
            <p:ph idx="1"/>
          </p:nvPr>
        </p:nvSpPr>
        <p:spPr>
          <a:xfrm>
            <a:off x="585688" y="1383210"/>
            <a:ext cx="11020624" cy="5037982"/>
          </a:xfrm>
          <a:prstGeom prst="rect">
            <a:avLst/>
          </a:prstGeom>
        </p:spPr>
        <p:txBody>
          <a:bodyPr>
            <a:noAutofit/>
          </a:bodyPr>
          <a:lstStyle/>
          <a:p>
            <a:pPr>
              <a:defRPr sz="2400"/>
            </a:pPr>
            <a:r>
              <a:rPr lang="en-GB" sz="1900" dirty="0">
                <a:latin typeface="+mj-lt"/>
              </a:rPr>
              <a:t>Currency denomination of assets and liabilities</a:t>
            </a:r>
            <a:endParaRPr sz="1900" i="1" dirty="0">
              <a:latin typeface="+mj-lt"/>
            </a:endParaRPr>
          </a:p>
          <a:p>
            <a:pPr marL="685800" lvl="1" indent="-228600">
              <a:defRPr sz="2400"/>
            </a:pPr>
            <a:r>
              <a:rPr sz="1900" dirty="0">
                <a:latin typeface="+mj-lt"/>
              </a:rPr>
              <a:t>The value of domestic assets</a:t>
            </a:r>
            <a:r>
              <a:rPr lang="en-GB" sz="1900" dirty="0">
                <a:latin typeface="+mj-lt"/>
              </a:rPr>
              <a:t> is in domestic currency. A depreciation (a fall in </a:t>
            </a:r>
            <a:r>
              <a:rPr lang="en-US" sz="1900" i="1" dirty="0">
                <a:latin typeface="+mj-lt"/>
              </a:rPr>
              <a:t>e</a:t>
            </a:r>
            <a:r>
              <a:rPr lang="en-GB" sz="1900" dirty="0">
                <a:latin typeface="+mj-lt"/>
              </a:rPr>
              <a:t>) lowers </a:t>
            </a:r>
            <a:r>
              <a:rPr lang="en-GB" sz="1900" b="1" dirty="0">
                <a:latin typeface="+mj-lt"/>
              </a:rPr>
              <a:t>value</a:t>
            </a:r>
            <a:r>
              <a:rPr sz="1900" b="1" dirty="0">
                <a:latin typeface="+mj-lt"/>
              </a:rPr>
              <a:t> </a:t>
            </a:r>
            <a:r>
              <a:rPr lang="en-GB" sz="1900" b="1" dirty="0">
                <a:latin typeface="+mj-lt"/>
              </a:rPr>
              <a:t>of assets </a:t>
            </a:r>
            <a:r>
              <a:rPr sz="1900" dirty="0">
                <a:latin typeface="+mj-lt"/>
              </a:rPr>
              <a:t>when expressed in foreign currency</a:t>
            </a:r>
            <a:r>
              <a:rPr lang="en-GB" sz="1900" dirty="0">
                <a:latin typeface="+mj-lt"/>
              </a:rPr>
              <a:t>. The</a:t>
            </a:r>
            <a:r>
              <a:rPr sz="1900" dirty="0">
                <a:latin typeface="+mj-lt"/>
              </a:rPr>
              <a:t> collateral that firms offer to foreign lenders is now </a:t>
            </a:r>
            <a:r>
              <a:rPr sz="1900" b="1" dirty="0">
                <a:latin typeface="+mj-lt"/>
              </a:rPr>
              <a:t>worth less</a:t>
            </a:r>
          </a:p>
          <a:p>
            <a:pPr marL="685800" lvl="1" indent="-228600">
              <a:defRPr sz="2400"/>
            </a:pPr>
            <a:r>
              <a:rPr lang="en-GB" sz="1900" dirty="0">
                <a:latin typeface="+mj-lt"/>
              </a:rPr>
              <a:t>D</a:t>
            </a:r>
            <a:r>
              <a:rPr sz="1900" dirty="0" err="1">
                <a:latin typeface="+mj-lt"/>
              </a:rPr>
              <a:t>omestic</a:t>
            </a:r>
            <a:r>
              <a:rPr sz="1900" dirty="0">
                <a:latin typeface="+mj-lt"/>
              </a:rPr>
              <a:t> banks borrow abroad in foreign currency</a:t>
            </a:r>
            <a:r>
              <a:rPr lang="en-GB" sz="1900" dirty="0">
                <a:latin typeface="+mj-lt"/>
              </a:rPr>
              <a:t>. </a:t>
            </a:r>
            <a:r>
              <a:rPr lang="en-US" sz="1900" dirty="0">
                <a:latin typeface="+mj-lt"/>
              </a:rPr>
              <a:t>D</a:t>
            </a:r>
            <a:r>
              <a:rPr sz="1900" dirty="0">
                <a:latin typeface="+mj-lt"/>
              </a:rPr>
              <a:t>epreciation</a:t>
            </a:r>
            <a:r>
              <a:rPr lang="en-GB" sz="1900" dirty="0">
                <a:latin typeface="+mj-lt"/>
              </a:rPr>
              <a:t> r</a:t>
            </a:r>
            <a:r>
              <a:rPr sz="1900" dirty="0" err="1">
                <a:latin typeface="+mj-lt"/>
              </a:rPr>
              <a:t>aises</a:t>
            </a:r>
            <a:r>
              <a:rPr sz="1900" dirty="0">
                <a:latin typeface="+mj-lt"/>
              </a:rPr>
              <a:t> the</a:t>
            </a:r>
            <a:r>
              <a:rPr sz="1900" b="1" dirty="0">
                <a:latin typeface="+mj-lt"/>
              </a:rPr>
              <a:t> value of the</a:t>
            </a:r>
            <a:r>
              <a:rPr sz="1900" dirty="0">
                <a:latin typeface="+mj-lt"/>
              </a:rPr>
              <a:t> </a:t>
            </a:r>
            <a:r>
              <a:rPr sz="1900" b="1" dirty="0">
                <a:latin typeface="+mj-lt"/>
              </a:rPr>
              <a:t>liabilities</a:t>
            </a:r>
            <a:r>
              <a:rPr sz="1900" dirty="0">
                <a:latin typeface="+mj-lt"/>
              </a:rPr>
              <a:t> </a:t>
            </a:r>
            <a:r>
              <a:rPr lang="en-GB" sz="1900" dirty="0">
                <a:latin typeface="+mj-lt"/>
              </a:rPr>
              <a:t>in </a:t>
            </a:r>
            <a:r>
              <a:rPr sz="1900" dirty="0">
                <a:latin typeface="+mj-lt"/>
              </a:rPr>
              <a:t> domestic currency</a:t>
            </a:r>
            <a:endParaRPr lang="en-GB" sz="1900" dirty="0">
              <a:latin typeface="+mj-lt"/>
            </a:endParaRPr>
          </a:p>
          <a:p>
            <a:pPr marL="685800" lvl="1" indent="-228600">
              <a:defRPr sz="2400"/>
            </a:pPr>
            <a:r>
              <a:rPr lang="en-GB" sz="1900" dirty="0">
                <a:latin typeface="+mj-lt"/>
              </a:rPr>
              <a:t>Fall in net worth</a:t>
            </a:r>
            <a:r>
              <a:rPr lang="en-US" sz="1900" dirty="0">
                <a:latin typeface="+mj-lt"/>
              </a:rPr>
              <a:t> because of mismatch </a:t>
            </a:r>
            <a:r>
              <a:rPr sz="1900" dirty="0">
                <a:latin typeface="+mj-lt"/>
              </a:rPr>
              <a:t>between </a:t>
            </a:r>
            <a:r>
              <a:rPr sz="1900" dirty="0" err="1">
                <a:latin typeface="+mj-lt"/>
              </a:rPr>
              <a:t>currenc</a:t>
            </a:r>
            <a:r>
              <a:rPr lang="en-GB" sz="1900" dirty="0">
                <a:latin typeface="+mj-lt"/>
              </a:rPr>
              <a:t>y</a:t>
            </a:r>
            <a:r>
              <a:rPr sz="1900" dirty="0">
                <a:latin typeface="+mj-lt"/>
              </a:rPr>
              <a:t> of assets and liabilities</a:t>
            </a:r>
            <a:r>
              <a:rPr lang="en-GB" sz="1900" dirty="0">
                <a:latin typeface="+mj-lt"/>
              </a:rPr>
              <a:t>:</a:t>
            </a:r>
            <a:r>
              <a:rPr sz="1900" dirty="0">
                <a:latin typeface="+mj-lt"/>
              </a:rPr>
              <a:t> </a:t>
            </a:r>
            <a:r>
              <a:rPr sz="1900" dirty="0">
                <a:solidFill>
                  <a:srgbClr val="EC6D0B"/>
                </a:solidFill>
                <a:latin typeface="+mj-lt"/>
              </a:rPr>
              <a:t>original sin</a:t>
            </a:r>
            <a:endParaRPr lang="en-GB" sz="1900" dirty="0">
              <a:solidFill>
                <a:srgbClr val="EC6D0B"/>
              </a:solidFill>
              <a:latin typeface="+mj-lt"/>
            </a:endParaRPr>
          </a:p>
          <a:p>
            <a:pPr marL="0" lvl="1">
              <a:defRPr sz="2400"/>
            </a:pPr>
            <a:r>
              <a:rPr lang="en-US" sz="1900" dirty="0">
                <a:latin typeface="+mj-lt"/>
              </a:rPr>
              <a:t>Firms that borrow in foreign currency will also want to price their goods in that currency, to match the currency of their interest expenses and sales revenues. If so, depreciation no longer makes their goods cheaper</a:t>
            </a:r>
          </a:p>
          <a:p>
            <a:pPr marL="0" lvl="1">
              <a:defRPr sz="2400"/>
            </a:pPr>
            <a:r>
              <a:rPr lang="en-US" sz="1900" dirty="0">
                <a:latin typeface="+mj-lt"/>
              </a:rPr>
              <a:t>Consequences</a:t>
            </a:r>
          </a:p>
          <a:p>
            <a:pPr marL="457200" lvl="2">
              <a:defRPr sz="2400"/>
            </a:pPr>
            <a:r>
              <a:rPr lang="en-US" sz="1900" dirty="0">
                <a:latin typeface="+mj-lt"/>
              </a:rPr>
              <a:t>The investment function now has a force making it </a:t>
            </a:r>
            <a:r>
              <a:rPr lang="en-US" sz="1900" dirty="0">
                <a:solidFill>
                  <a:srgbClr val="EC6D0B"/>
                </a:solidFill>
                <a:latin typeface="+mj-lt"/>
              </a:rPr>
              <a:t>shift down </a:t>
            </a:r>
            <a:r>
              <a:rPr lang="en-US" sz="1900" dirty="0">
                <a:latin typeface="+mj-lt"/>
              </a:rPr>
              <a:t>when </a:t>
            </a:r>
            <a:r>
              <a:rPr lang="en-US" sz="1900" i="1" dirty="0">
                <a:latin typeface="+mj-lt"/>
              </a:rPr>
              <a:t>e </a:t>
            </a:r>
            <a:r>
              <a:rPr lang="en-US" sz="1900" dirty="0">
                <a:latin typeface="+mj-lt"/>
              </a:rPr>
              <a:t>falls, counter to the previous force that had the curve shifting up</a:t>
            </a:r>
          </a:p>
          <a:p>
            <a:pPr marL="457200" lvl="2">
              <a:defRPr sz="2400"/>
            </a:pPr>
            <a:r>
              <a:rPr lang="en-US" sz="1900" dirty="0">
                <a:latin typeface="+mj-lt"/>
              </a:rPr>
              <a:t>The rightwards shift of the savings curve is smaller, as depreciation no longer pushes trade up as much</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Financial accelerator and mild financial frictions"/>
          <p:cNvSpPr txBox="1">
            <a:spLocks noGrp="1"/>
          </p:cNvSpPr>
          <p:nvPr>
            <p:ph type="title"/>
          </p:nvPr>
        </p:nvSpPr>
        <p:spPr>
          <a:xfrm>
            <a:off x="716879" y="677714"/>
            <a:ext cx="10691265" cy="1371030"/>
          </a:xfrm>
          <a:prstGeom prst="rect">
            <a:avLst/>
          </a:prstGeom>
        </p:spPr>
        <p:txBody>
          <a:bodyPr>
            <a:normAutofit/>
          </a:bodyPr>
          <a:lstStyle>
            <a:lvl1pPr>
              <a:defRPr sz="4200"/>
            </a:lvl1pPr>
          </a:lstStyle>
          <a:p>
            <a:r>
              <a:rPr sz="3200" dirty="0"/>
              <a:t>Financial accelerator and mild financial frictions</a:t>
            </a:r>
          </a:p>
        </p:txBody>
      </p:sp>
      <p:sp>
        <p:nvSpPr>
          <p:cNvPr id="300" name="Assume the case where the balance-sheet effect just offsets the impact of cheaper borrowing…"/>
          <p:cNvSpPr txBox="1">
            <a:spLocks noGrp="1"/>
          </p:cNvSpPr>
          <p:nvPr>
            <p:ph type="body" sz="half" idx="1"/>
          </p:nvPr>
        </p:nvSpPr>
        <p:spPr>
          <a:xfrm>
            <a:off x="834408" y="1699964"/>
            <a:ext cx="5420340" cy="4480322"/>
          </a:xfrm>
          <a:prstGeom prst="rect">
            <a:avLst/>
          </a:prstGeom>
        </p:spPr>
        <p:txBody>
          <a:bodyPr>
            <a:noAutofit/>
          </a:bodyPr>
          <a:lstStyle/>
          <a:p>
            <a:pPr>
              <a:lnSpc>
                <a:spcPct val="100000"/>
              </a:lnSpc>
              <a:spcBef>
                <a:spcPts val="0"/>
              </a:spcBef>
              <a:spcAft>
                <a:spcPts val="600"/>
              </a:spcAft>
              <a:defRPr sz="2100"/>
            </a:pPr>
            <a:r>
              <a:rPr lang="en-GB" dirty="0">
                <a:latin typeface="+mj-lt"/>
              </a:rPr>
              <a:t>Same shock to investment, economy at B</a:t>
            </a:r>
          </a:p>
          <a:p>
            <a:pPr>
              <a:lnSpc>
                <a:spcPct val="100000"/>
              </a:lnSpc>
              <a:spcBef>
                <a:spcPts val="0"/>
              </a:spcBef>
              <a:spcAft>
                <a:spcPts val="600"/>
              </a:spcAft>
              <a:defRPr sz="2100"/>
            </a:pPr>
            <a:r>
              <a:rPr lang="en-GB" dirty="0">
                <a:latin typeface="+mj-lt"/>
              </a:rPr>
              <a:t>Now after depreciation, the fall in </a:t>
            </a:r>
            <a:r>
              <a:rPr lang="en-US" i="1" dirty="0">
                <a:latin typeface="+mj-lt"/>
              </a:rPr>
              <a:t>e </a:t>
            </a:r>
            <a:r>
              <a:rPr lang="en-GB" dirty="0">
                <a:latin typeface="+mj-lt"/>
              </a:rPr>
              <a:t>:</a:t>
            </a:r>
          </a:p>
          <a:p>
            <a:pPr lvl="1">
              <a:lnSpc>
                <a:spcPct val="100000"/>
              </a:lnSpc>
              <a:spcBef>
                <a:spcPts val="0"/>
              </a:spcBef>
              <a:spcAft>
                <a:spcPts val="600"/>
              </a:spcAft>
              <a:defRPr sz="2100"/>
            </a:pPr>
            <a:r>
              <a:rPr lang="en-GB" sz="2000" dirty="0">
                <a:latin typeface="+mj-lt"/>
              </a:rPr>
              <a:t>Investment curve is unchanged, if </a:t>
            </a:r>
            <a:r>
              <a:rPr lang="en-US" sz="2000" dirty="0">
                <a:latin typeface="+mj-lt"/>
              </a:rPr>
              <a:t>balance-sheet effect </a:t>
            </a:r>
            <a:r>
              <a:rPr lang="en-US" sz="2000" i="1" dirty="0">
                <a:latin typeface="+mj-lt"/>
              </a:rPr>
              <a:t>just</a:t>
            </a:r>
            <a:r>
              <a:rPr lang="en-US" sz="2000" dirty="0">
                <a:latin typeface="+mj-lt"/>
              </a:rPr>
              <a:t> </a:t>
            </a:r>
            <a:r>
              <a:rPr lang="en-US" sz="2000" i="1" dirty="0">
                <a:latin typeface="+mj-lt"/>
              </a:rPr>
              <a:t>offsets</a:t>
            </a:r>
            <a:r>
              <a:rPr lang="en-US" sz="2000" dirty="0">
                <a:latin typeface="+mj-lt"/>
              </a:rPr>
              <a:t> the impact of cheaper borrowing</a:t>
            </a:r>
          </a:p>
          <a:p>
            <a:pPr lvl="1">
              <a:lnSpc>
                <a:spcPct val="100000"/>
              </a:lnSpc>
              <a:spcBef>
                <a:spcPts val="0"/>
              </a:spcBef>
              <a:spcAft>
                <a:spcPts val="600"/>
              </a:spcAft>
              <a:defRPr sz="2100"/>
            </a:pPr>
            <a:r>
              <a:rPr lang="en-US" sz="2000" dirty="0">
                <a:latin typeface="+mj-lt"/>
              </a:rPr>
              <a:t>Savings curve shifts down by less </a:t>
            </a:r>
            <a:endParaRPr lang="en-GB" sz="2000" dirty="0">
              <a:latin typeface="+mj-lt"/>
            </a:endParaRPr>
          </a:p>
          <a:p>
            <a:pPr>
              <a:lnSpc>
                <a:spcPct val="100000"/>
              </a:lnSpc>
              <a:spcBef>
                <a:spcPts val="1800"/>
              </a:spcBef>
              <a:spcAft>
                <a:spcPts val="600"/>
              </a:spcAft>
              <a:defRPr sz="2100"/>
            </a:pPr>
            <a:r>
              <a:rPr lang="en-GB" dirty="0">
                <a:latin typeface="+mj-lt"/>
              </a:rPr>
              <a:t>E</a:t>
            </a:r>
            <a:r>
              <a:rPr dirty="0" err="1">
                <a:latin typeface="+mj-lt"/>
              </a:rPr>
              <a:t>conomy</a:t>
            </a:r>
            <a:r>
              <a:rPr dirty="0">
                <a:latin typeface="+mj-lt"/>
              </a:rPr>
              <a:t> recovers </a:t>
            </a:r>
            <a:r>
              <a:rPr lang="en-GB" dirty="0">
                <a:latin typeface="+mj-lt"/>
              </a:rPr>
              <a:t>to</a:t>
            </a:r>
            <a:r>
              <a:rPr dirty="0">
                <a:latin typeface="+mj-lt"/>
              </a:rPr>
              <a:t> </a:t>
            </a:r>
            <a:r>
              <a:rPr i="1" dirty="0">
                <a:latin typeface="+mj-lt"/>
              </a:rPr>
              <a:t>C</a:t>
            </a:r>
            <a:r>
              <a:rPr dirty="0">
                <a:latin typeface="+mj-lt"/>
              </a:rPr>
              <a:t>, with significantly lower output than </a:t>
            </a:r>
            <a:r>
              <a:rPr lang="en-GB" dirty="0">
                <a:latin typeface="+mj-lt"/>
              </a:rPr>
              <a:t>before</a:t>
            </a:r>
            <a:endParaRPr dirty="0">
              <a:latin typeface="+mj-lt"/>
            </a:endParaRPr>
          </a:p>
          <a:p>
            <a:pPr>
              <a:lnSpc>
                <a:spcPct val="100000"/>
              </a:lnSpc>
              <a:spcBef>
                <a:spcPts val="1800"/>
              </a:spcBef>
              <a:spcAft>
                <a:spcPts val="600"/>
              </a:spcAft>
              <a:defRPr sz="2100"/>
            </a:pPr>
            <a:r>
              <a:rPr lang="en-GB" dirty="0">
                <a:latin typeface="+mj-lt"/>
              </a:rPr>
              <a:t>R</a:t>
            </a:r>
            <a:r>
              <a:rPr dirty="0" err="1">
                <a:latin typeface="+mj-lt"/>
              </a:rPr>
              <a:t>ecovery</a:t>
            </a:r>
            <a:r>
              <a:rPr dirty="0">
                <a:latin typeface="+mj-lt"/>
              </a:rPr>
              <a:t> is driven by consumption and the trade surplus</a:t>
            </a:r>
            <a:r>
              <a:rPr lang="en-GB" dirty="0">
                <a:latin typeface="+mj-lt"/>
              </a:rPr>
              <a:t>. I</a:t>
            </a:r>
            <a:r>
              <a:rPr dirty="0" err="1">
                <a:latin typeface="+mj-lt"/>
              </a:rPr>
              <a:t>nvestment</a:t>
            </a:r>
            <a:r>
              <a:rPr dirty="0">
                <a:latin typeface="+mj-lt"/>
              </a:rPr>
              <a:t> and capital flows </a:t>
            </a:r>
            <a:r>
              <a:rPr b="1" dirty="0">
                <a:latin typeface="+mj-lt"/>
              </a:rPr>
              <a:t>remain depressed</a:t>
            </a:r>
            <a:r>
              <a:rPr lang="en-GB" b="1" dirty="0">
                <a:latin typeface="+mj-lt"/>
              </a:rPr>
              <a:t>. </a:t>
            </a:r>
            <a:r>
              <a:rPr dirty="0">
                <a:solidFill>
                  <a:srgbClr val="EC6D0B"/>
                </a:solidFill>
                <a:latin typeface="+mj-lt"/>
              </a:rPr>
              <a:t>Phoenix recovery</a:t>
            </a:r>
          </a:p>
        </p:txBody>
      </p:sp>
      <p:sp>
        <p:nvSpPr>
          <p:cNvPr id="301" name="Straight Connector 119"/>
          <p:cNvSpPr/>
          <p:nvPr/>
        </p:nvSpPr>
        <p:spPr>
          <a:xfrm flipV="1">
            <a:off x="7105155" y="2725743"/>
            <a:ext cx="4172604" cy="2475263"/>
          </a:xfrm>
          <a:prstGeom prst="line">
            <a:avLst/>
          </a:prstGeom>
          <a:ln w="38100">
            <a:solidFill>
              <a:srgbClr val="00B050"/>
            </a:solidFill>
            <a:miter/>
          </a:ln>
        </p:spPr>
        <p:txBody>
          <a:bodyPr lIns="45719" rIns="45719"/>
          <a:lstStyle/>
          <a:p>
            <a:endParaRPr/>
          </a:p>
        </p:txBody>
      </p:sp>
      <p:sp>
        <p:nvSpPr>
          <p:cNvPr id="303" name="Straight Arrow Connector 35"/>
          <p:cNvSpPr/>
          <p:nvPr/>
        </p:nvSpPr>
        <p:spPr>
          <a:xfrm flipH="1" flipV="1">
            <a:off x="6828735" y="1959470"/>
            <a:ext cx="17033" cy="3649451"/>
          </a:xfrm>
          <a:prstGeom prst="line">
            <a:avLst/>
          </a:prstGeom>
          <a:ln w="28575">
            <a:solidFill>
              <a:srgbClr val="000000"/>
            </a:solidFill>
            <a:miter/>
            <a:tailEnd type="triangle"/>
          </a:ln>
        </p:spPr>
        <p:txBody>
          <a:bodyPr lIns="45719" rIns="45719"/>
          <a:lstStyle/>
          <a:p>
            <a:endParaRPr/>
          </a:p>
        </p:txBody>
      </p:sp>
      <p:sp>
        <p:nvSpPr>
          <p:cNvPr id="304" name="Straight Arrow Connector 46"/>
          <p:cNvSpPr/>
          <p:nvPr/>
        </p:nvSpPr>
        <p:spPr>
          <a:xfrm>
            <a:off x="6850921" y="5608919"/>
            <a:ext cx="4577140" cy="1"/>
          </a:xfrm>
          <a:prstGeom prst="line">
            <a:avLst/>
          </a:prstGeom>
          <a:ln w="28575">
            <a:solidFill>
              <a:srgbClr val="000000"/>
            </a:solidFill>
            <a:miter/>
            <a:tailEnd type="triangle"/>
          </a:ln>
        </p:spPr>
        <p:txBody>
          <a:bodyPr lIns="45719" rIns="45719"/>
          <a:lstStyle/>
          <a:p>
            <a:endParaRPr/>
          </a:p>
        </p:txBody>
      </p:sp>
      <p:sp>
        <p:nvSpPr>
          <p:cNvPr id="305" name="Oval 82"/>
          <p:cNvSpPr/>
          <p:nvPr/>
        </p:nvSpPr>
        <p:spPr>
          <a:xfrm>
            <a:off x="9568375" y="3605107"/>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06" name="TextBox 93"/>
          <p:cNvSpPr txBox="1"/>
          <p:nvPr/>
        </p:nvSpPr>
        <p:spPr>
          <a:xfrm>
            <a:off x="9840368" y="5634976"/>
            <a:ext cx="1392843"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rPr dirty="0"/>
              <a:t>Output (Y)</a:t>
            </a:r>
          </a:p>
        </p:txBody>
      </p:sp>
      <p:sp>
        <p:nvSpPr>
          <p:cNvPr id="307" name="TextBox 121"/>
          <p:cNvSpPr txBox="1"/>
          <p:nvPr/>
        </p:nvSpPr>
        <p:spPr>
          <a:xfrm>
            <a:off x="9513974" y="3268784"/>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A</a:t>
            </a:r>
          </a:p>
        </p:txBody>
      </p:sp>
      <p:sp>
        <p:nvSpPr>
          <p:cNvPr id="309" name="Straight Connector 129"/>
          <p:cNvSpPr/>
          <p:nvPr/>
        </p:nvSpPr>
        <p:spPr>
          <a:xfrm flipV="1">
            <a:off x="7053895" y="3929600"/>
            <a:ext cx="4379555" cy="1115231"/>
          </a:xfrm>
          <a:prstGeom prst="line">
            <a:avLst/>
          </a:prstGeom>
          <a:ln w="38100">
            <a:solidFill>
              <a:srgbClr val="FF0000"/>
            </a:solidFill>
            <a:prstDash val="sysDash"/>
            <a:miter/>
          </a:ln>
        </p:spPr>
        <p:txBody>
          <a:bodyPr lIns="45719" rIns="45719"/>
          <a:lstStyle/>
          <a:p>
            <a:endParaRPr/>
          </a:p>
        </p:txBody>
      </p:sp>
      <p:sp>
        <p:nvSpPr>
          <p:cNvPr id="310" name="Oval 132"/>
          <p:cNvSpPr/>
          <p:nvPr/>
        </p:nvSpPr>
        <p:spPr>
          <a:xfrm>
            <a:off x="7390688" y="4865851"/>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11" name="TextBox 133"/>
          <p:cNvSpPr txBox="1"/>
          <p:nvPr/>
        </p:nvSpPr>
        <p:spPr>
          <a:xfrm>
            <a:off x="7336287" y="4529528"/>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B</a:t>
            </a:r>
          </a:p>
        </p:txBody>
      </p:sp>
      <p:sp>
        <p:nvSpPr>
          <p:cNvPr id="312" name="Straight Connector 143"/>
          <p:cNvSpPr/>
          <p:nvPr/>
        </p:nvSpPr>
        <p:spPr>
          <a:xfrm flipV="1">
            <a:off x="7650176" y="3019767"/>
            <a:ext cx="3627583" cy="2110445"/>
          </a:xfrm>
          <a:prstGeom prst="line">
            <a:avLst/>
          </a:prstGeom>
          <a:ln w="38100">
            <a:solidFill>
              <a:srgbClr val="00B050"/>
            </a:solidFill>
            <a:prstDash val="sysDash"/>
            <a:miter/>
          </a:ln>
        </p:spPr>
        <p:txBody>
          <a:bodyPr lIns="45719" rIns="45719"/>
          <a:lstStyle/>
          <a:p>
            <a:endParaRPr/>
          </a:p>
        </p:txBody>
      </p:sp>
      <p:sp>
        <p:nvSpPr>
          <p:cNvPr id="313" name="Oval 144"/>
          <p:cNvSpPr/>
          <p:nvPr/>
        </p:nvSpPr>
        <p:spPr>
          <a:xfrm>
            <a:off x="8269034" y="4653982"/>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14" name="TextBox 145"/>
          <p:cNvSpPr txBox="1"/>
          <p:nvPr/>
        </p:nvSpPr>
        <p:spPr>
          <a:xfrm>
            <a:off x="8326704" y="4689982"/>
            <a:ext cx="197394"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C</a:t>
            </a:r>
          </a:p>
        </p:txBody>
      </p:sp>
      <p:sp>
        <p:nvSpPr>
          <p:cNvPr id="315" name="TextBox 124"/>
          <p:cNvSpPr txBox="1"/>
          <p:nvPr/>
        </p:nvSpPr>
        <p:spPr>
          <a:xfrm rot="16200000">
            <a:off x="4949622" y="3660980"/>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rPr dirty="0"/>
              <a:t>Investment and Savings</a:t>
            </a:r>
          </a:p>
        </p:txBody>
      </p:sp>
      <p:sp>
        <p:nvSpPr>
          <p:cNvPr id="316" name="TextBox 69"/>
          <p:cNvSpPr txBox="1"/>
          <p:nvPr/>
        </p:nvSpPr>
        <p:spPr>
          <a:xfrm>
            <a:off x="7354901" y="1433153"/>
            <a:ext cx="3546536"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(b) The financial accelerator</a:t>
            </a:r>
          </a:p>
        </p:txBody>
      </p:sp>
      <p:sp>
        <p:nvSpPr>
          <p:cNvPr id="317" name="Straight Arrow Connector 66"/>
          <p:cNvSpPr/>
          <p:nvPr/>
        </p:nvSpPr>
        <p:spPr>
          <a:xfrm>
            <a:off x="11134331" y="2860475"/>
            <a:ext cx="1" cy="222962"/>
          </a:xfrm>
          <a:prstGeom prst="line">
            <a:avLst/>
          </a:prstGeom>
          <a:ln w="6350">
            <a:solidFill>
              <a:srgbClr val="000000"/>
            </a:solidFill>
            <a:prstDash val="dash"/>
            <a:miter/>
            <a:tailEnd type="triangle"/>
          </a:ln>
        </p:spPr>
        <p:txBody>
          <a:bodyPr lIns="45719" rIns="45719"/>
          <a:lstStyle/>
          <a:p>
            <a:endParaRPr/>
          </a:p>
        </p:txBody>
      </p:sp>
      <p:sp>
        <p:nvSpPr>
          <p:cNvPr id="319" name="TextBox 77"/>
          <p:cNvSpPr txBox="1"/>
          <p:nvPr/>
        </p:nvSpPr>
        <p:spPr>
          <a:xfrm>
            <a:off x="10509410" y="2379678"/>
            <a:ext cx="683678"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320" name="TextBox 78"/>
          <p:cNvSpPr txBox="1"/>
          <p:nvPr/>
        </p:nvSpPr>
        <p:spPr>
          <a:xfrm>
            <a:off x="11165088" y="2661042"/>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1</a:t>
            </a:r>
            <a:r>
              <a:t>)</a:t>
            </a:r>
          </a:p>
        </p:txBody>
      </p:sp>
      <p:sp>
        <p:nvSpPr>
          <p:cNvPr id="321" name="TextBox 79"/>
          <p:cNvSpPr txBox="1"/>
          <p:nvPr/>
        </p:nvSpPr>
        <p:spPr>
          <a:xfrm>
            <a:off x="10755146" y="4002549"/>
            <a:ext cx="135710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rPr dirty="0"/>
              <a:t>I(e</a:t>
            </a:r>
            <a:r>
              <a:rPr baseline="-25000" dirty="0"/>
              <a:t>1</a:t>
            </a:r>
            <a:r>
              <a:rPr dirty="0"/>
              <a:t>)</a:t>
            </a:r>
            <a:r>
              <a:rPr lang="en-GB" dirty="0"/>
              <a:t>=</a:t>
            </a:r>
            <a:r>
              <a:rPr lang="en-US" dirty="0"/>
              <a:t> I(e</a:t>
            </a:r>
            <a:r>
              <a:rPr lang="en-US" baseline="-25000" dirty="0"/>
              <a:t>0</a:t>
            </a:r>
            <a:r>
              <a:rPr lang="en-US" dirty="0"/>
              <a:t>)</a:t>
            </a:r>
            <a:endParaRPr dirty="0"/>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50367" y="738780"/>
            <a:ext cx="10691265" cy="511849"/>
          </a:xfrm>
        </p:spPr>
        <p:txBody>
          <a:bodyPr>
            <a:noAutofit/>
          </a:bodyPr>
          <a:lstStyle/>
          <a:p>
            <a:r>
              <a:rPr lang="en-US" sz="3200" dirty="0"/>
              <a:t>Nominal and Real Exchange Rates</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806116" y="1376855"/>
            <a:ext cx="10635516" cy="4632059"/>
          </a:xfrm>
        </p:spPr>
        <p:txBody>
          <a:bodyPr>
            <a:noAutofit/>
          </a:bodyPr>
          <a:lstStyle/>
          <a:p>
            <a:pPr>
              <a:lnSpc>
                <a:spcPct val="100000"/>
              </a:lnSpc>
              <a:spcBef>
                <a:spcPts val="600"/>
              </a:spcBef>
              <a:spcAft>
                <a:spcPts val="600"/>
              </a:spcAft>
              <a:defRPr sz="2400"/>
            </a:pPr>
            <a:r>
              <a:rPr lang="en-US" sz="2100" b="1" dirty="0">
                <a:solidFill>
                  <a:srgbClr val="EC6D0B"/>
                </a:solidFill>
                <a:latin typeface="+mj-lt"/>
              </a:rPr>
              <a:t>Nominal exchange rate:</a:t>
            </a:r>
            <a:r>
              <a:rPr lang="en-US" sz="2100" dirty="0">
                <a:latin typeface="+mj-lt"/>
              </a:rPr>
              <a:t> relative price of foreign currency in exchange for one unit of the domestic currency</a:t>
            </a:r>
          </a:p>
          <a:p>
            <a:pPr>
              <a:lnSpc>
                <a:spcPct val="100000"/>
              </a:lnSpc>
              <a:spcBef>
                <a:spcPts val="600"/>
              </a:spcBef>
              <a:spcAft>
                <a:spcPts val="600"/>
              </a:spcAft>
              <a:defRPr sz="2400"/>
            </a:pPr>
            <a:r>
              <a:rPr lang="en-GB" sz="2100" b="1" dirty="0">
                <a:solidFill>
                  <a:srgbClr val="EC6D0B"/>
                </a:solidFill>
                <a:latin typeface="+mj-lt"/>
              </a:rPr>
              <a:t>Real exchange rate: </a:t>
            </a:r>
            <a:r>
              <a:rPr lang="en-GB" sz="2100" dirty="0">
                <a:latin typeface="+mj-lt"/>
              </a:rPr>
              <a:t>relative price of its domestic goods and services in terms of their foreign counterparts</a:t>
            </a:r>
          </a:p>
          <a:p>
            <a:pPr>
              <a:lnSpc>
                <a:spcPct val="100000"/>
              </a:lnSpc>
              <a:spcBef>
                <a:spcPts val="1200"/>
              </a:spcBef>
              <a:spcAft>
                <a:spcPts val="600"/>
              </a:spcAft>
              <a:defRPr sz="2400"/>
            </a:pPr>
            <a:r>
              <a:rPr lang="en-GB" sz="2100" dirty="0">
                <a:latin typeface="+mj-lt"/>
              </a:rPr>
              <a:t>For a small open economy, the speed of recovery from recession (resilience) partly depends on the real exchange rate</a:t>
            </a:r>
            <a:endParaRPr lang="en-US" sz="2100" dirty="0">
              <a:latin typeface="+mj-lt"/>
            </a:endParaRPr>
          </a:p>
          <a:p>
            <a:pPr>
              <a:spcBef>
                <a:spcPts val="600"/>
              </a:spcBef>
              <a:spcAft>
                <a:spcPts val="600"/>
              </a:spcAft>
              <a:defRPr sz="2000"/>
            </a:pPr>
            <a:r>
              <a:rPr lang="en-GB" sz="2100" dirty="0">
                <a:latin typeface="+mj-lt"/>
              </a:rPr>
              <a:t>If real exchange rate </a:t>
            </a:r>
            <a:r>
              <a:rPr lang="en-GB" sz="2100" b="1" dirty="0">
                <a:latin typeface="+mj-lt"/>
              </a:rPr>
              <a:t>falls</a:t>
            </a:r>
            <a:r>
              <a:rPr lang="en-GB" sz="2100" dirty="0">
                <a:latin typeface="+mj-lt"/>
              </a:rPr>
              <a:t>, the country’s export become cheaper, its imports more expensive. </a:t>
            </a:r>
            <a:r>
              <a:rPr lang="en-US" sz="2100" dirty="0">
                <a:latin typeface="+mj-lt"/>
              </a:rPr>
              <a:t>Domestic </a:t>
            </a:r>
            <a:r>
              <a:rPr lang="en-GB" sz="2100" dirty="0">
                <a:latin typeface="+mj-lt"/>
              </a:rPr>
              <a:t>expenditure switches from foreign to domestically produced goods</a:t>
            </a:r>
          </a:p>
          <a:p>
            <a:pPr marL="228600" lvl="1">
              <a:lnSpc>
                <a:spcPct val="100000"/>
              </a:lnSpc>
              <a:spcBef>
                <a:spcPts val="600"/>
              </a:spcBef>
              <a:spcAft>
                <a:spcPts val="600"/>
              </a:spcAft>
              <a:defRPr sz="2400"/>
            </a:pPr>
            <a:r>
              <a:rPr lang="en-GB" sz="2100" dirty="0">
                <a:latin typeface="+mj-lt"/>
              </a:rPr>
              <a:t>Trade balance moves toward to </a:t>
            </a:r>
            <a:r>
              <a:rPr lang="en-GB" sz="2100" dirty="0">
                <a:solidFill>
                  <a:srgbClr val="EC6D0B"/>
                </a:solidFill>
                <a:latin typeface="+mj-lt"/>
              </a:rPr>
              <a:t>surplus</a:t>
            </a:r>
          </a:p>
          <a:p>
            <a:pPr marL="228600" lvl="1">
              <a:lnSpc>
                <a:spcPct val="100000"/>
              </a:lnSpc>
              <a:spcBef>
                <a:spcPts val="600"/>
              </a:spcBef>
              <a:spcAft>
                <a:spcPts val="600"/>
              </a:spcAft>
              <a:defRPr sz="2400"/>
            </a:pPr>
            <a:r>
              <a:rPr lang="en-US" sz="2100" dirty="0">
                <a:latin typeface="+mj-lt"/>
              </a:rPr>
              <a:t>Strength of this </a:t>
            </a:r>
            <a:r>
              <a:rPr lang="en-US" sz="2100" dirty="0">
                <a:solidFill>
                  <a:srgbClr val="EC6D0B"/>
                </a:solidFill>
                <a:latin typeface="+mj-lt"/>
              </a:rPr>
              <a:t>expenditure-switching channel </a:t>
            </a:r>
            <a:r>
              <a:rPr lang="en-US" sz="2100" dirty="0">
                <a:latin typeface="+mj-lt"/>
              </a:rPr>
              <a:t>depends on</a:t>
            </a:r>
            <a:r>
              <a:rPr lang="en-US" sz="2100" b="1" dirty="0">
                <a:latin typeface="+mj-lt"/>
              </a:rPr>
              <a:t> </a:t>
            </a:r>
            <a:r>
              <a:rPr lang="en-US" sz="2100" dirty="0">
                <a:solidFill>
                  <a:srgbClr val="EC6D0B"/>
                </a:solidFill>
                <a:latin typeface="+mj-lt"/>
              </a:rPr>
              <a:t>how quickly and by how much</a:t>
            </a:r>
            <a:r>
              <a:rPr lang="en-US" sz="2100" dirty="0">
                <a:latin typeface="+mj-lt"/>
              </a:rPr>
              <a:t> the real exchange rate depreciates</a:t>
            </a:r>
          </a:p>
        </p:txBody>
      </p:sp>
    </p:spTree>
    <p:extLst>
      <p:ext uri="{BB962C8B-B14F-4D97-AF65-F5344CB8AC3E}">
        <p14:creationId xmlns:p14="http://schemas.microsoft.com/office/powerpoint/2010/main" val="2235045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3" name="Strong balance-sheet effect"/>
          <p:cNvSpPr txBox="1">
            <a:spLocks noGrp="1"/>
          </p:cNvSpPr>
          <p:nvPr>
            <p:ph type="title"/>
          </p:nvPr>
        </p:nvSpPr>
        <p:spPr>
          <a:xfrm>
            <a:off x="723717" y="711289"/>
            <a:ext cx="10515600" cy="620802"/>
          </a:xfrm>
          <a:prstGeom prst="rect">
            <a:avLst/>
          </a:prstGeom>
        </p:spPr>
        <p:txBody>
          <a:bodyPr>
            <a:normAutofit/>
          </a:bodyPr>
          <a:lstStyle/>
          <a:p>
            <a:r>
              <a:rPr lang="en-GB" sz="3200" dirty="0"/>
              <a:t>If </a:t>
            </a:r>
            <a:r>
              <a:rPr sz="3200" dirty="0"/>
              <a:t>balance-sheet effect</a:t>
            </a:r>
            <a:r>
              <a:rPr lang="en-GB" sz="3200" dirty="0"/>
              <a:t> is strong</a:t>
            </a:r>
            <a:endParaRPr sz="3200" dirty="0"/>
          </a:p>
        </p:txBody>
      </p:sp>
      <p:sp>
        <p:nvSpPr>
          <p:cNvPr id="324" name="Suppose the depreciation harms the domestic firms’ balance sheets by more…"/>
          <p:cNvSpPr txBox="1">
            <a:spLocks noGrp="1"/>
          </p:cNvSpPr>
          <p:nvPr>
            <p:ph type="body" sz="half" idx="1"/>
          </p:nvPr>
        </p:nvSpPr>
        <p:spPr>
          <a:xfrm>
            <a:off x="729787" y="1595742"/>
            <a:ext cx="5610582" cy="4450188"/>
          </a:xfrm>
          <a:prstGeom prst="rect">
            <a:avLst/>
          </a:prstGeom>
        </p:spPr>
        <p:txBody>
          <a:bodyPr>
            <a:normAutofit/>
          </a:bodyPr>
          <a:lstStyle/>
          <a:p>
            <a:pPr>
              <a:lnSpc>
                <a:spcPct val="100000"/>
              </a:lnSpc>
              <a:spcBef>
                <a:spcPts val="1800"/>
              </a:spcBef>
              <a:spcAft>
                <a:spcPts val="600"/>
              </a:spcAft>
              <a:defRPr sz="2100"/>
            </a:pPr>
            <a:r>
              <a:rPr lang="en-GB" dirty="0">
                <a:latin typeface="+mj-lt"/>
              </a:rPr>
              <a:t>If</a:t>
            </a:r>
            <a:r>
              <a:rPr dirty="0">
                <a:latin typeface="+mj-lt"/>
              </a:rPr>
              <a:t> the depreciation harms the domestic firms’ balance sheets by more</a:t>
            </a:r>
            <a:r>
              <a:rPr lang="en-GB" dirty="0">
                <a:latin typeface="+mj-lt"/>
              </a:rPr>
              <a:t>, then the </a:t>
            </a:r>
            <a:r>
              <a:rPr lang="en-GB" dirty="0" err="1">
                <a:latin typeface="+mj-lt"/>
              </a:rPr>
              <a:t>i</a:t>
            </a:r>
            <a:r>
              <a:rPr dirty="0" err="1">
                <a:latin typeface="+mj-lt"/>
              </a:rPr>
              <a:t>nvestment</a:t>
            </a:r>
            <a:r>
              <a:rPr dirty="0">
                <a:latin typeface="+mj-lt"/>
              </a:rPr>
              <a:t> curve </a:t>
            </a:r>
            <a:r>
              <a:rPr dirty="0">
                <a:solidFill>
                  <a:srgbClr val="EC6D0B"/>
                </a:solidFill>
                <a:latin typeface="+mj-lt"/>
              </a:rPr>
              <a:t>shifts down</a:t>
            </a:r>
            <a:r>
              <a:rPr lang="en-US" dirty="0">
                <a:latin typeface="+mj-lt"/>
              </a:rPr>
              <a:t> with the depreciation</a:t>
            </a:r>
            <a:endParaRPr dirty="0">
              <a:latin typeface="+mj-lt"/>
            </a:endParaRPr>
          </a:p>
          <a:p>
            <a:pPr>
              <a:lnSpc>
                <a:spcPct val="100000"/>
              </a:lnSpc>
              <a:spcBef>
                <a:spcPts val="1800"/>
              </a:spcBef>
              <a:spcAft>
                <a:spcPts val="600"/>
              </a:spcAft>
              <a:defRPr sz="2100"/>
            </a:pPr>
            <a:r>
              <a:rPr dirty="0">
                <a:latin typeface="+mj-lt"/>
              </a:rPr>
              <a:t>Point </a:t>
            </a:r>
            <a:r>
              <a:rPr i="1" dirty="0">
                <a:latin typeface="+mj-lt"/>
              </a:rPr>
              <a:t>C</a:t>
            </a:r>
            <a:r>
              <a:rPr dirty="0">
                <a:latin typeface="+mj-lt"/>
              </a:rPr>
              <a:t> </a:t>
            </a:r>
            <a:r>
              <a:rPr lang="en-GB" dirty="0">
                <a:latin typeface="+mj-lt"/>
              </a:rPr>
              <a:t> </a:t>
            </a:r>
            <a:r>
              <a:rPr dirty="0">
                <a:latin typeface="+mj-lt"/>
              </a:rPr>
              <a:t>is now </a:t>
            </a:r>
            <a:r>
              <a:rPr lang="en-US" dirty="0">
                <a:latin typeface="+mj-lt"/>
              </a:rPr>
              <a:t>only slightly to </a:t>
            </a:r>
            <a:r>
              <a:rPr dirty="0">
                <a:latin typeface="+mj-lt"/>
              </a:rPr>
              <a:t>the right of </a:t>
            </a:r>
            <a:r>
              <a:rPr i="1" dirty="0">
                <a:latin typeface="+mj-lt"/>
              </a:rPr>
              <a:t>B</a:t>
            </a:r>
            <a:r>
              <a:rPr dirty="0">
                <a:latin typeface="+mj-lt"/>
              </a:rPr>
              <a:t>, so the economy barely recovers</a:t>
            </a:r>
          </a:p>
          <a:p>
            <a:pPr>
              <a:lnSpc>
                <a:spcPct val="100000"/>
              </a:lnSpc>
              <a:spcBef>
                <a:spcPts val="1800"/>
              </a:spcBef>
              <a:spcAft>
                <a:spcPts val="600"/>
              </a:spcAft>
              <a:defRPr sz="2100"/>
            </a:pPr>
            <a:r>
              <a:rPr lang="en-GB" dirty="0">
                <a:latin typeface="+mj-lt"/>
              </a:rPr>
              <a:t>Different economies can be characterised by each of the three panels, </a:t>
            </a:r>
            <a:r>
              <a:rPr lang="en-GB" dirty="0" err="1">
                <a:latin typeface="+mj-lt"/>
              </a:rPr>
              <a:t>depdning</a:t>
            </a:r>
            <a:r>
              <a:rPr lang="en-GB" dirty="0">
                <a:latin typeface="+mj-lt"/>
              </a:rPr>
              <a:t> on extent of financial frictions, </a:t>
            </a:r>
            <a:r>
              <a:rPr dirty="0">
                <a:latin typeface="+mj-lt"/>
              </a:rPr>
              <a:t>state of domestic balance sheet, the extent of original sin etc.</a:t>
            </a:r>
            <a:endParaRPr lang="en-GB" dirty="0">
              <a:latin typeface="+mj-lt"/>
            </a:endParaRPr>
          </a:p>
          <a:p>
            <a:pPr>
              <a:lnSpc>
                <a:spcPct val="100000"/>
              </a:lnSpc>
              <a:spcBef>
                <a:spcPts val="1800"/>
              </a:spcBef>
              <a:spcAft>
                <a:spcPts val="600"/>
              </a:spcAft>
              <a:defRPr sz="2100"/>
            </a:pPr>
            <a:r>
              <a:rPr sz="2000" dirty="0">
                <a:latin typeface="+mj-lt"/>
              </a:rPr>
              <a:t>The effect of depreciation is</a:t>
            </a:r>
            <a:r>
              <a:rPr sz="2000" dirty="0">
                <a:solidFill>
                  <a:schemeClr val="accent3"/>
                </a:solidFill>
                <a:latin typeface="+mj-lt"/>
              </a:rPr>
              <a:t> </a:t>
            </a:r>
            <a:r>
              <a:rPr sz="2000" dirty="0">
                <a:solidFill>
                  <a:srgbClr val="EC6D0B"/>
                </a:solidFill>
                <a:latin typeface="+mj-lt"/>
              </a:rPr>
              <a:t>state dependent</a:t>
            </a:r>
          </a:p>
        </p:txBody>
      </p:sp>
      <p:sp>
        <p:nvSpPr>
          <p:cNvPr id="326" name="Straight Connector 164"/>
          <p:cNvSpPr/>
          <p:nvPr/>
        </p:nvSpPr>
        <p:spPr>
          <a:xfrm flipV="1">
            <a:off x="7101156" y="4055884"/>
            <a:ext cx="4299939" cy="1053169"/>
          </a:xfrm>
          <a:prstGeom prst="line">
            <a:avLst/>
          </a:prstGeom>
          <a:ln w="38100">
            <a:solidFill>
              <a:srgbClr val="FF0000"/>
            </a:solidFill>
            <a:prstDash val="sysDash"/>
            <a:miter/>
          </a:ln>
        </p:spPr>
        <p:txBody>
          <a:bodyPr lIns="45719" rIns="45719"/>
          <a:lstStyle/>
          <a:p>
            <a:endParaRPr/>
          </a:p>
        </p:txBody>
      </p:sp>
      <p:sp>
        <p:nvSpPr>
          <p:cNvPr id="327" name="Straight Arrow Connector 47"/>
          <p:cNvSpPr/>
          <p:nvPr/>
        </p:nvSpPr>
        <p:spPr>
          <a:xfrm>
            <a:off x="6825169" y="5578926"/>
            <a:ext cx="4577139" cy="1"/>
          </a:xfrm>
          <a:prstGeom prst="line">
            <a:avLst/>
          </a:prstGeom>
          <a:ln w="28575">
            <a:solidFill>
              <a:srgbClr val="000000"/>
            </a:solidFill>
            <a:miter/>
            <a:tailEnd type="triangle"/>
          </a:ln>
        </p:spPr>
        <p:txBody>
          <a:bodyPr lIns="45719" rIns="45719"/>
          <a:lstStyle/>
          <a:p>
            <a:endParaRPr/>
          </a:p>
        </p:txBody>
      </p:sp>
      <p:sp>
        <p:nvSpPr>
          <p:cNvPr id="328" name="TextBox 76"/>
          <p:cNvSpPr txBox="1"/>
          <p:nvPr/>
        </p:nvSpPr>
        <p:spPr>
          <a:xfrm>
            <a:off x="7241386" y="1433154"/>
            <a:ext cx="3997931"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(c) Strong balance-sheet effects</a:t>
            </a:r>
          </a:p>
        </p:txBody>
      </p:sp>
      <p:sp>
        <p:nvSpPr>
          <p:cNvPr id="329" name="TextBox 94"/>
          <p:cNvSpPr txBox="1"/>
          <p:nvPr/>
        </p:nvSpPr>
        <p:spPr>
          <a:xfrm>
            <a:off x="9760204" y="5653460"/>
            <a:ext cx="1392844"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330" name="Straight Connector 146"/>
          <p:cNvSpPr/>
          <p:nvPr/>
        </p:nvSpPr>
        <p:spPr>
          <a:xfrm flipV="1">
            <a:off x="7182319" y="2442361"/>
            <a:ext cx="4172604" cy="2475263"/>
          </a:xfrm>
          <a:prstGeom prst="line">
            <a:avLst/>
          </a:prstGeom>
          <a:ln w="38100">
            <a:solidFill>
              <a:srgbClr val="00B050"/>
            </a:solidFill>
            <a:miter/>
          </a:ln>
        </p:spPr>
        <p:txBody>
          <a:bodyPr lIns="45719" rIns="45719"/>
          <a:lstStyle/>
          <a:p>
            <a:endParaRPr/>
          </a:p>
        </p:txBody>
      </p:sp>
      <p:sp>
        <p:nvSpPr>
          <p:cNvPr id="331" name="Oval 147"/>
          <p:cNvSpPr/>
          <p:nvPr/>
        </p:nvSpPr>
        <p:spPr>
          <a:xfrm>
            <a:off x="9645540" y="3321725"/>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32" name="TextBox 148"/>
          <p:cNvSpPr txBox="1"/>
          <p:nvPr/>
        </p:nvSpPr>
        <p:spPr>
          <a:xfrm>
            <a:off x="9591139" y="2985402"/>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A</a:t>
            </a:r>
          </a:p>
        </p:txBody>
      </p:sp>
      <p:sp>
        <p:nvSpPr>
          <p:cNvPr id="333" name="TextBox 150"/>
          <p:cNvSpPr txBox="1"/>
          <p:nvPr/>
        </p:nvSpPr>
        <p:spPr>
          <a:xfrm>
            <a:off x="11346379" y="3196762"/>
            <a:ext cx="620426"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rPr dirty="0"/>
              <a:t>I(e</a:t>
            </a:r>
            <a:r>
              <a:rPr baseline="-25000" dirty="0"/>
              <a:t>0</a:t>
            </a:r>
            <a:r>
              <a:rPr dirty="0"/>
              <a:t>)</a:t>
            </a:r>
          </a:p>
        </p:txBody>
      </p:sp>
      <p:sp>
        <p:nvSpPr>
          <p:cNvPr id="334" name="Straight Connector 151"/>
          <p:cNvSpPr/>
          <p:nvPr/>
        </p:nvSpPr>
        <p:spPr>
          <a:xfrm flipV="1">
            <a:off x="7131060" y="3646218"/>
            <a:ext cx="4379555" cy="1115231"/>
          </a:xfrm>
          <a:prstGeom prst="line">
            <a:avLst/>
          </a:prstGeom>
          <a:ln w="38100">
            <a:solidFill>
              <a:srgbClr val="FF0000"/>
            </a:solidFill>
            <a:prstDash val="sysDot"/>
            <a:miter/>
          </a:ln>
        </p:spPr>
        <p:txBody>
          <a:bodyPr lIns="45719" rIns="45719"/>
          <a:lstStyle/>
          <a:p>
            <a:endParaRPr/>
          </a:p>
        </p:txBody>
      </p:sp>
      <p:sp>
        <p:nvSpPr>
          <p:cNvPr id="335" name="Oval 154"/>
          <p:cNvSpPr/>
          <p:nvPr/>
        </p:nvSpPr>
        <p:spPr>
          <a:xfrm>
            <a:off x="7467853" y="4582469"/>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36" name="TextBox 155"/>
          <p:cNvSpPr txBox="1"/>
          <p:nvPr/>
        </p:nvSpPr>
        <p:spPr>
          <a:xfrm>
            <a:off x="7413452" y="4246146"/>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B</a:t>
            </a:r>
          </a:p>
        </p:txBody>
      </p:sp>
      <p:sp>
        <p:nvSpPr>
          <p:cNvPr id="337" name="Straight Connector 156"/>
          <p:cNvSpPr/>
          <p:nvPr/>
        </p:nvSpPr>
        <p:spPr>
          <a:xfrm flipV="1">
            <a:off x="7225469" y="2831284"/>
            <a:ext cx="3899121" cy="2378831"/>
          </a:xfrm>
          <a:prstGeom prst="line">
            <a:avLst/>
          </a:prstGeom>
          <a:ln w="38100">
            <a:solidFill>
              <a:srgbClr val="00B050"/>
            </a:solidFill>
            <a:prstDash val="sysDash"/>
            <a:miter/>
          </a:ln>
        </p:spPr>
        <p:txBody>
          <a:bodyPr lIns="45719" rIns="45719"/>
          <a:lstStyle/>
          <a:p>
            <a:endParaRPr/>
          </a:p>
        </p:txBody>
      </p:sp>
      <p:sp>
        <p:nvSpPr>
          <p:cNvPr id="338" name="Oval 157"/>
          <p:cNvSpPr/>
          <p:nvPr/>
        </p:nvSpPr>
        <p:spPr>
          <a:xfrm>
            <a:off x="7481008" y="4911714"/>
            <a:ext cx="179037" cy="165203"/>
          </a:xfrm>
          <a:prstGeom prst="ellipse">
            <a:avLst/>
          </a:prstGeom>
          <a:solidFill>
            <a:srgbClr val="000000"/>
          </a:solidFill>
          <a:ln w="12700">
            <a:solidFill>
              <a:srgbClr val="000000"/>
            </a:solidFill>
            <a:miter/>
          </a:ln>
        </p:spPr>
        <p:txBody>
          <a:bodyPr lIns="45719" rIns="45719" anchor="ctr"/>
          <a:lstStyle/>
          <a:p>
            <a:pPr algn="ctr">
              <a:defRPr sz="2400">
                <a:solidFill>
                  <a:srgbClr val="FFFFFF"/>
                </a:solidFill>
              </a:defRPr>
            </a:pPr>
            <a:endParaRPr/>
          </a:p>
        </p:txBody>
      </p:sp>
      <p:sp>
        <p:nvSpPr>
          <p:cNvPr id="339" name="TextBox 158"/>
          <p:cNvSpPr txBox="1"/>
          <p:nvPr/>
        </p:nvSpPr>
        <p:spPr>
          <a:xfrm>
            <a:off x="7668990" y="4917103"/>
            <a:ext cx="226277"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lgn="ctr"/>
          </a:lstStyle>
          <a:p>
            <a:r>
              <a:t>C</a:t>
            </a:r>
          </a:p>
        </p:txBody>
      </p:sp>
      <p:sp>
        <p:nvSpPr>
          <p:cNvPr id="340" name="Straight Arrow Connector 97"/>
          <p:cNvSpPr/>
          <p:nvPr/>
        </p:nvSpPr>
        <p:spPr>
          <a:xfrm flipH="1" flipV="1">
            <a:off x="6788257" y="1963966"/>
            <a:ext cx="17032" cy="3649451"/>
          </a:xfrm>
          <a:prstGeom prst="line">
            <a:avLst/>
          </a:prstGeom>
          <a:ln w="28575">
            <a:solidFill>
              <a:srgbClr val="000000"/>
            </a:solidFill>
            <a:miter/>
            <a:tailEnd type="triangle"/>
          </a:ln>
        </p:spPr>
        <p:txBody>
          <a:bodyPr lIns="45719" rIns="45719"/>
          <a:lstStyle/>
          <a:p>
            <a:endParaRPr/>
          </a:p>
        </p:txBody>
      </p:sp>
      <p:sp>
        <p:nvSpPr>
          <p:cNvPr id="341" name="TextBox 125"/>
          <p:cNvSpPr txBox="1"/>
          <p:nvPr/>
        </p:nvSpPr>
        <p:spPr>
          <a:xfrm rot="16200000">
            <a:off x="4978680" y="3618226"/>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342" name="Straight Arrow Connector 70"/>
          <p:cNvSpPr/>
          <p:nvPr/>
        </p:nvSpPr>
        <p:spPr>
          <a:xfrm>
            <a:off x="10718433" y="2831285"/>
            <a:ext cx="1" cy="222962"/>
          </a:xfrm>
          <a:prstGeom prst="line">
            <a:avLst/>
          </a:prstGeom>
          <a:ln w="6350">
            <a:solidFill>
              <a:srgbClr val="000000"/>
            </a:solidFill>
            <a:prstDash val="dash"/>
            <a:miter/>
            <a:tailEnd type="triangle"/>
          </a:ln>
        </p:spPr>
        <p:txBody>
          <a:bodyPr lIns="45719" rIns="45719"/>
          <a:lstStyle/>
          <a:p>
            <a:endParaRPr/>
          </a:p>
        </p:txBody>
      </p:sp>
      <p:sp>
        <p:nvSpPr>
          <p:cNvPr id="344" name="Straight Arrow Connector 73"/>
          <p:cNvSpPr/>
          <p:nvPr/>
        </p:nvSpPr>
        <p:spPr>
          <a:xfrm>
            <a:off x="11054256" y="3814461"/>
            <a:ext cx="1" cy="271463"/>
          </a:xfrm>
          <a:prstGeom prst="line">
            <a:avLst/>
          </a:prstGeom>
          <a:ln w="6350">
            <a:solidFill>
              <a:srgbClr val="000000"/>
            </a:solidFill>
            <a:prstDash val="dash"/>
            <a:miter/>
            <a:tailEnd type="triangle"/>
          </a:ln>
        </p:spPr>
        <p:txBody>
          <a:bodyPr lIns="45719" rIns="45719"/>
          <a:lstStyle/>
          <a:p>
            <a:endParaRPr/>
          </a:p>
        </p:txBody>
      </p:sp>
      <p:sp>
        <p:nvSpPr>
          <p:cNvPr id="345" name="TextBox 80"/>
          <p:cNvSpPr txBox="1"/>
          <p:nvPr/>
        </p:nvSpPr>
        <p:spPr>
          <a:xfrm>
            <a:off x="10571663" y="2140913"/>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346" name="TextBox 81"/>
          <p:cNvSpPr txBox="1"/>
          <p:nvPr/>
        </p:nvSpPr>
        <p:spPr>
          <a:xfrm>
            <a:off x="11125021" y="2540743"/>
            <a:ext cx="683678"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1</a:t>
            </a:r>
            <a:r>
              <a:t>)</a:t>
            </a:r>
          </a:p>
        </p:txBody>
      </p:sp>
      <p:sp>
        <p:nvSpPr>
          <p:cNvPr id="347" name="TextBox 83"/>
          <p:cNvSpPr txBox="1"/>
          <p:nvPr/>
        </p:nvSpPr>
        <p:spPr>
          <a:xfrm>
            <a:off x="10718433" y="4152069"/>
            <a:ext cx="1169211"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p>
            <a:pPr algn="ctr">
              <a:defRPr sz="2400">
                <a:solidFill>
                  <a:srgbClr val="FF0000"/>
                </a:solidFill>
              </a:defRPr>
            </a:pPr>
            <a:r>
              <a:rPr dirty="0"/>
              <a:t>I(e</a:t>
            </a:r>
            <a:r>
              <a:rPr baseline="-25000" dirty="0"/>
              <a:t>1</a:t>
            </a:r>
            <a:r>
              <a:rPr dirty="0"/>
              <a:t>)</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 name="Policy and recovery"/>
          <p:cNvSpPr txBox="1">
            <a:spLocks noGrp="1"/>
          </p:cNvSpPr>
          <p:nvPr>
            <p:ph type="title"/>
          </p:nvPr>
        </p:nvSpPr>
        <p:spPr>
          <a:xfrm>
            <a:off x="713335" y="698812"/>
            <a:ext cx="10691265" cy="685515"/>
          </a:xfrm>
          <a:prstGeom prst="rect">
            <a:avLst/>
          </a:prstGeom>
        </p:spPr>
        <p:txBody>
          <a:bodyPr>
            <a:normAutofit/>
          </a:bodyPr>
          <a:lstStyle/>
          <a:p>
            <a:r>
              <a:rPr sz="3200" dirty="0" err="1"/>
              <a:t>Polic</a:t>
            </a:r>
            <a:r>
              <a:rPr lang="en-GB" sz="3200" dirty="0" err="1"/>
              <a:t>ies</a:t>
            </a:r>
            <a:r>
              <a:rPr sz="3200" dirty="0"/>
              <a:t> </a:t>
            </a:r>
            <a:r>
              <a:rPr lang="en-GB" sz="3200" dirty="0"/>
              <a:t>to speed the</a:t>
            </a:r>
            <a:r>
              <a:rPr sz="3200" dirty="0"/>
              <a:t> recovery</a:t>
            </a:r>
          </a:p>
        </p:txBody>
      </p:sp>
      <p:sp>
        <p:nvSpPr>
          <p:cNvPr id="350" name="The depreciation can even deepen the recession if the boost to exports is more than offset by the cut in lending to firms and banks with impaired balance sheets…"/>
          <p:cNvSpPr txBox="1">
            <a:spLocks noGrp="1"/>
          </p:cNvSpPr>
          <p:nvPr>
            <p:ph idx="1"/>
          </p:nvPr>
        </p:nvSpPr>
        <p:spPr>
          <a:xfrm>
            <a:off x="787400" y="1384327"/>
            <a:ext cx="10883107" cy="4612963"/>
          </a:xfrm>
          <a:prstGeom prst="rect">
            <a:avLst/>
          </a:prstGeom>
        </p:spPr>
        <p:txBody>
          <a:bodyPr>
            <a:noAutofit/>
          </a:bodyPr>
          <a:lstStyle/>
          <a:p>
            <a:pPr>
              <a:lnSpc>
                <a:spcPct val="100000"/>
              </a:lnSpc>
              <a:spcBef>
                <a:spcPts val="1200"/>
              </a:spcBef>
              <a:spcAft>
                <a:spcPts val="600"/>
              </a:spcAft>
              <a:defRPr sz="2400"/>
            </a:pPr>
            <a:r>
              <a:rPr lang="en-GB" sz="2100" b="1" dirty="0">
                <a:solidFill>
                  <a:srgbClr val="E77E12"/>
                </a:solidFill>
                <a:latin typeface="+mj-lt"/>
              </a:rPr>
              <a:t>C</a:t>
            </a:r>
            <a:r>
              <a:rPr sz="2100" b="1" dirty="0" err="1">
                <a:solidFill>
                  <a:srgbClr val="E77E12"/>
                </a:solidFill>
                <a:latin typeface="+mj-lt"/>
              </a:rPr>
              <a:t>apital</a:t>
            </a:r>
            <a:r>
              <a:rPr sz="2100" b="1" dirty="0">
                <a:solidFill>
                  <a:srgbClr val="E77E12"/>
                </a:solidFill>
                <a:latin typeface="+mj-lt"/>
              </a:rPr>
              <a:t> controls</a:t>
            </a:r>
            <a:r>
              <a:rPr sz="2100" dirty="0">
                <a:latin typeface="+mj-lt"/>
              </a:rPr>
              <a:t> or </a:t>
            </a:r>
            <a:r>
              <a:rPr sz="2100" b="1" dirty="0">
                <a:solidFill>
                  <a:srgbClr val="E77E12"/>
                </a:solidFill>
                <a:latin typeface="+mj-lt"/>
              </a:rPr>
              <a:t>exchange rate intervention policies </a:t>
            </a:r>
            <a:endParaRPr lang="en-GB" sz="2100" b="1" dirty="0">
              <a:solidFill>
                <a:srgbClr val="E77E12"/>
              </a:solidFill>
              <a:latin typeface="+mj-lt"/>
            </a:endParaRPr>
          </a:p>
          <a:p>
            <a:pPr>
              <a:lnSpc>
                <a:spcPct val="100000"/>
              </a:lnSpc>
              <a:spcBef>
                <a:spcPts val="1200"/>
              </a:spcBef>
              <a:spcAft>
                <a:spcPts val="600"/>
              </a:spcAft>
              <a:defRPr sz="2400"/>
            </a:pPr>
            <a:r>
              <a:rPr lang="en-GB" sz="2100" dirty="0">
                <a:latin typeface="+mj-lt"/>
              </a:rPr>
              <a:t>P</a:t>
            </a:r>
            <a:r>
              <a:rPr sz="2100" dirty="0" err="1">
                <a:latin typeface="+mj-lt"/>
              </a:rPr>
              <a:t>revent</a:t>
            </a:r>
            <a:r>
              <a:rPr sz="2100" dirty="0">
                <a:latin typeface="+mj-lt"/>
              </a:rPr>
              <a:t> sudden depreciation, allowing net worth</a:t>
            </a:r>
            <a:r>
              <a:rPr lang="en-GB" sz="2100" dirty="0">
                <a:latin typeface="+mj-lt"/>
              </a:rPr>
              <a:t> of firm</a:t>
            </a:r>
            <a:r>
              <a:rPr sz="2100" dirty="0">
                <a:latin typeface="+mj-lt"/>
              </a:rPr>
              <a:t>s to recover, can prevent the recession from becoming a depression</a:t>
            </a:r>
          </a:p>
          <a:p>
            <a:pPr>
              <a:lnSpc>
                <a:spcPct val="100000"/>
              </a:lnSpc>
              <a:spcBef>
                <a:spcPts val="1200"/>
              </a:spcBef>
              <a:spcAft>
                <a:spcPts val="600"/>
              </a:spcAft>
              <a:defRPr sz="2400"/>
            </a:pPr>
            <a:r>
              <a:rPr lang="en-GB" sz="2100" dirty="0">
                <a:latin typeface="+mj-lt"/>
              </a:rPr>
              <a:t>T</a:t>
            </a:r>
            <a:r>
              <a:rPr sz="2100" dirty="0" err="1">
                <a:latin typeface="+mj-lt"/>
              </a:rPr>
              <a:t>ake</a:t>
            </a:r>
            <a:r>
              <a:rPr lang="en-GB" sz="2100" dirty="0">
                <a:latin typeface="+mj-lt"/>
              </a:rPr>
              <a:t>s</a:t>
            </a:r>
            <a:r>
              <a:rPr sz="2100" dirty="0">
                <a:latin typeface="+mj-lt"/>
              </a:rPr>
              <a:t> </a:t>
            </a:r>
            <a:r>
              <a:rPr sz="2100" b="1" dirty="0">
                <a:latin typeface="+mj-lt"/>
              </a:rPr>
              <a:t>time</a:t>
            </a:r>
            <a:r>
              <a:rPr sz="2100" dirty="0">
                <a:latin typeface="+mj-lt"/>
              </a:rPr>
              <a:t>: since outside fundings was cut, firms can only recover their net worth by retaining earnings</a:t>
            </a:r>
            <a:endParaRPr lang="en-GB" sz="2100" dirty="0">
              <a:latin typeface="+mj-lt"/>
            </a:endParaRPr>
          </a:p>
          <a:p>
            <a:pPr>
              <a:lnSpc>
                <a:spcPct val="100000"/>
              </a:lnSpc>
              <a:spcBef>
                <a:spcPts val="1200"/>
              </a:spcBef>
              <a:spcAft>
                <a:spcPts val="600"/>
              </a:spcAft>
              <a:defRPr sz="2400"/>
            </a:pPr>
            <a:r>
              <a:rPr lang="en-US" sz="2100" dirty="0">
                <a:latin typeface="+mj-lt"/>
              </a:rPr>
              <a:t>Also, </a:t>
            </a:r>
            <a:r>
              <a:rPr lang="en-GB" sz="2100" dirty="0">
                <a:latin typeface="+mj-lt"/>
              </a:rPr>
              <a:t>w</a:t>
            </a:r>
            <a:r>
              <a:rPr sz="2100" dirty="0">
                <a:latin typeface="+mj-lt"/>
              </a:rPr>
              <a:t>hen banks failed from the initial shock, a loss of knowledge on the creditworthiness of borrowers takes time to rebuild</a:t>
            </a:r>
          </a:p>
          <a:p>
            <a:pPr>
              <a:lnSpc>
                <a:spcPct val="100000"/>
              </a:lnSpc>
              <a:spcBef>
                <a:spcPts val="1200"/>
              </a:spcBef>
              <a:spcAft>
                <a:spcPts val="600"/>
              </a:spcAft>
              <a:defRPr sz="2400"/>
            </a:pPr>
            <a:r>
              <a:rPr sz="2100" dirty="0">
                <a:latin typeface="+mj-lt"/>
              </a:rPr>
              <a:t>Even if the initial shock reverts or other policy boost the economy, the investment curve can stay </a:t>
            </a:r>
            <a:r>
              <a:rPr sz="2100" b="1" dirty="0">
                <a:latin typeface="+mj-lt"/>
              </a:rPr>
              <a:t>depressed</a:t>
            </a:r>
            <a:r>
              <a:rPr sz="2100" dirty="0">
                <a:latin typeface="+mj-lt"/>
              </a:rPr>
              <a:t> for many years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13098" y="967437"/>
            <a:ext cx="9965803" cy="192104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691487" y="731679"/>
            <a:ext cx="10691265" cy="2541360"/>
          </a:xfrm>
        </p:spPr>
        <p:txBody>
          <a:bodyPr anchor="ctr">
            <a:normAutofit/>
          </a:bodyPr>
          <a:lstStyle/>
          <a:p>
            <a:pPr algn="ctr"/>
            <a:r>
              <a:rPr lang="en-GB" sz="4800" cap="none" dirty="0">
                <a:solidFill>
                  <a:srgbClr val="EC6D0B"/>
                </a:solidFill>
              </a:rPr>
              <a:t>THE MEXICAN TEQUILA CRISIS</a:t>
            </a:r>
            <a:br>
              <a:rPr lang="en-GB" sz="4800" cap="none" dirty="0">
                <a:solidFill>
                  <a:srgbClr val="EC6D0B"/>
                </a:solidFill>
              </a:rPr>
            </a:br>
            <a:r>
              <a:rPr lang="en-GB" sz="4800" cap="none" dirty="0">
                <a:solidFill>
                  <a:srgbClr val="EC6D0B"/>
                </a:solidFill>
              </a:rPr>
              <a:t> OF 1994-95</a:t>
            </a:r>
            <a:endParaRPr lang="en-US" sz="4800" cap="none" dirty="0">
              <a:solidFill>
                <a:srgbClr val="EC6D0B"/>
              </a:solidFill>
            </a:endParaRPr>
          </a:p>
        </p:txBody>
      </p:sp>
    </p:spTree>
    <p:extLst>
      <p:ext uri="{BB962C8B-B14F-4D97-AF65-F5344CB8AC3E}">
        <p14:creationId xmlns:p14="http://schemas.microsoft.com/office/powerpoint/2010/main" val="654281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Content Placeholder 3">
            <a:extLst>
              <a:ext uri="{FF2B5EF4-FFF2-40B4-BE49-F238E27FC236}">
                <a16:creationId xmlns:a16="http://schemas.microsoft.com/office/drawing/2014/main" id="{6144A96D-BDE2-E653-D96F-F020C1DD2036}"/>
              </a:ext>
            </a:extLst>
          </p:cNvPr>
          <p:cNvGrpSpPr/>
          <p:nvPr/>
        </p:nvGrpSpPr>
        <p:grpSpPr>
          <a:xfrm>
            <a:off x="722654" y="1034042"/>
            <a:ext cx="10933172" cy="4970820"/>
            <a:chOff x="51014" y="-87670"/>
            <a:chExt cx="10933171" cy="4158147"/>
          </a:xfrm>
        </p:grpSpPr>
        <p:sp>
          <p:nvSpPr>
            <p:cNvPr id="5" name="Line">
              <a:extLst>
                <a:ext uri="{FF2B5EF4-FFF2-40B4-BE49-F238E27FC236}">
                  <a16:creationId xmlns:a16="http://schemas.microsoft.com/office/drawing/2014/main" id="{74D27842-34C3-6307-4831-A36589658547}"/>
                </a:ext>
              </a:extLst>
            </p:cNvPr>
            <p:cNvSpPr/>
            <p:nvPr/>
          </p:nvSpPr>
          <p:spPr>
            <a:xfrm>
              <a:off x="2409528" y="1106163"/>
              <a:ext cx="465462" cy="1"/>
            </a:xfrm>
            <a:prstGeom prst="line">
              <a:avLst/>
            </a:prstGeom>
            <a:noFill/>
            <a:ln w="6350" cap="flat">
              <a:solidFill>
                <a:srgbClr val="E77E12"/>
              </a:solidFill>
              <a:prstDash val="solid"/>
              <a:miter lim="800000"/>
              <a:tailEnd type="triangle" w="med" len="med"/>
            </a:ln>
            <a:effectLst/>
          </p:spPr>
          <p:txBody>
            <a:bodyPr wrap="square" lIns="45719" tIns="45719" rIns="45719" bIns="45719" numCol="1" anchor="t">
              <a:noAutofit/>
            </a:bodyPr>
            <a:lstStyle/>
            <a:p>
              <a:endParaRPr/>
            </a:p>
          </p:txBody>
        </p:sp>
        <p:sp>
          <p:nvSpPr>
            <p:cNvPr id="38" name="Starting in 1998, Mexican government started a financial liberalisation, economic reforms, and stabilisation of inflation by pegging the peso to the US dollar. The program was a success for several years.">
              <a:extLst>
                <a:ext uri="{FF2B5EF4-FFF2-40B4-BE49-F238E27FC236}">
                  <a16:creationId xmlns:a16="http://schemas.microsoft.com/office/drawing/2014/main" id="{B60A70CC-0522-ADF7-5E91-75FE5EBCD1B7}"/>
                </a:ext>
              </a:extLst>
            </p:cNvPr>
            <p:cNvSpPr txBox="1"/>
            <p:nvPr/>
          </p:nvSpPr>
          <p:spPr>
            <a:xfrm>
              <a:off x="66499" y="409353"/>
              <a:ext cx="2436968" cy="1403999"/>
            </a:xfrm>
            <a:prstGeom prst="rect">
              <a:avLst/>
            </a:prstGeom>
            <a:solidFill>
              <a:srgbClr val="FFBD16"/>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Starting in 1998, Mexican government started a financial </a:t>
              </a:r>
              <a:r>
                <a:rPr sz="1400" dirty="0" err="1"/>
                <a:t>liberalisation</a:t>
              </a:r>
              <a:r>
                <a:rPr sz="1400" dirty="0"/>
                <a:t>, economic reforms, and </a:t>
              </a:r>
              <a:r>
                <a:rPr sz="1400" dirty="0" err="1"/>
                <a:t>stabilisation</a:t>
              </a:r>
              <a:r>
                <a:rPr sz="1400" dirty="0"/>
                <a:t> of inflation by pegging the peso to the US dollar. The program was a success for several years.</a:t>
              </a:r>
            </a:p>
          </p:txBody>
        </p:sp>
        <p:sp>
          <p:nvSpPr>
            <p:cNvPr id="7" name="Line">
              <a:extLst>
                <a:ext uri="{FF2B5EF4-FFF2-40B4-BE49-F238E27FC236}">
                  <a16:creationId xmlns:a16="http://schemas.microsoft.com/office/drawing/2014/main" id="{99AE3726-5C92-7C83-1730-D7C4137C4FDC}"/>
                </a:ext>
              </a:extLst>
            </p:cNvPr>
            <p:cNvSpPr/>
            <p:nvPr/>
          </p:nvSpPr>
          <p:spPr>
            <a:xfrm>
              <a:off x="5253080" y="1103646"/>
              <a:ext cx="465462" cy="1"/>
            </a:xfrm>
            <a:prstGeom prst="line">
              <a:avLst/>
            </a:prstGeom>
            <a:noFill/>
            <a:ln w="6350" cap="flat">
              <a:solidFill>
                <a:srgbClr val="E47B15"/>
              </a:solidFill>
              <a:prstDash val="solid"/>
              <a:miter lim="800000"/>
              <a:tailEnd type="triangle" w="med" len="med"/>
            </a:ln>
            <a:effectLst/>
          </p:spPr>
          <p:txBody>
            <a:bodyPr wrap="square" lIns="45719" tIns="45719" rIns="45719" bIns="45719" numCol="1" anchor="t">
              <a:noAutofit/>
            </a:bodyPr>
            <a:lstStyle/>
            <a:p>
              <a:endParaRPr/>
            </a:p>
          </p:txBody>
        </p:sp>
        <p:sp>
          <p:nvSpPr>
            <p:cNvPr id="35" name="However, there were concerns that the real exchange rate was overvalued, as the external deficit was large and growing, while the peg prevented the nominal exchange rate from depreciating">
              <a:extLst>
                <a:ext uri="{FF2B5EF4-FFF2-40B4-BE49-F238E27FC236}">
                  <a16:creationId xmlns:a16="http://schemas.microsoft.com/office/drawing/2014/main" id="{DC12193B-CA7D-C665-1BE8-58FF643EC002}"/>
                </a:ext>
              </a:extLst>
            </p:cNvPr>
            <p:cNvSpPr txBox="1"/>
            <p:nvPr/>
          </p:nvSpPr>
          <p:spPr>
            <a:xfrm>
              <a:off x="2873627" y="409353"/>
              <a:ext cx="2440200" cy="1405546"/>
            </a:xfrm>
            <a:prstGeom prst="rect">
              <a:avLst/>
            </a:prstGeom>
            <a:solidFill>
              <a:srgbClr val="EDA70B"/>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However, there were concerns that the real exchange rate was overvalued, as the external deficit was large and growing, while the peg prevented the nominal exchange rate from depreciating </a:t>
              </a:r>
            </a:p>
          </p:txBody>
        </p:sp>
        <p:sp>
          <p:nvSpPr>
            <p:cNvPr id="9" name="Line">
              <a:extLst>
                <a:ext uri="{FF2B5EF4-FFF2-40B4-BE49-F238E27FC236}">
                  <a16:creationId xmlns:a16="http://schemas.microsoft.com/office/drawing/2014/main" id="{B0437834-F7EF-6E13-AEA4-EA6FEF546864}"/>
                </a:ext>
              </a:extLst>
            </p:cNvPr>
            <p:cNvSpPr/>
            <p:nvPr/>
          </p:nvSpPr>
          <p:spPr>
            <a:xfrm>
              <a:off x="7974264" y="1088749"/>
              <a:ext cx="465462" cy="1"/>
            </a:xfrm>
            <a:prstGeom prst="line">
              <a:avLst/>
            </a:prstGeom>
            <a:noFill/>
            <a:ln w="6350" cap="flat">
              <a:solidFill>
                <a:srgbClr val="D16C2A"/>
              </a:solidFill>
              <a:prstDash val="solid"/>
              <a:miter lim="800000"/>
              <a:tailEnd type="triangle" w="med" len="med"/>
            </a:ln>
            <a:effectLst/>
          </p:spPr>
          <p:txBody>
            <a:bodyPr wrap="square" lIns="45719" tIns="45719" rIns="45719" bIns="45719" numCol="1" anchor="t">
              <a:noAutofit/>
            </a:bodyPr>
            <a:lstStyle/>
            <a:p>
              <a:endParaRPr/>
            </a:p>
          </p:txBody>
        </p:sp>
        <p:sp>
          <p:nvSpPr>
            <p:cNvPr id="32" name="During 1994, two shocks hit the economy. First, Federal Reserve raise US interest rates, Mexican central bank must followby increasing their interest rates to keep the peg.">
              <a:extLst>
                <a:ext uri="{FF2B5EF4-FFF2-40B4-BE49-F238E27FC236}">
                  <a16:creationId xmlns:a16="http://schemas.microsoft.com/office/drawing/2014/main" id="{4DFDD8B0-6521-95E2-B715-88917A4974E5}"/>
                </a:ext>
              </a:extLst>
            </p:cNvPr>
            <p:cNvSpPr txBox="1"/>
            <p:nvPr/>
          </p:nvSpPr>
          <p:spPr>
            <a:xfrm>
              <a:off x="5703260" y="402365"/>
              <a:ext cx="2412867" cy="1407598"/>
            </a:xfrm>
            <a:prstGeom prst="rect">
              <a:avLst/>
            </a:prstGeom>
            <a:solidFill>
              <a:srgbClr val="E77E12"/>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During 1994, two shocks hit the economy. First, Federal Reserve raise US interest rates, Mexican central bank must follow</a:t>
              </a:r>
              <a:r>
                <a:rPr lang="pt-PT" sz="1400" dirty="0"/>
                <a:t> </a:t>
              </a:r>
              <a:r>
                <a:rPr sz="1400" dirty="0"/>
                <a:t>by increasing their interest rates to keep the peg.</a:t>
              </a:r>
            </a:p>
          </p:txBody>
        </p:sp>
        <p:sp>
          <p:nvSpPr>
            <p:cNvPr id="11" name="Line">
              <a:extLst>
                <a:ext uri="{FF2B5EF4-FFF2-40B4-BE49-F238E27FC236}">
                  <a16:creationId xmlns:a16="http://schemas.microsoft.com/office/drawing/2014/main" id="{0FB8D231-4DE9-D8F2-0F20-932C2D723717}"/>
                </a:ext>
              </a:extLst>
            </p:cNvPr>
            <p:cNvSpPr/>
            <p:nvPr/>
          </p:nvSpPr>
          <p:spPr>
            <a:xfrm>
              <a:off x="1461438" y="1838937"/>
              <a:ext cx="7958547" cy="46546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9" tIns="45719" rIns="45719" bIns="45719" numCol="1" anchor="ctr">
              <a:noAutofit/>
            </a:bodyPr>
            <a:lstStyle/>
            <a:p>
              <a:pPr algn="ctr" defTabSz="222250">
                <a:lnSpc>
                  <a:spcPct val="90000"/>
                </a:lnSpc>
                <a:spcBef>
                  <a:spcPts val="700"/>
                </a:spcBef>
                <a:defRPr sz="500"/>
              </a:pPr>
              <a:endParaRPr/>
            </a:p>
          </p:txBody>
        </p:sp>
        <p:grpSp>
          <p:nvGrpSpPr>
            <p:cNvPr id="12" name="Group">
              <a:extLst>
                <a:ext uri="{FF2B5EF4-FFF2-40B4-BE49-F238E27FC236}">
                  <a16:creationId xmlns:a16="http://schemas.microsoft.com/office/drawing/2014/main" id="{F2612F4F-E6E2-FD98-0D62-970B8870DCE2}"/>
                </a:ext>
              </a:extLst>
            </p:cNvPr>
            <p:cNvGrpSpPr/>
            <p:nvPr/>
          </p:nvGrpSpPr>
          <p:grpSpPr>
            <a:xfrm>
              <a:off x="8440447" y="-87670"/>
              <a:ext cx="2482115" cy="2475935"/>
              <a:chOff x="22915" y="-87670"/>
              <a:chExt cx="2482113" cy="2475934"/>
            </a:xfrm>
          </p:grpSpPr>
          <p:sp>
            <p:nvSpPr>
              <p:cNvPr id="29" name="Rectangle">
                <a:extLst>
                  <a:ext uri="{FF2B5EF4-FFF2-40B4-BE49-F238E27FC236}">
                    <a16:creationId xmlns:a16="http://schemas.microsoft.com/office/drawing/2014/main" id="{9EBD608D-3BD2-C0CE-F1A2-1AF1D6FA3B1B}"/>
                  </a:ext>
                </a:extLst>
              </p:cNvPr>
              <p:cNvSpPr/>
              <p:nvPr/>
            </p:nvSpPr>
            <p:spPr>
              <a:xfrm>
                <a:off x="42563" y="356840"/>
                <a:ext cx="2449148" cy="1469489"/>
              </a:xfrm>
              <a:prstGeom prst="rect">
                <a:avLst/>
              </a:prstGeom>
              <a:solidFill>
                <a:srgbClr val="D77024"/>
              </a:solidFill>
              <a:ln w="12700" cap="flat">
                <a:solidFill>
                  <a:srgbClr val="FFFFFF"/>
                </a:solidFill>
                <a:prstDash val="solid"/>
                <a:miter lim="800000"/>
              </a:ln>
              <a:effectLst/>
            </p:spPr>
            <p:txBody>
              <a:bodyPr wrap="square" lIns="45719" tIns="45719" rIns="45719" bIns="45719" numCol="1" anchor="ctr">
                <a:noAutofit/>
              </a:bodyPr>
              <a:lstStyle/>
              <a:p>
                <a:pPr algn="ctr" defTabSz="533400">
                  <a:lnSpc>
                    <a:spcPct val="90000"/>
                  </a:lnSpc>
                  <a:spcBef>
                    <a:spcPts val="700"/>
                  </a:spcBef>
                  <a:defRPr>
                    <a:solidFill>
                      <a:srgbClr val="FFFFFF"/>
                    </a:solidFill>
                  </a:defRPr>
                </a:pPr>
                <a:endParaRPr/>
              </a:p>
            </p:txBody>
          </p:sp>
          <p:sp>
            <p:nvSpPr>
              <p:cNvPr id="30" name="Second, political disturbances associated with presidential election  came with increasing difficulties in rolling over the public debt">
                <a:extLst>
                  <a:ext uri="{FF2B5EF4-FFF2-40B4-BE49-F238E27FC236}">
                    <a16:creationId xmlns:a16="http://schemas.microsoft.com/office/drawing/2014/main" id="{30EA642B-2FC6-117B-7876-17EE59D3B1EE}"/>
                  </a:ext>
                </a:extLst>
              </p:cNvPr>
              <p:cNvSpPr txBox="1"/>
              <p:nvPr/>
            </p:nvSpPr>
            <p:spPr>
              <a:xfrm>
                <a:off x="22915" y="-87670"/>
                <a:ext cx="2482113" cy="247593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Second, political disturbances associated with presidential election  came with increasing difficulties in rolling over the public debt</a:t>
                </a:r>
              </a:p>
            </p:txBody>
          </p:sp>
        </p:grpSp>
        <p:sp>
          <p:nvSpPr>
            <p:cNvPr id="13" name="Line">
              <a:extLst>
                <a:ext uri="{FF2B5EF4-FFF2-40B4-BE49-F238E27FC236}">
                  <a16:creationId xmlns:a16="http://schemas.microsoft.com/office/drawing/2014/main" id="{0479B1A0-6F68-A57C-524B-FDE0F5F31BFD}"/>
                </a:ext>
              </a:extLst>
            </p:cNvPr>
            <p:cNvSpPr/>
            <p:nvPr/>
          </p:nvSpPr>
          <p:spPr>
            <a:xfrm>
              <a:off x="2450579" y="3062982"/>
              <a:ext cx="465462" cy="1"/>
            </a:xfrm>
            <a:prstGeom prst="line">
              <a:avLst/>
            </a:prstGeom>
            <a:noFill/>
            <a:ln w="6350" cap="flat">
              <a:solidFill>
                <a:srgbClr val="AB6756"/>
              </a:solidFill>
              <a:prstDash val="solid"/>
              <a:miter lim="800000"/>
              <a:tailEnd type="triangle" w="med" len="med"/>
            </a:ln>
            <a:effectLst/>
          </p:spPr>
          <p:txBody>
            <a:bodyPr wrap="square" lIns="45719" tIns="45719" rIns="45719" bIns="45719" numCol="1" anchor="t">
              <a:noAutofit/>
            </a:bodyPr>
            <a:lstStyle/>
            <a:p>
              <a:endParaRPr/>
            </a:p>
          </p:txBody>
        </p:sp>
        <p:grpSp>
          <p:nvGrpSpPr>
            <p:cNvPr id="14" name="Group">
              <a:extLst>
                <a:ext uri="{FF2B5EF4-FFF2-40B4-BE49-F238E27FC236}">
                  <a16:creationId xmlns:a16="http://schemas.microsoft.com/office/drawing/2014/main" id="{56658F93-47D3-5E21-574E-7B09879B7D16}"/>
                </a:ext>
              </a:extLst>
            </p:cNvPr>
            <p:cNvGrpSpPr/>
            <p:nvPr/>
          </p:nvGrpSpPr>
          <p:grpSpPr>
            <a:xfrm>
              <a:off x="51014" y="2270452"/>
              <a:ext cx="2543466" cy="1800025"/>
              <a:chOff x="51014" y="-62920"/>
              <a:chExt cx="2543465" cy="1800024"/>
            </a:xfrm>
          </p:grpSpPr>
          <p:sp>
            <p:nvSpPr>
              <p:cNvPr id="27" name="Rectangle">
                <a:extLst>
                  <a:ext uri="{FF2B5EF4-FFF2-40B4-BE49-F238E27FC236}">
                    <a16:creationId xmlns:a16="http://schemas.microsoft.com/office/drawing/2014/main" id="{3E9F783D-D298-B32B-E857-2C2AD5542374}"/>
                  </a:ext>
                </a:extLst>
              </p:cNvPr>
              <p:cNvSpPr/>
              <p:nvPr/>
            </p:nvSpPr>
            <p:spPr>
              <a:xfrm>
                <a:off x="61661" y="11293"/>
                <a:ext cx="2532818" cy="1572700"/>
              </a:xfrm>
              <a:prstGeom prst="rect">
                <a:avLst/>
              </a:prstGeom>
              <a:solidFill>
                <a:srgbClr val="D77024"/>
              </a:solidFill>
              <a:ln w="12700" cap="flat">
                <a:solidFill>
                  <a:srgbClr val="FFFFFF"/>
                </a:solidFill>
                <a:prstDash val="solid"/>
                <a:miter lim="800000"/>
              </a:ln>
              <a:effectLst/>
            </p:spPr>
            <p:txBody>
              <a:bodyPr wrap="square" lIns="45719" tIns="45719" rIns="45719" bIns="45719" numCol="1" anchor="ctr">
                <a:noAutofit/>
              </a:bodyPr>
              <a:lstStyle/>
              <a:p>
                <a:pPr algn="ctr" defTabSz="533400">
                  <a:lnSpc>
                    <a:spcPct val="90000"/>
                  </a:lnSpc>
                  <a:spcBef>
                    <a:spcPts val="700"/>
                  </a:spcBef>
                  <a:defRPr>
                    <a:solidFill>
                      <a:srgbClr val="FFFFFF"/>
                    </a:solidFill>
                  </a:defRPr>
                </a:pPr>
                <a:endParaRPr/>
              </a:p>
            </p:txBody>
          </p:sp>
          <p:sp>
            <p:nvSpPr>
              <p:cNvPr id="28" name="The government rapidly convert peso- denominated bonds into Tesobonos. The maturity of the public debt also became increasingly short during the year, requiring constant rolling over">
                <a:extLst>
                  <a:ext uri="{FF2B5EF4-FFF2-40B4-BE49-F238E27FC236}">
                    <a16:creationId xmlns:a16="http://schemas.microsoft.com/office/drawing/2014/main" id="{D86CE4D9-5A58-2022-9C2A-51F1A274B376}"/>
                  </a:ext>
                </a:extLst>
              </p:cNvPr>
              <p:cNvSpPr txBox="1"/>
              <p:nvPr/>
            </p:nvSpPr>
            <p:spPr>
              <a:xfrm>
                <a:off x="51014" y="-62920"/>
                <a:ext cx="2532819" cy="1800024"/>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The government rapidly convert peso- denominated bonds into </a:t>
                </a:r>
                <a:r>
                  <a:rPr sz="1400" dirty="0" err="1"/>
                  <a:t>Tesobonos</a:t>
                </a:r>
                <a:r>
                  <a:rPr sz="1400" dirty="0"/>
                  <a:t>. The maturity of the public debt also became increasingly short during the year, requiring constant rolling over </a:t>
                </a:r>
              </a:p>
            </p:txBody>
          </p:sp>
        </p:grpSp>
        <p:sp>
          <p:nvSpPr>
            <p:cNvPr id="15" name="Line">
              <a:extLst>
                <a:ext uri="{FF2B5EF4-FFF2-40B4-BE49-F238E27FC236}">
                  <a16:creationId xmlns:a16="http://schemas.microsoft.com/office/drawing/2014/main" id="{58420794-7002-BFA6-3980-77328EF1F1EE}"/>
                </a:ext>
              </a:extLst>
            </p:cNvPr>
            <p:cNvSpPr/>
            <p:nvPr/>
          </p:nvSpPr>
          <p:spPr>
            <a:xfrm>
              <a:off x="5365480" y="3062982"/>
              <a:ext cx="418624" cy="1"/>
            </a:xfrm>
            <a:prstGeom prst="line">
              <a:avLst/>
            </a:prstGeom>
            <a:noFill/>
            <a:ln w="6350" cap="flat">
              <a:solidFill>
                <a:srgbClr val="97716D"/>
              </a:solidFill>
              <a:prstDash val="solid"/>
              <a:miter lim="800000"/>
              <a:tailEnd type="triangle" w="med" len="med"/>
            </a:ln>
            <a:effectLst/>
          </p:spPr>
          <p:txBody>
            <a:bodyPr wrap="square" lIns="45719" tIns="45719" rIns="45719" bIns="45719" numCol="1" anchor="t">
              <a:noAutofit/>
            </a:bodyPr>
            <a:lstStyle/>
            <a:p>
              <a:endParaRPr/>
            </a:p>
          </p:txBody>
        </p:sp>
        <p:grpSp>
          <p:nvGrpSpPr>
            <p:cNvPr id="16" name="Group">
              <a:extLst>
                <a:ext uri="{FF2B5EF4-FFF2-40B4-BE49-F238E27FC236}">
                  <a16:creationId xmlns:a16="http://schemas.microsoft.com/office/drawing/2014/main" id="{6A84C957-165B-0185-D83B-E57DDBE31674}"/>
                </a:ext>
              </a:extLst>
            </p:cNvPr>
            <p:cNvGrpSpPr/>
            <p:nvPr/>
          </p:nvGrpSpPr>
          <p:grpSpPr>
            <a:xfrm>
              <a:off x="2917662" y="2300929"/>
              <a:ext cx="2553936" cy="1579825"/>
              <a:chOff x="0" y="0"/>
              <a:chExt cx="2553935" cy="1579824"/>
            </a:xfrm>
          </p:grpSpPr>
          <p:sp>
            <p:nvSpPr>
              <p:cNvPr id="24" name="Rectangle">
                <a:extLst>
                  <a:ext uri="{FF2B5EF4-FFF2-40B4-BE49-F238E27FC236}">
                    <a16:creationId xmlns:a16="http://schemas.microsoft.com/office/drawing/2014/main" id="{30BB4D6F-1586-DD6E-114D-88715F8FCAF4}"/>
                  </a:ext>
                </a:extLst>
              </p:cNvPr>
              <p:cNvSpPr/>
              <p:nvPr/>
            </p:nvSpPr>
            <p:spPr>
              <a:xfrm>
                <a:off x="0" y="0"/>
                <a:ext cx="2553935" cy="1570659"/>
              </a:xfrm>
              <a:prstGeom prst="rect">
                <a:avLst/>
              </a:prstGeom>
              <a:solidFill>
                <a:srgbClr val="B66549"/>
              </a:solidFill>
              <a:ln w="12700" cap="flat">
                <a:solidFill>
                  <a:srgbClr val="FFFFFF"/>
                </a:solidFill>
                <a:prstDash val="solid"/>
                <a:miter lim="800000"/>
              </a:ln>
              <a:effectLst/>
            </p:spPr>
            <p:txBody>
              <a:bodyPr wrap="square" lIns="45719" tIns="45719" rIns="45719" bIns="45719" numCol="1" anchor="ctr">
                <a:noAutofit/>
              </a:bodyPr>
              <a:lstStyle/>
              <a:p>
                <a:pPr algn="ctr" defTabSz="533400">
                  <a:lnSpc>
                    <a:spcPct val="90000"/>
                  </a:lnSpc>
                  <a:spcBef>
                    <a:spcPts val="700"/>
                  </a:spcBef>
                  <a:defRPr>
                    <a:solidFill>
                      <a:srgbClr val="FFFFFF"/>
                    </a:solidFill>
                  </a:defRPr>
                </a:pPr>
                <a:endParaRPr/>
              </a:p>
            </p:txBody>
          </p:sp>
          <p:sp>
            <p:nvSpPr>
              <p:cNvPr id="25" name="20 December 1994, the Mexican central bank announced a 15% devaluation, it raised the peso value of the Tesobonos, making the needed rollovers even harder. The peg can longer be kept because the central bank only reserve 1/3 of public debt coming to due">
                <a:extLst>
                  <a:ext uri="{FF2B5EF4-FFF2-40B4-BE49-F238E27FC236}">
                    <a16:creationId xmlns:a16="http://schemas.microsoft.com/office/drawing/2014/main" id="{0EB9B34E-304A-0F57-E92F-411A60A4AE15}"/>
                  </a:ext>
                </a:extLst>
              </p:cNvPr>
              <p:cNvSpPr txBox="1"/>
              <p:nvPr/>
            </p:nvSpPr>
            <p:spPr>
              <a:xfrm>
                <a:off x="49780" y="16078"/>
                <a:ext cx="2504155" cy="156374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20 December 1994, the Mexican central bank announced a 15% devaluation, it raised the peso value of the </a:t>
                </a:r>
                <a:r>
                  <a:rPr sz="1400" dirty="0" err="1"/>
                  <a:t>Tesobonos</a:t>
                </a:r>
                <a:r>
                  <a:rPr sz="1400" dirty="0"/>
                  <a:t>, making the needed rollovers even harder. The peg can</a:t>
                </a:r>
                <a:r>
                  <a:rPr lang="pt-PT" sz="1400" dirty="0"/>
                  <a:t> no</a:t>
                </a:r>
                <a:r>
                  <a:rPr sz="1400" dirty="0"/>
                  <a:t> longer be kept because the central bank only reserve 1/3 of public debt coming to due</a:t>
                </a:r>
              </a:p>
            </p:txBody>
          </p:sp>
        </p:grpSp>
        <p:sp>
          <p:nvSpPr>
            <p:cNvPr id="17" name="Line">
              <a:extLst>
                <a:ext uri="{FF2B5EF4-FFF2-40B4-BE49-F238E27FC236}">
                  <a16:creationId xmlns:a16="http://schemas.microsoft.com/office/drawing/2014/main" id="{D6F6AE46-7D94-F7F8-0C38-31D33836CC43}"/>
                </a:ext>
              </a:extLst>
            </p:cNvPr>
            <p:cNvSpPr/>
            <p:nvPr/>
          </p:nvSpPr>
          <p:spPr>
            <a:xfrm>
              <a:off x="8104767" y="3204708"/>
              <a:ext cx="465462" cy="1"/>
            </a:xfrm>
            <a:prstGeom prst="line">
              <a:avLst/>
            </a:prstGeom>
            <a:noFill/>
            <a:ln w="6350" cap="flat">
              <a:solidFill>
                <a:srgbClr val="947370"/>
              </a:solidFill>
              <a:prstDash val="solid"/>
              <a:miter lim="800000"/>
              <a:tailEnd type="triangle" w="med" len="med"/>
            </a:ln>
            <a:effectLst/>
          </p:spPr>
          <p:txBody>
            <a:bodyPr wrap="square" lIns="45719" tIns="45719" rIns="45719" bIns="45719" numCol="1" anchor="t">
              <a:noAutofit/>
            </a:bodyPr>
            <a:lstStyle/>
            <a:p>
              <a:endParaRPr/>
            </a:p>
          </p:txBody>
        </p:sp>
        <p:grpSp>
          <p:nvGrpSpPr>
            <p:cNvPr id="18" name="Group">
              <a:extLst>
                <a:ext uri="{FF2B5EF4-FFF2-40B4-BE49-F238E27FC236}">
                  <a16:creationId xmlns:a16="http://schemas.microsoft.com/office/drawing/2014/main" id="{1261F2A2-9B36-9E23-6170-F88979708EB1}"/>
                </a:ext>
              </a:extLst>
            </p:cNvPr>
            <p:cNvGrpSpPr/>
            <p:nvPr/>
          </p:nvGrpSpPr>
          <p:grpSpPr>
            <a:xfrm>
              <a:off x="5782898" y="2228886"/>
              <a:ext cx="2472773" cy="1804258"/>
              <a:chOff x="0" y="-75344"/>
              <a:chExt cx="2472771" cy="1804257"/>
            </a:xfrm>
          </p:grpSpPr>
          <p:sp>
            <p:nvSpPr>
              <p:cNvPr id="22" name="Rectangle">
                <a:extLst>
                  <a:ext uri="{FF2B5EF4-FFF2-40B4-BE49-F238E27FC236}">
                    <a16:creationId xmlns:a16="http://schemas.microsoft.com/office/drawing/2014/main" id="{DEF139D5-FFBC-0F78-6730-E8F5D13BA54C}"/>
                  </a:ext>
                </a:extLst>
              </p:cNvPr>
              <p:cNvSpPr/>
              <p:nvPr/>
            </p:nvSpPr>
            <p:spPr>
              <a:xfrm>
                <a:off x="0" y="0"/>
                <a:ext cx="2472771" cy="1559709"/>
              </a:xfrm>
              <a:prstGeom prst="rect">
                <a:avLst/>
              </a:prstGeom>
              <a:solidFill>
                <a:srgbClr val="A5695D"/>
              </a:solidFill>
              <a:ln w="12700" cap="flat">
                <a:solidFill>
                  <a:srgbClr val="FFFFFF"/>
                </a:solidFill>
                <a:prstDash val="solid"/>
                <a:miter lim="800000"/>
              </a:ln>
              <a:effectLst/>
            </p:spPr>
            <p:txBody>
              <a:bodyPr wrap="square" lIns="45719" tIns="45719" rIns="45719" bIns="45719" numCol="1" anchor="ctr">
                <a:noAutofit/>
              </a:bodyPr>
              <a:lstStyle/>
              <a:p>
                <a:pPr algn="ctr" defTabSz="533400">
                  <a:lnSpc>
                    <a:spcPct val="90000"/>
                  </a:lnSpc>
                  <a:spcBef>
                    <a:spcPts val="700"/>
                  </a:spcBef>
                  <a:defRPr>
                    <a:solidFill>
                      <a:srgbClr val="FFFFFF"/>
                    </a:solidFill>
                  </a:defRPr>
                </a:pPr>
                <a:endParaRPr/>
              </a:p>
            </p:txBody>
          </p:sp>
          <p:sp>
            <p:nvSpPr>
              <p:cNvPr id="23" name="The economy entered a sharp recession, and entered a spiral that, only three months later, had led the peso to devalue by almost 100%, and economic activity to sharply fall">
                <a:extLst>
                  <a:ext uri="{FF2B5EF4-FFF2-40B4-BE49-F238E27FC236}">
                    <a16:creationId xmlns:a16="http://schemas.microsoft.com/office/drawing/2014/main" id="{D8D4F4BA-232C-407B-0E74-34362B9B4858}"/>
                  </a:ext>
                </a:extLst>
              </p:cNvPr>
              <p:cNvSpPr txBox="1"/>
              <p:nvPr/>
            </p:nvSpPr>
            <p:spPr>
              <a:xfrm>
                <a:off x="34535" y="-75344"/>
                <a:ext cx="2417212" cy="180425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The economy entered a sharp recession, and entered a spiral that, only three months later, had led the peso to devalue by almost 100%, and economic activity to sharply fall</a:t>
                </a:r>
              </a:p>
            </p:txBody>
          </p:sp>
        </p:grpSp>
        <p:grpSp>
          <p:nvGrpSpPr>
            <p:cNvPr id="19" name="Group">
              <a:extLst>
                <a:ext uri="{FF2B5EF4-FFF2-40B4-BE49-F238E27FC236}">
                  <a16:creationId xmlns:a16="http://schemas.microsoft.com/office/drawing/2014/main" id="{FD3A7F97-04D5-4DA0-C54F-23B9747B0E4C}"/>
                </a:ext>
              </a:extLst>
            </p:cNvPr>
            <p:cNvGrpSpPr/>
            <p:nvPr/>
          </p:nvGrpSpPr>
          <p:grpSpPr>
            <a:xfrm>
              <a:off x="8566971" y="2270452"/>
              <a:ext cx="2417214" cy="1624204"/>
              <a:chOff x="0" y="0"/>
              <a:chExt cx="2417212" cy="1624202"/>
            </a:xfrm>
          </p:grpSpPr>
          <p:sp>
            <p:nvSpPr>
              <p:cNvPr id="20" name="Rectangle">
                <a:extLst>
                  <a:ext uri="{FF2B5EF4-FFF2-40B4-BE49-F238E27FC236}">
                    <a16:creationId xmlns:a16="http://schemas.microsoft.com/office/drawing/2014/main" id="{970E6B8C-9590-581C-93A7-9FF1EB7CF851}"/>
                  </a:ext>
                </a:extLst>
              </p:cNvPr>
              <p:cNvSpPr/>
              <p:nvPr/>
            </p:nvSpPr>
            <p:spPr>
              <a:xfrm>
                <a:off x="0" y="0"/>
                <a:ext cx="2417212" cy="1575271"/>
              </a:xfrm>
              <a:prstGeom prst="rect">
                <a:avLst/>
              </a:prstGeom>
              <a:solidFill>
                <a:srgbClr val="947370"/>
              </a:solidFill>
              <a:ln w="12700" cap="flat">
                <a:solidFill>
                  <a:srgbClr val="FFFFFF"/>
                </a:solidFill>
                <a:prstDash val="solid"/>
                <a:miter lim="800000"/>
              </a:ln>
              <a:effectLst/>
            </p:spPr>
            <p:txBody>
              <a:bodyPr wrap="square" lIns="45719" tIns="45719" rIns="45719" bIns="45719" numCol="1" anchor="ctr">
                <a:noAutofit/>
              </a:bodyPr>
              <a:lstStyle/>
              <a:p>
                <a:pPr algn="ctr" defTabSz="533400">
                  <a:lnSpc>
                    <a:spcPct val="90000"/>
                  </a:lnSpc>
                  <a:spcBef>
                    <a:spcPts val="700"/>
                  </a:spcBef>
                  <a:defRPr>
                    <a:solidFill>
                      <a:srgbClr val="FFFFFF"/>
                    </a:solidFill>
                  </a:defRPr>
                </a:pPr>
                <a:endParaRPr/>
              </a:p>
            </p:txBody>
          </p:sp>
          <p:sp>
            <p:nvSpPr>
              <p:cNvPr id="21" name="This crisis spread to Argentina and Brazil, until a loan from the U.S. government to Mexico stopped the spiral">
                <a:extLst>
                  <a:ext uri="{FF2B5EF4-FFF2-40B4-BE49-F238E27FC236}">
                    <a16:creationId xmlns:a16="http://schemas.microsoft.com/office/drawing/2014/main" id="{BF6EACD7-8450-CDAF-F934-B9E2F41612A5}"/>
                  </a:ext>
                </a:extLst>
              </p:cNvPr>
              <p:cNvSpPr txBox="1"/>
              <p:nvPr/>
            </p:nvSpPr>
            <p:spPr>
              <a:xfrm>
                <a:off x="0" y="34035"/>
                <a:ext cx="2417212" cy="159016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This crisis spread to Argentina and Brazil, until a loan from the U.S. government to Mexico stopped the spiral</a:t>
                </a:r>
              </a:p>
            </p:txBody>
          </p:sp>
        </p:grpSp>
      </p:grpSp>
      <p:sp>
        <p:nvSpPr>
          <p:cNvPr id="6" name="Outstanding Mexican debt issued in US dollar">
            <a:extLst>
              <a:ext uri="{FF2B5EF4-FFF2-40B4-BE49-F238E27FC236}">
                <a16:creationId xmlns:a16="http://schemas.microsoft.com/office/drawing/2014/main" id="{335056B7-3DC0-E517-4A95-C787FA4194DE}"/>
              </a:ext>
            </a:extLst>
          </p:cNvPr>
          <p:cNvSpPr txBox="1">
            <a:spLocks noGrp="1"/>
          </p:cNvSpPr>
          <p:nvPr>
            <p:ph type="title"/>
          </p:nvPr>
        </p:nvSpPr>
        <p:spPr>
          <a:xfrm>
            <a:off x="671945" y="736870"/>
            <a:ext cx="10515600" cy="665719"/>
          </a:xfrm>
          <a:prstGeom prst="rect">
            <a:avLst/>
          </a:prstGeom>
        </p:spPr>
        <p:txBody>
          <a:bodyPr>
            <a:normAutofit/>
          </a:bodyPr>
          <a:lstStyle>
            <a:lvl1pPr>
              <a:defRPr sz="4100"/>
            </a:lvl1pPr>
          </a:lstStyle>
          <a:p>
            <a:r>
              <a:rPr lang="en-GB" sz="3200" dirty="0"/>
              <a:t>The SEQUENCE OF events</a:t>
            </a:r>
            <a:endParaRPr sz="3200" dirty="0"/>
          </a:p>
        </p:txBody>
      </p:sp>
    </p:spTree>
    <p:extLst>
      <p:ext uri="{BB962C8B-B14F-4D97-AF65-F5344CB8AC3E}">
        <p14:creationId xmlns:p14="http://schemas.microsoft.com/office/powerpoint/2010/main" val="14618408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Outstanding Mexican debt issued in US dollar"/>
          <p:cNvSpPr txBox="1">
            <a:spLocks noGrp="1"/>
          </p:cNvSpPr>
          <p:nvPr>
            <p:ph type="title"/>
          </p:nvPr>
        </p:nvSpPr>
        <p:spPr>
          <a:xfrm>
            <a:off x="671945" y="736870"/>
            <a:ext cx="10515600" cy="1325564"/>
          </a:xfrm>
          <a:prstGeom prst="rect">
            <a:avLst/>
          </a:prstGeom>
        </p:spPr>
        <p:txBody>
          <a:bodyPr>
            <a:normAutofit/>
          </a:bodyPr>
          <a:lstStyle>
            <a:lvl1pPr>
              <a:defRPr sz="4100"/>
            </a:lvl1pPr>
          </a:lstStyle>
          <a:p>
            <a:r>
              <a:rPr sz="3200" dirty="0"/>
              <a:t>Outstanding Mexican debt issued in US dollar</a:t>
            </a:r>
            <a:r>
              <a:rPr lang="en-GB" sz="3200" dirty="0"/>
              <a:t>s</a:t>
            </a:r>
            <a:endParaRPr sz="3200" dirty="0"/>
          </a:p>
        </p:txBody>
      </p:sp>
      <p:sp>
        <p:nvSpPr>
          <p:cNvPr id="389" name="The diagram shows the corresponding sharp increase in the share of debt that was denominated in US dollars held by foreigners: the original sin became extreme in the Mexican economy…"/>
          <p:cNvSpPr txBox="1">
            <a:spLocks noGrp="1"/>
          </p:cNvSpPr>
          <p:nvPr>
            <p:ph type="body" sz="half" idx="1"/>
          </p:nvPr>
        </p:nvSpPr>
        <p:spPr>
          <a:xfrm>
            <a:off x="671946" y="1439916"/>
            <a:ext cx="3973626" cy="4545247"/>
          </a:xfrm>
          <a:prstGeom prst="rect">
            <a:avLst/>
          </a:prstGeom>
        </p:spPr>
        <p:txBody>
          <a:bodyPr>
            <a:normAutofit/>
          </a:bodyPr>
          <a:lstStyle/>
          <a:p>
            <a:pPr>
              <a:lnSpc>
                <a:spcPct val="100000"/>
              </a:lnSpc>
              <a:spcBef>
                <a:spcPts val="1200"/>
              </a:spcBef>
              <a:spcAft>
                <a:spcPts val="600"/>
              </a:spcAft>
              <a:defRPr sz="2200"/>
            </a:pPr>
            <a:r>
              <a:rPr dirty="0">
                <a:latin typeface="+mj-lt"/>
              </a:rPr>
              <a:t>The diagram shows the </a:t>
            </a:r>
            <a:r>
              <a:rPr b="1" dirty="0">
                <a:latin typeface="+mj-lt"/>
              </a:rPr>
              <a:t>sharp increase</a:t>
            </a:r>
            <a:r>
              <a:rPr dirty="0">
                <a:latin typeface="+mj-lt"/>
              </a:rPr>
              <a:t> in the share of </a:t>
            </a:r>
            <a:r>
              <a:rPr lang="en-GB" dirty="0">
                <a:latin typeface="+mj-lt"/>
              </a:rPr>
              <a:t>public </a:t>
            </a:r>
            <a:r>
              <a:rPr dirty="0">
                <a:latin typeface="+mj-lt"/>
              </a:rPr>
              <a:t>debt that was denominated in US dollars</a:t>
            </a:r>
            <a:r>
              <a:rPr lang="en-GB" dirty="0">
                <a:latin typeface="+mj-lt"/>
              </a:rPr>
              <a:t> (</a:t>
            </a:r>
            <a:r>
              <a:rPr lang="en-US" dirty="0" err="1">
                <a:latin typeface="+mj-lt"/>
              </a:rPr>
              <a:t>Tesobonos</a:t>
            </a:r>
            <a:r>
              <a:rPr lang="en-US" dirty="0">
                <a:latin typeface="+mj-lt"/>
              </a:rPr>
              <a:t>)</a:t>
            </a:r>
            <a:r>
              <a:rPr dirty="0">
                <a:latin typeface="+mj-lt"/>
              </a:rPr>
              <a:t> held by foreigners: the original sin became extreme in the Mexican economy</a:t>
            </a:r>
          </a:p>
          <a:p>
            <a:pPr>
              <a:lnSpc>
                <a:spcPct val="100000"/>
              </a:lnSpc>
              <a:spcBef>
                <a:spcPts val="1200"/>
              </a:spcBef>
              <a:spcAft>
                <a:spcPts val="600"/>
              </a:spcAft>
              <a:defRPr sz="2200"/>
            </a:pPr>
            <a:r>
              <a:rPr dirty="0" err="1">
                <a:latin typeface="+mj-lt"/>
              </a:rPr>
              <a:t>Tesobonos</a:t>
            </a:r>
            <a:r>
              <a:rPr dirty="0">
                <a:latin typeface="+mj-lt"/>
              </a:rPr>
              <a:t> rose from 4% of privately-held public debt to 75% within one year</a:t>
            </a:r>
          </a:p>
        </p:txBody>
      </p:sp>
      <p:pic>
        <p:nvPicPr>
          <p:cNvPr id="390" name="fig_mexico.pdf" descr="fig_mexico.pdf"/>
          <p:cNvPicPr>
            <a:picLocks noChangeAspect="1"/>
          </p:cNvPicPr>
          <p:nvPr/>
        </p:nvPicPr>
        <p:blipFill>
          <a:blip r:embed="rId2"/>
          <a:stretch>
            <a:fillRect/>
          </a:stretch>
        </p:blipFill>
        <p:spPr>
          <a:xfrm>
            <a:off x="5121442" y="1342769"/>
            <a:ext cx="6242897" cy="4707653"/>
          </a:xfrm>
          <a:prstGeom prst="rect">
            <a:avLst/>
          </a:prstGeom>
          <a:ln w="12700">
            <a:miter lim="400000"/>
          </a:ln>
        </p:spPr>
      </p:pic>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938152" y="967435"/>
            <a:ext cx="10140750" cy="2297057"/>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825320" y="1157264"/>
            <a:ext cx="10457872" cy="2034882"/>
          </a:xfrm>
        </p:spPr>
        <p:txBody>
          <a:bodyPr anchor="ctr">
            <a:normAutofit/>
          </a:bodyPr>
          <a:lstStyle/>
          <a:p>
            <a:pPr algn="ctr"/>
            <a:r>
              <a:rPr lang="en-GB" sz="4800" dirty="0">
                <a:solidFill>
                  <a:srgbClr val="EC6D0B"/>
                </a:solidFill>
              </a:rPr>
              <a:t>The Lasting Stagnation from the 2008 Global Financial Crisis </a:t>
            </a:r>
            <a:endParaRPr lang="en-US" sz="4800" dirty="0">
              <a:solidFill>
                <a:srgbClr val="EC6D0B"/>
              </a:solidFill>
            </a:endParaRPr>
          </a:p>
        </p:txBody>
      </p:sp>
    </p:spTree>
    <p:extLst>
      <p:ext uri="{BB962C8B-B14F-4D97-AF65-F5344CB8AC3E}">
        <p14:creationId xmlns:p14="http://schemas.microsoft.com/office/powerpoint/2010/main" val="30752355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a:extLst>
              <a:ext uri="{FF2B5EF4-FFF2-40B4-BE49-F238E27FC236}">
                <a16:creationId xmlns:a16="http://schemas.microsoft.com/office/drawing/2014/main" id="{E0CDE207-C4F9-99EC-9416-975784466F7A}"/>
              </a:ext>
            </a:extLst>
          </p:cNvPr>
          <p:cNvGrpSpPr/>
          <p:nvPr/>
        </p:nvGrpSpPr>
        <p:grpSpPr>
          <a:xfrm>
            <a:off x="1162228" y="1478422"/>
            <a:ext cx="9784935" cy="4412142"/>
            <a:chOff x="0" y="0"/>
            <a:chExt cx="8514939" cy="3498266"/>
          </a:xfrm>
        </p:grpSpPr>
        <p:sp>
          <p:nvSpPr>
            <p:cNvPr id="3" name="Rectangle">
              <a:extLst>
                <a:ext uri="{FF2B5EF4-FFF2-40B4-BE49-F238E27FC236}">
                  <a16:creationId xmlns:a16="http://schemas.microsoft.com/office/drawing/2014/main" id="{A8232584-9E8C-6DD2-7D76-ABC87294F205}"/>
                </a:ext>
              </a:extLst>
            </p:cNvPr>
            <p:cNvSpPr/>
            <p:nvPr/>
          </p:nvSpPr>
          <p:spPr>
            <a:xfrm>
              <a:off x="0" y="183551"/>
              <a:ext cx="2301052" cy="1380633"/>
            </a:xfrm>
            <a:prstGeom prst="rect">
              <a:avLst/>
            </a:prstGeom>
            <a:solidFill>
              <a:srgbClr val="FFBD1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p>
          </p:txBody>
        </p:sp>
        <p:sp>
          <p:nvSpPr>
            <p:cNvPr id="6" name="Throughout 1990s, Argentina experienced high growth and low inflation, the exchange rate is tightly pegged to the US dollar.">
              <a:extLst>
                <a:ext uri="{FF2B5EF4-FFF2-40B4-BE49-F238E27FC236}">
                  <a16:creationId xmlns:a16="http://schemas.microsoft.com/office/drawing/2014/main" id="{7E1DD0E3-0CA0-DAE5-A66C-5908E084DF31}"/>
                </a:ext>
              </a:extLst>
            </p:cNvPr>
            <p:cNvSpPr txBox="1"/>
            <p:nvPr/>
          </p:nvSpPr>
          <p:spPr>
            <a:xfrm>
              <a:off x="0" y="404912"/>
              <a:ext cx="2301052" cy="9379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t>In September 2008, Lehman Brothers went out of business, leaving behind a large web of debts to other financial intermediaries. </a:t>
              </a:r>
            </a:p>
          </p:txBody>
        </p:sp>
        <p:sp>
          <p:nvSpPr>
            <p:cNvPr id="8" name="Rectangle">
              <a:extLst>
                <a:ext uri="{FF2B5EF4-FFF2-40B4-BE49-F238E27FC236}">
                  <a16:creationId xmlns:a16="http://schemas.microsoft.com/office/drawing/2014/main" id="{B2F7A3F5-07C0-8F64-8F47-57BB330C6837}"/>
                </a:ext>
              </a:extLst>
            </p:cNvPr>
            <p:cNvSpPr/>
            <p:nvPr/>
          </p:nvSpPr>
          <p:spPr>
            <a:xfrm>
              <a:off x="3074541" y="131106"/>
              <a:ext cx="2421561" cy="1452938"/>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p>
          </p:txBody>
        </p:sp>
        <p:sp>
          <p:nvSpPr>
            <p:cNvPr id="10" name="There was off-budget spending and growing social security expenses. The 1998 crisis started in Brazil that spread to its neighbours, combined with a fall in soybean prices, created a recession in 1990-2000">
              <a:extLst>
                <a:ext uri="{FF2B5EF4-FFF2-40B4-BE49-F238E27FC236}">
                  <a16:creationId xmlns:a16="http://schemas.microsoft.com/office/drawing/2014/main" id="{A91D792A-0C8D-8CF8-9CFD-90913F76A155}"/>
                </a:ext>
              </a:extLst>
            </p:cNvPr>
            <p:cNvSpPr txBox="1"/>
            <p:nvPr/>
          </p:nvSpPr>
          <p:spPr>
            <a:xfrm>
              <a:off x="2983375" y="0"/>
              <a:ext cx="2603894" cy="171515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noAutofit/>
            </a:bodyPr>
            <a:lstStyle>
              <a:lvl1pPr algn="ctr" defTabSz="533400">
                <a:lnSpc>
                  <a:spcPct val="90000"/>
                </a:lnSpc>
                <a:spcBef>
                  <a:spcPts val="500"/>
                </a:spcBef>
                <a:defRPr sz="1200">
                  <a:solidFill>
                    <a:srgbClr val="FFFFFF"/>
                  </a:solidFill>
                </a:defRPr>
              </a:lvl1pPr>
            </a:lstStyle>
            <a:p>
              <a:r>
                <a:rPr sz="1400" dirty="0"/>
                <a:t>The uncertain spread of these losses across different institutions and markets froze financial transactions, leading to a fall in credit and decline in economic activity.</a:t>
              </a:r>
            </a:p>
          </p:txBody>
        </p:sp>
        <p:sp>
          <p:nvSpPr>
            <p:cNvPr id="31" name="Line">
              <a:extLst>
                <a:ext uri="{FF2B5EF4-FFF2-40B4-BE49-F238E27FC236}">
                  <a16:creationId xmlns:a16="http://schemas.microsoft.com/office/drawing/2014/main" id="{28E1A80F-A2B7-7B44-5C8F-F747A9D47640}"/>
                </a:ext>
              </a:extLst>
            </p:cNvPr>
            <p:cNvSpPr/>
            <p:nvPr/>
          </p:nvSpPr>
          <p:spPr>
            <a:xfrm flipV="1">
              <a:off x="3908205" y="2789707"/>
              <a:ext cx="687098" cy="0"/>
            </a:xfrm>
            <a:prstGeom prst="line">
              <a:avLst/>
            </a:prstGeom>
            <a:noFill/>
            <a:ln w="6350" cap="flat">
              <a:solidFill>
                <a:srgbClr val="D16C2A"/>
              </a:solidFill>
              <a:prstDash val="solid"/>
              <a:miter lim="800000"/>
              <a:tailEnd type="triangle" w="med" len="med"/>
            </a:ln>
            <a:effectLst/>
          </p:spPr>
          <p:txBody>
            <a:bodyPr wrap="square" lIns="45718" tIns="45718" rIns="45718" bIns="45718" numCol="1" anchor="t">
              <a:noAutofit/>
            </a:bodyPr>
            <a:lstStyle/>
            <a:p>
              <a:endParaRPr/>
            </a:p>
          </p:txBody>
        </p:sp>
        <p:sp>
          <p:nvSpPr>
            <p:cNvPr id="33" name="Rectangle">
              <a:extLst>
                <a:ext uri="{FF2B5EF4-FFF2-40B4-BE49-F238E27FC236}">
                  <a16:creationId xmlns:a16="http://schemas.microsoft.com/office/drawing/2014/main" id="{287674FA-A539-7600-ACB8-7A694F894D8E}"/>
                </a:ext>
              </a:extLst>
            </p:cNvPr>
            <p:cNvSpPr/>
            <p:nvPr/>
          </p:nvSpPr>
          <p:spPr>
            <a:xfrm>
              <a:off x="6114701" y="129873"/>
              <a:ext cx="2393888" cy="1455404"/>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p>
          </p:txBody>
        </p:sp>
        <p:sp>
          <p:nvSpPr>
            <p:cNvPr id="34" name="In March of 2001, the minister of finance resigned after being unable to implement measures to contain the fiscal deficit, and Congress refused to cut government salaries and pension costs">
              <a:extLst>
                <a:ext uri="{FF2B5EF4-FFF2-40B4-BE49-F238E27FC236}">
                  <a16:creationId xmlns:a16="http://schemas.microsoft.com/office/drawing/2014/main" id="{824A34A6-BABE-07A0-5A74-DAA9D88D7883}"/>
                </a:ext>
              </a:extLst>
            </p:cNvPr>
            <p:cNvSpPr txBox="1"/>
            <p:nvPr/>
          </p:nvSpPr>
          <p:spPr>
            <a:xfrm>
              <a:off x="6108351" y="209387"/>
              <a:ext cx="2406588" cy="12453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t>For instance, </a:t>
              </a:r>
              <a:r>
                <a:rPr lang="pt-PT" sz="1400" dirty="0" err="1"/>
                <a:t>the</a:t>
              </a:r>
              <a:r>
                <a:rPr lang="pt-PT" sz="1400" dirty="0"/>
                <a:t> </a:t>
              </a:r>
              <a:r>
                <a:rPr sz="1400" dirty="0"/>
                <a:t>US unemployment rate rose to 10%. By 2010,</a:t>
              </a:r>
              <a:r>
                <a:rPr lang="pt-PT" sz="1400" dirty="0"/>
                <a:t> </a:t>
              </a:r>
              <a:r>
                <a:rPr sz="1400" dirty="0"/>
                <a:t>US real GDP was 10% below the pre-crisis trend. Many advanced economies likewise went through twin crises, with declines in both economic and </a:t>
              </a:r>
              <a:r>
                <a:rPr sz="1400" dirty="0" err="1"/>
                <a:t>financi</a:t>
              </a:r>
              <a:r>
                <a:rPr lang="en-GB" sz="1400" dirty="0"/>
                <a:t>a</a:t>
              </a:r>
              <a:r>
                <a:rPr sz="1400" dirty="0"/>
                <a:t>l activity</a:t>
              </a:r>
            </a:p>
          </p:txBody>
        </p:sp>
        <p:sp>
          <p:nvSpPr>
            <p:cNvPr id="37" name="Line">
              <a:extLst>
                <a:ext uri="{FF2B5EF4-FFF2-40B4-BE49-F238E27FC236}">
                  <a16:creationId xmlns:a16="http://schemas.microsoft.com/office/drawing/2014/main" id="{0FFE86FF-00DE-28F8-E15F-84E871C3C312}"/>
                </a:ext>
              </a:extLst>
            </p:cNvPr>
            <p:cNvSpPr/>
            <p:nvPr/>
          </p:nvSpPr>
          <p:spPr>
            <a:xfrm>
              <a:off x="2600894" y="1578163"/>
              <a:ext cx="4508008" cy="4654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pPr>
              <a:endParaRPr/>
            </a:p>
          </p:txBody>
        </p:sp>
        <p:sp>
          <p:nvSpPr>
            <p:cNvPr id="39" name="Rectangle">
              <a:extLst>
                <a:ext uri="{FF2B5EF4-FFF2-40B4-BE49-F238E27FC236}">
                  <a16:creationId xmlns:a16="http://schemas.microsoft.com/office/drawing/2014/main" id="{E8B880B9-0618-5651-C745-30B8D2BBB814}"/>
                </a:ext>
              </a:extLst>
            </p:cNvPr>
            <p:cNvSpPr/>
            <p:nvPr/>
          </p:nvSpPr>
          <p:spPr>
            <a:xfrm>
              <a:off x="1525747" y="2100017"/>
              <a:ext cx="2298971" cy="1379383"/>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p>
          </p:txBody>
        </p:sp>
        <p:sp>
          <p:nvSpPr>
            <p:cNvPr id="40" name="Further attempts are ineffective as well, between October 2000 and July 2001, ratings agencies downgraded Argentina’s sovereign bonds five times">
              <a:extLst>
                <a:ext uri="{FF2B5EF4-FFF2-40B4-BE49-F238E27FC236}">
                  <a16:creationId xmlns:a16="http://schemas.microsoft.com/office/drawing/2014/main" id="{B5ABF4D7-A356-76D3-CA67-657941EEFB66}"/>
                </a:ext>
              </a:extLst>
            </p:cNvPr>
            <p:cNvSpPr txBox="1"/>
            <p:nvPr/>
          </p:nvSpPr>
          <p:spPr>
            <a:xfrm>
              <a:off x="1465172" y="2081151"/>
              <a:ext cx="2420121" cy="141711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t>In many other economies, banks were less active in international finance markets or had lower leverage to start with, so that there was never a significant financial crisis, even if the recession touched through the fall of global trade</a:t>
              </a:r>
            </a:p>
          </p:txBody>
        </p:sp>
        <p:sp>
          <p:nvSpPr>
            <p:cNvPr id="41" name="Rectangle">
              <a:extLst>
                <a:ext uri="{FF2B5EF4-FFF2-40B4-BE49-F238E27FC236}">
                  <a16:creationId xmlns:a16="http://schemas.microsoft.com/office/drawing/2014/main" id="{457DFB99-F7BD-C3D9-A676-F6B78F3EFFD5}"/>
                </a:ext>
              </a:extLst>
            </p:cNvPr>
            <p:cNvSpPr/>
            <p:nvPr/>
          </p:nvSpPr>
          <p:spPr>
            <a:xfrm>
              <a:off x="4655878" y="2083314"/>
              <a:ext cx="2308300" cy="1412787"/>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p>
          </p:txBody>
        </p:sp>
        <p:sp>
          <p:nvSpPr>
            <p:cNvPr id="42" name="At 23 December 2001, the government unexpectedly defaulted on its debt. Banks suffered large losses. The one-for-one currency peg between the peso and the U.S. dollar was given up, triggered several runs on the banks">
              <a:extLst>
                <a:ext uri="{FF2B5EF4-FFF2-40B4-BE49-F238E27FC236}">
                  <a16:creationId xmlns:a16="http://schemas.microsoft.com/office/drawing/2014/main" id="{6C38B7E9-2747-3724-22C1-79D482B76D75}"/>
                </a:ext>
              </a:extLst>
            </p:cNvPr>
            <p:cNvSpPr txBox="1"/>
            <p:nvPr/>
          </p:nvSpPr>
          <p:spPr>
            <a:xfrm>
              <a:off x="4606734" y="2243884"/>
              <a:ext cx="2406588" cy="10916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t>The recession was also much longer for countries with significant financial crisis, and only ten years later had global output reached the same level as it was pre-crisis for this group</a:t>
              </a:r>
            </a:p>
          </p:txBody>
        </p:sp>
      </p:grpSp>
      <p:sp>
        <p:nvSpPr>
          <p:cNvPr id="44" name="Line">
            <a:extLst>
              <a:ext uri="{FF2B5EF4-FFF2-40B4-BE49-F238E27FC236}">
                <a16:creationId xmlns:a16="http://schemas.microsoft.com/office/drawing/2014/main" id="{1DB6497A-34A8-85B0-9B7F-1E7E50F1E4A6}"/>
              </a:ext>
            </a:extLst>
          </p:cNvPr>
          <p:cNvSpPr/>
          <p:nvPr/>
        </p:nvSpPr>
        <p:spPr>
          <a:xfrm flipV="1">
            <a:off x="3945109" y="2678463"/>
            <a:ext cx="682323" cy="5268"/>
          </a:xfrm>
          <a:prstGeom prst="line">
            <a:avLst/>
          </a:prstGeom>
          <a:noFill/>
          <a:ln w="6350" cap="flat">
            <a:solidFill>
              <a:srgbClr val="FFBD16"/>
            </a:solidFill>
            <a:prstDash val="solid"/>
            <a:miter lim="800000"/>
            <a:tailEnd type="triangle" w="med" len="med"/>
          </a:ln>
          <a:effectLst/>
        </p:spPr>
        <p:txBody>
          <a:bodyPr wrap="square" lIns="45718" tIns="45718" rIns="45718" bIns="45718" numCol="1" anchor="t">
            <a:noAutofit/>
          </a:bodyPr>
          <a:lstStyle/>
          <a:p>
            <a:endParaRPr/>
          </a:p>
        </p:txBody>
      </p:sp>
      <p:sp>
        <p:nvSpPr>
          <p:cNvPr id="45" name="Line">
            <a:extLst>
              <a:ext uri="{FF2B5EF4-FFF2-40B4-BE49-F238E27FC236}">
                <a16:creationId xmlns:a16="http://schemas.microsoft.com/office/drawing/2014/main" id="{6892A5D6-A6FE-5471-25F8-AFD6E814AA44}"/>
              </a:ext>
            </a:extLst>
          </p:cNvPr>
          <p:cNvSpPr/>
          <p:nvPr/>
        </p:nvSpPr>
        <p:spPr>
          <a:xfrm>
            <a:off x="7514646" y="2656987"/>
            <a:ext cx="558301" cy="2"/>
          </a:xfrm>
          <a:prstGeom prst="line">
            <a:avLst/>
          </a:prstGeom>
          <a:noFill/>
          <a:ln w="6350" cap="flat">
            <a:solidFill>
              <a:srgbClr val="E77E12"/>
            </a:solidFill>
            <a:prstDash val="solid"/>
            <a:miter lim="800000"/>
            <a:tailEnd type="triangle" w="med" len="med"/>
          </a:ln>
          <a:effectLst/>
        </p:spPr>
        <p:txBody>
          <a:bodyPr wrap="square" lIns="45718" tIns="45718" rIns="45718" bIns="45718" numCol="1" anchor="t">
            <a:noAutofit/>
          </a:bodyPr>
          <a:lstStyle/>
          <a:p>
            <a:endParaRPr dirty="0"/>
          </a:p>
        </p:txBody>
      </p:sp>
      <p:sp>
        <p:nvSpPr>
          <p:cNvPr id="7" name="Outstanding Mexican debt issued in US dollar">
            <a:extLst>
              <a:ext uri="{FF2B5EF4-FFF2-40B4-BE49-F238E27FC236}">
                <a16:creationId xmlns:a16="http://schemas.microsoft.com/office/drawing/2014/main" id="{EEB79261-566A-A1DB-88E7-5999D4466A47}"/>
              </a:ext>
            </a:extLst>
          </p:cNvPr>
          <p:cNvSpPr txBox="1">
            <a:spLocks noGrp="1"/>
          </p:cNvSpPr>
          <p:nvPr>
            <p:ph type="title"/>
          </p:nvPr>
        </p:nvSpPr>
        <p:spPr>
          <a:xfrm>
            <a:off x="671945" y="736870"/>
            <a:ext cx="10515600" cy="665719"/>
          </a:xfrm>
          <a:prstGeom prst="rect">
            <a:avLst/>
          </a:prstGeom>
        </p:spPr>
        <p:txBody>
          <a:bodyPr>
            <a:normAutofit/>
          </a:bodyPr>
          <a:lstStyle>
            <a:lvl1pPr>
              <a:defRPr sz="4100"/>
            </a:lvl1pPr>
          </a:lstStyle>
          <a:p>
            <a:r>
              <a:rPr lang="en-GB" sz="3200" dirty="0"/>
              <a:t>The SEQUENCE OF events</a:t>
            </a:r>
            <a:endParaRPr sz="3200" dirty="0"/>
          </a:p>
        </p:txBody>
      </p:sp>
    </p:spTree>
    <p:extLst>
      <p:ext uri="{BB962C8B-B14F-4D97-AF65-F5344CB8AC3E}">
        <p14:creationId xmlns:p14="http://schemas.microsoft.com/office/powerpoint/2010/main" val="20652001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 name="fig_finscars.pdf" descr="fig_finscars.pdf"/>
          <p:cNvPicPr>
            <a:picLocks noChangeAspect="1"/>
          </p:cNvPicPr>
          <p:nvPr/>
        </p:nvPicPr>
        <p:blipFill>
          <a:blip r:embed="rId2"/>
          <a:stretch>
            <a:fillRect/>
          </a:stretch>
        </p:blipFill>
        <p:spPr>
          <a:xfrm>
            <a:off x="4854012" y="1583184"/>
            <a:ext cx="6443210" cy="4222051"/>
          </a:xfrm>
          <a:prstGeom prst="rect">
            <a:avLst/>
          </a:prstGeom>
          <a:ln w="12700">
            <a:miter lim="400000"/>
          </a:ln>
        </p:spPr>
      </p:pic>
      <p:sp>
        <p:nvSpPr>
          <p:cNvPr id="412" name="The lasting effects of the 2008 global crisis"/>
          <p:cNvSpPr txBox="1">
            <a:spLocks noGrp="1"/>
          </p:cNvSpPr>
          <p:nvPr>
            <p:ph type="title"/>
          </p:nvPr>
        </p:nvSpPr>
        <p:spPr>
          <a:xfrm>
            <a:off x="727324" y="696465"/>
            <a:ext cx="10691265" cy="1371030"/>
          </a:xfrm>
          <a:prstGeom prst="rect">
            <a:avLst/>
          </a:prstGeom>
        </p:spPr>
        <p:txBody>
          <a:bodyPr>
            <a:normAutofit/>
          </a:bodyPr>
          <a:lstStyle/>
          <a:p>
            <a:r>
              <a:rPr sz="3200" dirty="0"/>
              <a:t>The lasting effects of the 2008 global crisis</a:t>
            </a:r>
          </a:p>
        </p:txBody>
      </p:sp>
      <p:sp>
        <p:nvSpPr>
          <p:cNvPr id="413" name="The diagram adds up the GDP in dollars across 197 countries in the world, split between those that went through a financial crisis in 2008 and those that did not…"/>
          <p:cNvSpPr txBox="1">
            <a:spLocks noGrp="1"/>
          </p:cNvSpPr>
          <p:nvPr>
            <p:ph type="body" sz="half" idx="1"/>
          </p:nvPr>
        </p:nvSpPr>
        <p:spPr>
          <a:xfrm>
            <a:off x="773411" y="1703503"/>
            <a:ext cx="3892593" cy="4222051"/>
          </a:xfrm>
          <a:prstGeom prst="rect">
            <a:avLst/>
          </a:prstGeom>
        </p:spPr>
        <p:txBody>
          <a:bodyPr>
            <a:normAutofit/>
          </a:bodyPr>
          <a:lstStyle/>
          <a:p>
            <a:pPr>
              <a:lnSpc>
                <a:spcPct val="100000"/>
              </a:lnSpc>
              <a:spcBef>
                <a:spcPts val="1800"/>
              </a:spcBef>
              <a:spcAft>
                <a:spcPts val="600"/>
              </a:spcAft>
              <a:defRPr sz="2200"/>
            </a:pPr>
            <a:r>
              <a:rPr lang="en-GB" sz="1900" dirty="0">
                <a:latin typeface="+mj-lt"/>
              </a:rPr>
              <a:t>The diagram adds up the GDP in dollars across 197 countries in the world</a:t>
            </a:r>
          </a:p>
          <a:p>
            <a:pPr>
              <a:lnSpc>
                <a:spcPct val="100000"/>
              </a:lnSpc>
              <a:spcBef>
                <a:spcPts val="1800"/>
              </a:spcBef>
              <a:spcAft>
                <a:spcPts val="600"/>
              </a:spcAft>
              <a:defRPr sz="2200"/>
            </a:pPr>
            <a:r>
              <a:rPr lang="en-GB" sz="1900" dirty="0">
                <a:latin typeface="+mj-lt"/>
              </a:rPr>
              <a:t>Split them in two groups: those that went through a financial crisis in 2008 and those that did not. </a:t>
            </a:r>
          </a:p>
          <a:p>
            <a:pPr>
              <a:lnSpc>
                <a:spcPct val="100000"/>
              </a:lnSpc>
              <a:spcBef>
                <a:spcPts val="1800"/>
              </a:spcBef>
              <a:spcAft>
                <a:spcPts val="600"/>
              </a:spcAft>
              <a:defRPr sz="2200"/>
            </a:pPr>
            <a:r>
              <a:rPr lang="en-GB" sz="1900" dirty="0">
                <a:latin typeface="+mj-lt"/>
              </a:rPr>
              <a:t>Index the total output of each group to be at the same level in 2008</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 name="The lasting effects of the 2008 global crisis"/>
          <p:cNvSpPr txBox="1">
            <a:spLocks noGrp="1"/>
          </p:cNvSpPr>
          <p:nvPr>
            <p:ph type="title"/>
          </p:nvPr>
        </p:nvSpPr>
        <p:spPr>
          <a:xfrm>
            <a:off x="727324" y="696465"/>
            <a:ext cx="10691265" cy="658568"/>
          </a:xfrm>
          <a:prstGeom prst="rect">
            <a:avLst/>
          </a:prstGeom>
        </p:spPr>
        <p:txBody>
          <a:bodyPr>
            <a:normAutofit/>
          </a:bodyPr>
          <a:lstStyle/>
          <a:p>
            <a:r>
              <a:rPr sz="3200" dirty="0"/>
              <a:t>The lasting effects of the 2008 global crisis</a:t>
            </a:r>
          </a:p>
        </p:txBody>
      </p:sp>
      <p:sp>
        <p:nvSpPr>
          <p:cNvPr id="413" name="The diagram adds up the GDP in dollars across 197 countries in the world, split between those that went through a financial crisis in 2008 and those that did not…"/>
          <p:cNvSpPr txBox="1">
            <a:spLocks noGrp="1"/>
          </p:cNvSpPr>
          <p:nvPr>
            <p:ph type="body" sz="half" idx="1"/>
          </p:nvPr>
        </p:nvSpPr>
        <p:spPr>
          <a:xfrm>
            <a:off x="773411" y="1583184"/>
            <a:ext cx="3781497" cy="4210021"/>
          </a:xfrm>
          <a:prstGeom prst="rect">
            <a:avLst/>
          </a:prstGeom>
        </p:spPr>
        <p:txBody>
          <a:bodyPr>
            <a:normAutofit/>
          </a:bodyPr>
          <a:lstStyle/>
          <a:p>
            <a:pPr>
              <a:lnSpc>
                <a:spcPct val="100000"/>
              </a:lnSpc>
              <a:spcBef>
                <a:spcPts val="1800"/>
              </a:spcBef>
              <a:spcAft>
                <a:spcPts val="600"/>
              </a:spcAft>
              <a:defRPr sz="2200"/>
            </a:pPr>
            <a:r>
              <a:rPr lang="en-GB" sz="1900" dirty="0">
                <a:latin typeface="+mj-lt"/>
              </a:rPr>
              <a:t>Before the crisis, the group that later suffered a crisis had gone through a </a:t>
            </a:r>
            <a:r>
              <a:rPr lang="en-GB" sz="1900" b="1" dirty="0">
                <a:latin typeface="+mj-lt"/>
              </a:rPr>
              <a:t>better decade</a:t>
            </a:r>
            <a:r>
              <a:rPr lang="en-GB" sz="1900" dirty="0">
                <a:latin typeface="+mj-lt"/>
              </a:rPr>
              <a:t>, and their GDP had grown by 16% more than the other group</a:t>
            </a:r>
          </a:p>
          <a:p>
            <a:pPr>
              <a:lnSpc>
                <a:spcPct val="100000"/>
              </a:lnSpc>
              <a:spcBef>
                <a:spcPts val="1800"/>
              </a:spcBef>
              <a:spcAft>
                <a:spcPts val="600"/>
              </a:spcAft>
              <a:defRPr sz="2200"/>
            </a:pPr>
            <a:r>
              <a:rPr lang="en-GB" sz="1900" dirty="0">
                <a:latin typeface="+mj-lt"/>
              </a:rPr>
              <a:t>Only </a:t>
            </a:r>
            <a:r>
              <a:rPr lang="en-GB" sz="1900" b="1" dirty="0">
                <a:latin typeface="+mj-lt"/>
              </a:rPr>
              <a:t>ten years later</a:t>
            </a:r>
            <a:r>
              <a:rPr lang="en-GB" sz="1900" dirty="0">
                <a:latin typeface="+mj-lt"/>
              </a:rPr>
              <a:t> did the global output of the group with financial crisis reach the same level as it was pre-crisis</a:t>
            </a:r>
          </a:p>
          <a:p>
            <a:pPr>
              <a:lnSpc>
                <a:spcPct val="100000"/>
              </a:lnSpc>
              <a:spcBef>
                <a:spcPts val="1800"/>
              </a:spcBef>
              <a:spcAft>
                <a:spcPts val="600"/>
              </a:spcAft>
              <a:defRPr sz="2200"/>
            </a:pPr>
            <a:r>
              <a:rPr lang="en-US" sz="1900" dirty="0">
                <a:latin typeface="+mj-lt"/>
              </a:rPr>
              <a:t>The group without a crisis, in contrast, was 47% richer in 2018 than it had been in 2008</a:t>
            </a:r>
          </a:p>
        </p:txBody>
      </p:sp>
      <p:pic>
        <p:nvPicPr>
          <p:cNvPr id="2" name="fig_finscars.pdf" descr="fig_finscars.pdf">
            <a:extLst>
              <a:ext uri="{FF2B5EF4-FFF2-40B4-BE49-F238E27FC236}">
                <a16:creationId xmlns:a16="http://schemas.microsoft.com/office/drawing/2014/main" id="{FFCA786B-3AA4-B633-09BC-4539D9944AF4}"/>
              </a:ext>
            </a:extLst>
          </p:cNvPr>
          <p:cNvPicPr>
            <a:picLocks noChangeAspect="1"/>
          </p:cNvPicPr>
          <p:nvPr/>
        </p:nvPicPr>
        <p:blipFill>
          <a:blip r:embed="rId2"/>
          <a:stretch>
            <a:fillRect/>
          </a:stretch>
        </p:blipFill>
        <p:spPr>
          <a:xfrm>
            <a:off x="4854012" y="1583184"/>
            <a:ext cx="6443210" cy="4222051"/>
          </a:xfrm>
          <a:prstGeom prst="rect">
            <a:avLst/>
          </a:prstGeom>
          <a:ln w="12700">
            <a:miter lim="400000"/>
          </a:ln>
        </p:spPr>
      </p:pic>
    </p:spTree>
    <p:extLst>
      <p:ext uri="{BB962C8B-B14F-4D97-AF65-F5344CB8AC3E}">
        <p14:creationId xmlns:p14="http://schemas.microsoft.com/office/powerpoint/2010/main" val="91106897"/>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 name="The lasting effects of the 2008 global crisis"/>
          <p:cNvSpPr txBox="1">
            <a:spLocks noGrp="1"/>
          </p:cNvSpPr>
          <p:nvPr>
            <p:ph type="title"/>
          </p:nvPr>
        </p:nvSpPr>
        <p:spPr>
          <a:xfrm>
            <a:off x="755073" y="719234"/>
            <a:ext cx="10515600" cy="1325564"/>
          </a:xfrm>
          <a:prstGeom prst="rect">
            <a:avLst/>
          </a:prstGeom>
        </p:spPr>
        <p:txBody>
          <a:bodyPr>
            <a:normAutofit/>
          </a:bodyPr>
          <a:lstStyle/>
          <a:p>
            <a:r>
              <a:rPr sz="3200" dirty="0"/>
              <a:t>The lasting effects of the 2008 global crisis</a:t>
            </a:r>
          </a:p>
        </p:txBody>
      </p:sp>
      <p:sp>
        <p:nvSpPr>
          <p:cNvPr id="417" name="Estimated only ten years later had global output reached the same level as it was pre-crisis for the group with financial crisis…"/>
          <p:cNvSpPr txBox="1">
            <a:spLocks noGrp="1"/>
          </p:cNvSpPr>
          <p:nvPr>
            <p:ph type="body" sz="half" idx="1"/>
          </p:nvPr>
        </p:nvSpPr>
        <p:spPr>
          <a:xfrm>
            <a:off x="812132" y="1768979"/>
            <a:ext cx="3623135" cy="4369787"/>
          </a:xfrm>
          <a:prstGeom prst="rect">
            <a:avLst/>
          </a:prstGeom>
        </p:spPr>
        <p:txBody>
          <a:bodyPr>
            <a:normAutofit/>
          </a:bodyPr>
          <a:lstStyle/>
          <a:p>
            <a:pPr>
              <a:lnSpc>
                <a:spcPct val="100000"/>
              </a:lnSpc>
              <a:spcBef>
                <a:spcPts val="1800"/>
              </a:spcBef>
              <a:spcAft>
                <a:spcPts val="600"/>
              </a:spcAft>
              <a:defRPr sz="2200"/>
            </a:pPr>
            <a:r>
              <a:rPr sz="1900" dirty="0">
                <a:latin typeface="+mj-lt"/>
              </a:rPr>
              <a:t>The main drag on the recovery was investment, which stayed low, as the net worth of banks and firms took a long time to return to previous levels</a:t>
            </a:r>
          </a:p>
          <a:p>
            <a:pPr>
              <a:lnSpc>
                <a:spcPct val="100000"/>
              </a:lnSpc>
              <a:spcBef>
                <a:spcPts val="1800"/>
              </a:spcBef>
              <a:spcAft>
                <a:spcPts val="600"/>
              </a:spcAft>
              <a:defRPr sz="2200"/>
            </a:pPr>
            <a:r>
              <a:rPr lang="en-GB" sz="1900" dirty="0">
                <a:latin typeface="+mj-lt"/>
              </a:rPr>
              <a:t>Financial crises may even have a permanent effect on trend growth</a:t>
            </a:r>
          </a:p>
        </p:txBody>
      </p:sp>
      <p:pic>
        <p:nvPicPr>
          <p:cNvPr id="3" name="fig_finscars.pdf" descr="fig_finscars.pdf">
            <a:extLst>
              <a:ext uri="{FF2B5EF4-FFF2-40B4-BE49-F238E27FC236}">
                <a16:creationId xmlns:a16="http://schemas.microsoft.com/office/drawing/2014/main" id="{9C4E7FFF-82B1-4C7E-1E3F-89130980C2FA}"/>
              </a:ext>
            </a:extLst>
          </p:cNvPr>
          <p:cNvPicPr>
            <a:picLocks noChangeAspect="1"/>
          </p:cNvPicPr>
          <p:nvPr/>
        </p:nvPicPr>
        <p:blipFill>
          <a:blip r:embed="rId2"/>
          <a:stretch>
            <a:fillRect/>
          </a:stretch>
        </p:blipFill>
        <p:spPr>
          <a:xfrm>
            <a:off x="4854012" y="1583184"/>
            <a:ext cx="6443210" cy="4222051"/>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Flexible exchange rate"/>
          <p:cNvSpPr txBox="1">
            <a:spLocks noGrp="1"/>
          </p:cNvSpPr>
          <p:nvPr>
            <p:ph type="title"/>
          </p:nvPr>
        </p:nvSpPr>
        <p:spPr>
          <a:xfrm>
            <a:off x="749865" y="738929"/>
            <a:ext cx="10515600" cy="1325564"/>
          </a:xfrm>
          <a:prstGeom prst="rect">
            <a:avLst/>
          </a:prstGeom>
        </p:spPr>
        <p:txBody>
          <a:bodyPr>
            <a:normAutofit/>
          </a:bodyPr>
          <a:lstStyle/>
          <a:p>
            <a:r>
              <a:rPr sz="3200" dirty="0"/>
              <a:t>Flexible exchange rate</a:t>
            </a:r>
            <a:r>
              <a:rPr lang="en-GB" sz="3200" dirty="0"/>
              <a:t> regimes</a:t>
            </a:r>
            <a:r>
              <a:rPr sz="3200" dirty="0"/>
              <a:t> </a:t>
            </a:r>
          </a:p>
        </p:txBody>
      </p:sp>
      <p:sp>
        <p:nvSpPr>
          <p:cNvPr id="119" name="Strength of this expenditure switching channel depends on how quickly and how much the real exchange rate depreciates…"/>
          <p:cNvSpPr txBox="1">
            <a:spLocks noGrp="1"/>
          </p:cNvSpPr>
          <p:nvPr>
            <p:ph idx="1"/>
          </p:nvPr>
        </p:nvSpPr>
        <p:spPr>
          <a:xfrm>
            <a:off x="749865" y="1395663"/>
            <a:ext cx="10692270" cy="4959615"/>
          </a:xfrm>
          <a:prstGeom prst="rect">
            <a:avLst/>
          </a:prstGeom>
        </p:spPr>
        <p:txBody>
          <a:bodyPr>
            <a:noAutofit/>
          </a:bodyPr>
          <a:lstStyle/>
          <a:p>
            <a:pPr>
              <a:lnSpc>
                <a:spcPct val="100000"/>
              </a:lnSpc>
              <a:spcBef>
                <a:spcPts val="600"/>
              </a:spcBef>
              <a:spcAft>
                <a:spcPts val="600"/>
              </a:spcAft>
              <a:defRPr sz="2400"/>
            </a:pPr>
            <a:r>
              <a:rPr sz="2100" dirty="0">
                <a:latin typeface="+mj-lt"/>
              </a:rPr>
              <a:t>Domestic goods can become cheaper </a:t>
            </a:r>
            <a:r>
              <a:rPr lang="pt-PT" sz="2100" dirty="0">
                <a:latin typeface="+mj-lt"/>
              </a:rPr>
              <a:t>as</a:t>
            </a:r>
            <a:r>
              <a:rPr sz="2100" dirty="0">
                <a:latin typeface="+mj-lt"/>
              </a:rPr>
              <a:t>: </a:t>
            </a:r>
            <a:endParaRPr lang="en-GB" sz="2100" dirty="0">
              <a:latin typeface="+mj-lt"/>
            </a:endParaRPr>
          </a:p>
          <a:p>
            <a:pPr marL="914400" lvl="1" indent="-457200">
              <a:lnSpc>
                <a:spcPct val="100000"/>
              </a:lnSpc>
              <a:spcBef>
                <a:spcPts val="0"/>
              </a:spcBef>
              <a:spcAft>
                <a:spcPts val="600"/>
              </a:spcAft>
              <a:buFont typeface="+mj-lt"/>
              <a:buAutoNum type="arabicPeriod"/>
              <a:defRPr sz="2400"/>
            </a:pPr>
            <a:r>
              <a:rPr sz="2100" dirty="0">
                <a:latin typeface="+mj-lt"/>
              </a:rPr>
              <a:t>Domestic price falls relative to foreign</a:t>
            </a:r>
            <a:endParaRPr lang="en-GB" sz="2100" dirty="0">
              <a:latin typeface="+mj-lt"/>
            </a:endParaRPr>
          </a:p>
          <a:p>
            <a:pPr marL="914400" lvl="1" indent="-457200">
              <a:lnSpc>
                <a:spcPct val="100000"/>
              </a:lnSpc>
              <a:spcBef>
                <a:spcPts val="0"/>
              </a:spcBef>
              <a:spcAft>
                <a:spcPts val="600"/>
              </a:spcAft>
              <a:buFont typeface="+mj-lt"/>
              <a:buAutoNum type="arabicPeriod"/>
              <a:defRPr sz="2400"/>
            </a:pPr>
            <a:r>
              <a:rPr sz="2100" dirty="0">
                <a:latin typeface="+mj-lt"/>
              </a:rPr>
              <a:t>Nominal exchange rate depreciates</a:t>
            </a:r>
          </a:p>
          <a:p>
            <a:pPr>
              <a:lnSpc>
                <a:spcPct val="100000"/>
              </a:lnSpc>
              <a:spcBef>
                <a:spcPts val="1200"/>
              </a:spcBef>
              <a:spcAft>
                <a:spcPts val="600"/>
              </a:spcAft>
              <a:defRPr sz="2400"/>
            </a:pPr>
            <a:r>
              <a:rPr sz="2100" dirty="0">
                <a:latin typeface="+mj-lt"/>
              </a:rPr>
              <a:t>Most of the adjustment of the real exchange rate happens through</a:t>
            </a:r>
            <a:r>
              <a:rPr lang="en-GB" sz="2100" dirty="0">
                <a:latin typeface="+mj-lt"/>
              </a:rPr>
              <a:t> channel 2:</a:t>
            </a:r>
            <a:r>
              <a:rPr sz="2100" dirty="0">
                <a:latin typeface="+mj-lt"/>
              </a:rPr>
              <a:t> changes in the nominal exchange rate</a:t>
            </a:r>
            <a:r>
              <a:rPr lang="en-GB" sz="2100" dirty="0">
                <a:latin typeface="+mj-lt"/>
              </a:rPr>
              <a:t>.</a:t>
            </a:r>
            <a:endParaRPr sz="2100" dirty="0">
              <a:latin typeface="+mj-lt"/>
            </a:endParaRPr>
          </a:p>
          <a:p>
            <a:pPr marL="685800" lvl="1" indent="-228600">
              <a:lnSpc>
                <a:spcPct val="100000"/>
              </a:lnSpc>
              <a:spcBef>
                <a:spcPts val="0"/>
              </a:spcBef>
              <a:spcAft>
                <a:spcPts val="600"/>
              </a:spcAft>
              <a:defRPr sz="2400"/>
            </a:pPr>
            <a:r>
              <a:rPr lang="en-GB" sz="2100" dirty="0">
                <a:latin typeface="+mj-lt"/>
              </a:rPr>
              <a:t>Why? </a:t>
            </a:r>
            <a:r>
              <a:rPr sz="2100" dirty="0">
                <a:latin typeface="+mj-lt"/>
              </a:rPr>
              <a:t>Nominal exchange rates are financial prices that can move quickly</a:t>
            </a:r>
            <a:endParaRPr lang="en-GB" sz="2100" dirty="0">
              <a:latin typeface="+mj-lt"/>
            </a:endParaRPr>
          </a:p>
          <a:p>
            <a:pPr marL="685800" lvl="1" indent="-228600">
              <a:lnSpc>
                <a:spcPct val="100000"/>
              </a:lnSpc>
              <a:spcBef>
                <a:spcPts val="0"/>
              </a:spcBef>
              <a:spcAft>
                <a:spcPts val="600"/>
              </a:spcAft>
              <a:defRPr sz="2400"/>
            </a:pPr>
            <a:r>
              <a:rPr lang="en-GB" sz="2100" dirty="0">
                <a:latin typeface="+mj-lt"/>
              </a:rPr>
              <a:t>Countries have a </a:t>
            </a:r>
            <a:r>
              <a:rPr lang="en-US" sz="2100" dirty="0">
                <a:solidFill>
                  <a:srgbClr val="EC6D0B"/>
                </a:solidFill>
                <a:latin typeface="+mj-lt"/>
              </a:rPr>
              <a:t>floating exchange rate regime (or flexible exchange rate)</a:t>
            </a:r>
            <a:r>
              <a:rPr lang="en-GB" sz="2100" dirty="0">
                <a:solidFill>
                  <a:srgbClr val="EC6D0B"/>
                </a:solidFill>
                <a:latin typeface="+mj-lt"/>
              </a:rPr>
              <a:t> </a:t>
            </a:r>
            <a:r>
              <a:rPr lang="en-GB" sz="2100" dirty="0">
                <a:latin typeface="+mj-lt"/>
              </a:rPr>
              <a:t>if they let the nominal exchange rate move freely</a:t>
            </a:r>
            <a:endParaRPr sz="2100" dirty="0">
              <a:latin typeface="+mj-lt"/>
            </a:endParaRPr>
          </a:p>
          <a:p>
            <a:pPr>
              <a:lnSpc>
                <a:spcPct val="100000"/>
              </a:lnSpc>
              <a:spcBef>
                <a:spcPts val="1200"/>
              </a:spcBef>
              <a:spcAft>
                <a:spcPts val="600"/>
              </a:spcAft>
              <a:defRPr sz="2400"/>
            </a:pPr>
            <a:r>
              <a:rPr lang="en-GB" sz="2100" dirty="0">
                <a:latin typeface="+mj-lt"/>
              </a:rPr>
              <a:t>With floating regime, the r</a:t>
            </a:r>
            <a:r>
              <a:rPr sz="2100" dirty="0" err="1">
                <a:latin typeface="+mj-lt"/>
              </a:rPr>
              <a:t>eal</a:t>
            </a:r>
            <a:r>
              <a:rPr sz="2100" dirty="0">
                <a:latin typeface="+mj-lt"/>
              </a:rPr>
              <a:t> exchange rate</a:t>
            </a:r>
            <a:r>
              <a:rPr lang="en-GB" sz="2100" dirty="0">
                <a:latin typeface="+mj-lt"/>
              </a:rPr>
              <a:t> can</a:t>
            </a:r>
            <a:r>
              <a:rPr sz="2100" dirty="0">
                <a:latin typeface="+mj-lt"/>
              </a:rPr>
              <a:t> swiftly depreciate, </a:t>
            </a:r>
            <a:r>
              <a:rPr lang="en-GB" sz="2100" dirty="0">
                <a:latin typeface="+mj-lt"/>
              </a:rPr>
              <a:t>t</a:t>
            </a:r>
            <a:r>
              <a:rPr sz="2100" dirty="0" err="1">
                <a:latin typeface="+mj-lt"/>
              </a:rPr>
              <a:t>riggering</a:t>
            </a:r>
            <a:r>
              <a:rPr sz="2100" dirty="0">
                <a:latin typeface="+mj-lt"/>
              </a:rPr>
              <a:t> </a:t>
            </a:r>
            <a:r>
              <a:rPr lang="pt-PT" sz="2100" dirty="0">
                <a:latin typeface="+mj-lt"/>
              </a:rPr>
              <a:t>a </a:t>
            </a:r>
            <a:r>
              <a:rPr sz="2100" dirty="0">
                <a:latin typeface="+mj-lt"/>
              </a:rPr>
              <a:t>quick bounce of economic activity</a:t>
            </a:r>
            <a:endParaRPr lang="en-GB" sz="2100" dirty="0">
              <a:latin typeface="+mj-lt"/>
            </a:endParaRPr>
          </a:p>
          <a:p>
            <a:pPr>
              <a:lnSpc>
                <a:spcPct val="100000"/>
              </a:lnSpc>
              <a:spcBef>
                <a:spcPts val="1200"/>
              </a:spcBef>
              <a:spcAft>
                <a:spcPts val="600"/>
              </a:spcAft>
              <a:defRPr sz="2400"/>
            </a:pPr>
            <a:r>
              <a:rPr sz="2100" dirty="0">
                <a:latin typeface="+mj-lt"/>
              </a:rPr>
              <a:t>Flexible exchange rates can make economies more resilient to shocks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788068"/>
            <a:ext cx="5052465" cy="698886"/>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620982"/>
            <a:ext cx="7956086" cy="4448950"/>
          </a:xfrm>
        </p:spPr>
        <p:txBody>
          <a:bodyPr>
            <a:noAutofit/>
          </a:bodyPr>
          <a:lstStyle/>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For an open economy, the speed of recovery from shocks partly depends on </a:t>
            </a:r>
            <a:r>
              <a:rPr lang="en-GB" dirty="0">
                <a:solidFill>
                  <a:srgbClr val="EC6D0B"/>
                </a:solidFill>
                <a:latin typeface="+mj-lt"/>
              </a:rPr>
              <a:t>real exchange rate</a:t>
            </a:r>
            <a:r>
              <a:rPr lang="en-GB" dirty="0">
                <a:latin typeface="+mj-lt"/>
              </a:rPr>
              <a:t>, as depreciation could improve trade balance </a:t>
            </a:r>
          </a:p>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Saving function is </a:t>
            </a:r>
            <a:r>
              <a:rPr lang="en-GB" dirty="0">
                <a:solidFill>
                  <a:srgbClr val="EC6D0B"/>
                </a:solidFill>
                <a:latin typeface="+mj-lt"/>
              </a:rPr>
              <a:t>upward sloping </a:t>
            </a:r>
            <a:r>
              <a:rPr lang="en-GB" dirty="0">
                <a:latin typeface="+mj-lt"/>
              </a:rPr>
              <a:t>since saving rises when income rises</a:t>
            </a:r>
          </a:p>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Investment function is </a:t>
            </a:r>
            <a:r>
              <a:rPr lang="en-GB" dirty="0">
                <a:solidFill>
                  <a:srgbClr val="EC6D0B"/>
                </a:solidFill>
                <a:latin typeface="+mj-lt"/>
              </a:rPr>
              <a:t>horizontal</a:t>
            </a:r>
            <a:r>
              <a:rPr lang="en-GB" dirty="0">
                <a:solidFill>
                  <a:schemeClr val="accent3"/>
                </a:solidFill>
                <a:latin typeface="+mj-lt"/>
              </a:rPr>
              <a:t> </a:t>
            </a:r>
            <a:r>
              <a:rPr lang="en-GB" dirty="0">
                <a:latin typeface="+mj-lt"/>
              </a:rPr>
              <a:t>if it only depends on </a:t>
            </a:r>
            <a:r>
              <a:rPr lang="en-GB" b="1" dirty="0">
                <a:latin typeface="+mj-lt"/>
              </a:rPr>
              <a:t>marginal returns</a:t>
            </a:r>
            <a:r>
              <a:rPr lang="en-GB" dirty="0">
                <a:latin typeface="+mj-lt"/>
              </a:rPr>
              <a:t> and the </a:t>
            </a:r>
            <a:r>
              <a:rPr lang="en-GB" b="1" dirty="0">
                <a:latin typeface="+mj-lt"/>
              </a:rPr>
              <a:t>marginal cost </a:t>
            </a:r>
            <a:r>
              <a:rPr lang="en-GB" dirty="0">
                <a:latin typeface="+mj-lt"/>
              </a:rPr>
              <a:t>of funds; However, since borrowing depends on sales, investment function could be </a:t>
            </a:r>
            <a:r>
              <a:rPr lang="en-GB" dirty="0">
                <a:solidFill>
                  <a:srgbClr val="EC6D0B"/>
                </a:solidFill>
                <a:latin typeface="+mj-lt"/>
              </a:rPr>
              <a:t>upward sloping</a:t>
            </a:r>
          </a:p>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The equilibrium is determined when trade deficit is</a:t>
            </a:r>
            <a:r>
              <a:rPr lang="en-GB" b="1" dirty="0">
                <a:latin typeface="+mj-lt"/>
              </a:rPr>
              <a:t> equal to</a:t>
            </a:r>
            <a:r>
              <a:rPr lang="en-GB" dirty="0">
                <a:latin typeface="+mj-lt"/>
              </a:rPr>
              <a:t> capital flows</a:t>
            </a:r>
            <a:endParaRPr lang="en-GB" dirty="0">
              <a:solidFill>
                <a:schemeClr val="accent3"/>
              </a:solidFill>
              <a:latin typeface="+mj-lt"/>
            </a:endParaRPr>
          </a:p>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Depreciation could cause mismatch in value of liabilities offered to foreigners and value of assets in domestic currency: </a:t>
            </a:r>
            <a:r>
              <a:rPr lang="en-GB" dirty="0">
                <a:solidFill>
                  <a:srgbClr val="EC6D0B"/>
                </a:solidFill>
                <a:latin typeface="+mj-lt"/>
              </a:rPr>
              <a:t>original sin</a:t>
            </a:r>
          </a:p>
          <a:p>
            <a:pPr marL="342899" indent="-342899">
              <a:lnSpc>
                <a:spcPct val="100000"/>
              </a:lnSpc>
              <a:spcBef>
                <a:spcPts val="600"/>
              </a:spcBef>
              <a:spcAft>
                <a:spcPts val="600"/>
              </a:spcAft>
              <a:buSzPct val="100000"/>
              <a:buFont typeface="Arial"/>
              <a:buChar char="•"/>
              <a:defRPr sz="2000">
                <a:solidFill>
                  <a:srgbClr val="000000"/>
                </a:solidFill>
              </a:defRPr>
            </a:pPr>
            <a:r>
              <a:rPr lang="en-GB" dirty="0">
                <a:latin typeface="+mj-lt"/>
              </a:rPr>
              <a:t>It takes time for countries to recover even if the exchange rate adjusts or policy boosts economy</a:t>
            </a:r>
          </a:p>
        </p:txBody>
      </p:sp>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2"/>
          <a:stretch>
            <a:fillRect/>
          </a:stretch>
        </p:blipFill>
        <p:spPr>
          <a:xfrm>
            <a:off x="8729876" y="1689009"/>
            <a:ext cx="2761489" cy="4172177"/>
          </a:xfrm>
          <a:prstGeom prst="rect">
            <a:avLst/>
          </a:prstGeom>
        </p:spPr>
      </p:pic>
    </p:spTree>
    <p:extLst>
      <p:ext uri="{BB962C8B-B14F-4D97-AF65-F5344CB8AC3E}">
        <p14:creationId xmlns:p14="http://schemas.microsoft.com/office/powerpoint/2010/main" val="40590698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 name="Recession by financial crises"/>
          <p:cNvSpPr txBox="1">
            <a:spLocks noGrp="1"/>
          </p:cNvSpPr>
          <p:nvPr>
            <p:ph type="title"/>
          </p:nvPr>
        </p:nvSpPr>
        <p:spPr>
          <a:xfrm>
            <a:off x="750367" y="721319"/>
            <a:ext cx="10691265" cy="614186"/>
          </a:xfrm>
          <a:prstGeom prst="rect">
            <a:avLst/>
          </a:prstGeom>
        </p:spPr>
        <p:txBody>
          <a:bodyPr>
            <a:normAutofit/>
          </a:bodyPr>
          <a:lstStyle/>
          <a:p>
            <a:r>
              <a:rPr lang="en-GB" sz="3200" dirty="0"/>
              <a:t>Why financial crises are different</a:t>
            </a:r>
            <a:endParaRPr sz="3200" dirty="0"/>
          </a:p>
        </p:txBody>
      </p:sp>
      <p:sp>
        <p:nvSpPr>
          <p:cNvPr id="122" name="However, recession driven by financial crises change this logic and prescription…"/>
          <p:cNvSpPr txBox="1">
            <a:spLocks noGrp="1"/>
          </p:cNvSpPr>
          <p:nvPr>
            <p:ph idx="1"/>
          </p:nvPr>
        </p:nvSpPr>
        <p:spPr>
          <a:xfrm>
            <a:off x="700633" y="1449804"/>
            <a:ext cx="10691265" cy="4614111"/>
          </a:xfrm>
          <a:prstGeom prst="rect">
            <a:avLst/>
          </a:prstGeom>
        </p:spPr>
        <p:txBody>
          <a:bodyPr>
            <a:normAutofit/>
          </a:bodyPr>
          <a:lstStyle/>
          <a:p>
            <a:pPr>
              <a:lnSpc>
                <a:spcPct val="100000"/>
              </a:lnSpc>
              <a:spcBef>
                <a:spcPts val="600"/>
              </a:spcBef>
              <a:spcAft>
                <a:spcPts val="600"/>
              </a:spcAft>
              <a:defRPr sz="2400"/>
            </a:pPr>
            <a:r>
              <a:rPr lang="en-GB" sz="2100" dirty="0">
                <a:latin typeface="+mj-lt"/>
              </a:rPr>
              <a:t>F</a:t>
            </a:r>
            <a:r>
              <a:rPr sz="2100" dirty="0" err="1">
                <a:latin typeface="+mj-lt"/>
              </a:rPr>
              <a:t>inancial</a:t>
            </a:r>
            <a:r>
              <a:rPr sz="2100" dirty="0">
                <a:latin typeface="+mj-lt"/>
              </a:rPr>
              <a:t> crises </a:t>
            </a:r>
            <a:r>
              <a:rPr sz="2100" b="1" dirty="0">
                <a:solidFill>
                  <a:srgbClr val="EC6D0B"/>
                </a:solidFill>
                <a:latin typeface="+mj-lt"/>
              </a:rPr>
              <a:t>change</a:t>
            </a:r>
            <a:r>
              <a:rPr sz="2100" dirty="0">
                <a:latin typeface="+mj-lt"/>
              </a:rPr>
              <a:t> this logic and prescription</a:t>
            </a:r>
          </a:p>
          <a:p>
            <a:pPr>
              <a:lnSpc>
                <a:spcPct val="100000"/>
              </a:lnSpc>
              <a:spcBef>
                <a:spcPts val="1800"/>
              </a:spcBef>
              <a:spcAft>
                <a:spcPts val="600"/>
              </a:spcAft>
              <a:defRPr sz="2400"/>
            </a:pPr>
            <a:r>
              <a:rPr sz="2100" dirty="0">
                <a:latin typeface="+mj-lt"/>
              </a:rPr>
              <a:t>On </a:t>
            </a:r>
            <a:r>
              <a:rPr lang="en-GB" sz="2100" dirty="0">
                <a:latin typeface="+mj-lt"/>
              </a:rPr>
              <a:t>the </a:t>
            </a:r>
            <a:r>
              <a:rPr sz="2100" dirty="0">
                <a:latin typeface="+mj-lt"/>
              </a:rPr>
              <a:t>one hand, initial force for the exchange rate to depreciate is</a:t>
            </a:r>
            <a:r>
              <a:rPr sz="2100" b="1" dirty="0">
                <a:latin typeface="+mj-lt"/>
              </a:rPr>
              <a:t> </a:t>
            </a:r>
            <a:r>
              <a:rPr sz="2100" dirty="0">
                <a:latin typeface="+mj-lt"/>
              </a:rPr>
              <a:t>stronger, since it partly results from capital fleeing from the country</a:t>
            </a:r>
          </a:p>
          <a:p>
            <a:pPr marL="685800" lvl="1" indent="-228600">
              <a:lnSpc>
                <a:spcPct val="100000"/>
              </a:lnSpc>
              <a:spcBef>
                <a:spcPts val="600"/>
              </a:spcBef>
              <a:spcAft>
                <a:spcPts val="600"/>
              </a:spcAft>
              <a:defRPr sz="2400"/>
            </a:pPr>
            <a:r>
              <a:rPr sz="2100" dirty="0">
                <a:latin typeface="+mj-lt"/>
              </a:rPr>
              <a:t>Investors sell domestic currency, nominal and real exchange rate depreciate, increase economic activity by improving trade balance</a:t>
            </a:r>
          </a:p>
          <a:p>
            <a:pPr>
              <a:lnSpc>
                <a:spcPct val="100000"/>
              </a:lnSpc>
              <a:spcBef>
                <a:spcPts val="1800"/>
              </a:spcBef>
              <a:spcAft>
                <a:spcPts val="600"/>
              </a:spcAft>
              <a:defRPr sz="2400"/>
            </a:pPr>
            <a:r>
              <a:rPr sz="2100" dirty="0">
                <a:latin typeface="+mj-lt"/>
              </a:rPr>
              <a:t>On the other hand, emerging economies often borrow through banks in foreign currency, creating a </a:t>
            </a:r>
            <a:r>
              <a:rPr sz="2100" b="1" dirty="0">
                <a:solidFill>
                  <a:srgbClr val="EC6D0B"/>
                </a:solidFill>
                <a:latin typeface="+mj-lt"/>
              </a:rPr>
              <a:t>mismatch in balance sheets</a:t>
            </a:r>
          </a:p>
          <a:p>
            <a:pPr marL="685800" lvl="1" indent="-228600">
              <a:lnSpc>
                <a:spcPct val="100000"/>
              </a:lnSpc>
              <a:spcBef>
                <a:spcPts val="600"/>
              </a:spcBef>
              <a:spcAft>
                <a:spcPts val="600"/>
              </a:spcAft>
              <a:defRPr sz="2400"/>
            </a:pPr>
            <a:r>
              <a:rPr sz="2100" dirty="0">
                <a:latin typeface="+mj-lt"/>
              </a:rPr>
              <a:t>Assets and revenues are </a:t>
            </a:r>
            <a:r>
              <a:rPr lang="en-GB" sz="2100" dirty="0">
                <a:latin typeface="+mj-lt"/>
              </a:rPr>
              <a:t>denominated </a:t>
            </a:r>
            <a:r>
              <a:rPr sz="2100" dirty="0">
                <a:latin typeface="+mj-lt"/>
              </a:rPr>
              <a:t>in domestic currency, while liabilities and expenses in paying the debt are</a:t>
            </a:r>
            <a:r>
              <a:rPr lang="en-GB" sz="2100" dirty="0">
                <a:latin typeface="+mj-lt"/>
              </a:rPr>
              <a:t> denominated</a:t>
            </a:r>
            <a:r>
              <a:rPr sz="2100" dirty="0">
                <a:latin typeface="+mj-lt"/>
              </a:rPr>
              <a:t> in foreign currency</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 name="Recession by financial crises"/>
          <p:cNvSpPr txBox="1">
            <a:spLocks noGrp="1"/>
          </p:cNvSpPr>
          <p:nvPr>
            <p:ph type="title"/>
          </p:nvPr>
        </p:nvSpPr>
        <p:spPr>
          <a:xfrm>
            <a:off x="686458" y="730710"/>
            <a:ext cx="10691265" cy="767222"/>
          </a:xfrm>
          <a:prstGeom prst="rect">
            <a:avLst/>
          </a:prstGeom>
        </p:spPr>
        <p:txBody>
          <a:bodyPr>
            <a:normAutofit/>
          </a:bodyPr>
          <a:lstStyle/>
          <a:p>
            <a:r>
              <a:rPr lang="en-GB" sz="3200" dirty="0"/>
              <a:t>Depreciation with mismatched balance sheet</a:t>
            </a:r>
            <a:endParaRPr sz="3200" dirty="0"/>
          </a:p>
        </p:txBody>
      </p:sp>
      <p:sp>
        <p:nvSpPr>
          <p:cNvPr id="125" name="When the exchange rate depreciates, the value of debts in domestic currency rises as well as the cost of servicing the debt…"/>
          <p:cNvSpPr txBox="1">
            <a:spLocks noGrp="1"/>
          </p:cNvSpPr>
          <p:nvPr>
            <p:ph idx="1"/>
          </p:nvPr>
        </p:nvSpPr>
        <p:spPr>
          <a:xfrm>
            <a:off x="814278" y="1594185"/>
            <a:ext cx="10563446" cy="4550960"/>
          </a:xfrm>
          <a:prstGeom prst="rect">
            <a:avLst/>
          </a:prstGeom>
        </p:spPr>
        <p:txBody>
          <a:bodyPr>
            <a:noAutofit/>
          </a:bodyPr>
          <a:lstStyle/>
          <a:p>
            <a:pPr>
              <a:lnSpc>
                <a:spcPct val="100000"/>
              </a:lnSpc>
              <a:spcBef>
                <a:spcPts val="1200"/>
              </a:spcBef>
              <a:spcAft>
                <a:spcPts val="600"/>
              </a:spcAft>
              <a:defRPr sz="2400"/>
            </a:pPr>
            <a:r>
              <a:rPr sz="2100" dirty="0">
                <a:latin typeface="+mj-lt"/>
              </a:rPr>
              <a:t>When the exchange rate depreciates, the value of debts in domestic currency rises as well as the cost of servicing the debt</a:t>
            </a:r>
          </a:p>
          <a:p>
            <a:pPr>
              <a:lnSpc>
                <a:spcPct val="100000"/>
              </a:lnSpc>
              <a:spcBef>
                <a:spcPts val="1200"/>
              </a:spcBef>
              <a:spcAft>
                <a:spcPts val="600"/>
              </a:spcAft>
              <a:defRPr sz="2400"/>
            </a:pPr>
            <a:r>
              <a:rPr sz="2100" dirty="0">
                <a:latin typeface="+mj-lt"/>
              </a:rPr>
              <a:t>Investment can therefore </a:t>
            </a:r>
            <a:r>
              <a:rPr sz="2100" dirty="0">
                <a:solidFill>
                  <a:srgbClr val="EC6D0B"/>
                </a:solidFill>
                <a:latin typeface="+mj-lt"/>
              </a:rPr>
              <a:t>fall significantly and stay depressed </a:t>
            </a:r>
            <a:r>
              <a:rPr sz="2100" dirty="0">
                <a:latin typeface="+mj-lt"/>
              </a:rPr>
              <a:t>even as consumption and output start recovering</a:t>
            </a:r>
          </a:p>
          <a:p>
            <a:pPr>
              <a:lnSpc>
                <a:spcPct val="100000"/>
              </a:lnSpc>
              <a:spcBef>
                <a:spcPts val="1200"/>
              </a:spcBef>
              <a:spcAft>
                <a:spcPts val="600"/>
              </a:spcAft>
              <a:defRPr sz="2400"/>
            </a:pPr>
            <a:r>
              <a:rPr sz="2100" dirty="0">
                <a:latin typeface="+mj-lt"/>
              </a:rPr>
              <a:t>If the negative impact on liabilities is strong enough, banks and firms can be saddled with debt</a:t>
            </a:r>
            <a:r>
              <a:rPr lang="en-GB" sz="2100" dirty="0">
                <a:latin typeface="+mj-lt"/>
              </a:rPr>
              <a:t>.</a:t>
            </a:r>
            <a:r>
              <a:rPr sz="2100" dirty="0">
                <a:latin typeface="+mj-lt"/>
              </a:rPr>
              <a:t> </a:t>
            </a:r>
            <a:endParaRPr lang="en-GB" sz="2100" dirty="0">
              <a:latin typeface="+mj-lt"/>
            </a:endParaRPr>
          </a:p>
          <a:p>
            <a:pPr>
              <a:lnSpc>
                <a:spcPct val="100000"/>
              </a:lnSpc>
              <a:spcBef>
                <a:spcPts val="1200"/>
              </a:spcBef>
              <a:spcAft>
                <a:spcPts val="600"/>
              </a:spcAft>
              <a:defRPr sz="2400"/>
            </a:pPr>
            <a:r>
              <a:rPr lang="en-GB" sz="2100" dirty="0">
                <a:latin typeface="+mj-lt"/>
              </a:rPr>
              <a:t>O</a:t>
            </a:r>
            <a:r>
              <a:rPr sz="2100" dirty="0" err="1">
                <a:latin typeface="+mj-lt"/>
              </a:rPr>
              <a:t>nly</a:t>
            </a:r>
            <a:r>
              <a:rPr sz="2100" dirty="0">
                <a:latin typeface="+mj-lt"/>
              </a:rPr>
              <a:t> slowly </a:t>
            </a:r>
            <a:r>
              <a:rPr sz="2100" dirty="0" err="1">
                <a:latin typeface="+mj-lt"/>
              </a:rPr>
              <a:t>rebuil</a:t>
            </a:r>
            <a:r>
              <a:rPr lang="en-GB" sz="2100" dirty="0">
                <a:latin typeface="+mj-lt"/>
              </a:rPr>
              <a:t>d</a:t>
            </a:r>
            <a:r>
              <a:rPr sz="2100" dirty="0">
                <a:latin typeface="+mj-lt"/>
              </a:rPr>
              <a:t> their net worth by retaining earnings</a:t>
            </a:r>
            <a:r>
              <a:rPr lang="en-GB" sz="2100" dirty="0">
                <a:latin typeface="+mj-lt"/>
              </a:rPr>
              <a:t>. </a:t>
            </a:r>
            <a:r>
              <a:rPr sz="2100" dirty="0">
                <a:latin typeface="+mj-lt"/>
              </a:rPr>
              <a:t>Further slows down recovery and resilience</a:t>
            </a:r>
            <a:r>
              <a:rPr lang="en-GB" sz="2100" dirty="0">
                <a:latin typeface="+mj-lt"/>
              </a:rPr>
              <a:t>.</a:t>
            </a:r>
            <a:endParaRPr sz="2100" dirty="0">
              <a:latin typeface="+mj-lt"/>
            </a:endParaRPr>
          </a:p>
          <a:p>
            <a:pPr>
              <a:lnSpc>
                <a:spcPct val="100000"/>
              </a:lnSpc>
              <a:spcBef>
                <a:spcPts val="1200"/>
              </a:spcBef>
              <a:spcAft>
                <a:spcPts val="600"/>
              </a:spcAft>
              <a:defRPr sz="2400"/>
            </a:pPr>
            <a:r>
              <a:rPr sz="2100" b="1" dirty="0">
                <a:solidFill>
                  <a:srgbClr val="EC6D0B"/>
                </a:solidFill>
                <a:latin typeface="+mj-lt"/>
              </a:rPr>
              <a:t>Extreme case:</a:t>
            </a:r>
            <a:r>
              <a:rPr sz="2100" dirty="0">
                <a:latin typeface="+mj-lt"/>
              </a:rPr>
              <a:t> depreciation’s negative effect on investment </a:t>
            </a:r>
            <a:r>
              <a:rPr sz="2100" dirty="0">
                <a:solidFill>
                  <a:srgbClr val="EC6D0B"/>
                </a:solidFill>
                <a:latin typeface="+mj-lt"/>
              </a:rPr>
              <a:t>more than </a:t>
            </a:r>
            <a:r>
              <a:rPr sz="2100" dirty="0" err="1">
                <a:solidFill>
                  <a:srgbClr val="EC6D0B"/>
                </a:solidFill>
                <a:latin typeface="+mj-lt"/>
              </a:rPr>
              <a:t>offse</a:t>
            </a:r>
            <a:r>
              <a:rPr lang="en-GB" sz="2100" dirty="0" err="1">
                <a:solidFill>
                  <a:srgbClr val="EC6D0B"/>
                </a:solidFill>
                <a:latin typeface="+mj-lt"/>
              </a:rPr>
              <a:t>ts</a:t>
            </a:r>
            <a:r>
              <a:rPr sz="2100" dirty="0">
                <a:solidFill>
                  <a:srgbClr val="EC6D0B"/>
                </a:solidFill>
                <a:latin typeface="+mj-lt"/>
              </a:rPr>
              <a:t> </a:t>
            </a:r>
            <a:r>
              <a:rPr sz="2100" dirty="0">
                <a:latin typeface="+mj-lt"/>
              </a:rPr>
              <a:t>its positive effect on the trade balance, output falls</a:t>
            </a:r>
          </a:p>
          <a:p>
            <a:pPr marL="685800" lvl="1" indent="-228600">
              <a:lnSpc>
                <a:spcPct val="100000"/>
              </a:lnSpc>
              <a:spcBef>
                <a:spcPts val="1200"/>
              </a:spcBef>
              <a:spcAft>
                <a:spcPts val="600"/>
              </a:spcAft>
              <a:defRPr sz="2400"/>
            </a:pPr>
            <a:r>
              <a:rPr sz="2100" dirty="0">
                <a:latin typeface="+mj-lt"/>
              </a:rPr>
              <a:t>Exchange rate depreciation </a:t>
            </a:r>
            <a:r>
              <a:rPr sz="2100" dirty="0">
                <a:solidFill>
                  <a:srgbClr val="EC6D0B"/>
                </a:solidFill>
                <a:latin typeface="+mj-lt"/>
              </a:rPr>
              <a:t>amplifies </a:t>
            </a:r>
            <a:r>
              <a:rPr sz="2100" dirty="0">
                <a:latin typeface="+mj-lt"/>
              </a:rPr>
              <a:t>the downturn, instead of attenuating it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13098" y="1386068"/>
            <a:ext cx="9965803" cy="1621827"/>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700635" y="1469533"/>
            <a:ext cx="10691265" cy="1371030"/>
          </a:xfrm>
        </p:spPr>
        <p:txBody>
          <a:bodyPr anchor="ctr">
            <a:normAutofit fontScale="90000"/>
          </a:bodyPr>
          <a:lstStyle/>
          <a:p>
            <a:pPr algn="ctr"/>
            <a:r>
              <a:rPr lang="en-GB" sz="4800" cap="none" dirty="0">
                <a:solidFill>
                  <a:srgbClr val="EC6D0B"/>
                </a:solidFill>
              </a:rPr>
              <a:t>A MODEL OF EXCHANGE RATES </a:t>
            </a:r>
            <a:br>
              <a:rPr lang="en-GB" sz="4800" cap="none" dirty="0">
                <a:solidFill>
                  <a:srgbClr val="EC6D0B"/>
                </a:solidFill>
              </a:rPr>
            </a:br>
            <a:r>
              <a:rPr lang="en-GB" sz="4800" cap="none" dirty="0">
                <a:solidFill>
                  <a:srgbClr val="EC6D0B"/>
                </a:solidFill>
              </a:rPr>
              <a:t>AND RECOVERY</a:t>
            </a:r>
            <a:endParaRPr lang="en-US" sz="4800" cap="none" dirty="0">
              <a:solidFill>
                <a:srgbClr val="EC6D0B"/>
              </a:solidFill>
            </a:endParaRPr>
          </a:p>
        </p:txBody>
      </p:sp>
    </p:spTree>
    <p:extLst>
      <p:ext uri="{BB962C8B-B14F-4D97-AF65-F5344CB8AC3E}">
        <p14:creationId xmlns:p14="http://schemas.microsoft.com/office/powerpoint/2010/main" val="1311334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Content Placeholder 32">
            <a:extLst>
              <a:ext uri="{FF2B5EF4-FFF2-40B4-BE49-F238E27FC236}">
                <a16:creationId xmlns:a16="http://schemas.microsoft.com/office/drawing/2014/main" id="{C42AE998-F4AB-AE4C-DC87-2367655AB3BC}"/>
              </a:ext>
            </a:extLst>
          </p:cNvPr>
          <p:cNvSpPr>
            <a:spLocks noGrp="1"/>
          </p:cNvSpPr>
          <p:nvPr>
            <p:ph idx="1"/>
          </p:nvPr>
        </p:nvSpPr>
        <p:spPr>
          <a:xfrm>
            <a:off x="700635" y="1606216"/>
            <a:ext cx="10691265" cy="4322998"/>
          </a:xfrm>
        </p:spPr>
        <p:txBody>
          <a:bodyPr>
            <a:normAutofit/>
          </a:bodyPr>
          <a:lstStyle/>
          <a:p>
            <a:pPr>
              <a:defRPr sz="2000"/>
            </a:pPr>
            <a:r>
              <a:rPr lang="en-GB" sz="2100" dirty="0">
                <a:latin typeface="+mj-lt"/>
              </a:rPr>
              <a:t>In </a:t>
            </a:r>
            <a:r>
              <a:rPr lang="en-GB" sz="2100" dirty="0">
                <a:solidFill>
                  <a:srgbClr val="EC6D0B"/>
                </a:solidFill>
                <a:latin typeface="+mj-lt"/>
              </a:rPr>
              <a:t>equilibrium</a:t>
            </a:r>
            <a:r>
              <a:rPr lang="en-GB" sz="2100" dirty="0">
                <a:latin typeface="+mj-lt"/>
              </a:rPr>
              <a:t>, investment must equal </a:t>
            </a:r>
            <a:r>
              <a:rPr lang="en-GB" sz="2100" dirty="0">
                <a:solidFill>
                  <a:srgbClr val="EC6D0B"/>
                </a:solidFill>
                <a:latin typeface="+mj-lt"/>
              </a:rPr>
              <a:t>the sum of domestic and foreign savings</a:t>
            </a:r>
          </a:p>
          <a:p>
            <a:pPr>
              <a:defRPr sz="2000"/>
            </a:pPr>
            <a:r>
              <a:rPr lang="en-GB" sz="2100" b="1" dirty="0">
                <a:solidFill>
                  <a:srgbClr val="EC6D0B"/>
                </a:solidFill>
                <a:latin typeface="+mj-lt"/>
              </a:rPr>
              <a:t>Domestic saving: </a:t>
            </a:r>
            <a:r>
              <a:rPr lang="en-GB" sz="2100" dirty="0">
                <a:latin typeface="+mj-lt"/>
              </a:rPr>
              <a:t>difference between output (</a:t>
            </a:r>
            <a:r>
              <a:rPr lang="en-GB" sz="2100" i="1" dirty="0">
                <a:latin typeface="+mj-lt"/>
              </a:rPr>
              <a:t>Y</a:t>
            </a:r>
            <a:r>
              <a:rPr lang="en-GB" sz="2100" dirty="0">
                <a:latin typeface="+mj-lt"/>
              </a:rPr>
              <a:t>) and the sum of private and public spending</a:t>
            </a:r>
          </a:p>
          <a:p>
            <a:pPr>
              <a:defRPr sz="2000"/>
            </a:pPr>
            <a:r>
              <a:rPr lang="en-GB" sz="2100" b="1" dirty="0">
                <a:solidFill>
                  <a:srgbClr val="EC6D0B"/>
                </a:solidFill>
                <a:latin typeface="+mj-lt"/>
              </a:rPr>
              <a:t>Foreign saving: </a:t>
            </a:r>
            <a:r>
              <a:rPr lang="en-GB" sz="2100" dirty="0">
                <a:latin typeface="+mj-lt"/>
              </a:rPr>
              <a:t>save in domestic economy when they send more of their goods in exchange for fewer domestically produced goods</a:t>
            </a:r>
          </a:p>
          <a:p>
            <a:pPr marL="685800" lvl="1" indent="-228600">
              <a:defRPr sz="2000"/>
            </a:pPr>
            <a:r>
              <a:rPr lang="en-GB" sz="2100" dirty="0">
                <a:latin typeface="+mj-lt"/>
              </a:rPr>
              <a:t>When foreigners save in the domestic, the domestic economy is running a trade deficit</a:t>
            </a:r>
          </a:p>
          <a:p>
            <a:pPr marL="457200" lvl="1" indent="0">
              <a:buNone/>
              <a:defRPr sz="2000"/>
            </a:pPr>
            <a:endParaRPr lang="en-US" sz="2100" dirty="0">
              <a:latin typeface="+mj-lt"/>
            </a:endParaRPr>
          </a:p>
          <a:p>
            <a:pPr>
              <a:defRPr sz="2000"/>
            </a:pPr>
            <a:r>
              <a:rPr lang="en-GB" sz="2100" dirty="0">
                <a:latin typeface="+mj-lt"/>
              </a:rPr>
              <a:t>When income rises, for fixed spending, savings rise</a:t>
            </a:r>
          </a:p>
          <a:p>
            <a:pPr>
              <a:defRPr sz="2000"/>
            </a:pPr>
            <a:r>
              <a:rPr lang="en-GB" sz="2100" dirty="0">
                <a:latin typeface="+mj-lt"/>
              </a:rPr>
              <a:t>However, increase in saving is </a:t>
            </a:r>
            <a:r>
              <a:rPr lang="en-GB" sz="2100" dirty="0">
                <a:solidFill>
                  <a:srgbClr val="EC6D0B"/>
                </a:solidFill>
                <a:latin typeface="+mj-lt"/>
              </a:rPr>
              <a:t>smaller</a:t>
            </a:r>
            <a:r>
              <a:rPr lang="en-GB" sz="2100" dirty="0">
                <a:latin typeface="+mj-lt"/>
              </a:rPr>
              <a:t> than increase in income (as private spending also rises)</a:t>
            </a:r>
          </a:p>
          <a:p>
            <a:pPr>
              <a:defRPr sz="2000"/>
            </a:pPr>
            <a:r>
              <a:rPr lang="en-GB" sz="2100" dirty="0">
                <a:latin typeface="+mj-lt"/>
              </a:rPr>
              <a:t>Higher income comes with higher purchases of goods from abroad, which raise trade deficit</a:t>
            </a:r>
          </a:p>
        </p:txBody>
      </p:sp>
      <p:sp>
        <p:nvSpPr>
          <p:cNvPr id="4" name="Recession by financial crises">
            <a:extLst>
              <a:ext uri="{FF2B5EF4-FFF2-40B4-BE49-F238E27FC236}">
                <a16:creationId xmlns:a16="http://schemas.microsoft.com/office/drawing/2014/main" id="{901DF825-0FED-8678-24AD-58ABD332C77A}"/>
              </a:ext>
            </a:extLst>
          </p:cNvPr>
          <p:cNvSpPr txBox="1">
            <a:spLocks noGrp="1"/>
          </p:cNvSpPr>
          <p:nvPr>
            <p:ph type="title"/>
          </p:nvPr>
        </p:nvSpPr>
        <p:spPr>
          <a:xfrm>
            <a:off x="686458" y="730710"/>
            <a:ext cx="10691265" cy="767222"/>
          </a:xfrm>
          <a:prstGeom prst="rect">
            <a:avLst/>
          </a:prstGeom>
        </p:spPr>
        <p:txBody>
          <a:bodyPr>
            <a:normAutofit/>
          </a:bodyPr>
          <a:lstStyle/>
          <a:p>
            <a:r>
              <a:rPr lang="en-GB" sz="3200" dirty="0"/>
              <a:t>MODEL OF INVESTMENT AND SAVINGS</a:t>
            </a:r>
            <a:endParaRPr sz="3200" dirty="0"/>
          </a:p>
        </p:txBody>
      </p:sp>
    </p:spTree>
    <p:extLst>
      <p:ext uri="{BB962C8B-B14F-4D97-AF65-F5344CB8AC3E}">
        <p14:creationId xmlns:p14="http://schemas.microsoft.com/office/powerpoint/2010/main" val="1799153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 name="Saving function"/>
          <p:cNvSpPr txBox="1">
            <a:spLocks noGrp="1"/>
          </p:cNvSpPr>
          <p:nvPr>
            <p:ph type="title"/>
          </p:nvPr>
        </p:nvSpPr>
        <p:spPr>
          <a:xfrm>
            <a:off x="754624" y="696121"/>
            <a:ext cx="10515601" cy="1325564"/>
          </a:xfrm>
          <a:prstGeom prst="rect">
            <a:avLst/>
          </a:prstGeom>
        </p:spPr>
        <p:txBody>
          <a:bodyPr>
            <a:normAutofit/>
          </a:bodyPr>
          <a:lstStyle/>
          <a:p>
            <a:r>
              <a:rPr sz="3200" dirty="0"/>
              <a:t>Saving</a:t>
            </a:r>
            <a:r>
              <a:rPr lang="en-GB" sz="3200" dirty="0"/>
              <a:t>s</a:t>
            </a:r>
            <a:r>
              <a:rPr sz="3200" dirty="0"/>
              <a:t> function</a:t>
            </a:r>
          </a:p>
        </p:txBody>
      </p:sp>
      <p:sp>
        <p:nvSpPr>
          <p:cNvPr id="133" name="Depending on whether the effect of higher income on private spending domestically or abroad is higher or lower…"/>
          <p:cNvSpPr txBox="1">
            <a:spLocks noGrp="1"/>
          </p:cNvSpPr>
          <p:nvPr>
            <p:ph type="body" sz="half" idx="1"/>
          </p:nvPr>
        </p:nvSpPr>
        <p:spPr>
          <a:xfrm>
            <a:off x="619082" y="1653531"/>
            <a:ext cx="5406600" cy="4356239"/>
          </a:xfrm>
          <a:prstGeom prst="rect">
            <a:avLst/>
          </a:prstGeom>
        </p:spPr>
        <p:txBody>
          <a:bodyPr>
            <a:normAutofit/>
          </a:bodyPr>
          <a:lstStyle/>
          <a:p>
            <a:pPr marL="228599" indent="-228599">
              <a:lnSpc>
                <a:spcPct val="100000"/>
              </a:lnSpc>
              <a:spcBef>
                <a:spcPts val="1200"/>
              </a:spcBef>
              <a:spcAft>
                <a:spcPts val="600"/>
              </a:spcAft>
              <a:defRPr sz="2100"/>
            </a:pPr>
            <a:r>
              <a:rPr dirty="0">
                <a:latin typeface="+mj-lt"/>
              </a:rPr>
              <a:t>Depending on whether the effect of higher income on private spending domestically or abroad is higher or lower</a:t>
            </a:r>
            <a:r>
              <a:rPr lang="pt-PT" dirty="0">
                <a:latin typeface="+mj-lt"/>
              </a:rPr>
              <a:t>.</a:t>
            </a:r>
            <a:endParaRPr dirty="0">
              <a:latin typeface="+mj-lt"/>
            </a:endParaRPr>
          </a:p>
          <a:p>
            <a:pPr marL="228599" indent="-228599">
              <a:lnSpc>
                <a:spcPct val="100000"/>
              </a:lnSpc>
              <a:spcBef>
                <a:spcPts val="1200"/>
              </a:spcBef>
              <a:spcAft>
                <a:spcPts val="600"/>
              </a:spcAft>
              <a:defRPr sz="2100"/>
            </a:pPr>
            <a:r>
              <a:rPr dirty="0">
                <a:latin typeface="+mj-lt"/>
              </a:rPr>
              <a:t>Savings may rise more or less than one-to-one with income</a:t>
            </a:r>
          </a:p>
          <a:p>
            <a:pPr marL="685800" lvl="1" indent="-228600">
              <a:lnSpc>
                <a:spcPct val="100000"/>
              </a:lnSpc>
              <a:spcBef>
                <a:spcPts val="1200"/>
              </a:spcBef>
              <a:spcAft>
                <a:spcPts val="600"/>
              </a:spcAft>
              <a:defRPr sz="2100"/>
            </a:pPr>
            <a:r>
              <a:rPr sz="2000" dirty="0">
                <a:latin typeface="+mj-lt"/>
              </a:rPr>
              <a:t>Either way, saving </a:t>
            </a:r>
            <a:r>
              <a:rPr sz="2000" dirty="0">
                <a:solidFill>
                  <a:srgbClr val="EC6D0B"/>
                </a:solidFill>
                <a:latin typeface="+mj-lt"/>
              </a:rPr>
              <a:t>rises</a:t>
            </a:r>
            <a:endParaRPr lang="en-GB" sz="2000" dirty="0">
              <a:solidFill>
                <a:srgbClr val="EC6D0B"/>
              </a:solidFill>
              <a:latin typeface="+mj-lt"/>
            </a:endParaRPr>
          </a:p>
          <a:p>
            <a:pPr marL="685800" lvl="1" indent="-228600">
              <a:lnSpc>
                <a:spcPct val="100000"/>
              </a:lnSpc>
              <a:spcBef>
                <a:spcPts val="1200"/>
              </a:spcBef>
              <a:spcAft>
                <a:spcPts val="600"/>
              </a:spcAft>
              <a:defRPr sz="2100"/>
            </a:pPr>
            <a:endParaRPr sz="2000" dirty="0">
              <a:solidFill>
                <a:schemeClr val="accent3"/>
              </a:solidFill>
              <a:latin typeface="+mj-lt"/>
            </a:endParaRPr>
          </a:p>
          <a:p>
            <a:pPr marL="228599" indent="-228599">
              <a:lnSpc>
                <a:spcPct val="100000"/>
              </a:lnSpc>
              <a:spcBef>
                <a:spcPts val="1200"/>
              </a:spcBef>
              <a:spcAft>
                <a:spcPts val="600"/>
              </a:spcAft>
              <a:defRPr sz="2100"/>
            </a:pPr>
            <a:r>
              <a:rPr dirty="0">
                <a:latin typeface="+mj-lt"/>
              </a:rPr>
              <a:t>The diagram </a:t>
            </a:r>
            <a:r>
              <a:rPr lang="pt-PT" dirty="0">
                <a:latin typeface="+mj-lt"/>
              </a:rPr>
              <a:t>shows</a:t>
            </a:r>
            <a:r>
              <a:rPr dirty="0">
                <a:latin typeface="+mj-lt"/>
              </a:rPr>
              <a:t> </a:t>
            </a:r>
            <a:r>
              <a:rPr lang="pt-PT" dirty="0">
                <a:latin typeface="+mj-lt"/>
              </a:rPr>
              <a:t>a</a:t>
            </a:r>
            <a:r>
              <a:rPr dirty="0">
                <a:latin typeface="+mj-lt"/>
              </a:rPr>
              <a:t> case </a:t>
            </a:r>
            <a:r>
              <a:rPr lang="pt-PT" dirty="0">
                <a:latin typeface="+mj-lt"/>
              </a:rPr>
              <a:t>in </a:t>
            </a:r>
            <a:r>
              <a:rPr lang="pt-PT" dirty="0" err="1">
                <a:latin typeface="+mj-lt"/>
              </a:rPr>
              <a:t>which</a:t>
            </a:r>
            <a:r>
              <a:rPr lang="pt-PT" dirty="0">
                <a:latin typeface="+mj-lt"/>
              </a:rPr>
              <a:t> </a:t>
            </a:r>
            <a:r>
              <a:rPr lang="pt-PT" dirty="0" err="1">
                <a:latin typeface="+mj-lt"/>
              </a:rPr>
              <a:t>the</a:t>
            </a:r>
            <a:r>
              <a:rPr dirty="0">
                <a:latin typeface="+mj-lt"/>
              </a:rPr>
              <a:t> increase in saving is </a:t>
            </a:r>
            <a:r>
              <a:rPr dirty="0">
                <a:solidFill>
                  <a:srgbClr val="EC6D0B"/>
                </a:solidFill>
                <a:latin typeface="+mj-lt"/>
              </a:rPr>
              <a:t>smaller</a:t>
            </a:r>
            <a:r>
              <a:rPr b="1" dirty="0">
                <a:latin typeface="+mj-lt"/>
              </a:rPr>
              <a:t> </a:t>
            </a:r>
            <a:r>
              <a:rPr dirty="0">
                <a:solidFill>
                  <a:srgbClr val="EC6D0B"/>
                </a:solidFill>
                <a:latin typeface="+mj-lt"/>
              </a:rPr>
              <a:t>than</a:t>
            </a:r>
            <a:r>
              <a:rPr dirty="0">
                <a:latin typeface="+mj-lt"/>
              </a:rPr>
              <a:t> the increase in output</a:t>
            </a:r>
          </a:p>
        </p:txBody>
      </p:sp>
      <p:sp>
        <p:nvSpPr>
          <p:cNvPr id="134" name="Straight Connector 18"/>
          <p:cNvSpPr/>
          <p:nvPr/>
        </p:nvSpPr>
        <p:spPr>
          <a:xfrm flipV="1">
            <a:off x="7028475" y="2651346"/>
            <a:ext cx="3906359" cy="2308938"/>
          </a:xfrm>
          <a:prstGeom prst="line">
            <a:avLst/>
          </a:prstGeom>
          <a:ln w="38100">
            <a:solidFill>
              <a:srgbClr val="00B050"/>
            </a:solidFill>
            <a:miter/>
          </a:ln>
        </p:spPr>
        <p:txBody>
          <a:bodyPr lIns="45719" rIns="45719"/>
          <a:lstStyle/>
          <a:p>
            <a:endParaRPr/>
          </a:p>
        </p:txBody>
      </p:sp>
      <p:sp>
        <p:nvSpPr>
          <p:cNvPr id="135" name="Straight Arrow Connector 3"/>
          <p:cNvSpPr/>
          <p:nvPr/>
        </p:nvSpPr>
        <p:spPr>
          <a:xfrm>
            <a:off x="6693085" y="5400197"/>
            <a:ext cx="4577140" cy="1"/>
          </a:xfrm>
          <a:prstGeom prst="line">
            <a:avLst/>
          </a:prstGeom>
          <a:ln w="28575">
            <a:solidFill>
              <a:srgbClr val="000000"/>
            </a:solidFill>
            <a:miter/>
            <a:tailEnd type="triangle"/>
          </a:ln>
        </p:spPr>
        <p:txBody>
          <a:bodyPr lIns="45719" rIns="45719"/>
          <a:lstStyle/>
          <a:p>
            <a:endParaRPr/>
          </a:p>
        </p:txBody>
      </p:sp>
      <p:sp>
        <p:nvSpPr>
          <p:cNvPr id="136" name="Straight Arrow Connector 17"/>
          <p:cNvSpPr/>
          <p:nvPr/>
        </p:nvSpPr>
        <p:spPr>
          <a:xfrm flipV="1">
            <a:off x="6693803" y="1578859"/>
            <a:ext cx="4156" cy="3806472"/>
          </a:xfrm>
          <a:prstGeom prst="line">
            <a:avLst/>
          </a:prstGeom>
          <a:ln w="28575">
            <a:solidFill>
              <a:srgbClr val="000000"/>
            </a:solidFill>
            <a:miter/>
            <a:tailEnd type="triangle"/>
          </a:ln>
        </p:spPr>
        <p:txBody>
          <a:bodyPr lIns="45719" rIns="45719"/>
          <a:lstStyle/>
          <a:p>
            <a:endParaRPr/>
          </a:p>
        </p:txBody>
      </p:sp>
      <p:sp>
        <p:nvSpPr>
          <p:cNvPr id="137" name="TextBox 65"/>
          <p:cNvSpPr txBox="1"/>
          <p:nvPr/>
        </p:nvSpPr>
        <p:spPr>
          <a:xfrm rot="16200000">
            <a:off x="4832722" y="3206225"/>
            <a:ext cx="3010308"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138" name="TextBox 38"/>
          <p:cNvSpPr txBox="1"/>
          <p:nvPr/>
        </p:nvSpPr>
        <p:spPr>
          <a:xfrm>
            <a:off x="9784065" y="5449570"/>
            <a:ext cx="1392844"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139" name="TextBox 8"/>
          <p:cNvSpPr txBox="1"/>
          <p:nvPr/>
        </p:nvSpPr>
        <p:spPr>
          <a:xfrm>
            <a:off x="7208813" y="1341221"/>
            <a:ext cx="3095586"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(a) Investment = Savings</a:t>
            </a:r>
          </a:p>
        </p:txBody>
      </p:sp>
      <p:sp>
        <p:nvSpPr>
          <p:cNvPr id="140" name="TextBox 103"/>
          <p:cNvSpPr txBox="1"/>
          <p:nvPr/>
        </p:nvSpPr>
        <p:spPr>
          <a:xfrm>
            <a:off x="10360865" y="2276033"/>
            <a:ext cx="683677"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00B050"/>
                </a:solidFill>
              </a:defRPr>
            </a:pPr>
            <a:r>
              <a:t>S(e</a:t>
            </a:r>
            <a:r>
              <a:rPr baseline="-25000"/>
              <a:t>0</a:t>
            </a:r>
            <a:r>
              <a:t>)</a:t>
            </a:r>
          </a:p>
        </p:txBody>
      </p:sp>
      <p:sp>
        <p:nvSpPr>
          <p:cNvPr id="141" name="Slope &lt; 1"/>
          <p:cNvSpPr txBox="1"/>
          <p:nvPr/>
        </p:nvSpPr>
        <p:spPr>
          <a:xfrm>
            <a:off x="9095205" y="3858135"/>
            <a:ext cx="949113" cy="3330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a:solidFill>
                  <a:srgbClr val="009D13"/>
                </a:solidFill>
              </a:defRPr>
            </a:lvl1pPr>
          </a:lstStyle>
          <a:p>
            <a:r>
              <a:t>Slope &lt; 1</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Investment function"/>
          <p:cNvSpPr txBox="1">
            <a:spLocks noGrp="1"/>
          </p:cNvSpPr>
          <p:nvPr>
            <p:ph type="title"/>
          </p:nvPr>
        </p:nvSpPr>
        <p:spPr>
          <a:xfrm>
            <a:off x="674167" y="732724"/>
            <a:ext cx="10691265" cy="1371030"/>
          </a:xfrm>
          <a:prstGeom prst="rect">
            <a:avLst/>
          </a:prstGeom>
        </p:spPr>
        <p:txBody>
          <a:bodyPr>
            <a:normAutofit/>
          </a:bodyPr>
          <a:lstStyle/>
          <a:p>
            <a:r>
              <a:rPr sz="3200" dirty="0"/>
              <a:t>Investment function</a:t>
            </a:r>
          </a:p>
        </p:txBody>
      </p:sp>
      <p:sp>
        <p:nvSpPr>
          <p:cNvPr id="144" name="Assume frictionless financial market…"/>
          <p:cNvSpPr txBox="1">
            <a:spLocks noGrp="1"/>
          </p:cNvSpPr>
          <p:nvPr>
            <p:ph type="body" sz="half" idx="1"/>
          </p:nvPr>
        </p:nvSpPr>
        <p:spPr>
          <a:xfrm>
            <a:off x="838200" y="1619579"/>
            <a:ext cx="5181600" cy="4557384"/>
          </a:xfrm>
          <a:prstGeom prst="rect">
            <a:avLst/>
          </a:prstGeom>
        </p:spPr>
        <p:txBody>
          <a:bodyPr>
            <a:normAutofit/>
          </a:bodyPr>
          <a:lstStyle/>
          <a:p>
            <a:pPr>
              <a:lnSpc>
                <a:spcPct val="100000"/>
              </a:lnSpc>
              <a:spcBef>
                <a:spcPts val="1200"/>
              </a:spcBef>
              <a:spcAft>
                <a:spcPts val="600"/>
              </a:spcAft>
              <a:defRPr sz="2100"/>
            </a:pPr>
            <a:r>
              <a:rPr dirty="0">
                <a:latin typeface="+mj-lt"/>
              </a:rPr>
              <a:t>Assume </a:t>
            </a:r>
            <a:r>
              <a:rPr lang="pt-PT" dirty="0">
                <a:latin typeface="+mj-lt"/>
              </a:rPr>
              <a:t>a </a:t>
            </a:r>
            <a:r>
              <a:rPr dirty="0">
                <a:solidFill>
                  <a:srgbClr val="EC6D0B"/>
                </a:solidFill>
                <a:latin typeface="+mj-lt"/>
              </a:rPr>
              <a:t>frictionless financial market</a:t>
            </a:r>
          </a:p>
          <a:p>
            <a:pPr>
              <a:lnSpc>
                <a:spcPct val="100000"/>
              </a:lnSpc>
              <a:spcBef>
                <a:spcPts val="1200"/>
              </a:spcBef>
              <a:spcAft>
                <a:spcPts val="600"/>
              </a:spcAft>
              <a:defRPr sz="2100"/>
            </a:pPr>
            <a:r>
              <a:rPr dirty="0">
                <a:latin typeface="+mj-lt"/>
              </a:rPr>
              <a:t>Investment depends only on comparing the </a:t>
            </a:r>
            <a:r>
              <a:rPr b="1" dirty="0">
                <a:latin typeface="+mj-lt"/>
              </a:rPr>
              <a:t>marginal returns</a:t>
            </a:r>
            <a:r>
              <a:rPr dirty="0">
                <a:latin typeface="+mj-lt"/>
              </a:rPr>
              <a:t> from those investments against the </a:t>
            </a:r>
            <a:r>
              <a:rPr b="1" dirty="0">
                <a:latin typeface="+mj-lt"/>
              </a:rPr>
              <a:t>marginal cost </a:t>
            </a:r>
            <a:r>
              <a:rPr dirty="0">
                <a:latin typeface="+mj-lt"/>
              </a:rPr>
              <a:t>of funds for the firms</a:t>
            </a:r>
          </a:p>
          <a:p>
            <a:pPr marL="685800" lvl="1" indent="-228600">
              <a:lnSpc>
                <a:spcPct val="100000"/>
              </a:lnSpc>
              <a:spcBef>
                <a:spcPts val="1200"/>
              </a:spcBef>
              <a:spcAft>
                <a:spcPts val="600"/>
              </a:spcAft>
              <a:defRPr sz="2100"/>
            </a:pPr>
            <a:r>
              <a:rPr sz="2000" dirty="0">
                <a:latin typeface="+mj-lt"/>
              </a:rPr>
              <a:t>Not on level of </a:t>
            </a:r>
            <a:r>
              <a:rPr sz="2000" i="1" dirty="0">
                <a:latin typeface="+mj-lt"/>
              </a:rPr>
              <a:t>output</a:t>
            </a:r>
          </a:p>
          <a:p>
            <a:pPr marL="685800" lvl="1" indent="-228600">
              <a:lnSpc>
                <a:spcPct val="100000"/>
              </a:lnSpc>
              <a:spcBef>
                <a:spcPts val="1200"/>
              </a:spcBef>
              <a:spcAft>
                <a:spcPts val="600"/>
              </a:spcAft>
              <a:defRPr sz="2100"/>
            </a:pPr>
            <a:endParaRPr sz="2000" i="1" dirty="0">
              <a:latin typeface="+mj-lt"/>
            </a:endParaRPr>
          </a:p>
          <a:p>
            <a:pPr>
              <a:lnSpc>
                <a:spcPct val="100000"/>
              </a:lnSpc>
              <a:spcBef>
                <a:spcPts val="1200"/>
              </a:spcBef>
              <a:spcAft>
                <a:spcPts val="600"/>
              </a:spcAft>
              <a:defRPr sz="2100"/>
            </a:pPr>
            <a:r>
              <a:rPr dirty="0">
                <a:latin typeface="+mj-lt"/>
              </a:rPr>
              <a:t>Investment function is a horizontal line</a:t>
            </a:r>
          </a:p>
        </p:txBody>
      </p:sp>
      <p:sp>
        <p:nvSpPr>
          <p:cNvPr id="145" name="Straight Arrow Connector 3"/>
          <p:cNvSpPr/>
          <p:nvPr/>
        </p:nvSpPr>
        <p:spPr>
          <a:xfrm>
            <a:off x="6849216" y="5562409"/>
            <a:ext cx="4577140" cy="1"/>
          </a:xfrm>
          <a:prstGeom prst="line">
            <a:avLst/>
          </a:prstGeom>
          <a:ln w="28575">
            <a:solidFill>
              <a:srgbClr val="000000"/>
            </a:solidFill>
            <a:miter/>
            <a:tailEnd type="triangle"/>
          </a:ln>
        </p:spPr>
        <p:txBody>
          <a:bodyPr lIns="45719" rIns="45719"/>
          <a:lstStyle/>
          <a:p>
            <a:endParaRPr/>
          </a:p>
        </p:txBody>
      </p:sp>
      <p:sp>
        <p:nvSpPr>
          <p:cNvPr id="146" name="Straight Arrow Connector 17"/>
          <p:cNvSpPr/>
          <p:nvPr/>
        </p:nvSpPr>
        <p:spPr>
          <a:xfrm flipV="1">
            <a:off x="6849935" y="1741071"/>
            <a:ext cx="4155" cy="3806472"/>
          </a:xfrm>
          <a:prstGeom prst="line">
            <a:avLst/>
          </a:prstGeom>
          <a:ln w="28575">
            <a:solidFill>
              <a:srgbClr val="000000"/>
            </a:solidFill>
            <a:miter/>
            <a:tailEnd type="triangle"/>
          </a:ln>
        </p:spPr>
        <p:txBody>
          <a:bodyPr lIns="45719" rIns="45719"/>
          <a:lstStyle/>
          <a:p>
            <a:endParaRPr/>
          </a:p>
        </p:txBody>
      </p:sp>
      <p:sp>
        <p:nvSpPr>
          <p:cNvPr id="147" name="TextBox 65"/>
          <p:cNvSpPr txBox="1"/>
          <p:nvPr/>
        </p:nvSpPr>
        <p:spPr>
          <a:xfrm rot="16200000">
            <a:off x="4988853" y="3368436"/>
            <a:ext cx="3010308"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Investment and Savings</a:t>
            </a:r>
          </a:p>
        </p:txBody>
      </p:sp>
      <p:sp>
        <p:nvSpPr>
          <p:cNvPr id="148" name="TextBox 38"/>
          <p:cNvSpPr txBox="1"/>
          <p:nvPr/>
        </p:nvSpPr>
        <p:spPr>
          <a:xfrm>
            <a:off x="9940197" y="5611781"/>
            <a:ext cx="1392843" cy="39247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lgn="ctr">
              <a:defRPr sz="2400"/>
            </a:lvl1pPr>
          </a:lstStyle>
          <a:p>
            <a:r>
              <a:t>Output (Y)</a:t>
            </a:r>
          </a:p>
        </p:txBody>
      </p:sp>
      <p:sp>
        <p:nvSpPr>
          <p:cNvPr id="149" name="Straight Connector 39"/>
          <p:cNvSpPr/>
          <p:nvPr/>
        </p:nvSpPr>
        <p:spPr>
          <a:xfrm flipV="1">
            <a:off x="7104873" y="3769845"/>
            <a:ext cx="4076070" cy="14805"/>
          </a:xfrm>
          <a:prstGeom prst="line">
            <a:avLst/>
          </a:prstGeom>
          <a:ln w="38100">
            <a:solidFill>
              <a:srgbClr val="FF0000"/>
            </a:solidFill>
            <a:miter/>
          </a:ln>
        </p:spPr>
        <p:txBody>
          <a:bodyPr lIns="45719" rIns="45719"/>
          <a:lstStyle/>
          <a:p>
            <a:endParaRPr/>
          </a:p>
        </p:txBody>
      </p:sp>
      <p:sp>
        <p:nvSpPr>
          <p:cNvPr id="150" name="TextBox 8"/>
          <p:cNvSpPr txBox="1"/>
          <p:nvPr/>
        </p:nvSpPr>
        <p:spPr>
          <a:xfrm>
            <a:off x="7364944" y="1503433"/>
            <a:ext cx="3095587" cy="39247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2400"/>
            </a:lvl1pPr>
          </a:lstStyle>
          <a:p>
            <a:r>
              <a:t>(a) Investment = Savings</a:t>
            </a:r>
          </a:p>
        </p:txBody>
      </p:sp>
      <p:sp>
        <p:nvSpPr>
          <p:cNvPr id="151" name="TextBox 104"/>
          <p:cNvSpPr txBox="1"/>
          <p:nvPr/>
        </p:nvSpPr>
        <p:spPr>
          <a:xfrm>
            <a:off x="10909040" y="3358198"/>
            <a:ext cx="620425" cy="4503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lgn="ctr">
              <a:defRPr sz="2400">
                <a:solidFill>
                  <a:srgbClr val="FF0000"/>
                </a:solidFill>
              </a:defRPr>
            </a:pPr>
            <a:r>
              <a:t>I(e</a:t>
            </a:r>
            <a:r>
              <a:rPr baseline="-25000"/>
              <a:t>0</a:t>
            </a:r>
            <a:r>
              <a:t>)</a:t>
            </a:r>
          </a:p>
        </p:txBody>
      </p:sp>
    </p:spTree>
  </p:cSld>
  <p:clrMapOvr>
    <a:masterClrMapping/>
  </p:clrMapOvr>
  <p:transition spd="med"/>
</p:sld>
</file>

<file path=ppt/theme/theme1.xml><?xml version="1.0" encoding="utf-8"?>
<a:theme xmlns:a="http://schemas.openxmlformats.org/drawingml/2006/main" name="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18AB3"/>
      </a:accent1>
      <a:accent2>
        <a:srgbClr val="A6B727"/>
      </a:accent2>
      <a:accent3>
        <a:srgbClr val="F69200"/>
      </a:accent3>
      <a:accent4>
        <a:srgbClr val="838383"/>
      </a:accent4>
      <a:accent5>
        <a:srgbClr val="FEC306"/>
      </a:accent5>
      <a:accent6>
        <a:srgbClr val="DF5327"/>
      </a:accent6>
      <a:hlink>
        <a:srgbClr val="0000FF"/>
      </a:hlink>
      <a:folHlink>
        <a:srgbClr val="FF00FF"/>
      </a:folHlink>
    </a:clrScheme>
    <a:fontScheme name="Office Theme">
      <a:majorFont>
        <a:latin typeface="Calibri"/>
        <a:ea typeface="Calibri"/>
        <a:cs typeface="Calibri"/>
      </a:majorFont>
      <a:minorFont>
        <a:latin typeface="Helvetica"/>
        <a:ea typeface="Helvetica"/>
        <a:cs typeface="Helvetica"/>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1772</TotalTime>
  <Words>2795</Words>
  <Application>Microsoft Macintosh PowerPoint</Application>
  <PresentationFormat>Widescreen</PresentationFormat>
  <Paragraphs>249</Paragraphs>
  <Slides>30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30</vt:i4>
      </vt:variant>
    </vt:vector>
  </HeadingPairs>
  <TitlesOfParts>
    <vt:vector size="35" baseType="lpstr">
      <vt:lpstr>Arial</vt:lpstr>
      <vt:lpstr>Calibri</vt:lpstr>
      <vt:lpstr>Calisto MT</vt:lpstr>
      <vt:lpstr>Univers Condensed</vt:lpstr>
      <vt:lpstr>ChronicleVTI</vt:lpstr>
      <vt:lpstr>Chapter 9  Exchange rate policies and the speed of recoveries </vt:lpstr>
      <vt:lpstr>Nominal and Real Exchange Rates</vt:lpstr>
      <vt:lpstr>Flexible exchange rate regimes </vt:lpstr>
      <vt:lpstr>Why financial crises are different</vt:lpstr>
      <vt:lpstr>Depreciation with mismatched balance sheet</vt:lpstr>
      <vt:lpstr>A MODEL OF EXCHANGE RATES  AND RECOVERY</vt:lpstr>
      <vt:lpstr>MODEL OF INVESTMENT AND SAVINGS</vt:lpstr>
      <vt:lpstr>Savings function</vt:lpstr>
      <vt:lpstr>Investment function</vt:lpstr>
      <vt:lpstr>Purchasing power parity</vt:lpstr>
      <vt:lpstr>Long-run equilibrium and real exchange rate</vt:lpstr>
      <vt:lpstr>Saving function: appreciation</vt:lpstr>
      <vt:lpstr>Investment function: appreciation</vt:lpstr>
      <vt:lpstr>Financial crisis: first impact</vt:lpstr>
      <vt:lpstr>Financial crisis: exchange rate</vt:lpstr>
      <vt:lpstr>Financial crisis: output and exchange rate</vt:lpstr>
      <vt:lpstr>Now, with  financial market imperfections</vt:lpstr>
      <vt:lpstr>Second financial channel: currency choices</vt:lpstr>
      <vt:lpstr>Financial accelerator and mild financial frictions</vt:lpstr>
      <vt:lpstr>If balance-sheet effect is strong</vt:lpstr>
      <vt:lpstr>Policies to speed the recovery</vt:lpstr>
      <vt:lpstr>THE MEXICAN TEQUILA CRISIS  OF 1994-95</vt:lpstr>
      <vt:lpstr>The SEQUENCE OF events</vt:lpstr>
      <vt:lpstr>Outstanding Mexican debt issued in US dollars</vt:lpstr>
      <vt:lpstr>The Lasting Stagnation from the 2008 Global Financial Crisis </vt:lpstr>
      <vt:lpstr>The SEQUENCE OF events</vt:lpstr>
      <vt:lpstr>The lasting effects of the 2008 global crisis</vt:lpstr>
      <vt:lpstr>The lasting effects of the 2008 global crisis</vt:lpstr>
      <vt:lpstr>The lasting effects of the 2008 global crisis</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crash-course on the euro crisis</dc:title>
  <cp:lastModifiedBy>Reis,RA</cp:lastModifiedBy>
  <cp:revision>44</cp:revision>
  <dcterms:modified xsi:type="dcterms:W3CDTF">2023-06-10T08:54:19Z</dcterms:modified>
</cp:coreProperties>
</file>