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8" r:id="rId1"/>
  </p:sldMasterIdLst>
  <p:sldIdLst>
    <p:sldId id="256" r:id="rId2"/>
    <p:sldId id="262" r:id="rId3"/>
    <p:sldId id="257" r:id="rId4"/>
    <p:sldId id="260"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316" r:id="rId19"/>
    <p:sldId id="290" r:id="rId20"/>
    <p:sldId id="291" r:id="rId21"/>
    <p:sldId id="292" r:id="rId22"/>
    <p:sldId id="293" r:id="rId23"/>
    <p:sldId id="294" r:id="rId24"/>
    <p:sldId id="317" r:id="rId25"/>
    <p:sldId id="295" r:id="rId26"/>
    <p:sldId id="296" r:id="rId27"/>
    <p:sldId id="297" r:id="rId28"/>
    <p:sldId id="298" r:id="rId29"/>
    <p:sldId id="299" r:id="rId30"/>
    <p:sldId id="300" r:id="rId31"/>
    <p:sldId id="275" r:id="rId32"/>
    <p:sldId id="301" r:id="rId33"/>
    <p:sldId id="302" r:id="rId34"/>
    <p:sldId id="303" r:id="rId35"/>
    <p:sldId id="304" r:id="rId36"/>
    <p:sldId id="305" r:id="rId37"/>
    <p:sldId id="306" r:id="rId38"/>
    <p:sldId id="307" r:id="rId39"/>
    <p:sldId id="308" r:id="rId40"/>
    <p:sldId id="309" r:id="rId41"/>
    <p:sldId id="310" r:id="rId42"/>
    <p:sldId id="311" r:id="rId43"/>
    <p:sldId id="312" r:id="rId44"/>
    <p:sldId id="313" r:id="rId45"/>
    <p:sldId id="314" r:id="rId46"/>
    <p:sldId id="315"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017A9CB-2C8E-874B-AB2C-004340719ECF}">
          <p14:sldIdLst>
            <p14:sldId id="256"/>
            <p14:sldId id="262"/>
            <p14:sldId id="257"/>
          </p14:sldIdLst>
        </p14:section>
        <p14:section name="A model of misallocation" id="{43529674-F3B8-7542-B977-D45383D62435}">
          <p14:sldIdLst>
            <p14:sldId id="260"/>
            <p14:sldId id="277"/>
            <p14:sldId id="278"/>
            <p14:sldId id="279"/>
            <p14:sldId id="280"/>
            <p14:sldId id="281"/>
            <p14:sldId id="282"/>
            <p14:sldId id="283"/>
            <p14:sldId id="284"/>
            <p14:sldId id="285"/>
            <p14:sldId id="286"/>
            <p14:sldId id="287"/>
            <p14:sldId id="288"/>
          </p14:sldIdLst>
        </p14:section>
        <p14:section name="Portugal’s slump" id="{E726994E-BBF6-0A4B-8764-91583046F14A}">
          <p14:sldIdLst>
            <p14:sldId id="289"/>
            <p14:sldId id="316"/>
            <p14:sldId id="290"/>
            <p14:sldId id="291"/>
            <p14:sldId id="292"/>
            <p14:sldId id="293"/>
          </p14:sldIdLst>
        </p14:section>
        <p14:section name="Chile’s 1982 crash" id="{D820E4C0-414C-A94D-AD17-E51F32A23EF3}">
          <p14:sldIdLst>
            <p14:sldId id="294"/>
            <p14:sldId id="317"/>
            <p14:sldId id="295"/>
            <p14:sldId id="296"/>
            <p14:sldId id="297"/>
            <p14:sldId id="298"/>
            <p14:sldId id="299"/>
            <p14:sldId id="300"/>
            <p14:sldId id="275"/>
          </p14:sldIdLst>
        </p14:section>
        <p14:section name="Extra figures" id="{C42FDFBA-3BA6-F248-818B-627050969EE8}">
          <p14:sldIdLst>
            <p14:sldId id="301"/>
            <p14:sldId id="302"/>
            <p14:sldId id="303"/>
            <p14:sldId id="304"/>
            <p14:sldId id="305"/>
            <p14:sldId id="306"/>
            <p14:sldId id="307"/>
            <p14:sldId id="308"/>
            <p14:sldId id="309"/>
            <p14:sldId id="310"/>
            <p14:sldId id="311"/>
            <p14:sldId id="312"/>
            <p14:sldId id="313"/>
            <p14:sldId id="314"/>
            <p14:sldId id="31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A00"/>
    <a:srgbClr val="FE4001"/>
    <a:srgbClr val="FE6000"/>
    <a:srgbClr val="EC6D0B"/>
    <a:srgbClr val="EDA70B"/>
    <a:srgbClr val="FE1402"/>
    <a:srgbClr val="EF2309"/>
    <a:srgbClr val="EE4E0A"/>
    <a:srgbClr val="424242"/>
    <a:srgbClr val="7979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348"/>
    <p:restoredTop sz="96654"/>
  </p:normalViewPr>
  <p:slideViewPr>
    <p:cSldViewPr snapToGrid="0">
      <p:cViewPr varScale="1">
        <p:scale>
          <a:sx n="129" d="100"/>
          <a:sy n="129" d="100"/>
        </p:scale>
        <p:origin x="240" y="8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77B3DF-18CE-4EE1-BE02-9280FA712CF9}" type="doc">
      <dgm:prSet loTypeId="urn:microsoft.com/office/officeart/2016/7/layout/RepeatingBendingProcessNew" loCatId="process" qsTypeId="urn:microsoft.com/office/officeart/2005/8/quickstyle/simple1" qsCatId="simple" csTypeId="urn:microsoft.com/office/officeart/2005/8/colors/colorful3" csCatId="colorful" phldr="1"/>
      <dgm:spPr/>
      <dgm:t>
        <a:bodyPr/>
        <a:lstStyle/>
        <a:p>
          <a:endParaRPr lang="en-GB"/>
        </a:p>
      </dgm:t>
    </dgm:pt>
    <dgm:pt modelId="{6357DB9B-21F5-4846-BAFF-5121ACDE7BFB}">
      <dgm:prSet phldrT="[Text]" custT="1"/>
      <dgm:spPr>
        <a:solidFill>
          <a:srgbClr val="EC6D0B"/>
        </a:solidFill>
      </dgm:spPr>
      <dgm:t>
        <a:bodyPr/>
        <a:lstStyle/>
        <a:p>
          <a:r>
            <a:rPr lang="en-GB" sz="1400" dirty="0">
              <a:latin typeface="+mj-lt"/>
            </a:rPr>
            <a:t>In 1999, 12 countries of the EU adopted the euro</a:t>
          </a:r>
        </a:p>
      </dgm:t>
    </dgm:pt>
    <dgm:pt modelId="{A5AA68C5-CA6A-4C97-BAE8-3FE7B0723D72}" type="parTrans" cxnId="{F769F101-8CF4-4330-B9E7-777475F000CB}">
      <dgm:prSet/>
      <dgm:spPr/>
      <dgm:t>
        <a:bodyPr/>
        <a:lstStyle/>
        <a:p>
          <a:endParaRPr lang="en-GB"/>
        </a:p>
      </dgm:t>
    </dgm:pt>
    <dgm:pt modelId="{CBB4C442-0ACD-4350-8B7D-14C3A89A8154}" type="sibTrans" cxnId="{F769F101-8CF4-4330-B9E7-777475F000CB}">
      <dgm:prSet/>
      <dgm:spPr>
        <a:ln>
          <a:solidFill>
            <a:schemeClr val="tx2"/>
          </a:solidFill>
        </a:ln>
      </dgm:spPr>
      <dgm:t>
        <a:bodyPr/>
        <a:lstStyle/>
        <a:p>
          <a:endParaRPr lang="en-GB"/>
        </a:p>
      </dgm:t>
    </dgm:pt>
    <dgm:pt modelId="{75FD1D38-8CE6-494A-ABC9-1043BF1C2DE1}">
      <dgm:prSet phldrT="[Text]" custT="1"/>
      <dgm:spPr>
        <a:solidFill>
          <a:srgbClr val="EC6D0B"/>
        </a:solidFill>
        <a:ln>
          <a:solidFill>
            <a:srgbClr val="EC6D0B"/>
          </a:solidFill>
        </a:ln>
      </dgm:spPr>
      <dgm:t>
        <a:bodyPr/>
        <a:lstStyle/>
        <a:p>
          <a:r>
            <a:rPr lang="en-GB" sz="1400" dirty="0">
              <a:latin typeface="+mj-lt"/>
            </a:rPr>
            <a:t>This eliminated exchange rate risk in the cross-country flow of capital</a:t>
          </a:r>
        </a:p>
      </dgm:t>
    </dgm:pt>
    <dgm:pt modelId="{11A21109-278A-499E-83C6-0C92BE39521B}" type="parTrans" cxnId="{6A3B5AF9-ED83-4784-BA49-7B8DF303B05D}">
      <dgm:prSet/>
      <dgm:spPr/>
      <dgm:t>
        <a:bodyPr/>
        <a:lstStyle/>
        <a:p>
          <a:endParaRPr lang="en-GB"/>
        </a:p>
      </dgm:t>
    </dgm:pt>
    <dgm:pt modelId="{53A99E4E-A03F-41BD-A875-AEC1DC42BDBD}" type="sibTrans" cxnId="{6A3B5AF9-ED83-4784-BA49-7B8DF303B05D}">
      <dgm:prSet/>
      <dgm:spPr>
        <a:ln>
          <a:solidFill>
            <a:schemeClr val="tx1"/>
          </a:solidFill>
        </a:ln>
      </dgm:spPr>
      <dgm:t>
        <a:bodyPr/>
        <a:lstStyle/>
        <a:p>
          <a:endParaRPr lang="en-GB"/>
        </a:p>
      </dgm:t>
    </dgm:pt>
    <dgm:pt modelId="{E63A3B95-8562-4DAE-B3BB-32276F06540E}">
      <dgm:prSet phldrT="[Text]" custT="1"/>
      <dgm:spPr>
        <a:solidFill>
          <a:srgbClr val="EC6D0B"/>
        </a:solidFill>
        <a:ln>
          <a:solidFill>
            <a:srgbClr val="EC6D0B"/>
          </a:solidFill>
        </a:ln>
      </dgm:spPr>
      <dgm:t>
        <a:bodyPr/>
        <a:lstStyle/>
        <a:p>
          <a:r>
            <a:rPr lang="en-GB" sz="1400" dirty="0">
              <a:latin typeface="Univers Condensed (Headings)"/>
            </a:rPr>
            <a:t>But sovereign default risk remained as the Maastricht Treaty forbid countries from bailing out troubled sovereigns</a:t>
          </a:r>
        </a:p>
      </dgm:t>
    </dgm:pt>
    <dgm:pt modelId="{188A5601-D856-4F92-B30D-3AFED4208E82}" type="parTrans" cxnId="{EAFF5113-4AFB-4B13-9D8E-234000E20D5F}">
      <dgm:prSet/>
      <dgm:spPr/>
      <dgm:t>
        <a:bodyPr/>
        <a:lstStyle/>
        <a:p>
          <a:endParaRPr lang="en-GB"/>
        </a:p>
      </dgm:t>
    </dgm:pt>
    <dgm:pt modelId="{412CBE0C-A95D-49FA-9A6A-5E40405AAD71}" type="sibTrans" cxnId="{EAFF5113-4AFB-4B13-9D8E-234000E20D5F}">
      <dgm:prSet/>
      <dgm:spPr>
        <a:ln>
          <a:solidFill>
            <a:schemeClr val="tx1"/>
          </a:solidFill>
        </a:ln>
      </dgm:spPr>
      <dgm:t>
        <a:bodyPr/>
        <a:lstStyle/>
        <a:p>
          <a:endParaRPr lang="en-GB"/>
        </a:p>
      </dgm:t>
    </dgm:pt>
    <dgm:pt modelId="{F1A5217D-414F-42F7-84F1-431C9301E201}">
      <dgm:prSet custT="1"/>
      <dgm:spPr>
        <a:solidFill>
          <a:srgbClr val="EC6D0B"/>
        </a:solidFill>
        <a:ln>
          <a:solidFill>
            <a:srgbClr val="EC6D0B"/>
          </a:solidFill>
        </a:ln>
      </dgm:spPr>
      <dgm:t>
        <a:bodyPr/>
        <a:lstStyle/>
        <a:p>
          <a:r>
            <a:rPr lang="en-GB" sz="1400" dirty="0">
              <a:latin typeface="Univers Condensed (Headings)"/>
            </a:rPr>
            <a:t>No exchange rate risk and low perceived default risk led to large capital flows from the core to the periphery. </a:t>
          </a:r>
        </a:p>
      </dgm:t>
    </dgm:pt>
    <dgm:pt modelId="{774C72B2-3EF4-468D-8770-19149A5E72EA}" type="parTrans" cxnId="{684DABC6-166F-409A-8BB8-F315AD04D999}">
      <dgm:prSet/>
      <dgm:spPr/>
      <dgm:t>
        <a:bodyPr/>
        <a:lstStyle/>
        <a:p>
          <a:endParaRPr lang="en-GB"/>
        </a:p>
      </dgm:t>
    </dgm:pt>
    <dgm:pt modelId="{25279D80-13DC-4AFE-A59F-6EB5F1CA6F58}" type="sibTrans" cxnId="{684DABC6-166F-409A-8BB8-F315AD04D999}">
      <dgm:prSet/>
      <dgm:spPr>
        <a:ln>
          <a:solidFill>
            <a:schemeClr val="tx1"/>
          </a:solidFill>
        </a:ln>
      </dgm:spPr>
      <dgm:t>
        <a:bodyPr/>
        <a:lstStyle/>
        <a:p>
          <a:endParaRPr lang="en-GB"/>
        </a:p>
      </dgm:t>
    </dgm:pt>
    <dgm:pt modelId="{D4FC7EE8-3CF2-41BC-82D6-936B94320FF9}">
      <dgm:prSet custT="1"/>
      <dgm:spPr>
        <a:solidFill>
          <a:srgbClr val="EC6D0B"/>
        </a:solidFill>
        <a:ln>
          <a:solidFill>
            <a:srgbClr val="EC6D0B"/>
          </a:solidFill>
        </a:ln>
      </dgm:spPr>
      <dgm:t>
        <a:bodyPr/>
        <a:lstStyle/>
        <a:p>
          <a:r>
            <a:rPr lang="en-GB" sz="1400" dirty="0">
              <a:latin typeface="Univers Condensed (Headings)"/>
            </a:rPr>
            <a:t>The periphery’s capital markets and political institutions lacked the depth to channel these large capital inflows productively</a:t>
          </a:r>
        </a:p>
      </dgm:t>
    </dgm:pt>
    <dgm:pt modelId="{DA30DA8A-65B5-45B3-BC07-D923D3BB0A9A}" type="parTrans" cxnId="{500C3DD4-CA14-4ADF-AF1B-BBEA32CB5AAF}">
      <dgm:prSet/>
      <dgm:spPr/>
      <dgm:t>
        <a:bodyPr/>
        <a:lstStyle/>
        <a:p>
          <a:endParaRPr lang="en-GB"/>
        </a:p>
      </dgm:t>
    </dgm:pt>
    <dgm:pt modelId="{74B745DB-8C8B-4986-9CA2-B5B1B73E04F3}" type="sibTrans" cxnId="{500C3DD4-CA14-4ADF-AF1B-BBEA32CB5AAF}">
      <dgm:prSet/>
      <dgm:spPr>
        <a:ln>
          <a:solidFill>
            <a:schemeClr val="tx1"/>
          </a:solidFill>
        </a:ln>
      </dgm:spPr>
      <dgm:t>
        <a:bodyPr/>
        <a:lstStyle/>
        <a:p>
          <a:endParaRPr lang="en-GB"/>
        </a:p>
      </dgm:t>
    </dgm:pt>
    <dgm:pt modelId="{C75B39C2-4F96-471A-B038-AF8F7FE941E6}">
      <dgm:prSet phldrT="[Text]" custT="1"/>
      <dgm:spPr>
        <a:solidFill>
          <a:srgbClr val="EC6D0B"/>
        </a:solidFill>
        <a:ln>
          <a:solidFill>
            <a:srgbClr val="EC6D0B"/>
          </a:solidFill>
        </a:ln>
      </dgm:spPr>
      <dgm:t>
        <a:bodyPr/>
        <a:lstStyle/>
        <a:p>
          <a:r>
            <a:rPr lang="en-GB" sz="1400" dirty="0">
              <a:latin typeface="Univers Condensed (Headings)"/>
            </a:rPr>
            <a:t>Construction and wholesale trade sectors boomed at the expense of tradable sectors despite having higher productivity growth in the latter</a:t>
          </a:r>
        </a:p>
      </dgm:t>
    </dgm:pt>
    <dgm:pt modelId="{6F587C44-9AFE-471C-87B5-17838559DC80}" type="parTrans" cxnId="{2D894293-23FB-4030-971A-2BF831BDBFFA}">
      <dgm:prSet/>
      <dgm:spPr/>
      <dgm:t>
        <a:bodyPr/>
        <a:lstStyle/>
        <a:p>
          <a:endParaRPr lang="en-GB"/>
        </a:p>
      </dgm:t>
    </dgm:pt>
    <dgm:pt modelId="{2F2536CB-7B96-4484-8D2A-6C6B0061FD90}" type="sibTrans" cxnId="{2D894293-23FB-4030-971A-2BF831BDBFFA}">
      <dgm:prSet/>
      <dgm:spPr>
        <a:ln>
          <a:solidFill>
            <a:schemeClr val="tx1"/>
          </a:solidFill>
        </a:ln>
      </dgm:spPr>
      <dgm:t>
        <a:bodyPr/>
        <a:lstStyle/>
        <a:p>
          <a:endParaRPr lang="en-GB"/>
        </a:p>
      </dgm:t>
    </dgm:pt>
    <dgm:pt modelId="{07B3E86F-67B4-4694-88DB-751E33FFD60A}">
      <dgm:prSet phldrT="[Text]"/>
      <dgm:spPr>
        <a:solidFill>
          <a:srgbClr val="EC6D0B"/>
        </a:solidFill>
        <a:ln>
          <a:solidFill>
            <a:srgbClr val="EC6D0B"/>
          </a:solidFill>
        </a:ln>
      </dgm:spPr>
      <dgm:t>
        <a:bodyPr/>
        <a:lstStyle/>
        <a:p>
          <a:r>
            <a:rPr lang="en-GB" dirty="0">
              <a:latin typeface="Univers Condensed (Headings)"/>
            </a:rPr>
            <a:t>The dispersion of productivity within sectors rose and aggregate TFP stagnated in the periphery</a:t>
          </a:r>
        </a:p>
      </dgm:t>
    </dgm:pt>
    <dgm:pt modelId="{E6449997-4F00-437D-A734-C86E001BA681}" type="parTrans" cxnId="{C10477D7-603D-4B44-A045-53A8EE000C26}">
      <dgm:prSet/>
      <dgm:spPr/>
      <dgm:t>
        <a:bodyPr/>
        <a:lstStyle/>
        <a:p>
          <a:endParaRPr lang="en-GB"/>
        </a:p>
      </dgm:t>
    </dgm:pt>
    <dgm:pt modelId="{1B3CAA70-D84E-4A7C-81B5-E492F067B535}" type="sibTrans" cxnId="{C10477D7-603D-4B44-A045-53A8EE000C26}">
      <dgm:prSet/>
      <dgm:spPr>
        <a:ln>
          <a:solidFill>
            <a:schemeClr val="tx1"/>
          </a:solidFill>
        </a:ln>
      </dgm:spPr>
      <dgm:t>
        <a:bodyPr/>
        <a:lstStyle/>
        <a:p>
          <a:endParaRPr lang="en-GB"/>
        </a:p>
      </dgm:t>
    </dgm:pt>
    <dgm:pt modelId="{8953C97C-CF7F-6B48-BAAA-69F1946006B0}">
      <dgm:prSet phldrT="[Text]"/>
      <dgm:spPr>
        <a:solidFill>
          <a:srgbClr val="EC6D0B"/>
        </a:solidFill>
        <a:ln>
          <a:solidFill>
            <a:srgbClr val="EC6D0B"/>
          </a:solidFill>
        </a:ln>
      </dgm:spPr>
      <dgm:t>
        <a:bodyPr/>
        <a:lstStyle/>
        <a:p>
          <a:r>
            <a:rPr lang="en-GB" dirty="0">
              <a:latin typeface="Univers Condensed (Headings)"/>
            </a:rPr>
            <a:t>GDP grew due to additional labour and capital inputs rather than productivity improvements. </a:t>
          </a:r>
        </a:p>
      </dgm:t>
    </dgm:pt>
    <dgm:pt modelId="{4E8F9C02-9B91-9745-88FD-C9B84C9D277F}" type="parTrans" cxnId="{E8102902-A51A-EC42-AB25-D4C8F27E609A}">
      <dgm:prSet/>
      <dgm:spPr/>
      <dgm:t>
        <a:bodyPr/>
        <a:lstStyle/>
        <a:p>
          <a:endParaRPr lang="en-US"/>
        </a:p>
      </dgm:t>
    </dgm:pt>
    <dgm:pt modelId="{7E827107-4AFB-5B42-AE7B-BAB41A36B878}" type="sibTrans" cxnId="{E8102902-A51A-EC42-AB25-D4C8F27E609A}">
      <dgm:prSet/>
      <dgm:spPr/>
      <dgm:t>
        <a:bodyPr/>
        <a:lstStyle/>
        <a:p>
          <a:endParaRPr lang="en-US"/>
        </a:p>
      </dgm:t>
    </dgm:pt>
    <dgm:pt modelId="{6B901599-4AD8-40E1-A09B-4100108A192C}" type="pres">
      <dgm:prSet presAssocID="{3477B3DF-18CE-4EE1-BE02-9280FA712CF9}" presName="Name0" presStyleCnt="0">
        <dgm:presLayoutVars>
          <dgm:dir/>
          <dgm:resizeHandles val="exact"/>
        </dgm:presLayoutVars>
      </dgm:prSet>
      <dgm:spPr/>
    </dgm:pt>
    <dgm:pt modelId="{BED43A1C-AC64-4F5C-BD80-4B90F49799C2}" type="pres">
      <dgm:prSet presAssocID="{6357DB9B-21F5-4846-BAFF-5121ACDE7BFB}" presName="node" presStyleLbl="node1" presStyleIdx="0" presStyleCnt="8">
        <dgm:presLayoutVars>
          <dgm:bulletEnabled val="1"/>
        </dgm:presLayoutVars>
      </dgm:prSet>
      <dgm:spPr/>
    </dgm:pt>
    <dgm:pt modelId="{937868F6-3E76-4330-BC8B-5FF3195C7C35}" type="pres">
      <dgm:prSet presAssocID="{CBB4C442-0ACD-4350-8B7D-14C3A89A8154}" presName="sibTrans" presStyleLbl="sibTrans1D1" presStyleIdx="0" presStyleCnt="7"/>
      <dgm:spPr/>
    </dgm:pt>
    <dgm:pt modelId="{7AEB1017-0E41-465D-84BE-6D8149A39732}" type="pres">
      <dgm:prSet presAssocID="{CBB4C442-0ACD-4350-8B7D-14C3A89A8154}" presName="connectorText" presStyleLbl="sibTrans1D1" presStyleIdx="0" presStyleCnt="7"/>
      <dgm:spPr/>
    </dgm:pt>
    <dgm:pt modelId="{AB14C375-F678-4E0D-A643-B3ABDF65771F}" type="pres">
      <dgm:prSet presAssocID="{75FD1D38-8CE6-494A-ABC9-1043BF1C2DE1}" presName="node" presStyleLbl="node1" presStyleIdx="1" presStyleCnt="8">
        <dgm:presLayoutVars>
          <dgm:bulletEnabled val="1"/>
        </dgm:presLayoutVars>
      </dgm:prSet>
      <dgm:spPr/>
    </dgm:pt>
    <dgm:pt modelId="{2C522263-40A3-4529-B3F5-A32D01F0B7BF}" type="pres">
      <dgm:prSet presAssocID="{53A99E4E-A03F-41BD-A875-AEC1DC42BDBD}" presName="sibTrans" presStyleLbl="sibTrans1D1" presStyleIdx="1" presStyleCnt="7"/>
      <dgm:spPr/>
    </dgm:pt>
    <dgm:pt modelId="{163E1E2C-E624-44C6-8807-81968E214826}" type="pres">
      <dgm:prSet presAssocID="{53A99E4E-A03F-41BD-A875-AEC1DC42BDBD}" presName="connectorText" presStyleLbl="sibTrans1D1" presStyleIdx="1" presStyleCnt="7"/>
      <dgm:spPr/>
    </dgm:pt>
    <dgm:pt modelId="{B89D38E8-D1CE-4CC6-97B6-2F9314645068}" type="pres">
      <dgm:prSet presAssocID="{E63A3B95-8562-4DAE-B3BB-32276F06540E}" presName="node" presStyleLbl="node1" presStyleIdx="2" presStyleCnt="8">
        <dgm:presLayoutVars>
          <dgm:bulletEnabled val="1"/>
        </dgm:presLayoutVars>
      </dgm:prSet>
      <dgm:spPr/>
    </dgm:pt>
    <dgm:pt modelId="{E399B151-338F-4AD5-91DC-3C06A4421AE4}" type="pres">
      <dgm:prSet presAssocID="{412CBE0C-A95D-49FA-9A6A-5E40405AAD71}" presName="sibTrans" presStyleLbl="sibTrans1D1" presStyleIdx="2" presStyleCnt="7"/>
      <dgm:spPr/>
    </dgm:pt>
    <dgm:pt modelId="{3DA416D4-30C9-4002-AB83-DFFCA68A560D}" type="pres">
      <dgm:prSet presAssocID="{412CBE0C-A95D-49FA-9A6A-5E40405AAD71}" presName="connectorText" presStyleLbl="sibTrans1D1" presStyleIdx="2" presStyleCnt="7"/>
      <dgm:spPr/>
    </dgm:pt>
    <dgm:pt modelId="{5C3AFC43-218A-4006-9D1E-0BD1CA3FF38F}" type="pres">
      <dgm:prSet presAssocID="{F1A5217D-414F-42F7-84F1-431C9301E201}" presName="node" presStyleLbl="node1" presStyleIdx="3" presStyleCnt="8">
        <dgm:presLayoutVars>
          <dgm:bulletEnabled val="1"/>
        </dgm:presLayoutVars>
      </dgm:prSet>
      <dgm:spPr/>
    </dgm:pt>
    <dgm:pt modelId="{A621EE09-258B-48A7-8E58-A1DCB92F7A02}" type="pres">
      <dgm:prSet presAssocID="{25279D80-13DC-4AFE-A59F-6EB5F1CA6F58}" presName="sibTrans" presStyleLbl="sibTrans1D1" presStyleIdx="3" presStyleCnt="7"/>
      <dgm:spPr/>
    </dgm:pt>
    <dgm:pt modelId="{76429AC3-AC06-4828-9E3E-355789D0EF6F}" type="pres">
      <dgm:prSet presAssocID="{25279D80-13DC-4AFE-A59F-6EB5F1CA6F58}" presName="connectorText" presStyleLbl="sibTrans1D1" presStyleIdx="3" presStyleCnt="7"/>
      <dgm:spPr/>
    </dgm:pt>
    <dgm:pt modelId="{3757EF34-CC9A-46B7-B166-C857677C69AB}" type="pres">
      <dgm:prSet presAssocID="{D4FC7EE8-3CF2-41BC-82D6-936B94320FF9}" presName="node" presStyleLbl="node1" presStyleIdx="4" presStyleCnt="8">
        <dgm:presLayoutVars>
          <dgm:bulletEnabled val="1"/>
        </dgm:presLayoutVars>
      </dgm:prSet>
      <dgm:spPr/>
    </dgm:pt>
    <dgm:pt modelId="{B215EFA6-E1BC-485D-94A3-251DCDF3B3E2}" type="pres">
      <dgm:prSet presAssocID="{74B745DB-8C8B-4986-9CA2-B5B1B73E04F3}" presName="sibTrans" presStyleLbl="sibTrans1D1" presStyleIdx="4" presStyleCnt="7"/>
      <dgm:spPr/>
    </dgm:pt>
    <dgm:pt modelId="{6C67CD7E-8162-476B-9E5A-076218ADC8DC}" type="pres">
      <dgm:prSet presAssocID="{74B745DB-8C8B-4986-9CA2-B5B1B73E04F3}" presName="connectorText" presStyleLbl="sibTrans1D1" presStyleIdx="4" presStyleCnt="7"/>
      <dgm:spPr/>
    </dgm:pt>
    <dgm:pt modelId="{BC0EF048-B624-4E4F-A180-E75520428BFA}" type="pres">
      <dgm:prSet presAssocID="{C75B39C2-4F96-471A-B038-AF8F7FE941E6}" presName="node" presStyleLbl="node1" presStyleIdx="5" presStyleCnt="8">
        <dgm:presLayoutVars>
          <dgm:bulletEnabled val="1"/>
        </dgm:presLayoutVars>
      </dgm:prSet>
      <dgm:spPr/>
    </dgm:pt>
    <dgm:pt modelId="{42D0EF2D-D1D4-4FF9-B465-850A6A8597D5}" type="pres">
      <dgm:prSet presAssocID="{2F2536CB-7B96-4484-8D2A-6C6B0061FD90}" presName="sibTrans" presStyleLbl="sibTrans1D1" presStyleIdx="5" presStyleCnt="7"/>
      <dgm:spPr/>
    </dgm:pt>
    <dgm:pt modelId="{7C613A63-6201-48D6-9D89-6B5A62B4B3DF}" type="pres">
      <dgm:prSet presAssocID="{2F2536CB-7B96-4484-8D2A-6C6B0061FD90}" presName="connectorText" presStyleLbl="sibTrans1D1" presStyleIdx="5" presStyleCnt="7"/>
      <dgm:spPr/>
    </dgm:pt>
    <dgm:pt modelId="{FA4941A8-4D05-45FA-A994-C8BDB4E41871}" type="pres">
      <dgm:prSet presAssocID="{07B3E86F-67B4-4694-88DB-751E33FFD60A}" presName="node" presStyleLbl="node1" presStyleIdx="6" presStyleCnt="8">
        <dgm:presLayoutVars>
          <dgm:bulletEnabled val="1"/>
        </dgm:presLayoutVars>
      </dgm:prSet>
      <dgm:spPr/>
    </dgm:pt>
    <dgm:pt modelId="{D3942077-7E41-4B46-AEF6-E102A7BE9662}" type="pres">
      <dgm:prSet presAssocID="{1B3CAA70-D84E-4A7C-81B5-E492F067B535}" presName="sibTrans" presStyleLbl="sibTrans1D1" presStyleIdx="6" presStyleCnt="7"/>
      <dgm:spPr/>
    </dgm:pt>
    <dgm:pt modelId="{BB48872E-0748-CF4F-B656-08D64EF0B999}" type="pres">
      <dgm:prSet presAssocID="{1B3CAA70-D84E-4A7C-81B5-E492F067B535}" presName="connectorText" presStyleLbl="sibTrans1D1" presStyleIdx="6" presStyleCnt="7"/>
      <dgm:spPr/>
    </dgm:pt>
    <dgm:pt modelId="{0D2896FF-54E3-EB4D-ABF7-31DE6D01A527}" type="pres">
      <dgm:prSet presAssocID="{8953C97C-CF7F-6B48-BAAA-69F1946006B0}" presName="node" presStyleLbl="node1" presStyleIdx="7" presStyleCnt="8">
        <dgm:presLayoutVars>
          <dgm:bulletEnabled val="1"/>
        </dgm:presLayoutVars>
      </dgm:prSet>
      <dgm:spPr/>
    </dgm:pt>
  </dgm:ptLst>
  <dgm:cxnLst>
    <dgm:cxn modelId="{F769F101-8CF4-4330-B9E7-777475F000CB}" srcId="{3477B3DF-18CE-4EE1-BE02-9280FA712CF9}" destId="{6357DB9B-21F5-4846-BAFF-5121ACDE7BFB}" srcOrd="0" destOrd="0" parTransId="{A5AA68C5-CA6A-4C97-BAE8-3FE7B0723D72}" sibTransId="{CBB4C442-0ACD-4350-8B7D-14C3A89A8154}"/>
    <dgm:cxn modelId="{E8102902-A51A-EC42-AB25-D4C8F27E609A}" srcId="{3477B3DF-18CE-4EE1-BE02-9280FA712CF9}" destId="{8953C97C-CF7F-6B48-BAAA-69F1946006B0}" srcOrd="7" destOrd="0" parTransId="{4E8F9C02-9B91-9745-88FD-C9B84C9D277F}" sibTransId="{7E827107-4AFB-5B42-AE7B-BAB41A36B878}"/>
    <dgm:cxn modelId="{51864E02-5015-4460-ABF7-A38449F4C57A}" type="presOf" srcId="{6357DB9B-21F5-4846-BAFF-5121ACDE7BFB}" destId="{BED43A1C-AC64-4F5C-BD80-4B90F49799C2}" srcOrd="0" destOrd="0" presId="urn:microsoft.com/office/officeart/2016/7/layout/RepeatingBendingProcessNew"/>
    <dgm:cxn modelId="{EAFF5113-4AFB-4B13-9D8E-234000E20D5F}" srcId="{3477B3DF-18CE-4EE1-BE02-9280FA712CF9}" destId="{E63A3B95-8562-4DAE-B3BB-32276F06540E}" srcOrd="2" destOrd="0" parTransId="{188A5601-D856-4F92-B30D-3AFED4208E82}" sibTransId="{412CBE0C-A95D-49FA-9A6A-5E40405AAD71}"/>
    <dgm:cxn modelId="{B2F48B21-5CC0-42B6-BEAA-2DA3F4CEFCCE}" type="presOf" srcId="{D4FC7EE8-3CF2-41BC-82D6-936B94320FF9}" destId="{3757EF34-CC9A-46B7-B166-C857677C69AB}" srcOrd="0" destOrd="0" presId="urn:microsoft.com/office/officeart/2016/7/layout/RepeatingBendingProcessNew"/>
    <dgm:cxn modelId="{11BB9124-6DD1-4287-AC27-4D472BEEFA22}" type="presOf" srcId="{412CBE0C-A95D-49FA-9A6A-5E40405AAD71}" destId="{E399B151-338F-4AD5-91DC-3C06A4421AE4}" srcOrd="0" destOrd="0" presId="urn:microsoft.com/office/officeart/2016/7/layout/RepeatingBendingProcessNew"/>
    <dgm:cxn modelId="{627ECD28-AF2E-4491-B0E7-1B100701BB1D}" type="presOf" srcId="{CBB4C442-0ACD-4350-8B7D-14C3A89A8154}" destId="{7AEB1017-0E41-465D-84BE-6D8149A39732}" srcOrd="1" destOrd="0" presId="urn:microsoft.com/office/officeart/2016/7/layout/RepeatingBendingProcessNew"/>
    <dgm:cxn modelId="{A855B337-4B2B-DD4D-803D-E6876913827B}" type="presOf" srcId="{1B3CAA70-D84E-4A7C-81B5-E492F067B535}" destId="{D3942077-7E41-4B46-AEF6-E102A7BE9662}" srcOrd="0" destOrd="0" presId="urn:microsoft.com/office/officeart/2016/7/layout/RepeatingBendingProcessNew"/>
    <dgm:cxn modelId="{E8143851-1F39-4346-8051-35E661AF5116}" type="presOf" srcId="{25279D80-13DC-4AFE-A59F-6EB5F1CA6F58}" destId="{A621EE09-258B-48A7-8E58-A1DCB92F7A02}" srcOrd="0" destOrd="0" presId="urn:microsoft.com/office/officeart/2016/7/layout/RepeatingBendingProcessNew"/>
    <dgm:cxn modelId="{78ED3D5B-CE78-4319-B58E-FA0DD423D674}" type="presOf" srcId="{25279D80-13DC-4AFE-A59F-6EB5F1CA6F58}" destId="{76429AC3-AC06-4828-9E3E-355789D0EF6F}" srcOrd="1" destOrd="0" presId="urn:microsoft.com/office/officeart/2016/7/layout/RepeatingBendingProcessNew"/>
    <dgm:cxn modelId="{EEF5BD5E-929C-40E4-8648-DBE3753B818E}" type="presOf" srcId="{75FD1D38-8CE6-494A-ABC9-1043BF1C2DE1}" destId="{AB14C375-F678-4E0D-A643-B3ABDF65771F}" srcOrd="0" destOrd="0" presId="urn:microsoft.com/office/officeart/2016/7/layout/RepeatingBendingProcessNew"/>
    <dgm:cxn modelId="{ABE0835F-ACCF-47A1-BF87-1D84942455AF}" type="presOf" srcId="{53A99E4E-A03F-41BD-A875-AEC1DC42BDBD}" destId="{2C522263-40A3-4529-B3F5-A32D01F0B7BF}" srcOrd="0" destOrd="0" presId="urn:microsoft.com/office/officeart/2016/7/layout/RepeatingBendingProcessNew"/>
    <dgm:cxn modelId="{A739876B-B3FF-3041-A738-FAE1D40BF7A8}" type="presOf" srcId="{1B3CAA70-D84E-4A7C-81B5-E492F067B535}" destId="{BB48872E-0748-CF4F-B656-08D64EF0B999}" srcOrd="1" destOrd="0" presId="urn:microsoft.com/office/officeart/2016/7/layout/RepeatingBendingProcessNew"/>
    <dgm:cxn modelId="{6C789C6D-89A3-427C-A30B-66C1D8E0CD62}" type="presOf" srcId="{2F2536CB-7B96-4484-8D2A-6C6B0061FD90}" destId="{7C613A63-6201-48D6-9D89-6B5A62B4B3DF}" srcOrd="1" destOrd="0" presId="urn:microsoft.com/office/officeart/2016/7/layout/RepeatingBendingProcessNew"/>
    <dgm:cxn modelId="{2F56AB80-773D-46B5-9F82-924688878DCA}" type="presOf" srcId="{3477B3DF-18CE-4EE1-BE02-9280FA712CF9}" destId="{6B901599-4AD8-40E1-A09B-4100108A192C}" srcOrd="0" destOrd="0" presId="urn:microsoft.com/office/officeart/2016/7/layout/RepeatingBendingProcessNew"/>
    <dgm:cxn modelId="{50F4AA83-E04D-404B-8740-BE835D3B07C0}" type="presOf" srcId="{F1A5217D-414F-42F7-84F1-431C9301E201}" destId="{5C3AFC43-218A-4006-9D1E-0BD1CA3FF38F}" srcOrd="0" destOrd="0" presId="urn:microsoft.com/office/officeart/2016/7/layout/RepeatingBendingProcessNew"/>
    <dgm:cxn modelId="{B937AC8F-13FF-47D5-B17E-7C32FC584886}" type="presOf" srcId="{74B745DB-8C8B-4986-9CA2-B5B1B73E04F3}" destId="{B215EFA6-E1BC-485D-94A3-251DCDF3B3E2}" srcOrd="0" destOrd="0" presId="urn:microsoft.com/office/officeart/2016/7/layout/RepeatingBendingProcessNew"/>
    <dgm:cxn modelId="{2D894293-23FB-4030-971A-2BF831BDBFFA}" srcId="{3477B3DF-18CE-4EE1-BE02-9280FA712CF9}" destId="{C75B39C2-4F96-471A-B038-AF8F7FE941E6}" srcOrd="5" destOrd="0" parTransId="{6F587C44-9AFE-471C-87B5-17838559DC80}" sibTransId="{2F2536CB-7B96-4484-8D2A-6C6B0061FD90}"/>
    <dgm:cxn modelId="{17BF9DAA-B087-4216-A0D2-84AC5FE444F0}" type="presOf" srcId="{C75B39C2-4F96-471A-B038-AF8F7FE941E6}" destId="{BC0EF048-B624-4E4F-A180-E75520428BFA}" srcOrd="0" destOrd="0" presId="urn:microsoft.com/office/officeart/2016/7/layout/RepeatingBendingProcessNew"/>
    <dgm:cxn modelId="{A81399B4-2AB6-4555-BDE9-903AD3285A82}" type="presOf" srcId="{74B745DB-8C8B-4986-9CA2-B5B1B73E04F3}" destId="{6C67CD7E-8162-476B-9E5A-076218ADC8DC}" srcOrd="1" destOrd="0" presId="urn:microsoft.com/office/officeart/2016/7/layout/RepeatingBendingProcessNew"/>
    <dgm:cxn modelId="{90CD74BB-2FE1-A443-A069-D53B59162C8C}" type="presOf" srcId="{8953C97C-CF7F-6B48-BAAA-69F1946006B0}" destId="{0D2896FF-54E3-EB4D-ABF7-31DE6D01A527}" srcOrd="0" destOrd="0" presId="urn:microsoft.com/office/officeart/2016/7/layout/RepeatingBendingProcessNew"/>
    <dgm:cxn modelId="{BF4CEDBE-5B3D-4390-BC2E-3D19DE73FF88}" type="presOf" srcId="{E63A3B95-8562-4DAE-B3BB-32276F06540E}" destId="{B89D38E8-D1CE-4CC6-97B6-2F9314645068}" srcOrd="0" destOrd="0" presId="urn:microsoft.com/office/officeart/2016/7/layout/RepeatingBendingProcessNew"/>
    <dgm:cxn modelId="{EE7E46C3-F2B7-482F-90C1-5ACBCC195F8F}" type="presOf" srcId="{07B3E86F-67B4-4694-88DB-751E33FFD60A}" destId="{FA4941A8-4D05-45FA-A994-C8BDB4E41871}" srcOrd="0" destOrd="0" presId="urn:microsoft.com/office/officeart/2016/7/layout/RepeatingBendingProcessNew"/>
    <dgm:cxn modelId="{684DABC6-166F-409A-8BB8-F315AD04D999}" srcId="{3477B3DF-18CE-4EE1-BE02-9280FA712CF9}" destId="{F1A5217D-414F-42F7-84F1-431C9301E201}" srcOrd="3" destOrd="0" parTransId="{774C72B2-3EF4-468D-8770-19149A5E72EA}" sibTransId="{25279D80-13DC-4AFE-A59F-6EB5F1CA6F58}"/>
    <dgm:cxn modelId="{80EC60CE-B1A4-4645-AA6E-A9B0245AB38C}" type="presOf" srcId="{2F2536CB-7B96-4484-8D2A-6C6B0061FD90}" destId="{42D0EF2D-D1D4-4FF9-B465-850A6A8597D5}" srcOrd="0" destOrd="0" presId="urn:microsoft.com/office/officeart/2016/7/layout/RepeatingBendingProcessNew"/>
    <dgm:cxn modelId="{500C3DD4-CA14-4ADF-AF1B-BBEA32CB5AAF}" srcId="{3477B3DF-18CE-4EE1-BE02-9280FA712CF9}" destId="{D4FC7EE8-3CF2-41BC-82D6-936B94320FF9}" srcOrd="4" destOrd="0" parTransId="{DA30DA8A-65B5-45B3-BC07-D923D3BB0A9A}" sibTransId="{74B745DB-8C8B-4986-9CA2-B5B1B73E04F3}"/>
    <dgm:cxn modelId="{C10477D7-603D-4B44-A045-53A8EE000C26}" srcId="{3477B3DF-18CE-4EE1-BE02-9280FA712CF9}" destId="{07B3E86F-67B4-4694-88DB-751E33FFD60A}" srcOrd="6" destOrd="0" parTransId="{E6449997-4F00-437D-A734-C86E001BA681}" sibTransId="{1B3CAA70-D84E-4A7C-81B5-E492F067B535}"/>
    <dgm:cxn modelId="{DA18DEDB-62D4-4DF1-AE39-475D118D224D}" type="presOf" srcId="{53A99E4E-A03F-41BD-A875-AEC1DC42BDBD}" destId="{163E1E2C-E624-44C6-8807-81968E214826}" srcOrd="1" destOrd="0" presId="urn:microsoft.com/office/officeart/2016/7/layout/RepeatingBendingProcessNew"/>
    <dgm:cxn modelId="{3E52F0E8-7547-46F7-BB7A-4719759A8463}" type="presOf" srcId="{CBB4C442-0ACD-4350-8B7D-14C3A89A8154}" destId="{937868F6-3E76-4330-BC8B-5FF3195C7C35}" srcOrd="0" destOrd="0" presId="urn:microsoft.com/office/officeart/2016/7/layout/RepeatingBendingProcessNew"/>
    <dgm:cxn modelId="{8BC2EDEF-0F9A-415E-ACAF-ADAE92037E10}" type="presOf" srcId="{412CBE0C-A95D-49FA-9A6A-5E40405AAD71}" destId="{3DA416D4-30C9-4002-AB83-DFFCA68A560D}" srcOrd="1" destOrd="0" presId="urn:microsoft.com/office/officeart/2016/7/layout/RepeatingBendingProcessNew"/>
    <dgm:cxn modelId="{6A3B5AF9-ED83-4784-BA49-7B8DF303B05D}" srcId="{3477B3DF-18CE-4EE1-BE02-9280FA712CF9}" destId="{75FD1D38-8CE6-494A-ABC9-1043BF1C2DE1}" srcOrd="1" destOrd="0" parTransId="{11A21109-278A-499E-83C6-0C92BE39521B}" sibTransId="{53A99E4E-A03F-41BD-A875-AEC1DC42BDBD}"/>
    <dgm:cxn modelId="{E5AA08C6-86A9-4044-A5DE-9CE922707F19}" type="presParOf" srcId="{6B901599-4AD8-40E1-A09B-4100108A192C}" destId="{BED43A1C-AC64-4F5C-BD80-4B90F49799C2}" srcOrd="0" destOrd="0" presId="urn:microsoft.com/office/officeart/2016/7/layout/RepeatingBendingProcessNew"/>
    <dgm:cxn modelId="{0ABCBFE3-58F3-4A96-80A1-A750C539E1D4}" type="presParOf" srcId="{6B901599-4AD8-40E1-A09B-4100108A192C}" destId="{937868F6-3E76-4330-BC8B-5FF3195C7C35}" srcOrd="1" destOrd="0" presId="urn:microsoft.com/office/officeart/2016/7/layout/RepeatingBendingProcessNew"/>
    <dgm:cxn modelId="{2B2CB0E5-14EC-4597-9BAE-59E2905F8162}" type="presParOf" srcId="{937868F6-3E76-4330-BC8B-5FF3195C7C35}" destId="{7AEB1017-0E41-465D-84BE-6D8149A39732}" srcOrd="0" destOrd="0" presId="urn:microsoft.com/office/officeart/2016/7/layout/RepeatingBendingProcessNew"/>
    <dgm:cxn modelId="{831E78FA-D661-4EE7-B7E1-8D1F0485A9CA}" type="presParOf" srcId="{6B901599-4AD8-40E1-A09B-4100108A192C}" destId="{AB14C375-F678-4E0D-A643-B3ABDF65771F}" srcOrd="2" destOrd="0" presId="urn:microsoft.com/office/officeart/2016/7/layout/RepeatingBendingProcessNew"/>
    <dgm:cxn modelId="{6871D0C1-7AB9-4BFF-94A7-C652F975EAEA}" type="presParOf" srcId="{6B901599-4AD8-40E1-A09B-4100108A192C}" destId="{2C522263-40A3-4529-B3F5-A32D01F0B7BF}" srcOrd="3" destOrd="0" presId="urn:microsoft.com/office/officeart/2016/7/layout/RepeatingBendingProcessNew"/>
    <dgm:cxn modelId="{EA064EFA-C58D-4673-B2BE-16649B7FBB6E}" type="presParOf" srcId="{2C522263-40A3-4529-B3F5-A32D01F0B7BF}" destId="{163E1E2C-E624-44C6-8807-81968E214826}" srcOrd="0" destOrd="0" presId="urn:microsoft.com/office/officeart/2016/7/layout/RepeatingBendingProcessNew"/>
    <dgm:cxn modelId="{01BAC4BA-2B3C-4D5B-80A9-8C109F3B9A0B}" type="presParOf" srcId="{6B901599-4AD8-40E1-A09B-4100108A192C}" destId="{B89D38E8-D1CE-4CC6-97B6-2F9314645068}" srcOrd="4" destOrd="0" presId="urn:microsoft.com/office/officeart/2016/7/layout/RepeatingBendingProcessNew"/>
    <dgm:cxn modelId="{DD2D8CBD-23E6-4FD3-9402-11C54B22CC30}" type="presParOf" srcId="{6B901599-4AD8-40E1-A09B-4100108A192C}" destId="{E399B151-338F-4AD5-91DC-3C06A4421AE4}" srcOrd="5" destOrd="0" presId="urn:microsoft.com/office/officeart/2016/7/layout/RepeatingBendingProcessNew"/>
    <dgm:cxn modelId="{B499B036-9732-47E9-A3C4-6064E0C79622}" type="presParOf" srcId="{E399B151-338F-4AD5-91DC-3C06A4421AE4}" destId="{3DA416D4-30C9-4002-AB83-DFFCA68A560D}" srcOrd="0" destOrd="0" presId="urn:microsoft.com/office/officeart/2016/7/layout/RepeatingBendingProcessNew"/>
    <dgm:cxn modelId="{1CA7D545-C0CD-48DD-8F7B-0D87EB1EFA7E}" type="presParOf" srcId="{6B901599-4AD8-40E1-A09B-4100108A192C}" destId="{5C3AFC43-218A-4006-9D1E-0BD1CA3FF38F}" srcOrd="6" destOrd="0" presId="urn:microsoft.com/office/officeart/2016/7/layout/RepeatingBendingProcessNew"/>
    <dgm:cxn modelId="{2C765CCD-8925-49C8-BC67-017898E1EB02}" type="presParOf" srcId="{6B901599-4AD8-40E1-A09B-4100108A192C}" destId="{A621EE09-258B-48A7-8E58-A1DCB92F7A02}" srcOrd="7" destOrd="0" presId="urn:microsoft.com/office/officeart/2016/7/layout/RepeatingBendingProcessNew"/>
    <dgm:cxn modelId="{5C9435FE-3F3B-4A92-BEDA-15DA8D99F425}" type="presParOf" srcId="{A621EE09-258B-48A7-8E58-A1DCB92F7A02}" destId="{76429AC3-AC06-4828-9E3E-355789D0EF6F}" srcOrd="0" destOrd="0" presId="urn:microsoft.com/office/officeart/2016/7/layout/RepeatingBendingProcessNew"/>
    <dgm:cxn modelId="{AB63076B-AC89-4D55-B3C8-157D89871E95}" type="presParOf" srcId="{6B901599-4AD8-40E1-A09B-4100108A192C}" destId="{3757EF34-CC9A-46B7-B166-C857677C69AB}" srcOrd="8" destOrd="0" presId="urn:microsoft.com/office/officeart/2016/7/layout/RepeatingBendingProcessNew"/>
    <dgm:cxn modelId="{FD90F357-E03F-444F-A51D-4F945ADA805A}" type="presParOf" srcId="{6B901599-4AD8-40E1-A09B-4100108A192C}" destId="{B215EFA6-E1BC-485D-94A3-251DCDF3B3E2}" srcOrd="9" destOrd="0" presId="urn:microsoft.com/office/officeart/2016/7/layout/RepeatingBendingProcessNew"/>
    <dgm:cxn modelId="{7CB9CCF3-7D02-42F5-8A9C-3EA17C978134}" type="presParOf" srcId="{B215EFA6-E1BC-485D-94A3-251DCDF3B3E2}" destId="{6C67CD7E-8162-476B-9E5A-076218ADC8DC}" srcOrd="0" destOrd="0" presId="urn:microsoft.com/office/officeart/2016/7/layout/RepeatingBendingProcessNew"/>
    <dgm:cxn modelId="{1A68FFF4-B501-4F9B-96D9-022885003794}" type="presParOf" srcId="{6B901599-4AD8-40E1-A09B-4100108A192C}" destId="{BC0EF048-B624-4E4F-A180-E75520428BFA}" srcOrd="10" destOrd="0" presId="urn:microsoft.com/office/officeart/2016/7/layout/RepeatingBendingProcessNew"/>
    <dgm:cxn modelId="{B08E1D03-BE4D-45D8-B924-09D15B5D5715}" type="presParOf" srcId="{6B901599-4AD8-40E1-A09B-4100108A192C}" destId="{42D0EF2D-D1D4-4FF9-B465-850A6A8597D5}" srcOrd="11" destOrd="0" presId="urn:microsoft.com/office/officeart/2016/7/layout/RepeatingBendingProcessNew"/>
    <dgm:cxn modelId="{3F76671D-3081-4556-884E-5BD681C4EE2B}" type="presParOf" srcId="{42D0EF2D-D1D4-4FF9-B465-850A6A8597D5}" destId="{7C613A63-6201-48D6-9D89-6B5A62B4B3DF}" srcOrd="0" destOrd="0" presId="urn:microsoft.com/office/officeart/2016/7/layout/RepeatingBendingProcessNew"/>
    <dgm:cxn modelId="{A9A72FC7-393A-4B20-85F4-CD4EED321E79}" type="presParOf" srcId="{6B901599-4AD8-40E1-A09B-4100108A192C}" destId="{FA4941A8-4D05-45FA-A994-C8BDB4E41871}" srcOrd="12" destOrd="0" presId="urn:microsoft.com/office/officeart/2016/7/layout/RepeatingBendingProcessNew"/>
    <dgm:cxn modelId="{9B0D769B-B313-8A4A-9DE2-DE3A59E3961A}" type="presParOf" srcId="{6B901599-4AD8-40E1-A09B-4100108A192C}" destId="{D3942077-7E41-4B46-AEF6-E102A7BE9662}" srcOrd="13" destOrd="0" presId="urn:microsoft.com/office/officeart/2016/7/layout/RepeatingBendingProcessNew"/>
    <dgm:cxn modelId="{EF5965C8-8206-DB43-B217-E861EEBF564D}" type="presParOf" srcId="{D3942077-7E41-4B46-AEF6-E102A7BE9662}" destId="{BB48872E-0748-CF4F-B656-08D64EF0B999}" srcOrd="0" destOrd="0" presId="urn:microsoft.com/office/officeart/2016/7/layout/RepeatingBendingProcessNew"/>
    <dgm:cxn modelId="{AAE0011B-4EAD-074B-B602-2BC769A2C2BA}" type="presParOf" srcId="{6B901599-4AD8-40E1-A09B-4100108A192C}" destId="{0D2896FF-54E3-EB4D-ABF7-31DE6D01A527}" srcOrd="14"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77B3DF-18CE-4EE1-BE02-9280FA712CF9}" type="doc">
      <dgm:prSet loTypeId="urn:microsoft.com/office/officeart/2016/7/layout/RepeatingBendingProcessNew" loCatId="process" qsTypeId="urn:microsoft.com/office/officeart/2005/8/quickstyle/simple1" qsCatId="simple" csTypeId="urn:microsoft.com/office/officeart/2005/8/colors/colorful3" csCatId="colorful" phldr="1"/>
      <dgm:spPr/>
      <dgm:t>
        <a:bodyPr/>
        <a:lstStyle/>
        <a:p>
          <a:endParaRPr lang="en-GB"/>
        </a:p>
      </dgm:t>
    </dgm:pt>
    <dgm:pt modelId="{6357DB9B-21F5-4846-BAFF-5121ACDE7BFB}">
      <dgm:prSet phldrT="[Text]" custT="1"/>
      <dgm:spPr>
        <a:solidFill>
          <a:srgbClr val="EC6D0B"/>
        </a:solidFill>
        <a:ln>
          <a:solidFill>
            <a:srgbClr val="EC6D0B"/>
          </a:solidFill>
        </a:ln>
      </dgm:spPr>
      <dgm:t>
        <a:bodyPr/>
        <a:lstStyle/>
        <a:p>
          <a:r>
            <a:rPr lang="en-GB" sz="1400" dirty="0">
              <a:latin typeface="Univers Condensed (Headings)"/>
            </a:rPr>
            <a:t>In 1973, Augusto Pinochet rose to power. He implemented a programme of financial liberalisation to end the repression of the previous socialist economic planning.</a:t>
          </a:r>
        </a:p>
      </dgm:t>
    </dgm:pt>
    <dgm:pt modelId="{A5AA68C5-CA6A-4C97-BAE8-3FE7B0723D72}" type="parTrans" cxnId="{F769F101-8CF4-4330-B9E7-777475F000CB}">
      <dgm:prSet/>
      <dgm:spPr/>
      <dgm:t>
        <a:bodyPr/>
        <a:lstStyle/>
        <a:p>
          <a:endParaRPr lang="en-GB"/>
        </a:p>
      </dgm:t>
    </dgm:pt>
    <dgm:pt modelId="{CBB4C442-0ACD-4350-8B7D-14C3A89A8154}" type="sibTrans" cxnId="{F769F101-8CF4-4330-B9E7-777475F000CB}">
      <dgm:prSet/>
      <dgm:spPr>
        <a:ln>
          <a:solidFill>
            <a:schemeClr val="tx1"/>
          </a:solidFill>
        </a:ln>
      </dgm:spPr>
      <dgm:t>
        <a:bodyPr/>
        <a:lstStyle/>
        <a:p>
          <a:endParaRPr lang="en-GB"/>
        </a:p>
      </dgm:t>
    </dgm:pt>
    <dgm:pt modelId="{75FD1D38-8CE6-494A-ABC9-1043BF1C2DE1}">
      <dgm:prSet phldrT="[Text]" custT="1"/>
      <dgm:spPr>
        <a:solidFill>
          <a:srgbClr val="EC6D0B"/>
        </a:solidFill>
        <a:ln>
          <a:solidFill>
            <a:srgbClr val="EC6D0B"/>
          </a:solidFill>
        </a:ln>
      </dgm:spPr>
      <dgm:t>
        <a:bodyPr/>
        <a:lstStyle/>
        <a:p>
          <a:r>
            <a:rPr lang="en-GB" sz="1400" dirty="0">
              <a:latin typeface="Univers Condensed (Headings)"/>
            </a:rPr>
            <a:t>In</a:t>
          </a:r>
          <a:r>
            <a:rPr lang="en-GB" sz="1400" baseline="0" dirty="0">
              <a:latin typeface="Univers Condensed (Headings)"/>
            </a:rPr>
            <a:t> 1974, most banks were privatised. For the next few years, the restrictions on their operations were removed, including on foreign borrowing.</a:t>
          </a:r>
          <a:endParaRPr lang="en-GB" sz="1400" dirty="0">
            <a:latin typeface="Univers Condensed (Headings)"/>
          </a:endParaRPr>
        </a:p>
      </dgm:t>
    </dgm:pt>
    <dgm:pt modelId="{11A21109-278A-499E-83C6-0C92BE39521B}" type="parTrans" cxnId="{6A3B5AF9-ED83-4784-BA49-7B8DF303B05D}">
      <dgm:prSet/>
      <dgm:spPr/>
      <dgm:t>
        <a:bodyPr/>
        <a:lstStyle/>
        <a:p>
          <a:endParaRPr lang="en-GB"/>
        </a:p>
      </dgm:t>
    </dgm:pt>
    <dgm:pt modelId="{53A99E4E-A03F-41BD-A875-AEC1DC42BDBD}" type="sibTrans" cxnId="{6A3B5AF9-ED83-4784-BA49-7B8DF303B05D}">
      <dgm:prSet/>
      <dgm:spPr>
        <a:ln>
          <a:solidFill>
            <a:schemeClr val="tx1"/>
          </a:solidFill>
        </a:ln>
      </dgm:spPr>
      <dgm:t>
        <a:bodyPr/>
        <a:lstStyle/>
        <a:p>
          <a:endParaRPr lang="en-GB"/>
        </a:p>
      </dgm:t>
    </dgm:pt>
    <dgm:pt modelId="{E63A3B95-8562-4DAE-B3BB-32276F06540E}">
      <dgm:prSet phldrT="[Text]" custT="1"/>
      <dgm:spPr>
        <a:solidFill>
          <a:srgbClr val="EC6D0B"/>
        </a:solidFill>
        <a:ln>
          <a:solidFill>
            <a:srgbClr val="EC6D0B"/>
          </a:solidFill>
        </a:ln>
      </dgm:spPr>
      <dgm:t>
        <a:bodyPr/>
        <a:lstStyle/>
        <a:p>
          <a:r>
            <a:rPr lang="en-GB" sz="1400" baseline="0" dirty="0">
              <a:latin typeface="Univers Condensed (Headings)"/>
            </a:rPr>
            <a:t>Little financial supervision interest rates set freely, no limits on credit, no reserve requirements, no public guarantee of deposits, etc.</a:t>
          </a:r>
          <a:endParaRPr lang="en-GB" sz="1400" dirty="0">
            <a:latin typeface="Univers Condensed (Headings)"/>
          </a:endParaRPr>
        </a:p>
      </dgm:t>
    </dgm:pt>
    <dgm:pt modelId="{188A5601-D856-4F92-B30D-3AFED4208E82}" type="parTrans" cxnId="{EAFF5113-4AFB-4B13-9D8E-234000E20D5F}">
      <dgm:prSet/>
      <dgm:spPr/>
      <dgm:t>
        <a:bodyPr/>
        <a:lstStyle/>
        <a:p>
          <a:endParaRPr lang="en-GB"/>
        </a:p>
      </dgm:t>
    </dgm:pt>
    <dgm:pt modelId="{412CBE0C-A95D-49FA-9A6A-5E40405AAD71}" type="sibTrans" cxnId="{EAFF5113-4AFB-4B13-9D8E-234000E20D5F}">
      <dgm:prSet/>
      <dgm:spPr>
        <a:ln>
          <a:solidFill>
            <a:schemeClr val="tx1"/>
          </a:solidFill>
        </a:ln>
      </dgm:spPr>
      <dgm:t>
        <a:bodyPr/>
        <a:lstStyle/>
        <a:p>
          <a:endParaRPr lang="en-GB"/>
        </a:p>
      </dgm:t>
    </dgm:pt>
    <dgm:pt modelId="{F1A5217D-414F-42F7-84F1-431C9301E201}">
      <dgm:prSet custT="1"/>
      <dgm:spPr>
        <a:solidFill>
          <a:srgbClr val="EC6D0B"/>
        </a:solidFill>
        <a:ln>
          <a:solidFill>
            <a:srgbClr val="EC6D0B"/>
          </a:solidFill>
        </a:ln>
      </dgm:spPr>
      <dgm:t>
        <a:bodyPr/>
        <a:lstStyle/>
        <a:p>
          <a:r>
            <a:rPr lang="en-GB" sz="1400" dirty="0">
              <a:latin typeface="Univers Condensed (Headings)"/>
            </a:rPr>
            <a:t>In 1977, Banco Osorno failed. Between then and 1980, the banks must hold a minimum amount of capital and 10% of their deposits at the central bank. </a:t>
          </a:r>
        </a:p>
      </dgm:t>
    </dgm:pt>
    <dgm:pt modelId="{774C72B2-3EF4-468D-8770-19149A5E72EA}" type="parTrans" cxnId="{684DABC6-166F-409A-8BB8-F315AD04D999}">
      <dgm:prSet/>
      <dgm:spPr/>
      <dgm:t>
        <a:bodyPr/>
        <a:lstStyle/>
        <a:p>
          <a:endParaRPr lang="en-GB"/>
        </a:p>
      </dgm:t>
    </dgm:pt>
    <dgm:pt modelId="{25279D80-13DC-4AFE-A59F-6EB5F1CA6F58}" type="sibTrans" cxnId="{684DABC6-166F-409A-8BB8-F315AD04D999}">
      <dgm:prSet/>
      <dgm:spPr>
        <a:ln>
          <a:solidFill>
            <a:schemeClr val="tx1"/>
          </a:solidFill>
        </a:ln>
      </dgm:spPr>
      <dgm:t>
        <a:bodyPr/>
        <a:lstStyle/>
        <a:p>
          <a:endParaRPr lang="en-GB"/>
        </a:p>
      </dgm:t>
    </dgm:pt>
    <dgm:pt modelId="{D4FC7EE8-3CF2-41BC-82D6-936B94320FF9}">
      <dgm:prSet custT="1"/>
      <dgm:spPr>
        <a:solidFill>
          <a:srgbClr val="EC6D0B"/>
        </a:solidFill>
        <a:ln>
          <a:solidFill>
            <a:srgbClr val="EC6D0B"/>
          </a:solidFill>
        </a:ln>
      </dgm:spPr>
      <dgm:t>
        <a:bodyPr/>
        <a:lstStyle/>
        <a:p>
          <a:r>
            <a:rPr lang="en-GB" sz="1400" dirty="0">
              <a:latin typeface="Univers Condensed (Headings)"/>
            </a:rPr>
            <a:t>The government gradually reduced trade barriers after 1973 down to a uniform tariff of only 10% by 1979, and removed restrictions to the flow of capital.</a:t>
          </a:r>
        </a:p>
      </dgm:t>
    </dgm:pt>
    <dgm:pt modelId="{DA30DA8A-65B5-45B3-BC07-D923D3BB0A9A}" type="parTrans" cxnId="{500C3DD4-CA14-4ADF-AF1B-BBEA32CB5AAF}">
      <dgm:prSet/>
      <dgm:spPr/>
      <dgm:t>
        <a:bodyPr/>
        <a:lstStyle/>
        <a:p>
          <a:endParaRPr lang="en-GB"/>
        </a:p>
      </dgm:t>
    </dgm:pt>
    <dgm:pt modelId="{74B745DB-8C8B-4986-9CA2-B5B1B73E04F3}" type="sibTrans" cxnId="{500C3DD4-CA14-4ADF-AF1B-BBEA32CB5AAF}">
      <dgm:prSet/>
      <dgm:spPr>
        <a:ln>
          <a:solidFill>
            <a:schemeClr val="tx1"/>
          </a:solidFill>
        </a:ln>
      </dgm:spPr>
      <dgm:t>
        <a:bodyPr/>
        <a:lstStyle/>
        <a:p>
          <a:endParaRPr lang="en-GB"/>
        </a:p>
      </dgm:t>
    </dgm:pt>
    <dgm:pt modelId="{C75B39C2-4F96-471A-B038-AF8F7FE941E6}">
      <dgm:prSet phldrT="[Text]" custT="1"/>
      <dgm:spPr>
        <a:solidFill>
          <a:srgbClr val="EC6D0B"/>
        </a:solidFill>
        <a:ln>
          <a:solidFill>
            <a:srgbClr val="EC6D0B"/>
          </a:solidFill>
        </a:ln>
      </dgm:spPr>
      <dgm:t>
        <a:bodyPr/>
        <a:lstStyle/>
        <a:p>
          <a:r>
            <a:rPr lang="en-GB" sz="1400" dirty="0">
              <a:latin typeface="Univers Condensed (Headings)"/>
            </a:rPr>
            <a:t>In</a:t>
          </a:r>
          <a:r>
            <a:rPr lang="en-GB" sz="1400" baseline="0" dirty="0">
              <a:latin typeface="Univers Condensed (Headings)"/>
            </a:rPr>
            <a:t> 1979, the Chilean peso was pegged to the U.S. dollar. The removal of exchange rate risk and other barriers to capital flows induced large inflows of capital.</a:t>
          </a:r>
          <a:endParaRPr lang="en-GB" sz="1400" dirty="0">
            <a:latin typeface="Univers Condensed (Headings)"/>
          </a:endParaRPr>
        </a:p>
      </dgm:t>
    </dgm:pt>
    <dgm:pt modelId="{6F587C44-9AFE-471C-87B5-17838559DC80}" type="parTrans" cxnId="{2D894293-23FB-4030-971A-2BF831BDBFFA}">
      <dgm:prSet/>
      <dgm:spPr/>
      <dgm:t>
        <a:bodyPr/>
        <a:lstStyle/>
        <a:p>
          <a:endParaRPr lang="en-GB"/>
        </a:p>
      </dgm:t>
    </dgm:pt>
    <dgm:pt modelId="{2F2536CB-7B96-4484-8D2A-6C6B0061FD90}" type="sibTrans" cxnId="{2D894293-23FB-4030-971A-2BF831BDBFFA}">
      <dgm:prSet/>
      <dgm:spPr>
        <a:ln>
          <a:solidFill>
            <a:schemeClr val="tx1"/>
          </a:solidFill>
        </a:ln>
      </dgm:spPr>
      <dgm:t>
        <a:bodyPr/>
        <a:lstStyle/>
        <a:p>
          <a:endParaRPr lang="en-GB"/>
        </a:p>
      </dgm:t>
    </dgm:pt>
    <dgm:pt modelId="{07B3E86F-67B4-4694-88DB-751E33FFD60A}">
      <dgm:prSet phldrT="[Text]" custT="1"/>
      <dgm:spPr>
        <a:solidFill>
          <a:srgbClr val="EC6D0B"/>
        </a:solidFill>
        <a:ln>
          <a:solidFill>
            <a:srgbClr val="EC6D0B"/>
          </a:solidFill>
        </a:ln>
      </dgm:spPr>
      <dgm:t>
        <a:bodyPr/>
        <a:lstStyle/>
        <a:p>
          <a:r>
            <a:rPr lang="en-GB" sz="1400" dirty="0">
              <a:latin typeface="Univers Condensed (Headings)"/>
            </a:rPr>
            <a:t>The financial system boomed, intermediating these flows, and total financial assets rose from 16% of GDP in 1973 to 39% in 1981.</a:t>
          </a:r>
        </a:p>
      </dgm:t>
    </dgm:pt>
    <dgm:pt modelId="{E6449997-4F00-437D-A734-C86E001BA681}" type="parTrans" cxnId="{C10477D7-603D-4B44-A045-53A8EE000C26}">
      <dgm:prSet/>
      <dgm:spPr/>
      <dgm:t>
        <a:bodyPr/>
        <a:lstStyle/>
        <a:p>
          <a:endParaRPr lang="en-GB"/>
        </a:p>
      </dgm:t>
    </dgm:pt>
    <dgm:pt modelId="{1B3CAA70-D84E-4A7C-81B5-E492F067B535}" type="sibTrans" cxnId="{C10477D7-603D-4B44-A045-53A8EE000C26}">
      <dgm:prSet/>
      <dgm:spPr/>
      <dgm:t>
        <a:bodyPr/>
        <a:lstStyle/>
        <a:p>
          <a:endParaRPr lang="en-GB"/>
        </a:p>
      </dgm:t>
    </dgm:pt>
    <dgm:pt modelId="{6B901599-4AD8-40E1-A09B-4100108A192C}" type="pres">
      <dgm:prSet presAssocID="{3477B3DF-18CE-4EE1-BE02-9280FA712CF9}" presName="Name0" presStyleCnt="0">
        <dgm:presLayoutVars>
          <dgm:dir/>
          <dgm:resizeHandles val="exact"/>
        </dgm:presLayoutVars>
      </dgm:prSet>
      <dgm:spPr/>
    </dgm:pt>
    <dgm:pt modelId="{BED43A1C-AC64-4F5C-BD80-4B90F49799C2}" type="pres">
      <dgm:prSet presAssocID="{6357DB9B-21F5-4846-BAFF-5121ACDE7BFB}" presName="node" presStyleLbl="node1" presStyleIdx="0" presStyleCnt="7" custScaleY="119984">
        <dgm:presLayoutVars>
          <dgm:bulletEnabled val="1"/>
        </dgm:presLayoutVars>
      </dgm:prSet>
      <dgm:spPr/>
    </dgm:pt>
    <dgm:pt modelId="{937868F6-3E76-4330-BC8B-5FF3195C7C35}" type="pres">
      <dgm:prSet presAssocID="{CBB4C442-0ACD-4350-8B7D-14C3A89A8154}" presName="sibTrans" presStyleLbl="sibTrans1D1" presStyleIdx="0" presStyleCnt="6"/>
      <dgm:spPr/>
    </dgm:pt>
    <dgm:pt modelId="{7AEB1017-0E41-465D-84BE-6D8149A39732}" type="pres">
      <dgm:prSet presAssocID="{CBB4C442-0ACD-4350-8B7D-14C3A89A8154}" presName="connectorText" presStyleLbl="sibTrans1D1" presStyleIdx="0" presStyleCnt="6"/>
      <dgm:spPr/>
    </dgm:pt>
    <dgm:pt modelId="{AB14C375-F678-4E0D-A643-B3ABDF65771F}" type="pres">
      <dgm:prSet presAssocID="{75FD1D38-8CE6-494A-ABC9-1043BF1C2DE1}" presName="node" presStyleLbl="node1" presStyleIdx="1" presStyleCnt="7" custScaleY="124597">
        <dgm:presLayoutVars>
          <dgm:bulletEnabled val="1"/>
        </dgm:presLayoutVars>
      </dgm:prSet>
      <dgm:spPr/>
    </dgm:pt>
    <dgm:pt modelId="{2C522263-40A3-4529-B3F5-A32D01F0B7BF}" type="pres">
      <dgm:prSet presAssocID="{53A99E4E-A03F-41BD-A875-AEC1DC42BDBD}" presName="sibTrans" presStyleLbl="sibTrans1D1" presStyleIdx="1" presStyleCnt="6"/>
      <dgm:spPr/>
    </dgm:pt>
    <dgm:pt modelId="{163E1E2C-E624-44C6-8807-81968E214826}" type="pres">
      <dgm:prSet presAssocID="{53A99E4E-A03F-41BD-A875-AEC1DC42BDBD}" presName="connectorText" presStyleLbl="sibTrans1D1" presStyleIdx="1" presStyleCnt="6"/>
      <dgm:spPr/>
    </dgm:pt>
    <dgm:pt modelId="{B89D38E8-D1CE-4CC6-97B6-2F9314645068}" type="pres">
      <dgm:prSet presAssocID="{E63A3B95-8562-4DAE-B3BB-32276F06540E}" presName="node" presStyleLbl="node1" presStyleIdx="2" presStyleCnt="7" custScaleY="126134">
        <dgm:presLayoutVars>
          <dgm:bulletEnabled val="1"/>
        </dgm:presLayoutVars>
      </dgm:prSet>
      <dgm:spPr/>
    </dgm:pt>
    <dgm:pt modelId="{E399B151-338F-4AD5-91DC-3C06A4421AE4}" type="pres">
      <dgm:prSet presAssocID="{412CBE0C-A95D-49FA-9A6A-5E40405AAD71}" presName="sibTrans" presStyleLbl="sibTrans1D1" presStyleIdx="2" presStyleCnt="6"/>
      <dgm:spPr/>
    </dgm:pt>
    <dgm:pt modelId="{3DA416D4-30C9-4002-AB83-DFFCA68A560D}" type="pres">
      <dgm:prSet presAssocID="{412CBE0C-A95D-49FA-9A6A-5E40405AAD71}" presName="connectorText" presStyleLbl="sibTrans1D1" presStyleIdx="2" presStyleCnt="6"/>
      <dgm:spPr/>
    </dgm:pt>
    <dgm:pt modelId="{5C3AFC43-218A-4006-9D1E-0BD1CA3FF38F}" type="pres">
      <dgm:prSet presAssocID="{F1A5217D-414F-42F7-84F1-431C9301E201}" presName="node" presStyleLbl="node1" presStyleIdx="3" presStyleCnt="7" custScaleY="123059">
        <dgm:presLayoutVars>
          <dgm:bulletEnabled val="1"/>
        </dgm:presLayoutVars>
      </dgm:prSet>
      <dgm:spPr/>
    </dgm:pt>
    <dgm:pt modelId="{A621EE09-258B-48A7-8E58-A1DCB92F7A02}" type="pres">
      <dgm:prSet presAssocID="{25279D80-13DC-4AFE-A59F-6EB5F1CA6F58}" presName="sibTrans" presStyleLbl="sibTrans1D1" presStyleIdx="3" presStyleCnt="6"/>
      <dgm:spPr/>
    </dgm:pt>
    <dgm:pt modelId="{76429AC3-AC06-4828-9E3E-355789D0EF6F}" type="pres">
      <dgm:prSet presAssocID="{25279D80-13DC-4AFE-A59F-6EB5F1CA6F58}" presName="connectorText" presStyleLbl="sibTrans1D1" presStyleIdx="3" presStyleCnt="6"/>
      <dgm:spPr/>
    </dgm:pt>
    <dgm:pt modelId="{3757EF34-CC9A-46B7-B166-C857677C69AB}" type="pres">
      <dgm:prSet presAssocID="{D4FC7EE8-3CF2-41BC-82D6-936B94320FF9}" presName="node" presStyleLbl="node1" presStyleIdx="4" presStyleCnt="7" custScaleY="123064">
        <dgm:presLayoutVars>
          <dgm:bulletEnabled val="1"/>
        </dgm:presLayoutVars>
      </dgm:prSet>
      <dgm:spPr/>
    </dgm:pt>
    <dgm:pt modelId="{B215EFA6-E1BC-485D-94A3-251DCDF3B3E2}" type="pres">
      <dgm:prSet presAssocID="{74B745DB-8C8B-4986-9CA2-B5B1B73E04F3}" presName="sibTrans" presStyleLbl="sibTrans1D1" presStyleIdx="4" presStyleCnt="6"/>
      <dgm:spPr/>
    </dgm:pt>
    <dgm:pt modelId="{6C67CD7E-8162-476B-9E5A-076218ADC8DC}" type="pres">
      <dgm:prSet presAssocID="{74B745DB-8C8B-4986-9CA2-B5B1B73E04F3}" presName="connectorText" presStyleLbl="sibTrans1D1" presStyleIdx="4" presStyleCnt="6"/>
      <dgm:spPr/>
    </dgm:pt>
    <dgm:pt modelId="{BC0EF048-B624-4E4F-A180-E75520428BFA}" type="pres">
      <dgm:prSet presAssocID="{C75B39C2-4F96-471A-B038-AF8F7FE941E6}" presName="node" presStyleLbl="node1" presStyleIdx="5" presStyleCnt="7" custScaleY="121527">
        <dgm:presLayoutVars>
          <dgm:bulletEnabled val="1"/>
        </dgm:presLayoutVars>
      </dgm:prSet>
      <dgm:spPr/>
    </dgm:pt>
    <dgm:pt modelId="{42D0EF2D-D1D4-4FF9-B465-850A6A8597D5}" type="pres">
      <dgm:prSet presAssocID="{2F2536CB-7B96-4484-8D2A-6C6B0061FD90}" presName="sibTrans" presStyleLbl="sibTrans1D1" presStyleIdx="5" presStyleCnt="6"/>
      <dgm:spPr/>
    </dgm:pt>
    <dgm:pt modelId="{7C613A63-6201-48D6-9D89-6B5A62B4B3DF}" type="pres">
      <dgm:prSet presAssocID="{2F2536CB-7B96-4484-8D2A-6C6B0061FD90}" presName="connectorText" presStyleLbl="sibTrans1D1" presStyleIdx="5" presStyleCnt="6"/>
      <dgm:spPr/>
    </dgm:pt>
    <dgm:pt modelId="{FA4941A8-4D05-45FA-A994-C8BDB4E41871}" type="pres">
      <dgm:prSet presAssocID="{07B3E86F-67B4-4694-88DB-751E33FFD60A}" presName="node" presStyleLbl="node1" presStyleIdx="6" presStyleCnt="7" custScaleY="123064">
        <dgm:presLayoutVars>
          <dgm:bulletEnabled val="1"/>
        </dgm:presLayoutVars>
      </dgm:prSet>
      <dgm:spPr/>
    </dgm:pt>
  </dgm:ptLst>
  <dgm:cxnLst>
    <dgm:cxn modelId="{F769F101-8CF4-4330-B9E7-777475F000CB}" srcId="{3477B3DF-18CE-4EE1-BE02-9280FA712CF9}" destId="{6357DB9B-21F5-4846-BAFF-5121ACDE7BFB}" srcOrd="0" destOrd="0" parTransId="{A5AA68C5-CA6A-4C97-BAE8-3FE7B0723D72}" sibTransId="{CBB4C442-0ACD-4350-8B7D-14C3A89A8154}"/>
    <dgm:cxn modelId="{51864E02-5015-4460-ABF7-A38449F4C57A}" type="presOf" srcId="{6357DB9B-21F5-4846-BAFF-5121ACDE7BFB}" destId="{BED43A1C-AC64-4F5C-BD80-4B90F49799C2}" srcOrd="0" destOrd="0" presId="urn:microsoft.com/office/officeart/2016/7/layout/RepeatingBendingProcessNew"/>
    <dgm:cxn modelId="{EAFF5113-4AFB-4B13-9D8E-234000E20D5F}" srcId="{3477B3DF-18CE-4EE1-BE02-9280FA712CF9}" destId="{E63A3B95-8562-4DAE-B3BB-32276F06540E}" srcOrd="2" destOrd="0" parTransId="{188A5601-D856-4F92-B30D-3AFED4208E82}" sibTransId="{412CBE0C-A95D-49FA-9A6A-5E40405AAD71}"/>
    <dgm:cxn modelId="{B2F48B21-5CC0-42B6-BEAA-2DA3F4CEFCCE}" type="presOf" srcId="{D4FC7EE8-3CF2-41BC-82D6-936B94320FF9}" destId="{3757EF34-CC9A-46B7-B166-C857677C69AB}" srcOrd="0" destOrd="0" presId="urn:microsoft.com/office/officeart/2016/7/layout/RepeatingBendingProcessNew"/>
    <dgm:cxn modelId="{11BB9124-6DD1-4287-AC27-4D472BEEFA22}" type="presOf" srcId="{412CBE0C-A95D-49FA-9A6A-5E40405AAD71}" destId="{E399B151-338F-4AD5-91DC-3C06A4421AE4}" srcOrd="0" destOrd="0" presId="urn:microsoft.com/office/officeart/2016/7/layout/RepeatingBendingProcessNew"/>
    <dgm:cxn modelId="{627ECD28-AF2E-4491-B0E7-1B100701BB1D}" type="presOf" srcId="{CBB4C442-0ACD-4350-8B7D-14C3A89A8154}" destId="{7AEB1017-0E41-465D-84BE-6D8149A39732}" srcOrd="1" destOrd="0" presId="urn:microsoft.com/office/officeart/2016/7/layout/RepeatingBendingProcessNew"/>
    <dgm:cxn modelId="{E8143851-1F39-4346-8051-35E661AF5116}" type="presOf" srcId="{25279D80-13DC-4AFE-A59F-6EB5F1CA6F58}" destId="{A621EE09-258B-48A7-8E58-A1DCB92F7A02}" srcOrd="0" destOrd="0" presId="urn:microsoft.com/office/officeart/2016/7/layout/RepeatingBendingProcessNew"/>
    <dgm:cxn modelId="{78ED3D5B-CE78-4319-B58E-FA0DD423D674}" type="presOf" srcId="{25279D80-13DC-4AFE-A59F-6EB5F1CA6F58}" destId="{76429AC3-AC06-4828-9E3E-355789D0EF6F}" srcOrd="1" destOrd="0" presId="urn:microsoft.com/office/officeart/2016/7/layout/RepeatingBendingProcessNew"/>
    <dgm:cxn modelId="{EEF5BD5E-929C-40E4-8648-DBE3753B818E}" type="presOf" srcId="{75FD1D38-8CE6-494A-ABC9-1043BF1C2DE1}" destId="{AB14C375-F678-4E0D-A643-B3ABDF65771F}" srcOrd="0" destOrd="0" presId="urn:microsoft.com/office/officeart/2016/7/layout/RepeatingBendingProcessNew"/>
    <dgm:cxn modelId="{ABE0835F-ACCF-47A1-BF87-1D84942455AF}" type="presOf" srcId="{53A99E4E-A03F-41BD-A875-AEC1DC42BDBD}" destId="{2C522263-40A3-4529-B3F5-A32D01F0B7BF}" srcOrd="0" destOrd="0" presId="urn:microsoft.com/office/officeart/2016/7/layout/RepeatingBendingProcessNew"/>
    <dgm:cxn modelId="{6C789C6D-89A3-427C-A30B-66C1D8E0CD62}" type="presOf" srcId="{2F2536CB-7B96-4484-8D2A-6C6B0061FD90}" destId="{7C613A63-6201-48D6-9D89-6B5A62B4B3DF}" srcOrd="1" destOrd="0" presId="urn:microsoft.com/office/officeart/2016/7/layout/RepeatingBendingProcessNew"/>
    <dgm:cxn modelId="{2F56AB80-773D-46B5-9F82-924688878DCA}" type="presOf" srcId="{3477B3DF-18CE-4EE1-BE02-9280FA712CF9}" destId="{6B901599-4AD8-40E1-A09B-4100108A192C}" srcOrd="0" destOrd="0" presId="urn:microsoft.com/office/officeart/2016/7/layout/RepeatingBendingProcessNew"/>
    <dgm:cxn modelId="{50F4AA83-E04D-404B-8740-BE835D3B07C0}" type="presOf" srcId="{F1A5217D-414F-42F7-84F1-431C9301E201}" destId="{5C3AFC43-218A-4006-9D1E-0BD1CA3FF38F}" srcOrd="0" destOrd="0" presId="urn:microsoft.com/office/officeart/2016/7/layout/RepeatingBendingProcessNew"/>
    <dgm:cxn modelId="{B937AC8F-13FF-47D5-B17E-7C32FC584886}" type="presOf" srcId="{74B745DB-8C8B-4986-9CA2-B5B1B73E04F3}" destId="{B215EFA6-E1BC-485D-94A3-251DCDF3B3E2}" srcOrd="0" destOrd="0" presId="urn:microsoft.com/office/officeart/2016/7/layout/RepeatingBendingProcessNew"/>
    <dgm:cxn modelId="{2D894293-23FB-4030-971A-2BF831BDBFFA}" srcId="{3477B3DF-18CE-4EE1-BE02-9280FA712CF9}" destId="{C75B39C2-4F96-471A-B038-AF8F7FE941E6}" srcOrd="5" destOrd="0" parTransId="{6F587C44-9AFE-471C-87B5-17838559DC80}" sibTransId="{2F2536CB-7B96-4484-8D2A-6C6B0061FD90}"/>
    <dgm:cxn modelId="{17BF9DAA-B087-4216-A0D2-84AC5FE444F0}" type="presOf" srcId="{C75B39C2-4F96-471A-B038-AF8F7FE941E6}" destId="{BC0EF048-B624-4E4F-A180-E75520428BFA}" srcOrd="0" destOrd="0" presId="urn:microsoft.com/office/officeart/2016/7/layout/RepeatingBendingProcessNew"/>
    <dgm:cxn modelId="{A81399B4-2AB6-4555-BDE9-903AD3285A82}" type="presOf" srcId="{74B745DB-8C8B-4986-9CA2-B5B1B73E04F3}" destId="{6C67CD7E-8162-476B-9E5A-076218ADC8DC}" srcOrd="1" destOrd="0" presId="urn:microsoft.com/office/officeart/2016/7/layout/RepeatingBendingProcessNew"/>
    <dgm:cxn modelId="{BF4CEDBE-5B3D-4390-BC2E-3D19DE73FF88}" type="presOf" srcId="{E63A3B95-8562-4DAE-B3BB-32276F06540E}" destId="{B89D38E8-D1CE-4CC6-97B6-2F9314645068}" srcOrd="0" destOrd="0" presId="urn:microsoft.com/office/officeart/2016/7/layout/RepeatingBendingProcessNew"/>
    <dgm:cxn modelId="{EE7E46C3-F2B7-482F-90C1-5ACBCC195F8F}" type="presOf" srcId="{07B3E86F-67B4-4694-88DB-751E33FFD60A}" destId="{FA4941A8-4D05-45FA-A994-C8BDB4E41871}" srcOrd="0" destOrd="0" presId="urn:microsoft.com/office/officeart/2016/7/layout/RepeatingBendingProcessNew"/>
    <dgm:cxn modelId="{684DABC6-166F-409A-8BB8-F315AD04D999}" srcId="{3477B3DF-18CE-4EE1-BE02-9280FA712CF9}" destId="{F1A5217D-414F-42F7-84F1-431C9301E201}" srcOrd="3" destOrd="0" parTransId="{774C72B2-3EF4-468D-8770-19149A5E72EA}" sibTransId="{25279D80-13DC-4AFE-A59F-6EB5F1CA6F58}"/>
    <dgm:cxn modelId="{80EC60CE-B1A4-4645-AA6E-A9B0245AB38C}" type="presOf" srcId="{2F2536CB-7B96-4484-8D2A-6C6B0061FD90}" destId="{42D0EF2D-D1D4-4FF9-B465-850A6A8597D5}" srcOrd="0" destOrd="0" presId="urn:microsoft.com/office/officeart/2016/7/layout/RepeatingBendingProcessNew"/>
    <dgm:cxn modelId="{500C3DD4-CA14-4ADF-AF1B-BBEA32CB5AAF}" srcId="{3477B3DF-18CE-4EE1-BE02-9280FA712CF9}" destId="{D4FC7EE8-3CF2-41BC-82D6-936B94320FF9}" srcOrd="4" destOrd="0" parTransId="{DA30DA8A-65B5-45B3-BC07-D923D3BB0A9A}" sibTransId="{74B745DB-8C8B-4986-9CA2-B5B1B73E04F3}"/>
    <dgm:cxn modelId="{C10477D7-603D-4B44-A045-53A8EE000C26}" srcId="{3477B3DF-18CE-4EE1-BE02-9280FA712CF9}" destId="{07B3E86F-67B4-4694-88DB-751E33FFD60A}" srcOrd="6" destOrd="0" parTransId="{E6449997-4F00-437D-A734-C86E001BA681}" sibTransId="{1B3CAA70-D84E-4A7C-81B5-E492F067B535}"/>
    <dgm:cxn modelId="{DA18DEDB-62D4-4DF1-AE39-475D118D224D}" type="presOf" srcId="{53A99E4E-A03F-41BD-A875-AEC1DC42BDBD}" destId="{163E1E2C-E624-44C6-8807-81968E214826}" srcOrd="1" destOrd="0" presId="urn:microsoft.com/office/officeart/2016/7/layout/RepeatingBendingProcessNew"/>
    <dgm:cxn modelId="{3E52F0E8-7547-46F7-BB7A-4719759A8463}" type="presOf" srcId="{CBB4C442-0ACD-4350-8B7D-14C3A89A8154}" destId="{937868F6-3E76-4330-BC8B-5FF3195C7C35}" srcOrd="0" destOrd="0" presId="urn:microsoft.com/office/officeart/2016/7/layout/RepeatingBendingProcessNew"/>
    <dgm:cxn modelId="{8BC2EDEF-0F9A-415E-ACAF-ADAE92037E10}" type="presOf" srcId="{412CBE0C-A95D-49FA-9A6A-5E40405AAD71}" destId="{3DA416D4-30C9-4002-AB83-DFFCA68A560D}" srcOrd="1" destOrd="0" presId="urn:microsoft.com/office/officeart/2016/7/layout/RepeatingBendingProcessNew"/>
    <dgm:cxn modelId="{6A3B5AF9-ED83-4784-BA49-7B8DF303B05D}" srcId="{3477B3DF-18CE-4EE1-BE02-9280FA712CF9}" destId="{75FD1D38-8CE6-494A-ABC9-1043BF1C2DE1}" srcOrd="1" destOrd="0" parTransId="{11A21109-278A-499E-83C6-0C92BE39521B}" sibTransId="{53A99E4E-A03F-41BD-A875-AEC1DC42BDBD}"/>
    <dgm:cxn modelId="{E5AA08C6-86A9-4044-A5DE-9CE922707F19}" type="presParOf" srcId="{6B901599-4AD8-40E1-A09B-4100108A192C}" destId="{BED43A1C-AC64-4F5C-BD80-4B90F49799C2}" srcOrd="0" destOrd="0" presId="urn:microsoft.com/office/officeart/2016/7/layout/RepeatingBendingProcessNew"/>
    <dgm:cxn modelId="{0ABCBFE3-58F3-4A96-80A1-A750C539E1D4}" type="presParOf" srcId="{6B901599-4AD8-40E1-A09B-4100108A192C}" destId="{937868F6-3E76-4330-BC8B-5FF3195C7C35}" srcOrd="1" destOrd="0" presId="urn:microsoft.com/office/officeart/2016/7/layout/RepeatingBendingProcessNew"/>
    <dgm:cxn modelId="{2B2CB0E5-14EC-4597-9BAE-59E2905F8162}" type="presParOf" srcId="{937868F6-3E76-4330-BC8B-5FF3195C7C35}" destId="{7AEB1017-0E41-465D-84BE-6D8149A39732}" srcOrd="0" destOrd="0" presId="urn:microsoft.com/office/officeart/2016/7/layout/RepeatingBendingProcessNew"/>
    <dgm:cxn modelId="{831E78FA-D661-4EE7-B7E1-8D1F0485A9CA}" type="presParOf" srcId="{6B901599-4AD8-40E1-A09B-4100108A192C}" destId="{AB14C375-F678-4E0D-A643-B3ABDF65771F}" srcOrd="2" destOrd="0" presId="urn:microsoft.com/office/officeart/2016/7/layout/RepeatingBendingProcessNew"/>
    <dgm:cxn modelId="{6871D0C1-7AB9-4BFF-94A7-C652F975EAEA}" type="presParOf" srcId="{6B901599-4AD8-40E1-A09B-4100108A192C}" destId="{2C522263-40A3-4529-B3F5-A32D01F0B7BF}" srcOrd="3" destOrd="0" presId="urn:microsoft.com/office/officeart/2016/7/layout/RepeatingBendingProcessNew"/>
    <dgm:cxn modelId="{EA064EFA-C58D-4673-B2BE-16649B7FBB6E}" type="presParOf" srcId="{2C522263-40A3-4529-B3F5-A32D01F0B7BF}" destId="{163E1E2C-E624-44C6-8807-81968E214826}" srcOrd="0" destOrd="0" presId="urn:microsoft.com/office/officeart/2016/7/layout/RepeatingBendingProcessNew"/>
    <dgm:cxn modelId="{01BAC4BA-2B3C-4D5B-80A9-8C109F3B9A0B}" type="presParOf" srcId="{6B901599-4AD8-40E1-A09B-4100108A192C}" destId="{B89D38E8-D1CE-4CC6-97B6-2F9314645068}" srcOrd="4" destOrd="0" presId="urn:microsoft.com/office/officeart/2016/7/layout/RepeatingBendingProcessNew"/>
    <dgm:cxn modelId="{DD2D8CBD-23E6-4FD3-9402-11C54B22CC30}" type="presParOf" srcId="{6B901599-4AD8-40E1-A09B-4100108A192C}" destId="{E399B151-338F-4AD5-91DC-3C06A4421AE4}" srcOrd="5" destOrd="0" presId="urn:microsoft.com/office/officeart/2016/7/layout/RepeatingBendingProcessNew"/>
    <dgm:cxn modelId="{B499B036-9732-47E9-A3C4-6064E0C79622}" type="presParOf" srcId="{E399B151-338F-4AD5-91DC-3C06A4421AE4}" destId="{3DA416D4-30C9-4002-AB83-DFFCA68A560D}" srcOrd="0" destOrd="0" presId="urn:microsoft.com/office/officeart/2016/7/layout/RepeatingBendingProcessNew"/>
    <dgm:cxn modelId="{1CA7D545-C0CD-48DD-8F7B-0D87EB1EFA7E}" type="presParOf" srcId="{6B901599-4AD8-40E1-A09B-4100108A192C}" destId="{5C3AFC43-218A-4006-9D1E-0BD1CA3FF38F}" srcOrd="6" destOrd="0" presId="urn:microsoft.com/office/officeart/2016/7/layout/RepeatingBendingProcessNew"/>
    <dgm:cxn modelId="{2C765CCD-8925-49C8-BC67-017898E1EB02}" type="presParOf" srcId="{6B901599-4AD8-40E1-A09B-4100108A192C}" destId="{A621EE09-258B-48A7-8E58-A1DCB92F7A02}" srcOrd="7" destOrd="0" presId="urn:microsoft.com/office/officeart/2016/7/layout/RepeatingBendingProcessNew"/>
    <dgm:cxn modelId="{5C9435FE-3F3B-4A92-BEDA-15DA8D99F425}" type="presParOf" srcId="{A621EE09-258B-48A7-8E58-A1DCB92F7A02}" destId="{76429AC3-AC06-4828-9E3E-355789D0EF6F}" srcOrd="0" destOrd="0" presId="urn:microsoft.com/office/officeart/2016/7/layout/RepeatingBendingProcessNew"/>
    <dgm:cxn modelId="{AB63076B-AC89-4D55-B3C8-157D89871E95}" type="presParOf" srcId="{6B901599-4AD8-40E1-A09B-4100108A192C}" destId="{3757EF34-CC9A-46B7-B166-C857677C69AB}" srcOrd="8" destOrd="0" presId="urn:microsoft.com/office/officeart/2016/7/layout/RepeatingBendingProcessNew"/>
    <dgm:cxn modelId="{FD90F357-E03F-444F-A51D-4F945ADA805A}" type="presParOf" srcId="{6B901599-4AD8-40E1-A09B-4100108A192C}" destId="{B215EFA6-E1BC-485D-94A3-251DCDF3B3E2}" srcOrd="9" destOrd="0" presId="urn:microsoft.com/office/officeart/2016/7/layout/RepeatingBendingProcessNew"/>
    <dgm:cxn modelId="{7CB9CCF3-7D02-42F5-8A9C-3EA17C978134}" type="presParOf" srcId="{B215EFA6-E1BC-485D-94A3-251DCDF3B3E2}" destId="{6C67CD7E-8162-476B-9E5A-076218ADC8DC}" srcOrd="0" destOrd="0" presId="urn:microsoft.com/office/officeart/2016/7/layout/RepeatingBendingProcessNew"/>
    <dgm:cxn modelId="{1A68FFF4-B501-4F9B-96D9-022885003794}" type="presParOf" srcId="{6B901599-4AD8-40E1-A09B-4100108A192C}" destId="{BC0EF048-B624-4E4F-A180-E75520428BFA}" srcOrd="10" destOrd="0" presId="urn:microsoft.com/office/officeart/2016/7/layout/RepeatingBendingProcessNew"/>
    <dgm:cxn modelId="{B08E1D03-BE4D-45D8-B924-09D15B5D5715}" type="presParOf" srcId="{6B901599-4AD8-40E1-A09B-4100108A192C}" destId="{42D0EF2D-D1D4-4FF9-B465-850A6A8597D5}" srcOrd="11" destOrd="0" presId="urn:microsoft.com/office/officeart/2016/7/layout/RepeatingBendingProcessNew"/>
    <dgm:cxn modelId="{3F76671D-3081-4556-884E-5BD681C4EE2B}" type="presParOf" srcId="{42D0EF2D-D1D4-4FF9-B465-850A6A8597D5}" destId="{7C613A63-6201-48D6-9D89-6B5A62B4B3DF}" srcOrd="0" destOrd="0" presId="urn:microsoft.com/office/officeart/2016/7/layout/RepeatingBendingProcessNew"/>
    <dgm:cxn modelId="{A9A72FC7-393A-4B20-85F4-CD4EED321E79}" type="presParOf" srcId="{6B901599-4AD8-40E1-A09B-4100108A192C}" destId="{FA4941A8-4D05-45FA-A994-C8BDB4E41871}" srcOrd="12"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1753ECB-014F-4148-BF58-09AEF8C16E98}" type="doc">
      <dgm:prSet loTypeId="urn:microsoft.com/office/officeart/2008/layout/VerticalCurvedList" loCatId="" qsTypeId="urn:microsoft.com/office/officeart/2005/8/quickstyle/simple4" qsCatId="simple" csTypeId="urn:microsoft.com/office/officeart/2005/8/colors/colorful5" csCatId="colorful" phldr="1"/>
      <dgm:spPr/>
      <dgm:t>
        <a:bodyPr/>
        <a:lstStyle/>
        <a:p>
          <a:endParaRPr lang="en-US"/>
        </a:p>
      </dgm:t>
    </dgm:pt>
    <dgm:pt modelId="{325082D4-E5FD-7D4C-87FA-8AF619BFB148}">
      <dgm:prSet phldrT="[Text]"/>
      <dgm:spPr>
        <a:solidFill>
          <a:srgbClr val="EDA70B"/>
        </a:solidFill>
      </dgm:spPr>
      <dgm:t>
        <a:bodyPr/>
        <a:lstStyle/>
        <a:p>
          <a:r>
            <a:rPr lang="en-GB" dirty="0">
              <a:latin typeface="Univers Condensed (Headings)"/>
            </a:rPr>
            <a:t>The government sold recently privatised banks often on favourable terms to their previous owners or to people close to the political regime.</a:t>
          </a:r>
          <a:endParaRPr lang="en-US" dirty="0">
            <a:latin typeface="Univers Condensed (Headings)"/>
          </a:endParaRPr>
        </a:p>
      </dgm:t>
    </dgm:pt>
    <dgm:pt modelId="{2661457C-9A88-4E4F-9284-E18E84DEF184}" type="parTrans" cxnId="{1A314FA0-50D3-2D4C-92CB-30E2363982BC}">
      <dgm:prSet/>
      <dgm:spPr/>
      <dgm:t>
        <a:bodyPr/>
        <a:lstStyle/>
        <a:p>
          <a:endParaRPr lang="en-US"/>
        </a:p>
      </dgm:t>
    </dgm:pt>
    <dgm:pt modelId="{88681A35-1DF6-614B-AF16-7CA24FF31FC6}" type="sibTrans" cxnId="{1A314FA0-50D3-2D4C-92CB-30E2363982BC}">
      <dgm:prSet/>
      <dgm:spPr/>
      <dgm:t>
        <a:bodyPr/>
        <a:lstStyle/>
        <a:p>
          <a:endParaRPr lang="en-US"/>
        </a:p>
      </dgm:t>
    </dgm:pt>
    <dgm:pt modelId="{00AF1BD3-B0CA-E645-8567-4638E8746C11}">
      <dgm:prSet phldrT="[Text]"/>
      <dgm:spPr>
        <a:solidFill>
          <a:srgbClr val="FE6000"/>
        </a:solidFill>
      </dgm:spPr>
      <dgm:t>
        <a:bodyPr/>
        <a:lstStyle/>
        <a:p>
          <a:r>
            <a:rPr lang="en-GB" dirty="0">
              <a:latin typeface="Univers Condensed (Headings)"/>
            </a:rPr>
            <a:t>They then used the bank credit to buy industrial firms in further privatisations and grow the group.</a:t>
          </a:r>
          <a:endParaRPr lang="en-US" dirty="0">
            <a:latin typeface="Univers Condensed (Headings)"/>
          </a:endParaRPr>
        </a:p>
      </dgm:t>
    </dgm:pt>
    <dgm:pt modelId="{777F3619-F435-0242-BAF1-FD0F5D837F94}" type="parTrans" cxnId="{CC676710-1DAE-BE4B-AF8E-1B285B8AC546}">
      <dgm:prSet/>
      <dgm:spPr/>
      <dgm:t>
        <a:bodyPr/>
        <a:lstStyle/>
        <a:p>
          <a:endParaRPr lang="en-US"/>
        </a:p>
      </dgm:t>
    </dgm:pt>
    <dgm:pt modelId="{F26C5D7F-EE2E-B540-8174-6809FA255915}" type="sibTrans" cxnId="{CC676710-1DAE-BE4B-AF8E-1B285B8AC546}">
      <dgm:prSet/>
      <dgm:spPr/>
      <dgm:t>
        <a:bodyPr/>
        <a:lstStyle/>
        <a:p>
          <a:endParaRPr lang="en-US"/>
        </a:p>
      </dgm:t>
    </dgm:pt>
    <dgm:pt modelId="{A5602125-6D16-D34E-B3D4-5D290BFC80F0}">
      <dgm:prSet phldrT="[Text]"/>
      <dgm:spPr>
        <a:solidFill>
          <a:srgbClr val="FE4001"/>
        </a:solidFill>
      </dgm:spPr>
      <dgm:t>
        <a:bodyPr/>
        <a:lstStyle/>
        <a:p>
          <a:r>
            <a:rPr lang="en-GB" dirty="0">
              <a:latin typeface="+mj-lt"/>
            </a:rPr>
            <a:t>During the transition period of 1977-1980, only these groups had access to private foreign borrowing at low interest rates, and invested these domestically, earning high returns in the sector that benefitted from the reduction in tariff rates.</a:t>
          </a:r>
          <a:endParaRPr lang="en-US" dirty="0">
            <a:latin typeface="+mj-lt"/>
          </a:endParaRPr>
        </a:p>
      </dgm:t>
    </dgm:pt>
    <dgm:pt modelId="{C7AAE6FB-86B7-4946-8804-3E7AD5D31192}" type="parTrans" cxnId="{F27A0407-CC93-B740-8FF8-444C626E8B61}">
      <dgm:prSet/>
      <dgm:spPr/>
      <dgm:t>
        <a:bodyPr/>
        <a:lstStyle/>
        <a:p>
          <a:endParaRPr lang="en-US"/>
        </a:p>
      </dgm:t>
    </dgm:pt>
    <dgm:pt modelId="{64A492B7-CA73-0C49-9397-53860B930257}" type="sibTrans" cxnId="{F27A0407-CC93-B740-8FF8-444C626E8B61}">
      <dgm:prSet/>
      <dgm:spPr/>
      <dgm:t>
        <a:bodyPr/>
        <a:lstStyle/>
        <a:p>
          <a:endParaRPr lang="en-US"/>
        </a:p>
      </dgm:t>
    </dgm:pt>
    <dgm:pt modelId="{ADC3458D-549E-004B-873D-4811844AD1A7}">
      <dgm:prSet/>
      <dgm:spPr>
        <a:solidFill>
          <a:srgbClr val="EC6D0B"/>
        </a:solidFill>
      </dgm:spPr>
      <dgm:t>
        <a:bodyPr/>
        <a:lstStyle/>
        <a:p>
          <a:r>
            <a:rPr lang="en-GB" dirty="0">
              <a:latin typeface="Univers Condensed (Headings)"/>
            </a:rPr>
            <a:t>With financial liberalisation, large business conglomerates expanded and included at least one of the recently privatised banks.</a:t>
          </a:r>
          <a:endParaRPr lang="en-US" dirty="0">
            <a:latin typeface="Univers Condensed (Headings)"/>
          </a:endParaRPr>
        </a:p>
      </dgm:t>
    </dgm:pt>
    <dgm:pt modelId="{69ACB992-D151-B348-9791-BA972AB312A5}" type="parTrans" cxnId="{D7F4C46D-8C6A-1949-B780-B01E5698E0E4}">
      <dgm:prSet/>
      <dgm:spPr/>
      <dgm:t>
        <a:bodyPr/>
        <a:lstStyle/>
        <a:p>
          <a:endParaRPr lang="en-US"/>
        </a:p>
      </dgm:t>
    </dgm:pt>
    <dgm:pt modelId="{EF00938B-CA03-274F-A7B6-74E8C8DD08C1}" type="sibTrans" cxnId="{D7F4C46D-8C6A-1949-B780-B01E5698E0E4}">
      <dgm:prSet/>
      <dgm:spPr/>
      <dgm:t>
        <a:bodyPr/>
        <a:lstStyle/>
        <a:p>
          <a:endParaRPr lang="en-US"/>
        </a:p>
      </dgm:t>
    </dgm:pt>
    <dgm:pt modelId="{CABDCBCB-F040-4A4C-B5B0-4CBD4313C9B5}" type="pres">
      <dgm:prSet presAssocID="{21753ECB-014F-4148-BF58-09AEF8C16E98}" presName="Name0" presStyleCnt="0">
        <dgm:presLayoutVars>
          <dgm:chMax val="7"/>
          <dgm:chPref val="7"/>
          <dgm:dir/>
        </dgm:presLayoutVars>
      </dgm:prSet>
      <dgm:spPr/>
    </dgm:pt>
    <dgm:pt modelId="{3CF0EF4A-5072-CB4F-BA65-653548A48A3B}" type="pres">
      <dgm:prSet presAssocID="{21753ECB-014F-4148-BF58-09AEF8C16E98}" presName="Name1" presStyleCnt="0"/>
      <dgm:spPr/>
    </dgm:pt>
    <dgm:pt modelId="{2179200E-98ED-AE48-8CFA-012B8C4F2CDE}" type="pres">
      <dgm:prSet presAssocID="{21753ECB-014F-4148-BF58-09AEF8C16E98}" presName="cycle" presStyleCnt="0"/>
      <dgm:spPr/>
    </dgm:pt>
    <dgm:pt modelId="{341EF631-F8EB-0344-9CAB-A334A95B4AC2}" type="pres">
      <dgm:prSet presAssocID="{21753ECB-014F-4148-BF58-09AEF8C16E98}" presName="srcNode" presStyleLbl="node1" presStyleIdx="0" presStyleCnt="4"/>
      <dgm:spPr/>
    </dgm:pt>
    <dgm:pt modelId="{4F439EDD-7201-934C-ABF7-4AB2AA3DC7AD}" type="pres">
      <dgm:prSet presAssocID="{21753ECB-014F-4148-BF58-09AEF8C16E98}" presName="conn" presStyleLbl="parChTrans1D2" presStyleIdx="0" presStyleCnt="1"/>
      <dgm:spPr/>
    </dgm:pt>
    <dgm:pt modelId="{FD6C1090-D882-EA42-A120-4D14DEC87F34}" type="pres">
      <dgm:prSet presAssocID="{21753ECB-014F-4148-BF58-09AEF8C16E98}" presName="extraNode" presStyleLbl="node1" presStyleIdx="0" presStyleCnt="4"/>
      <dgm:spPr/>
    </dgm:pt>
    <dgm:pt modelId="{000A1A33-FBA0-7B4C-A1ED-A8C6564CC094}" type="pres">
      <dgm:prSet presAssocID="{21753ECB-014F-4148-BF58-09AEF8C16E98}" presName="dstNode" presStyleLbl="node1" presStyleIdx="0" presStyleCnt="4"/>
      <dgm:spPr/>
    </dgm:pt>
    <dgm:pt modelId="{87DE573A-51C2-7344-ABB7-6A1F13EC8E6A}" type="pres">
      <dgm:prSet presAssocID="{325082D4-E5FD-7D4C-87FA-8AF619BFB148}" presName="text_1" presStyleLbl="node1" presStyleIdx="0" presStyleCnt="4">
        <dgm:presLayoutVars>
          <dgm:bulletEnabled val="1"/>
        </dgm:presLayoutVars>
      </dgm:prSet>
      <dgm:spPr/>
    </dgm:pt>
    <dgm:pt modelId="{C9032EFE-1E1C-484B-B8A0-1CB43CF14D6B}" type="pres">
      <dgm:prSet presAssocID="{325082D4-E5FD-7D4C-87FA-8AF619BFB148}" presName="accent_1" presStyleCnt="0"/>
      <dgm:spPr/>
    </dgm:pt>
    <dgm:pt modelId="{A9995D88-33B7-4B46-882F-586BF1CC9B05}" type="pres">
      <dgm:prSet presAssocID="{325082D4-E5FD-7D4C-87FA-8AF619BFB148}" presName="accentRepeatNode" presStyleLbl="solidFgAcc1" presStyleIdx="0" presStyleCnt="4"/>
      <dgm:spPr/>
    </dgm:pt>
    <dgm:pt modelId="{1C0B3C71-D740-2C44-AB78-16D3048F1C24}" type="pres">
      <dgm:prSet presAssocID="{ADC3458D-549E-004B-873D-4811844AD1A7}" presName="text_2" presStyleLbl="node1" presStyleIdx="1" presStyleCnt="4">
        <dgm:presLayoutVars>
          <dgm:bulletEnabled val="1"/>
        </dgm:presLayoutVars>
      </dgm:prSet>
      <dgm:spPr/>
    </dgm:pt>
    <dgm:pt modelId="{2E0D4D97-5458-CC42-A77D-C344BF6B0C15}" type="pres">
      <dgm:prSet presAssocID="{ADC3458D-549E-004B-873D-4811844AD1A7}" presName="accent_2" presStyleCnt="0"/>
      <dgm:spPr/>
    </dgm:pt>
    <dgm:pt modelId="{0CC40DEA-1D3C-B549-9E50-F50AA9BCB54D}" type="pres">
      <dgm:prSet presAssocID="{ADC3458D-549E-004B-873D-4811844AD1A7}" presName="accentRepeatNode" presStyleLbl="solidFgAcc1" presStyleIdx="1" presStyleCnt="4"/>
      <dgm:spPr/>
    </dgm:pt>
    <dgm:pt modelId="{E4103CEA-A96B-7A45-9EBB-A17FE2802413}" type="pres">
      <dgm:prSet presAssocID="{00AF1BD3-B0CA-E645-8567-4638E8746C11}" presName="text_3" presStyleLbl="node1" presStyleIdx="2" presStyleCnt="4">
        <dgm:presLayoutVars>
          <dgm:bulletEnabled val="1"/>
        </dgm:presLayoutVars>
      </dgm:prSet>
      <dgm:spPr/>
    </dgm:pt>
    <dgm:pt modelId="{EE3B0BB4-F07F-3C44-B635-3B0DE9FC2F3F}" type="pres">
      <dgm:prSet presAssocID="{00AF1BD3-B0CA-E645-8567-4638E8746C11}" presName="accent_3" presStyleCnt="0"/>
      <dgm:spPr/>
    </dgm:pt>
    <dgm:pt modelId="{E1D50A0D-DA79-D04B-9931-DB290BCC4F53}" type="pres">
      <dgm:prSet presAssocID="{00AF1BD3-B0CA-E645-8567-4638E8746C11}" presName="accentRepeatNode" presStyleLbl="solidFgAcc1" presStyleIdx="2" presStyleCnt="4"/>
      <dgm:spPr/>
    </dgm:pt>
    <dgm:pt modelId="{F289282C-F13A-704C-9C17-08D29AD6547F}" type="pres">
      <dgm:prSet presAssocID="{A5602125-6D16-D34E-B3D4-5D290BFC80F0}" presName="text_4" presStyleLbl="node1" presStyleIdx="3" presStyleCnt="4">
        <dgm:presLayoutVars>
          <dgm:bulletEnabled val="1"/>
        </dgm:presLayoutVars>
      </dgm:prSet>
      <dgm:spPr/>
    </dgm:pt>
    <dgm:pt modelId="{102EFDB2-4999-0A48-8FC0-7AFF75C8735D}" type="pres">
      <dgm:prSet presAssocID="{A5602125-6D16-D34E-B3D4-5D290BFC80F0}" presName="accent_4" presStyleCnt="0"/>
      <dgm:spPr/>
    </dgm:pt>
    <dgm:pt modelId="{CBA74A80-20B5-0A49-A90A-37FA8C44E515}" type="pres">
      <dgm:prSet presAssocID="{A5602125-6D16-D34E-B3D4-5D290BFC80F0}" presName="accentRepeatNode" presStyleLbl="solidFgAcc1" presStyleIdx="3" presStyleCnt="4"/>
      <dgm:spPr/>
    </dgm:pt>
  </dgm:ptLst>
  <dgm:cxnLst>
    <dgm:cxn modelId="{F27A0407-CC93-B740-8FF8-444C626E8B61}" srcId="{21753ECB-014F-4148-BF58-09AEF8C16E98}" destId="{A5602125-6D16-D34E-B3D4-5D290BFC80F0}" srcOrd="3" destOrd="0" parTransId="{C7AAE6FB-86B7-4946-8804-3E7AD5D31192}" sibTransId="{64A492B7-CA73-0C49-9397-53860B930257}"/>
    <dgm:cxn modelId="{F6E17D0B-DCC3-814E-9998-30C6BF361AB3}" type="presOf" srcId="{A5602125-6D16-D34E-B3D4-5D290BFC80F0}" destId="{F289282C-F13A-704C-9C17-08D29AD6547F}" srcOrd="0" destOrd="0" presId="urn:microsoft.com/office/officeart/2008/layout/VerticalCurvedList"/>
    <dgm:cxn modelId="{CC676710-1DAE-BE4B-AF8E-1B285B8AC546}" srcId="{21753ECB-014F-4148-BF58-09AEF8C16E98}" destId="{00AF1BD3-B0CA-E645-8567-4638E8746C11}" srcOrd="2" destOrd="0" parTransId="{777F3619-F435-0242-BAF1-FD0F5D837F94}" sibTransId="{F26C5D7F-EE2E-B540-8174-6809FA255915}"/>
    <dgm:cxn modelId="{A1B10948-C925-B447-84B8-B1755A2DC213}" type="presOf" srcId="{325082D4-E5FD-7D4C-87FA-8AF619BFB148}" destId="{87DE573A-51C2-7344-ABB7-6A1F13EC8E6A}" srcOrd="0" destOrd="0" presId="urn:microsoft.com/office/officeart/2008/layout/VerticalCurvedList"/>
    <dgm:cxn modelId="{D7F4C46D-8C6A-1949-B780-B01E5698E0E4}" srcId="{21753ECB-014F-4148-BF58-09AEF8C16E98}" destId="{ADC3458D-549E-004B-873D-4811844AD1A7}" srcOrd="1" destOrd="0" parTransId="{69ACB992-D151-B348-9791-BA972AB312A5}" sibTransId="{EF00938B-CA03-274F-A7B6-74E8C8DD08C1}"/>
    <dgm:cxn modelId="{1A314FA0-50D3-2D4C-92CB-30E2363982BC}" srcId="{21753ECB-014F-4148-BF58-09AEF8C16E98}" destId="{325082D4-E5FD-7D4C-87FA-8AF619BFB148}" srcOrd="0" destOrd="0" parTransId="{2661457C-9A88-4E4F-9284-E18E84DEF184}" sibTransId="{88681A35-1DF6-614B-AF16-7CA24FF31FC6}"/>
    <dgm:cxn modelId="{C80C30A6-A5C8-BB4D-97D5-C138151EB0CF}" type="presOf" srcId="{21753ECB-014F-4148-BF58-09AEF8C16E98}" destId="{CABDCBCB-F040-4A4C-B5B0-4CBD4313C9B5}" srcOrd="0" destOrd="0" presId="urn:microsoft.com/office/officeart/2008/layout/VerticalCurvedList"/>
    <dgm:cxn modelId="{7B915FA9-853F-044E-B5D9-8C7AA73EF60B}" type="presOf" srcId="{ADC3458D-549E-004B-873D-4811844AD1A7}" destId="{1C0B3C71-D740-2C44-AB78-16D3048F1C24}" srcOrd="0" destOrd="0" presId="urn:microsoft.com/office/officeart/2008/layout/VerticalCurvedList"/>
    <dgm:cxn modelId="{3E730BC2-69AC-5F47-B03F-5529D07C2BC8}" type="presOf" srcId="{88681A35-1DF6-614B-AF16-7CA24FF31FC6}" destId="{4F439EDD-7201-934C-ABF7-4AB2AA3DC7AD}" srcOrd="0" destOrd="0" presId="urn:microsoft.com/office/officeart/2008/layout/VerticalCurvedList"/>
    <dgm:cxn modelId="{EB737EEC-DCDA-3842-BC26-53E3FCB5B121}" type="presOf" srcId="{00AF1BD3-B0CA-E645-8567-4638E8746C11}" destId="{E4103CEA-A96B-7A45-9EBB-A17FE2802413}" srcOrd="0" destOrd="0" presId="urn:microsoft.com/office/officeart/2008/layout/VerticalCurvedList"/>
    <dgm:cxn modelId="{83687B3A-2A6F-7041-8216-6E9CB74351E5}" type="presParOf" srcId="{CABDCBCB-F040-4A4C-B5B0-4CBD4313C9B5}" destId="{3CF0EF4A-5072-CB4F-BA65-653548A48A3B}" srcOrd="0" destOrd="0" presId="urn:microsoft.com/office/officeart/2008/layout/VerticalCurvedList"/>
    <dgm:cxn modelId="{0C040117-A2CC-0F4B-9F59-9B4E80757E8A}" type="presParOf" srcId="{3CF0EF4A-5072-CB4F-BA65-653548A48A3B}" destId="{2179200E-98ED-AE48-8CFA-012B8C4F2CDE}" srcOrd="0" destOrd="0" presId="urn:microsoft.com/office/officeart/2008/layout/VerticalCurvedList"/>
    <dgm:cxn modelId="{2D98FD70-6E8C-3C41-9632-04600EA7131F}" type="presParOf" srcId="{2179200E-98ED-AE48-8CFA-012B8C4F2CDE}" destId="{341EF631-F8EB-0344-9CAB-A334A95B4AC2}" srcOrd="0" destOrd="0" presId="urn:microsoft.com/office/officeart/2008/layout/VerticalCurvedList"/>
    <dgm:cxn modelId="{9241C4FB-4ED2-0D46-A701-C7428B8C0825}" type="presParOf" srcId="{2179200E-98ED-AE48-8CFA-012B8C4F2CDE}" destId="{4F439EDD-7201-934C-ABF7-4AB2AA3DC7AD}" srcOrd="1" destOrd="0" presId="urn:microsoft.com/office/officeart/2008/layout/VerticalCurvedList"/>
    <dgm:cxn modelId="{D6EB3EE8-17C9-9C40-B7B4-004C8C91A484}" type="presParOf" srcId="{2179200E-98ED-AE48-8CFA-012B8C4F2CDE}" destId="{FD6C1090-D882-EA42-A120-4D14DEC87F34}" srcOrd="2" destOrd="0" presId="urn:microsoft.com/office/officeart/2008/layout/VerticalCurvedList"/>
    <dgm:cxn modelId="{C7477614-5C89-4943-AF2F-8B1A37B8E7A2}" type="presParOf" srcId="{2179200E-98ED-AE48-8CFA-012B8C4F2CDE}" destId="{000A1A33-FBA0-7B4C-A1ED-A8C6564CC094}" srcOrd="3" destOrd="0" presId="urn:microsoft.com/office/officeart/2008/layout/VerticalCurvedList"/>
    <dgm:cxn modelId="{4E3A0372-5E03-6844-BFCA-AFA74855F5E7}" type="presParOf" srcId="{3CF0EF4A-5072-CB4F-BA65-653548A48A3B}" destId="{87DE573A-51C2-7344-ABB7-6A1F13EC8E6A}" srcOrd="1" destOrd="0" presId="urn:microsoft.com/office/officeart/2008/layout/VerticalCurvedList"/>
    <dgm:cxn modelId="{306D3AA6-7AD3-8140-96CE-D07192A63E45}" type="presParOf" srcId="{3CF0EF4A-5072-CB4F-BA65-653548A48A3B}" destId="{C9032EFE-1E1C-484B-B8A0-1CB43CF14D6B}" srcOrd="2" destOrd="0" presId="urn:microsoft.com/office/officeart/2008/layout/VerticalCurvedList"/>
    <dgm:cxn modelId="{2FF11D6B-DA17-4043-8F63-59AA2FC14110}" type="presParOf" srcId="{C9032EFE-1E1C-484B-B8A0-1CB43CF14D6B}" destId="{A9995D88-33B7-4B46-882F-586BF1CC9B05}" srcOrd="0" destOrd="0" presId="urn:microsoft.com/office/officeart/2008/layout/VerticalCurvedList"/>
    <dgm:cxn modelId="{1C34E7D5-6C37-C445-8800-DD08B3275220}" type="presParOf" srcId="{3CF0EF4A-5072-CB4F-BA65-653548A48A3B}" destId="{1C0B3C71-D740-2C44-AB78-16D3048F1C24}" srcOrd="3" destOrd="0" presId="urn:microsoft.com/office/officeart/2008/layout/VerticalCurvedList"/>
    <dgm:cxn modelId="{8690C099-A3A3-3646-B3E9-D799C695272F}" type="presParOf" srcId="{3CF0EF4A-5072-CB4F-BA65-653548A48A3B}" destId="{2E0D4D97-5458-CC42-A77D-C344BF6B0C15}" srcOrd="4" destOrd="0" presId="urn:microsoft.com/office/officeart/2008/layout/VerticalCurvedList"/>
    <dgm:cxn modelId="{A7D00D94-85F9-F842-906E-03D3668F68B2}" type="presParOf" srcId="{2E0D4D97-5458-CC42-A77D-C344BF6B0C15}" destId="{0CC40DEA-1D3C-B549-9E50-F50AA9BCB54D}" srcOrd="0" destOrd="0" presId="urn:microsoft.com/office/officeart/2008/layout/VerticalCurvedList"/>
    <dgm:cxn modelId="{03CB9C7D-8108-6D4E-AEA9-A574EAF02FAE}" type="presParOf" srcId="{3CF0EF4A-5072-CB4F-BA65-653548A48A3B}" destId="{E4103CEA-A96B-7A45-9EBB-A17FE2802413}" srcOrd="5" destOrd="0" presId="urn:microsoft.com/office/officeart/2008/layout/VerticalCurvedList"/>
    <dgm:cxn modelId="{14486AC3-93C1-524E-B379-2AFE97BDD82B}" type="presParOf" srcId="{3CF0EF4A-5072-CB4F-BA65-653548A48A3B}" destId="{EE3B0BB4-F07F-3C44-B635-3B0DE9FC2F3F}" srcOrd="6" destOrd="0" presId="urn:microsoft.com/office/officeart/2008/layout/VerticalCurvedList"/>
    <dgm:cxn modelId="{B2E7F95E-0443-374E-91E3-D71CE4BEF207}" type="presParOf" srcId="{EE3B0BB4-F07F-3C44-B635-3B0DE9FC2F3F}" destId="{E1D50A0D-DA79-D04B-9931-DB290BCC4F53}" srcOrd="0" destOrd="0" presId="urn:microsoft.com/office/officeart/2008/layout/VerticalCurvedList"/>
    <dgm:cxn modelId="{B8079469-F274-4E4C-81F7-C550270C93D1}" type="presParOf" srcId="{3CF0EF4A-5072-CB4F-BA65-653548A48A3B}" destId="{F289282C-F13A-704C-9C17-08D29AD6547F}" srcOrd="7" destOrd="0" presId="urn:microsoft.com/office/officeart/2008/layout/VerticalCurvedList"/>
    <dgm:cxn modelId="{1D4AD0F0-A9AC-AD4F-8419-5CE927330B3F}" type="presParOf" srcId="{3CF0EF4A-5072-CB4F-BA65-653548A48A3B}" destId="{102EFDB2-4999-0A48-8FC0-7AFF75C8735D}" srcOrd="8" destOrd="0" presId="urn:microsoft.com/office/officeart/2008/layout/VerticalCurvedList"/>
    <dgm:cxn modelId="{439340D3-6925-E349-BEE0-CBE4E71299B9}" type="presParOf" srcId="{102EFDB2-4999-0A48-8FC0-7AFF75C8735D}" destId="{CBA74A80-20B5-0A49-A90A-37FA8C44E51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477B3DF-18CE-4EE1-BE02-9280FA712CF9}" type="doc">
      <dgm:prSet loTypeId="urn:microsoft.com/office/officeart/2016/7/layout/RepeatingBendingProcessNew" loCatId="process" qsTypeId="urn:microsoft.com/office/officeart/2005/8/quickstyle/simple1" qsCatId="simple" csTypeId="urn:microsoft.com/office/officeart/2005/8/colors/colorful3" csCatId="colorful" phldr="1"/>
      <dgm:spPr/>
      <dgm:t>
        <a:bodyPr/>
        <a:lstStyle/>
        <a:p>
          <a:endParaRPr lang="en-GB"/>
        </a:p>
      </dgm:t>
    </dgm:pt>
    <dgm:pt modelId="{6357DB9B-21F5-4846-BAFF-5121ACDE7BFB}">
      <dgm:prSet phldrT="[Text]"/>
      <dgm:spPr>
        <a:solidFill>
          <a:srgbClr val="EDA70B"/>
        </a:solidFill>
      </dgm:spPr>
      <dgm:t>
        <a:bodyPr/>
        <a:lstStyle/>
        <a:p>
          <a:r>
            <a:rPr lang="en-GB" dirty="0">
              <a:latin typeface="Univers Condensed (Headings)"/>
            </a:rPr>
            <a:t>High debt induces the risk of rising interest rates. The peg to the U.S. dollar meant adopting the tight U.S. monetary policy of the early 1980s, and an appreciation that lowered competitiveness.</a:t>
          </a:r>
        </a:p>
      </dgm:t>
    </dgm:pt>
    <dgm:pt modelId="{A5AA68C5-CA6A-4C97-BAE8-3FE7B0723D72}" type="parTrans" cxnId="{F769F101-8CF4-4330-B9E7-777475F000CB}">
      <dgm:prSet/>
      <dgm:spPr/>
      <dgm:t>
        <a:bodyPr/>
        <a:lstStyle/>
        <a:p>
          <a:endParaRPr lang="en-GB"/>
        </a:p>
      </dgm:t>
    </dgm:pt>
    <dgm:pt modelId="{CBB4C442-0ACD-4350-8B7D-14C3A89A8154}" type="sibTrans" cxnId="{F769F101-8CF4-4330-B9E7-777475F000CB}">
      <dgm:prSet/>
      <dgm:spPr/>
      <dgm:t>
        <a:bodyPr/>
        <a:lstStyle/>
        <a:p>
          <a:endParaRPr lang="en-GB"/>
        </a:p>
      </dgm:t>
    </dgm:pt>
    <dgm:pt modelId="{75FD1D38-8CE6-494A-ABC9-1043BF1C2DE1}">
      <dgm:prSet phldrT="[Text]"/>
      <dgm:spPr>
        <a:solidFill>
          <a:srgbClr val="EC6D0B"/>
        </a:solidFill>
      </dgm:spPr>
      <dgm:t>
        <a:bodyPr/>
        <a:lstStyle/>
        <a:p>
          <a:r>
            <a:rPr lang="en-GB" dirty="0">
              <a:latin typeface="Univers Condensed (Headings)"/>
            </a:rPr>
            <a:t>Capital flows reversed, away from Chile, and real interest rates rose to 40% by the end of 1981</a:t>
          </a:r>
          <a:r>
            <a:rPr lang="en-GB" baseline="0" dirty="0">
              <a:latin typeface="Univers Condensed (Headings)"/>
            </a:rPr>
            <a:t>. In 1982, the peg of the peso was dropped and it devalued by almost half.</a:t>
          </a:r>
          <a:endParaRPr lang="en-GB" dirty="0">
            <a:latin typeface="Univers Condensed (Headings)"/>
          </a:endParaRPr>
        </a:p>
      </dgm:t>
    </dgm:pt>
    <dgm:pt modelId="{11A21109-278A-499E-83C6-0C92BE39521B}" type="parTrans" cxnId="{6A3B5AF9-ED83-4784-BA49-7B8DF303B05D}">
      <dgm:prSet/>
      <dgm:spPr/>
      <dgm:t>
        <a:bodyPr/>
        <a:lstStyle/>
        <a:p>
          <a:endParaRPr lang="en-GB"/>
        </a:p>
      </dgm:t>
    </dgm:pt>
    <dgm:pt modelId="{53A99E4E-A03F-41BD-A875-AEC1DC42BDBD}" type="sibTrans" cxnId="{6A3B5AF9-ED83-4784-BA49-7B8DF303B05D}">
      <dgm:prSet/>
      <dgm:spPr/>
      <dgm:t>
        <a:bodyPr/>
        <a:lstStyle/>
        <a:p>
          <a:endParaRPr lang="en-GB"/>
        </a:p>
      </dgm:t>
    </dgm:pt>
    <dgm:pt modelId="{E63A3B95-8562-4DAE-B3BB-32276F06540E}">
      <dgm:prSet phldrT="[Text]"/>
      <dgm:spPr>
        <a:solidFill>
          <a:srgbClr val="FE6000"/>
        </a:solidFill>
      </dgm:spPr>
      <dgm:t>
        <a:bodyPr/>
        <a:lstStyle/>
        <a:p>
          <a:r>
            <a:rPr lang="en-GB" dirty="0">
              <a:latin typeface="Univers Condensed (Headings)"/>
            </a:rPr>
            <a:t>In</a:t>
          </a:r>
          <a:r>
            <a:rPr lang="en-GB" baseline="0" dirty="0">
              <a:latin typeface="Univers Condensed (Headings)"/>
            </a:rPr>
            <a:t> 1981, 8 financial institutions were rescued by the government. By the end of 1983, the government owned more than 50% of the banking system. </a:t>
          </a:r>
          <a:endParaRPr lang="en-GB" dirty="0">
            <a:latin typeface="Univers Condensed (Headings)"/>
          </a:endParaRPr>
        </a:p>
      </dgm:t>
    </dgm:pt>
    <dgm:pt modelId="{188A5601-D856-4F92-B30D-3AFED4208E82}" type="parTrans" cxnId="{EAFF5113-4AFB-4B13-9D8E-234000E20D5F}">
      <dgm:prSet/>
      <dgm:spPr/>
      <dgm:t>
        <a:bodyPr/>
        <a:lstStyle/>
        <a:p>
          <a:endParaRPr lang="en-GB"/>
        </a:p>
      </dgm:t>
    </dgm:pt>
    <dgm:pt modelId="{412CBE0C-A95D-49FA-9A6A-5E40405AAD71}" type="sibTrans" cxnId="{EAFF5113-4AFB-4B13-9D8E-234000E20D5F}">
      <dgm:prSet/>
      <dgm:spPr/>
      <dgm:t>
        <a:bodyPr/>
        <a:lstStyle/>
        <a:p>
          <a:endParaRPr lang="en-GB"/>
        </a:p>
      </dgm:t>
    </dgm:pt>
    <dgm:pt modelId="{F1A5217D-414F-42F7-84F1-431C9301E201}">
      <dgm:prSet/>
      <dgm:spPr>
        <a:solidFill>
          <a:srgbClr val="FE4001"/>
        </a:solidFill>
      </dgm:spPr>
      <dgm:t>
        <a:bodyPr/>
        <a:lstStyle/>
        <a:p>
          <a:r>
            <a:rPr lang="en-GB" dirty="0">
              <a:latin typeface="Univers Condensed (Headings)"/>
            </a:rPr>
            <a:t>The businesses within the groups suffered. In 1982, supervisory authorities forbade banks from rolling-over loans with large unrealised losses, limiting self-lending within the business groups</a:t>
          </a:r>
        </a:p>
      </dgm:t>
    </dgm:pt>
    <dgm:pt modelId="{774C72B2-3EF4-468D-8770-19149A5E72EA}" type="parTrans" cxnId="{684DABC6-166F-409A-8BB8-F315AD04D999}">
      <dgm:prSet/>
      <dgm:spPr/>
      <dgm:t>
        <a:bodyPr/>
        <a:lstStyle/>
        <a:p>
          <a:endParaRPr lang="en-GB"/>
        </a:p>
      </dgm:t>
    </dgm:pt>
    <dgm:pt modelId="{25279D80-13DC-4AFE-A59F-6EB5F1CA6F58}" type="sibTrans" cxnId="{684DABC6-166F-409A-8BB8-F315AD04D999}">
      <dgm:prSet/>
      <dgm:spPr/>
      <dgm:t>
        <a:bodyPr/>
        <a:lstStyle/>
        <a:p>
          <a:endParaRPr lang="en-GB"/>
        </a:p>
      </dgm:t>
    </dgm:pt>
    <dgm:pt modelId="{D4FC7EE8-3CF2-41BC-82D6-936B94320FF9}">
      <dgm:prSet/>
      <dgm:spPr>
        <a:solidFill>
          <a:srgbClr val="FF2A00"/>
        </a:solidFill>
      </dgm:spPr>
      <dgm:t>
        <a:bodyPr/>
        <a:lstStyle/>
        <a:p>
          <a:r>
            <a:rPr lang="en-GB" dirty="0">
              <a:latin typeface="Univers Condensed (Headings)"/>
            </a:rPr>
            <a:t>GNP</a:t>
          </a:r>
          <a:r>
            <a:rPr lang="en-GB" baseline="0" dirty="0">
              <a:latin typeface="Univers Condensed (Headings)"/>
            </a:rPr>
            <a:t> fell by 14% in 1982, and there were more than 800 company bankruptcies. Unemployment reached 30% in 1983.</a:t>
          </a:r>
          <a:endParaRPr lang="en-GB" dirty="0">
            <a:latin typeface="Univers Condensed (Headings)"/>
          </a:endParaRPr>
        </a:p>
      </dgm:t>
    </dgm:pt>
    <dgm:pt modelId="{DA30DA8A-65B5-45B3-BC07-D923D3BB0A9A}" type="parTrans" cxnId="{500C3DD4-CA14-4ADF-AF1B-BBEA32CB5AAF}">
      <dgm:prSet/>
      <dgm:spPr/>
      <dgm:t>
        <a:bodyPr/>
        <a:lstStyle/>
        <a:p>
          <a:endParaRPr lang="en-GB"/>
        </a:p>
      </dgm:t>
    </dgm:pt>
    <dgm:pt modelId="{74B745DB-8C8B-4986-9CA2-B5B1B73E04F3}" type="sibTrans" cxnId="{500C3DD4-CA14-4ADF-AF1B-BBEA32CB5AAF}">
      <dgm:prSet/>
      <dgm:spPr/>
      <dgm:t>
        <a:bodyPr/>
        <a:lstStyle/>
        <a:p>
          <a:endParaRPr lang="en-GB"/>
        </a:p>
      </dgm:t>
    </dgm:pt>
    <dgm:pt modelId="{6B901599-4AD8-40E1-A09B-4100108A192C}" type="pres">
      <dgm:prSet presAssocID="{3477B3DF-18CE-4EE1-BE02-9280FA712CF9}" presName="Name0" presStyleCnt="0">
        <dgm:presLayoutVars>
          <dgm:dir/>
          <dgm:resizeHandles val="exact"/>
        </dgm:presLayoutVars>
      </dgm:prSet>
      <dgm:spPr/>
    </dgm:pt>
    <dgm:pt modelId="{BED43A1C-AC64-4F5C-BD80-4B90F49799C2}" type="pres">
      <dgm:prSet presAssocID="{6357DB9B-21F5-4846-BAFF-5121ACDE7BFB}" presName="node" presStyleLbl="node1" presStyleIdx="0" presStyleCnt="5">
        <dgm:presLayoutVars>
          <dgm:bulletEnabled val="1"/>
        </dgm:presLayoutVars>
      </dgm:prSet>
      <dgm:spPr/>
    </dgm:pt>
    <dgm:pt modelId="{937868F6-3E76-4330-BC8B-5FF3195C7C35}" type="pres">
      <dgm:prSet presAssocID="{CBB4C442-0ACD-4350-8B7D-14C3A89A8154}" presName="sibTrans" presStyleLbl="sibTrans1D1" presStyleIdx="0" presStyleCnt="4"/>
      <dgm:spPr/>
    </dgm:pt>
    <dgm:pt modelId="{7AEB1017-0E41-465D-84BE-6D8149A39732}" type="pres">
      <dgm:prSet presAssocID="{CBB4C442-0ACD-4350-8B7D-14C3A89A8154}" presName="connectorText" presStyleLbl="sibTrans1D1" presStyleIdx="0" presStyleCnt="4"/>
      <dgm:spPr/>
    </dgm:pt>
    <dgm:pt modelId="{AB14C375-F678-4E0D-A643-B3ABDF65771F}" type="pres">
      <dgm:prSet presAssocID="{75FD1D38-8CE6-494A-ABC9-1043BF1C2DE1}" presName="node" presStyleLbl="node1" presStyleIdx="1" presStyleCnt="5">
        <dgm:presLayoutVars>
          <dgm:bulletEnabled val="1"/>
        </dgm:presLayoutVars>
      </dgm:prSet>
      <dgm:spPr/>
    </dgm:pt>
    <dgm:pt modelId="{2C522263-40A3-4529-B3F5-A32D01F0B7BF}" type="pres">
      <dgm:prSet presAssocID="{53A99E4E-A03F-41BD-A875-AEC1DC42BDBD}" presName="sibTrans" presStyleLbl="sibTrans1D1" presStyleIdx="1" presStyleCnt="4"/>
      <dgm:spPr/>
    </dgm:pt>
    <dgm:pt modelId="{163E1E2C-E624-44C6-8807-81968E214826}" type="pres">
      <dgm:prSet presAssocID="{53A99E4E-A03F-41BD-A875-AEC1DC42BDBD}" presName="connectorText" presStyleLbl="sibTrans1D1" presStyleIdx="1" presStyleCnt="4"/>
      <dgm:spPr/>
    </dgm:pt>
    <dgm:pt modelId="{B89D38E8-D1CE-4CC6-97B6-2F9314645068}" type="pres">
      <dgm:prSet presAssocID="{E63A3B95-8562-4DAE-B3BB-32276F06540E}" presName="node" presStyleLbl="node1" presStyleIdx="2" presStyleCnt="5">
        <dgm:presLayoutVars>
          <dgm:bulletEnabled val="1"/>
        </dgm:presLayoutVars>
      </dgm:prSet>
      <dgm:spPr/>
    </dgm:pt>
    <dgm:pt modelId="{E399B151-338F-4AD5-91DC-3C06A4421AE4}" type="pres">
      <dgm:prSet presAssocID="{412CBE0C-A95D-49FA-9A6A-5E40405AAD71}" presName="sibTrans" presStyleLbl="sibTrans1D1" presStyleIdx="2" presStyleCnt="4"/>
      <dgm:spPr/>
    </dgm:pt>
    <dgm:pt modelId="{3DA416D4-30C9-4002-AB83-DFFCA68A560D}" type="pres">
      <dgm:prSet presAssocID="{412CBE0C-A95D-49FA-9A6A-5E40405AAD71}" presName="connectorText" presStyleLbl="sibTrans1D1" presStyleIdx="2" presStyleCnt="4"/>
      <dgm:spPr/>
    </dgm:pt>
    <dgm:pt modelId="{5C3AFC43-218A-4006-9D1E-0BD1CA3FF38F}" type="pres">
      <dgm:prSet presAssocID="{F1A5217D-414F-42F7-84F1-431C9301E201}" presName="node" presStyleLbl="node1" presStyleIdx="3" presStyleCnt="5">
        <dgm:presLayoutVars>
          <dgm:bulletEnabled val="1"/>
        </dgm:presLayoutVars>
      </dgm:prSet>
      <dgm:spPr/>
    </dgm:pt>
    <dgm:pt modelId="{A621EE09-258B-48A7-8E58-A1DCB92F7A02}" type="pres">
      <dgm:prSet presAssocID="{25279D80-13DC-4AFE-A59F-6EB5F1CA6F58}" presName="sibTrans" presStyleLbl="sibTrans1D1" presStyleIdx="3" presStyleCnt="4"/>
      <dgm:spPr/>
    </dgm:pt>
    <dgm:pt modelId="{76429AC3-AC06-4828-9E3E-355789D0EF6F}" type="pres">
      <dgm:prSet presAssocID="{25279D80-13DC-4AFE-A59F-6EB5F1CA6F58}" presName="connectorText" presStyleLbl="sibTrans1D1" presStyleIdx="3" presStyleCnt="4"/>
      <dgm:spPr/>
    </dgm:pt>
    <dgm:pt modelId="{3757EF34-CC9A-46B7-B166-C857677C69AB}" type="pres">
      <dgm:prSet presAssocID="{D4FC7EE8-3CF2-41BC-82D6-936B94320FF9}" presName="node" presStyleLbl="node1" presStyleIdx="4" presStyleCnt="5">
        <dgm:presLayoutVars>
          <dgm:bulletEnabled val="1"/>
        </dgm:presLayoutVars>
      </dgm:prSet>
      <dgm:spPr/>
    </dgm:pt>
  </dgm:ptLst>
  <dgm:cxnLst>
    <dgm:cxn modelId="{F769F101-8CF4-4330-B9E7-777475F000CB}" srcId="{3477B3DF-18CE-4EE1-BE02-9280FA712CF9}" destId="{6357DB9B-21F5-4846-BAFF-5121ACDE7BFB}" srcOrd="0" destOrd="0" parTransId="{A5AA68C5-CA6A-4C97-BAE8-3FE7B0723D72}" sibTransId="{CBB4C442-0ACD-4350-8B7D-14C3A89A8154}"/>
    <dgm:cxn modelId="{51864E02-5015-4460-ABF7-A38449F4C57A}" type="presOf" srcId="{6357DB9B-21F5-4846-BAFF-5121ACDE7BFB}" destId="{BED43A1C-AC64-4F5C-BD80-4B90F49799C2}" srcOrd="0" destOrd="0" presId="urn:microsoft.com/office/officeart/2016/7/layout/RepeatingBendingProcessNew"/>
    <dgm:cxn modelId="{EAFF5113-4AFB-4B13-9D8E-234000E20D5F}" srcId="{3477B3DF-18CE-4EE1-BE02-9280FA712CF9}" destId="{E63A3B95-8562-4DAE-B3BB-32276F06540E}" srcOrd="2" destOrd="0" parTransId="{188A5601-D856-4F92-B30D-3AFED4208E82}" sibTransId="{412CBE0C-A95D-49FA-9A6A-5E40405AAD71}"/>
    <dgm:cxn modelId="{B2F48B21-5CC0-42B6-BEAA-2DA3F4CEFCCE}" type="presOf" srcId="{D4FC7EE8-3CF2-41BC-82D6-936B94320FF9}" destId="{3757EF34-CC9A-46B7-B166-C857677C69AB}" srcOrd="0" destOrd="0" presId="urn:microsoft.com/office/officeart/2016/7/layout/RepeatingBendingProcessNew"/>
    <dgm:cxn modelId="{11BB9124-6DD1-4287-AC27-4D472BEEFA22}" type="presOf" srcId="{412CBE0C-A95D-49FA-9A6A-5E40405AAD71}" destId="{E399B151-338F-4AD5-91DC-3C06A4421AE4}" srcOrd="0" destOrd="0" presId="urn:microsoft.com/office/officeart/2016/7/layout/RepeatingBendingProcessNew"/>
    <dgm:cxn modelId="{627ECD28-AF2E-4491-B0E7-1B100701BB1D}" type="presOf" srcId="{CBB4C442-0ACD-4350-8B7D-14C3A89A8154}" destId="{7AEB1017-0E41-465D-84BE-6D8149A39732}" srcOrd="1" destOrd="0" presId="urn:microsoft.com/office/officeart/2016/7/layout/RepeatingBendingProcessNew"/>
    <dgm:cxn modelId="{E8143851-1F39-4346-8051-35E661AF5116}" type="presOf" srcId="{25279D80-13DC-4AFE-A59F-6EB5F1CA6F58}" destId="{A621EE09-258B-48A7-8E58-A1DCB92F7A02}" srcOrd="0" destOrd="0" presId="urn:microsoft.com/office/officeart/2016/7/layout/RepeatingBendingProcessNew"/>
    <dgm:cxn modelId="{78ED3D5B-CE78-4319-B58E-FA0DD423D674}" type="presOf" srcId="{25279D80-13DC-4AFE-A59F-6EB5F1CA6F58}" destId="{76429AC3-AC06-4828-9E3E-355789D0EF6F}" srcOrd="1" destOrd="0" presId="urn:microsoft.com/office/officeart/2016/7/layout/RepeatingBendingProcessNew"/>
    <dgm:cxn modelId="{EEF5BD5E-929C-40E4-8648-DBE3753B818E}" type="presOf" srcId="{75FD1D38-8CE6-494A-ABC9-1043BF1C2DE1}" destId="{AB14C375-F678-4E0D-A643-B3ABDF65771F}" srcOrd="0" destOrd="0" presId="urn:microsoft.com/office/officeart/2016/7/layout/RepeatingBendingProcessNew"/>
    <dgm:cxn modelId="{ABE0835F-ACCF-47A1-BF87-1D84942455AF}" type="presOf" srcId="{53A99E4E-A03F-41BD-A875-AEC1DC42BDBD}" destId="{2C522263-40A3-4529-B3F5-A32D01F0B7BF}" srcOrd="0" destOrd="0" presId="urn:microsoft.com/office/officeart/2016/7/layout/RepeatingBendingProcessNew"/>
    <dgm:cxn modelId="{2F56AB80-773D-46B5-9F82-924688878DCA}" type="presOf" srcId="{3477B3DF-18CE-4EE1-BE02-9280FA712CF9}" destId="{6B901599-4AD8-40E1-A09B-4100108A192C}" srcOrd="0" destOrd="0" presId="urn:microsoft.com/office/officeart/2016/7/layout/RepeatingBendingProcessNew"/>
    <dgm:cxn modelId="{50F4AA83-E04D-404B-8740-BE835D3B07C0}" type="presOf" srcId="{F1A5217D-414F-42F7-84F1-431C9301E201}" destId="{5C3AFC43-218A-4006-9D1E-0BD1CA3FF38F}" srcOrd="0" destOrd="0" presId="urn:microsoft.com/office/officeart/2016/7/layout/RepeatingBendingProcessNew"/>
    <dgm:cxn modelId="{BF4CEDBE-5B3D-4390-BC2E-3D19DE73FF88}" type="presOf" srcId="{E63A3B95-8562-4DAE-B3BB-32276F06540E}" destId="{B89D38E8-D1CE-4CC6-97B6-2F9314645068}" srcOrd="0" destOrd="0" presId="urn:microsoft.com/office/officeart/2016/7/layout/RepeatingBendingProcessNew"/>
    <dgm:cxn modelId="{684DABC6-166F-409A-8BB8-F315AD04D999}" srcId="{3477B3DF-18CE-4EE1-BE02-9280FA712CF9}" destId="{F1A5217D-414F-42F7-84F1-431C9301E201}" srcOrd="3" destOrd="0" parTransId="{774C72B2-3EF4-468D-8770-19149A5E72EA}" sibTransId="{25279D80-13DC-4AFE-A59F-6EB5F1CA6F58}"/>
    <dgm:cxn modelId="{500C3DD4-CA14-4ADF-AF1B-BBEA32CB5AAF}" srcId="{3477B3DF-18CE-4EE1-BE02-9280FA712CF9}" destId="{D4FC7EE8-3CF2-41BC-82D6-936B94320FF9}" srcOrd="4" destOrd="0" parTransId="{DA30DA8A-65B5-45B3-BC07-D923D3BB0A9A}" sibTransId="{74B745DB-8C8B-4986-9CA2-B5B1B73E04F3}"/>
    <dgm:cxn modelId="{DA18DEDB-62D4-4DF1-AE39-475D118D224D}" type="presOf" srcId="{53A99E4E-A03F-41BD-A875-AEC1DC42BDBD}" destId="{163E1E2C-E624-44C6-8807-81968E214826}" srcOrd="1" destOrd="0" presId="urn:microsoft.com/office/officeart/2016/7/layout/RepeatingBendingProcessNew"/>
    <dgm:cxn modelId="{3E52F0E8-7547-46F7-BB7A-4719759A8463}" type="presOf" srcId="{CBB4C442-0ACD-4350-8B7D-14C3A89A8154}" destId="{937868F6-3E76-4330-BC8B-5FF3195C7C35}" srcOrd="0" destOrd="0" presId="urn:microsoft.com/office/officeart/2016/7/layout/RepeatingBendingProcessNew"/>
    <dgm:cxn modelId="{8BC2EDEF-0F9A-415E-ACAF-ADAE92037E10}" type="presOf" srcId="{412CBE0C-A95D-49FA-9A6A-5E40405AAD71}" destId="{3DA416D4-30C9-4002-AB83-DFFCA68A560D}" srcOrd="1" destOrd="0" presId="urn:microsoft.com/office/officeart/2016/7/layout/RepeatingBendingProcessNew"/>
    <dgm:cxn modelId="{6A3B5AF9-ED83-4784-BA49-7B8DF303B05D}" srcId="{3477B3DF-18CE-4EE1-BE02-9280FA712CF9}" destId="{75FD1D38-8CE6-494A-ABC9-1043BF1C2DE1}" srcOrd="1" destOrd="0" parTransId="{11A21109-278A-499E-83C6-0C92BE39521B}" sibTransId="{53A99E4E-A03F-41BD-A875-AEC1DC42BDBD}"/>
    <dgm:cxn modelId="{E5AA08C6-86A9-4044-A5DE-9CE922707F19}" type="presParOf" srcId="{6B901599-4AD8-40E1-A09B-4100108A192C}" destId="{BED43A1C-AC64-4F5C-BD80-4B90F49799C2}" srcOrd="0" destOrd="0" presId="urn:microsoft.com/office/officeart/2016/7/layout/RepeatingBendingProcessNew"/>
    <dgm:cxn modelId="{0ABCBFE3-58F3-4A96-80A1-A750C539E1D4}" type="presParOf" srcId="{6B901599-4AD8-40E1-A09B-4100108A192C}" destId="{937868F6-3E76-4330-BC8B-5FF3195C7C35}" srcOrd="1" destOrd="0" presId="urn:microsoft.com/office/officeart/2016/7/layout/RepeatingBendingProcessNew"/>
    <dgm:cxn modelId="{2B2CB0E5-14EC-4597-9BAE-59E2905F8162}" type="presParOf" srcId="{937868F6-3E76-4330-BC8B-5FF3195C7C35}" destId="{7AEB1017-0E41-465D-84BE-6D8149A39732}" srcOrd="0" destOrd="0" presId="urn:microsoft.com/office/officeart/2016/7/layout/RepeatingBendingProcessNew"/>
    <dgm:cxn modelId="{831E78FA-D661-4EE7-B7E1-8D1F0485A9CA}" type="presParOf" srcId="{6B901599-4AD8-40E1-A09B-4100108A192C}" destId="{AB14C375-F678-4E0D-A643-B3ABDF65771F}" srcOrd="2" destOrd="0" presId="urn:microsoft.com/office/officeart/2016/7/layout/RepeatingBendingProcessNew"/>
    <dgm:cxn modelId="{6871D0C1-7AB9-4BFF-94A7-C652F975EAEA}" type="presParOf" srcId="{6B901599-4AD8-40E1-A09B-4100108A192C}" destId="{2C522263-40A3-4529-B3F5-A32D01F0B7BF}" srcOrd="3" destOrd="0" presId="urn:microsoft.com/office/officeart/2016/7/layout/RepeatingBendingProcessNew"/>
    <dgm:cxn modelId="{EA064EFA-C58D-4673-B2BE-16649B7FBB6E}" type="presParOf" srcId="{2C522263-40A3-4529-B3F5-A32D01F0B7BF}" destId="{163E1E2C-E624-44C6-8807-81968E214826}" srcOrd="0" destOrd="0" presId="urn:microsoft.com/office/officeart/2016/7/layout/RepeatingBendingProcessNew"/>
    <dgm:cxn modelId="{01BAC4BA-2B3C-4D5B-80A9-8C109F3B9A0B}" type="presParOf" srcId="{6B901599-4AD8-40E1-A09B-4100108A192C}" destId="{B89D38E8-D1CE-4CC6-97B6-2F9314645068}" srcOrd="4" destOrd="0" presId="urn:microsoft.com/office/officeart/2016/7/layout/RepeatingBendingProcessNew"/>
    <dgm:cxn modelId="{DD2D8CBD-23E6-4FD3-9402-11C54B22CC30}" type="presParOf" srcId="{6B901599-4AD8-40E1-A09B-4100108A192C}" destId="{E399B151-338F-4AD5-91DC-3C06A4421AE4}" srcOrd="5" destOrd="0" presId="urn:microsoft.com/office/officeart/2016/7/layout/RepeatingBendingProcessNew"/>
    <dgm:cxn modelId="{B499B036-9732-47E9-A3C4-6064E0C79622}" type="presParOf" srcId="{E399B151-338F-4AD5-91DC-3C06A4421AE4}" destId="{3DA416D4-30C9-4002-AB83-DFFCA68A560D}" srcOrd="0" destOrd="0" presId="urn:microsoft.com/office/officeart/2016/7/layout/RepeatingBendingProcessNew"/>
    <dgm:cxn modelId="{1CA7D545-C0CD-48DD-8F7B-0D87EB1EFA7E}" type="presParOf" srcId="{6B901599-4AD8-40E1-A09B-4100108A192C}" destId="{5C3AFC43-218A-4006-9D1E-0BD1CA3FF38F}" srcOrd="6" destOrd="0" presId="urn:microsoft.com/office/officeart/2016/7/layout/RepeatingBendingProcessNew"/>
    <dgm:cxn modelId="{2C765CCD-8925-49C8-BC67-017898E1EB02}" type="presParOf" srcId="{6B901599-4AD8-40E1-A09B-4100108A192C}" destId="{A621EE09-258B-48A7-8E58-A1DCB92F7A02}" srcOrd="7" destOrd="0" presId="urn:microsoft.com/office/officeart/2016/7/layout/RepeatingBendingProcessNew"/>
    <dgm:cxn modelId="{5C9435FE-3F3B-4A92-BEDA-15DA8D99F425}" type="presParOf" srcId="{A621EE09-258B-48A7-8E58-A1DCB92F7A02}" destId="{76429AC3-AC06-4828-9E3E-355789D0EF6F}" srcOrd="0" destOrd="0" presId="urn:microsoft.com/office/officeart/2016/7/layout/RepeatingBendingProcessNew"/>
    <dgm:cxn modelId="{AB63076B-AC89-4D55-B3C8-157D89871E95}" type="presParOf" srcId="{6B901599-4AD8-40E1-A09B-4100108A192C}" destId="{3757EF34-CC9A-46B7-B166-C857677C69AB}" srcOrd="8"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868F6-3E76-4330-BC8B-5FF3195C7C35}">
      <dsp:nvSpPr>
        <dsp:cNvPr id="0" name=""/>
        <dsp:cNvSpPr/>
      </dsp:nvSpPr>
      <dsp:spPr>
        <a:xfrm>
          <a:off x="2159833" y="1112517"/>
          <a:ext cx="464976" cy="91440"/>
        </a:xfrm>
        <a:custGeom>
          <a:avLst/>
          <a:gdLst/>
          <a:ahLst/>
          <a:cxnLst/>
          <a:rect l="0" t="0" r="0" b="0"/>
          <a:pathLst>
            <a:path>
              <a:moveTo>
                <a:pt x="0" y="45720"/>
              </a:moveTo>
              <a:lnTo>
                <a:pt x="464976" y="45720"/>
              </a:lnTo>
            </a:path>
          </a:pathLst>
        </a:custGeom>
        <a:noFill/>
        <a:ln w="6350" cap="flat" cmpd="sng" algn="ctr">
          <a:solidFill>
            <a:schemeClr val="tx2"/>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379932" y="1155757"/>
        <a:ext cx="24778" cy="4960"/>
      </dsp:txXfrm>
    </dsp:sp>
    <dsp:sp modelId="{BED43A1C-AC64-4F5C-BD80-4B90F49799C2}">
      <dsp:nvSpPr>
        <dsp:cNvPr id="0" name=""/>
        <dsp:cNvSpPr/>
      </dsp:nvSpPr>
      <dsp:spPr>
        <a:xfrm>
          <a:off x="6952" y="511833"/>
          <a:ext cx="2154681" cy="1292808"/>
        </a:xfrm>
        <a:prstGeom prst="rect">
          <a:avLst/>
        </a:prstGeom>
        <a:solidFill>
          <a:srgbClr val="EC6D0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mj-lt"/>
            </a:rPr>
            <a:t>In 1999, 12 countries of the EU adopted the euro</a:t>
          </a:r>
        </a:p>
      </dsp:txBody>
      <dsp:txXfrm>
        <a:off x="6952" y="511833"/>
        <a:ext cx="2154681" cy="1292808"/>
      </dsp:txXfrm>
    </dsp:sp>
    <dsp:sp modelId="{2C522263-40A3-4529-B3F5-A32D01F0B7BF}">
      <dsp:nvSpPr>
        <dsp:cNvPr id="0" name=""/>
        <dsp:cNvSpPr/>
      </dsp:nvSpPr>
      <dsp:spPr>
        <a:xfrm>
          <a:off x="4810091" y="1112517"/>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5030190" y="1155757"/>
        <a:ext cx="24778" cy="4960"/>
      </dsp:txXfrm>
    </dsp:sp>
    <dsp:sp modelId="{AB14C375-F678-4E0D-A643-B3ABDF65771F}">
      <dsp:nvSpPr>
        <dsp:cNvPr id="0" name=""/>
        <dsp:cNvSpPr/>
      </dsp:nvSpPr>
      <dsp:spPr>
        <a:xfrm>
          <a:off x="2657210" y="511833"/>
          <a:ext cx="2154681" cy="1292808"/>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mj-lt"/>
            </a:rPr>
            <a:t>This eliminated exchange rate risk in the cross-country flow of capital</a:t>
          </a:r>
        </a:p>
      </dsp:txBody>
      <dsp:txXfrm>
        <a:off x="2657210" y="511833"/>
        <a:ext cx="2154681" cy="1292808"/>
      </dsp:txXfrm>
    </dsp:sp>
    <dsp:sp modelId="{E399B151-338F-4AD5-91DC-3C06A4421AE4}">
      <dsp:nvSpPr>
        <dsp:cNvPr id="0" name=""/>
        <dsp:cNvSpPr/>
      </dsp:nvSpPr>
      <dsp:spPr>
        <a:xfrm>
          <a:off x="7460349" y="1112517"/>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7680448" y="1155757"/>
        <a:ext cx="24778" cy="4960"/>
      </dsp:txXfrm>
    </dsp:sp>
    <dsp:sp modelId="{B89D38E8-D1CE-4CC6-97B6-2F9314645068}">
      <dsp:nvSpPr>
        <dsp:cNvPr id="0" name=""/>
        <dsp:cNvSpPr/>
      </dsp:nvSpPr>
      <dsp:spPr>
        <a:xfrm>
          <a:off x="5307468" y="511833"/>
          <a:ext cx="2154681" cy="1292808"/>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But sovereign default risk remained as the Maastricht Treaty forbid countries from bailing out troubled sovereigns</a:t>
          </a:r>
        </a:p>
      </dsp:txBody>
      <dsp:txXfrm>
        <a:off x="5307468" y="511833"/>
        <a:ext cx="2154681" cy="1292808"/>
      </dsp:txXfrm>
    </dsp:sp>
    <dsp:sp modelId="{A621EE09-258B-48A7-8E58-A1DCB92F7A02}">
      <dsp:nvSpPr>
        <dsp:cNvPr id="0" name=""/>
        <dsp:cNvSpPr/>
      </dsp:nvSpPr>
      <dsp:spPr>
        <a:xfrm>
          <a:off x="1084293" y="1802842"/>
          <a:ext cx="7950773" cy="464976"/>
        </a:xfrm>
        <a:custGeom>
          <a:avLst/>
          <a:gdLst/>
          <a:ahLst/>
          <a:cxnLst/>
          <a:rect l="0" t="0" r="0" b="0"/>
          <a:pathLst>
            <a:path>
              <a:moveTo>
                <a:pt x="7950773" y="0"/>
              </a:moveTo>
              <a:lnTo>
                <a:pt x="7950773" y="249588"/>
              </a:lnTo>
              <a:lnTo>
                <a:pt x="0" y="249588"/>
              </a:lnTo>
              <a:lnTo>
                <a:pt x="0" y="464976"/>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860524" y="2032850"/>
        <a:ext cx="398310" cy="4960"/>
      </dsp:txXfrm>
    </dsp:sp>
    <dsp:sp modelId="{5C3AFC43-218A-4006-9D1E-0BD1CA3FF38F}">
      <dsp:nvSpPr>
        <dsp:cNvPr id="0" name=""/>
        <dsp:cNvSpPr/>
      </dsp:nvSpPr>
      <dsp:spPr>
        <a:xfrm>
          <a:off x="7957726" y="511833"/>
          <a:ext cx="2154681" cy="1292808"/>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No exchange rate risk and low perceived default risk led to large capital flows from the core to the periphery. </a:t>
          </a:r>
        </a:p>
      </dsp:txBody>
      <dsp:txXfrm>
        <a:off x="7957726" y="511833"/>
        <a:ext cx="2154681" cy="1292808"/>
      </dsp:txXfrm>
    </dsp:sp>
    <dsp:sp modelId="{B215EFA6-E1BC-485D-94A3-251DCDF3B3E2}">
      <dsp:nvSpPr>
        <dsp:cNvPr id="0" name=""/>
        <dsp:cNvSpPr/>
      </dsp:nvSpPr>
      <dsp:spPr>
        <a:xfrm>
          <a:off x="2159833" y="2900903"/>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379932" y="2944142"/>
        <a:ext cx="24778" cy="4960"/>
      </dsp:txXfrm>
    </dsp:sp>
    <dsp:sp modelId="{3757EF34-CC9A-46B7-B166-C857677C69AB}">
      <dsp:nvSpPr>
        <dsp:cNvPr id="0" name=""/>
        <dsp:cNvSpPr/>
      </dsp:nvSpPr>
      <dsp:spPr>
        <a:xfrm>
          <a:off x="6952" y="2300218"/>
          <a:ext cx="2154681" cy="1292808"/>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The periphery’s capital markets and political institutions lacked the depth to channel these large capital inflows productively</a:t>
          </a:r>
        </a:p>
      </dsp:txBody>
      <dsp:txXfrm>
        <a:off x="6952" y="2300218"/>
        <a:ext cx="2154681" cy="1292808"/>
      </dsp:txXfrm>
    </dsp:sp>
    <dsp:sp modelId="{42D0EF2D-D1D4-4FF9-B465-850A6A8597D5}">
      <dsp:nvSpPr>
        <dsp:cNvPr id="0" name=""/>
        <dsp:cNvSpPr/>
      </dsp:nvSpPr>
      <dsp:spPr>
        <a:xfrm>
          <a:off x="4810091" y="2900903"/>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5030190" y="2944142"/>
        <a:ext cx="24778" cy="4960"/>
      </dsp:txXfrm>
    </dsp:sp>
    <dsp:sp modelId="{BC0EF048-B624-4E4F-A180-E75520428BFA}">
      <dsp:nvSpPr>
        <dsp:cNvPr id="0" name=""/>
        <dsp:cNvSpPr/>
      </dsp:nvSpPr>
      <dsp:spPr>
        <a:xfrm>
          <a:off x="2657210" y="2300218"/>
          <a:ext cx="2154681" cy="1292808"/>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Construction and wholesale trade sectors boomed at the expense of tradable sectors despite having higher productivity growth in the latter</a:t>
          </a:r>
        </a:p>
      </dsp:txBody>
      <dsp:txXfrm>
        <a:off x="2657210" y="2300218"/>
        <a:ext cx="2154681" cy="1292808"/>
      </dsp:txXfrm>
    </dsp:sp>
    <dsp:sp modelId="{D3942077-7E41-4B46-AEF6-E102A7BE9662}">
      <dsp:nvSpPr>
        <dsp:cNvPr id="0" name=""/>
        <dsp:cNvSpPr/>
      </dsp:nvSpPr>
      <dsp:spPr>
        <a:xfrm>
          <a:off x="7460349" y="2900903"/>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7680448" y="2944142"/>
        <a:ext cx="24778" cy="4960"/>
      </dsp:txXfrm>
    </dsp:sp>
    <dsp:sp modelId="{FA4941A8-4D05-45FA-A994-C8BDB4E41871}">
      <dsp:nvSpPr>
        <dsp:cNvPr id="0" name=""/>
        <dsp:cNvSpPr/>
      </dsp:nvSpPr>
      <dsp:spPr>
        <a:xfrm>
          <a:off x="5307468" y="2300218"/>
          <a:ext cx="2154681" cy="1292808"/>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66750">
            <a:lnSpc>
              <a:spcPct val="90000"/>
            </a:lnSpc>
            <a:spcBef>
              <a:spcPct val="0"/>
            </a:spcBef>
            <a:spcAft>
              <a:spcPct val="35000"/>
            </a:spcAft>
            <a:buNone/>
          </a:pPr>
          <a:r>
            <a:rPr lang="en-GB" sz="1500" kern="1200" dirty="0">
              <a:latin typeface="Univers Condensed (Headings)"/>
            </a:rPr>
            <a:t>The dispersion of productivity within sectors rose and aggregate TFP stagnated in the periphery</a:t>
          </a:r>
        </a:p>
      </dsp:txBody>
      <dsp:txXfrm>
        <a:off x="5307468" y="2300218"/>
        <a:ext cx="2154681" cy="1292808"/>
      </dsp:txXfrm>
    </dsp:sp>
    <dsp:sp modelId="{0D2896FF-54E3-EB4D-ABF7-31DE6D01A527}">
      <dsp:nvSpPr>
        <dsp:cNvPr id="0" name=""/>
        <dsp:cNvSpPr/>
      </dsp:nvSpPr>
      <dsp:spPr>
        <a:xfrm>
          <a:off x="7957726" y="2300218"/>
          <a:ext cx="2154681" cy="1292808"/>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66750">
            <a:lnSpc>
              <a:spcPct val="90000"/>
            </a:lnSpc>
            <a:spcBef>
              <a:spcPct val="0"/>
            </a:spcBef>
            <a:spcAft>
              <a:spcPct val="35000"/>
            </a:spcAft>
            <a:buNone/>
          </a:pPr>
          <a:r>
            <a:rPr lang="en-GB" sz="1500" kern="1200" dirty="0">
              <a:latin typeface="Univers Condensed (Headings)"/>
            </a:rPr>
            <a:t>GDP grew due to additional labour and capital inputs rather than productivity improvements. </a:t>
          </a:r>
        </a:p>
      </dsp:txBody>
      <dsp:txXfrm>
        <a:off x="7957726" y="2300218"/>
        <a:ext cx="2154681" cy="12928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868F6-3E76-4330-BC8B-5FF3195C7C35}">
      <dsp:nvSpPr>
        <dsp:cNvPr id="0" name=""/>
        <dsp:cNvSpPr/>
      </dsp:nvSpPr>
      <dsp:spPr>
        <a:xfrm>
          <a:off x="2159833" y="998218"/>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379932" y="1041457"/>
        <a:ext cx="24778" cy="4960"/>
      </dsp:txXfrm>
    </dsp:sp>
    <dsp:sp modelId="{BED43A1C-AC64-4F5C-BD80-4B90F49799C2}">
      <dsp:nvSpPr>
        <dsp:cNvPr id="0" name=""/>
        <dsp:cNvSpPr/>
      </dsp:nvSpPr>
      <dsp:spPr>
        <a:xfrm>
          <a:off x="6952" y="268356"/>
          <a:ext cx="2154681" cy="1551163"/>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In 1973, Augusto Pinochet rose to power. He implemented a programme of financial liberalisation to end the repression of the previous socialist economic planning.</a:t>
          </a:r>
        </a:p>
      </dsp:txBody>
      <dsp:txXfrm>
        <a:off x="6952" y="268356"/>
        <a:ext cx="2154681" cy="1551163"/>
      </dsp:txXfrm>
    </dsp:sp>
    <dsp:sp modelId="{2C522263-40A3-4529-B3F5-A32D01F0B7BF}">
      <dsp:nvSpPr>
        <dsp:cNvPr id="0" name=""/>
        <dsp:cNvSpPr/>
      </dsp:nvSpPr>
      <dsp:spPr>
        <a:xfrm>
          <a:off x="4810091" y="998218"/>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5030190" y="1041457"/>
        <a:ext cx="24778" cy="4960"/>
      </dsp:txXfrm>
    </dsp:sp>
    <dsp:sp modelId="{AB14C375-F678-4E0D-A643-B3ABDF65771F}">
      <dsp:nvSpPr>
        <dsp:cNvPr id="0" name=""/>
        <dsp:cNvSpPr/>
      </dsp:nvSpPr>
      <dsp:spPr>
        <a:xfrm>
          <a:off x="2657210" y="238537"/>
          <a:ext cx="2154681" cy="1610800"/>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In</a:t>
          </a:r>
          <a:r>
            <a:rPr lang="en-GB" sz="1400" kern="1200" baseline="0" dirty="0">
              <a:latin typeface="Univers Condensed (Headings)"/>
            </a:rPr>
            <a:t> 1974, most banks were privatised. For the next few years, the restrictions on their operations were removed, including on foreign borrowing.</a:t>
          </a:r>
          <a:endParaRPr lang="en-GB" sz="1400" kern="1200" dirty="0">
            <a:latin typeface="Univers Condensed (Headings)"/>
          </a:endParaRPr>
        </a:p>
      </dsp:txBody>
      <dsp:txXfrm>
        <a:off x="2657210" y="238537"/>
        <a:ext cx="2154681" cy="1610800"/>
      </dsp:txXfrm>
    </dsp:sp>
    <dsp:sp modelId="{E399B151-338F-4AD5-91DC-3C06A4421AE4}">
      <dsp:nvSpPr>
        <dsp:cNvPr id="0" name=""/>
        <dsp:cNvSpPr/>
      </dsp:nvSpPr>
      <dsp:spPr>
        <a:xfrm>
          <a:off x="7460349" y="998218"/>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7680448" y="1041457"/>
        <a:ext cx="24778" cy="4960"/>
      </dsp:txXfrm>
    </dsp:sp>
    <dsp:sp modelId="{B89D38E8-D1CE-4CC6-97B6-2F9314645068}">
      <dsp:nvSpPr>
        <dsp:cNvPr id="0" name=""/>
        <dsp:cNvSpPr/>
      </dsp:nvSpPr>
      <dsp:spPr>
        <a:xfrm>
          <a:off x="5307468" y="228602"/>
          <a:ext cx="2154681" cy="1630671"/>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baseline="0" dirty="0">
              <a:latin typeface="Univers Condensed (Headings)"/>
            </a:rPr>
            <a:t>Little financial supervision interest rates set freely, no limits on credit, no reserve requirements, no public guarantee of deposits, etc.</a:t>
          </a:r>
          <a:endParaRPr lang="en-GB" sz="1400" kern="1200" dirty="0">
            <a:latin typeface="Univers Condensed (Headings)"/>
          </a:endParaRPr>
        </a:p>
      </dsp:txBody>
      <dsp:txXfrm>
        <a:off x="5307468" y="228602"/>
        <a:ext cx="2154681" cy="1630671"/>
      </dsp:txXfrm>
    </dsp:sp>
    <dsp:sp modelId="{A621EE09-258B-48A7-8E58-A1DCB92F7A02}">
      <dsp:nvSpPr>
        <dsp:cNvPr id="0" name=""/>
        <dsp:cNvSpPr/>
      </dsp:nvSpPr>
      <dsp:spPr>
        <a:xfrm>
          <a:off x="1084293" y="1837596"/>
          <a:ext cx="7950773" cy="484853"/>
        </a:xfrm>
        <a:custGeom>
          <a:avLst/>
          <a:gdLst/>
          <a:ahLst/>
          <a:cxnLst/>
          <a:rect l="0" t="0" r="0" b="0"/>
          <a:pathLst>
            <a:path>
              <a:moveTo>
                <a:pt x="7950773" y="0"/>
              </a:moveTo>
              <a:lnTo>
                <a:pt x="7950773" y="259526"/>
              </a:lnTo>
              <a:lnTo>
                <a:pt x="0" y="259526"/>
              </a:lnTo>
              <a:lnTo>
                <a:pt x="0" y="484853"/>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860493" y="2077543"/>
        <a:ext cx="398373" cy="4960"/>
      </dsp:txXfrm>
    </dsp:sp>
    <dsp:sp modelId="{5C3AFC43-218A-4006-9D1E-0BD1CA3FF38F}">
      <dsp:nvSpPr>
        <dsp:cNvPr id="0" name=""/>
        <dsp:cNvSpPr/>
      </dsp:nvSpPr>
      <dsp:spPr>
        <a:xfrm>
          <a:off x="7957726" y="248479"/>
          <a:ext cx="2154681" cy="1590917"/>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In 1977, Banco Osorno failed. Between then and 1980, the banks must hold a minimum amount of capital and 10% of their deposits at the central bank. </a:t>
          </a:r>
        </a:p>
      </dsp:txBody>
      <dsp:txXfrm>
        <a:off x="7957726" y="248479"/>
        <a:ext cx="2154681" cy="1590917"/>
      </dsp:txXfrm>
    </dsp:sp>
    <dsp:sp modelId="{B215EFA6-E1BC-485D-94A3-251DCDF3B3E2}">
      <dsp:nvSpPr>
        <dsp:cNvPr id="0" name=""/>
        <dsp:cNvSpPr/>
      </dsp:nvSpPr>
      <dsp:spPr>
        <a:xfrm>
          <a:off x="2159833" y="3104621"/>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379932" y="3147861"/>
        <a:ext cx="24778" cy="4960"/>
      </dsp:txXfrm>
    </dsp:sp>
    <dsp:sp modelId="{3757EF34-CC9A-46B7-B166-C857677C69AB}">
      <dsp:nvSpPr>
        <dsp:cNvPr id="0" name=""/>
        <dsp:cNvSpPr/>
      </dsp:nvSpPr>
      <dsp:spPr>
        <a:xfrm>
          <a:off x="6952" y="2354850"/>
          <a:ext cx="2154681" cy="1590982"/>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The government gradually reduced trade barriers after 1973 down to a uniform tariff of only 10% by 1979, and removed restrictions to the flow of capital.</a:t>
          </a:r>
        </a:p>
      </dsp:txBody>
      <dsp:txXfrm>
        <a:off x="6952" y="2354850"/>
        <a:ext cx="2154681" cy="1590982"/>
      </dsp:txXfrm>
    </dsp:sp>
    <dsp:sp modelId="{42D0EF2D-D1D4-4FF9-B465-850A6A8597D5}">
      <dsp:nvSpPr>
        <dsp:cNvPr id="0" name=""/>
        <dsp:cNvSpPr/>
      </dsp:nvSpPr>
      <dsp:spPr>
        <a:xfrm>
          <a:off x="4810091" y="3104621"/>
          <a:ext cx="464976" cy="91440"/>
        </a:xfrm>
        <a:custGeom>
          <a:avLst/>
          <a:gdLst/>
          <a:ahLst/>
          <a:cxnLst/>
          <a:rect l="0" t="0" r="0" b="0"/>
          <a:pathLst>
            <a:path>
              <a:moveTo>
                <a:pt x="0" y="45720"/>
              </a:moveTo>
              <a:lnTo>
                <a:pt x="464976" y="45720"/>
              </a:lnTo>
            </a:path>
          </a:pathLst>
        </a:custGeom>
        <a:noFill/>
        <a:ln w="6350" cap="flat" cmpd="sng" algn="ctr">
          <a:solidFill>
            <a:schemeClr val="tx1"/>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5030190" y="3147861"/>
        <a:ext cx="24778" cy="4960"/>
      </dsp:txXfrm>
    </dsp:sp>
    <dsp:sp modelId="{BC0EF048-B624-4E4F-A180-E75520428BFA}">
      <dsp:nvSpPr>
        <dsp:cNvPr id="0" name=""/>
        <dsp:cNvSpPr/>
      </dsp:nvSpPr>
      <dsp:spPr>
        <a:xfrm>
          <a:off x="2657210" y="2364785"/>
          <a:ext cx="2154681" cy="1571111"/>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In</a:t>
          </a:r>
          <a:r>
            <a:rPr lang="en-GB" sz="1400" kern="1200" baseline="0" dirty="0">
              <a:latin typeface="Univers Condensed (Headings)"/>
            </a:rPr>
            <a:t> 1979, the Chilean peso was pegged to the U.S. dollar. The removal of exchange rate risk and other barriers to capital flows induced large inflows of capital.</a:t>
          </a:r>
          <a:endParaRPr lang="en-GB" sz="1400" kern="1200" dirty="0">
            <a:latin typeface="Univers Condensed (Headings)"/>
          </a:endParaRPr>
        </a:p>
      </dsp:txBody>
      <dsp:txXfrm>
        <a:off x="2657210" y="2364785"/>
        <a:ext cx="2154681" cy="1571111"/>
      </dsp:txXfrm>
    </dsp:sp>
    <dsp:sp modelId="{FA4941A8-4D05-45FA-A994-C8BDB4E41871}">
      <dsp:nvSpPr>
        <dsp:cNvPr id="0" name=""/>
        <dsp:cNvSpPr/>
      </dsp:nvSpPr>
      <dsp:spPr>
        <a:xfrm>
          <a:off x="5307468" y="2354850"/>
          <a:ext cx="2154681" cy="1590982"/>
        </a:xfrm>
        <a:prstGeom prst="rect">
          <a:avLst/>
        </a:prstGeom>
        <a:solidFill>
          <a:srgbClr val="EC6D0B"/>
        </a:solidFill>
        <a:ln w="12700" cap="flat" cmpd="sng" algn="ctr">
          <a:solidFill>
            <a:srgbClr val="EC6D0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5581" tIns="110826" rIns="105581" bIns="110826"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Univers Condensed (Headings)"/>
            </a:rPr>
            <a:t>The financial system boomed, intermediating these flows, and total financial assets rose from 16% of GDP in 1973 to 39% in 1981.</a:t>
          </a:r>
        </a:p>
      </dsp:txBody>
      <dsp:txXfrm>
        <a:off x="5307468" y="2354850"/>
        <a:ext cx="2154681" cy="15909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439EDD-7201-934C-ABF7-4AB2AA3DC7AD}">
      <dsp:nvSpPr>
        <dsp:cNvPr id="0" name=""/>
        <dsp:cNvSpPr/>
      </dsp:nvSpPr>
      <dsp:spPr>
        <a:xfrm>
          <a:off x="-4919424" y="-753830"/>
          <a:ext cx="5858998" cy="5858998"/>
        </a:xfrm>
        <a:prstGeom prst="blockArc">
          <a:avLst>
            <a:gd name="adj1" fmla="val 18900000"/>
            <a:gd name="adj2" fmla="val 2700000"/>
            <a:gd name="adj3" fmla="val 369"/>
          </a:avLst>
        </a:prstGeom>
        <a:noFill/>
        <a:ln w="6350" cap="flat" cmpd="sng" algn="ctr">
          <a:solidFill>
            <a:schemeClr val="accent6">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87DE573A-51C2-7344-ABB7-6A1F13EC8E6A}">
      <dsp:nvSpPr>
        <dsp:cNvPr id="0" name=""/>
        <dsp:cNvSpPr/>
      </dsp:nvSpPr>
      <dsp:spPr>
        <a:xfrm>
          <a:off x="492024" y="334530"/>
          <a:ext cx="9963850" cy="669409"/>
        </a:xfrm>
        <a:prstGeom prst="rect">
          <a:avLst/>
        </a:prstGeom>
        <a:solidFill>
          <a:srgbClr val="EDA70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1344" tIns="38100" rIns="38100" bIns="38100" numCol="1" spcCol="1270" anchor="ctr" anchorCtr="0">
          <a:noAutofit/>
        </a:bodyPr>
        <a:lstStyle/>
        <a:p>
          <a:pPr marL="0" lvl="0" indent="0" algn="l" defTabSz="666750">
            <a:lnSpc>
              <a:spcPct val="90000"/>
            </a:lnSpc>
            <a:spcBef>
              <a:spcPct val="0"/>
            </a:spcBef>
            <a:spcAft>
              <a:spcPct val="35000"/>
            </a:spcAft>
            <a:buNone/>
          </a:pPr>
          <a:r>
            <a:rPr lang="en-GB" sz="1500" kern="1200" dirty="0">
              <a:latin typeface="Univers Condensed (Headings)"/>
            </a:rPr>
            <a:t>The government sold recently privatised banks often on favourable terms to their previous owners or to people close to the political regime.</a:t>
          </a:r>
          <a:endParaRPr lang="en-US" sz="1500" kern="1200" dirty="0">
            <a:latin typeface="Univers Condensed (Headings)"/>
          </a:endParaRPr>
        </a:p>
      </dsp:txBody>
      <dsp:txXfrm>
        <a:off x="492024" y="334530"/>
        <a:ext cx="9963850" cy="669409"/>
      </dsp:txXfrm>
    </dsp:sp>
    <dsp:sp modelId="{A9995D88-33B7-4B46-882F-586BF1CC9B05}">
      <dsp:nvSpPr>
        <dsp:cNvPr id="0" name=""/>
        <dsp:cNvSpPr/>
      </dsp:nvSpPr>
      <dsp:spPr>
        <a:xfrm>
          <a:off x="73643" y="250854"/>
          <a:ext cx="836762" cy="836762"/>
        </a:xfrm>
        <a:prstGeom prst="ellipse">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1C0B3C71-D740-2C44-AB78-16D3048F1C24}">
      <dsp:nvSpPr>
        <dsp:cNvPr id="0" name=""/>
        <dsp:cNvSpPr/>
      </dsp:nvSpPr>
      <dsp:spPr>
        <a:xfrm>
          <a:off x="875812" y="1338819"/>
          <a:ext cx="9580062" cy="669409"/>
        </a:xfrm>
        <a:prstGeom prst="rect">
          <a:avLst/>
        </a:prstGeom>
        <a:solidFill>
          <a:srgbClr val="EC6D0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1344" tIns="38100" rIns="38100" bIns="38100" numCol="1" spcCol="1270" anchor="ctr" anchorCtr="0">
          <a:noAutofit/>
        </a:bodyPr>
        <a:lstStyle/>
        <a:p>
          <a:pPr marL="0" lvl="0" indent="0" algn="l" defTabSz="666750">
            <a:lnSpc>
              <a:spcPct val="90000"/>
            </a:lnSpc>
            <a:spcBef>
              <a:spcPct val="0"/>
            </a:spcBef>
            <a:spcAft>
              <a:spcPct val="35000"/>
            </a:spcAft>
            <a:buNone/>
          </a:pPr>
          <a:r>
            <a:rPr lang="en-GB" sz="1500" kern="1200" dirty="0">
              <a:latin typeface="Univers Condensed (Headings)"/>
            </a:rPr>
            <a:t>With financial liberalisation, large business conglomerates expanded and included at least one of the recently privatised banks.</a:t>
          </a:r>
          <a:endParaRPr lang="en-US" sz="1500" kern="1200" dirty="0">
            <a:latin typeface="Univers Condensed (Headings)"/>
          </a:endParaRPr>
        </a:p>
      </dsp:txBody>
      <dsp:txXfrm>
        <a:off x="875812" y="1338819"/>
        <a:ext cx="9580062" cy="669409"/>
      </dsp:txXfrm>
    </dsp:sp>
    <dsp:sp modelId="{0CC40DEA-1D3C-B549-9E50-F50AA9BCB54D}">
      <dsp:nvSpPr>
        <dsp:cNvPr id="0" name=""/>
        <dsp:cNvSpPr/>
      </dsp:nvSpPr>
      <dsp:spPr>
        <a:xfrm>
          <a:off x="457431" y="1255143"/>
          <a:ext cx="836762" cy="836762"/>
        </a:xfrm>
        <a:prstGeom prst="ellipse">
          <a:avLst/>
        </a:prstGeom>
        <a:solidFill>
          <a:schemeClr val="lt1">
            <a:hueOff val="0"/>
            <a:satOff val="0"/>
            <a:lumOff val="0"/>
            <a:alphaOff val="0"/>
          </a:schemeClr>
        </a:solidFill>
        <a:ln w="6350" cap="flat" cmpd="sng" algn="ctr">
          <a:solidFill>
            <a:schemeClr val="accent5">
              <a:hueOff val="-498966"/>
              <a:satOff val="225"/>
              <a:lumOff val="-2352"/>
              <a:alphaOff val="0"/>
            </a:schemeClr>
          </a:solidFill>
          <a:prstDash val="solid"/>
          <a:miter lim="800000"/>
        </a:ln>
        <a:effectLst/>
      </dsp:spPr>
      <dsp:style>
        <a:lnRef idx="1">
          <a:scrgbClr r="0" g="0" b="0"/>
        </a:lnRef>
        <a:fillRef idx="1">
          <a:scrgbClr r="0" g="0" b="0"/>
        </a:fillRef>
        <a:effectRef idx="0">
          <a:scrgbClr r="0" g="0" b="0"/>
        </a:effectRef>
        <a:fontRef idx="minor"/>
      </dsp:style>
    </dsp:sp>
    <dsp:sp modelId="{E4103CEA-A96B-7A45-9EBB-A17FE2802413}">
      <dsp:nvSpPr>
        <dsp:cNvPr id="0" name=""/>
        <dsp:cNvSpPr/>
      </dsp:nvSpPr>
      <dsp:spPr>
        <a:xfrm>
          <a:off x="875812" y="2343108"/>
          <a:ext cx="9580062" cy="669409"/>
        </a:xfrm>
        <a:prstGeom prst="rect">
          <a:avLst/>
        </a:prstGeom>
        <a:solidFill>
          <a:srgbClr val="FE60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1344" tIns="38100" rIns="38100" bIns="38100" numCol="1" spcCol="1270" anchor="ctr" anchorCtr="0">
          <a:noAutofit/>
        </a:bodyPr>
        <a:lstStyle/>
        <a:p>
          <a:pPr marL="0" lvl="0" indent="0" algn="l" defTabSz="666750">
            <a:lnSpc>
              <a:spcPct val="90000"/>
            </a:lnSpc>
            <a:spcBef>
              <a:spcPct val="0"/>
            </a:spcBef>
            <a:spcAft>
              <a:spcPct val="35000"/>
            </a:spcAft>
            <a:buNone/>
          </a:pPr>
          <a:r>
            <a:rPr lang="en-GB" sz="1500" kern="1200" dirty="0">
              <a:latin typeface="Univers Condensed (Headings)"/>
            </a:rPr>
            <a:t>They then used the bank credit to buy industrial firms in further privatisations and grow the group.</a:t>
          </a:r>
          <a:endParaRPr lang="en-US" sz="1500" kern="1200" dirty="0">
            <a:latin typeface="Univers Condensed (Headings)"/>
          </a:endParaRPr>
        </a:p>
      </dsp:txBody>
      <dsp:txXfrm>
        <a:off x="875812" y="2343108"/>
        <a:ext cx="9580062" cy="669409"/>
      </dsp:txXfrm>
    </dsp:sp>
    <dsp:sp modelId="{E1D50A0D-DA79-D04B-9931-DB290BCC4F53}">
      <dsp:nvSpPr>
        <dsp:cNvPr id="0" name=""/>
        <dsp:cNvSpPr/>
      </dsp:nvSpPr>
      <dsp:spPr>
        <a:xfrm>
          <a:off x="457431" y="2259432"/>
          <a:ext cx="836762" cy="836762"/>
        </a:xfrm>
        <a:prstGeom prst="ellipse">
          <a:avLst/>
        </a:prstGeom>
        <a:solidFill>
          <a:schemeClr val="lt1">
            <a:hueOff val="0"/>
            <a:satOff val="0"/>
            <a:lumOff val="0"/>
            <a:alphaOff val="0"/>
          </a:schemeClr>
        </a:solidFill>
        <a:ln w="6350" cap="flat" cmpd="sng" algn="ctr">
          <a:solidFill>
            <a:schemeClr val="accent5">
              <a:hueOff val="-997933"/>
              <a:satOff val="449"/>
              <a:lumOff val="-4705"/>
              <a:alphaOff val="0"/>
            </a:schemeClr>
          </a:solidFill>
          <a:prstDash val="solid"/>
          <a:miter lim="800000"/>
        </a:ln>
        <a:effectLst/>
      </dsp:spPr>
      <dsp:style>
        <a:lnRef idx="1">
          <a:scrgbClr r="0" g="0" b="0"/>
        </a:lnRef>
        <a:fillRef idx="1">
          <a:scrgbClr r="0" g="0" b="0"/>
        </a:fillRef>
        <a:effectRef idx="0">
          <a:scrgbClr r="0" g="0" b="0"/>
        </a:effectRef>
        <a:fontRef idx="minor"/>
      </dsp:style>
    </dsp:sp>
    <dsp:sp modelId="{F289282C-F13A-704C-9C17-08D29AD6547F}">
      <dsp:nvSpPr>
        <dsp:cNvPr id="0" name=""/>
        <dsp:cNvSpPr/>
      </dsp:nvSpPr>
      <dsp:spPr>
        <a:xfrm>
          <a:off x="492024" y="3347397"/>
          <a:ext cx="9963850" cy="669409"/>
        </a:xfrm>
        <a:prstGeom prst="rect">
          <a:avLst/>
        </a:prstGeom>
        <a:solidFill>
          <a:srgbClr val="FE4001"/>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1344" tIns="38100" rIns="38100" bIns="38100" numCol="1" spcCol="1270" anchor="ctr" anchorCtr="0">
          <a:noAutofit/>
        </a:bodyPr>
        <a:lstStyle/>
        <a:p>
          <a:pPr marL="0" lvl="0" indent="0" algn="l" defTabSz="666750">
            <a:lnSpc>
              <a:spcPct val="90000"/>
            </a:lnSpc>
            <a:spcBef>
              <a:spcPct val="0"/>
            </a:spcBef>
            <a:spcAft>
              <a:spcPct val="35000"/>
            </a:spcAft>
            <a:buNone/>
          </a:pPr>
          <a:r>
            <a:rPr lang="en-GB" sz="1500" kern="1200" dirty="0">
              <a:latin typeface="+mj-lt"/>
            </a:rPr>
            <a:t>During the transition period of 1977-1980, only these groups had access to private foreign borrowing at low interest rates, and invested these domestically, earning high returns in the sector that benefitted from the reduction in tariff rates.</a:t>
          </a:r>
          <a:endParaRPr lang="en-US" sz="1500" kern="1200" dirty="0">
            <a:latin typeface="+mj-lt"/>
          </a:endParaRPr>
        </a:p>
      </dsp:txBody>
      <dsp:txXfrm>
        <a:off x="492024" y="3347397"/>
        <a:ext cx="9963850" cy="669409"/>
      </dsp:txXfrm>
    </dsp:sp>
    <dsp:sp modelId="{CBA74A80-20B5-0A49-A90A-37FA8C44E515}">
      <dsp:nvSpPr>
        <dsp:cNvPr id="0" name=""/>
        <dsp:cNvSpPr/>
      </dsp:nvSpPr>
      <dsp:spPr>
        <a:xfrm>
          <a:off x="73643" y="3263721"/>
          <a:ext cx="836762" cy="836762"/>
        </a:xfrm>
        <a:prstGeom prst="ellipse">
          <a:avLst/>
        </a:prstGeom>
        <a:solidFill>
          <a:schemeClr val="lt1">
            <a:hueOff val="0"/>
            <a:satOff val="0"/>
            <a:lumOff val="0"/>
            <a:alphaOff val="0"/>
          </a:schemeClr>
        </a:solidFill>
        <a:ln w="6350" cap="flat" cmpd="sng" algn="ctr">
          <a:solidFill>
            <a:schemeClr val="accent5">
              <a:hueOff val="-1496899"/>
              <a:satOff val="674"/>
              <a:lumOff val="-7057"/>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868F6-3E76-4330-BC8B-5FF3195C7C35}">
      <dsp:nvSpPr>
        <dsp:cNvPr id="0" name=""/>
        <dsp:cNvSpPr/>
      </dsp:nvSpPr>
      <dsp:spPr>
        <a:xfrm>
          <a:off x="3426973" y="742041"/>
          <a:ext cx="573341" cy="91440"/>
        </a:xfrm>
        <a:custGeom>
          <a:avLst/>
          <a:gdLst/>
          <a:ahLst/>
          <a:cxnLst/>
          <a:rect l="0" t="0" r="0" b="0"/>
          <a:pathLst>
            <a:path>
              <a:moveTo>
                <a:pt x="0" y="45720"/>
              </a:moveTo>
              <a:lnTo>
                <a:pt x="573341" y="45720"/>
              </a:lnTo>
            </a:path>
          </a:pathLst>
        </a:custGeom>
        <a:noFill/>
        <a:ln w="6350" cap="flat" cmpd="sng" algn="ctr">
          <a:solidFill>
            <a:schemeClr val="accent3">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698546" y="784742"/>
        <a:ext cx="30197" cy="6039"/>
      </dsp:txXfrm>
    </dsp:sp>
    <dsp:sp modelId="{BED43A1C-AC64-4F5C-BD80-4B90F49799C2}">
      <dsp:nvSpPr>
        <dsp:cNvPr id="0" name=""/>
        <dsp:cNvSpPr/>
      </dsp:nvSpPr>
      <dsp:spPr>
        <a:xfrm>
          <a:off x="802941" y="11"/>
          <a:ext cx="2625832" cy="1575499"/>
        </a:xfrm>
        <a:prstGeom prst="rect">
          <a:avLst/>
        </a:prstGeom>
        <a:solidFill>
          <a:srgbClr val="EDA70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668" tIns="135060" rIns="128668" bIns="135060" numCol="1" spcCol="1270" anchor="ctr" anchorCtr="0">
          <a:noAutofit/>
        </a:bodyPr>
        <a:lstStyle/>
        <a:p>
          <a:pPr marL="0" lvl="0" indent="0" algn="ctr" defTabSz="577850">
            <a:lnSpc>
              <a:spcPct val="90000"/>
            </a:lnSpc>
            <a:spcBef>
              <a:spcPct val="0"/>
            </a:spcBef>
            <a:spcAft>
              <a:spcPct val="35000"/>
            </a:spcAft>
            <a:buNone/>
          </a:pPr>
          <a:r>
            <a:rPr lang="en-GB" sz="1300" kern="1200" dirty="0">
              <a:latin typeface="Univers Condensed (Headings)"/>
            </a:rPr>
            <a:t>High debt induces the risk of rising interest rates. The peg to the U.S. dollar meant adopting the tight U.S. monetary policy of the early 1980s, and an appreciation that lowered competitiveness.</a:t>
          </a:r>
        </a:p>
      </dsp:txBody>
      <dsp:txXfrm>
        <a:off x="802941" y="11"/>
        <a:ext cx="2625832" cy="1575499"/>
      </dsp:txXfrm>
    </dsp:sp>
    <dsp:sp modelId="{2C522263-40A3-4529-B3F5-A32D01F0B7BF}">
      <dsp:nvSpPr>
        <dsp:cNvPr id="0" name=""/>
        <dsp:cNvSpPr/>
      </dsp:nvSpPr>
      <dsp:spPr>
        <a:xfrm>
          <a:off x="6656748" y="742041"/>
          <a:ext cx="573341" cy="91440"/>
        </a:xfrm>
        <a:custGeom>
          <a:avLst/>
          <a:gdLst/>
          <a:ahLst/>
          <a:cxnLst/>
          <a:rect l="0" t="0" r="0" b="0"/>
          <a:pathLst>
            <a:path>
              <a:moveTo>
                <a:pt x="0" y="45720"/>
              </a:moveTo>
              <a:lnTo>
                <a:pt x="573341" y="45720"/>
              </a:lnTo>
            </a:path>
          </a:pathLst>
        </a:custGeom>
        <a:noFill/>
        <a:ln w="6350" cap="flat" cmpd="sng" algn="ctr">
          <a:solidFill>
            <a:schemeClr val="accent3">
              <a:hueOff val="-498956"/>
              <a:satOff val="225"/>
              <a:lumOff val="-2352"/>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6928320" y="784742"/>
        <a:ext cx="30197" cy="6039"/>
      </dsp:txXfrm>
    </dsp:sp>
    <dsp:sp modelId="{AB14C375-F678-4E0D-A643-B3ABDF65771F}">
      <dsp:nvSpPr>
        <dsp:cNvPr id="0" name=""/>
        <dsp:cNvSpPr/>
      </dsp:nvSpPr>
      <dsp:spPr>
        <a:xfrm>
          <a:off x="4032715" y="11"/>
          <a:ext cx="2625832" cy="1575499"/>
        </a:xfrm>
        <a:prstGeom prst="rect">
          <a:avLst/>
        </a:prstGeom>
        <a:solidFill>
          <a:srgbClr val="EC6D0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668" tIns="135060" rIns="128668" bIns="135060" numCol="1" spcCol="1270" anchor="ctr" anchorCtr="0">
          <a:noAutofit/>
        </a:bodyPr>
        <a:lstStyle/>
        <a:p>
          <a:pPr marL="0" lvl="0" indent="0" algn="ctr" defTabSz="577850">
            <a:lnSpc>
              <a:spcPct val="90000"/>
            </a:lnSpc>
            <a:spcBef>
              <a:spcPct val="0"/>
            </a:spcBef>
            <a:spcAft>
              <a:spcPct val="35000"/>
            </a:spcAft>
            <a:buNone/>
          </a:pPr>
          <a:r>
            <a:rPr lang="en-GB" sz="1300" kern="1200" dirty="0">
              <a:latin typeface="Univers Condensed (Headings)"/>
            </a:rPr>
            <a:t>Capital flows reversed, away from Chile, and real interest rates rose to 40% by the end of 1981</a:t>
          </a:r>
          <a:r>
            <a:rPr lang="en-GB" sz="1300" kern="1200" baseline="0" dirty="0">
              <a:latin typeface="Univers Condensed (Headings)"/>
            </a:rPr>
            <a:t>. In 1982, the peg of the peso was dropped and it devalued by almost half.</a:t>
          </a:r>
          <a:endParaRPr lang="en-GB" sz="1300" kern="1200" dirty="0">
            <a:latin typeface="Univers Condensed (Headings)"/>
          </a:endParaRPr>
        </a:p>
      </dsp:txBody>
      <dsp:txXfrm>
        <a:off x="4032715" y="11"/>
        <a:ext cx="2625832" cy="1575499"/>
      </dsp:txXfrm>
    </dsp:sp>
    <dsp:sp modelId="{E399B151-338F-4AD5-91DC-3C06A4421AE4}">
      <dsp:nvSpPr>
        <dsp:cNvPr id="0" name=""/>
        <dsp:cNvSpPr/>
      </dsp:nvSpPr>
      <dsp:spPr>
        <a:xfrm>
          <a:off x="2115857" y="1573711"/>
          <a:ext cx="6459548" cy="573341"/>
        </a:xfrm>
        <a:custGeom>
          <a:avLst/>
          <a:gdLst/>
          <a:ahLst/>
          <a:cxnLst/>
          <a:rect l="0" t="0" r="0" b="0"/>
          <a:pathLst>
            <a:path>
              <a:moveTo>
                <a:pt x="6459548" y="0"/>
              </a:moveTo>
              <a:lnTo>
                <a:pt x="6459548" y="303770"/>
              </a:lnTo>
              <a:lnTo>
                <a:pt x="0" y="303770"/>
              </a:lnTo>
              <a:lnTo>
                <a:pt x="0" y="573341"/>
              </a:lnTo>
            </a:path>
          </a:pathLst>
        </a:custGeom>
        <a:noFill/>
        <a:ln w="6350" cap="flat" cmpd="sng" algn="ctr">
          <a:solidFill>
            <a:schemeClr val="accent3">
              <a:hueOff val="-997911"/>
              <a:satOff val="449"/>
              <a:lumOff val="-4705"/>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5183438" y="1857362"/>
        <a:ext cx="324386" cy="6039"/>
      </dsp:txXfrm>
    </dsp:sp>
    <dsp:sp modelId="{B89D38E8-D1CE-4CC6-97B6-2F9314645068}">
      <dsp:nvSpPr>
        <dsp:cNvPr id="0" name=""/>
        <dsp:cNvSpPr/>
      </dsp:nvSpPr>
      <dsp:spPr>
        <a:xfrm>
          <a:off x="7262490" y="11"/>
          <a:ext cx="2625832" cy="1575499"/>
        </a:xfrm>
        <a:prstGeom prst="rect">
          <a:avLst/>
        </a:prstGeom>
        <a:solidFill>
          <a:srgbClr val="FE6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668" tIns="135060" rIns="128668" bIns="135060" numCol="1" spcCol="1270" anchor="ctr" anchorCtr="0">
          <a:noAutofit/>
        </a:bodyPr>
        <a:lstStyle/>
        <a:p>
          <a:pPr marL="0" lvl="0" indent="0" algn="ctr" defTabSz="577850">
            <a:lnSpc>
              <a:spcPct val="90000"/>
            </a:lnSpc>
            <a:spcBef>
              <a:spcPct val="0"/>
            </a:spcBef>
            <a:spcAft>
              <a:spcPct val="35000"/>
            </a:spcAft>
            <a:buNone/>
          </a:pPr>
          <a:r>
            <a:rPr lang="en-GB" sz="1300" kern="1200" dirty="0">
              <a:latin typeface="Univers Condensed (Headings)"/>
            </a:rPr>
            <a:t>In</a:t>
          </a:r>
          <a:r>
            <a:rPr lang="en-GB" sz="1300" kern="1200" baseline="0" dirty="0">
              <a:latin typeface="Univers Condensed (Headings)"/>
            </a:rPr>
            <a:t> 1981, 8 financial institutions were rescued by the government. By the end of 1983, the government owned more than 50% of the banking system. </a:t>
          </a:r>
          <a:endParaRPr lang="en-GB" sz="1300" kern="1200" dirty="0">
            <a:latin typeface="Univers Condensed (Headings)"/>
          </a:endParaRPr>
        </a:p>
      </dsp:txBody>
      <dsp:txXfrm>
        <a:off x="7262490" y="11"/>
        <a:ext cx="2625832" cy="1575499"/>
      </dsp:txXfrm>
    </dsp:sp>
    <dsp:sp modelId="{A621EE09-258B-48A7-8E58-A1DCB92F7A02}">
      <dsp:nvSpPr>
        <dsp:cNvPr id="0" name=""/>
        <dsp:cNvSpPr/>
      </dsp:nvSpPr>
      <dsp:spPr>
        <a:xfrm>
          <a:off x="3426973" y="2921483"/>
          <a:ext cx="573341" cy="91440"/>
        </a:xfrm>
        <a:custGeom>
          <a:avLst/>
          <a:gdLst/>
          <a:ahLst/>
          <a:cxnLst/>
          <a:rect l="0" t="0" r="0" b="0"/>
          <a:pathLst>
            <a:path>
              <a:moveTo>
                <a:pt x="0" y="45720"/>
              </a:moveTo>
              <a:lnTo>
                <a:pt x="573341" y="45720"/>
              </a:lnTo>
            </a:path>
          </a:pathLst>
        </a:custGeom>
        <a:noFill/>
        <a:ln w="6350" cap="flat" cmpd="sng" algn="ctr">
          <a:solidFill>
            <a:schemeClr val="accent3">
              <a:hueOff val="-1496867"/>
              <a:satOff val="674"/>
              <a:lumOff val="-7057"/>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698546" y="2964183"/>
        <a:ext cx="30197" cy="6039"/>
      </dsp:txXfrm>
    </dsp:sp>
    <dsp:sp modelId="{5C3AFC43-218A-4006-9D1E-0BD1CA3FF38F}">
      <dsp:nvSpPr>
        <dsp:cNvPr id="0" name=""/>
        <dsp:cNvSpPr/>
      </dsp:nvSpPr>
      <dsp:spPr>
        <a:xfrm>
          <a:off x="802941" y="2179453"/>
          <a:ext cx="2625832" cy="1575499"/>
        </a:xfrm>
        <a:prstGeom prst="rect">
          <a:avLst/>
        </a:prstGeom>
        <a:solidFill>
          <a:srgbClr val="FE400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668" tIns="135060" rIns="128668" bIns="135060" numCol="1" spcCol="1270" anchor="ctr" anchorCtr="0">
          <a:noAutofit/>
        </a:bodyPr>
        <a:lstStyle/>
        <a:p>
          <a:pPr marL="0" lvl="0" indent="0" algn="ctr" defTabSz="577850">
            <a:lnSpc>
              <a:spcPct val="90000"/>
            </a:lnSpc>
            <a:spcBef>
              <a:spcPct val="0"/>
            </a:spcBef>
            <a:spcAft>
              <a:spcPct val="35000"/>
            </a:spcAft>
            <a:buNone/>
          </a:pPr>
          <a:r>
            <a:rPr lang="en-GB" sz="1300" kern="1200" dirty="0">
              <a:latin typeface="Univers Condensed (Headings)"/>
            </a:rPr>
            <a:t>The businesses within the groups suffered. In 1982, supervisory authorities forbade banks from rolling-over loans with large unrealised losses, limiting self-lending within the business groups</a:t>
          </a:r>
        </a:p>
      </dsp:txBody>
      <dsp:txXfrm>
        <a:off x="802941" y="2179453"/>
        <a:ext cx="2625832" cy="1575499"/>
      </dsp:txXfrm>
    </dsp:sp>
    <dsp:sp modelId="{3757EF34-CC9A-46B7-B166-C857677C69AB}">
      <dsp:nvSpPr>
        <dsp:cNvPr id="0" name=""/>
        <dsp:cNvSpPr/>
      </dsp:nvSpPr>
      <dsp:spPr>
        <a:xfrm>
          <a:off x="4032715" y="2179453"/>
          <a:ext cx="2625832" cy="1575499"/>
        </a:xfrm>
        <a:prstGeom prst="rect">
          <a:avLst/>
        </a:prstGeom>
        <a:solidFill>
          <a:srgbClr val="FF2A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668" tIns="135060" rIns="128668" bIns="135060" numCol="1" spcCol="1270" anchor="ctr" anchorCtr="0">
          <a:noAutofit/>
        </a:bodyPr>
        <a:lstStyle/>
        <a:p>
          <a:pPr marL="0" lvl="0" indent="0" algn="ctr" defTabSz="577850">
            <a:lnSpc>
              <a:spcPct val="90000"/>
            </a:lnSpc>
            <a:spcBef>
              <a:spcPct val="0"/>
            </a:spcBef>
            <a:spcAft>
              <a:spcPct val="35000"/>
            </a:spcAft>
            <a:buNone/>
          </a:pPr>
          <a:r>
            <a:rPr lang="en-GB" sz="1300" kern="1200" dirty="0">
              <a:latin typeface="Univers Condensed (Headings)"/>
            </a:rPr>
            <a:t>GNP</a:t>
          </a:r>
          <a:r>
            <a:rPr lang="en-GB" sz="1300" kern="1200" baseline="0" dirty="0">
              <a:latin typeface="Univers Condensed (Headings)"/>
            </a:rPr>
            <a:t> fell by 14% in 1982, and there were more than 800 company bankruptcies. Unemployment reached 30% in 1983.</a:t>
          </a:r>
          <a:endParaRPr lang="en-GB" sz="1300" kern="1200" dirty="0">
            <a:latin typeface="Univers Condensed (Headings)"/>
          </a:endParaRPr>
        </a:p>
      </dsp:txBody>
      <dsp:txXfrm>
        <a:off x="4032715" y="2179453"/>
        <a:ext cx="2625832" cy="1575499"/>
      </dsp:txXfrm>
    </dsp:sp>
  </dsp:spTree>
</dsp:drawing>
</file>

<file path=ppt/diagrams/layout1.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DE6C8-AB1D-4204-BC9C-3366B0BF0435}"/>
              </a:ext>
            </a:extLst>
          </p:cNvPr>
          <p:cNvSpPr>
            <a:spLocks noGrp="1"/>
          </p:cNvSpPr>
          <p:nvPr>
            <p:ph type="ctrTitle"/>
          </p:nvPr>
        </p:nvSpPr>
        <p:spPr>
          <a:xfrm>
            <a:off x="678426" y="889820"/>
            <a:ext cx="9989574" cy="3598606"/>
          </a:xfrm>
        </p:spPr>
        <p:txBody>
          <a:bodyPr anchor="t">
            <a:normAutofit/>
          </a:bodyPr>
          <a:lstStyle>
            <a:lvl1pPr algn="l">
              <a:defRPr sz="5400"/>
            </a:lvl1pPr>
          </a:lstStyle>
          <a:p>
            <a:r>
              <a:rPr lang="en-US" dirty="0"/>
              <a:t>Click to edit Master title style</a:t>
            </a:r>
          </a:p>
        </p:txBody>
      </p:sp>
      <p:sp>
        <p:nvSpPr>
          <p:cNvPr id="3" name="Subtitle 2">
            <a:extLst>
              <a:ext uri="{FF2B5EF4-FFF2-40B4-BE49-F238E27FC236}">
                <a16:creationId xmlns:a16="http://schemas.microsoft.com/office/drawing/2014/main" id="{7A7B9009-EE50-4EE5-B6EB-CD6EC83D3FA3}"/>
              </a:ext>
            </a:extLst>
          </p:cNvPr>
          <p:cNvSpPr>
            <a:spLocks noGrp="1"/>
          </p:cNvSpPr>
          <p:nvPr>
            <p:ph type="subTitle" idx="1"/>
          </p:nvPr>
        </p:nvSpPr>
        <p:spPr>
          <a:xfrm>
            <a:off x="678426" y="4488426"/>
            <a:ext cx="6991776" cy="130277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9C8667E-058A-436F-B8EA-5B3A99D43D09}"/>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5" name="Footer Placeholder 4">
            <a:extLst>
              <a:ext uri="{FF2B5EF4-FFF2-40B4-BE49-F238E27FC236}">
                <a16:creationId xmlns:a16="http://schemas.microsoft.com/office/drawing/2014/main" id="{52680305-1AD7-482D-BFFD-6CDB83AB39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5762A1-52E9-402D-B65E-DF193E44CE83}"/>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2530028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359C1-C098-4BF4-A55D-782F4E606B8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D343C7E-1E8B-4D38-9B81-1AA2A8978ED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A70B00-53AE-4D3F-91BE-A8D789ED9864}"/>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5" name="Footer Placeholder 4">
            <a:extLst>
              <a:ext uri="{FF2B5EF4-FFF2-40B4-BE49-F238E27FC236}">
                <a16:creationId xmlns:a16="http://schemas.microsoft.com/office/drawing/2014/main" id="{06647FC7-8124-4F70-A849-B6BCC5189C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7CEBE4-50DC-47DB-B699-CCC024336C9F}"/>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3596890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418279-D3B8-4C6A-AB74-9DE377771270}"/>
              </a:ext>
            </a:extLst>
          </p:cNvPr>
          <p:cNvSpPr>
            <a:spLocks noGrp="1"/>
          </p:cNvSpPr>
          <p:nvPr>
            <p:ph type="title" orient="vert"/>
          </p:nvPr>
        </p:nvSpPr>
        <p:spPr>
          <a:xfrm>
            <a:off x="9242322" y="997974"/>
            <a:ext cx="2349043" cy="4984956"/>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E28F733C-9309-4197-BACA-207CDC8935C9}"/>
              </a:ext>
            </a:extLst>
          </p:cNvPr>
          <p:cNvSpPr>
            <a:spLocks noGrp="1"/>
          </p:cNvSpPr>
          <p:nvPr>
            <p:ph type="body" orient="vert" idx="1"/>
          </p:nvPr>
        </p:nvSpPr>
        <p:spPr>
          <a:xfrm>
            <a:off x="838200" y="997973"/>
            <a:ext cx="8404122" cy="498495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6ACD4D0-5BE6-412D-B08B-5DFFD593513E}"/>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5" name="Footer Placeholder 4">
            <a:extLst>
              <a:ext uri="{FF2B5EF4-FFF2-40B4-BE49-F238E27FC236}">
                <a16:creationId xmlns:a16="http://schemas.microsoft.com/office/drawing/2014/main" id="{55021651-B786-4A39-A10F-F5231D0A2C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504D2D-9379-40DE-9F45-3004BE54F16B}"/>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2034972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87CA6-BFD9-4CB1-8892-F6B062E824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CDA8C3-9C0C-4E52-9A62-E4DB159E6B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C3EC35-E02F-41FF-9232-F90692A902FC}"/>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5" name="Footer Placeholder 4">
            <a:extLst>
              <a:ext uri="{FF2B5EF4-FFF2-40B4-BE49-F238E27FC236}">
                <a16:creationId xmlns:a16="http://schemas.microsoft.com/office/drawing/2014/main" id="{39D13D38-5DF1-443B-8A12-71E834FDC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5E644A-4A37-4757-9809-5B035E2874E6}"/>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647269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6578B-CD85-4BF1-A729-E8E8079B595F}"/>
              </a:ext>
            </a:extLst>
          </p:cNvPr>
          <p:cNvSpPr>
            <a:spLocks noGrp="1"/>
          </p:cNvSpPr>
          <p:nvPr>
            <p:ph type="title"/>
          </p:nvPr>
        </p:nvSpPr>
        <p:spPr>
          <a:xfrm>
            <a:off x="715383" y="1709738"/>
            <a:ext cx="10632067"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58448C1-C13F-4826-8347-EEB00A6643D6}"/>
              </a:ext>
            </a:extLst>
          </p:cNvPr>
          <p:cNvSpPr>
            <a:spLocks noGrp="1"/>
          </p:cNvSpPr>
          <p:nvPr>
            <p:ph type="body" idx="1"/>
          </p:nvPr>
        </p:nvSpPr>
        <p:spPr>
          <a:xfrm>
            <a:off x="715383" y="4589463"/>
            <a:ext cx="1063206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06546A-957F-4C4D-9744-1177AD258E10}"/>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5" name="Footer Placeholder 4">
            <a:extLst>
              <a:ext uri="{FF2B5EF4-FFF2-40B4-BE49-F238E27FC236}">
                <a16:creationId xmlns:a16="http://schemas.microsoft.com/office/drawing/2014/main" id="{B1DB149C-CC63-4E3A-A83D-EF637EB519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B94775-7982-41EC-B584-D51224D38F77}"/>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2744623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E4BD8-507D-48E4-A624-F16A741C3609}"/>
              </a:ext>
            </a:extLst>
          </p:cNvPr>
          <p:cNvSpPr>
            <a:spLocks noGrp="1"/>
          </p:cNvSpPr>
          <p:nvPr>
            <p:ph type="title"/>
          </p:nvPr>
        </p:nvSpPr>
        <p:spPr>
          <a:xfrm>
            <a:off x="700635" y="922096"/>
            <a:ext cx="10691265" cy="1127930"/>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10A07E4-3A39-457C-A059-7DFB6039D947}"/>
              </a:ext>
            </a:extLst>
          </p:cNvPr>
          <p:cNvSpPr>
            <a:spLocks noGrp="1"/>
          </p:cNvSpPr>
          <p:nvPr>
            <p:ph sz="half" idx="1"/>
          </p:nvPr>
        </p:nvSpPr>
        <p:spPr>
          <a:xfrm>
            <a:off x="715383" y="2128684"/>
            <a:ext cx="5304417" cy="38444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B141E17-47CE-4A78-B0FA-0E9786DA67C5}"/>
              </a:ext>
            </a:extLst>
          </p:cNvPr>
          <p:cNvSpPr>
            <a:spLocks noGrp="1"/>
          </p:cNvSpPr>
          <p:nvPr>
            <p:ph sz="half" idx="2"/>
          </p:nvPr>
        </p:nvSpPr>
        <p:spPr>
          <a:xfrm>
            <a:off x="6172200" y="2128684"/>
            <a:ext cx="5219700" cy="38444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F02C13-D3ED-4044-9716-F29D79A184C9}"/>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6" name="Footer Placeholder 5">
            <a:extLst>
              <a:ext uri="{FF2B5EF4-FFF2-40B4-BE49-F238E27FC236}">
                <a16:creationId xmlns:a16="http://schemas.microsoft.com/office/drawing/2014/main" id="{8AF334AD-FB29-4355-B5CF-85E61B4F34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5AA154-790C-4774-9C21-8C543E733F26}"/>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2417670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7DD35-7673-4F88-86B0-634883B5E345}"/>
              </a:ext>
            </a:extLst>
          </p:cNvPr>
          <p:cNvSpPr>
            <a:spLocks noGrp="1"/>
          </p:cNvSpPr>
          <p:nvPr>
            <p:ph type="title"/>
          </p:nvPr>
        </p:nvSpPr>
        <p:spPr>
          <a:xfrm>
            <a:off x="685887" y="929148"/>
            <a:ext cx="10640005" cy="761540"/>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5EC820D7-3E0B-47C6-A583-C4C839C5AF03}"/>
              </a:ext>
            </a:extLst>
          </p:cNvPr>
          <p:cNvSpPr>
            <a:spLocks noGrp="1"/>
          </p:cNvSpPr>
          <p:nvPr>
            <p:ph type="body" idx="1"/>
          </p:nvPr>
        </p:nvSpPr>
        <p:spPr>
          <a:xfrm>
            <a:off x="715384" y="1681163"/>
            <a:ext cx="5282192"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6A839A7B-97D5-400F-B802-A0FF28FE9F15}"/>
              </a:ext>
            </a:extLst>
          </p:cNvPr>
          <p:cNvSpPr>
            <a:spLocks noGrp="1"/>
          </p:cNvSpPr>
          <p:nvPr>
            <p:ph sz="half" idx="2"/>
          </p:nvPr>
        </p:nvSpPr>
        <p:spPr>
          <a:xfrm>
            <a:off x="715384" y="2505075"/>
            <a:ext cx="5282192" cy="342377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2E0ECA2-DBF1-4681-9DFA-93AFD1B371DB}"/>
              </a:ext>
            </a:extLst>
          </p:cNvPr>
          <p:cNvSpPr>
            <a:spLocks noGrp="1"/>
          </p:cNvSpPr>
          <p:nvPr>
            <p:ph type="body" sz="quarter" idx="3"/>
          </p:nvPr>
        </p:nvSpPr>
        <p:spPr>
          <a:xfrm>
            <a:off x="6172200" y="1681163"/>
            <a:ext cx="5183188"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90EBBBB-517F-4ED7-9E51-CF0F7590B4D4}"/>
              </a:ext>
            </a:extLst>
          </p:cNvPr>
          <p:cNvSpPr>
            <a:spLocks noGrp="1"/>
          </p:cNvSpPr>
          <p:nvPr>
            <p:ph sz="quarter" idx="4"/>
          </p:nvPr>
        </p:nvSpPr>
        <p:spPr>
          <a:xfrm>
            <a:off x="6172200" y="2505075"/>
            <a:ext cx="5183188" cy="34237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511B5C7-1E37-478F-B4B0-C7202FFE41B9}"/>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8" name="Footer Placeholder 7">
            <a:extLst>
              <a:ext uri="{FF2B5EF4-FFF2-40B4-BE49-F238E27FC236}">
                <a16:creationId xmlns:a16="http://schemas.microsoft.com/office/drawing/2014/main" id="{9153F7EF-507C-4CB3-86C5-8B34FFFC1D8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8E3DEA6-E4EB-4C2A-8B4F-55EC965B6219}"/>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686737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32964-A933-4B98-A141-A4B316DAFA9F}"/>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5D684C9D-23DA-42B0-9DD3-7592F72E8DC9}"/>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4" name="Footer Placeholder 3">
            <a:extLst>
              <a:ext uri="{FF2B5EF4-FFF2-40B4-BE49-F238E27FC236}">
                <a16:creationId xmlns:a16="http://schemas.microsoft.com/office/drawing/2014/main" id="{68BF8F05-876F-49D8-AE30-5BB2A91ECD5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53D20DA-9260-4577-BB51-789570A243AF}"/>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2991706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2C1F24-E0A1-45A7-8EF5-92CD9799341C}"/>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3" name="Footer Placeholder 2">
            <a:extLst>
              <a:ext uri="{FF2B5EF4-FFF2-40B4-BE49-F238E27FC236}">
                <a16:creationId xmlns:a16="http://schemas.microsoft.com/office/drawing/2014/main" id="{3E021C19-210E-46B0-9036-5D8AECC926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A880FEF-487E-44DF-8615-DF2210419602}"/>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485784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68EE-74C8-43A6-90BC-2DDD965CF64A}"/>
              </a:ext>
            </a:extLst>
          </p:cNvPr>
          <p:cNvSpPr>
            <a:spLocks noGrp="1"/>
          </p:cNvSpPr>
          <p:nvPr>
            <p:ph type="title"/>
          </p:nvPr>
        </p:nvSpPr>
        <p:spPr>
          <a:xfrm>
            <a:off x="678426" y="781665"/>
            <a:ext cx="4093599" cy="1223452"/>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971C35AC-CAE3-48CF-A3E4-A075C9FDD7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2D9D03EA-5FAD-4609-A2B8-624E426847E3}"/>
              </a:ext>
            </a:extLst>
          </p:cNvPr>
          <p:cNvSpPr>
            <a:spLocks noGrp="1"/>
          </p:cNvSpPr>
          <p:nvPr>
            <p:ph type="body" sz="half" idx="2"/>
          </p:nvPr>
        </p:nvSpPr>
        <p:spPr>
          <a:xfrm>
            <a:off x="688258" y="2315497"/>
            <a:ext cx="4093599" cy="35534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0B58D2EA-2191-4216-B64D-067BDFE12375}"/>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6" name="Footer Placeholder 5">
            <a:extLst>
              <a:ext uri="{FF2B5EF4-FFF2-40B4-BE49-F238E27FC236}">
                <a16:creationId xmlns:a16="http://schemas.microsoft.com/office/drawing/2014/main" id="{78042128-DAB4-481C-BEE6-3523E8E88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50E382-C500-4A4C-A7C6-43860383AB91}"/>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978225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FE98B-EACF-4251-A8AF-0D9EDD17C664}"/>
              </a:ext>
            </a:extLst>
          </p:cNvPr>
          <p:cNvSpPr>
            <a:spLocks noGrp="1"/>
          </p:cNvSpPr>
          <p:nvPr>
            <p:ph type="title"/>
          </p:nvPr>
        </p:nvSpPr>
        <p:spPr>
          <a:xfrm>
            <a:off x="683342" y="1066800"/>
            <a:ext cx="4103431" cy="1317523"/>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3905F473-761A-4002-AF70-9FF878D0139E}"/>
              </a:ext>
            </a:extLst>
          </p:cNvPr>
          <p:cNvSpPr>
            <a:spLocks noGrp="1"/>
          </p:cNvSpPr>
          <p:nvPr>
            <p:ph type="pic" idx="1"/>
          </p:nvPr>
        </p:nvSpPr>
        <p:spPr>
          <a:xfrm>
            <a:off x="5183188" y="1066800"/>
            <a:ext cx="6172200" cy="4794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0C2E6A-F834-4540-BB00-E13CB45DC362}"/>
              </a:ext>
            </a:extLst>
          </p:cNvPr>
          <p:cNvSpPr>
            <a:spLocks noGrp="1"/>
          </p:cNvSpPr>
          <p:nvPr>
            <p:ph type="body" sz="half" idx="2"/>
          </p:nvPr>
        </p:nvSpPr>
        <p:spPr>
          <a:xfrm>
            <a:off x="683342" y="2552700"/>
            <a:ext cx="4103431" cy="33162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0C38EAB-AD63-415C-B263-BA1D8FBE3CB0}"/>
              </a:ext>
            </a:extLst>
          </p:cNvPr>
          <p:cNvSpPr>
            <a:spLocks noGrp="1"/>
          </p:cNvSpPr>
          <p:nvPr>
            <p:ph type="dt" sz="half" idx="10"/>
          </p:nvPr>
        </p:nvSpPr>
        <p:spPr/>
        <p:txBody>
          <a:bodyPr/>
          <a:lstStyle/>
          <a:p>
            <a:fld id="{2F3E8B1C-86EF-43CF-8304-249481088644}" type="datetimeFigureOut">
              <a:rPr lang="en-US" smtClean="0"/>
              <a:t>6/10/23</a:t>
            </a:fld>
            <a:endParaRPr lang="en-US"/>
          </a:p>
        </p:txBody>
      </p:sp>
      <p:sp>
        <p:nvSpPr>
          <p:cNvPr id="6" name="Footer Placeholder 5">
            <a:extLst>
              <a:ext uri="{FF2B5EF4-FFF2-40B4-BE49-F238E27FC236}">
                <a16:creationId xmlns:a16="http://schemas.microsoft.com/office/drawing/2014/main" id="{422E5541-B6DE-45E8-BCFE-0DFC4F5740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B78D45-289B-46AF-8CB9-E6150BEA17ED}"/>
              </a:ext>
            </a:extLst>
          </p:cNvPr>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1320390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A362AC-B59F-4AC7-B279-57DDD5336BCA}"/>
              </a:ext>
            </a:extLst>
          </p:cNvPr>
          <p:cNvSpPr>
            <a:spLocks noGrp="1"/>
          </p:cNvSpPr>
          <p:nvPr>
            <p:ph type="title"/>
          </p:nvPr>
        </p:nvSpPr>
        <p:spPr>
          <a:xfrm>
            <a:off x="700635" y="922096"/>
            <a:ext cx="10691265" cy="137103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0E6042DB-75BD-4EC1-B6D9-8A72EF940CAA}"/>
              </a:ext>
            </a:extLst>
          </p:cNvPr>
          <p:cNvSpPr>
            <a:spLocks noGrp="1"/>
          </p:cNvSpPr>
          <p:nvPr>
            <p:ph type="body" idx="1"/>
          </p:nvPr>
        </p:nvSpPr>
        <p:spPr>
          <a:xfrm>
            <a:off x="700635" y="2293126"/>
            <a:ext cx="10691265" cy="363608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1DD1378-7C96-4079-B44C-3D86B4657596}"/>
              </a:ext>
            </a:extLst>
          </p:cNvPr>
          <p:cNvSpPr>
            <a:spLocks noGrp="1"/>
          </p:cNvSpPr>
          <p:nvPr>
            <p:ph type="dt" sz="half" idx="2"/>
          </p:nvPr>
        </p:nvSpPr>
        <p:spPr>
          <a:xfrm>
            <a:off x="8369448" y="6356350"/>
            <a:ext cx="2592594" cy="365125"/>
          </a:xfrm>
          <a:prstGeom prst="rect">
            <a:avLst/>
          </a:prstGeom>
        </p:spPr>
        <p:txBody>
          <a:bodyPr vert="horz" lIns="91440" tIns="45720" rIns="91440" bIns="45720" rtlCol="0" anchor="ctr"/>
          <a:lstStyle>
            <a:lvl1pPr algn="r">
              <a:defRPr sz="1050">
                <a:solidFill>
                  <a:schemeClr val="tx1"/>
                </a:solidFill>
                <a:latin typeface="+mj-lt"/>
              </a:defRPr>
            </a:lvl1pPr>
          </a:lstStyle>
          <a:p>
            <a:fld id="{2F3E8B1C-86EF-43CF-8304-249481088644}" type="datetimeFigureOut">
              <a:rPr lang="en-US" smtClean="0"/>
              <a:pPr/>
              <a:t>6/10/23</a:t>
            </a:fld>
            <a:endParaRPr lang="en-US" dirty="0"/>
          </a:p>
        </p:txBody>
      </p:sp>
      <p:sp>
        <p:nvSpPr>
          <p:cNvPr id="5" name="Footer Placeholder 4">
            <a:extLst>
              <a:ext uri="{FF2B5EF4-FFF2-40B4-BE49-F238E27FC236}">
                <a16:creationId xmlns:a16="http://schemas.microsoft.com/office/drawing/2014/main" id="{D19B6B78-577F-43F5-BAEE-BF72484C9850}"/>
              </a:ext>
            </a:extLst>
          </p:cNvPr>
          <p:cNvSpPr>
            <a:spLocks noGrp="1"/>
          </p:cNvSpPr>
          <p:nvPr>
            <p:ph type="ftr" sz="quarter" idx="3"/>
          </p:nvPr>
        </p:nvSpPr>
        <p:spPr>
          <a:xfrm>
            <a:off x="715383" y="6356350"/>
            <a:ext cx="4539727" cy="365125"/>
          </a:xfrm>
          <a:prstGeom prst="rect">
            <a:avLst/>
          </a:prstGeom>
        </p:spPr>
        <p:txBody>
          <a:bodyPr vert="horz" lIns="91440" tIns="45720" rIns="91440" bIns="45720" rtlCol="0" anchor="ctr"/>
          <a:lstStyle>
            <a:lvl1pPr algn="l">
              <a:defRPr sz="1050">
                <a:solidFill>
                  <a:schemeClr val="tx1"/>
                </a:solidFill>
                <a:latin typeface="+mj-lt"/>
              </a:defRPr>
            </a:lvl1pPr>
          </a:lstStyle>
          <a:p>
            <a:endParaRPr lang="en-US" dirty="0"/>
          </a:p>
        </p:txBody>
      </p:sp>
      <p:sp>
        <p:nvSpPr>
          <p:cNvPr id="6" name="Slide Number Placeholder 5">
            <a:extLst>
              <a:ext uri="{FF2B5EF4-FFF2-40B4-BE49-F238E27FC236}">
                <a16:creationId xmlns:a16="http://schemas.microsoft.com/office/drawing/2014/main" id="{A8CC75B8-AF8F-4D8A-9B3D-D1951A64BADB}"/>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800">
                <a:solidFill>
                  <a:schemeClr val="tx1"/>
                </a:solidFill>
              </a:defRPr>
            </a:lvl1pPr>
          </a:lstStyle>
          <a:p>
            <a:fld id="{C3DB2ADC-AF19-4574-8C10-79B5B04FCA27}" type="slidenum">
              <a:rPr lang="en-US" smtClean="0"/>
              <a:pPr/>
              <a:t>‹#›</a:t>
            </a:fld>
            <a:endParaRPr lang="en-US" dirty="0"/>
          </a:p>
        </p:txBody>
      </p:sp>
      <p:cxnSp>
        <p:nvCxnSpPr>
          <p:cNvPr id="7" name="Straight Connector 6">
            <a:extLst>
              <a:ext uri="{FF2B5EF4-FFF2-40B4-BE49-F238E27FC236}">
                <a16:creationId xmlns:a16="http://schemas.microsoft.com/office/drawing/2014/main" id="{F64F9B95-9045-48D2-B9F3-2927E98F54AA}"/>
              </a:ext>
            </a:extLst>
          </p:cNvPr>
          <p:cNvCxnSpPr>
            <a:cxnSpLocks/>
          </p:cNvCxnSpPr>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85AA86F-6A4D-4BCB-A045-D992CDC2959B}"/>
              </a:ext>
            </a:extLst>
          </p:cNvPr>
          <p:cNvCxnSpPr>
            <a:cxnSpLocks/>
          </p:cNvCxnSpPr>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550466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defTabSz="914400" rtl="0" eaLnBrk="1" latinLnBrk="0" hangingPunct="1">
        <a:lnSpc>
          <a:spcPct val="100000"/>
        </a:lnSpc>
        <a:spcBef>
          <a:spcPct val="0"/>
        </a:spcBef>
        <a:buNone/>
        <a:defRPr sz="4000" kern="1200" cap="all" spc="3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69803F-9160-B0D0-81A3-FA367D0F8BC5}"/>
              </a:ext>
            </a:extLst>
          </p:cNvPr>
          <p:cNvSpPr>
            <a:spLocks noGrp="1"/>
          </p:cNvSpPr>
          <p:nvPr>
            <p:ph type="ctrTitle"/>
          </p:nvPr>
        </p:nvSpPr>
        <p:spPr>
          <a:xfrm>
            <a:off x="647699" y="871758"/>
            <a:ext cx="6725867" cy="3871143"/>
          </a:xfrm>
        </p:spPr>
        <p:txBody>
          <a:bodyPr>
            <a:normAutofit fontScale="90000"/>
          </a:bodyPr>
          <a:lstStyle/>
          <a:p>
            <a:pPr>
              <a:spcBef>
                <a:spcPts val="1800"/>
              </a:spcBef>
            </a:pPr>
            <a:r>
              <a:rPr lang="en-US" u="sng" dirty="0"/>
              <a:t>Chapter 3</a:t>
            </a:r>
            <a:br>
              <a:rPr lang="en-US" dirty="0"/>
            </a:br>
            <a:br>
              <a:rPr lang="en-US" dirty="0"/>
            </a:br>
            <a:r>
              <a:rPr lang="en-US" dirty="0"/>
              <a:t>capital inflows and their (Mis)allocation</a:t>
            </a:r>
          </a:p>
        </p:txBody>
      </p:sp>
      <p:sp>
        <p:nvSpPr>
          <p:cNvPr id="3" name="Subtitle 2">
            <a:extLst>
              <a:ext uri="{FF2B5EF4-FFF2-40B4-BE49-F238E27FC236}">
                <a16:creationId xmlns:a16="http://schemas.microsoft.com/office/drawing/2014/main" id="{20DC3FB8-8940-E258-9623-26CCC3857493}"/>
              </a:ext>
            </a:extLst>
          </p:cNvPr>
          <p:cNvSpPr>
            <a:spLocks noGrp="1"/>
          </p:cNvSpPr>
          <p:nvPr>
            <p:ph type="subTitle" idx="1"/>
          </p:nvPr>
        </p:nvSpPr>
        <p:spPr>
          <a:xfrm>
            <a:off x="695325" y="4620991"/>
            <a:ext cx="5724930" cy="1365246"/>
          </a:xfrm>
        </p:spPr>
        <p:txBody>
          <a:bodyPr>
            <a:normAutofit/>
          </a:bodyPr>
          <a:lstStyle/>
          <a:p>
            <a:pPr>
              <a:spcBef>
                <a:spcPts val="400"/>
              </a:spcBef>
            </a:pPr>
            <a:r>
              <a:rPr lang="en-US" dirty="0"/>
              <a:t>A Model of Misallocation</a:t>
            </a:r>
          </a:p>
          <a:p>
            <a:pPr>
              <a:spcBef>
                <a:spcPts val="400"/>
              </a:spcBef>
            </a:pPr>
            <a:r>
              <a:rPr lang="en-US" dirty="0"/>
              <a:t>The Seeds of the Euro Crisis: Portugal’s Slump</a:t>
            </a:r>
          </a:p>
          <a:p>
            <a:pPr>
              <a:spcBef>
                <a:spcPts val="400"/>
              </a:spcBef>
            </a:pPr>
            <a:r>
              <a:rPr lang="en-US" dirty="0"/>
              <a:t>Chile’s 1970s Liberalization and 1982 Crash</a:t>
            </a:r>
          </a:p>
        </p:txBody>
      </p:sp>
      <p:cxnSp>
        <p:nvCxnSpPr>
          <p:cNvPr id="11" name="Straight Connector 10">
            <a:extLst>
              <a:ext uri="{FF2B5EF4-FFF2-40B4-BE49-F238E27FC236}">
                <a16:creationId xmlns:a16="http://schemas.microsoft.com/office/drawing/2014/main" id="{EE2E603F-4A95-4FE8-BB06-211DFD75DB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49149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7CC41EB-2D81-4303-9171-6401B388BA3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34100"/>
            <a:ext cx="4914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2CA24B2-B130-964F-2E4A-323006035E90}"/>
              </a:ext>
            </a:extLst>
          </p:cNvPr>
          <p:cNvPicPr>
            <a:picLocks noChangeAspect="1"/>
          </p:cNvPicPr>
          <p:nvPr/>
        </p:nvPicPr>
        <p:blipFill>
          <a:blip r:embed="rId2"/>
          <a:stretch>
            <a:fillRect/>
          </a:stretch>
        </p:blipFill>
        <p:spPr>
          <a:xfrm>
            <a:off x="7631380" y="723913"/>
            <a:ext cx="3580906" cy="5410187"/>
          </a:xfrm>
          <a:prstGeom prst="rect">
            <a:avLst/>
          </a:prstGeom>
        </p:spPr>
      </p:pic>
    </p:spTree>
    <p:extLst>
      <p:ext uri="{BB962C8B-B14F-4D97-AF65-F5344CB8AC3E}">
        <p14:creationId xmlns:p14="http://schemas.microsoft.com/office/powerpoint/2010/main" val="17086106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1167903" cy="511849"/>
          </a:xfrm>
        </p:spPr>
        <p:txBody>
          <a:bodyPr>
            <a:noAutofit/>
          </a:bodyPr>
          <a:lstStyle/>
          <a:p>
            <a:r>
              <a:rPr lang="en-US" sz="3200" dirty="0"/>
              <a:t>Misallocation within sectors – </a:t>
            </a:r>
            <a:r>
              <a:rPr lang="en-US" sz="3200" dirty="0" err="1"/>
              <a:t>favouring</a:t>
            </a:r>
            <a:r>
              <a:rPr lang="en-US" sz="3200" dirty="0"/>
              <a:t> large FIRMS</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580868"/>
            <a:ext cx="5135961" cy="2835489"/>
          </a:xfrm>
        </p:spPr>
        <p:txBody>
          <a:bodyPr>
            <a:noAutofit/>
          </a:bodyPr>
          <a:lstStyle/>
          <a:p>
            <a:pPr marL="0" indent="0" algn="ctr" defTabSz="896111">
              <a:lnSpc>
                <a:spcPct val="100000"/>
              </a:lnSpc>
              <a:spcBef>
                <a:spcPts val="600"/>
              </a:spcBef>
              <a:spcAft>
                <a:spcPts val="600"/>
              </a:spcAft>
              <a:buNone/>
              <a:defRPr sz="2100"/>
            </a:pPr>
            <a:r>
              <a:rPr lang="en-GB" dirty="0">
                <a:solidFill>
                  <a:srgbClr val="EC6D0B"/>
                </a:solidFill>
                <a:latin typeface="+mj-lt"/>
              </a:rPr>
              <a:t>Politics</a:t>
            </a:r>
          </a:p>
          <a:p>
            <a:pPr marL="224026" indent="-224026" defTabSz="896111">
              <a:lnSpc>
                <a:spcPct val="100000"/>
              </a:lnSpc>
              <a:spcBef>
                <a:spcPts val="600"/>
              </a:spcBef>
              <a:spcAft>
                <a:spcPts val="600"/>
              </a:spcAft>
              <a:defRPr sz="2100"/>
            </a:pPr>
            <a:r>
              <a:rPr lang="en-GB" dirty="0">
                <a:latin typeface="+mj-lt"/>
              </a:rPr>
              <a:t>Larger firms have more political clout</a:t>
            </a:r>
          </a:p>
          <a:p>
            <a:pPr marL="681226" lvl="1" indent="-224026" defTabSz="896111">
              <a:lnSpc>
                <a:spcPct val="100000"/>
              </a:lnSpc>
              <a:spcBef>
                <a:spcPts val="0"/>
              </a:spcBef>
              <a:defRPr sz="2100"/>
            </a:pPr>
            <a:r>
              <a:rPr lang="en-GB" dirty="0">
                <a:latin typeface="+mj-lt"/>
              </a:rPr>
              <a:t>Employ many voters</a:t>
            </a:r>
          </a:p>
          <a:p>
            <a:pPr marL="681226" lvl="1" indent="-224026" defTabSz="896111">
              <a:lnSpc>
                <a:spcPct val="100000"/>
              </a:lnSpc>
              <a:spcBef>
                <a:spcPts val="0"/>
              </a:spcBef>
              <a:defRPr sz="2100"/>
            </a:pPr>
            <a:r>
              <a:rPr lang="en-GB" dirty="0">
                <a:latin typeface="+mj-lt"/>
              </a:rPr>
              <a:t>Large contracts to provide government services that encourage corruption</a:t>
            </a:r>
          </a:p>
        </p:txBody>
      </p:sp>
      <p:sp>
        <p:nvSpPr>
          <p:cNvPr id="6" name="Content Placeholder 2">
            <a:extLst>
              <a:ext uri="{FF2B5EF4-FFF2-40B4-BE49-F238E27FC236}">
                <a16:creationId xmlns:a16="http://schemas.microsoft.com/office/drawing/2014/main" id="{994985CF-9AF7-12F3-A646-5287BE336C78}"/>
              </a:ext>
            </a:extLst>
          </p:cNvPr>
          <p:cNvSpPr txBox="1">
            <a:spLocks/>
          </p:cNvSpPr>
          <p:nvPr/>
        </p:nvSpPr>
        <p:spPr>
          <a:xfrm>
            <a:off x="6355406" y="1580868"/>
            <a:ext cx="5228019" cy="2835489"/>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896111">
              <a:lnSpc>
                <a:spcPct val="100000"/>
              </a:lnSpc>
              <a:spcBef>
                <a:spcPts val="600"/>
              </a:spcBef>
              <a:spcAft>
                <a:spcPts val="600"/>
              </a:spcAft>
              <a:buFont typeface="Arial" panose="020B0604020202020204" pitchFamily="34" charset="0"/>
              <a:buNone/>
              <a:defRPr sz="2100"/>
            </a:pPr>
            <a:r>
              <a:rPr lang="en-GB" sz="2100" dirty="0">
                <a:solidFill>
                  <a:srgbClr val="EC6D0B"/>
                </a:solidFill>
                <a:latin typeface="+mj-lt"/>
              </a:rPr>
              <a:t>Finance</a:t>
            </a:r>
          </a:p>
          <a:p>
            <a:pPr marL="224026" indent="-224026" defTabSz="896111">
              <a:lnSpc>
                <a:spcPct val="100000"/>
              </a:lnSpc>
              <a:spcBef>
                <a:spcPts val="600"/>
              </a:spcBef>
              <a:spcAft>
                <a:spcPts val="600"/>
              </a:spcAft>
              <a:defRPr sz="2100"/>
            </a:pPr>
            <a:r>
              <a:rPr lang="en-GB" sz="2100" dirty="0">
                <a:latin typeface="+mj-lt"/>
              </a:rPr>
              <a:t>Owners of large firms may be the major shareholders and directors of the banks </a:t>
            </a:r>
          </a:p>
          <a:p>
            <a:pPr marL="224026" indent="-224026" defTabSz="896111">
              <a:lnSpc>
                <a:spcPct val="100000"/>
              </a:lnSpc>
              <a:spcBef>
                <a:spcPts val="600"/>
              </a:spcBef>
              <a:spcAft>
                <a:spcPts val="600"/>
              </a:spcAft>
              <a:defRPr sz="2100"/>
            </a:pPr>
            <a:r>
              <a:rPr lang="en-GB" sz="2100" dirty="0">
                <a:latin typeface="+mj-lt"/>
              </a:rPr>
              <a:t>Favouring their non-financial businesses when it comes to allocating credit</a:t>
            </a:r>
          </a:p>
        </p:txBody>
      </p:sp>
      <p:sp>
        <p:nvSpPr>
          <p:cNvPr id="4" name="Content Placeholder 2">
            <a:extLst>
              <a:ext uri="{FF2B5EF4-FFF2-40B4-BE49-F238E27FC236}">
                <a16:creationId xmlns:a16="http://schemas.microsoft.com/office/drawing/2014/main" id="{67E6458D-4692-9556-3858-DEBAF866AED0}"/>
              </a:ext>
            </a:extLst>
          </p:cNvPr>
          <p:cNvSpPr txBox="1">
            <a:spLocks/>
          </p:cNvSpPr>
          <p:nvPr/>
        </p:nvSpPr>
        <p:spPr>
          <a:xfrm>
            <a:off x="750369" y="4307149"/>
            <a:ext cx="10691265" cy="1403087"/>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spcAft>
                <a:spcPts val="600"/>
              </a:spcAft>
              <a:buNone/>
              <a:defRPr sz="2000"/>
            </a:pPr>
            <a:r>
              <a:rPr lang="en-GB" dirty="0">
                <a:solidFill>
                  <a:srgbClr val="EC6D0B"/>
                </a:solidFill>
                <a:latin typeface="+mj-lt"/>
              </a:rPr>
              <a:t>Consequence</a:t>
            </a:r>
            <a:endParaRPr lang="en-US" dirty="0">
              <a:latin typeface="+mj-lt"/>
            </a:endParaRPr>
          </a:p>
          <a:p>
            <a:pPr algn="ctr">
              <a:lnSpc>
                <a:spcPct val="100000"/>
              </a:lnSpc>
              <a:spcBef>
                <a:spcPts val="0"/>
              </a:spcBef>
              <a:spcAft>
                <a:spcPts val="600"/>
              </a:spcAft>
              <a:defRPr sz="2000"/>
            </a:pPr>
            <a:r>
              <a:rPr lang="en-US" dirty="0">
                <a:latin typeface="+mj-lt"/>
              </a:rPr>
              <a:t>Often happens more in emerging economies</a:t>
            </a:r>
          </a:p>
          <a:p>
            <a:pPr algn="ctr">
              <a:lnSpc>
                <a:spcPct val="100000"/>
              </a:lnSpc>
              <a:spcBef>
                <a:spcPts val="0"/>
              </a:spcBef>
              <a:spcAft>
                <a:spcPts val="600"/>
              </a:spcAft>
              <a:defRPr sz="2000"/>
            </a:pPr>
            <a:r>
              <a:rPr lang="en-US" dirty="0">
                <a:latin typeface="+mj-lt"/>
              </a:rPr>
              <a:t>More likely that large firms receive special treatment</a:t>
            </a:r>
          </a:p>
          <a:p>
            <a:pPr algn="ctr">
              <a:lnSpc>
                <a:spcPct val="100000"/>
              </a:lnSpc>
              <a:spcBef>
                <a:spcPts val="0"/>
              </a:spcBef>
              <a:spcAft>
                <a:spcPts val="600"/>
              </a:spcAft>
              <a:defRPr sz="2000"/>
            </a:pPr>
            <a:endParaRPr lang="en-US" dirty="0">
              <a:latin typeface="+mj-lt"/>
            </a:endParaRPr>
          </a:p>
        </p:txBody>
      </p:sp>
    </p:spTree>
    <p:extLst>
      <p:ext uri="{BB962C8B-B14F-4D97-AF65-F5344CB8AC3E}">
        <p14:creationId xmlns:p14="http://schemas.microsoft.com/office/powerpoint/2010/main" val="23565395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3490452" y="1504336"/>
            <a:ext cx="7901448" cy="4601496"/>
          </a:xfrm>
        </p:spPr>
        <p:txBody>
          <a:bodyPr>
            <a:noAutofit/>
          </a:bodyPr>
          <a:lstStyle/>
          <a:p>
            <a:pPr>
              <a:lnSpc>
                <a:spcPct val="100000"/>
              </a:lnSpc>
              <a:spcBef>
                <a:spcPts val="0"/>
              </a:spcBef>
              <a:spcAft>
                <a:spcPts val="600"/>
              </a:spcAft>
              <a:defRPr sz="2100"/>
            </a:pPr>
            <a:r>
              <a:rPr lang="en-US" sz="1800" dirty="0">
                <a:latin typeface="+mj-lt"/>
              </a:rPr>
              <a:t>Consider a limit on firm size of </a:t>
            </a:r>
            <a:r>
              <a:rPr lang="en-US" sz="1800" dirty="0">
                <a:solidFill>
                  <a:srgbClr val="EC6D0B"/>
                </a:solidFill>
                <a:latin typeface="+mj-lt"/>
              </a:rPr>
              <a:t>1</a:t>
            </a:r>
            <a:r>
              <a:rPr lang="en-US" sz="1800" dirty="0">
                <a:latin typeface="+mj-lt"/>
              </a:rPr>
              <a:t> unit of output</a:t>
            </a:r>
          </a:p>
          <a:p>
            <a:pPr>
              <a:lnSpc>
                <a:spcPct val="100000"/>
              </a:lnSpc>
              <a:spcBef>
                <a:spcPts val="0"/>
              </a:spcBef>
              <a:spcAft>
                <a:spcPts val="600"/>
              </a:spcAft>
              <a:defRPr sz="2100"/>
            </a:pPr>
            <a:r>
              <a:rPr lang="en-US" sz="1800" dirty="0">
                <a:latin typeface="+mj-lt"/>
              </a:rPr>
              <a:t>There are many potential firms to produce good N</a:t>
            </a:r>
          </a:p>
          <a:p>
            <a:pPr>
              <a:lnSpc>
                <a:spcPct val="100000"/>
              </a:lnSpc>
              <a:spcBef>
                <a:spcPts val="0"/>
              </a:spcBef>
              <a:spcAft>
                <a:spcPts val="600"/>
              </a:spcAft>
              <a:defRPr sz="2100"/>
            </a:pPr>
            <a:r>
              <a:rPr lang="en-US" sz="1800" dirty="0">
                <a:latin typeface="+mj-lt"/>
              </a:rPr>
              <a:t>Demand for good N is </a:t>
            </a:r>
            <a:r>
              <a:rPr lang="en-US" sz="1800" dirty="0">
                <a:solidFill>
                  <a:srgbClr val="EC6D0B"/>
                </a:solidFill>
                <a:latin typeface="+mj-lt"/>
              </a:rPr>
              <a:t>3</a:t>
            </a:r>
            <a:r>
              <a:rPr lang="en-US" sz="1800" dirty="0">
                <a:latin typeface="+mj-lt"/>
              </a:rPr>
              <a:t> units in an efficient economy</a:t>
            </a:r>
          </a:p>
          <a:p>
            <a:pPr>
              <a:lnSpc>
                <a:spcPct val="100000"/>
              </a:lnSpc>
              <a:spcBef>
                <a:spcPts val="0"/>
              </a:spcBef>
              <a:spcAft>
                <a:spcPts val="600"/>
              </a:spcAft>
              <a:defRPr sz="2100"/>
            </a:pPr>
            <a:r>
              <a:rPr lang="en-US" sz="1800" dirty="0">
                <a:latin typeface="+mj-lt"/>
              </a:rPr>
              <a:t>The most productive firm can produce all </a:t>
            </a:r>
            <a:r>
              <a:rPr lang="en-US" sz="1800" dirty="0">
                <a:solidFill>
                  <a:srgbClr val="EC6D0B"/>
                </a:solidFill>
                <a:latin typeface="+mj-lt"/>
              </a:rPr>
              <a:t>3</a:t>
            </a:r>
            <a:r>
              <a:rPr lang="en-US" sz="1800" dirty="0">
                <a:latin typeface="+mj-lt"/>
              </a:rPr>
              <a:t> units using </a:t>
            </a:r>
            <a:r>
              <a:rPr lang="en-US" sz="1800" dirty="0">
                <a:solidFill>
                  <a:srgbClr val="EC6D0B"/>
                </a:solidFill>
                <a:latin typeface="+mj-lt"/>
              </a:rPr>
              <a:t>3</a:t>
            </a:r>
            <a:r>
              <a:rPr lang="en-US" sz="1800" dirty="0">
                <a:latin typeface="+mj-lt"/>
              </a:rPr>
              <a:t> units of capital – thus its productivity is </a:t>
            </a:r>
            <a:r>
              <a:rPr lang="en-US" sz="1800" dirty="0">
                <a:solidFill>
                  <a:srgbClr val="EC6D0B"/>
                </a:solidFill>
                <a:latin typeface="+mj-lt"/>
              </a:rPr>
              <a:t>1</a:t>
            </a:r>
          </a:p>
          <a:p>
            <a:pPr>
              <a:lnSpc>
                <a:spcPct val="100000"/>
              </a:lnSpc>
              <a:spcBef>
                <a:spcPts val="0"/>
              </a:spcBef>
              <a:spcAft>
                <a:spcPts val="600"/>
              </a:spcAft>
              <a:defRPr sz="2100"/>
            </a:pPr>
            <a:r>
              <a:rPr lang="en-US" sz="1800" dirty="0">
                <a:latin typeface="+mj-lt"/>
              </a:rPr>
              <a:t>Yet, facing an upper bound, it can only produce </a:t>
            </a:r>
            <a:r>
              <a:rPr lang="en-US" sz="1800" dirty="0">
                <a:solidFill>
                  <a:srgbClr val="EC6D0B"/>
                </a:solidFill>
                <a:latin typeface="+mj-lt"/>
              </a:rPr>
              <a:t>1</a:t>
            </a:r>
            <a:r>
              <a:rPr lang="en-US" sz="1800" dirty="0">
                <a:latin typeface="+mj-lt"/>
              </a:rPr>
              <a:t> unit</a:t>
            </a:r>
          </a:p>
          <a:p>
            <a:pPr>
              <a:lnSpc>
                <a:spcPct val="100000"/>
              </a:lnSpc>
              <a:spcBef>
                <a:spcPts val="0"/>
              </a:spcBef>
              <a:spcAft>
                <a:spcPts val="600"/>
              </a:spcAft>
              <a:defRPr sz="2100"/>
            </a:pPr>
            <a:r>
              <a:rPr lang="en-US" sz="1800" dirty="0">
                <a:latin typeface="+mj-lt"/>
              </a:rPr>
              <a:t>The next best firm needs </a:t>
            </a:r>
            <a:r>
              <a:rPr lang="en-US" sz="1800" dirty="0">
                <a:solidFill>
                  <a:srgbClr val="EC6D0B"/>
                </a:solidFill>
                <a:latin typeface="+mj-lt"/>
              </a:rPr>
              <a:t>3</a:t>
            </a:r>
            <a:r>
              <a:rPr lang="en-US" sz="1800" dirty="0">
                <a:latin typeface="+mj-lt"/>
              </a:rPr>
              <a:t> units of capital to produce </a:t>
            </a:r>
            <a:r>
              <a:rPr lang="en-US" sz="1800" dirty="0">
                <a:solidFill>
                  <a:srgbClr val="EC6D0B"/>
                </a:solidFill>
                <a:latin typeface="+mj-lt"/>
              </a:rPr>
              <a:t>1</a:t>
            </a:r>
            <a:r>
              <a:rPr lang="en-US" sz="1800" dirty="0">
                <a:latin typeface="+mj-lt"/>
              </a:rPr>
              <a:t> unit</a:t>
            </a:r>
          </a:p>
          <a:p>
            <a:pPr>
              <a:lnSpc>
                <a:spcPct val="100000"/>
              </a:lnSpc>
              <a:spcBef>
                <a:spcPts val="0"/>
              </a:spcBef>
              <a:spcAft>
                <a:spcPts val="600"/>
              </a:spcAft>
              <a:defRPr sz="2100"/>
            </a:pPr>
            <a:r>
              <a:rPr lang="en-US" sz="1800" dirty="0">
                <a:latin typeface="+mj-lt"/>
              </a:rPr>
              <a:t>The third firm needs </a:t>
            </a:r>
            <a:r>
              <a:rPr lang="en-US" sz="1800" dirty="0">
                <a:solidFill>
                  <a:srgbClr val="EC6D0B"/>
                </a:solidFill>
                <a:latin typeface="+mj-lt"/>
              </a:rPr>
              <a:t>5</a:t>
            </a:r>
            <a:r>
              <a:rPr lang="en-US" sz="1800" dirty="0">
                <a:latin typeface="+mj-lt"/>
              </a:rPr>
              <a:t> units of capital to produce </a:t>
            </a:r>
            <a:r>
              <a:rPr lang="en-US" sz="1800" dirty="0">
                <a:solidFill>
                  <a:srgbClr val="EC6D0B"/>
                </a:solidFill>
                <a:latin typeface="+mj-lt"/>
              </a:rPr>
              <a:t>1</a:t>
            </a:r>
            <a:r>
              <a:rPr lang="en-US" sz="1800" dirty="0">
                <a:latin typeface="+mj-lt"/>
              </a:rPr>
              <a:t> unit</a:t>
            </a:r>
          </a:p>
          <a:p>
            <a:pPr>
              <a:lnSpc>
                <a:spcPct val="100000"/>
              </a:lnSpc>
              <a:spcBef>
                <a:spcPts val="0"/>
              </a:spcBef>
              <a:spcAft>
                <a:spcPts val="600"/>
              </a:spcAft>
              <a:defRPr sz="2100"/>
            </a:pPr>
            <a:r>
              <a:rPr lang="en-US" sz="1800" dirty="0">
                <a:latin typeface="+mj-lt"/>
              </a:rPr>
              <a:t>Hence, </a:t>
            </a:r>
            <a:r>
              <a:rPr lang="en-US" sz="1800" dirty="0">
                <a:solidFill>
                  <a:srgbClr val="EC6D0B"/>
                </a:solidFill>
                <a:latin typeface="+mj-lt"/>
              </a:rPr>
              <a:t>1+3+5=9</a:t>
            </a:r>
            <a:r>
              <a:rPr lang="en-US" sz="1800" dirty="0">
                <a:latin typeface="+mj-lt"/>
              </a:rPr>
              <a:t> units of capital is required to produce </a:t>
            </a:r>
            <a:r>
              <a:rPr lang="en-US" sz="1800" dirty="0">
                <a:solidFill>
                  <a:srgbClr val="EC6D0B"/>
                </a:solidFill>
                <a:latin typeface="+mj-lt"/>
              </a:rPr>
              <a:t>3</a:t>
            </a:r>
            <a:r>
              <a:rPr lang="en-US" sz="1800" dirty="0">
                <a:latin typeface="+mj-lt"/>
              </a:rPr>
              <a:t> units of good N – productivity is </a:t>
            </a:r>
            <a:r>
              <a:rPr lang="en-US" sz="1800" dirty="0">
                <a:solidFill>
                  <a:srgbClr val="EC6D0B"/>
                </a:solidFill>
                <a:latin typeface="+mj-lt"/>
              </a:rPr>
              <a:t>3/9 = 1/3</a:t>
            </a:r>
            <a:r>
              <a:rPr lang="en-US" sz="1800" dirty="0">
                <a:latin typeface="+mj-lt"/>
              </a:rPr>
              <a:t> which is lower than the productivity of </a:t>
            </a:r>
            <a:r>
              <a:rPr lang="en-US" sz="1800" dirty="0">
                <a:solidFill>
                  <a:srgbClr val="EC6D0B"/>
                </a:solidFill>
                <a:latin typeface="+mj-lt"/>
              </a:rPr>
              <a:t>3/3 = 1</a:t>
            </a:r>
            <a:r>
              <a:rPr lang="en-US" sz="1800" dirty="0">
                <a:latin typeface="+mj-lt"/>
              </a:rPr>
              <a:t> without barriers to firm size</a:t>
            </a:r>
          </a:p>
          <a:p>
            <a:pPr>
              <a:lnSpc>
                <a:spcPct val="100000"/>
              </a:lnSpc>
              <a:spcBef>
                <a:spcPts val="0"/>
              </a:spcBef>
              <a:spcAft>
                <a:spcPts val="600"/>
              </a:spcAft>
              <a:defRPr sz="2100"/>
            </a:pPr>
            <a:r>
              <a:rPr lang="en-US" sz="1800" i="1" dirty="0">
                <a:latin typeface="+mj-lt"/>
              </a:rPr>
              <a:t>A sign of misallocation: increase in the dispersion of productivity across firms in operation, as the market  no longer drives the less productive firms out of business</a:t>
            </a:r>
          </a:p>
        </p:txBody>
      </p:sp>
      <p:sp>
        <p:nvSpPr>
          <p:cNvPr id="7" name="Title 1">
            <a:extLst>
              <a:ext uri="{FF2B5EF4-FFF2-40B4-BE49-F238E27FC236}">
                <a16:creationId xmlns:a16="http://schemas.microsoft.com/office/drawing/2014/main" id="{B7D0CE6A-56A0-F813-3DDD-32F78F0C5629}"/>
              </a:ext>
            </a:extLst>
          </p:cNvPr>
          <p:cNvSpPr>
            <a:spLocks noGrp="1"/>
          </p:cNvSpPr>
          <p:nvPr>
            <p:ph type="title"/>
          </p:nvPr>
        </p:nvSpPr>
        <p:spPr>
          <a:xfrm>
            <a:off x="700636" y="849503"/>
            <a:ext cx="10691265" cy="511849"/>
          </a:xfrm>
        </p:spPr>
        <p:txBody>
          <a:bodyPr>
            <a:noAutofit/>
          </a:bodyPr>
          <a:lstStyle/>
          <a:p>
            <a:r>
              <a:rPr lang="en-US" sz="3200" dirty="0"/>
              <a:t>Fundamental value and market prices</a:t>
            </a:r>
          </a:p>
        </p:txBody>
      </p:sp>
      <p:sp>
        <p:nvSpPr>
          <p:cNvPr id="19" name="Second level of reasoning…">
            <a:extLst>
              <a:ext uri="{FF2B5EF4-FFF2-40B4-BE49-F238E27FC236}">
                <a16:creationId xmlns:a16="http://schemas.microsoft.com/office/drawing/2014/main" id="{B295F03A-D9CA-43D0-8E8B-36FEB4793489}"/>
              </a:ext>
            </a:extLst>
          </p:cNvPr>
          <p:cNvSpPr txBox="1"/>
          <p:nvPr/>
        </p:nvSpPr>
        <p:spPr>
          <a:xfrm>
            <a:off x="700636" y="2345349"/>
            <a:ext cx="2789816" cy="2062100"/>
          </a:xfrm>
          <a:prstGeom prst="rect">
            <a:avLst/>
          </a:prstGeom>
          <a:solidFill>
            <a:srgbClr val="EC6D0B"/>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spAutoFit/>
          </a:bodyPr>
          <a:lstStyle/>
          <a:p>
            <a:pPr algn="ctr">
              <a:defRPr sz="2000" b="1">
                <a:solidFill>
                  <a:srgbClr val="FFFFFF"/>
                </a:solidFill>
                <a:latin typeface="+mj-lt"/>
                <a:ea typeface="+mj-ea"/>
                <a:cs typeface="+mj-cs"/>
                <a:sym typeface="Calibri"/>
              </a:defRPr>
            </a:pPr>
            <a:r>
              <a:rPr lang="en-GB" sz="3200" dirty="0"/>
              <a:t>An example </a:t>
            </a:r>
          </a:p>
          <a:p>
            <a:pPr algn="ctr">
              <a:defRPr sz="2000" b="1">
                <a:solidFill>
                  <a:srgbClr val="FFFFFF"/>
                </a:solidFill>
                <a:latin typeface="+mj-lt"/>
                <a:ea typeface="+mj-ea"/>
                <a:cs typeface="+mj-cs"/>
                <a:sym typeface="Calibri"/>
              </a:defRPr>
            </a:pPr>
            <a:r>
              <a:rPr lang="en-GB" sz="3200" dirty="0"/>
              <a:t>of </a:t>
            </a:r>
          </a:p>
          <a:p>
            <a:pPr algn="ctr">
              <a:defRPr sz="2000" b="1">
                <a:solidFill>
                  <a:srgbClr val="FFFFFF"/>
                </a:solidFill>
                <a:latin typeface="+mj-lt"/>
                <a:ea typeface="+mj-ea"/>
                <a:cs typeface="+mj-cs"/>
                <a:sym typeface="Calibri"/>
              </a:defRPr>
            </a:pPr>
            <a:r>
              <a:rPr lang="en-GB" sz="3200" dirty="0"/>
              <a:t>within-sector misallocation</a:t>
            </a:r>
            <a:endParaRPr sz="3200" dirty="0"/>
          </a:p>
        </p:txBody>
      </p:sp>
    </p:spTree>
    <p:extLst>
      <p:ext uri="{BB962C8B-B14F-4D97-AF65-F5344CB8AC3E}">
        <p14:creationId xmlns:p14="http://schemas.microsoft.com/office/powerpoint/2010/main" val="3179596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Back to model</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580868"/>
            <a:ext cx="5537157" cy="4348346"/>
          </a:xfrm>
        </p:spPr>
        <p:txBody>
          <a:bodyPr>
            <a:noAutofit/>
          </a:bodyPr>
          <a:lstStyle/>
          <a:p>
            <a:pPr marL="0" indent="0" algn="ctr" defTabSz="896111">
              <a:lnSpc>
                <a:spcPct val="100000"/>
              </a:lnSpc>
              <a:spcBef>
                <a:spcPts val="0"/>
              </a:spcBef>
              <a:spcAft>
                <a:spcPts val="600"/>
              </a:spcAft>
              <a:buNone/>
              <a:defRPr sz="2100"/>
            </a:pPr>
            <a:r>
              <a:rPr lang="en-GB" dirty="0">
                <a:solidFill>
                  <a:srgbClr val="EC6D0B"/>
                </a:solidFill>
                <a:latin typeface="+mj-lt"/>
              </a:rPr>
              <a:t>Implication</a:t>
            </a:r>
            <a:r>
              <a:rPr lang="en-GB" dirty="0">
                <a:latin typeface="+mj-lt"/>
              </a:rPr>
              <a:t> </a:t>
            </a:r>
          </a:p>
          <a:p>
            <a:pPr marL="224026" indent="-224026" defTabSz="896111">
              <a:lnSpc>
                <a:spcPct val="100000"/>
              </a:lnSpc>
              <a:spcBef>
                <a:spcPts val="0"/>
              </a:spcBef>
              <a:spcAft>
                <a:spcPts val="600"/>
              </a:spcAft>
              <a:defRPr sz="2100"/>
            </a:pPr>
            <a:r>
              <a:rPr lang="en-GB" dirty="0">
                <a:latin typeface="+mj-lt"/>
              </a:rPr>
              <a:t>Every extra unit produced in sector N takes more capital</a:t>
            </a:r>
          </a:p>
          <a:p>
            <a:pPr marL="224026" indent="-224026" defTabSz="896111">
              <a:lnSpc>
                <a:spcPct val="100000"/>
              </a:lnSpc>
              <a:spcBef>
                <a:spcPts val="0"/>
              </a:spcBef>
              <a:spcAft>
                <a:spcPts val="600"/>
              </a:spcAft>
              <a:defRPr sz="2100"/>
            </a:pPr>
            <a:r>
              <a:rPr lang="en-GB" dirty="0">
                <a:latin typeface="+mj-lt"/>
              </a:rPr>
              <a:t>Less T output is sacrificed for an extra unit of N</a:t>
            </a:r>
          </a:p>
          <a:p>
            <a:pPr marL="224026" indent="-224026" defTabSz="896111">
              <a:lnSpc>
                <a:spcPct val="100000"/>
              </a:lnSpc>
              <a:spcBef>
                <a:spcPts val="0"/>
              </a:spcBef>
              <a:spcAft>
                <a:spcPts val="600"/>
              </a:spcAft>
              <a:defRPr sz="2100"/>
            </a:pPr>
            <a:r>
              <a:rPr lang="en-GB" dirty="0">
                <a:latin typeface="+mj-lt"/>
              </a:rPr>
              <a:t>And increasingly so, as N production expands</a:t>
            </a:r>
          </a:p>
          <a:p>
            <a:pPr marL="224026" indent="-224026" defTabSz="896111">
              <a:lnSpc>
                <a:spcPct val="100000"/>
              </a:lnSpc>
              <a:spcBef>
                <a:spcPts val="0"/>
              </a:spcBef>
              <a:spcAft>
                <a:spcPts val="600"/>
              </a:spcAft>
              <a:defRPr sz="2100"/>
            </a:pPr>
            <a:endParaRPr lang="en-GB" dirty="0">
              <a:latin typeface="+mj-lt"/>
            </a:endParaRPr>
          </a:p>
          <a:p>
            <a:pPr marL="0" indent="0" algn="ctr" defTabSz="896111">
              <a:lnSpc>
                <a:spcPct val="100000"/>
              </a:lnSpc>
              <a:spcBef>
                <a:spcPts val="0"/>
              </a:spcBef>
              <a:spcAft>
                <a:spcPts val="600"/>
              </a:spcAft>
              <a:buNone/>
              <a:defRPr sz="2100"/>
            </a:pPr>
            <a:r>
              <a:rPr lang="en-GB" dirty="0">
                <a:solidFill>
                  <a:srgbClr val="EC6D0B"/>
                </a:solidFill>
                <a:latin typeface="+mj-lt"/>
              </a:rPr>
              <a:t>Production frontier </a:t>
            </a:r>
          </a:p>
          <a:p>
            <a:pPr marL="224026" indent="-224026" defTabSz="896111">
              <a:lnSpc>
                <a:spcPct val="100000"/>
              </a:lnSpc>
              <a:spcBef>
                <a:spcPts val="0"/>
              </a:spcBef>
              <a:spcAft>
                <a:spcPts val="600"/>
              </a:spcAft>
              <a:defRPr sz="2100"/>
            </a:pPr>
            <a:r>
              <a:rPr lang="en-GB" dirty="0">
                <a:latin typeface="+mj-lt"/>
              </a:rPr>
              <a:t>Becomes </a:t>
            </a:r>
            <a:r>
              <a:rPr lang="en-GB" u="sng" dirty="0">
                <a:latin typeface="+mj-lt"/>
              </a:rPr>
              <a:t>concave</a:t>
            </a:r>
          </a:p>
          <a:p>
            <a:pPr marL="224026" indent="-224026" defTabSz="896111">
              <a:lnSpc>
                <a:spcPct val="100000"/>
              </a:lnSpc>
              <a:spcBef>
                <a:spcPts val="0"/>
              </a:spcBef>
              <a:spcAft>
                <a:spcPts val="600"/>
              </a:spcAft>
              <a:defRPr sz="2100"/>
            </a:pPr>
            <a:r>
              <a:rPr lang="en-GB" dirty="0">
                <a:latin typeface="+mj-lt"/>
              </a:rPr>
              <a:t>Start at same vertical intercept, as this is an issue within the N sector</a:t>
            </a:r>
          </a:p>
          <a:p>
            <a:pPr marL="224026" indent="-224026" defTabSz="896111">
              <a:lnSpc>
                <a:spcPct val="100000"/>
              </a:lnSpc>
              <a:spcBef>
                <a:spcPts val="0"/>
              </a:spcBef>
              <a:spcAft>
                <a:spcPts val="600"/>
              </a:spcAft>
              <a:defRPr sz="2100"/>
            </a:pPr>
            <a:endParaRPr lang="en-GB" dirty="0">
              <a:latin typeface="+mj-lt"/>
            </a:endParaRPr>
          </a:p>
        </p:txBody>
      </p:sp>
      <p:grpSp>
        <p:nvGrpSpPr>
          <p:cNvPr id="28" name="Group 27">
            <a:extLst>
              <a:ext uri="{FF2B5EF4-FFF2-40B4-BE49-F238E27FC236}">
                <a16:creationId xmlns:a16="http://schemas.microsoft.com/office/drawing/2014/main" id="{2FCE19F0-25BC-6EB7-9A60-2B1E7D9452B8}"/>
              </a:ext>
            </a:extLst>
          </p:cNvPr>
          <p:cNvGrpSpPr/>
          <p:nvPr/>
        </p:nvGrpSpPr>
        <p:grpSpPr>
          <a:xfrm>
            <a:off x="6096000" y="1535790"/>
            <a:ext cx="5085053" cy="4663185"/>
            <a:chOff x="6062803" y="1563782"/>
            <a:chExt cx="5085053" cy="4663185"/>
          </a:xfrm>
        </p:grpSpPr>
        <p:grpSp>
          <p:nvGrpSpPr>
            <p:cNvPr id="29" name="Group 28">
              <a:extLst>
                <a:ext uri="{FF2B5EF4-FFF2-40B4-BE49-F238E27FC236}">
                  <a16:creationId xmlns:a16="http://schemas.microsoft.com/office/drawing/2014/main" id="{8F4AE1CF-A5E9-FCC2-2FF4-1E4A4F31870A}"/>
                </a:ext>
              </a:extLst>
            </p:cNvPr>
            <p:cNvGrpSpPr/>
            <p:nvPr/>
          </p:nvGrpSpPr>
          <p:grpSpPr>
            <a:xfrm>
              <a:off x="6062803" y="1563782"/>
              <a:ext cx="5085053" cy="4663185"/>
              <a:chOff x="6385836" y="2091750"/>
              <a:chExt cx="4983946" cy="4477538"/>
            </a:xfrm>
          </p:grpSpPr>
          <p:cxnSp>
            <p:nvCxnSpPr>
              <p:cNvPr id="38" name="Straight Arrow Connector 37">
                <a:extLst>
                  <a:ext uri="{FF2B5EF4-FFF2-40B4-BE49-F238E27FC236}">
                    <a16:creationId xmlns:a16="http://schemas.microsoft.com/office/drawing/2014/main" id="{CAE67C10-3E68-E320-9277-D1DA6D607A18}"/>
                  </a:ext>
                </a:extLst>
              </p:cNvPr>
              <p:cNvCxnSpPr>
                <a:cxnSpLocks/>
              </p:cNvCxnSpPr>
              <p:nvPr/>
            </p:nvCxnSpPr>
            <p:spPr>
              <a:xfrm>
                <a:off x="6791071" y="6263248"/>
                <a:ext cx="4577139" cy="1"/>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39" name="Straight Arrow Connector 38">
                <a:extLst>
                  <a:ext uri="{FF2B5EF4-FFF2-40B4-BE49-F238E27FC236}">
                    <a16:creationId xmlns:a16="http://schemas.microsoft.com/office/drawing/2014/main" id="{08973C2B-2401-B071-724D-1C7095508F31}"/>
                  </a:ext>
                </a:extLst>
              </p:cNvPr>
              <p:cNvCxnSpPr>
                <a:cxnSpLocks/>
              </p:cNvCxnSpPr>
              <p:nvPr/>
            </p:nvCxnSpPr>
            <p:spPr>
              <a:xfrm flipV="1">
                <a:off x="6791788" y="2150272"/>
                <a:ext cx="0" cy="4098108"/>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40" name="TextBox 39">
                <a:extLst>
                  <a:ext uri="{FF2B5EF4-FFF2-40B4-BE49-F238E27FC236}">
                    <a16:creationId xmlns:a16="http://schemas.microsoft.com/office/drawing/2014/main" id="{A18419F3-F902-EC43-A3C7-4B82FDEB2CB0}"/>
                  </a:ext>
                </a:extLst>
              </p:cNvPr>
              <p:cNvSpPr txBox="1"/>
              <p:nvPr/>
            </p:nvSpPr>
            <p:spPr>
              <a:xfrm>
                <a:off x="6385836" y="2150856"/>
                <a:ext cx="281546" cy="325076"/>
              </a:xfrm>
              <a:prstGeom prst="rect">
                <a:avLst/>
              </a:prstGeom>
              <a:noFill/>
            </p:spPr>
            <p:txBody>
              <a:bodyPr wrap="none" rtlCol="0">
                <a:spAutoFit/>
              </a:bodyPr>
              <a:lstStyle/>
              <a:p>
                <a:pPr algn="ctr"/>
                <a:r>
                  <a:rPr lang="en-US" sz="1600" dirty="0">
                    <a:latin typeface="+mj-lt"/>
                    <a:cs typeface="Calibri" panose="020F0502020204030204" pitchFamily="34" charset="0"/>
                  </a:rPr>
                  <a:t>T</a:t>
                </a:r>
              </a:p>
            </p:txBody>
          </p:sp>
          <p:sp>
            <p:nvSpPr>
              <p:cNvPr id="43" name="TextBox 42">
                <a:extLst>
                  <a:ext uri="{FF2B5EF4-FFF2-40B4-BE49-F238E27FC236}">
                    <a16:creationId xmlns:a16="http://schemas.microsoft.com/office/drawing/2014/main" id="{2DFC044C-EDF2-3196-56F7-C36FB5E070BC}"/>
                  </a:ext>
                </a:extLst>
              </p:cNvPr>
              <p:cNvSpPr txBox="1"/>
              <p:nvPr/>
            </p:nvSpPr>
            <p:spPr>
              <a:xfrm>
                <a:off x="7557843" y="2091750"/>
                <a:ext cx="3043593" cy="443286"/>
              </a:xfrm>
              <a:prstGeom prst="rect">
                <a:avLst/>
              </a:prstGeom>
              <a:noFill/>
            </p:spPr>
            <p:txBody>
              <a:bodyPr wrap="none" rtlCol="0">
                <a:spAutoFit/>
              </a:bodyPr>
              <a:lstStyle/>
              <a:p>
                <a:r>
                  <a:rPr lang="en-US" sz="2400" dirty="0">
                    <a:latin typeface="+mj-lt"/>
                    <a:cs typeface="Calibri" panose="020F0502020204030204" pitchFamily="34" charset="0"/>
                  </a:rPr>
                  <a:t>Effect of firm-size limits</a:t>
                </a:r>
              </a:p>
            </p:txBody>
          </p:sp>
          <p:sp>
            <p:nvSpPr>
              <p:cNvPr id="44" name="TextBox 43">
                <a:extLst>
                  <a:ext uri="{FF2B5EF4-FFF2-40B4-BE49-F238E27FC236}">
                    <a16:creationId xmlns:a16="http://schemas.microsoft.com/office/drawing/2014/main" id="{95DFC80E-8B95-7641-2DAE-2457003DB7CA}"/>
                  </a:ext>
                </a:extLst>
              </p:cNvPr>
              <p:cNvSpPr txBox="1"/>
              <p:nvPr/>
            </p:nvSpPr>
            <p:spPr>
              <a:xfrm>
                <a:off x="11055241" y="6244212"/>
                <a:ext cx="314541" cy="325076"/>
              </a:xfrm>
              <a:prstGeom prst="rect">
                <a:avLst/>
              </a:prstGeom>
              <a:noFill/>
            </p:spPr>
            <p:txBody>
              <a:bodyPr wrap="none" rtlCol="0">
                <a:spAutoFit/>
              </a:bodyPr>
              <a:lstStyle/>
              <a:p>
                <a:pPr algn="ctr"/>
                <a:r>
                  <a:rPr lang="en-US" sz="1600" dirty="0">
                    <a:latin typeface="+mj-lt"/>
                    <a:cs typeface="Calibri" panose="020F0502020204030204" pitchFamily="34" charset="0"/>
                  </a:rPr>
                  <a:t>N</a:t>
                </a:r>
              </a:p>
            </p:txBody>
          </p:sp>
        </p:grpSp>
        <p:grpSp>
          <p:nvGrpSpPr>
            <p:cNvPr id="30" name="Group 29">
              <a:extLst>
                <a:ext uri="{FF2B5EF4-FFF2-40B4-BE49-F238E27FC236}">
                  <a16:creationId xmlns:a16="http://schemas.microsoft.com/office/drawing/2014/main" id="{41F94DD5-8FF6-8064-8A7A-AA5718F66251}"/>
                </a:ext>
              </a:extLst>
            </p:cNvPr>
            <p:cNvGrpSpPr/>
            <p:nvPr/>
          </p:nvGrpSpPr>
          <p:grpSpPr>
            <a:xfrm>
              <a:off x="6486465" y="4770906"/>
              <a:ext cx="2612088" cy="1146043"/>
              <a:chOff x="6486465" y="4770906"/>
              <a:chExt cx="2612088" cy="1146043"/>
            </a:xfrm>
          </p:grpSpPr>
          <p:cxnSp>
            <p:nvCxnSpPr>
              <p:cNvPr id="31" name="Straight Connector 30">
                <a:extLst>
                  <a:ext uri="{FF2B5EF4-FFF2-40B4-BE49-F238E27FC236}">
                    <a16:creationId xmlns:a16="http://schemas.microsoft.com/office/drawing/2014/main" id="{44A03E59-AB17-438D-34A5-1E777794152F}"/>
                  </a:ext>
                </a:extLst>
              </p:cNvPr>
              <p:cNvCxnSpPr>
                <a:cxnSpLocks/>
              </p:cNvCxnSpPr>
              <p:nvPr/>
            </p:nvCxnSpPr>
            <p:spPr>
              <a:xfrm>
                <a:off x="6486465" y="4770906"/>
                <a:ext cx="2612088" cy="1146043"/>
              </a:xfrm>
              <a:prstGeom prst="line">
                <a:avLst/>
              </a:prstGeom>
              <a:ln w="38100">
                <a:solidFill>
                  <a:srgbClr val="FF0000"/>
                </a:solidFill>
                <a:prstDash val="solid"/>
              </a:ln>
            </p:spPr>
            <p:style>
              <a:lnRef idx="3">
                <a:schemeClr val="dk1"/>
              </a:lnRef>
              <a:fillRef idx="0">
                <a:schemeClr val="dk1"/>
              </a:fillRef>
              <a:effectRef idx="2">
                <a:schemeClr val="dk1"/>
              </a:effectRef>
              <a:fontRef idx="minor">
                <a:schemeClr val="tx1"/>
              </a:fontRef>
            </p:style>
          </p:cxnSp>
          <p:sp>
            <p:nvSpPr>
              <p:cNvPr id="35" name="Oval 34">
                <a:extLst>
                  <a:ext uri="{FF2B5EF4-FFF2-40B4-BE49-F238E27FC236}">
                    <a16:creationId xmlns:a16="http://schemas.microsoft.com/office/drawing/2014/main" id="{29C47CE2-325E-4CA3-9DD9-272223036357}"/>
                  </a:ext>
                </a:extLst>
              </p:cNvPr>
              <p:cNvSpPr/>
              <p:nvPr/>
            </p:nvSpPr>
            <p:spPr>
              <a:xfrm>
                <a:off x="7392050" y="5126984"/>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6" name="TextBox 35">
                <a:extLst>
                  <a:ext uri="{FF2B5EF4-FFF2-40B4-BE49-F238E27FC236}">
                    <a16:creationId xmlns:a16="http://schemas.microsoft.com/office/drawing/2014/main" id="{7AD238FF-473D-A802-A732-B0390A8B8BB5}"/>
                  </a:ext>
                </a:extLst>
              </p:cNvPr>
              <p:cNvSpPr txBox="1"/>
              <p:nvPr/>
            </p:nvSpPr>
            <p:spPr>
              <a:xfrm>
                <a:off x="7476562" y="4864284"/>
                <a:ext cx="309701" cy="338554"/>
              </a:xfrm>
              <a:prstGeom prst="rect">
                <a:avLst/>
              </a:prstGeom>
              <a:noFill/>
            </p:spPr>
            <p:txBody>
              <a:bodyPr wrap="none" rtlCol="0">
                <a:spAutoFit/>
              </a:bodyPr>
              <a:lstStyle/>
              <a:p>
                <a:pPr algn="ctr"/>
                <a:r>
                  <a:rPr lang="en-US" sz="1600" dirty="0">
                    <a:latin typeface="+mj-lt"/>
                    <a:cs typeface="Calibri" panose="020F0502020204030204" pitchFamily="34" charset="0"/>
                  </a:rPr>
                  <a:t>B</a:t>
                </a:r>
              </a:p>
            </p:txBody>
          </p:sp>
        </p:grpSp>
      </p:grpSp>
      <p:sp>
        <p:nvSpPr>
          <p:cNvPr id="45" name="Freeform 44">
            <a:extLst>
              <a:ext uri="{FF2B5EF4-FFF2-40B4-BE49-F238E27FC236}">
                <a16:creationId xmlns:a16="http://schemas.microsoft.com/office/drawing/2014/main" id="{902545FC-1313-4480-C321-4A7349E0B7CB}"/>
              </a:ext>
            </a:extLst>
          </p:cNvPr>
          <p:cNvSpPr/>
          <p:nvPr/>
        </p:nvSpPr>
        <p:spPr>
          <a:xfrm>
            <a:off x="6528761" y="4742914"/>
            <a:ext cx="898358" cy="1171074"/>
          </a:xfrm>
          <a:custGeom>
            <a:avLst/>
            <a:gdLst>
              <a:gd name="connsiteX0" fmla="*/ 0 w 898358"/>
              <a:gd name="connsiteY0" fmla="*/ 0 h 1171074"/>
              <a:gd name="connsiteX1" fmla="*/ 641685 w 898358"/>
              <a:gd name="connsiteY1" fmla="*/ 545432 h 1171074"/>
              <a:gd name="connsiteX2" fmla="*/ 898358 w 898358"/>
              <a:gd name="connsiteY2" fmla="*/ 1171074 h 1171074"/>
            </a:gdLst>
            <a:ahLst/>
            <a:cxnLst>
              <a:cxn ang="0">
                <a:pos x="connsiteX0" y="connsiteY0"/>
              </a:cxn>
              <a:cxn ang="0">
                <a:pos x="connsiteX1" y="connsiteY1"/>
              </a:cxn>
              <a:cxn ang="0">
                <a:pos x="connsiteX2" y="connsiteY2"/>
              </a:cxn>
            </a:cxnLst>
            <a:rect l="l" t="t" r="r" b="b"/>
            <a:pathLst>
              <a:path w="898358" h="1171074">
                <a:moveTo>
                  <a:pt x="0" y="0"/>
                </a:moveTo>
                <a:cubicBezTo>
                  <a:pt x="245979" y="175126"/>
                  <a:pt x="491959" y="350253"/>
                  <a:pt x="641685" y="545432"/>
                </a:cubicBezTo>
                <a:cubicBezTo>
                  <a:pt x="791411" y="740611"/>
                  <a:pt x="844884" y="955842"/>
                  <a:pt x="898358" y="1171074"/>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rc 45">
            <a:extLst>
              <a:ext uri="{FF2B5EF4-FFF2-40B4-BE49-F238E27FC236}">
                <a16:creationId xmlns:a16="http://schemas.microsoft.com/office/drawing/2014/main" id="{AB04BE3F-90B8-02CC-042F-7B9C36FEEDF2}"/>
              </a:ext>
            </a:extLst>
          </p:cNvPr>
          <p:cNvSpPr/>
          <p:nvPr/>
        </p:nvSpPr>
        <p:spPr>
          <a:xfrm rot="6037084">
            <a:off x="7001979" y="4858572"/>
            <a:ext cx="1010255" cy="872313"/>
          </a:xfrm>
          <a:prstGeom prst="arc">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550006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Effects of misallocation</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580868"/>
            <a:ext cx="5537157" cy="4348346"/>
          </a:xfrm>
        </p:spPr>
        <p:txBody>
          <a:bodyPr>
            <a:noAutofit/>
          </a:bodyPr>
          <a:lstStyle/>
          <a:p>
            <a:pPr marL="224026" indent="-224026" defTabSz="896111">
              <a:lnSpc>
                <a:spcPct val="100000"/>
              </a:lnSpc>
              <a:spcBef>
                <a:spcPts val="0"/>
              </a:spcBef>
              <a:spcAft>
                <a:spcPts val="600"/>
              </a:spcAft>
              <a:defRPr sz="2100"/>
            </a:pPr>
            <a:r>
              <a:rPr lang="en-GB" dirty="0">
                <a:latin typeface="+mj-lt"/>
              </a:rPr>
              <a:t>The distribution of firm size is therefore skewed to </a:t>
            </a:r>
            <a:r>
              <a:rPr lang="en-GB" dirty="0">
                <a:solidFill>
                  <a:srgbClr val="EC6D0B"/>
                </a:solidFill>
                <a:latin typeface="+mj-lt"/>
              </a:rPr>
              <a:t>smaller </a:t>
            </a:r>
            <a:r>
              <a:rPr lang="en-GB" dirty="0">
                <a:latin typeface="+mj-lt"/>
              </a:rPr>
              <a:t>firms </a:t>
            </a:r>
          </a:p>
          <a:p>
            <a:pPr marL="224026" indent="-224026" defTabSz="896111">
              <a:lnSpc>
                <a:spcPct val="100000"/>
              </a:lnSpc>
              <a:spcBef>
                <a:spcPts val="0"/>
              </a:spcBef>
              <a:spcAft>
                <a:spcPts val="600"/>
              </a:spcAft>
              <a:defRPr sz="2100"/>
            </a:pPr>
            <a:endParaRPr lang="en-GB" dirty="0">
              <a:latin typeface="+mj-lt"/>
            </a:endParaRPr>
          </a:p>
          <a:p>
            <a:pPr marL="224026" indent="-224026" defTabSz="896111">
              <a:lnSpc>
                <a:spcPct val="100000"/>
              </a:lnSpc>
              <a:spcBef>
                <a:spcPts val="0"/>
              </a:spcBef>
              <a:spcAft>
                <a:spcPts val="600"/>
              </a:spcAft>
              <a:defRPr sz="2100"/>
            </a:pPr>
            <a:r>
              <a:rPr lang="en-GB" dirty="0">
                <a:latin typeface="+mj-lt"/>
              </a:rPr>
              <a:t>Moving the equilibrium from B to C (lower welfare)</a:t>
            </a:r>
          </a:p>
          <a:p>
            <a:pPr marL="224026" indent="-224026" defTabSz="896111">
              <a:lnSpc>
                <a:spcPct val="100000"/>
              </a:lnSpc>
              <a:spcBef>
                <a:spcPts val="0"/>
              </a:spcBef>
              <a:spcAft>
                <a:spcPts val="600"/>
              </a:spcAft>
              <a:defRPr sz="2100"/>
            </a:pPr>
            <a:endParaRPr lang="en-GB" dirty="0">
              <a:latin typeface="+mj-lt"/>
            </a:endParaRPr>
          </a:p>
          <a:p>
            <a:pPr marL="224026" indent="-224026" defTabSz="896111">
              <a:lnSpc>
                <a:spcPct val="100000"/>
              </a:lnSpc>
              <a:spcBef>
                <a:spcPts val="0"/>
              </a:spcBef>
              <a:spcAft>
                <a:spcPts val="600"/>
              </a:spcAft>
              <a:defRPr sz="2100"/>
            </a:pPr>
            <a:r>
              <a:rPr lang="en-GB" dirty="0">
                <a:latin typeface="+mj-lt"/>
              </a:rPr>
              <a:t>Economy worse off</a:t>
            </a:r>
          </a:p>
          <a:p>
            <a:pPr marL="224026" indent="-224026" defTabSz="896111">
              <a:lnSpc>
                <a:spcPct val="100000"/>
              </a:lnSpc>
              <a:spcBef>
                <a:spcPts val="0"/>
              </a:spcBef>
              <a:spcAft>
                <a:spcPts val="600"/>
              </a:spcAft>
              <a:defRPr sz="2100"/>
            </a:pPr>
            <a:endParaRPr lang="en-GB" dirty="0">
              <a:latin typeface="+mj-lt"/>
            </a:endParaRPr>
          </a:p>
        </p:txBody>
      </p:sp>
      <p:grpSp>
        <p:nvGrpSpPr>
          <p:cNvPr id="28" name="Group 27">
            <a:extLst>
              <a:ext uri="{FF2B5EF4-FFF2-40B4-BE49-F238E27FC236}">
                <a16:creationId xmlns:a16="http://schemas.microsoft.com/office/drawing/2014/main" id="{2FCE19F0-25BC-6EB7-9A60-2B1E7D9452B8}"/>
              </a:ext>
            </a:extLst>
          </p:cNvPr>
          <p:cNvGrpSpPr/>
          <p:nvPr/>
        </p:nvGrpSpPr>
        <p:grpSpPr>
          <a:xfrm>
            <a:off x="6046268" y="1466635"/>
            <a:ext cx="5085053" cy="4717646"/>
            <a:chOff x="6062803" y="1511655"/>
            <a:chExt cx="5085053" cy="4717646"/>
          </a:xfrm>
        </p:grpSpPr>
        <p:grpSp>
          <p:nvGrpSpPr>
            <p:cNvPr id="29" name="Group 28">
              <a:extLst>
                <a:ext uri="{FF2B5EF4-FFF2-40B4-BE49-F238E27FC236}">
                  <a16:creationId xmlns:a16="http://schemas.microsoft.com/office/drawing/2014/main" id="{8F4AE1CF-A5E9-FCC2-2FF4-1E4A4F31870A}"/>
                </a:ext>
              </a:extLst>
            </p:cNvPr>
            <p:cNvGrpSpPr/>
            <p:nvPr/>
          </p:nvGrpSpPr>
          <p:grpSpPr>
            <a:xfrm>
              <a:off x="6062803" y="1511655"/>
              <a:ext cx="5085053" cy="4717646"/>
              <a:chOff x="6385836" y="2041698"/>
              <a:chExt cx="4983946" cy="4529831"/>
            </a:xfrm>
          </p:grpSpPr>
          <p:cxnSp>
            <p:nvCxnSpPr>
              <p:cNvPr id="38" name="Straight Arrow Connector 37">
                <a:extLst>
                  <a:ext uri="{FF2B5EF4-FFF2-40B4-BE49-F238E27FC236}">
                    <a16:creationId xmlns:a16="http://schemas.microsoft.com/office/drawing/2014/main" id="{CAE67C10-3E68-E320-9277-D1DA6D607A18}"/>
                  </a:ext>
                </a:extLst>
              </p:cNvPr>
              <p:cNvCxnSpPr>
                <a:cxnSpLocks/>
              </p:cNvCxnSpPr>
              <p:nvPr/>
            </p:nvCxnSpPr>
            <p:spPr>
              <a:xfrm>
                <a:off x="6791071" y="6263248"/>
                <a:ext cx="4577139" cy="1"/>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39" name="Straight Arrow Connector 38">
                <a:extLst>
                  <a:ext uri="{FF2B5EF4-FFF2-40B4-BE49-F238E27FC236}">
                    <a16:creationId xmlns:a16="http://schemas.microsoft.com/office/drawing/2014/main" id="{08973C2B-2401-B071-724D-1C7095508F31}"/>
                  </a:ext>
                </a:extLst>
              </p:cNvPr>
              <p:cNvCxnSpPr>
                <a:cxnSpLocks/>
              </p:cNvCxnSpPr>
              <p:nvPr/>
            </p:nvCxnSpPr>
            <p:spPr>
              <a:xfrm flipV="1">
                <a:off x="6791788" y="2150272"/>
                <a:ext cx="0" cy="4098108"/>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40" name="TextBox 39">
                <a:extLst>
                  <a:ext uri="{FF2B5EF4-FFF2-40B4-BE49-F238E27FC236}">
                    <a16:creationId xmlns:a16="http://schemas.microsoft.com/office/drawing/2014/main" id="{A18419F3-F902-EC43-A3C7-4B82FDEB2CB0}"/>
                  </a:ext>
                </a:extLst>
              </p:cNvPr>
              <p:cNvSpPr txBox="1"/>
              <p:nvPr/>
            </p:nvSpPr>
            <p:spPr>
              <a:xfrm>
                <a:off x="6385836" y="2150856"/>
                <a:ext cx="281546" cy="325076"/>
              </a:xfrm>
              <a:prstGeom prst="rect">
                <a:avLst/>
              </a:prstGeom>
              <a:noFill/>
            </p:spPr>
            <p:txBody>
              <a:bodyPr wrap="none" rtlCol="0">
                <a:spAutoFit/>
              </a:bodyPr>
              <a:lstStyle/>
              <a:p>
                <a:pPr algn="ctr"/>
                <a:r>
                  <a:rPr lang="en-US" sz="1600" dirty="0">
                    <a:latin typeface="+mj-lt"/>
                    <a:cs typeface="Calibri" panose="020F0502020204030204" pitchFamily="34" charset="0"/>
                  </a:rPr>
                  <a:t>T</a:t>
                </a:r>
              </a:p>
            </p:txBody>
          </p:sp>
          <p:sp>
            <p:nvSpPr>
              <p:cNvPr id="43" name="TextBox 42">
                <a:extLst>
                  <a:ext uri="{FF2B5EF4-FFF2-40B4-BE49-F238E27FC236}">
                    <a16:creationId xmlns:a16="http://schemas.microsoft.com/office/drawing/2014/main" id="{2DFC044C-EDF2-3196-56F7-C36FB5E070BC}"/>
                  </a:ext>
                </a:extLst>
              </p:cNvPr>
              <p:cNvSpPr txBox="1"/>
              <p:nvPr/>
            </p:nvSpPr>
            <p:spPr>
              <a:xfrm>
                <a:off x="7562564" y="2041698"/>
                <a:ext cx="3597323" cy="797914"/>
              </a:xfrm>
              <a:prstGeom prst="rect">
                <a:avLst/>
              </a:prstGeom>
              <a:noFill/>
            </p:spPr>
            <p:txBody>
              <a:bodyPr wrap="none" rtlCol="0">
                <a:spAutoFit/>
              </a:bodyPr>
              <a:lstStyle/>
              <a:p>
                <a:r>
                  <a:rPr lang="en-US" sz="2400" dirty="0">
                    <a:latin typeface="+mj-lt"/>
                    <a:cs typeface="Calibri" panose="020F0502020204030204" pitchFamily="34" charset="0"/>
                  </a:rPr>
                  <a:t>Misallocation within sectors</a:t>
                </a:r>
              </a:p>
              <a:p>
                <a:endParaRPr lang="en-US" sz="2400" dirty="0">
                  <a:latin typeface="Calibri" panose="020F0502020204030204" pitchFamily="34" charset="0"/>
                  <a:cs typeface="Calibri" panose="020F0502020204030204" pitchFamily="34" charset="0"/>
                </a:endParaRPr>
              </a:p>
            </p:txBody>
          </p:sp>
          <p:sp>
            <p:nvSpPr>
              <p:cNvPr id="44" name="TextBox 43">
                <a:extLst>
                  <a:ext uri="{FF2B5EF4-FFF2-40B4-BE49-F238E27FC236}">
                    <a16:creationId xmlns:a16="http://schemas.microsoft.com/office/drawing/2014/main" id="{95DFC80E-8B95-7641-2DAE-2457003DB7CA}"/>
                  </a:ext>
                </a:extLst>
              </p:cNvPr>
              <p:cNvSpPr txBox="1"/>
              <p:nvPr/>
            </p:nvSpPr>
            <p:spPr>
              <a:xfrm>
                <a:off x="11055241" y="6246453"/>
                <a:ext cx="314541" cy="325076"/>
              </a:xfrm>
              <a:prstGeom prst="rect">
                <a:avLst/>
              </a:prstGeom>
              <a:noFill/>
            </p:spPr>
            <p:txBody>
              <a:bodyPr wrap="none" rtlCol="0">
                <a:spAutoFit/>
              </a:bodyPr>
              <a:lstStyle/>
              <a:p>
                <a:pPr algn="ctr"/>
                <a:r>
                  <a:rPr lang="en-US" sz="1600" dirty="0">
                    <a:latin typeface="+mj-lt"/>
                    <a:cs typeface="Calibri" panose="020F0502020204030204" pitchFamily="34" charset="0"/>
                  </a:rPr>
                  <a:t>N</a:t>
                </a:r>
              </a:p>
            </p:txBody>
          </p:sp>
        </p:grpSp>
        <p:grpSp>
          <p:nvGrpSpPr>
            <p:cNvPr id="30" name="Group 29">
              <a:extLst>
                <a:ext uri="{FF2B5EF4-FFF2-40B4-BE49-F238E27FC236}">
                  <a16:creationId xmlns:a16="http://schemas.microsoft.com/office/drawing/2014/main" id="{41F94DD5-8FF6-8064-8A7A-AA5718F66251}"/>
                </a:ext>
              </a:extLst>
            </p:cNvPr>
            <p:cNvGrpSpPr/>
            <p:nvPr/>
          </p:nvGrpSpPr>
          <p:grpSpPr>
            <a:xfrm>
              <a:off x="6486465" y="4770906"/>
              <a:ext cx="2612088" cy="1146043"/>
              <a:chOff x="6486465" y="4770906"/>
              <a:chExt cx="2612088" cy="1146043"/>
            </a:xfrm>
          </p:grpSpPr>
          <p:cxnSp>
            <p:nvCxnSpPr>
              <p:cNvPr id="31" name="Straight Connector 30">
                <a:extLst>
                  <a:ext uri="{FF2B5EF4-FFF2-40B4-BE49-F238E27FC236}">
                    <a16:creationId xmlns:a16="http://schemas.microsoft.com/office/drawing/2014/main" id="{44A03E59-AB17-438D-34A5-1E777794152F}"/>
                  </a:ext>
                </a:extLst>
              </p:cNvPr>
              <p:cNvCxnSpPr>
                <a:cxnSpLocks/>
              </p:cNvCxnSpPr>
              <p:nvPr/>
            </p:nvCxnSpPr>
            <p:spPr>
              <a:xfrm>
                <a:off x="6486465" y="4770906"/>
                <a:ext cx="2612088" cy="1146043"/>
              </a:xfrm>
              <a:prstGeom prst="line">
                <a:avLst/>
              </a:prstGeom>
              <a:ln w="38100">
                <a:solidFill>
                  <a:srgbClr val="FF0000"/>
                </a:solidFill>
                <a:prstDash val="solid"/>
              </a:ln>
            </p:spPr>
            <p:style>
              <a:lnRef idx="3">
                <a:schemeClr val="dk1"/>
              </a:lnRef>
              <a:fillRef idx="0">
                <a:schemeClr val="dk1"/>
              </a:fillRef>
              <a:effectRef idx="2">
                <a:schemeClr val="dk1"/>
              </a:effectRef>
              <a:fontRef idx="minor">
                <a:schemeClr val="tx1"/>
              </a:fontRef>
            </p:style>
          </p:cxnSp>
          <p:sp>
            <p:nvSpPr>
              <p:cNvPr id="35" name="Oval 34">
                <a:extLst>
                  <a:ext uri="{FF2B5EF4-FFF2-40B4-BE49-F238E27FC236}">
                    <a16:creationId xmlns:a16="http://schemas.microsoft.com/office/drawing/2014/main" id="{29C47CE2-325E-4CA3-9DD9-272223036357}"/>
                  </a:ext>
                </a:extLst>
              </p:cNvPr>
              <p:cNvSpPr/>
              <p:nvPr/>
            </p:nvSpPr>
            <p:spPr>
              <a:xfrm>
                <a:off x="7392050" y="5126984"/>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6" name="TextBox 35">
                <a:extLst>
                  <a:ext uri="{FF2B5EF4-FFF2-40B4-BE49-F238E27FC236}">
                    <a16:creationId xmlns:a16="http://schemas.microsoft.com/office/drawing/2014/main" id="{7AD238FF-473D-A802-A732-B0390A8B8BB5}"/>
                  </a:ext>
                </a:extLst>
              </p:cNvPr>
              <p:cNvSpPr txBox="1"/>
              <p:nvPr/>
            </p:nvSpPr>
            <p:spPr>
              <a:xfrm>
                <a:off x="7476562" y="4864284"/>
                <a:ext cx="309701" cy="338554"/>
              </a:xfrm>
              <a:prstGeom prst="rect">
                <a:avLst/>
              </a:prstGeom>
              <a:noFill/>
            </p:spPr>
            <p:txBody>
              <a:bodyPr wrap="none" rtlCol="0">
                <a:spAutoFit/>
              </a:bodyPr>
              <a:lstStyle/>
              <a:p>
                <a:pPr algn="ctr"/>
                <a:r>
                  <a:rPr lang="en-US" sz="1600" dirty="0">
                    <a:latin typeface="+mj-lt"/>
                    <a:cs typeface="Calibri" panose="020F0502020204030204" pitchFamily="34" charset="0"/>
                  </a:rPr>
                  <a:t>B</a:t>
                </a:r>
              </a:p>
            </p:txBody>
          </p:sp>
        </p:grpSp>
      </p:grpSp>
      <p:sp>
        <p:nvSpPr>
          <p:cNvPr id="45" name="Freeform 44">
            <a:extLst>
              <a:ext uri="{FF2B5EF4-FFF2-40B4-BE49-F238E27FC236}">
                <a16:creationId xmlns:a16="http://schemas.microsoft.com/office/drawing/2014/main" id="{902545FC-1313-4480-C321-4A7349E0B7CB}"/>
              </a:ext>
            </a:extLst>
          </p:cNvPr>
          <p:cNvSpPr/>
          <p:nvPr/>
        </p:nvSpPr>
        <p:spPr>
          <a:xfrm>
            <a:off x="6457253" y="4725886"/>
            <a:ext cx="898358" cy="1171074"/>
          </a:xfrm>
          <a:custGeom>
            <a:avLst/>
            <a:gdLst>
              <a:gd name="connsiteX0" fmla="*/ 0 w 898358"/>
              <a:gd name="connsiteY0" fmla="*/ 0 h 1171074"/>
              <a:gd name="connsiteX1" fmla="*/ 641685 w 898358"/>
              <a:gd name="connsiteY1" fmla="*/ 545432 h 1171074"/>
              <a:gd name="connsiteX2" fmla="*/ 898358 w 898358"/>
              <a:gd name="connsiteY2" fmla="*/ 1171074 h 1171074"/>
            </a:gdLst>
            <a:ahLst/>
            <a:cxnLst>
              <a:cxn ang="0">
                <a:pos x="connsiteX0" y="connsiteY0"/>
              </a:cxn>
              <a:cxn ang="0">
                <a:pos x="connsiteX1" y="connsiteY1"/>
              </a:cxn>
              <a:cxn ang="0">
                <a:pos x="connsiteX2" y="connsiteY2"/>
              </a:cxn>
            </a:cxnLst>
            <a:rect l="l" t="t" r="r" b="b"/>
            <a:pathLst>
              <a:path w="898358" h="1171074">
                <a:moveTo>
                  <a:pt x="0" y="0"/>
                </a:moveTo>
                <a:cubicBezTo>
                  <a:pt x="245979" y="175126"/>
                  <a:pt x="491959" y="350253"/>
                  <a:pt x="641685" y="545432"/>
                </a:cubicBezTo>
                <a:cubicBezTo>
                  <a:pt x="791411" y="740611"/>
                  <a:pt x="844884" y="955842"/>
                  <a:pt x="898358" y="1171074"/>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rc 45">
            <a:extLst>
              <a:ext uri="{FF2B5EF4-FFF2-40B4-BE49-F238E27FC236}">
                <a16:creationId xmlns:a16="http://schemas.microsoft.com/office/drawing/2014/main" id="{AB04BE3F-90B8-02CC-042F-7B9C36FEEDF2}"/>
              </a:ext>
            </a:extLst>
          </p:cNvPr>
          <p:cNvSpPr/>
          <p:nvPr/>
        </p:nvSpPr>
        <p:spPr>
          <a:xfrm rot="6037084">
            <a:off x="6974641" y="4875412"/>
            <a:ext cx="1010255" cy="872313"/>
          </a:xfrm>
          <a:prstGeom prst="arc">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Freeform 3">
            <a:extLst>
              <a:ext uri="{FF2B5EF4-FFF2-40B4-BE49-F238E27FC236}">
                <a16:creationId xmlns:a16="http://schemas.microsoft.com/office/drawing/2014/main" id="{F8FD3783-CEC8-0F84-5418-C81B1CB5AE39}"/>
              </a:ext>
            </a:extLst>
          </p:cNvPr>
          <p:cNvSpPr/>
          <p:nvPr/>
        </p:nvSpPr>
        <p:spPr>
          <a:xfrm>
            <a:off x="6716362" y="3928462"/>
            <a:ext cx="1860885" cy="1812757"/>
          </a:xfrm>
          <a:custGeom>
            <a:avLst/>
            <a:gdLst>
              <a:gd name="connsiteX0" fmla="*/ 0 w 1860885"/>
              <a:gd name="connsiteY0" fmla="*/ 0 h 1812757"/>
              <a:gd name="connsiteX1" fmla="*/ 417095 w 1860885"/>
              <a:gd name="connsiteY1" fmla="*/ 1379621 h 1812757"/>
              <a:gd name="connsiteX2" fmla="*/ 1860885 w 1860885"/>
              <a:gd name="connsiteY2" fmla="*/ 1812757 h 1812757"/>
            </a:gdLst>
            <a:ahLst/>
            <a:cxnLst>
              <a:cxn ang="0">
                <a:pos x="connsiteX0" y="connsiteY0"/>
              </a:cxn>
              <a:cxn ang="0">
                <a:pos x="connsiteX1" y="connsiteY1"/>
              </a:cxn>
              <a:cxn ang="0">
                <a:pos x="connsiteX2" y="connsiteY2"/>
              </a:cxn>
            </a:cxnLst>
            <a:rect l="l" t="t" r="r" b="b"/>
            <a:pathLst>
              <a:path w="1860885" h="1812757">
                <a:moveTo>
                  <a:pt x="0" y="0"/>
                </a:moveTo>
                <a:cubicBezTo>
                  <a:pt x="53474" y="538747"/>
                  <a:pt x="106948" y="1077495"/>
                  <a:pt x="417095" y="1379621"/>
                </a:cubicBezTo>
                <a:cubicBezTo>
                  <a:pt x="727243" y="1681747"/>
                  <a:pt x="1294064" y="1747252"/>
                  <a:pt x="1860885" y="1812757"/>
                </a:cubicBezTo>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338618A9-6454-911F-0450-B4B4FFC35F04}"/>
              </a:ext>
            </a:extLst>
          </p:cNvPr>
          <p:cNvSpPr/>
          <p:nvPr/>
        </p:nvSpPr>
        <p:spPr>
          <a:xfrm>
            <a:off x="7023312" y="5213442"/>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9FC8C4C9-2DBD-F6D5-EBB8-CEDB5518EDF5}"/>
              </a:ext>
            </a:extLst>
          </p:cNvPr>
          <p:cNvSpPr txBox="1"/>
          <p:nvPr/>
        </p:nvSpPr>
        <p:spPr>
          <a:xfrm>
            <a:off x="6720024" y="5142291"/>
            <a:ext cx="303288" cy="338554"/>
          </a:xfrm>
          <a:prstGeom prst="rect">
            <a:avLst/>
          </a:prstGeom>
          <a:noFill/>
        </p:spPr>
        <p:txBody>
          <a:bodyPr wrap="none" rtlCol="0">
            <a:spAutoFit/>
          </a:bodyPr>
          <a:lstStyle/>
          <a:p>
            <a:pPr algn="ctr"/>
            <a:r>
              <a:rPr lang="en-US" sz="1600" dirty="0">
                <a:latin typeface="+mj-lt"/>
                <a:cs typeface="Calibri" panose="020F0502020204030204" pitchFamily="34" charset="0"/>
              </a:rPr>
              <a:t>C</a:t>
            </a:r>
          </a:p>
        </p:txBody>
      </p:sp>
    </p:spTree>
    <p:extLst>
      <p:ext uri="{BB962C8B-B14F-4D97-AF65-F5344CB8AC3E}">
        <p14:creationId xmlns:p14="http://schemas.microsoft.com/office/powerpoint/2010/main" val="194481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F2EE8F9-9097-C366-B215-05D564F509FF}"/>
              </a:ext>
            </a:extLst>
          </p:cNvPr>
          <p:cNvSpPr/>
          <p:nvPr/>
        </p:nvSpPr>
        <p:spPr>
          <a:xfrm>
            <a:off x="7343731" y="3184294"/>
            <a:ext cx="1860885" cy="1812757"/>
          </a:xfrm>
          <a:custGeom>
            <a:avLst/>
            <a:gdLst>
              <a:gd name="connsiteX0" fmla="*/ 0 w 1860885"/>
              <a:gd name="connsiteY0" fmla="*/ 0 h 1812757"/>
              <a:gd name="connsiteX1" fmla="*/ 417095 w 1860885"/>
              <a:gd name="connsiteY1" fmla="*/ 1379621 h 1812757"/>
              <a:gd name="connsiteX2" fmla="*/ 1860885 w 1860885"/>
              <a:gd name="connsiteY2" fmla="*/ 1812757 h 1812757"/>
            </a:gdLst>
            <a:ahLst/>
            <a:cxnLst>
              <a:cxn ang="0">
                <a:pos x="connsiteX0" y="connsiteY0"/>
              </a:cxn>
              <a:cxn ang="0">
                <a:pos x="connsiteX1" y="connsiteY1"/>
              </a:cxn>
              <a:cxn ang="0">
                <a:pos x="connsiteX2" y="connsiteY2"/>
              </a:cxn>
            </a:cxnLst>
            <a:rect l="l" t="t" r="r" b="b"/>
            <a:pathLst>
              <a:path w="1860885" h="1812757">
                <a:moveTo>
                  <a:pt x="0" y="0"/>
                </a:moveTo>
                <a:cubicBezTo>
                  <a:pt x="53474" y="538747"/>
                  <a:pt x="106948" y="1077495"/>
                  <a:pt x="417095" y="1379621"/>
                </a:cubicBezTo>
                <a:cubicBezTo>
                  <a:pt x="727243" y="1681747"/>
                  <a:pt x="1294064" y="1747252"/>
                  <a:pt x="1860885" y="1812757"/>
                </a:cubicBezTo>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A capital inflow comes</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580868"/>
            <a:ext cx="5537157" cy="4348346"/>
          </a:xfrm>
        </p:spPr>
        <p:txBody>
          <a:bodyPr>
            <a:noAutofit/>
          </a:bodyPr>
          <a:lstStyle/>
          <a:p>
            <a:pPr marL="0" indent="0" algn="ctr" defTabSz="896111">
              <a:lnSpc>
                <a:spcPct val="100000"/>
              </a:lnSpc>
              <a:spcBef>
                <a:spcPts val="600"/>
              </a:spcBef>
              <a:spcAft>
                <a:spcPts val="600"/>
              </a:spcAft>
              <a:buNone/>
              <a:defRPr sz="2100"/>
            </a:pPr>
            <a:r>
              <a:rPr lang="en-GB" dirty="0">
                <a:solidFill>
                  <a:srgbClr val="EC6D0B"/>
                </a:solidFill>
                <a:latin typeface="+mj-lt"/>
              </a:rPr>
              <a:t>Possible causes</a:t>
            </a:r>
          </a:p>
          <a:p>
            <a:pPr marL="224026" indent="-224026" defTabSz="896111">
              <a:lnSpc>
                <a:spcPct val="100000"/>
              </a:lnSpc>
              <a:spcBef>
                <a:spcPts val="600"/>
              </a:spcBef>
              <a:spcAft>
                <a:spcPts val="600"/>
              </a:spcAft>
              <a:defRPr sz="2100"/>
            </a:pPr>
            <a:r>
              <a:rPr lang="en-GB" dirty="0">
                <a:latin typeface="+mj-lt"/>
              </a:rPr>
              <a:t>Financial liberalization</a:t>
            </a:r>
          </a:p>
          <a:p>
            <a:pPr marL="224026" indent="-224026" defTabSz="896111">
              <a:lnSpc>
                <a:spcPct val="100000"/>
              </a:lnSpc>
              <a:spcBef>
                <a:spcPts val="600"/>
              </a:spcBef>
              <a:spcAft>
                <a:spcPts val="600"/>
              </a:spcAft>
              <a:defRPr sz="2100"/>
            </a:pPr>
            <a:r>
              <a:rPr lang="en-GB" dirty="0">
                <a:latin typeface="+mj-lt"/>
              </a:rPr>
              <a:t>Capital market union</a:t>
            </a:r>
          </a:p>
          <a:p>
            <a:pPr marL="0" indent="0" algn="ctr" defTabSz="896111">
              <a:lnSpc>
                <a:spcPct val="100000"/>
              </a:lnSpc>
              <a:spcBef>
                <a:spcPts val="1200"/>
              </a:spcBef>
              <a:spcAft>
                <a:spcPts val="600"/>
              </a:spcAft>
              <a:buNone/>
              <a:defRPr sz="2100"/>
            </a:pPr>
            <a:r>
              <a:rPr lang="en-GB" dirty="0">
                <a:solidFill>
                  <a:srgbClr val="EC6D0B"/>
                </a:solidFill>
                <a:latin typeface="+mj-lt"/>
              </a:rPr>
              <a:t>Effects</a:t>
            </a:r>
          </a:p>
          <a:p>
            <a:pPr marL="224026" indent="-224026" defTabSz="896111">
              <a:lnSpc>
                <a:spcPct val="100000"/>
              </a:lnSpc>
              <a:spcBef>
                <a:spcPts val="600"/>
              </a:spcBef>
              <a:spcAft>
                <a:spcPts val="600"/>
              </a:spcAft>
              <a:defRPr sz="2100"/>
            </a:pPr>
            <a:r>
              <a:rPr lang="en-GB" dirty="0">
                <a:latin typeface="+mj-lt"/>
              </a:rPr>
              <a:t>More capital available for production</a:t>
            </a:r>
            <a:endParaRPr lang="en-GB" dirty="0">
              <a:solidFill>
                <a:srgbClr val="EC6D0B"/>
              </a:solidFill>
              <a:latin typeface="+mj-lt"/>
            </a:endParaRPr>
          </a:p>
          <a:p>
            <a:pPr marL="224026" indent="-224026" defTabSz="896111">
              <a:lnSpc>
                <a:spcPct val="100000"/>
              </a:lnSpc>
              <a:spcBef>
                <a:spcPts val="600"/>
              </a:spcBef>
              <a:spcAft>
                <a:spcPts val="600"/>
              </a:spcAft>
              <a:defRPr sz="2100"/>
            </a:pPr>
            <a:r>
              <a:rPr lang="en-GB" dirty="0">
                <a:latin typeface="+mj-lt"/>
              </a:rPr>
              <a:t>Production function </a:t>
            </a:r>
            <a:r>
              <a:rPr lang="en-GB" dirty="0">
                <a:solidFill>
                  <a:srgbClr val="EC6D0B"/>
                </a:solidFill>
                <a:latin typeface="+mj-lt"/>
              </a:rPr>
              <a:t>shifts out</a:t>
            </a:r>
          </a:p>
          <a:p>
            <a:pPr marL="224026" indent="-224026" defTabSz="896111">
              <a:lnSpc>
                <a:spcPct val="100000"/>
              </a:lnSpc>
              <a:spcBef>
                <a:spcPts val="600"/>
              </a:spcBef>
              <a:spcAft>
                <a:spcPts val="600"/>
              </a:spcAft>
              <a:defRPr sz="2100"/>
            </a:pPr>
            <a:r>
              <a:rPr lang="en-GB" dirty="0">
                <a:latin typeface="+mj-lt"/>
              </a:rPr>
              <a:t>Close-to-efficient economy at start (for simplicity): point A</a:t>
            </a:r>
          </a:p>
          <a:p>
            <a:pPr marL="224026" indent="-224026" defTabSz="896111">
              <a:lnSpc>
                <a:spcPct val="100000"/>
              </a:lnSpc>
              <a:spcBef>
                <a:spcPts val="600"/>
              </a:spcBef>
              <a:spcAft>
                <a:spcPts val="600"/>
              </a:spcAft>
              <a:defRPr sz="2100"/>
            </a:pPr>
            <a:r>
              <a:rPr lang="en-GB" dirty="0">
                <a:latin typeface="+mj-lt"/>
              </a:rPr>
              <a:t>If efficient economy, benevolent view: economy moves to D</a:t>
            </a:r>
          </a:p>
        </p:txBody>
      </p:sp>
      <p:grpSp>
        <p:nvGrpSpPr>
          <p:cNvPr id="4" name="Group 3">
            <a:extLst>
              <a:ext uri="{FF2B5EF4-FFF2-40B4-BE49-F238E27FC236}">
                <a16:creationId xmlns:a16="http://schemas.microsoft.com/office/drawing/2014/main" id="{9A82D8DF-7405-795D-877F-07B474991F9D}"/>
              </a:ext>
            </a:extLst>
          </p:cNvPr>
          <p:cNvGrpSpPr/>
          <p:nvPr/>
        </p:nvGrpSpPr>
        <p:grpSpPr>
          <a:xfrm>
            <a:off x="6065766" y="1307229"/>
            <a:ext cx="5083450" cy="4893903"/>
            <a:chOff x="6385836" y="1956530"/>
            <a:chExt cx="4982374" cy="4699071"/>
          </a:xfrm>
        </p:grpSpPr>
        <p:cxnSp>
          <p:nvCxnSpPr>
            <p:cNvPr id="8" name="Straight Connector 7">
              <a:extLst>
                <a:ext uri="{FF2B5EF4-FFF2-40B4-BE49-F238E27FC236}">
                  <a16:creationId xmlns:a16="http://schemas.microsoft.com/office/drawing/2014/main" id="{5318DEBA-95D7-68FC-2925-439D5B60D8F6}"/>
                </a:ext>
              </a:extLst>
            </p:cNvPr>
            <p:cNvCxnSpPr>
              <a:cxnSpLocks/>
            </p:cNvCxnSpPr>
            <p:nvPr/>
          </p:nvCxnSpPr>
          <p:spPr>
            <a:xfrm>
              <a:off x="6795942" y="4010781"/>
              <a:ext cx="2603063" cy="2252272"/>
            </a:xfrm>
            <a:prstGeom prst="line">
              <a:avLst/>
            </a:prstGeom>
            <a:ln w="38100">
              <a:solidFill>
                <a:srgbClr val="00B050"/>
              </a:solidFill>
              <a:prstDash val="solid"/>
            </a:ln>
          </p:spPr>
          <p:style>
            <a:lnRef idx="3">
              <a:schemeClr val="dk1"/>
            </a:lnRef>
            <a:fillRef idx="0">
              <a:schemeClr val="dk1"/>
            </a:fillRef>
            <a:effectRef idx="2">
              <a:schemeClr val="dk1"/>
            </a:effectRef>
            <a:fontRef idx="minor">
              <a:schemeClr val="tx1"/>
            </a:fontRef>
          </p:style>
        </p:cxnSp>
        <p:cxnSp>
          <p:nvCxnSpPr>
            <p:cNvPr id="9" name="Straight Arrow Connector 8">
              <a:extLst>
                <a:ext uri="{FF2B5EF4-FFF2-40B4-BE49-F238E27FC236}">
                  <a16:creationId xmlns:a16="http://schemas.microsoft.com/office/drawing/2014/main" id="{8F0921D9-304D-6955-CB47-DE8876141B90}"/>
                </a:ext>
              </a:extLst>
            </p:cNvPr>
            <p:cNvCxnSpPr>
              <a:cxnSpLocks/>
            </p:cNvCxnSpPr>
            <p:nvPr/>
          </p:nvCxnSpPr>
          <p:spPr>
            <a:xfrm>
              <a:off x="6791071" y="6263248"/>
              <a:ext cx="4577139" cy="1"/>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C9811C4C-7EAA-D03F-2949-571DD3EB9F87}"/>
                </a:ext>
              </a:extLst>
            </p:cNvPr>
            <p:cNvCxnSpPr>
              <a:cxnSpLocks/>
            </p:cNvCxnSpPr>
            <p:nvPr/>
          </p:nvCxnSpPr>
          <p:spPr>
            <a:xfrm flipV="1">
              <a:off x="6791788" y="2150272"/>
              <a:ext cx="0" cy="4098108"/>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6004964E-6364-954C-D570-A992C6889A5C}"/>
                </a:ext>
              </a:extLst>
            </p:cNvPr>
            <p:cNvSpPr txBox="1"/>
            <p:nvPr/>
          </p:nvSpPr>
          <p:spPr>
            <a:xfrm>
              <a:off x="6385836" y="2150856"/>
              <a:ext cx="281546" cy="325076"/>
            </a:xfrm>
            <a:prstGeom prst="rect">
              <a:avLst/>
            </a:prstGeom>
            <a:noFill/>
          </p:spPr>
          <p:txBody>
            <a:bodyPr wrap="none" rtlCol="0">
              <a:spAutoFit/>
            </a:bodyPr>
            <a:lstStyle/>
            <a:p>
              <a:pPr algn="ctr"/>
              <a:r>
                <a:rPr lang="en-US" sz="1600" dirty="0">
                  <a:latin typeface="+mj-lt"/>
                  <a:cs typeface="Calibri" panose="020F0502020204030204" pitchFamily="34" charset="0"/>
                </a:rPr>
                <a:t>T</a:t>
              </a:r>
            </a:p>
          </p:txBody>
        </p:sp>
        <p:sp>
          <p:nvSpPr>
            <p:cNvPr id="13" name="TextBox 12">
              <a:extLst>
                <a:ext uri="{FF2B5EF4-FFF2-40B4-BE49-F238E27FC236}">
                  <a16:creationId xmlns:a16="http://schemas.microsoft.com/office/drawing/2014/main" id="{6FA6DE77-5270-34F3-0903-5285FA9DA2DA}"/>
                </a:ext>
              </a:extLst>
            </p:cNvPr>
            <p:cNvSpPr txBox="1"/>
            <p:nvPr/>
          </p:nvSpPr>
          <p:spPr>
            <a:xfrm>
              <a:off x="8059476" y="4727897"/>
              <a:ext cx="303543" cy="325076"/>
            </a:xfrm>
            <a:prstGeom prst="rect">
              <a:avLst/>
            </a:prstGeom>
            <a:noFill/>
          </p:spPr>
          <p:txBody>
            <a:bodyPr wrap="none" rtlCol="0">
              <a:spAutoFit/>
            </a:bodyPr>
            <a:lstStyle/>
            <a:p>
              <a:pPr algn="ctr"/>
              <a:r>
                <a:rPr lang="en-US" sz="1600" dirty="0">
                  <a:latin typeface="+mj-lt"/>
                  <a:cs typeface="Calibri" panose="020F0502020204030204" pitchFamily="34" charset="0"/>
                </a:rPr>
                <a:t>A</a:t>
              </a:r>
            </a:p>
          </p:txBody>
        </p:sp>
        <p:sp>
          <p:nvSpPr>
            <p:cNvPr id="14" name="TextBox 13">
              <a:extLst>
                <a:ext uri="{FF2B5EF4-FFF2-40B4-BE49-F238E27FC236}">
                  <a16:creationId xmlns:a16="http://schemas.microsoft.com/office/drawing/2014/main" id="{BDE8297A-03EE-C49B-95D8-2EC61C94FA02}"/>
                </a:ext>
              </a:extLst>
            </p:cNvPr>
            <p:cNvSpPr txBox="1"/>
            <p:nvPr/>
          </p:nvSpPr>
          <p:spPr>
            <a:xfrm>
              <a:off x="7761493" y="1956530"/>
              <a:ext cx="2636293" cy="443286"/>
            </a:xfrm>
            <a:prstGeom prst="rect">
              <a:avLst/>
            </a:prstGeom>
            <a:noFill/>
          </p:spPr>
          <p:txBody>
            <a:bodyPr wrap="none" rtlCol="0">
              <a:spAutoFit/>
            </a:bodyPr>
            <a:lstStyle/>
            <a:p>
              <a:r>
                <a:rPr lang="en-US" sz="2400" dirty="0">
                  <a:latin typeface="+mj-lt"/>
                  <a:cs typeface="Calibri" panose="020F0502020204030204" pitchFamily="34" charset="0"/>
                </a:rPr>
                <a:t>Capital inflow boom</a:t>
              </a:r>
            </a:p>
          </p:txBody>
        </p:sp>
        <p:sp>
          <p:nvSpPr>
            <p:cNvPr id="15" name="TextBox 14">
              <a:extLst>
                <a:ext uri="{FF2B5EF4-FFF2-40B4-BE49-F238E27FC236}">
                  <a16:creationId xmlns:a16="http://schemas.microsoft.com/office/drawing/2014/main" id="{FAA41302-7EBB-D256-AD76-1E626F46BAA6}"/>
                </a:ext>
              </a:extLst>
            </p:cNvPr>
            <p:cNvSpPr txBox="1"/>
            <p:nvPr/>
          </p:nvSpPr>
          <p:spPr>
            <a:xfrm>
              <a:off x="11027268" y="6330525"/>
              <a:ext cx="314541" cy="325076"/>
            </a:xfrm>
            <a:prstGeom prst="rect">
              <a:avLst/>
            </a:prstGeom>
            <a:noFill/>
          </p:spPr>
          <p:txBody>
            <a:bodyPr wrap="none" rtlCol="0">
              <a:spAutoFit/>
            </a:bodyPr>
            <a:lstStyle/>
            <a:p>
              <a:pPr algn="ctr"/>
              <a:r>
                <a:rPr lang="en-US" sz="1600" dirty="0">
                  <a:latin typeface="+mj-lt"/>
                  <a:cs typeface="Calibri" panose="020F0502020204030204" pitchFamily="34" charset="0"/>
                </a:rPr>
                <a:t>N</a:t>
              </a:r>
            </a:p>
          </p:txBody>
        </p:sp>
        <p:sp>
          <p:nvSpPr>
            <p:cNvPr id="12" name="Oval 11">
              <a:extLst>
                <a:ext uri="{FF2B5EF4-FFF2-40B4-BE49-F238E27FC236}">
                  <a16:creationId xmlns:a16="http://schemas.microsoft.com/office/drawing/2014/main" id="{11981F94-9ABA-CF64-F1E0-7766F5F84016}"/>
                </a:ext>
              </a:extLst>
            </p:cNvPr>
            <p:cNvSpPr/>
            <p:nvPr/>
          </p:nvSpPr>
          <p:spPr>
            <a:xfrm>
              <a:off x="7936945" y="4967664"/>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cxnSp>
        <p:nvCxnSpPr>
          <p:cNvPr id="5" name="Straight Connector 4">
            <a:extLst>
              <a:ext uri="{FF2B5EF4-FFF2-40B4-BE49-F238E27FC236}">
                <a16:creationId xmlns:a16="http://schemas.microsoft.com/office/drawing/2014/main" id="{94F989B0-CB56-2C47-1C5D-FF35AD7AA35A}"/>
              </a:ext>
            </a:extLst>
          </p:cNvPr>
          <p:cNvCxnSpPr>
            <a:cxnSpLocks/>
          </p:cNvCxnSpPr>
          <p:nvPr/>
        </p:nvCxnSpPr>
        <p:spPr>
          <a:xfrm>
            <a:off x="6384021" y="1781165"/>
            <a:ext cx="4234952" cy="4066725"/>
          </a:xfrm>
          <a:prstGeom prst="line">
            <a:avLst/>
          </a:prstGeom>
          <a:ln w="38100">
            <a:solidFill>
              <a:srgbClr val="00B050"/>
            </a:solidFill>
            <a:prstDash val="sysDot"/>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47FE4417-1418-4120-0E33-4E87B49D2717}"/>
              </a:ext>
            </a:extLst>
          </p:cNvPr>
          <p:cNvCxnSpPr>
            <a:cxnSpLocks/>
          </p:cNvCxnSpPr>
          <p:nvPr/>
        </p:nvCxnSpPr>
        <p:spPr>
          <a:xfrm flipV="1">
            <a:off x="6668438" y="2690239"/>
            <a:ext cx="643787" cy="91625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640AB47-A15F-4D87-A5EC-98701324E709}"/>
              </a:ext>
            </a:extLst>
          </p:cNvPr>
          <p:cNvSpPr txBox="1"/>
          <p:nvPr/>
        </p:nvSpPr>
        <p:spPr>
          <a:xfrm>
            <a:off x="8452641" y="3471193"/>
            <a:ext cx="311304" cy="338554"/>
          </a:xfrm>
          <a:prstGeom prst="rect">
            <a:avLst/>
          </a:prstGeom>
          <a:noFill/>
        </p:spPr>
        <p:txBody>
          <a:bodyPr wrap="none" rtlCol="0">
            <a:spAutoFit/>
          </a:bodyPr>
          <a:lstStyle/>
          <a:p>
            <a:pPr algn="ctr"/>
            <a:r>
              <a:rPr lang="en-US" sz="1600" dirty="0">
                <a:latin typeface="+mj-lt"/>
                <a:cs typeface="Calibri" panose="020F0502020204030204" pitchFamily="34" charset="0"/>
              </a:rPr>
              <a:t>D</a:t>
            </a:r>
          </a:p>
        </p:txBody>
      </p:sp>
      <p:sp>
        <p:nvSpPr>
          <p:cNvPr id="20" name="Freeform 19">
            <a:extLst>
              <a:ext uri="{FF2B5EF4-FFF2-40B4-BE49-F238E27FC236}">
                <a16:creationId xmlns:a16="http://schemas.microsoft.com/office/drawing/2014/main" id="{BB8B2C53-0134-C549-3A8B-0F357012AB9E}"/>
              </a:ext>
            </a:extLst>
          </p:cNvPr>
          <p:cNvSpPr/>
          <p:nvPr/>
        </p:nvSpPr>
        <p:spPr>
          <a:xfrm>
            <a:off x="8030375" y="2389037"/>
            <a:ext cx="1860885" cy="1812757"/>
          </a:xfrm>
          <a:custGeom>
            <a:avLst/>
            <a:gdLst>
              <a:gd name="connsiteX0" fmla="*/ 0 w 1860885"/>
              <a:gd name="connsiteY0" fmla="*/ 0 h 1812757"/>
              <a:gd name="connsiteX1" fmla="*/ 417095 w 1860885"/>
              <a:gd name="connsiteY1" fmla="*/ 1379621 h 1812757"/>
              <a:gd name="connsiteX2" fmla="*/ 1860885 w 1860885"/>
              <a:gd name="connsiteY2" fmla="*/ 1812757 h 1812757"/>
            </a:gdLst>
            <a:ahLst/>
            <a:cxnLst>
              <a:cxn ang="0">
                <a:pos x="connsiteX0" y="connsiteY0"/>
              </a:cxn>
              <a:cxn ang="0">
                <a:pos x="connsiteX1" y="connsiteY1"/>
              </a:cxn>
              <a:cxn ang="0">
                <a:pos x="connsiteX2" y="connsiteY2"/>
              </a:cxn>
            </a:cxnLst>
            <a:rect l="l" t="t" r="r" b="b"/>
            <a:pathLst>
              <a:path w="1860885" h="1812757">
                <a:moveTo>
                  <a:pt x="0" y="0"/>
                </a:moveTo>
                <a:cubicBezTo>
                  <a:pt x="53474" y="538747"/>
                  <a:pt x="106948" y="1077495"/>
                  <a:pt x="417095" y="1379621"/>
                </a:cubicBezTo>
                <a:cubicBezTo>
                  <a:pt x="727243" y="1681747"/>
                  <a:pt x="1294064" y="1747252"/>
                  <a:pt x="1860885" y="1812757"/>
                </a:cubicBezTo>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5901618-CE00-DFB4-B32E-71F701A80583}"/>
              </a:ext>
            </a:extLst>
          </p:cNvPr>
          <p:cNvSpPr/>
          <p:nvPr/>
        </p:nvSpPr>
        <p:spPr>
          <a:xfrm>
            <a:off x="8365316" y="3710536"/>
            <a:ext cx="182667" cy="17205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850710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But with misallocation</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683981" y="1367638"/>
            <a:ext cx="5700040" cy="4348346"/>
          </a:xfrm>
        </p:spPr>
        <p:txBody>
          <a:bodyPr>
            <a:noAutofit/>
          </a:bodyPr>
          <a:lstStyle/>
          <a:p>
            <a:pPr marL="224026" indent="-224026" defTabSz="896111">
              <a:lnSpc>
                <a:spcPct val="100000"/>
              </a:lnSpc>
              <a:spcBef>
                <a:spcPts val="0"/>
              </a:spcBef>
              <a:spcAft>
                <a:spcPts val="600"/>
              </a:spcAft>
              <a:defRPr sz="2100"/>
            </a:pPr>
            <a:r>
              <a:rPr lang="en-GB" dirty="0">
                <a:latin typeface="+mj-lt"/>
              </a:rPr>
              <a:t>Political sector:  Pressure on politicians to make structural reforms is relaxed</a:t>
            </a:r>
          </a:p>
          <a:p>
            <a:pPr marL="224026" indent="-224026" defTabSz="896111">
              <a:lnSpc>
                <a:spcPct val="100000"/>
              </a:lnSpc>
              <a:spcBef>
                <a:spcPts val="0"/>
              </a:spcBef>
              <a:spcAft>
                <a:spcPts val="600"/>
              </a:spcAft>
              <a:defRPr sz="2100"/>
            </a:pPr>
            <a:r>
              <a:rPr lang="en-GB" dirty="0">
                <a:latin typeface="+mj-lt"/>
              </a:rPr>
              <a:t>Financial sector: Abundant credit makes it harder to spot productive projects</a:t>
            </a:r>
          </a:p>
          <a:p>
            <a:pPr marL="224026" indent="-224026" defTabSz="896111">
              <a:lnSpc>
                <a:spcPct val="100000"/>
              </a:lnSpc>
              <a:spcBef>
                <a:spcPts val="0"/>
              </a:spcBef>
              <a:spcAft>
                <a:spcPts val="600"/>
              </a:spcAft>
              <a:defRPr sz="2100"/>
            </a:pPr>
            <a:r>
              <a:rPr lang="en-GB" dirty="0">
                <a:latin typeface="+mj-lt"/>
              </a:rPr>
              <a:t>Some of the funds get diverted to assets with low supply elasticities.</a:t>
            </a:r>
          </a:p>
          <a:p>
            <a:pPr marL="681226" lvl="1" indent="-224026" defTabSz="896111">
              <a:lnSpc>
                <a:spcPct val="100000"/>
              </a:lnSpc>
              <a:spcBef>
                <a:spcPts val="0"/>
              </a:spcBef>
              <a:defRPr sz="2100"/>
            </a:pPr>
            <a:r>
              <a:rPr lang="en-GB" dirty="0">
                <a:latin typeface="+mj-lt"/>
              </a:rPr>
              <a:t>This pushes up asset prices, which can generate capital gains and trigger extrapolative expectations, leading to asset price bubbles. </a:t>
            </a:r>
          </a:p>
          <a:p>
            <a:pPr marL="681226" lvl="1" indent="-224026" defTabSz="896111">
              <a:lnSpc>
                <a:spcPct val="100000"/>
              </a:lnSpc>
              <a:spcBef>
                <a:spcPts val="0"/>
              </a:spcBef>
              <a:defRPr sz="2100"/>
            </a:pPr>
            <a:r>
              <a:rPr lang="en-GB" dirty="0">
                <a:latin typeface="+mj-lt"/>
              </a:rPr>
              <a:t>Bubbles relax collateral &amp; financing constraints. This spurs further credit to particular sectors (e.g., construction, may not be efficient).</a:t>
            </a:r>
          </a:p>
          <a:p>
            <a:pPr marL="224026" indent="-224026" defTabSz="896111">
              <a:lnSpc>
                <a:spcPct val="100000"/>
              </a:lnSpc>
              <a:spcBef>
                <a:spcPts val="0"/>
              </a:spcBef>
              <a:spcAft>
                <a:spcPts val="600"/>
              </a:spcAft>
              <a:defRPr sz="2100"/>
            </a:pPr>
            <a:endParaRPr lang="en-GB" dirty="0">
              <a:latin typeface="+mj-lt"/>
            </a:endParaRPr>
          </a:p>
          <a:p>
            <a:pPr marL="224026" indent="-224026" defTabSz="896111">
              <a:lnSpc>
                <a:spcPct val="100000"/>
              </a:lnSpc>
              <a:spcBef>
                <a:spcPts val="0"/>
              </a:spcBef>
              <a:spcAft>
                <a:spcPts val="600"/>
              </a:spcAft>
              <a:defRPr sz="2100"/>
            </a:pPr>
            <a:endParaRPr lang="en-GB" dirty="0">
              <a:latin typeface="+mj-lt"/>
            </a:endParaRPr>
          </a:p>
        </p:txBody>
      </p:sp>
      <p:grpSp>
        <p:nvGrpSpPr>
          <p:cNvPr id="25" name="Group 24">
            <a:extLst>
              <a:ext uri="{FF2B5EF4-FFF2-40B4-BE49-F238E27FC236}">
                <a16:creationId xmlns:a16="http://schemas.microsoft.com/office/drawing/2014/main" id="{5BD545BE-C24E-3E9C-F0CD-BCCE552A04A2}"/>
              </a:ext>
            </a:extLst>
          </p:cNvPr>
          <p:cNvGrpSpPr/>
          <p:nvPr/>
        </p:nvGrpSpPr>
        <p:grpSpPr>
          <a:xfrm>
            <a:off x="6096000" y="1373781"/>
            <a:ext cx="5083451" cy="4797726"/>
            <a:chOff x="6062804" y="1519135"/>
            <a:chExt cx="5083451" cy="4797726"/>
          </a:xfrm>
        </p:grpSpPr>
        <p:grpSp>
          <p:nvGrpSpPr>
            <p:cNvPr id="4" name="Group 3">
              <a:extLst>
                <a:ext uri="{FF2B5EF4-FFF2-40B4-BE49-F238E27FC236}">
                  <a16:creationId xmlns:a16="http://schemas.microsoft.com/office/drawing/2014/main" id="{9A82D8DF-7405-795D-877F-07B474991F9D}"/>
                </a:ext>
              </a:extLst>
            </p:cNvPr>
            <p:cNvGrpSpPr/>
            <p:nvPr/>
          </p:nvGrpSpPr>
          <p:grpSpPr>
            <a:xfrm>
              <a:off x="6062804" y="1519135"/>
              <a:ext cx="5083451" cy="4797726"/>
              <a:chOff x="6385835" y="2048879"/>
              <a:chExt cx="4982375" cy="4606722"/>
            </a:xfrm>
          </p:grpSpPr>
          <p:cxnSp>
            <p:nvCxnSpPr>
              <p:cNvPr id="9" name="Straight Arrow Connector 8">
                <a:extLst>
                  <a:ext uri="{FF2B5EF4-FFF2-40B4-BE49-F238E27FC236}">
                    <a16:creationId xmlns:a16="http://schemas.microsoft.com/office/drawing/2014/main" id="{8F0921D9-304D-6955-CB47-DE8876141B90}"/>
                  </a:ext>
                </a:extLst>
              </p:cNvPr>
              <p:cNvCxnSpPr>
                <a:cxnSpLocks/>
              </p:cNvCxnSpPr>
              <p:nvPr/>
            </p:nvCxnSpPr>
            <p:spPr>
              <a:xfrm>
                <a:off x="6791071" y="6263248"/>
                <a:ext cx="4577139" cy="1"/>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C9811C4C-7EAA-D03F-2949-571DD3EB9F87}"/>
                  </a:ext>
                </a:extLst>
              </p:cNvPr>
              <p:cNvCxnSpPr>
                <a:cxnSpLocks/>
              </p:cNvCxnSpPr>
              <p:nvPr/>
            </p:nvCxnSpPr>
            <p:spPr>
              <a:xfrm flipV="1">
                <a:off x="6791788" y="2150272"/>
                <a:ext cx="0" cy="4098108"/>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6004964E-6364-954C-D570-A992C6889A5C}"/>
                  </a:ext>
                </a:extLst>
              </p:cNvPr>
              <p:cNvSpPr txBox="1"/>
              <p:nvPr/>
            </p:nvSpPr>
            <p:spPr>
              <a:xfrm>
                <a:off x="6385835" y="2150856"/>
                <a:ext cx="281546" cy="325076"/>
              </a:xfrm>
              <a:prstGeom prst="rect">
                <a:avLst/>
              </a:prstGeom>
              <a:noFill/>
            </p:spPr>
            <p:txBody>
              <a:bodyPr wrap="none" rtlCol="0">
                <a:spAutoFit/>
              </a:bodyPr>
              <a:lstStyle/>
              <a:p>
                <a:pPr algn="ctr"/>
                <a:r>
                  <a:rPr lang="en-US" sz="1600" dirty="0">
                    <a:latin typeface="+mj-lt"/>
                    <a:cs typeface="Calibri" panose="020F0502020204030204" pitchFamily="34" charset="0"/>
                  </a:rPr>
                  <a:t>T</a:t>
                </a:r>
              </a:p>
            </p:txBody>
          </p:sp>
          <p:sp>
            <p:nvSpPr>
              <p:cNvPr id="13" name="TextBox 12">
                <a:extLst>
                  <a:ext uri="{FF2B5EF4-FFF2-40B4-BE49-F238E27FC236}">
                    <a16:creationId xmlns:a16="http://schemas.microsoft.com/office/drawing/2014/main" id="{6FA6DE77-5270-34F3-0903-5285FA9DA2DA}"/>
                  </a:ext>
                </a:extLst>
              </p:cNvPr>
              <p:cNvSpPr txBox="1"/>
              <p:nvPr/>
            </p:nvSpPr>
            <p:spPr>
              <a:xfrm>
                <a:off x="8107206" y="4736629"/>
                <a:ext cx="279976" cy="325076"/>
              </a:xfrm>
              <a:prstGeom prst="rect">
                <a:avLst/>
              </a:prstGeom>
              <a:noFill/>
            </p:spPr>
            <p:txBody>
              <a:bodyPr wrap="none" rtlCol="0">
                <a:spAutoFit/>
              </a:bodyPr>
              <a:lstStyle/>
              <a:p>
                <a:pPr algn="ctr"/>
                <a:r>
                  <a:rPr lang="en-US" sz="1600" dirty="0">
                    <a:latin typeface="+mj-lt"/>
                    <a:cs typeface="Calibri" panose="020F0502020204030204" pitchFamily="34" charset="0"/>
                  </a:rPr>
                  <a:t>E</a:t>
                </a:r>
              </a:p>
            </p:txBody>
          </p:sp>
          <p:sp>
            <p:nvSpPr>
              <p:cNvPr id="14" name="TextBox 13">
                <a:extLst>
                  <a:ext uri="{FF2B5EF4-FFF2-40B4-BE49-F238E27FC236}">
                    <a16:creationId xmlns:a16="http://schemas.microsoft.com/office/drawing/2014/main" id="{BDE8297A-03EE-C49B-95D8-2EC61C94FA02}"/>
                  </a:ext>
                </a:extLst>
              </p:cNvPr>
              <p:cNvSpPr txBox="1"/>
              <p:nvPr/>
            </p:nvSpPr>
            <p:spPr>
              <a:xfrm>
                <a:off x="7299369" y="2048879"/>
                <a:ext cx="3467798" cy="797914"/>
              </a:xfrm>
              <a:prstGeom prst="rect">
                <a:avLst/>
              </a:prstGeom>
              <a:noFill/>
            </p:spPr>
            <p:txBody>
              <a:bodyPr wrap="none" rtlCol="0">
                <a:spAutoFit/>
              </a:bodyPr>
              <a:lstStyle/>
              <a:p>
                <a:pPr algn="ctr"/>
                <a:r>
                  <a:rPr lang="en-US" sz="2400" dirty="0">
                    <a:latin typeface="+mj-lt"/>
                    <a:cs typeface="Calibri" panose="020F0502020204030204" pitchFamily="34" charset="0"/>
                  </a:rPr>
                  <a:t>Misallocation between and</a:t>
                </a:r>
              </a:p>
              <a:p>
                <a:pPr algn="ctr"/>
                <a:r>
                  <a:rPr lang="en-US" sz="2400" dirty="0">
                    <a:latin typeface="+mj-lt"/>
                    <a:cs typeface="Calibri" panose="020F0502020204030204" pitchFamily="34" charset="0"/>
                  </a:rPr>
                  <a:t>within sectors</a:t>
                </a:r>
              </a:p>
            </p:txBody>
          </p:sp>
          <p:sp>
            <p:nvSpPr>
              <p:cNvPr id="15" name="TextBox 14">
                <a:extLst>
                  <a:ext uri="{FF2B5EF4-FFF2-40B4-BE49-F238E27FC236}">
                    <a16:creationId xmlns:a16="http://schemas.microsoft.com/office/drawing/2014/main" id="{FAA41302-7EBB-D256-AD76-1E626F46BAA6}"/>
                  </a:ext>
                </a:extLst>
              </p:cNvPr>
              <p:cNvSpPr txBox="1"/>
              <p:nvPr/>
            </p:nvSpPr>
            <p:spPr>
              <a:xfrm>
                <a:off x="11027268" y="6330525"/>
                <a:ext cx="314541" cy="325076"/>
              </a:xfrm>
              <a:prstGeom prst="rect">
                <a:avLst/>
              </a:prstGeom>
              <a:noFill/>
            </p:spPr>
            <p:txBody>
              <a:bodyPr wrap="none" rtlCol="0">
                <a:spAutoFit/>
              </a:bodyPr>
              <a:lstStyle/>
              <a:p>
                <a:pPr algn="ctr"/>
                <a:r>
                  <a:rPr lang="en-US" sz="1600" dirty="0">
                    <a:latin typeface="+mj-lt"/>
                    <a:cs typeface="Calibri" panose="020F0502020204030204" pitchFamily="34" charset="0"/>
                  </a:rPr>
                  <a:t>N</a:t>
                </a:r>
              </a:p>
            </p:txBody>
          </p:sp>
          <p:sp>
            <p:nvSpPr>
              <p:cNvPr id="12" name="Oval 11">
                <a:extLst>
                  <a:ext uri="{FF2B5EF4-FFF2-40B4-BE49-F238E27FC236}">
                    <a16:creationId xmlns:a16="http://schemas.microsoft.com/office/drawing/2014/main" id="{11981F94-9ABA-CF64-F1E0-7766F5F84016}"/>
                  </a:ext>
                </a:extLst>
              </p:cNvPr>
              <p:cNvSpPr/>
              <p:nvPr/>
            </p:nvSpPr>
            <p:spPr>
              <a:xfrm>
                <a:off x="7969385" y="4914037"/>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24" name="Group 23">
              <a:extLst>
                <a:ext uri="{FF2B5EF4-FFF2-40B4-BE49-F238E27FC236}">
                  <a16:creationId xmlns:a16="http://schemas.microsoft.com/office/drawing/2014/main" id="{D9C90D66-146F-2031-7642-9C08D7F46BE5}"/>
                </a:ext>
              </a:extLst>
            </p:cNvPr>
            <p:cNvGrpSpPr/>
            <p:nvPr/>
          </p:nvGrpSpPr>
          <p:grpSpPr>
            <a:xfrm>
              <a:off x="6476261" y="1840174"/>
              <a:ext cx="4142712" cy="4052580"/>
              <a:chOff x="6476261" y="1840174"/>
              <a:chExt cx="4142712" cy="4052580"/>
            </a:xfrm>
          </p:grpSpPr>
          <p:sp>
            <p:nvSpPr>
              <p:cNvPr id="19" name="Freeform 18">
                <a:extLst>
                  <a:ext uri="{FF2B5EF4-FFF2-40B4-BE49-F238E27FC236}">
                    <a16:creationId xmlns:a16="http://schemas.microsoft.com/office/drawing/2014/main" id="{CF2EE8F9-9097-C366-B215-05D564F509FF}"/>
                  </a:ext>
                </a:extLst>
              </p:cNvPr>
              <p:cNvSpPr/>
              <p:nvPr/>
            </p:nvSpPr>
            <p:spPr>
              <a:xfrm>
                <a:off x="7434873" y="3260439"/>
                <a:ext cx="1860885" cy="1812757"/>
              </a:xfrm>
              <a:custGeom>
                <a:avLst/>
                <a:gdLst>
                  <a:gd name="connsiteX0" fmla="*/ 0 w 1860885"/>
                  <a:gd name="connsiteY0" fmla="*/ 0 h 1812757"/>
                  <a:gd name="connsiteX1" fmla="*/ 417095 w 1860885"/>
                  <a:gd name="connsiteY1" fmla="*/ 1379621 h 1812757"/>
                  <a:gd name="connsiteX2" fmla="*/ 1860885 w 1860885"/>
                  <a:gd name="connsiteY2" fmla="*/ 1812757 h 1812757"/>
                </a:gdLst>
                <a:ahLst/>
                <a:cxnLst>
                  <a:cxn ang="0">
                    <a:pos x="connsiteX0" y="connsiteY0"/>
                  </a:cxn>
                  <a:cxn ang="0">
                    <a:pos x="connsiteX1" y="connsiteY1"/>
                  </a:cxn>
                  <a:cxn ang="0">
                    <a:pos x="connsiteX2" y="connsiteY2"/>
                  </a:cxn>
                </a:cxnLst>
                <a:rect l="l" t="t" r="r" b="b"/>
                <a:pathLst>
                  <a:path w="1860885" h="1812757">
                    <a:moveTo>
                      <a:pt x="0" y="0"/>
                    </a:moveTo>
                    <a:cubicBezTo>
                      <a:pt x="53474" y="538747"/>
                      <a:pt x="106948" y="1077495"/>
                      <a:pt x="417095" y="1379621"/>
                    </a:cubicBezTo>
                    <a:cubicBezTo>
                      <a:pt x="727243" y="1681747"/>
                      <a:pt x="1294064" y="1747252"/>
                      <a:pt x="1860885" y="1812757"/>
                    </a:cubicBezTo>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94F989B0-CB56-2C47-1C5D-FF35AD7AA35A}"/>
                  </a:ext>
                </a:extLst>
              </p:cNvPr>
              <p:cNvCxnSpPr>
                <a:cxnSpLocks/>
              </p:cNvCxnSpPr>
              <p:nvPr/>
            </p:nvCxnSpPr>
            <p:spPr>
              <a:xfrm>
                <a:off x="6476261" y="1840174"/>
                <a:ext cx="4142712" cy="4007716"/>
              </a:xfrm>
              <a:prstGeom prst="line">
                <a:avLst/>
              </a:prstGeom>
              <a:ln w="38100">
                <a:solidFill>
                  <a:srgbClr val="00B050"/>
                </a:solidFill>
                <a:prstDash val="sysDot"/>
              </a:ln>
            </p:spPr>
            <p:style>
              <a:lnRef idx="3">
                <a:schemeClr val="dk1"/>
              </a:lnRef>
              <a:fillRef idx="0">
                <a:schemeClr val="dk1"/>
              </a:fillRef>
              <a:effectRef idx="2">
                <a:schemeClr val="dk1"/>
              </a:effectRef>
              <a:fontRef idx="minor">
                <a:schemeClr val="tx1"/>
              </a:fontRef>
            </p:style>
          </p:cxnSp>
          <p:sp>
            <p:nvSpPr>
              <p:cNvPr id="18" name="TextBox 17">
                <a:extLst>
                  <a:ext uri="{FF2B5EF4-FFF2-40B4-BE49-F238E27FC236}">
                    <a16:creationId xmlns:a16="http://schemas.microsoft.com/office/drawing/2014/main" id="{F640AB47-A15F-4D87-A5EC-98701324E709}"/>
                  </a:ext>
                </a:extLst>
              </p:cNvPr>
              <p:cNvSpPr txBox="1"/>
              <p:nvPr/>
            </p:nvSpPr>
            <p:spPr>
              <a:xfrm>
                <a:off x="8452641" y="3471193"/>
                <a:ext cx="311304" cy="338554"/>
              </a:xfrm>
              <a:prstGeom prst="rect">
                <a:avLst/>
              </a:prstGeom>
              <a:noFill/>
            </p:spPr>
            <p:txBody>
              <a:bodyPr wrap="none" rtlCol="0">
                <a:spAutoFit/>
              </a:bodyPr>
              <a:lstStyle/>
              <a:p>
                <a:pPr algn="ctr"/>
                <a:r>
                  <a:rPr lang="en-US" sz="1600" dirty="0">
                    <a:latin typeface="+mj-lt"/>
                    <a:cs typeface="Calibri" panose="020F0502020204030204" pitchFamily="34" charset="0"/>
                  </a:rPr>
                  <a:t>D</a:t>
                </a:r>
              </a:p>
            </p:txBody>
          </p:sp>
          <p:sp>
            <p:nvSpPr>
              <p:cNvPr id="17" name="Oval 16">
                <a:extLst>
                  <a:ext uri="{FF2B5EF4-FFF2-40B4-BE49-F238E27FC236}">
                    <a16:creationId xmlns:a16="http://schemas.microsoft.com/office/drawing/2014/main" id="{75901618-CE00-DFB4-B32E-71F701A80583}"/>
                  </a:ext>
                </a:extLst>
              </p:cNvPr>
              <p:cNvSpPr/>
              <p:nvPr/>
            </p:nvSpPr>
            <p:spPr>
              <a:xfrm>
                <a:off x="8365316" y="3710536"/>
                <a:ext cx="182667" cy="17205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6" name="Straight Connector 5">
                <a:extLst>
                  <a:ext uri="{FF2B5EF4-FFF2-40B4-BE49-F238E27FC236}">
                    <a16:creationId xmlns:a16="http://schemas.microsoft.com/office/drawing/2014/main" id="{625A80BA-BE91-EC2D-B316-1A5DFCFE4A25}"/>
                  </a:ext>
                </a:extLst>
              </p:cNvPr>
              <p:cNvCxnSpPr>
                <a:cxnSpLocks/>
              </p:cNvCxnSpPr>
              <p:nvPr/>
            </p:nvCxnSpPr>
            <p:spPr>
              <a:xfrm>
                <a:off x="6476261" y="3305305"/>
                <a:ext cx="4142712" cy="2542584"/>
              </a:xfrm>
              <a:prstGeom prst="line">
                <a:avLst/>
              </a:prstGeom>
              <a:ln w="38100">
                <a:solidFill>
                  <a:srgbClr val="FF0000"/>
                </a:solidFill>
                <a:prstDash val="sysDot"/>
              </a:ln>
            </p:spPr>
            <p:style>
              <a:lnRef idx="3">
                <a:schemeClr val="dk1"/>
              </a:lnRef>
              <a:fillRef idx="0">
                <a:schemeClr val="dk1"/>
              </a:fillRef>
              <a:effectRef idx="2">
                <a:schemeClr val="dk1"/>
              </a:effectRef>
              <a:fontRef idx="minor">
                <a:schemeClr val="tx1"/>
              </a:fontRef>
            </p:style>
          </p:cxnSp>
          <p:sp>
            <p:nvSpPr>
              <p:cNvPr id="21" name="Freeform 20">
                <a:extLst>
                  <a:ext uri="{FF2B5EF4-FFF2-40B4-BE49-F238E27FC236}">
                    <a16:creationId xmlns:a16="http://schemas.microsoft.com/office/drawing/2014/main" id="{E8DF660F-297E-5A3F-3C9D-B549E924DEC0}"/>
                  </a:ext>
                </a:extLst>
              </p:cNvPr>
              <p:cNvSpPr/>
              <p:nvPr/>
            </p:nvSpPr>
            <p:spPr>
              <a:xfrm>
                <a:off x="6489486" y="3393563"/>
                <a:ext cx="1725896" cy="2499191"/>
              </a:xfrm>
              <a:custGeom>
                <a:avLst/>
                <a:gdLst>
                  <a:gd name="connsiteX0" fmla="*/ 0 w 898358"/>
                  <a:gd name="connsiteY0" fmla="*/ 0 h 1171074"/>
                  <a:gd name="connsiteX1" fmla="*/ 641685 w 898358"/>
                  <a:gd name="connsiteY1" fmla="*/ 545432 h 1171074"/>
                  <a:gd name="connsiteX2" fmla="*/ 898358 w 898358"/>
                  <a:gd name="connsiteY2" fmla="*/ 1171074 h 1171074"/>
                </a:gdLst>
                <a:ahLst/>
                <a:cxnLst>
                  <a:cxn ang="0">
                    <a:pos x="connsiteX0" y="connsiteY0"/>
                  </a:cxn>
                  <a:cxn ang="0">
                    <a:pos x="connsiteX1" y="connsiteY1"/>
                  </a:cxn>
                  <a:cxn ang="0">
                    <a:pos x="connsiteX2" y="connsiteY2"/>
                  </a:cxn>
                </a:cxnLst>
                <a:rect l="l" t="t" r="r" b="b"/>
                <a:pathLst>
                  <a:path w="898358" h="1171074">
                    <a:moveTo>
                      <a:pt x="0" y="0"/>
                    </a:moveTo>
                    <a:cubicBezTo>
                      <a:pt x="245979" y="175126"/>
                      <a:pt x="491959" y="350253"/>
                      <a:pt x="641685" y="545432"/>
                    </a:cubicBezTo>
                    <a:cubicBezTo>
                      <a:pt x="791411" y="740611"/>
                      <a:pt x="844884" y="955842"/>
                      <a:pt x="898358" y="1171074"/>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334192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End result</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580868"/>
            <a:ext cx="5537157" cy="4348346"/>
          </a:xfrm>
        </p:spPr>
        <p:txBody>
          <a:bodyPr>
            <a:noAutofit/>
          </a:bodyPr>
          <a:lstStyle/>
          <a:p>
            <a:pPr marL="224026" indent="-224026" defTabSz="896111">
              <a:lnSpc>
                <a:spcPct val="100000"/>
              </a:lnSpc>
              <a:spcBef>
                <a:spcPts val="600"/>
              </a:spcBef>
              <a:spcAft>
                <a:spcPts val="600"/>
              </a:spcAft>
              <a:defRPr sz="2100"/>
            </a:pPr>
            <a:r>
              <a:rPr lang="en-GB" dirty="0">
                <a:latin typeface="+mj-lt"/>
              </a:rPr>
              <a:t>Economy moves instead to E</a:t>
            </a:r>
          </a:p>
          <a:p>
            <a:pPr marL="224026" indent="-224026" defTabSz="896111">
              <a:lnSpc>
                <a:spcPct val="100000"/>
              </a:lnSpc>
              <a:spcBef>
                <a:spcPts val="600"/>
              </a:spcBef>
              <a:spcAft>
                <a:spcPts val="600"/>
              </a:spcAft>
              <a:defRPr sz="2100"/>
            </a:pPr>
            <a:r>
              <a:rPr lang="en-GB" dirty="0">
                <a:latin typeface="+mj-lt"/>
              </a:rPr>
              <a:t>Non-tradable sector booms at expense of tradable sector, the booms are moderate and may barely even happen (E not far com A)</a:t>
            </a:r>
          </a:p>
          <a:p>
            <a:pPr marL="224026" indent="-224026" defTabSz="896111">
              <a:lnSpc>
                <a:spcPct val="100000"/>
              </a:lnSpc>
              <a:spcBef>
                <a:spcPts val="600"/>
              </a:spcBef>
              <a:spcAft>
                <a:spcPts val="600"/>
              </a:spcAft>
              <a:defRPr sz="2100"/>
            </a:pPr>
            <a:r>
              <a:rPr lang="en-GB" dirty="0">
                <a:latin typeface="+mj-lt"/>
              </a:rPr>
              <a:t>TFP falls on aggregate</a:t>
            </a:r>
          </a:p>
          <a:p>
            <a:pPr marL="224026" indent="-224026" defTabSz="896111">
              <a:lnSpc>
                <a:spcPct val="100000"/>
              </a:lnSpc>
              <a:spcBef>
                <a:spcPts val="600"/>
              </a:spcBef>
              <a:spcAft>
                <a:spcPts val="600"/>
              </a:spcAft>
              <a:defRPr sz="2100"/>
            </a:pPr>
            <a:r>
              <a:rPr lang="en-GB" dirty="0">
                <a:solidFill>
                  <a:srgbClr val="EC6D0B"/>
                </a:solidFill>
                <a:latin typeface="+mj-lt"/>
              </a:rPr>
              <a:t>Dispersion of TFP</a:t>
            </a:r>
            <a:r>
              <a:rPr lang="en-GB" dirty="0">
                <a:latin typeface="+mj-lt"/>
              </a:rPr>
              <a:t> across firms rises: new capital is misallocated to more politically connected &amp; less productive firms</a:t>
            </a:r>
          </a:p>
          <a:p>
            <a:pPr marL="224026" indent="-224026" defTabSz="896111">
              <a:lnSpc>
                <a:spcPct val="100000"/>
              </a:lnSpc>
              <a:spcBef>
                <a:spcPts val="600"/>
              </a:spcBef>
              <a:spcAft>
                <a:spcPts val="600"/>
              </a:spcAft>
              <a:defRPr sz="2100"/>
            </a:pPr>
            <a:r>
              <a:rPr lang="en-GB" dirty="0">
                <a:latin typeface="+mj-lt"/>
              </a:rPr>
              <a:t>And run-up of foreign funding (debt) that funded capital flow must eventually be repaid.</a:t>
            </a:r>
          </a:p>
          <a:p>
            <a:pPr marL="224026" indent="-224026" defTabSz="896111">
              <a:lnSpc>
                <a:spcPct val="100000"/>
              </a:lnSpc>
              <a:spcBef>
                <a:spcPts val="600"/>
              </a:spcBef>
              <a:spcAft>
                <a:spcPts val="600"/>
              </a:spcAft>
              <a:defRPr sz="2100"/>
            </a:pPr>
            <a:endParaRPr lang="en-GB" dirty="0">
              <a:latin typeface="+mj-lt"/>
            </a:endParaRPr>
          </a:p>
        </p:txBody>
      </p:sp>
      <p:grpSp>
        <p:nvGrpSpPr>
          <p:cNvPr id="32" name="Group 31">
            <a:extLst>
              <a:ext uri="{FF2B5EF4-FFF2-40B4-BE49-F238E27FC236}">
                <a16:creationId xmlns:a16="http://schemas.microsoft.com/office/drawing/2014/main" id="{4A4EE012-12C3-0371-BF99-C627434864EF}"/>
              </a:ext>
            </a:extLst>
          </p:cNvPr>
          <p:cNvGrpSpPr/>
          <p:nvPr/>
        </p:nvGrpSpPr>
        <p:grpSpPr>
          <a:xfrm>
            <a:off x="6096000" y="1308949"/>
            <a:ext cx="5083450" cy="4892184"/>
            <a:chOff x="6062805" y="1424676"/>
            <a:chExt cx="5083450" cy="4892184"/>
          </a:xfrm>
        </p:grpSpPr>
        <p:grpSp>
          <p:nvGrpSpPr>
            <p:cNvPr id="33" name="Group 32">
              <a:extLst>
                <a:ext uri="{FF2B5EF4-FFF2-40B4-BE49-F238E27FC236}">
                  <a16:creationId xmlns:a16="http://schemas.microsoft.com/office/drawing/2014/main" id="{0489A98A-8EF7-0FEA-A0F1-938761E1B1BF}"/>
                </a:ext>
              </a:extLst>
            </p:cNvPr>
            <p:cNvGrpSpPr/>
            <p:nvPr/>
          </p:nvGrpSpPr>
          <p:grpSpPr>
            <a:xfrm>
              <a:off x="6062805" y="1424676"/>
              <a:ext cx="5083450" cy="4892184"/>
              <a:chOff x="6385836" y="1958181"/>
              <a:chExt cx="4982374" cy="4697420"/>
            </a:xfrm>
          </p:grpSpPr>
          <p:cxnSp>
            <p:nvCxnSpPr>
              <p:cNvPr id="41" name="Straight Arrow Connector 40">
                <a:extLst>
                  <a:ext uri="{FF2B5EF4-FFF2-40B4-BE49-F238E27FC236}">
                    <a16:creationId xmlns:a16="http://schemas.microsoft.com/office/drawing/2014/main" id="{C7D67C03-5FA2-4321-D767-F54A542DCA0E}"/>
                  </a:ext>
                </a:extLst>
              </p:cNvPr>
              <p:cNvCxnSpPr>
                <a:cxnSpLocks/>
              </p:cNvCxnSpPr>
              <p:nvPr/>
            </p:nvCxnSpPr>
            <p:spPr>
              <a:xfrm>
                <a:off x="6791071" y="6263248"/>
                <a:ext cx="4577139" cy="1"/>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42" name="Straight Arrow Connector 41">
                <a:extLst>
                  <a:ext uri="{FF2B5EF4-FFF2-40B4-BE49-F238E27FC236}">
                    <a16:creationId xmlns:a16="http://schemas.microsoft.com/office/drawing/2014/main" id="{3FB84B36-4D6A-5116-7279-24DE90ECB061}"/>
                  </a:ext>
                </a:extLst>
              </p:cNvPr>
              <p:cNvCxnSpPr>
                <a:cxnSpLocks/>
              </p:cNvCxnSpPr>
              <p:nvPr/>
            </p:nvCxnSpPr>
            <p:spPr>
              <a:xfrm flipV="1">
                <a:off x="6791788" y="2150272"/>
                <a:ext cx="0" cy="4098108"/>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43" name="TextBox 42">
                <a:extLst>
                  <a:ext uri="{FF2B5EF4-FFF2-40B4-BE49-F238E27FC236}">
                    <a16:creationId xmlns:a16="http://schemas.microsoft.com/office/drawing/2014/main" id="{A418BD04-C625-429D-2A08-930EF464A3F2}"/>
                  </a:ext>
                </a:extLst>
              </p:cNvPr>
              <p:cNvSpPr txBox="1"/>
              <p:nvPr/>
            </p:nvSpPr>
            <p:spPr>
              <a:xfrm>
                <a:off x="6385836" y="2150856"/>
                <a:ext cx="281546" cy="325076"/>
              </a:xfrm>
              <a:prstGeom prst="rect">
                <a:avLst/>
              </a:prstGeom>
              <a:noFill/>
            </p:spPr>
            <p:txBody>
              <a:bodyPr wrap="none" rtlCol="0">
                <a:spAutoFit/>
              </a:bodyPr>
              <a:lstStyle/>
              <a:p>
                <a:pPr algn="ctr"/>
                <a:r>
                  <a:rPr lang="en-US" sz="1600" dirty="0">
                    <a:latin typeface="+mj-lt"/>
                    <a:cs typeface="Calibri" panose="020F0502020204030204" pitchFamily="34" charset="0"/>
                  </a:rPr>
                  <a:t>T</a:t>
                </a:r>
              </a:p>
            </p:txBody>
          </p:sp>
          <p:sp>
            <p:nvSpPr>
              <p:cNvPr id="44" name="TextBox 43">
                <a:extLst>
                  <a:ext uri="{FF2B5EF4-FFF2-40B4-BE49-F238E27FC236}">
                    <a16:creationId xmlns:a16="http://schemas.microsoft.com/office/drawing/2014/main" id="{476CDCB6-A8BE-F687-AA9B-170D6E75780A}"/>
                  </a:ext>
                </a:extLst>
              </p:cNvPr>
              <p:cNvSpPr txBox="1"/>
              <p:nvPr/>
            </p:nvSpPr>
            <p:spPr>
              <a:xfrm>
                <a:off x="8154543" y="4725189"/>
                <a:ext cx="279976" cy="325076"/>
              </a:xfrm>
              <a:prstGeom prst="rect">
                <a:avLst/>
              </a:prstGeom>
              <a:noFill/>
            </p:spPr>
            <p:txBody>
              <a:bodyPr wrap="none" rtlCol="0">
                <a:spAutoFit/>
              </a:bodyPr>
              <a:lstStyle/>
              <a:p>
                <a:pPr algn="ctr"/>
                <a:r>
                  <a:rPr lang="en-US" sz="1600" dirty="0">
                    <a:latin typeface="Calibri" panose="020F0502020204030204" pitchFamily="34" charset="0"/>
                    <a:cs typeface="Calibri" panose="020F0502020204030204" pitchFamily="34" charset="0"/>
                  </a:rPr>
                  <a:t>E</a:t>
                </a:r>
              </a:p>
            </p:txBody>
          </p:sp>
          <p:sp>
            <p:nvSpPr>
              <p:cNvPr id="45" name="TextBox 44">
                <a:extLst>
                  <a:ext uri="{FF2B5EF4-FFF2-40B4-BE49-F238E27FC236}">
                    <a16:creationId xmlns:a16="http://schemas.microsoft.com/office/drawing/2014/main" id="{CD789C7D-B028-5BCA-3E46-00E88485C7E1}"/>
                  </a:ext>
                </a:extLst>
              </p:cNvPr>
              <p:cNvSpPr txBox="1"/>
              <p:nvPr/>
            </p:nvSpPr>
            <p:spPr>
              <a:xfrm>
                <a:off x="7780756" y="1958181"/>
                <a:ext cx="3499032" cy="1152542"/>
              </a:xfrm>
              <a:prstGeom prst="rect">
                <a:avLst/>
              </a:prstGeom>
              <a:noFill/>
            </p:spPr>
            <p:txBody>
              <a:bodyPr wrap="none" rtlCol="0">
                <a:spAutoFit/>
              </a:bodyPr>
              <a:lstStyle/>
              <a:p>
                <a:pPr algn="ctr"/>
                <a:r>
                  <a:rPr lang="en-US" sz="2400" dirty="0">
                    <a:latin typeface="+mj-lt"/>
                    <a:cs typeface="Calibri" panose="020F0502020204030204" pitchFamily="34" charset="0"/>
                  </a:rPr>
                  <a:t>Misallocation between and</a:t>
                </a:r>
              </a:p>
              <a:p>
                <a:pPr algn="ctr"/>
                <a:r>
                  <a:rPr lang="en-US" sz="2400" dirty="0">
                    <a:latin typeface="+mj-lt"/>
                    <a:cs typeface="Calibri" panose="020F0502020204030204" pitchFamily="34" charset="0"/>
                  </a:rPr>
                  <a:t>within sectors after a </a:t>
                </a:r>
              </a:p>
              <a:p>
                <a:pPr algn="ctr"/>
                <a:r>
                  <a:rPr lang="en-US" sz="2400" dirty="0">
                    <a:latin typeface="+mj-lt"/>
                    <a:cs typeface="Calibri" panose="020F0502020204030204" pitchFamily="34" charset="0"/>
                  </a:rPr>
                  <a:t>capital inflow boom</a:t>
                </a:r>
              </a:p>
            </p:txBody>
          </p:sp>
          <p:sp>
            <p:nvSpPr>
              <p:cNvPr id="46" name="TextBox 45">
                <a:extLst>
                  <a:ext uri="{FF2B5EF4-FFF2-40B4-BE49-F238E27FC236}">
                    <a16:creationId xmlns:a16="http://schemas.microsoft.com/office/drawing/2014/main" id="{7C43ED66-AACE-503E-E181-D0B72137B0D5}"/>
                  </a:ext>
                </a:extLst>
              </p:cNvPr>
              <p:cNvSpPr txBox="1"/>
              <p:nvPr/>
            </p:nvSpPr>
            <p:spPr>
              <a:xfrm>
                <a:off x="11027268" y="6330525"/>
                <a:ext cx="314541" cy="325076"/>
              </a:xfrm>
              <a:prstGeom prst="rect">
                <a:avLst/>
              </a:prstGeom>
              <a:noFill/>
            </p:spPr>
            <p:txBody>
              <a:bodyPr wrap="none" rtlCol="0">
                <a:spAutoFit/>
              </a:bodyPr>
              <a:lstStyle/>
              <a:p>
                <a:pPr algn="ctr"/>
                <a:r>
                  <a:rPr lang="en-US" sz="1600" dirty="0">
                    <a:latin typeface="+mj-lt"/>
                    <a:cs typeface="Calibri" panose="020F0502020204030204" pitchFamily="34" charset="0"/>
                  </a:rPr>
                  <a:t>N</a:t>
                </a:r>
              </a:p>
            </p:txBody>
          </p:sp>
          <p:sp>
            <p:nvSpPr>
              <p:cNvPr id="47" name="Oval 46">
                <a:extLst>
                  <a:ext uri="{FF2B5EF4-FFF2-40B4-BE49-F238E27FC236}">
                    <a16:creationId xmlns:a16="http://schemas.microsoft.com/office/drawing/2014/main" id="{41D7157E-315F-8093-8CDF-1A4A283F9DA9}"/>
                  </a:ext>
                </a:extLst>
              </p:cNvPr>
              <p:cNvSpPr/>
              <p:nvPr/>
            </p:nvSpPr>
            <p:spPr>
              <a:xfrm>
                <a:off x="7974550" y="4855931"/>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34" name="Group 33">
              <a:extLst>
                <a:ext uri="{FF2B5EF4-FFF2-40B4-BE49-F238E27FC236}">
                  <a16:creationId xmlns:a16="http://schemas.microsoft.com/office/drawing/2014/main" id="{8A5517D9-6934-7C0C-41F0-F3F613F4515A}"/>
                </a:ext>
              </a:extLst>
            </p:cNvPr>
            <p:cNvGrpSpPr/>
            <p:nvPr/>
          </p:nvGrpSpPr>
          <p:grpSpPr>
            <a:xfrm>
              <a:off x="6510655" y="3224138"/>
              <a:ext cx="2808125" cy="2650425"/>
              <a:chOff x="6510655" y="3224138"/>
              <a:chExt cx="2808125" cy="2650425"/>
            </a:xfrm>
          </p:grpSpPr>
          <p:sp>
            <p:nvSpPr>
              <p:cNvPr id="40" name="Freeform 39">
                <a:extLst>
                  <a:ext uri="{FF2B5EF4-FFF2-40B4-BE49-F238E27FC236}">
                    <a16:creationId xmlns:a16="http://schemas.microsoft.com/office/drawing/2014/main" id="{F2EFD4DA-DEF8-944C-830E-18736A68C1D7}"/>
                  </a:ext>
                </a:extLst>
              </p:cNvPr>
              <p:cNvSpPr/>
              <p:nvPr/>
            </p:nvSpPr>
            <p:spPr>
              <a:xfrm>
                <a:off x="6510655" y="3339195"/>
                <a:ext cx="1764923" cy="2535368"/>
              </a:xfrm>
              <a:custGeom>
                <a:avLst/>
                <a:gdLst>
                  <a:gd name="connsiteX0" fmla="*/ 0 w 898358"/>
                  <a:gd name="connsiteY0" fmla="*/ 0 h 1171074"/>
                  <a:gd name="connsiteX1" fmla="*/ 641685 w 898358"/>
                  <a:gd name="connsiteY1" fmla="*/ 545432 h 1171074"/>
                  <a:gd name="connsiteX2" fmla="*/ 898358 w 898358"/>
                  <a:gd name="connsiteY2" fmla="*/ 1171074 h 1171074"/>
                </a:gdLst>
                <a:ahLst/>
                <a:cxnLst>
                  <a:cxn ang="0">
                    <a:pos x="connsiteX0" y="connsiteY0"/>
                  </a:cxn>
                  <a:cxn ang="0">
                    <a:pos x="connsiteX1" y="connsiteY1"/>
                  </a:cxn>
                  <a:cxn ang="0">
                    <a:pos x="connsiteX2" y="connsiteY2"/>
                  </a:cxn>
                </a:cxnLst>
                <a:rect l="l" t="t" r="r" b="b"/>
                <a:pathLst>
                  <a:path w="898358" h="1171074">
                    <a:moveTo>
                      <a:pt x="0" y="0"/>
                    </a:moveTo>
                    <a:cubicBezTo>
                      <a:pt x="245979" y="175126"/>
                      <a:pt x="491959" y="350253"/>
                      <a:pt x="641685" y="545432"/>
                    </a:cubicBezTo>
                    <a:cubicBezTo>
                      <a:pt x="791411" y="740611"/>
                      <a:pt x="844884" y="955842"/>
                      <a:pt x="898358" y="1171074"/>
                    </a:cubicBezTo>
                  </a:path>
                </a:pathLst>
              </a:cu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a:extLst>
                  <a:ext uri="{FF2B5EF4-FFF2-40B4-BE49-F238E27FC236}">
                    <a16:creationId xmlns:a16="http://schemas.microsoft.com/office/drawing/2014/main" id="{EF3D6749-CF30-332C-6DC1-1E8E033FA296}"/>
                  </a:ext>
                </a:extLst>
              </p:cNvPr>
              <p:cNvSpPr/>
              <p:nvPr/>
            </p:nvSpPr>
            <p:spPr>
              <a:xfrm>
                <a:off x="7457895" y="3224138"/>
                <a:ext cx="1860885" cy="1812757"/>
              </a:xfrm>
              <a:custGeom>
                <a:avLst/>
                <a:gdLst>
                  <a:gd name="connsiteX0" fmla="*/ 0 w 1860885"/>
                  <a:gd name="connsiteY0" fmla="*/ 0 h 1812757"/>
                  <a:gd name="connsiteX1" fmla="*/ 417095 w 1860885"/>
                  <a:gd name="connsiteY1" fmla="*/ 1379621 h 1812757"/>
                  <a:gd name="connsiteX2" fmla="*/ 1860885 w 1860885"/>
                  <a:gd name="connsiteY2" fmla="*/ 1812757 h 1812757"/>
                </a:gdLst>
                <a:ahLst/>
                <a:cxnLst>
                  <a:cxn ang="0">
                    <a:pos x="connsiteX0" y="connsiteY0"/>
                  </a:cxn>
                  <a:cxn ang="0">
                    <a:pos x="connsiteX1" y="connsiteY1"/>
                  </a:cxn>
                  <a:cxn ang="0">
                    <a:pos x="connsiteX2" y="connsiteY2"/>
                  </a:cxn>
                </a:cxnLst>
                <a:rect l="l" t="t" r="r" b="b"/>
                <a:pathLst>
                  <a:path w="1860885" h="1812757">
                    <a:moveTo>
                      <a:pt x="0" y="0"/>
                    </a:moveTo>
                    <a:cubicBezTo>
                      <a:pt x="53474" y="538747"/>
                      <a:pt x="106948" y="1077495"/>
                      <a:pt x="417095" y="1379621"/>
                    </a:cubicBezTo>
                    <a:cubicBezTo>
                      <a:pt x="727243" y="1681747"/>
                      <a:pt x="1294064" y="1747252"/>
                      <a:pt x="1860885" y="1812757"/>
                    </a:cubicBezTo>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48" name="Straight Connector 47">
            <a:extLst>
              <a:ext uri="{FF2B5EF4-FFF2-40B4-BE49-F238E27FC236}">
                <a16:creationId xmlns:a16="http://schemas.microsoft.com/office/drawing/2014/main" id="{7C1F2F6A-A18A-F86E-C1A8-9327898CDD72}"/>
              </a:ext>
            </a:extLst>
          </p:cNvPr>
          <p:cNvCxnSpPr>
            <a:cxnSpLocks/>
          </p:cNvCxnSpPr>
          <p:nvPr/>
        </p:nvCxnSpPr>
        <p:spPr>
          <a:xfrm>
            <a:off x="6507853" y="3755041"/>
            <a:ext cx="2440204" cy="2088644"/>
          </a:xfrm>
          <a:prstGeom prst="line">
            <a:avLst/>
          </a:prstGeom>
          <a:ln w="38100">
            <a:solidFill>
              <a:srgbClr val="00B050"/>
            </a:solidFill>
            <a:prstDash val="solid"/>
          </a:ln>
        </p:spPr>
        <p:style>
          <a:lnRef idx="3">
            <a:schemeClr val="dk1"/>
          </a:lnRef>
          <a:fillRef idx="0">
            <a:schemeClr val="dk1"/>
          </a:fillRef>
          <a:effectRef idx="2">
            <a:schemeClr val="dk1"/>
          </a:effectRef>
          <a:fontRef idx="minor">
            <a:schemeClr val="tx1"/>
          </a:fontRef>
        </p:style>
      </p:cxnSp>
      <p:sp>
        <p:nvSpPr>
          <p:cNvPr id="49" name="Oval 48">
            <a:extLst>
              <a:ext uri="{FF2B5EF4-FFF2-40B4-BE49-F238E27FC236}">
                <a16:creationId xmlns:a16="http://schemas.microsoft.com/office/drawing/2014/main" id="{633A1C96-CD78-D3A6-98C4-D5822922297B}"/>
              </a:ext>
            </a:extLst>
          </p:cNvPr>
          <p:cNvSpPr/>
          <p:nvPr/>
        </p:nvSpPr>
        <p:spPr>
          <a:xfrm>
            <a:off x="7340311" y="4472912"/>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0" name="TextBox 49">
            <a:extLst>
              <a:ext uri="{FF2B5EF4-FFF2-40B4-BE49-F238E27FC236}">
                <a16:creationId xmlns:a16="http://schemas.microsoft.com/office/drawing/2014/main" id="{DE00E6A1-1E38-0EC8-6380-A11CA405AE7D}"/>
              </a:ext>
            </a:extLst>
          </p:cNvPr>
          <p:cNvSpPr txBox="1"/>
          <p:nvPr/>
        </p:nvSpPr>
        <p:spPr>
          <a:xfrm>
            <a:off x="7056405" y="4476892"/>
            <a:ext cx="303288" cy="338554"/>
          </a:xfrm>
          <a:prstGeom prst="rect">
            <a:avLst/>
          </a:prstGeom>
          <a:noFill/>
        </p:spPr>
        <p:txBody>
          <a:bodyPr wrap="none" rtlCol="0">
            <a:spAutoFit/>
          </a:bodyPr>
          <a:lstStyle/>
          <a:p>
            <a:pPr algn="ctr"/>
            <a:r>
              <a:rPr lang="en-US" sz="1600" dirty="0">
                <a:latin typeface="Calibri" panose="020F0502020204030204" pitchFamily="34" charset="0"/>
                <a:cs typeface="Calibri" panose="020F0502020204030204" pitchFamily="34" charset="0"/>
              </a:rPr>
              <a:t>A</a:t>
            </a:r>
          </a:p>
        </p:txBody>
      </p:sp>
      <p:sp>
        <p:nvSpPr>
          <p:cNvPr id="52" name="Freeform 51">
            <a:extLst>
              <a:ext uri="{FF2B5EF4-FFF2-40B4-BE49-F238E27FC236}">
                <a16:creationId xmlns:a16="http://schemas.microsoft.com/office/drawing/2014/main" id="{3ECDF25D-993A-EF53-6D12-89187207BE11}"/>
              </a:ext>
            </a:extLst>
          </p:cNvPr>
          <p:cNvSpPr/>
          <p:nvPr/>
        </p:nvSpPr>
        <p:spPr>
          <a:xfrm rot="337545">
            <a:off x="7020884" y="3066014"/>
            <a:ext cx="2205074" cy="2002073"/>
          </a:xfrm>
          <a:custGeom>
            <a:avLst/>
            <a:gdLst>
              <a:gd name="connsiteX0" fmla="*/ 0 w 1860885"/>
              <a:gd name="connsiteY0" fmla="*/ 0 h 1812757"/>
              <a:gd name="connsiteX1" fmla="*/ 417095 w 1860885"/>
              <a:gd name="connsiteY1" fmla="*/ 1379621 h 1812757"/>
              <a:gd name="connsiteX2" fmla="*/ 1860885 w 1860885"/>
              <a:gd name="connsiteY2" fmla="*/ 1812757 h 1812757"/>
            </a:gdLst>
            <a:ahLst/>
            <a:cxnLst>
              <a:cxn ang="0">
                <a:pos x="connsiteX0" y="connsiteY0"/>
              </a:cxn>
              <a:cxn ang="0">
                <a:pos x="connsiteX1" y="connsiteY1"/>
              </a:cxn>
              <a:cxn ang="0">
                <a:pos x="connsiteX2" y="connsiteY2"/>
              </a:cxn>
            </a:cxnLst>
            <a:rect l="l" t="t" r="r" b="b"/>
            <a:pathLst>
              <a:path w="1860885" h="1812757">
                <a:moveTo>
                  <a:pt x="0" y="0"/>
                </a:moveTo>
                <a:cubicBezTo>
                  <a:pt x="53474" y="538747"/>
                  <a:pt x="106948" y="1077495"/>
                  <a:pt x="417095" y="1379621"/>
                </a:cubicBezTo>
                <a:cubicBezTo>
                  <a:pt x="727243" y="1681747"/>
                  <a:pt x="1294064" y="1747252"/>
                  <a:pt x="1860885" y="1812757"/>
                </a:cubicBezTo>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0477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5E25D351-92EC-4992-A1F5-3764322A2663}"/>
              </a:ext>
            </a:extLst>
          </p:cNvPr>
          <p:cNvSpPr/>
          <p:nvPr/>
        </p:nvSpPr>
        <p:spPr>
          <a:xfrm>
            <a:off x="1122744" y="922096"/>
            <a:ext cx="9965803" cy="1606402"/>
          </a:xfrm>
          <a:prstGeom prst="rect">
            <a:avLst/>
          </a:prstGeom>
          <a:solidFill>
            <a:srgbClr val="424242"/>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FF2600"/>
              </a:solidFill>
            </a:endParaRPr>
          </a:p>
        </p:txBody>
      </p:sp>
      <p:sp>
        <p:nvSpPr>
          <p:cNvPr id="26" name="Title 25">
            <a:extLst>
              <a:ext uri="{FF2B5EF4-FFF2-40B4-BE49-F238E27FC236}">
                <a16:creationId xmlns:a16="http://schemas.microsoft.com/office/drawing/2014/main" id="{C75D7D53-C50F-676E-C20F-4D2DDF35A50F}"/>
              </a:ext>
            </a:extLst>
          </p:cNvPr>
          <p:cNvSpPr>
            <a:spLocks noGrp="1"/>
          </p:cNvSpPr>
          <p:nvPr>
            <p:ph type="title"/>
          </p:nvPr>
        </p:nvSpPr>
        <p:spPr>
          <a:xfrm>
            <a:off x="750367" y="1039782"/>
            <a:ext cx="10691265" cy="1371030"/>
          </a:xfrm>
        </p:spPr>
        <p:txBody>
          <a:bodyPr anchor="ctr">
            <a:normAutofit fontScale="90000"/>
          </a:bodyPr>
          <a:lstStyle/>
          <a:p>
            <a:pPr algn="ctr"/>
            <a:r>
              <a:rPr lang="en-US" sz="4800" dirty="0">
                <a:solidFill>
                  <a:srgbClr val="EC6D0B"/>
                </a:solidFill>
              </a:rPr>
              <a:t>The seeds of the euro crisis:</a:t>
            </a:r>
            <a:br>
              <a:rPr lang="en-US" sz="4800" dirty="0">
                <a:solidFill>
                  <a:srgbClr val="EC6D0B"/>
                </a:solidFill>
              </a:rPr>
            </a:br>
            <a:r>
              <a:rPr lang="en-US" sz="4800" dirty="0">
                <a:solidFill>
                  <a:srgbClr val="EC6D0B"/>
                </a:solidFill>
              </a:rPr>
              <a:t>the investment boom in Portugal</a:t>
            </a:r>
          </a:p>
        </p:txBody>
      </p:sp>
    </p:spTree>
    <p:extLst>
      <p:ext uri="{BB962C8B-B14F-4D97-AF65-F5344CB8AC3E}">
        <p14:creationId xmlns:p14="http://schemas.microsoft.com/office/powerpoint/2010/main" val="30625734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ontent Placeholder 3">
            <a:extLst>
              <a:ext uri="{FF2B5EF4-FFF2-40B4-BE49-F238E27FC236}">
                <a16:creationId xmlns:a16="http://schemas.microsoft.com/office/drawing/2014/main" id="{663B266B-DAD4-3C96-15B0-FC39BDB3661B}"/>
              </a:ext>
            </a:extLst>
          </p:cNvPr>
          <p:cNvGraphicFramePr>
            <a:graphicFrameLocks noGrp="1"/>
          </p:cNvGraphicFramePr>
          <p:nvPr>
            <p:ph idx="1"/>
            <p:extLst>
              <p:ext uri="{D42A27DB-BD31-4B8C-83A1-F6EECF244321}">
                <p14:modId xmlns:p14="http://schemas.microsoft.com/office/powerpoint/2010/main" val="2344076490"/>
              </p:ext>
            </p:extLst>
          </p:nvPr>
        </p:nvGraphicFramePr>
        <p:xfrm>
          <a:off x="1036320" y="1630017"/>
          <a:ext cx="10119360" cy="41048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id="{71703B73-2AB8-25AA-44AC-7F0D356C5904}"/>
              </a:ext>
            </a:extLst>
          </p:cNvPr>
          <p:cNvSpPr>
            <a:spLocks noGrp="1"/>
          </p:cNvSpPr>
          <p:nvPr>
            <p:ph type="title"/>
          </p:nvPr>
        </p:nvSpPr>
        <p:spPr>
          <a:xfrm>
            <a:off x="700636" y="815877"/>
            <a:ext cx="10691265" cy="511849"/>
          </a:xfrm>
        </p:spPr>
        <p:txBody>
          <a:bodyPr>
            <a:noAutofit/>
          </a:bodyPr>
          <a:lstStyle/>
          <a:p>
            <a:r>
              <a:rPr lang="en-US" sz="3200" dirty="0"/>
              <a:t>The sequence of events</a:t>
            </a:r>
          </a:p>
        </p:txBody>
      </p:sp>
    </p:spTree>
    <p:extLst>
      <p:ext uri="{BB962C8B-B14F-4D97-AF65-F5344CB8AC3E}">
        <p14:creationId xmlns:p14="http://schemas.microsoft.com/office/powerpoint/2010/main" val="2855287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15877"/>
            <a:ext cx="10691265" cy="511849"/>
          </a:xfrm>
        </p:spPr>
        <p:txBody>
          <a:bodyPr>
            <a:noAutofit/>
          </a:bodyPr>
          <a:lstStyle/>
          <a:p>
            <a:r>
              <a:rPr lang="en-US" sz="3200" dirty="0"/>
              <a:t>Actual TFP in </a:t>
            </a:r>
            <a:r>
              <a:rPr lang="en-US" sz="3200" dirty="0" err="1"/>
              <a:t>portugal</a:t>
            </a:r>
            <a:endParaRPr lang="en-US" sz="3200" dirty="0"/>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6" y="1831724"/>
            <a:ext cx="4792672" cy="4097490"/>
          </a:xfrm>
        </p:spPr>
        <p:txBody>
          <a:bodyPr>
            <a:normAutofit/>
          </a:bodyPr>
          <a:lstStyle/>
          <a:p>
            <a:pPr>
              <a:lnSpc>
                <a:spcPct val="100000"/>
              </a:lnSpc>
              <a:spcBef>
                <a:spcPts val="1200"/>
              </a:spcBef>
              <a:spcAft>
                <a:spcPts val="600"/>
              </a:spcAft>
              <a:defRPr sz="2200"/>
            </a:pPr>
            <a:r>
              <a:rPr lang="en-US" sz="2000" dirty="0">
                <a:latin typeface="+mj-lt"/>
              </a:rPr>
              <a:t>The blue line is actual TFP</a:t>
            </a:r>
          </a:p>
          <a:p>
            <a:pPr>
              <a:lnSpc>
                <a:spcPct val="100000"/>
              </a:lnSpc>
              <a:spcBef>
                <a:spcPts val="1200"/>
              </a:spcBef>
              <a:spcAft>
                <a:spcPts val="600"/>
              </a:spcAft>
              <a:defRPr sz="2200"/>
            </a:pPr>
            <a:r>
              <a:rPr lang="en-US" sz="2000" dirty="0">
                <a:latin typeface="+mj-lt"/>
              </a:rPr>
              <a:t>After 1999, it falls</a:t>
            </a:r>
          </a:p>
          <a:p>
            <a:pPr>
              <a:lnSpc>
                <a:spcPct val="100000"/>
              </a:lnSpc>
              <a:spcBef>
                <a:spcPts val="1200"/>
              </a:spcBef>
              <a:spcAft>
                <a:spcPts val="600"/>
              </a:spcAft>
              <a:defRPr sz="2200"/>
            </a:pPr>
            <a:r>
              <a:rPr lang="en-US" sz="2000" dirty="0">
                <a:latin typeface="+mj-lt"/>
              </a:rPr>
              <a:t>Seemed puzzling: local firms now had capital from abroad to expand, conquer new markets</a:t>
            </a:r>
          </a:p>
          <a:p>
            <a:pPr>
              <a:lnSpc>
                <a:spcPct val="100000"/>
              </a:lnSpc>
              <a:spcBef>
                <a:spcPts val="1200"/>
              </a:spcBef>
              <a:spcAft>
                <a:spcPts val="600"/>
              </a:spcAft>
              <a:defRPr sz="2200"/>
            </a:pPr>
            <a:r>
              <a:rPr lang="en-US" sz="2000" dirty="0">
                <a:latin typeface="+mj-lt"/>
              </a:rPr>
              <a:t>Same happened in Ireland, Spain, Italy.</a:t>
            </a:r>
          </a:p>
          <a:p>
            <a:pPr>
              <a:lnSpc>
                <a:spcPct val="100000"/>
              </a:lnSpc>
              <a:spcBef>
                <a:spcPts val="1200"/>
              </a:spcBef>
              <a:spcAft>
                <a:spcPts val="600"/>
              </a:spcAft>
              <a:defRPr sz="2200"/>
            </a:pPr>
            <a:r>
              <a:rPr lang="en-US" sz="2000" dirty="0">
                <a:latin typeface="+mj-lt"/>
              </a:rPr>
              <a:t>Construction and real estate sectors boomed, wages rose.</a:t>
            </a:r>
          </a:p>
          <a:p>
            <a:pPr>
              <a:lnSpc>
                <a:spcPct val="100000"/>
              </a:lnSpc>
              <a:spcBef>
                <a:spcPts val="1200"/>
              </a:spcBef>
              <a:spcAft>
                <a:spcPts val="600"/>
              </a:spcAft>
              <a:defRPr sz="2200"/>
            </a:pPr>
            <a:r>
              <a:rPr lang="en-US" sz="2000" dirty="0">
                <a:latin typeface="+mj-lt"/>
              </a:rPr>
              <a:t>But productivity fell.</a:t>
            </a:r>
          </a:p>
        </p:txBody>
      </p:sp>
      <p:sp>
        <p:nvSpPr>
          <p:cNvPr id="26" name="Stock and land price in Japan">
            <a:extLst>
              <a:ext uri="{FF2B5EF4-FFF2-40B4-BE49-F238E27FC236}">
                <a16:creationId xmlns:a16="http://schemas.microsoft.com/office/drawing/2014/main" id="{A922E0E5-3ADF-2D66-5294-D8F74271EFB3}"/>
              </a:ext>
            </a:extLst>
          </p:cNvPr>
          <p:cNvSpPr txBox="1"/>
          <p:nvPr/>
        </p:nvSpPr>
        <p:spPr>
          <a:xfrm>
            <a:off x="7608378" y="1443643"/>
            <a:ext cx="2233941"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a:latin typeface="+mj-lt"/>
                <a:ea typeface="+mj-ea"/>
                <a:cs typeface="+mj-cs"/>
                <a:sym typeface="Calibri"/>
              </a:defRPr>
            </a:lvl1pPr>
          </a:lstStyle>
          <a:p>
            <a:r>
              <a:rPr lang="en-GB" dirty="0"/>
              <a:t>Productivity in Portugal</a:t>
            </a:r>
            <a:endParaRPr dirty="0"/>
          </a:p>
        </p:txBody>
      </p:sp>
      <p:pic>
        <p:nvPicPr>
          <p:cNvPr id="4" name="Picture 3">
            <a:extLst>
              <a:ext uri="{FF2B5EF4-FFF2-40B4-BE49-F238E27FC236}">
                <a16:creationId xmlns:a16="http://schemas.microsoft.com/office/drawing/2014/main" id="{5C6728D8-793D-761A-9861-1885C38E6B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3308" y="1831724"/>
            <a:ext cx="5898593" cy="3835698"/>
          </a:xfrm>
          <a:prstGeom prst="rect">
            <a:avLst/>
          </a:prstGeom>
        </p:spPr>
      </p:pic>
    </p:spTree>
    <p:extLst>
      <p:ext uri="{BB962C8B-B14F-4D97-AF65-F5344CB8AC3E}">
        <p14:creationId xmlns:p14="http://schemas.microsoft.com/office/powerpoint/2010/main" val="2283823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The surge of capital flows: benevolent view</a:t>
            </a:r>
          </a:p>
        </p:txBody>
      </p:sp>
      <p:sp>
        <p:nvSpPr>
          <p:cNvPr id="49" name="TextBox 48">
            <a:extLst>
              <a:ext uri="{FF2B5EF4-FFF2-40B4-BE49-F238E27FC236}">
                <a16:creationId xmlns:a16="http://schemas.microsoft.com/office/drawing/2014/main" id="{E05C6DCF-2B5E-CFB8-F911-2C77DC37D5B1}"/>
              </a:ext>
            </a:extLst>
          </p:cNvPr>
          <p:cNvSpPr txBox="1"/>
          <p:nvPr/>
        </p:nvSpPr>
        <p:spPr>
          <a:xfrm>
            <a:off x="2018489" y="1874947"/>
            <a:ext cx="3584643" cy="1631216"/>
          </a:xfrm>
          <a:prstGeom prst="rect">
            <a:avLst/>
          </a:prstGeom>
          <a:noFill/>
        </p:spPr>
        <p:txBody>
          <a:bodyPr wrap="square">
            <a:spAutoFit/>
          </a:bodyPr>
          <a:lstStyle/>
          <a:p>
            <a:pPr lvl="0"/>
            <a:r>
              <a:rPr lang="en-GB" sz="2000" dirty="0">
                <a:latin typeface="+mj-lt"/>
              </a:rPr>
              <a:t>Before a crash, there is generally a prolonged investment boom. </a:t>
            </a:r>
          </a:p>
          <a:p>
            <a:pPr lvl="0"/>
            <a:r>
              <a:rPr lang="en-GB" sz="2000" dirty="0">
                <a:latin typeface="+mj-lt"/>
              </a:rPr>
              <a:t>Optimistic expectations lead to cheap credit and financial markets grow. </a:t>
            </a:r>
            <a:endParaRPr lang="en-US" sz="2000" dirty="0">
              <a:latin typeface="+mj-lt"/>
            </a:endParaRPr>
          </a:p>
        </p:txBody>
      </p:sp>
      <p:sp>
        <p:nvSpPr>
          <p:cNvPr id="50" name="TextBox 49">
            <a:extLst>
              <a:ext uri="{FF2B5EF4-FFF2-40B4-BE49-F238E27FC236}">
                <a16:creationId xmlns:a16="http://schemas.microsoft.com/office/drawing/2014/main" id="{D5B0072F-026E-68CE-36DC-57D8934744F1}"/>
              </a:ext>
            </a:extLst>
          </p:cNvPr>
          <p:cNvSpPr txBox="1"/>
          <p:nvPr/>
        </p:nvSpPr>
        <p:spPr>
          <a:xfrm>
            <a:off x="7515428" y="1874947"/>
            <a:ext cx="3418461" cy="1938992"/>
          </a:xfrm>
          <a:prstGeom prst="rect">
            <a:avLst/>
          </a:prstGeom>
          <a:noFill/>
        </p:spPr>
        <p:txBody>
          <a:bodyPr wrap="square">
            <a:spAutoFit/>
          </a:bodyPr>
          <a:lstStyle/>
          <a:p>
            <a:pPr lvl="0"/>
            <a:r>
              <a:rPr lang="en-GB" sz="2000" dirty="0">
                <a:latin typeface="+mj-lt"/>
              </a:rPr>
              <a:t>Large capital flows from savers to borrowers, from developed to developing regions.</a:t>
            </a:r>
          </a:p>
          <a:p>
            <a:pPr lvl="0"/>
            <a:r>
              <a:rPr lang="en-GB" sz="2000" dirty="0">
                <a:latin typeface="+mj-lt"/>
              </a:rPr>
              <a:t>Housing is at the centre of these flows.</a:t>
            </a:r>
          </a:p>
          <a:p>
            <a:pPr lvl="0"/>
            <a:endParaRPr lang="en-GB" sz="2000" dirty="0">
              <a:latin typeface="+mj-lt"/>
            </a:endParaRPr>
          </a:p>
        </p:txBody>
      </p:sp>
      <p:sp>
        <p:nvSpPr>
          <p:cNvPr id="51" name="TextBox 50">
            <a:extLst>
              <a:ext uri="{FF2B5EF4-FFF2-40B4-BE49-F238E27FC236}">
                <a16:creationId xmlns:a16="http://schemas.microsoft.com/office/drawing/2014/main" id="{06D1323E-0124-EAED-563E-3A66FA4406A3}"/>
              </a:ext>
            </a:extLst>
          </p:cNvPr>
          <p:cNvSpPr txBox="1"/>
          <p:nvPr/>
        </p:nvSpPr>
        <p:spPr>
          <a:xfrm>
            <a:off x="7515427" y="4254941"/>
            <a:ext cx="3418461" cy="1631216"/>
          </a:xfrm>
          <a:prstGeom prst="rect">
            <a:avLst/>
          </a:prstGeom>
          <a:noFill/>
        </p:spPr>
        <p:txBody>
          <a:bodyPr wrap="square">
            <a:spAutoFit/>
          </a:bodyPr>
          <a:lstStyle/>
          <a:p>
            <a:pPr lvl="0"/>
            <a:r>
              <a:rPr lang="en-GB" sz="2000" dirty="0">
                <a:latin typeface="+mj-lt"/>
              </a:rPr>
              <a:t>These large capital flows make financial markets integrate, economies boom and incomes converge.</a:t>
            </a:r>
          </a:p>
          <a:p>
            <a:pPr lvl="0"/>
            <a:endParaRPr lang="en-GB" sz="2000" dirty="0">
              <a:latin typeface="+mj-lt"/>
            </a:endParaRPr>
          </a:p>
        </p:txBody>
      </p:sp>
      <p:sp>
        <p:nvSpPr>
          <p:cNvPr id="52" name="TextBox 51">
            <a:extLst>
              <a:ext uri="{FF2B5EF4-FFF2-40B4-BE49-F238E27FC236}">
                <a16:creationId xmlns:a16="http://schemas.microsoft.com/office/drawing/2014/main" id="{1BC7C3C5-129E-208E-1F96-01C41138A178}"/>
              </a:ext>
            </a:extLst>
          </p:cNvPr>
          <p:cNvSpPr txBox="1"/>
          <p:nvPr/>
        </p:nvSpPr>
        <p:spPr>
          <a:xfrm>
            <a:off x="2018489" y="4254941"/>
            <a:ext cx="3584643" cy="1631216"/>
          </a:xfrm>
          <a:prstGeom prst="rect">
            <a:avLst/>
          </a:prstGeom>
          <a:noFill/>
        </p:spPr>
        <p:txBody>
          <a:bodyPr wrap="square">
            <a:spAutoFit/>
          </a:bodyPr>
          <a:lstStyle/>
          <a:p>
            <a:pPr lvl="0"/>
            <a:r>
              <a:rPr lang="en-GB" sz="2000" dirty="0">
                <a:latin typeface="+mj-lt"/>
              </a:rPr>
              <a:t>The housing market booms causing an increase in demand for construction and real estate sectors.</a:t>
            </a:r>
          </a:p>
          <a:p>
            <a:pPr lvl="0"/>
            <a:endParaRPr lang="en-GB" sz="2000" dirty="0">
              <a:latin typeface="+mj-lt"/>
            </a:endParaRPr>
          </a:p>
        </p:txBody>
      </p:sp>
      <p:sp>
        <p:nvSpPr>
          <p:cNvPr id="56" name="Oval 55">
            <a:extLst>
              <a:ext uri="{FF2B5EF4-FFF2-40B4-BE49-F238E27FC236}">
                <a16:creationId xmlns:a16="http://schemas.microsoft.com/office/drawing/2014/main" id="{A42FB42F-2E1E-1434-D8E9-ACF57940EFF8}"/>
              </a:ext>
            </a:extLst>
          </p:cNvPr>
          <p:cNvSpPr/>
          <p:nvPr/>
        </p:nvSpPr>
        <p:spPr>
          <a:xfrm>
            <a:off x="590153" y="2093085"/>
            <a:ext cx="1335915" cy="1335915"/>
          </a:xfrm>
          <a:prstGeom prst="ellipse">
            <a:avLst/>
          </a:prstGeom>
          <a:solidFill>
            <a:srgbClr val="EDA70B"/>
          </a:solidFill>
        </p:spPr>
        <p:style>
          <a:lnRef idx="0">
            <a:schemeClr val="lt1">
              <a:alpha val="0"/>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p:style>
      </p:sp>
      <p:sp>
        <p:nvSpPr>
          <p:cNvPr id="57" name="Rectangle 56" descr="Smiling Face with No Fill">
            <a:extLst>
              <a:ext uri="{FF2B5EF4-FFF2-40B4-BE49-F238E27FC236}">
                <a16:creationId xmlns:a16="http://schemas.microsoft.com/office/drawing/2014/main" id="{DEE72DB7-18A2-16DD-B044-E575E29B5FC3}"/>
              </a:ext>
            </a:extLst>
          </p:cNvPr>
          <p:cNvSpPr/>
          <p:nvPr/>
        </p:nvSpPr>
        <p:spPr>
          <a:xfrm>
            <a:off x="870695" y="2373627"/>
            <a:ext cx="774830" cy="774830"/>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58" name="Oval 57">
            <a:extLst>
              <a:ext uri="{FF2B5EF4-FFF2-40B4-BE49-F238E27FC236}">
                <a16:creationId xmlns:a16="http://schemas.microsoft.com/office/drawing/2014/main" id="{AC0B88BA-D93F-73D9-2786-EE413359BC93}"/>
              </a:ext>
            </a:extLst>
          </p:cNvPr>
          <p:cNvSpPr/>
          <p:nvPr/>
        </p:nvSpPr>
        <p:spPr>
          <a:xfrm>
            <a:off x="558391" y="4254941"/>
            <a:ext cx="1335915" cy="1335915"/>
          </a:xfrm>
          <a:prstGeom prst="ellipse">
            <a:avLst/>
          </a:prstGeom>
          <a:solidFill>
            <a:srgbClr val="EDA70B"/>
          </a:solidFill>
        </p:spPr>
        <p:style>
          <a:lnRef idx="0">
            <a:schemeClr val="lt1">
              <a:alpha val="0"/>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p:style>
      </p:sp>
      <p:sp>
        <p:nvSpPr>
          <p:cNvPr id="59" name="Rectangle 58" descr="City">
            <a:extLst>
              <a:ext uri="{FF2B5EF4-FFF2-40B4-BE49-F238E27FC236}">
                <a16:creationId xmlns:a16="http://schemas.microsoft.com/office/drawing/2014/main" id="{FC75C6CB-0F67-FA05-104F-6FD7FDC03EFB}"/>
              </a:ext>
            </a:extLst>
          </p:cNvPr>
          <p:cNvSpPr/>
          <p:nvPr/>
        </p:nvSpPr>
        <p:spPr>
          <a:xfrm>
            <a:off x="838933" y="4535483"/>
            <a:ext cx="774830" cy="774830"/>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60" name="Oval 59">
            <a:extLst>
              <a:ext uri="{FF2B5EF4-FFF2-40B4-BE49-F238E27FC236}">
                <a16:creationId xmlns:a16="http://schemas.microsoft.com/office/drawing/2014/main" id="{7CE7BDFB-F1C1-FA60-22D2-B274E336A64C}"/>
              </a:ext>
            </a:extLst>
          </p:cNvPr>
          <p:cNvSpPr/>
          <p:nvPr/>
        </p:nvSpPr>
        <p:spPr>
          <a:xfrm>
            <a:off x="6096000" y="2116738"/>
            <a:ext cx="1335915" cy="1335915"/>
          </a:xfrm>
          <a:prstGeom prst="ellipse">
            <a:avLst/>
          </a:prstGeom>
          <a:solidFill>
            <a:srgbClr val="EDA70B"/>
          </a:solidFill>
        </p:spPr>
        <p:style>
          <a:lnRef idx="0">
            <a:schemeClr val="lt1">
              <a:alpha val="0"/>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p:style>
      </p:sp>
      <p:sp>
        <p:nvSpPr>
          <p:cNvPr id="61" name="Rectangle 60" descr="Bitcoin">
            <a:extLst>
              <a:ext uri="{FF2B5EF4-FFF2-40B4-BE49-F238E27FC236}">
                <a16:creationId xmlns:a16="http://schemas.microsoft.com/office/drawing/2014/main" id="{C86017D0-27A2-E26D-0665-A33965B9A139}"/>
              </a:ext>
            </a:extLst>
          </p:cNvPr>
          <p:cNvSpPr/>
          <p:nvPr/>
        </p:nvSpPr>
        <p:spPr>
          <a:xfrm>
            <a:off x="6376542" y="2397280"/>
            <a:ext cx="774830" cy="774830"/>
          </a:xfrm>
          <a:prstGeom prst="rect">
            <a:avLst/>
          </a:prstGeom>
          <a: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62" name="Oval 61">
            <a:extLst>
              <a:ext uri="{FF2B5EF4-FFF2-40B4-BE49-F238E27FC236}">
                <a16:creationId xmlns:a16="http://schemas.microsoft.com/office/drawing/2014/main" id="{FAB3EDC7-A623-971D-5F54-A75A84AD5E0E}"/>
              </a:ext>
            </a:extLst>
          </p:cNvPr>
          <p:cNvSpPr/>
          <p:nvPr/>
        </p:nvSpPr>
        <p:spPr>
          <a:xfrm>
            <a:off x="6047679" y="4254941"/>
            <a:ext cx="1335915" cy="1335915"/>
          </a:xfrm>
          <a:prstGeom prst="ellipse">
            <a:avLst/>
          </a:prstGeom>
          <a:solidFill>
            <a:srgbClr val="EDA70B"/>
          </a:solidFill>
        </p:spPr>
        <p:style>
          <a:lnRef idx="0">
            <a:schemeClr val="lt1">
              <a:alpha val="0"/>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p:style>
      </p:sp>
      <p:sp>
        <p:nvSpPr>
          <p:cNvPr id="63" name="Rectangle 62" descr="Dollar">
            <a:extLst>
              <a:ext uri="{FF2B5EF4-FFF2-40B4-BE49-F238E27FC236}">
                <a16:creationId xmlns:a16="http://schemas.microsoft.com/office/drawing/2014/main" id="{5F518107-19A6-46A1-E090-C587FFB37C48}"/>
              </a:ext>
            </a:extLst>
          </p:cNvPr>
          <p:cNvSpPr/>
          <p:nvPr/>
        </p:nvSpPr>
        <p:spPr>
          <a:xfrm>
            <a:off x="6328221" y="4535483"/>
            <a:ext cx="774830" cy="774830"/>
          </a:xfrm>
          <a:prstGeom prst="rect">
            <a:avLst/>
          </a:prstGeom>
          <a: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3461134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15877"/>
            <a:ext cx="10691265" cy="511849"/>
          </a:xfrm>
        </p:spPr>
        <p:txBody>
          <a:bodyPr>
            <a:noAutofit/>
          </a:bodyPr>
          <a:lstStyle/>
          <a:p>
            <a:r>
              <a:rPr lang="en-US" sz="3200" dirty="0"/>
              <a:t>Actual and counterfactual TFP in </a:t>
            </a:r>
            <a:r>
              <a:rPr lang="en-US" sz="3200" dirty="0" err="1"/>
              <a:t>portugal</a:t>
            </a:r>
            <a:endParaRPr lang="en-US" sz="3200" dirty="0"/>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6" y="1831724"/>
            <a:ext cx="4908536" cy="4097490"/>
          </a:xfrm>
        </p:spPr>
        <p:txBody>
          <a:bodyPr>
            <a:normAutofit/>
          </a:bodyPr>
          <a:lstStyle/>
          <a:p>
            <a:pPr>
              <a:lnSpc>
                <a:spcPct val="100000"/>
              </a:lnSpc>
              <a:spcBef>
                <a:spcPts val="1200"/>
              </a:spcBef>
              <a:spcAft>
                <a:spcPts val="600"/>
              </a:spcAft>
              <a:defRPr sz="2200"/>
            </a:pPr>
            <a:r>
              <a:rPr lang="en-US" sz="2000" dirty="0">
                <a:latin typeface="+mj-lt"/>
              </a:rPr>
              <a:t>Orange line fixes the relative size of each economic sector at its 1999 level to build a </a:t>
            </a:r>
            <a:r>
              <a:rPr lang="en-US" sz="2000" dirty="0">
                <a:solidFill>
                  <a:srgbClr val="EC6D0B"/>
                </a:solidFill>
                <a:latin typeface="+mj-lt"/>
              </a:rPr>
              <a:t>counterfactual TFP</a:t>
            </a:r>
            <a:r>
              <a:rPr lang="en-US" sz="2000" dirty="0">
                <a:latin typeface="+mj-lt"/>
              </a:rPr>
              <a:t>.</a:t>
            </a:r>
          </a:p>
          <a:p>
            <a:pPr>
              <a:lnSpc>
                <a:spcPct val="100000"/>
              </a:lnSpc>
              <a:spcBef>
                <a:spcPts val="1200"/>
              </a:spcBef>
              <a:spcAft>
                <a:spcPts val="600"/>
              </a:spcAft>
              <a:defRPr sz="2200"/>
            </a:pPr>
            <a:r>
              <a:rPr lang="en-US" sz="2000" dirty="0">
                <a:latin typeface="+mj-lt"/>
              </a:rPr>
              <a:t>Eliminate possible </a:t>
            </a:r>
            <a:r>
              <a:rPr lang="en-US" sz="2000" dirty="0">
                <a:solidFill>
                  <a:srgbClr val="EC6D0B"/>
                </a:solidFill>
                <a:latin typeface="+mj-lt"/>
              </a:rPr>
              <a:t>between-sector</a:t>
            </a:r>
            <a:r>
              <a:rPr lang="en-US" sz="2000" dirty="0">
                <a:latin typeface="+mj-lt"/>
              </a:rPr>
              <a:t> misallocation.</a:t>
            </a:r>
          </a:p>
          <a:p>
            <a:pPr>
              <a:lnSpc>
                <a:spcPct val="100000"/>
              </a:lnSpc>
              <a:spcBef>
                <a:spcPts val="1200"/>
              </a:spcBef>
              <a:spcAft>
                <a:spcPts val="600"/>
              </a:spcAft>
              <a:defRPr sz="2200"/>
            </a:pPr>
            <a:r>
              <a:rPr lang="en-US" sz="2000" dirty="0">
                <a:latin typeface="+mj-lt"/>
              </a:rPr>
              <a:t>The sectors that expanded were those that were relatively less productive.</a:t>
            </a:r>
          </a:p>
          <a:p>
            <a:pPr>
              <a:lnSpc>
                <a:spcPct val="100000"/>
              </a:lnSpc>
              <a:spcBef>
                <a:spcPts val="1200"/>
              </a:spcBef>
              <a:spcAft>
                <a:spcPts val="600"/>
              </a:spcAft>
              <a:defRPr sz="2200"/>
            </a:pPr>
            <a:r>
              <a:rPr lang="en-US" sz="2000" dirty="0">
                <a:latin typeface="+mj-lt"/>
              </a:rPr>
              <a:t>Explains some of the decline.</a:t>
            </a:r>
          </a:p>
        </p:txBody>
      </p:sp>
      <p:sp>
        <p:nvSpPr>
          <p:cNvPr id="26" name="Stock and land price in Japan">
            <a:extLst>
              <a:ext uri="{FF2B5EF4-FFF2-40B4-BE49-F238E27FC236}">
                <a16:creationId xmlns:a16="http://schemas.microsoft.com/office/drawing/2014/main" id="{A922E0E5-3ADF-2D66-5294-D8F74271EFB3}"/>
              </a:ext>
            </a:extLst>
          </p:cNvPr>
          <p:cNvSpPr txBox="1"/>
          <p:nvPr/>
        </p:nvSpPr>
        <p:spPr>
          <a:xfrm>
            <a:off x="7608378" y="1443643"/>
            <a:ext cx="2233941"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a:latin typeface="+mj-lt"/>
                <a:ea typeface="+mj-ea"/>
                <a:cs typeface="+mj-cs"/>
                <a:sym typeface="Calibri"/>
              </a:defRPr>
            </a:lvl1pPr>
          </a:lstStyle>
          <a:p>
            <a:r>
              <a:rPr lang="en-GB" dirty="0"/>
              <a:t>Productivity in Portugal</a:t>
            </a:r>
            <a:endParaRPr dirty="0"/>
          </a:p>
        </p:txBody>
      </p:sp>
      <p:pic>
        <p:nvPicPr>
          <p:cNvPr id="5" name="Picture 4">
            <a:extLst>
              <a:ext uri="{FF2B5EF4-FFF2-40B4-BE49-F238E27FC236}">
                <a16:creationId xmlns:a16="http://schemas.microsoft.com/office/drawing/2014/main" id="{9921D892-34E4-CA32-D8E2-833A6C3F95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9775" y="1831724"/>
            <a:ext cx="5922126" cy="3851000"/>
          </a:xfrm>
          <a:prstGeom prst="rect">
            <a:avLst/>
          </a:prstGeom>
        </p:spPr>
      </p:pic>
    </p:spTree>
    <p:extLst>
      <p:ext uri="{BB962C8B-B14F-4D97-AF65-F5344CB8AC3E}">
        <p14:creationId xmlns:p14="http://schemas.microsoft.com/office/powerpoint/2010/main" val="3620840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15877"/>
            <a:ext cx="10691265" cy="511849"/>
          </a:xfrm>
        </p:spPr>
        <p:txBody>
          <a:bodyPr>
            <a:noAutofit/>
          </a:bodyPr>
          <a:lstStyle/>
          <a:p>
            <a:r>
              <a:rPr lang="en-US" sz="3200" dirty="0"/>
              <a:t>Actual and counterfactual TFP in </a:t>
            </a:r>
            <a:r>
              <a:rPr lang="en-US" sz="3200" dirty="0" err="1"/>
              <a:t>portugal</a:t>
            </a:r>
            <a:endParaRPr lang="en-US" sz="3200" dirty="0"/>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6" y="1831724"/>
            <a:ext cx="4478193" cy="4097490"/>
          </a:xfrm>
        </p:spPr>
        <p:txBody>
          <a:bodyPr>
            <a:normAutofit/>
          </a:bodyPr>
          <a:lstStyle/>
          <a:p>
            <a:pPr>
              <a:lnSpc>
                <a:spcPct val="100000"/>
              </a:lnSpc>
              <a:spcBef>
                <a:spcPts val="1200"/>
              </a:spcBef>
              <a:spcAft>
                <a:spcPts val="600"/>
              </a:spcAft>
              <a:defRPr sz="2200"/>
            </a:pPr>
            <a:r>
              <a:rPr lang="en-US" sz="2000" dirty="0">
                <a:latin typeface="+mj-lt"/>
              </a:rPr>
              <a:t>As well as fixing the relative size, the grey line shows the TFP counterfactual if misallocation </a:t>
            </a:r>
            <a:r>
              <a:rPr lang="en-US" sz="2000" dirty="0">
                <a:solidFill>
                  <a:srgbClr val="EC6D0B"/>
                </a:solidFill>
                <a:latin typeface="+mj-lt"/>
              </a:rPr>
              <a:t>within sectors</a:t>
            </a:r>
            <a:r>
              <a:rPr lang="en-US" sz="2000" dirty="0">
                <a:latin typeface="+mj-lt"/>
              </a:rPr>
              <a:t> also remained at their 1999 levels</a:t>
            </a:r>
          </a:p>
          <a:p>
            <a:pPr>
              <a:lnSpc>
                <a:spcPct val="100000"/>
              </a:lnSpc>
              <a:spcBef>
                <a:spcPts val="1200"/>
              </a:spcBef>
              <a:spcAft>
                <a:spcPts val="600"/>
              </a:spcAft>
              <a:defRPr sz="2200"/>
            </a:pPr>
            <a:r>
              <a:rPr lang="en-US" sz="2000" dirty="0">
                <a:latin typeface="+mj-lt"/>
              </a:rPr>
              <a:t>Eliminate possible between and within-sector misallocation.</a:t>
            </a:r>
          </a:p>
          <a:p>
            <a:pPr>
              <a:lnSpc>
                <a:spcPct val="100000"/>
              </a:lnSpc>
              <a:spcBef>
                <a:spcPts val="1200"/>
              </a:spcBef>
              <a:spcAft>
                <a:spcPts val="600"/>
              </a:spcAft>
              <a:defRPr sz="2200"/>
            </a:pPr>
            <a:r>
              <a:rPr lang="en-US" sz="2000" dirty="0">
                <a:latin typeface="+mj-lt"/>
              </a:rPr>
              <a:t>Explains about half the decline</a:t>
            </a:r>
          </a:p>
          <a:p>
            <a:pPr>
              <a:lnSpc>
                <a:spcPct val="100000"/>
              </a:lnSpc>
              <a:spcBef>
                <a:spcPts val="1200"/>
              </a:spcBef>
              <a:spcAft>
                <a:spcPts val="600"/>
              </a:spcAft>
              <a:defRPr sz="2200"/>
            </a:pPr>
            <a:r>
              <a:rPr lang="en-US" sz="2000" dirty="0">
                <a:latin typeface="+mj-lt"/>
              </a:rPr>
              <a:t>Portugal’s slump in productivity can be partly explained by capital misallocation after the euro in 1999</a:t>
            </a:r>
          </a:p>
        </p:txBody>
      </p:sp>
      <p:sp>
        <p:nvSpPr>
          <p:cNvPr id="26" name="Stock and land price in Japan">
            <a:extLst>
              <a:ext uri="{FF2B5EF4-FFF2-40B4-BE49-F238E27FC236}">
                <a16:creationId xmlns:a16="http://schemas.microsoft.com/office/drawing/2014/main" id="{A922E0E5-3ADF-2D66-5294-D8F74271EFB3}"/>
              </a:ext>
            </a:extLst>
          </p:cNvPr>
          <p:cNvSpPr txBox="1"/>
          <p:nvPr/>
        </p:nvSpPr>
        <p:spPr>
          <a:xfrm>
            <a:off x="7608378" y="1443643"/>
            <a:ext cx="2233941" cy="36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a:latin typeface="+mj-lt"/>
                <a:ea typeface="+mj-ea"/>
                <a:cs typeface="+mj-cs"/>
                <a:sym typeface="Calibri"/>
              </a:defRPr>
            </a:lvl1pPr>
          </a:lstStyle>
          <a:p>
            <a:r>
              <a:rPr lang="en-GB" dirty="0"/>
              <a:t>Productivity in Portugal</a:t>
            </a:r>
            <a:endParaRPr dirty="0"/>
          </a:p>
        </p:txBody>
      </p:sp>
      <p:pic>
        <p:nvPicPr>
          <p:cNvPr id="4" name="Picture 3">
            <a:extLst>
              <a:ext uri="{FF2B5EF4-FFF2-40B4-BE49-F238E27FC236}">
                <a16:creationId xmlns:a16="http://schemas.microsoft.com/office/drawing/2014/main" id="{E320C553-5030-41B2-EE26-518E7DBFBF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1462" y="1831724"/>
            <a:ext cx="5930439" cy="3870136"/>
          </a:xfrm>
          <a:prstGeom prst="rect">
            <a:avLst/>
          </a:prstGeom>
        </p:spPr>
      </p:pic>
    </p:spTree>
    <p:extLst>
      <p:ext uri="{BB962C8B-B14F-4D97-AF65-F5344CB8AC3E}">
        <p14:creationId xmlns:p14="http://schemas.microsoft.com/office/powerpoint/2010/main" val="38160268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Implications for international competitiveness</a:t>
            </a:r>
            <a:br>
              <a:rPr lang="en-US" sz="3200" dirty="0"/>
            </a:br>
            <a:endParaRPr lang="en-US" sz="3200" dirty="0"/>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620982"/>
            <a:ext cx="10691265" cy="4308232"/>
          </a:xfrm>
        </p:spPr>
        <p:txBody>
          <a:bodyPr>
            <a:noAutofit/>
          </a:bodyPr>
          <a:lstStyle/>
          <a:p>
            <a:pPr>
              <a:lnSpc>
                <a:spcPct val="100000"/>
              </a:lnSpc>
              <a:spcBef>
                <a:spcPts val="1800"/>
              </a:spcBef>
              <a:spcAft>
                <a:spcPts val="600"/>
              </a:spcAft>
              <a:defRPr sz="2400"/>
            </a:pPr>
            <a:r>
              <a:rPr lang="en-US" sz="2100" dirty="0">
                <a:latin typeface="+mj-lt"/>
              </a:rPr>
              <a:t>Misallocation of capital affects labor by raising the wages of workers in the construction and public-service sectors.</a:t>
            </a:r>
          </a:p>
          <a:p>
            <a:pPr>
              <a:lnSpc>
                <a:spcPct val="100000"/>
              </a:lnSpc>
              <a:spcBef>
                <a:spcPts val="1800"/>
              </a:spcBef>
              <a:spcAft>
                <a:spcPts val="600"/>
              </a:spcAft>
              <a:defRPr sz="2400"/>
            </a:pPr>
            <a:r>
              <a:rPr lang="en-US" sz="2100" dirty="0">
                <a:latin typeface="+mj-lt"/>
              </a:rPr>
              <a:t>With abundant capital, non-tradable sectors pay higher wages and attract more workers.</a:t>
            </a:r>
          </a:p>
          <a:p>
            <a:pPr>
              <a:lnSpc>
                <a:spcPct val="100000"/>
              </a:lnSpc>
              <a:spcBef>
                <a:spcPts val="1800"/>
              </a:spcBef>
              <a:spcAft>
                <a:spcPts val="600"/>
              </a:spcAft>
              <a:defRPr sz="2400"/>
            </a:pPr>
            <a:r>
              <a:rPr lang="en-US" sz="2100" dirty="0">
                <a:latin typeface="+mj-lt"/>
              </a:rPr>
              <a:t>In Portugal, the average earnings of construction and public-sector workers relative to manufacturing workers increased significantly.</a:t>
            </a:r>
          </a:p>
          <a:p>
            <a:pPr>
              <a:lnSpc>
                <a:spcPct val="100000"/>
              </a:lnSpc>
              <a:spcBef>
                <a:spcPts val="1800"/>
              </a:spcBef>
              <a:spcAft>
                <a:spcPts val="600"/>
              </a:spcAft>
              <a:defRPr sz="2400"/>
            </a:pPr>
            <a:r>
              <a:rPr lang="en-US" sz="2100" dirty="0">
                <a:latin typeface="+mj-lt"/>
              </a:rPr>
              <a:t>Higher costs of firms in the tradable sector.</a:t>
            </a:r>
          </a:p>
          <a:p>
            <a:pPr>
              <a:lnSpc>
                <a:spcPct val="100000"/>
              </a:lnSpc>
              <a:spcBef>
                <a:spcPts val="1800"/>
              </a:spcBef>
              <a:spcAft>
                <a:spcPts val="600"/>
              </a:spcAft>
              <a:defRPr sz="2400"/>
            </a:pPr>
            <a:r>
              <a:rPr lang="en-US" sz="2100" dirty="0">
                <a:latin typeface="+mj-lt"/>
              </a:rPr>
              <a:t>The competitiveness of Portuguese firms fell, more trade deficits.</a:t>
            </a:r>
          </a:p>
        </p:txBody>
      </p:sp>
    </p:spTree>
    <p:extLst>
      <p:ext uri="{BB962C8B-B14F-4D97-AF65-F5344CB8AC3E}">
        <p14:creationId xmlns:p14="http://schemas.microsoft.com/office/powerpoint/2010/main" val="18819735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5E25D351-92EC-4992-A1F5-3764322A2663}"/>
              </a:ext>
            </a:extLst>
          </p:cNvPr>
          <p:cNvSpPr/>
          <p:nvPr/>
        </p:nvSpPr>
        <p:spPr>
          <a:xfrm>
            <a:off x="1122744" y="922096"/>
            <a:ext cx="9965803" cy="1606402"/>
          </a:xfrm>
          <a:prstGeom prst="rect">
            <a:avLst/>
          </a:prstGeom>
          <a:solidFill>
            <a:srgbClr val="424242"/>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FF2600"/>
              </a:solidFill>
            </a:endParaRPr>
          </a:p>
        </p:txBody>
      </p:sp>
      <p:sp>
        <p:nvSpPr>
          <p:cNvPr id="26" name="Title 25">
            <a:extLst>
              <a:ext uri="{FF2B5EF4-FFF2-40B4-BE49-F238E27FC236}">
                <a16:creationId xmlns:a16="http://schemas.microsoft.com/office/drawing/2014/main" id="{C75D7D53-C50F-676E-C20F-4D2DDF35A50F}"/>
              </a:ext>
            </a:extLst>
          </p:cNvPr>
          <p:cNvSpPr>
            <a:spLocks noGrp="1"/>
          </p:cNvSpPr>
          <p:nvPr>
            <p:ph type="title"/>
          </p:nvPr>
        </p:nvSpPr>
        <p:spPr>
          <a:xfrm>
            <a:off x="750367" y="1039782"/>
            <a:ext cx="10691265" cy="1371030"/>
          </a:xfrm>
        </p:spPr>
        <p:txBody>
          <a:bodyPr anchor="ctr">
            <a:normAutofit/>
          </a:bodyPr>
          <a:lstStyle/>
          <a:p>
            <a:pPr algn="ctr"/>
            <a:r>
              <a:rPr lang="en-US" sz="4800" dirty="0">
                <a:solidFill>
                  <a:srgbClr val="EC6D0B"/>
                </a:solidFill>
              </a:rPr>
              <a:t>Chile’s 1970s liberalization</a:t>
            </a:r>
          </a:p>
        </p:txBody>
      </p:sp>
    </p:spTree>
    <p:extLst>
      <p:ext uri="{BB962C8B-B14F-4D97-AF65-F5344CB8AC3E}">
        <p14:creationId xmlns:p14="http://schemas.microsoft.com/office/powerpoint/2010/main" val="1183090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00D4A6E7-7326-8748-A5F8-7043B60FDFEF}"/>
              </a:ext>
            </a:extLst>
          </p:cNvPr>
          <p:cNvGraphicFramePr>
            <a:graphicFrameLocks noGrp="1"/>
          </p:cNvGraphicFramePr>
          <p:nvPr>
            <p:ph idx="1"/>
            <p:extLst>
              <p:ext uri="{D42A27DB-BD31-4B8C-83A1-F6EECF244321}">
                <p14:modId xmlns:p14="http://schemas.microsoft.com/office/powerpoint/2010/main" val="3592841019"/>
              </p:ext>
            </p:extLst>
          </p:nvPr>
        </p:nvGraphicFramePr>
        <p:xfrm>
          <a:off x="1036320" y="1689652"/>
          <a:ext cx="10119360" cy="41744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09EC32CB-1E4E-44E3-9A00-694C1F07688C}"/>
              </a:ext>
            </a:extLst>
          </p:cNvPr>
          <p:cNvSpPr>
            <a:spLocks noGrp="1"/>
          </p:cNvSpPr>
          <p:nvPr>
            <p:ph type="title"/>
          </p:nvPr>
        </p:nvSpPr>
        <p:spPr>
          <a:xfrm>
            <a:off x="700635" y="922096"/>
            <a:ext cx="10691265" cy="511849"/>
          </a:xfrm>
        </p:spPr>
        <p:txBody>
          <a:bodyPr>
            <a:noAutofit/>
          </a:bodyPr>
          <a:lstStyle/>
          <a:p>
            <a:r>
              <a:rPr lang="en-US" sz="3200" dirty="0"/>
              <a:t>The sequence of events</a:t>
            </a:r>
          </a:p>
        </p:txBody>
      </p:sp>
    </p:spTree>
    <p:extLst>
      <p:ext uri="{BB962C8B-B14F-4D97-AF65-F5344CB8AC3E}">
        <p14:creationId xmlns:p14="http://schemas.microsoft.com/office/powerpoint/2010/main" val="3676352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Chilean business sector</a:t>
            </a:r>
          </a:p>
        </p:txBody>
      </p:sp>
      <p:graphicFrame>
        <p:nvGraphicFramePr>
          <p:cNvPr id="6" name="Content Placeholder 11">
            <a:extLst>
              <a:ext uri="{FF2B5EF4-FFF2-40B4-BE49-F238E27FC236}">
                <a16:creationId xmlns:a16="http://schemas.microsoft.com/office/drawing/2014/main" id="{F0A9108A-3C0B-E0AB-2BAA-E95E56E2EDF6}"/>
              </a:ext>
            </a:extLst>
          </p:cNvPr>
          <p:cNvGraphicFramePr>
            <a:graphicFrameLocks noGrp="1"/>
          </p:cNvGraphicFramePr>
          <p:nvPr>
            <p:ph idx="1"/>
            <p:extLst>
              <p:ext uri="{D42A27DB-BD31-4B8C-83A1-F6EECF244321}">
                <p14:modId xmlns:p14="http://schemas.microsoft.com/office/powerpoint/2010/main" val="196033814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402090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Misallocation - conglomerates</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620982"/>
            <a:ext cx="10827750" cy="4308232"/>
          </a:xfrm>
        </p:spPr>
        <p:txBody>
          <a:bodyPr>
            <a:noAutofit/>
          </a:bodyPr>
          <a:lstStyle/>
          <a:p>
            <a:pPr marL="0" indent="0">
              <a:lnSpc>
                <a:spcPct val="100000"/>
              </a:lnSpc>
              <a:spcBef>
                <a:spcPts val="1800"/>
              </a:spcBef>
              <a:spcAft>
                <a:spcPts val="600"/>
              </a:spcAft>
              <a:buNone/>
              <a:defRPr sz="2400"/>
            </a:pPr>
            <a:r>
              <a:rPr lang="en-US" sz="2100" dirty="0">
                <a:latin typeface="+mj-lt"/>
              </a:rPr>
              <a:t>% Self-lending within each conglomerate:</a:t>
            </a:r>
          </a:p>
          <a:p>
            <a:pPr>
              <a:lnSpc>
                <a:spcPct val="100000"/>
              </a:lnSpc>
              <a:spcBef>
                <a:spcPts val="0"/>
              </a:spcBef>
              <a:spcAft>
                <a:spcPts val="600"/>
              </a:spcAft>
              <a:defRPr sz="2400"/>
            </a:pPr>
            <a:r>
              <a:rPr lang="en-US" sz="2100" dirty="0">
                <a:latin typeface="+mj-lt"/>
              </a:rPr>
              <a:t>Y-axis: % of total credit given by a bank in the group (there can be as many as 3) that is given to companies within the conglomerate</a:t>
            </a:r>
          </a:p>
          <a:p>
            <a:pPr>
              <a:lnSpc>
                <a:spcPct val="100000"/>
              </a:lnSpc>
              <a:spcBef>
                <a:spcPts val="0"/>
              </a:spcBef>
              <a:spcAft>
                <a:spcPts val="600"/>
              </a:spcAft>
              <a:defRPr sz="2400"/>
            </a:pPr>
            <a:r>
              <a:rPr lang="en-US" sz="2100" dirty="0">
                <a:latin typeface="+mj-lt"/>
              </a:rPr>
              <a:t>X-axis: Name of conglomerate. Each bar within a conglomerate is for a bank within it.</a:t>
            </a:r>
          </a:p>
        </p:txBody>
      </p:sp>
      <p:pic>
        <p:nvPicPr>
          <p:cNvPr id="4" name="Picture 3" descr="Chart, bar chart&#10;&#10;Description automatically generated">
            <a:extLst>
              <a:ext uri="{FF2B5EF4-FFF2-40B4-BE49-F238E27FC236}">
                <a16:creationId xmlns:a16="http://schemas.microsoft.com/office/drawing/2014/main" id="{E8F18693-4E56-105B-2DA4-33CD00C5D7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7394" y="3373428"/>
            <a:ext cx="9140604" cy="2742823"/>
          </a:xfrm>
          <a:prstGeom prst="rect">
            <a:avLst/>
          </a:prstGeom>
        </p:spPr>
      </p:pic>
    </p:spTree>
    <p:extLst>
      <p:ext uri="{BB962C8B-B14F-4D97-AF65-F5344CB8AC3E}">
        <p14:creationId xmlns:p14="http://schemas.microsoft.com/office/powerpoint/2010/main" val="2881148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Misallocation - conglomerates</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620982"/>
            <a:ext cx="11024519" cy="4308232"/>
          </a:xfrm>
        </p:spPr>
        <p:txBody>
          <a:bodyPr>
            <a:noAutofit/>
          </a:bodyPr>
          <a:lstStyle/>
          <a:p>
            <a:pPr marL="0" indent="0">
              <a:lnSpc>
                <a:spcPct val="100000"/>
              </a:lnSpc>
              <a:spcBef>
                <a:spcPts val="1800"/>
              </a:spcBef>
              <a:spcAft>
                <a:spcPts val="600"/>
              </a:spcAft>
              <a:buNone/>
              <a:defRPr sz="2400"/>
            </a:pPr>
            <a:r>
              <a:rPr lang="en-US" sz="2100" dirty="0">
                <a:latin typeface="+mj-lt"/>
              </a:rPr>
              <a:t>Those companies borrowed heavily:</a:t>
            </a:r>
          </a:p>
          <a:p>
            <a:pPr>
              <a:lnSpc>
                <a:spcPct val="100000"/>
              </a:lnSpc>
              <a:spcBef>
                <a:spcPts val="0"/>
              </a:spcBef>
              <a:spcAft>
                <a:spcPts val="600"/>
              </a:spcAft>
              <a:defRPr sz="2400"/>
            </a:pPr>
            <a:r>
              <a:rPr lang="en-US" sz="2100" dirty="0">
                <a:latin typeface="+mj-lt"/>
              </a:rPr>
              <a:t>The banks allocated credit preferentially to the businesses within the conglomerate, independent of their productivity</a:t>
            </a:r>
          </a:p>
          <a:p>
            <a:pPr>
              <a:lnSpc>
                <a:spcPct val="100000"/>
              </a:lnSpc>
              <a:spcBef>
                <a:spcPts val="0"/>
              </a:spcBef>
              <a:spcAft>
                <a:spcPts val="600"/>
              </a:spcAft>
              <a:defRPr sz="2400"/>
            </a:pPr>
            <a:r>
              <a:rPr lang="en-US" sz="2100" dirty="0">
                <a:latin typeface="+mj-lt"/>
              </a:rPr>
              <a:t>Capital was misallocated within industries, towards firms that belonged to the group</a:t>
            </a:r>
          </a:p>
          <a:p>
            <a:pPr>
              <a:lnSpc>
                <a:spcPct val="100000"/>
              </a:lnSpc>
              <a:spcBef>
                <a:spcPts val="1800"/>
              </a:spcBef>
              <a:spcAft>
                <a:spcPts val="600"/>
              </a:spcAft>
              <a:defRPr sz="2400"/>
            </a:pPr>
            <a:endParaRPr lang="en-US" sz="2100" dirty="0">
              <a:latin typeface="+mj-lt"/>
            </a:endParaRPr>
          </a:p>
        </p:txBody>
      </p:sp>
      <p:pic>
        <p:nvPicPr>
          <p:cNvPr id="5" name="Picture 4" descr="Chart, bar chart&#10;&#10;Description automatically generated">
            <a:extLst>
              <a:ext uri="{FF2B5EF4-FFF2-40B4-BE49-F238E27FC236}">
                <a16:creationId xmlns:a16="http://schemas.microsoft.com/office/drawing/2014/main" id="{83A601DE-D165-28DF-8035-BAEB7F7B6A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7394" y="3373428"/>
            <a:ext cx="9140604" cy="2742823"/>
          </a:xfrm>
          <a:prstGeom prst="rect">
            <a:avLst/>
          </a:prstGeom>
        </p:spPr>
      </p:pic>
    </p:spTree>
    <p:extLst>
      <p:ext uri="{BB962C8B-B14F-4D97-AF65-F5344CB8AC3E}">
        <p14:creationId xmlns:p14="http://schemas.microsoft.com/office/powerpoint/2010/main" val="27033615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Misallocation - conglomerates</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433945"/>
            <a:ext cx="11024519" cy="4308232"/>
          </a:xfrm>
        </p:spPr>
        <p:txBody>
          <a:bodyPr>
            <a:noAutofit/>
          </a:bodyPr>
          <a:lstStyle/>
          <a:p>
            <a:pPr marL="0" indent="0">
              <a:lnSpc>
                <a:spcPct val="100000"/>
              </a:lnSpc>
              <a:spcBef>
                <a:spcPts val="1800"/>
              </a:spcBef>
              <a:spcAft>
                <a:spcPts val="600"/>
              </a:spcAft>
              <a:buNone/>
              <a:defRPr sz="2400"/>
            </a:pPr>
            <a:r>
              <a:rPr lang="en-US" sz="2100" dirty="0">
                <a:latin typeface="+mj-lt"/>
              </a:rPr>
              <a:t>Industrial firm’s debt and capital growth by conglomerate affiliation:</a:t>
            </a:r>
          </a:p>
          <a:p>
            <a:pPr>
              <a:lnSpc>
                <a:spcPct val="100000"/>
              </a:lnSpc>
              <a:spcBef>
                <a:spcPts val="0"/>
              </a:spcBef>
              <a:spcAft>
                <a:spcPts val="600"/>
              </a:spcAft>
              <a:defRPr sz="2400"/>
            </a:pPr>
            <a:r>
              <a:rPr lang="en-US" sz="2100" dirty="0">
                <a:latin typeface="+mj-lt"/>
              </a:rPr>
              <a:t>Y-axis: Annual growth rates</a:t>
            </a:r>
          </a:p>
          <a:p>
            <a:pPr>
              <a:lnSpc>
                <a:spcPct val="100000"/>
              </a:lnSpc>
              <a:spcBef>
                <a:spcPts val="0"/>
              </a:spcBef>
              <a:spcAft>
                <a:spcPts val="600"/>
              </a:spcAft>
              <a:defRPr sz="2400"/>
            </a:pPr>
            <a:r>
              <a:rPr lang="en-US" sz="2100" dirty="0">
                <a:latin typeface="+mj-lt"/>
              </a:rPr>
              <a:t>Shows how during this period, bank credit and capital accumulation were much higher for companies within a group.</a:t>
            </a:r>
          </a:p>
        </p:txBody>
      </p:sp>
      <p:pic>
        <p:nvPicPr>
          <p:cNvPr id="4" name="Picture 3" descr="Chart, line chart&#10;&#10;Description automatically generated">
            <a:extLst>
              <a:ext uri="{FF2B5EF4-FFF2-40B4-BE49-F238E27FC236}">
                <a16:creationId xmlns:a16="http://schemas.microsoft.com/office/drawing/2014/main" id="{160193FA-1D8C-63E8-29B0-5481228674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7084" y="3185209"/>
            <a:ext cx="9878365" cy="2901393"/>
          </a:xfrm>
          <a:prstGeom prst="rect">
            <a:avLst/>
          </a:prstGeom>
        </p:spPr>
      </p:pic>
    </p:spTree>
    <p:extLst>
      <p:ext uri="{BB962C8B-B14F-4D97-AF65-F5344CB8AC3E}">
        <p14:creationId xmlns:p14="http://schemas.microsoft.com/office/powerpoint/2010/main" val="37720249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Chile’s 1982 crash</a:t>
            </a:r>
          </a:p>
        </p:txBody>
      </p:sp>
      <p:graphicFrame>
        <p:nvGraphicFramePr>
          <p:cNvPr id="5" name="Content Placeholder 3">
            <a:extLst>
              <a:ext uri="{FF2B5EF4-FFF2-40B4-BE49-F238E27FC236}">
                <a16:creationId xmlns:a16="http://schemas.microsoft.com/office/drawing/2014/main" id="{16AD8B0D-B47C-60CC-5105-D4C0379C7021}"/>
              </a:ext>
            </a:extLst>
          </p:cNvPr>
          <p:cNvGraphicFramePr>
            <a:graphicFrameLocks noGrp="1"/>
          </p:cNvGraphicFramePr>
          <p:nvPr>
            <p:ph idx="1"/>
            <p:extLst>
              <p:ext uri="{D42A27DB-BD31-4B8C-83A1-F6EECF244321}">
                <p14:modId xmlns:p14="http://schemas.microsoft.com/office/powerpoint/2010/main" val="1679394364"/>
              </p:ext>
            </p:extLst>
          </p:nvPr>
        </p:nvGraphicFramePr>
        <p:xfrm>
          <a:off x="700636" y="1870841"/>
          <a:ext cx="10691264" cy="37549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7184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A modern view of capital flows</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2431914"/>
            <a:ext cx="10691265" cy="3497299"/>
          </a:xfrm>
        </p:spPr>
        <p:txBody>
          <a:bodyPr>
            <a:normAutofit/>
          </a:bodyPr>
          <a:lstStyle/>
          <a:p>
            <a:pPr>
              <a:lnSpc>
                <a:spcPct val="100000"/>
              </a:lnSpc>
              <a:spcBef>
                <a:spcPts val="0"/>
              </a:spcBef>
              <a:spcAft>
                <a:spcPts val="600"/>
              </a:spcAft>
              <a:defRPr sz="2000"/>
            </a:pPr>
            <a:r>
              <a:rPr lang="en-US" dirty="0">
                <a:latin typeface="+mj-lt"/>
              </a:rPr>
              <a:t>Productivity can fall when capital flows to poorer countries because:</a:t>
            </a:r>
          </a:p>
          <a:p>
            <a:pPr lvl="1">
              <a:lnSpc>
                <a:spcPct val="100000"/>
              </a:lnSpc>
              <a:spcBef>
                <a:spcPts val="0"/>
              </a:spcBef>
              <a:spcAft>
                <a:spcPts val="600"/>
              </a:spcAft>
              <a:defRPr sz="2000"/>
            </a:pPr>
            <a:r>
              <a:rPr lang="en-US" dirty="0">
                <a:latin typeface="+mj-lt"/>
              </a:rPr>
              <a:t>They are worse at allocating capital</a:t>
            </a:r>
          </a:p>
          <a:p>
            <a:pPr lvl="1">
              <a:lnSpc>
                <a:spcPct val="100000"/>
              </a:lnSpc>
              <a:spcBef>
                <a:spcPts val="0"/>
              </a:spcBef>
              <a:spcAft>
                <a:spcPts val="600"/>
              </a:spcAft>
              <a:defRPr sz="2000"/>
            </a:pPr>
            <a:r>
              <a:rPr lang="en-US" dirty="0">
                <a:latin typeface="+mj-lt"/>
              </a:rPr>
              <a:t>They lack depth in financial markets</a:t>
            </a:r>
          </a:p>
          <a:p>
            <a:pPr lvl="1">
              <a:lnSpc>
                <a:spcPct val="100000"/>
              </a:lnSpc>
              <a:spcBef>
                <a:spcPts val="0"/>
              </a:spcBef>
              <a:spcAft>
                <a:spcPts val="600"/>
              </a:spcAft>
              <a:defRPr sz="2000"/>
            </a:pPr>
            <a:r>
              <a:rPr lang="en-US" dirty="0">
                <a:latin typeface="+mj-lt"/>
              </a:rPr>
              <a:t>Banks and financial markets are unsophisticated in evaluating projects and have governance problems. </a:t>
            </a:r>
          </a:p>
          <a:p>
            <a:pPr lvl="1">
              <a:lnSpc>
                <a:spcPct val="100000"/>
              </a:lnSpc>
              <a:spcBef>
                <a:spcPts val="0"/>
              </a:spcBef>
              <a:spcAft>
                <a:spcPts val="600"/>
              </a:spcAft>
              <a:defRPr sz="2000"/>
            </a:pPr>
            <a:r>
              <a:rPr lang="en-US" dirty="0">
                <a:latin typeface="+mj-lt"/>
              </a:rPr>
              <a:t>There is political inference through taxes, regulation, and corruption</a:t>
            </a:r>
          </a:p>
          <a:p>
            <a:pPr lvl="1">
              <a:lnSpc>
                <a:spcPct val="100000"/>
              </a:lnSpc>
              <a:spcBef>
                <a:spcPts val="0"/>
              </a:spcBef>
              <a:spcAft>
                <a:spcPts val="600"/>
              </a:spcAft>
              <a:defRPr sz="2000"/>
            </a:pPr>
            <a:r>
              <a:rPr lang="en-US" dirty="0">
                <a:latin typeface="+mj-lt"/>
              </a:rPr>
              <a:t>Capital inflows intensify misallocation as abundant resources make bank managers more lax at screening projects and politicians less eager to implement reforms</a:t>
            </a:r>
          </a:p>
        </p:txBody>
      </p:sp>
      <p:sp>
        <p:nvSpPr>
          <p:cNvPr id="7" name="Rounded Rectangle 4">
            <a:extLst>
              <a:ext uri="{FF2B5EF4-FFF2-40B4-BE49-F238E27FC236}">
                <a16:creationId xmlns:a16="http://schemas.microsoft.com/office/drawing/2014/main" id="{A682B279-82D0-4473-4DD5-F7E0975DA68D}"/>
              </a:ext>
            </a:extLst>
          </p:cNvPr>
          <p:cNvSpPr txBox="1"/>
          <p:nvPr/>
        </p:nvSpPr>
        <p:spPr>
          <a:xfrm>
            <a:off x="1245360" y="1691402"/>
            <a:ext cx="7480713" cy="532758"/>
          </a:xfrm>
          <a:prstGeom prst="rect">
            <a:avLst/>
          </a:prstGeom>
          <a:solidFill>
            <a:srgbClr val="EDA70B"/>
          </a:solidFill>
        </p:spPr>
        <p:style>
          <a:lnRef idx="0">
            <a:scrgbClr r="0" g="0" b="0"/>
          </a:lnRef>
          <a:fillRef idx="0">
            <a:scrgbClr r="0" g="0" b="0"/>
          </a:fillRef>
          <a:effectRef idx="0">
            <a:scrgbClr r="0" g="0" b="0"/>
          </a:effectRef>
          <a:fontRef idx="minor">
            <a:schemeClr val="lt1"/>
          </a:fontRef>
        </p:style>
        <p:txBody>
          <a:bodyPr spcFirstLastPara="0" vert="horz" wrap="square" lIns="269617" tIns="0" rIns="269617" bIns="0" numCol="1" spcCol="1270" anchor="ctr" anchorCtr="0">
            <a:noAutofit/>
          </a:bodyPr>
          <a:lstStyle/>
          <a:p>
            <a:pPr marL="0" lvl="0" indent="0" algn="l" defTabSz="889000">
              <a:lnSpc>
                <a:spcPct val="90000"/>
              </a:lnSpc>
              <a:spcBef>
                <a:spcPct val="0"/>
              </a:spcBef>
              <a:spcAft>
                <a:spcPct val="35000"/>
              </a:spcAft>
              <a:buNone/>
            </a:pPr>
            <a:r>
              <a:rPr lang="en-GB" sz="2000" i="1" kern="1200" dirty="0">
                <a:latin typeface="+mj-lt"/>
              </a:rPr>
              <a:t>The focus is on how capital is allocated across sectors and firms</a:t>
            </a:r>
            <a:endParaRPr lang="en-US" sz="2000" kern="1200" dirty="0">
              <a:latin typeface="+mj-lt"/>
            </a:endParaRPr>
          </a:p>
        </p:txBody>
      </p:sp>
    </p:spTree>
    <p:extLst>
      <p:ext uri="{BB962C8B-B14F-4D97-AF65-F5344CB8AC3E}">
        <p14:creationId xmlns:p14="http://schemas.microsoft.com/office/powerpoint/2010/main" val="9477431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Chile’s macro-financial crash</a:t>
            </a:r>
          </a:p>
        </p:txBody>
      </p:sp>
      <p:sp>
        <p:nvSpPr>
          <p:cNvPr id="6" name="Content Placeholder 2">
            <a:extLst>
              <a:ext uri="{FF2B5EF4-FFF2-40B4-BE49-F238E27FC236}">
                <a16:creationId xmlns:a16="http://schemas.microsoft.com/office/drawing/2014/main" id="{9862C431-3ADE-5E37-17E6-3747915F2A06}"/>
              </a:ext>
            </a:extLst>
          </p:cNvPr>
          <p:cNvSpPr>
            <a:spLocks noGrp="1"/>
          </p:cNvSpPr>
          <p:nvPr>
            <p:ph idx="1"/>
          </p:nvPr>
        </p:nvSpPr>
        <p:spPr>
          <a:xfrm>
            <a:off x="700635" y="1620982"/>
            <a:ext cx="10827750" cy="4308232"/>
          </a:xfrm>
        </p:spPr>
        <p:txBody>
          <a:bodyPr>
            <a:noAutofit/>
          </a:bodyPr>
          <a:lstStyle/>
          <a:p>
            <a:pPr>
              <a:lnSpc>
                <a:spcPct val="100000"/>
              </a:lnSpc>
              <a:spcBef>
                <a:spcPts val="1800"/>
              </a:spcBef>
              <a:spcAft>
                <a:spcPts val="600"/>
              </a:spcAft>
              <a:defRPr sz="2400"/>
            </a:pPr>
            <a:r>
              <a:rPr lang="en-US" sz="2100" dirty="0">
                <a:latin typeface="+mj-lt"/>
              </a:rPr>
              <a:t>Mainly caused by misallocation of resources within the economy</a:t>
            </a:r>
          </a:p>
          <a:p>
            <a:pPr>
              <a:lnSpc>
                <a:spcPct val="100000"/>
              </a:lnSpc>
              <a:spcBef>
                <a:spcPts val="1800"/>
              </a:spcBef>
              <a:spcAft>
                <a:spcPts val="600"/>
              </a:spcAft>
              <a:defRPr sz="2400"/>
            </a:pPr>
            <a:r>
              <a:rPr lang="en-US" sz="2100" dirty="0">
                <a:latin typeface="+mj-lt"/>
              </a:rPr>
              <a:t>Productivity fell further</a:t>
            </a:r>
          </a:p>
          <a:p>
            <a:pPr>
              <a:lnSpc>
                <a:spcPct val="100000"/>
              </a:lnSpc>
              <a:spcBef>
                <a:spcPts val="1800"/>
              </a:spcBef>
              <a:spcAft>
                <a:spcPts val="600"/>
              </a:spcAft>
              <a:defRPr sz="2400"/>
            </a:pPr>
            <a:r>
              <a:rPr lang="en-US" sz="2100" dirty="0">
                <a:latin typeface="+mj-lt"/>
              </a:rPr>
              <a:t>In spite of the 10% decline in TFP in the manufacturing sector, within-industry allocative efficiency barely improved</a:t>
            </a:r>
          </a:p>
          <a:p>
            <a:pPr>
              <a:lnSpc>
                <a:spcPct val="100000"/>
              </a:lnSpc>
              <a:spcBef>
                <a:spcPts val="1800"/>
              </a:spcBef>
              <a:spcAft>
                <a:spcPts val="600"/>
              </a:spcAft>
              <a:defRPr sz="2400"/>
            </a:pPr>
            <a:r>
              <a:rPr lang="en-US" sz="2100" dirty="0">
                <a:latin typeface="+mj-lt"/>
              </a:rPr>
              <a:t>Removing the preferential treatment of the inefficient firms affiliated with the groups, partially offset the disruption brought by the deep crisis</a:t>
            </a:r>
          </a:p>
          <a:p>
            <a:pPr>
              <a:lnSpc>
                <a:spcPct val="100000"/>
              </a:lnSpc>
              <a:spcBef>
                <a:spcPts val="1800"/>
              </a:spcBef>
              <a:spcAft>
                <a:spcPts val="600"/>
              </a:spcAft>
              <a:defRPr sz="2400"/>
            </a:pPr>
            <a:r>
              <a:rPr lang="en-US" sz="2100" dirty="0">
                <a:latin typeface="+mj-lt"/>
              </a:rPr>
              <a:t>Argentina and Uruguay went through similar crises at the time</a:t>
            </a:r>
          </a:p>
        </p:txBody>
      </p:sp>
    </p:spTree>
    <p:extLst>
      <p:ext uri="{BB962C8B-B14F-4D97-AF65-F5344CB8AC3E}">
        <p14:creationId xmlns:p14="http://schemas.microsoft.com/office/powerpoint/2010/main" val="24148138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5052465" cy="698886"/>
          </a:xfrm>
        </p:spPr>
        <p:txBody>
          <a:bodyPr>
            <a:noAutofit/>
          </a:bodyPr>
          <a:lstStyle/>
          <a:p>
            <a:r>
              <a:rPr lang="en-US" sz="3200" dirty="0"/>
              <a:t>Summary</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620982"/>
            <a:ext cx="7729932" cy="4308232"/>
          </a:xfrm>
        </p:spPr>
        <p:txBody>
          <a:bodyPr>
            <a:noAutofit/>
          </a:bodyPr>
          <a:lstStyle/>
          <a:p>
            <a:pPr marL="342900" indent="-342900">
              <a:lnSpc>
                <a:spcPct val="100000"/>
              </a:lnSpc>
              <a:spcBef>
                <a:spcPts val="600"/>
              </a:spcBef>
              <a:spcAft>
                <a:spcPts val="600"/>
              </a:spcAft>
              <a:buSzPct val="100000"/>
              <a:buFont typeface="Arial"/>
              <a:buChar char="•"/>
              <a:defRPr sz="2000">
                <a:latin typeface="+mj-lt"/>
                <a:ea typeface="+mj-ea"/>
                <a:cs typeface="+mj-cs"/>
                <a:sym typeface="Calibri"/>
              </a:defRPr>
            </a:pPr>
            <a:r>
              <a:rPr lang="en-GB" dirty="0"/>
              <a:t>A modern view of capital flows shows how investment booms can actually lower productivity</a:t>
            </a:r>
          </a:p>
          <a:p>
            <a:pPr marL="342900" indent="-342900">
              <a:lnSpc>
                <a:spcPct val="100000"/>
              </a:lnSpc>
              <a:spcBef>
                <a:spcPts val="600"/>
              </a:spcBef>
              <a:spcAft>
                <a:spcPts val="600"/>
              </a:spcAft>
              <a:buSzPct val="100000"/>
              <a:buFont typeface="Arial"/>
              <a:buChar char="•"/>
              <a:defRPr sz="2000">
                <a:latin typeface="+mj-lt"/>
                <a:ea typeface="+mj-ea"/>
                <a:cs typeface="+mj-cs"/>
                <a:sym typeface="Calibri"/>
              </a:defRPr>
            </a:pPr>
            <a:r>
              <a:rPr lang="en-GB" dirty="0"/>
              <a:t>Because they come with capital misallocation in poorer countries as their financial markets lack financial depth</a:t>
            </a:r>
          </a:p>
          <a:p>
            <a:pPr marL="342900" indent="-342900">
              <a:lnSpc>
                <a:spcPct val="100000"/>
              </a:lnSpc>
              <a:spcBef>
                <a:spcPts val="600"/>
              </a:spcBef>
              <a:spcAft>
                <a:spcPts val="600"/>
              </a:spcAft>
              <a:buSzPct val="100000"/>
              <a:buFont typeface="Arial"/>
              <a:buChar char="•"/>
              <a:defRPr sz="2000">
                <a:latin typeface="+mj-lt"/>
                <a:ea typeface="+mj-ea"/>
                <a:cs typeface="+mj-cs"/>
                <a:sym typeface="Calibri"/>
              </a:defRPr>
            </a:pPr>
            <a:r>
              <a:rPr lang="en-GB" dirty="0"/>
              <a:t>We looked at two types of misallocation: </a:t>
            </a:r>
            <a:r>
              <a:rPr lang="en-GB" dirty="0">
                <a:solidFill>
                  <a:srgbClr val="EC6D0B"/>
                </a:solidFill>
              </a:rPr>
              <a:t>between</a:t>
            </a:r>
            <a:r>
              <a:rPr lang="en-GB" dirty="0"/>
              <a:t> and </a:t>
            </a:r>
            <a:r>
              <a:rPr lang="en-GB" dirty="0">
                <a:solidFill>
                  <a:srgbClr val="EC6D0B"/>
                </a:solidFill>
              </a:rPr>
              <a:t>within</a:t>
            </a:r>
            <a:r>
              <a:rPr lang="en-GB" dirty="0"/>
              <a:t> sectors</a:t>
            </a:r>
          </a:p>
          <a:p>
            <a:pPr marL="342900" indent="-342900">
              <a:lnSpc>
                <a:spcPct val="100000"/>
              </a:lnSpc>
              <a:spcBef>
                <a:spcPts val="600"/>
              </a:spcBef>
              <a:spcAft>
                <a:spcPts val="600"/>
              </a:spcAft>
              <a:buSzPct val="100000"/>
              <a:buFont typeface="Arial"/>
              <a:buChar char="•"/>
              <a:defRPr sz="2000">
                <a:latin typeface="+mj-lt"/>
                <a:ea typeface="+mj-ea"/>
                <a:cs typeface="+mj-cs"/>
                <a:sym typeface="Calibri"/>
              </a:defRPr>
            </a:pPr>
            <a:r>
              <a:rPr lang="en-GB" dirty="0"/>
              <a:t>This raised the costs of firms in tradable sectors, reducing their international competitiveness and leading to trade deficits</a:t>
            </a:r>
          </a:p>
          <a:p>
            <a:pPr marL="342900" indent="-342900">
              <a:lnSpc>
                <a:spcPct val="100000"/>
              </a:lnSpc>
              <a:spcBef>
                <a:spcPts val="600"/>
              </a:spcBef>
              <a:spcAft>
                <a:spcPts val="600"/>
              </a:spcAft>
              <a:buSzPct val="100000"/>
              <a:buFont typeface="Arial"/>
              <a:buChar char="•"/>
              <a:defRPr sz="2000">
                <a:latin typeface="+mj-lt"/>
                <a:ea typeface="+mj-ea"/>
                <a:cs typeface="+mj-cs"/>
                <a:sym typeface="Calibri"/>
              </a:defRPr>
            </a:pPr>
            <a:r>
              <a:rPr lang="en-GB" dirty="0"/>
              <a:t>In the Euro-area’s first decade, integration of European capital markets came with falls in productivity in periphery countries</a:t>
            </a:r>
          </a:p>
          <a:p>
            <a:pPr marL="342900" indent="-342900">
              <a:lnSpc>
                <a:spcPct val="100000"/>
              </a:lnSpc>
              <a:spcBef>
                <a:spcPts val="600"/>
              </a:spcBef>
              <a:spcAft>
                <a:spcPts val="600"/>
              </a:spcAft>
              <a:buSzPct val="100000"/>
              <a:buFont typeface="Arial"/>
              <a:buChar char="•"/>
              <a:defRPr sz="2000">
                <a:latin typeface="+mj-lt"/>
                <a:ea typeface="+mj-ea"/>
                <a:cs typeface="+mj-cs"/>
                <a:sym typeface="Calibri"/>
              </a:defRPr>
            </a:pPr>
            <a:r>
              <a:rPr lang="en-GB" dirty="0"/>
              <a:t>In Chile’s 1970 liberalization, capital flows came with preferential treatment of firms within groups</a:t>
            </a:r>
          </a:p>
          <a:p>
            <a:pPr marL="342900" indent="-342900">
              <a:lnSpc>
                <a:spcPct val="100000"/>
              </a:lnSpc>
              <a:spcBef>
                <a:spcPts val="600"/>
              </a:spcBef>
              <a:spcAft>
                <a:spcPts val="600"/>
              </a:spcAft>
              <a:buSzPct val="100000"/>
              <a:buFont typeface="Arial"/>
              <a:buChar char="•"/>
              <a:defRPr sz="2000">
                <a:latin typeface="+mj-lt"/>
                <a:ea typeface="+mj-ea"/>
                <a:cs typeface="+mj-cs"/>
                <a:sym typeface="Calibri"/>
              </a:defRPr>
            </a:pPr>
            <a:endParaRPr lang="en-GB" dirty="0"/>
          </a:p>
        </p:txBody>
      </p:sp>
      <p:pic>
        <p:nvPicPr>
          <p:cNvPr id="4" name="Picture 3">
            <a:extLst>
              <a:ext uri="{FF2B5EF4-FFF2-40B4-BE49-F238E27FC236}">
                <a16:creationId xmlns:a16="http://schemas.microsoft.com/office/drawing/2014/main" id="{9294776A-795F-918C-AF27-B3A56FC3387E}"/>
              </a:ext>
            </a:extLst>
          </p:cNvPr>
          <p:cNvPicPr>
            <a:picLocks noChangeAspect="1"/>
          </p:cNvPicPr>
          <p:nvPr/>
        </p:nvPicPr>
        <p:blipFill>
          <a:blip r:embed="rId2"/>
          <a:stretch>
            <a:fillRect/>
          </a:stretch>
        </p:blipFill>
        <p:spPr>
          <a:xfrm>
            <a:off x="8654939" y="1689009"/>
            <a:ext cx="2761489" cy="4172177"/>
          </a:xfrm>
          <a:prstGeom prst="rect">
            <a:avLst/>
          </a:prstGeom>
        </p:spPr>
      </p:pic>
    </p:spTree>
    <p:extLst>
      <p:ext uri="{BB962C8B-B14F-4D97-AF65-F5344CB8AC3E}">
        <p14:creationId xmlns:p14="http://schemas.microsoft.com/office/powerpoint/2010/main" val="40590698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454A7A3-06B1-120C-5D9D-7141F193924E}"/>
              </a:ext>
            </a:extLst>
          </p:cNvPr>
          <p:cNvSpPr/>
          <p:nvPr/>
        </p:nvSpPr>
        <p:spPr>
          <a:xfrm>
            <a:off x="1122744" y="1157468"/>
            <a:ext cx="9965803" cy="925975"/>
          </a:xfrm>
          <a:prstGeom prst="rect">
            <a:avLst/>
          </a:prstGeom>
          <a:solidFill>
            <a:srgbClr val="424242"/>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FF2600"/>
              </a:solidFill>
            </a:endParaRPr>
          </a:p>
        </p:txBody>
      </p:sp>
      <p:sp>
        <p:nvSpPr>
          <p:cNvPr id="8" name="Title 25">
            <a:extLst>
              <a:ext uri="{FF2B5EF4-FFF2-40B4-BE49-F238E27FC236}">
                <a16:creationId xmlns:a16="http://schemas.microsoft.com/office/drawing/2014/main" id="{1D61DBDE-B8D3-F78F-8EAC-2B9A53501886}"/>
              </a:ext>
            </a:extLst>
          </p:cNvPr>
          <p:cNvSpPr>
            <a:spLocks noGrp="1"/>
          </p:cNvSpPr>
          <p:nvPr>
            <p:ph type="title"/>
          </p:nvPr>
        </p:nvSpPr>
        <p:spPr>
          <a:xfrm>
            <a:off x="700635" y="922096"/>
            <a:ext cx="10691265" cy="1371030"/>
          </a:xfrm>
        </p:spPr>
        <p:txBody>
          <a:bodyPr anchor="ctr">
            <a:normAutofit/>
          </a:bodyPr>
          <a:lstStyle/>
          <a:p>
            <a:pPr algn="ctr"/>
            <a:r>
              <a:rPr lang="en-US" sz="4800" dirty="0">
                <a:solidFill>
                  <a:srgbClr val="EC6D0B"/>
                </a:solidFill>
              </a:rPr>
              <a:t>More euro-area data</a:t>
            </a:r>
          </a:p>
        </p:txBody>
      </p:sp>
      <p:sp>
        <p:nvSpPr>
          <p:cNvPr id="9" name="Content Placeholder 2">
            <a:extLst>
              <a:ext uri="{FF2B5EF4-FFF2-40B4-BE49-F238E27FC236}">
                <a16:creationId xmlns:a16="http://schemas.microsoft.com/office/drawing/2014/main" id="{76355FB7-F8E7-6FC4-EA40-A7CAD9F5B126}"/>
              </a:ext>
            </a:extLst>
          </p:cNvPr>
          <p:cNvSpPr>
            <a:spLocks noGrp="1"/>
          </p:cNvSpPr>
          <p:nvPr>
            <p:ph idx="1"/>
          </p:nvPr>
        </p:nvSpPr>
        <p:spPr>
          <a:xfrm>
            <a:off x="700635" y="2528498"/>
            <a:ext cx="10691265" cy="3049826"/>
          </a:xfrm>
        </p:spPr>
        <p:txBody>
          <a:bodyPr>
            <a:normAutofit/>
          </a:bodyPr>
          <a:lstStyle/>
          <a:p>
            <a:pPr marL="0" indent="0">
              <a:lnSpc>
                <a:spcPct val="100000"/>
              </a:lnSpc>
              <a:spcBef>
                <a:spcPts val="1800"/>
              </a:spcBef>
              <a:spcAft>
                <a:spcPts val="600"/>
              </a:spcAft>
              <a:buNone/>
              <a:defRPr sz="2000"/>
            </a:pPr>
            <a:r>
              <a:rPr lang="en-US" dirty="0">
                <a:latin typeface="+mj-lt"/>
              </a:rPr>
              <a:t>Further illustration of this at work in the euro-area 2000-07:</a:t>
            </a:r>
          </a:p>
          <a:p>
            <a:pPr>
              <a:lnSpc>
                <a:spcPct val="100000"/>
              </a:lnSpc>
              <a:spcBef>
                <a:spcPts val="1800"/>
              </a:spcBef>
              <a:spcAft>
                <a:spcPts val="600"/>
              </a:spcAft>
              <a:defRPr sz="2000"/>
            </a:pPr>
            <a:r>
              <a:rPr lang="en-US" dirty="0">
                <a:latin typeface="+mj-lt"/>
              </a:rPr>
              <a:t>Capital inflows from core to periphery</a:t>
            </a:r>
          </a:p>
          <a:p>
            <a:pPr>
              <a:lnSpc>
                <a:spcPct val="100000"/>
              </a:lnSpc>
              <a:spcBef>
                <a:spcPts val="1800"/>
              </a:spcBef>
              <a:spcAft>
                <a:spcPts val="600"/>
              </a:spcAft>
              <a:defRPr sz="2000"/>
            </a:pPr>
            <a:r>
              <a:rPr lang="en-US" dirty="0">
                <a:latin typeface="+mj-lt"/>
              </a:rPr>
              <a:t>Cross-sector changes in Portugal and others</a:t>
            </a:r>
          </a:p>
          <a:p>
            <a:pPr>
              <a:lnSpc>
                <a:spcPct val="100000"/>
              </a:lnSpc>
              <a:spcBef>
                <a:spcPts val="1800"/>
              </a:spcBef>
              <a:spcAft>
                <a:spcPts val="600"/>
              </a:spcAft>
              <a:defRPr sz="2000"/>
            </a:pPr>
            <a:r>
              <a:rPr lang="en-US" dirty="0">
                <a:latin typeface="+mj-lt"/>
              </a:rPr>
              <a:t>Dispersion of manufacturing productivity in Spain</a:t>
            </a:r>
          </a:p>
          <a:p>
            <a:pPr>
              <a:lnSpc>
                <a:spcPct val="100000"/>
              </a:lnSpc>
              <a:spcBef>
                <a:spcPts val="1800"/>
              </a:spcBef>
              <a:spcAft>
                <a:spcPts val="600"/>
              </a:spcAft>
              <a:defRPr sz="2000"/>
            </a:pPr>
            <a:r>
              <a:rPr lang="en-US" dirty="0">
                <a:latin typeface="+mj-lt"/>
              </a:rPr>
              <a:t>The rise in productivity in Spain during the crisis</a:t>
            </a:r>
          </a:p>
        </p:txBody>
      </p:sp>
    </p:spTree>
    <p:extLst>
      <p:ext uri="{BB962C8B-B14F-4D97-AF65-F5344CB8AC3E}">
        <p14:creationId xmlns:p14="http://schemas.microsoft.com/office/powerpoint/2010/main" val="13839572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Capital flowing from core to periphery</a:t>
            </a:r>
          </a:p>
        </p:txBody>
      </p:sp>
      <p:pic>
        <p:nvPicPr>
          <p:cNvPr id="6" name="Picture 5">
            <a:extLst>
              <a:ext uri="{FF2B5EF4-FFF2-40B4-BE49-F238E27FC236}">
                <a16:creationId xmlns:a16="http://schemas.microsoft.com/office/drawing/2014/main" id="{95E71BCE-0175-C9CB-11C0-7C9792185F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9406" y="1470304"/>
            <a:ext cx="7030065" cy="4581067"/>
          </a:xfrm>
          <a:prstGeom prst="rect">
            <a:avLst/>
          </a:prstGeom>
        </p:spPr>
      </p:pic>
    </p:spTree>
    <p:extLst>
      <p:ext uri="{BB962C8B-B14F-4D97-AF65-F5344CB8AC3E}">
        <p14:creationId xmlns:p14="http://schemas.microsoft.com/office/powerpoint/2010/main" val="1570478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Capital flowing from core to periphery</a:t>
            </a:r>
          </a:p>
        </p:txBody>
      </p:sp>
      <p:pic>
        <p:nvPicPr>
          <p:cNvPr id="3" name="Picture 2">
            <a:extLst>
              <a:ext uri="{FF2B5EF4-FFF2-40B4-BE49-F238E27FC236}">
                <a16:creationId xmlns:a16="http://schemas.microsoft.com/office/drawing/2014/main" id="{CBFAFAA5-C24E-F9BE-46DF-51349DC2FF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9530" y="1518951"/>
            <a:ext cx="7002122" cy="4562858"/>
          </a:xfrm>
          <a:prstGeom prst="rect">
            <a:avLst/>
          </a:prstGeom>
        </p:spPr>
      </p:pic>
    </p:spTree>
    <p:extLst>
      <p:ext uri="{BB962C8B-B14F-4D97-AF65-F5344CB8AC3E}">
        <p14:creationId xmlns:p14="http://schemas.microsoft.com/office/powerpoint/2010/main" val="38616380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50367" y="800473"/>
            <a:ext cx="10691265" cy="511849"/>
          </a:xfrm>
        </p:spPr>
        <p:txBody>
          <a:bodyPr>
            <a:noAutofit/>
          </a:bodyPr>
          <a:lstStyle/>
          <a:p>
            <a:r>
              <a:rPr lang="en-US" sz="3200" dirty="0"/>
              <a:t>Current account balance as A ratio of </a:t>
            </a:r>
            <a:r>
              <a:rPr lang="en-US" sz="3200" dirty="0" err="1"/>
              <a:t>gdp</a:t>
            </a:r>
            <a:endParaRPr lang="en-US" sz="3200" dirty="0"/>
          </a:p>
        </p:txBody>
      </p:sp>
      <p:sp>
        <p:nvSpPr>
          <p:cNvPr id="3" name="TextBox 2">
            <a:extLst>
              <a:ext uri="{FF2B5EF4-FFF2-40B4-BE49-F238E27FC236}">
                <a16:creationId xmlns:a16="http://schemas.microsoft.com/office/drawing/2014/main" id="{2CB4DF77-4D25-CD11-3F56-D8182E5108C2}"/>
              </a:ext>
            </a:extLst>
          </p:cNvPr>
          <p:cNvSpPr txBox="1"/>
          <p:nvPr/>
        </p:nvSpPr>
        <p:spPr>
          <a:xfrm>
            <a:off x="6778633" y="6225369"/>
            <a:ext cx="4760919" cy="276999"/>
          </a:xfrm>
          <a:prstGeom prst="rect">
            <a:avLst/>
          </a:prstGeom>
          <a:noFill/>
        </p:spPr>
        <p:txBody>
          <a:bodyPr wrap="none" rtlCol="0">
            <a:spAutoFit/>
          </a:bodyPr>
          <a:lstStyle/>
          <a:p>
            <a:r>
              <a:rPr lang="en-US" sz="1200" i="1" dirty="0">
                <a:latin typeface="Univers Condensed (Headings)"/>
              </a:rPr>
              <a:t>Source: Reis, R. (2012) ”Comment” Brookings Papers on Economic Activity</a:t>
            </a:r>
          </a:p>
        </p:txBody>
      </p:sp>
      <p:pic>
        <p:nvPicPr>
          <p:cNvPr id="4" name="Picture 3">
            <a:extLst>
              <a:ext uri="{FF2B5EF4-FFF2-40B4-BE49-F238E27FC236}">
                <a16:creationId xmlns:a16="http://schemas.microsoft.com/office/drawing/2014/main" id="{766D3195-5A18-CD1F-C751-3278729197B0}"/>
              </a:ext>
            </a:extLst>
          </p:cNvPr>
          <p:cNvPicPr>
            <a:picLocks noChangeAspect="1"/>
          </p:cNvPicPr>
          <p:nvPr/>
        </p:nvPicPr>
        <p:blipFill>
          <a:blip r:embed="rId2"/>
          <a:stretch>
            <a:fillRect/>
          </a:stretch>
        </p:blipFill>
        <p:spPr>
          <a:xfrm>
            <a:off x="3032907" y="1312323"/>
            <a:ext cx="6036448" cy="4847732"/>
          </a:xfrm>
          <a:prstGeom prst="rect">
            <a:avLst/>
          </a:prstGeom>
        </p:spPr>
      </p:pic>
    </p:spTree>
    <p:extLst>
      <p:ext uri="{BB962C8B-B14F-4D97-AF65-F5344CB8AC3E}">
        <p14:creationId xmlns:p14="http://schemas.microsoft.com/office/powerpoint/2010/main" val="30563381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5868116" cy="511849"/>
          </a:xfrm>
        </p:spPr>
        <p:txBody>
          <a:bodyPr>
            <a:noAutofit/>
          </a:bodyPr>
          <a:lstStyle/>
          <a:p>
            <a:r>
              <a:rPr lang="en-US" sz="3200" dirty="0"/>
              <a:t>Total factor productivity after capital inflows</a:t>
            </a:r>
          </a:p>
        </p:txBody>
      </p:sp>
      <p:sp>
        <p:nvSpPr>
          <p:cNvPr id="3" name="TextBox 2">
            <a:extLst>
              <a:ext uri="{FF2B5EF4-FFF2-40B4-BE49-F238E27FC236}">
                <a16:creationId xmlns:a16="http://schemas.microsoft.com/office/drawing/2014/main" id="{6490E7F3-8B77-AF11-7CFA-D758E0856C92}"/>
              </a:ext>
            </a:extLst>
          </p:cNvPr>
          <p:cNvSpPr txBox="1"/>
          <p:nvPr/>
        </p:nvSpPr>
        <p:spPr>
          <a:xfrm>
            <a:off x="2148018" y="6138126"/>
            <a:ext cx="9419566" cy="276999"/>
          </a:xfrm>
          <a:prstGeom prst="rect">
            <a:avLst/>
          </a:prstGeom>
          <a:noFill/>
        </p:spPr>
        <p:txBody>
          <a:bodyPr wrap="none" rtlCol="0">
            <a:spAutoFit/>
          </a:bodyPr>
          <a:lstStyle/>
          <a:p>
            <a:r>
              <a:rPr lang="en-US" sz="1200" i="1" dirty="0">
                <a:latin typeface="Univers Condensed (Headings)"/>
              </a:rPr>
              <a:t>Source: Dias, C, Marque, C. and Richmond, C. (2016) ”Misallocation and productivity in the lead up to the Eurozone crisis”, Journal of Macroeconomics</a:t>
            </a:r>
          </a:p>
        </p:txBody>
      </p:sp>
      <p:pic>
        <p:nvPicPr>
          <p:cNvPr id="4" name="Picture 3">
            <a:extLst>
              <a:ext uri="{FF2B5EF4-FFF2-40B4-BE49-F238E27FC236}">
                <a16:creationId xmlns:a16="http://schemas.microsoft.com/office/drawing/2014/main" id="{F8EC055A-DB18-7763-72A4-290B98AD95D5}"/>
              </a:ext>
            </a:extLst>
          </p:cNvPr>
          <p:cNvPicPr>
            <a:picLocks noChangeAspect="1"/>
          </p:cNvPicPr>
          <p:nvPr/>
        </p:nvPicPr>
        <p:blipFill>
          <a:blip r:embed="rId2"/>
          <a:stretch>
            <a:fillRect/>
          </a:stretch>
        </p:blipFill>
        <p:spPr>
          <a:xfrm>
            <a:off x="6466114" y="776838"/>
            <a:ext cx="4142792" cy="5304323"/>
          </a:xfrm>
          <a:prstGeom prst="rect">
            <a:avLst/>
          </a:prstGeom>
        </p:spPr>
      </p:pic>
    </p:spTree>
    <p:extLst>
      <p:ext uri="{BB962C8B-B14F-4D97-AF65-F5344CB8AC3E}">
        <p14:creationId xmlns:p14="http://schemas.microsoft.com/office/powerpoint/2010/main" val="15663643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50367" y="811820"/>
            <a:ext cx="10691265" cy="511849"/>
          </a:xfrm>
        </p:spPr>
        <p:txBody>
          <a:bodyPr>
            <a:noAutofit/>
          </a:bodyPr>
          <a:lstStyle/>
          <a:p>
            <a:r>
              <a:rPr lang="en-US" sz="3200" dirty="0"/>
              <a:t>Across-sector reallocation in </a:t>
            </a:r>
            <a:r>
              <a:rPr lang="en-US" sz="3200" dirty="0" err="1"/>
              <a:t>portugal</a:t>
            </a:r>
            <a:endParaRPr lang="en-US" sz="3200" dirty="0"/>
          </a:p>
        </p:txBody>
      </p:sp>
      <p:pic>
        <p:nvPicPr>
          <p:cNvPr id="3" name="Picture 2">
            <a:extLst>
              <a:ext uri="{FF2B5EF4-FFF2-40B4-BE49-F238E27FC236}">
                <a16:creationId xmlns:a16="http://schemas.microsoft.com/office/drawing/2014/main" id="{003C5EF1-CA60-F47D-ACE0-1A49BD8E98F7}"/>
              </a:ext>
            </a:extLst>
          </p:cNvPr>
          <p:cNvPicPr>
            <a:picLocks noChangeAspect="1"/>
          </p:cNvPicPr>
          <p:nvPr/>
        </p:nvPicPr>
        <p:blipFill>
          <a:blip r:embed="rId2"/>
          <a:stretch>
            <a:fillRect/>
          </a:stretch>
        </p:blipFill>
        <p:spPr>
          <a:xfrm>
            <a:off x="2518655" y="1385956"/>
            <a:ext cx="7154687" cy="4762338"/>
          </a:xfrm>
          <a:prstGeom prst="rect">
            <a:avLst/>
          </a:prstGeom>
        </p:spPr>
      </p:pic>
      <p:sp>
        <p:nvSpPr>
          <p:cNvPr id="4" name="TextBox 3">
            <a:extLst>
              <a:ext uri="{FF2B5EF4-FFF2-40B4-BE49-F238E27FC236}">
                <a16:creationId xmlns:a16="http://schemas.microsoft.com/office/drawing/2014/main" id="{1766033E-A93B-8A2A-2926-1EE63547A9A6}"/>
              </a:ext>
            </a:extLst>
          </p:cNvPr>
          <p:cNvSpPr txBox="1"/>
          <p:nvPr/>
        </p:nvSpPr>
        <p:spPr>
          <a:xfrm>
            <a:off x="4114800" y="6210581"/>
            <a:ext cx="7427385" cy="276999"/>
          </a:xfrm>
          <a:prstGeom prst="rect">
            <a:avLst/>
          </a:prstGeom>
          <a:noFill/>
        </p:spPr>
        <p:txBody>
          <a:bodyPr wrap="square" rtlCol="0">
            <a:spAutoFit/>
          </a:bodyPr>
          <a:lstStyle/>
          <a:p>
            <a:r>
              <a:rPr lang="en-US" sz="1200" i="1" dirty="0">
                <a:latin typeface="Univers Condensed (Headings)"/>
              </a:rPr>
              <a:t>Source: Reis, R (2013) ”The Portuguese Slump and Crash and the Euro Crisis”, Brookings Papers on Economic Activity. </a:t>
            </a:r>
          </a:p>
        </p:txBody>
      </p:sp>
    </p:spTree>
    <p:extLst>
      <p:ext uri="{BB962C8B-B14F-4D97-AF65-F5344CB8AC3E}">
        <p14:creationId xmlns:p14="http://schemas.microsoft.com/office/powerpoint/2010/main" val="27232880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Across-sector productivity and markups</a:t>
            </a:r>
          </a:p>
        </p:txBody>
      </p:sp>
      <p:sp>
        <p:nvSpPr>
          <p:cNvPr id="3" name="TextBox 2">
            <a:extLst>
              <a:ext uri="{FF2B5EF4-FFF2-40B4-BE49-F238E27FC236}">
                <a16:creationId xmlns:a16="http://schemas.microsoft.com/office/drawing/2014/main" id="{B763EA88-9DAF-FA62-C945-827A685E0028}"/>
              </a:ext>
            </a:extLst>
          </p:cNvPr>
          <p:cNvSpPr txBox="1"/>
          <p:nvPr/>
        </p:nvSpPr>
        <p:spPr>
          <a:xfrm>
            <a:off x="4161453" y="6236286"/>
            <a:ext cx="7510365" cy="276999"/>
          </a:xfrm>
          <a:prstGeom prst="rect">
            <a:avLst/>
          </a:prstGeom>
          <a:noFill/>
        </p:spPr>
        <p:txBody>
          <a:bodyPr wrap="square" rtlCol="0">
            <a:spAutoFit/>
          </a:bodyPr>
          <a:lstStyle/>
          <a:p>
            <a:r>
              <a:rPr lang="en-US" sz="1200" i="1" dirty="0">
                <a:latin typeface="Univers Condensed (Headings)"/>
              </a:rPr>
              <a:t>Source: Reis, R. (2013) ”The Portuguese Slump and Crash and the Euro Crisis”, Brookings Papers on Economic Activity </a:t>
            </a:r>
          </a:p>
        </p:txBody>
      </p:sp>
      <p:pic>
        <p:nvPicPr>
          <p:cNvPr id="4" name="Picture 3">
            <a:extLst>
              <a:ext uri="{FF2B5EF4-FFF2-40B4-BE49-F238E27FC236}">
                <a16:creationId xmlns:a16="http://schemas.microsoft.com/office/drawing/2014/main" id="{FF41B54A-2F55-380B-0862-3C90A3AEA169}"/>
              </a:ext>
            </a:extLst>
          </p:cNvPr>
          <p:cNvPicPr>
            <a:picLocks noChangeAspect="1"/>
          </p:cNvPicPr>
          <p:nvPr/>
        </p:nvPicPr>
        <p:blipFill>
          <a:blip r:embed="rId2"/>
          <a:stretch>
            <a:fillRect/>
          </a:stretch>
        </p:blipFill>
        <p:spPr>
          <a:xfrm>
            <a:off x="2458065" y="1547981"/>
            <a:ext cx="6636774" cy="4574269"/>
          </a:xfrm>
          <a:prstGeom prst="rect">
            <a:avLst/>
          </a:prstGeom>
        </p:spPr>
      </p:pic>
    </p:spTree>
    <p:extLst>
      <p:ext uri="{BB962C8B-B14F-4D97-AF65-F5344CB8AC3E}">
        <p14:creationId xmlns:p14="http://schemas.microsoft.com/office/powerpoint/2010/main" val="24375690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Across-sector reallocation in Spain</a:t>
            </a:r>
          </a:p>
        </p:txBody>
      </p:sp>
      <p:sp>
        <p:nvSpPr>
          <p:cNvPr id="3" name="TextBox 2">
            <a:extLst>
              <a:ext uri="{FF2B5EF4-FFF2-40B4-BE49-F238E27FC236}">
                <a16:creationId xmlns:a16="http://schemas.microsoft.com/office/drawing/2014/main" id="{DC32E143-3145-4D86-E12D-E287DA76105B}"/>
              </a:ext>
            </a:extLst>
          </p:cNvPr>
          <p:cNvSpPr txBox="1"/>
          <p:nvPr/>
        </p:nvSpPr>
        <p:spPr>
          <a:xfrm>
            <a:off x="4879911" y="6260728"/>
            <a:ext cx="6642618" cy="276999"/>
          </a:xfrm>
          <a:prstGeom prst="rect">
            <a:avLst/>
          </a:prstGeom>
          <a:noFill/>
        </p:spPr>
        <p:txBody>
          <a:bodyPr wrap="square" rtlCol="0">
            <a:spAutoFit/>
          </a:bodyPr>
          <a:lstStyle/>
          <a:p>
            <a:r>
              <a:rPr lang="en-US" sz="1200" i="1" dirty="0">
                <a:latin typeface="Univers Condensed (Headings)"/>
              </a:rPr>
              <a:t>Source: Chen, T. (2018) ”TFP declines: misallocation or mismeasurement” Columbia University manuscript.</a:t>
            </a:r>
          </a:p>
        </p:txBody>
      </p:sp>
      <p:pic>
        <p:nvPicPr>
          <p:cNvPr id="4" name="Picture 3">
            <a:extLst>
              <a:ext uri="{FF2B5EF4-FFF2-40B4-BE49-F238E27FC236}">
                <a16:creationId xmlns:a16="http://schemas.microsoft.com/office/drawing/2014/main" id="{423FAA76-DB2A-CB3E-38EE-E5484C3A07F8}"/>
              </a:ext>
            </a:extLst>
          </p:cNvPr>
          <p:cNvPicPr>
            <a:picLocks noChangeAspect="1"/>
          </p:cNvPicPr>
          <p:nvPr/>
        </p:nvPicPr>
        <p:blipFill>
          <a:blip r:embed="rId2"/>
          <a:stretch>
            <a:fillRect/>
          </a:stretch>
        </p:blipFill>
        <p:spPr>
          <a:xfrm>
            <a:off x="3214686" y="1433945"/>
            <a:ext cx="5762627" cy="4686937"/>
          </a:xfrm>
          <a:prstGeom prst="rect">
            <a:avLst/>
          </a:prstGeom>
        </p:spPr>
      </p:pic>
    </p:spTree>
    <p:extLst>
      <p:ext uri="{BB962C8B-B14F-4D97-AF65-F5344CB8AC3E}">
        <p14:creationId xmlns:p14="http://schemas.microsoft.com/office/powerpoint/2010/main" val="1580531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454A7A3-06B1-120C-5D9D-7141F193924E}"/>
              </a:ext>
            </a:extLst>
          </p:cNvPr>
          <p:cNvSpPr/>
          <p:nvPr/>
        </p:nvSpPr>
        <p:spPr>
          <a:xfrm>
            <a:off x="1122744" y="1157468"/>
            <a:ext cx="9965803" cy="925975"/>
          </a:xfrm>
          <a:prstGeom prst="rect">
            <a:avLst/>
          </a:prstGeom>
          <a:solidFill>
            <a:srgbClr val="424242"/>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FF2600"/>
              </a:solidFill>
            </a:endParaRPr>
          </a:p>
        </p:txBody>
      </p:sp>
      <p:sp>
        <p:nvSpPr>
          <p:cNvPr id="8" name="Title 25">
            <a:extLst>
              <a:ext uri="{FF2B5EF4-FFF2-40B4-BE49-F238E27FC236}">
                <a16:creationId xmlns:a16="http://schemas.microsoft.com/office/drawing/2014/main" id="{1D61DBDE-B8D3-F78F-8EAC-2B9A53501886}"/>
              </a:ext>
            </a:extLst>
          </p:cNvPr>
          <p:cNvSpPr>
            <a:spLocks noGrp="1"/>
          </p:cNvSpPr>
          <p:nvPr>
            <p:ph type="title"/>
          </p:nvPr>
        </p:nvSpPr>
        <p:spPr>
          <a:xfrm>
            <a:off x="700635" y="922096"/>
            <a:ext cx="10691265" cy="1371030"/>
          </a:xfrm>
        </p:spPr>
        <p:txBody>
          <a:bodyPr anchor="ctr">
            <a:normAutofit/>
          </a:bodyPr>
          <a:lstStyle/>
          <a:p>
            <a:pPr algn="ctr"/>
            <a:r>
              <a:rPr lang="en-US" sz="4800" cap="none" dirty="0">
                <a:solidFill>
                  <a:srgbClr val="EC6D0B"/>
                </a:solidFill>
              </a:rPr>
              <a:t>A MODEL OF MISALLOCATION</a:t>
            </a:r>
          </a:p>
        </p:txBody>
      </p:sp>
      <p:sp>
        <p:nvSpPr>
          <p:cNvPr id="9" name="Content Placeholder 2">
            <a:extLst>
              <a:ext uri="{FF2B5EF4-FFF2-40B4-BE49-F238E27FC236}">
                <a16:creationId xmlns:a16="http://schemas.microsoft.com/office/drawing/2014/main" id="{76355FB7-F8E7-6FC4-EA40-A7CAD9F5B126}"/>
              </a:ext>
            </a:extLst>
          </p:cNvPr>
          <p:cNvSpPr>
            <a:spLocks noGrp="1"/>
          </p:cNvSpPr>
          <p:nvPr>
            <p:ph idx="1"/>
          </p:nvPr>
        </p:nvSpPr>
        <p:spPr>
          <a:xfrm>
            <a:off x="700635" y="2879387"/>
            <a:ext cx="10691265" cy="3049826"/>
          </a:xfrm>
        </p:spPr>
        <p:txBody>
          <a:bodyPr>
            <a:normAutofit/>
          </a:bodyPr>
          <a:lstStyle/>
          <a:p>
            <a:pPr marL="0" indent="0">
              <a:lnSpc>
                <a:spcPct val="100000"/>
              </a:lnSpc>
              <a:spcBef>
                <a:spcPts val="0"/>
              </a:spcBef>
              <a:spcAft>
                <a:spcPts val="600"/>
              </a:spcAft>
              <a:buNone/>
              <a:defRPr sz="2000"/>
            </a:pPr>
            <a:r>
              <a:rPr lang="en-US" dirty="0">
                <a:latin typeface="+mj-lt"/>
              </a:rPr>
              <a:t>Illustrate how investment booms lead to acute misallocation of capital</a:t>
            </a:r>
          </a:p>
          <a:p>
            <a:pPr marL="0" indent="0">
              <a:lnSpc>
                <a:spcPct val="100000"/>
              </a:lnSpc>
              <a:spcBef>
                <a:spcPts val="0"/>
              </a:spcBef>
              <a:spcAft>
                <a:spcPts val="600"/>
              </a:spcAft>
              <a:buNone/>
              <a:defRPr sz="2000"/>
            </a:pPr>
            <a:endParaRPr lang="en-US" dirty="0">
              <a:latin typeface="+mj-lt"/>
            </a:endParaRPr>
          </a:p>
          <a:p>
            <a:pPr marL="0" indent="0">
              <a:lnSpc>
                <a:spcPct val="100000"/>
              </a:lnSpc>
              <a:spcBef>
                <a:spcPts val="0"/>
              </a:spcBef>
              <a:spcAft>
                <a:spcPts val="600"/>
              </a:spcAft>
              <a:buNone/>
              <a:defRPr sz="2000"/>
            </a:pPr>
            <a:r>
              <a:rPr lang="en-US" dirty="0">
                <a:latin typeface="+mj-lt"/>
              </a:rPr>
              <a:t>Simplifications:</a:t>
            </a:r>
          </a:p>
          <a:p>
            <a:pPr>
              <a:lnSpc>
                <a:spcPct val="100000"/>
              </a:lnSpc>
              <a:spcBef>
                <a:spcPts val="0"/>
              </a:spcBef>
              <a:spcAft>
                <a:spcPts val="600"/>
              </a:spcAft>
              <a:defRPr sz="2000"/>
            </a:pPr>
            <a:r>
              <a:rPr lang="en-US" dirty="0">
                <a:latin typeface="+mj-lt"/>
              </a:rPr>
              <a:t>The economy has two sectors which each contains several firms</a:t>
            </a:r>
          </a:p>
          <a:p>
            <a:pPr>
              <a:lnSpc>
                <a:spcPct val="100000"/>
              </a:lnSpc>
              <a:spcBef>
                <a:spcPts val="0"/>
              </a:spcBef>
              <a:spcAft>
                <a:spcPts val="600"/>
              </a:spcAft>
              <a:defRPr sz="2000"/>
            </a:pPr>
            <a:r>
              <a:rPr lang="en-US" dirty="0">
                <a:latin typeface="+mj-lt"/>
              </a:rPr>
              <a:t>We focus on two types of misallocation: between and within sectors</a:t>
            </a:r>
          </a:p>
          <a:p>
            <a:pPr>
              <a:lnSpc>
                <a:spcPct val="100000"/>
              </a:lnSpc>
              <a:spcBef>
                <a:spcPts val="0"/>
              </a:spcBef>
              <a:spcAft>
                <a:spcPts val="600"/>
              </a:spcAft>
              <a:defRPr sz="2000"/>
            </a:pPr>
            <a:r>
              <a:rPr lang="en-US" dirty="0">
                <a:latin typeface="+mj-lt"/>
              </a:rPr>
              <a:t>The economy has to allocate its scarce capital between the two sectors</a:t>
            </a:r>
          </a:p>
        </p:txBody>
      </p:sp>
    </p:spTree>
    <p:extLst>
      <p:ext uri="{BB962C8B-B14F-4D97-AF65-F5344CB8AC3E}">
        <p14:creationId xmlns:p14="http://schemas.microsoft.com/office/powerpoint/2010/main" val="20273276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Across-sector reallocation in periphery countries</a:t>
            </a:r>
          </a:p>
        </p:txBody>
      </p:sp>
      <p:sp>
        <p:nvSpPr>
          <p:cNvPr id="3" name="TextBox 2">
            <a:extLst>
              <a:ext uri="{FF2B5EF4-FFF2-40B4-BE49-F238E27FC236}">
                <a16:creationId xmlns:a16="http://schemas.microsoft.com/office/drawing/2014/main" id="{B2C6C019-26D5-ECB9-0DC5-DC92B113845E}"/>
              </a:ext>
            </a:extLst>
          </p:cNvPr>
          <p:cNvSpPr txBox="1"/>
          <p:nvPr/>
        </p:nvSpPr>
        <p:spPr>
          <a:xfrm>
            <a:off x="4870580" y="6238404"/>
            <a:ext cx="6689273" cy="276999"/>
          </a:xfrm>
          <a:prstGeom prst="rect">
            <a:avLst/>
          </a:prstGeom>
          <a:noFill/>
        </p:spPr>
        <p:txBody>
          <a:bodyPr wrap="square" rtlCol="0">
            <a:spAutoFit/>
          </a:bodyPr>
          <a:lstStyle/>
          <a:p>
            <a:r>
              <a:rPr lang="en-US" sz="1200" i="1" dirty="0">
                <a:latin typeface="Univers Condensed (Headings)"/>
              </a:rPr>
              <a:t>Source: Chen, T. (2018) ”TFP declines: misallocation or mismeasurement” Columbia University manuscript.</a:t>
            </a:r>
          </a:p>
        </p:txBody>
      </p:sp>
      <p:pic>
        <p:nvPicPr>
          <p:cNvPr id="4" name="Picture 3">
            <a:extLst>
              <a:ext uri="{FF2B5EF4-FFF2-40B4-BE49-F238E27FC236}">
                <a16:creationId xmlns:a16="http://schemas.microsoft.com/office/drawing/2014/main" id="{306D7A27-DACF-CF4F-946E-7A8BB0653809}"/>
              </a:ext>
            </a:extLst>
          </p:cNvPr>
          <p:cNvPicPr>
            <a:picLocks noChangeAspect="1"/>
          </p:cNvPicPr>
          <p:nvPr/>
        </p:nvPicPr>
        <p:blipFill>
          <a:blip r:embed="rId2"/>
          <a:stretch>
            <a:fillRect/>
          </a:stretch>
        </p:blipFill>
        <p:spPr>
          <a:xfrm>
            <a:off x="1956861" y="1433945"/>
            <a:ext cx="8278277" cy="4569609"/>
          </a:xfrm>
          <a:prstGeom prst="rect">
            <a:avLst/>
          </a:prstGeom>
        </p:spPr>
      </p:pic>
    </p:spTree>
    <p:extLst>
      <p:ext uri="{BB962C8B-B14F-4D97-AF65-F5344CB8AC3E}">
        <p14:creationId xmlns:p14="http://schemas.microsoft.com/office/powerpoint/2010/main" val="27150385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Within-sector reallocation, Spain manufacturing</a:t>
            </a:r>
          </a:p>
        </p:txBody>
      </p:sp>
      <p:sp>
        <p:nvSpPr>
          <p:cNvPr id="3" name="TextBox 2">
            <a:extLst>
              <a:ext uri="{FF2B5EF4-FFF2-40B4-BE49-F238E27FC236}">
                <a16:creationId xmlns:a16="http://schemas.microsoft.com/office/drawing/2014/main" id="{C3107921-207F-6230-8E63-5EC5FC42561B}"/>
              </a:ext>
            </a:extLst>
          </p:cNvPr>
          <p:cNvSpPr txBox="1"/>
          <p:nvPr/>
        </p:nvSpPr>
        <p:spPr>
          <a:xfrm>
            <a:off x="700635" y="6205115"/>
            <a:ext cx="10961783" cy="276999"/>
          </a:xfrm>
          <a:prstGeom prst="rect">
            <a:avLst/>
          </a:prstGeom>
          <a:noFill/>
        </p:spPr>
        <p:txBody>
          <a:bodyPr wrap="square" rtlCol="0">
            <a:spAutoFit/>
          </a:bodyPr>
          <a:lstStyle/>
          <a:p>
            <a:r>
              <a:rPr lang="en-US" sz="1200" i="1" dirty="0">
                <a:latin typeface="+mj-lt"/>
              </a:rPr>
              <a:t>Source: Gopinath, G, </a:t>
            </a:r>
            <a:r>
              <a:rPr lang="en-US" sz="1200" i="1" dirty="0" err="1">
                <a:latin typeface="+mj-lt"/>
              </a:rPr>
              <a:t>Kalemli-Ozcan</a:t>
            </a:r>
            <a:r>
              <a:rPr lang="en-US" sz="1200" i="1" dirty="0">
                <a:latin typeface="+mj-lt"/>
              </a:rPr>
              <a:t>, S, </a:t>
            </a:r>
            <a:r>
              <a:rPr lang="en-US" sz="1200" i="1" dirty="0" err="1">
                <a:latin typeface="+mj-lt"/>
              </a:rPr>
              <a:t>Karabarbounis</a:t>
            </a:r>
            <a:r>
              <a:rPr lang="en-US" sz="1200" i="1" dirty="0">
                <a:latin typeface="+mj-lt"/>
              </a:rPr>
              <a:t>, L,  Villegas-Sanchez, C,  (2018) ”Capital Allocation and Productivity in Southern Europe” Quarterly Journal of Economics</a:t>
            </a:r>
          </a:p>
        </p:txBody>
      </p:sp>
      <p:pic>
        <p:nvPicPr>
          <p:cNvPr id="4" name="Picture 3">
            <a:extLst>
              <a:ext uri="{FF2B5EF4-FFF2-40B4-BE49-F238E27FC236}">
                <a16:creationId xmlns:a16="http://schemas.microsoft.com/office/drawing/2014/main" id="{86FE2119-01BE-1048-69F9-DC5EDCF0D5C6}"/>
              </a:ext>
            </a:extLst>
          </p:cNvPr>
          <p:cNvPicPr>
            <a:picLocks noChangeAspect="1"/>
          </p:cNvPicPr>
          <p:nvPr/>
        </p:nvPicPr>
        <p:blipFill>
          <a:blip r:embed="rId2"/>
          <a:stretch>
            <a:fillRect/>
          </a:stretch>
        </p:blipFill>
        <p:spPr>
          <a:xfrm>
            <a:off x="2982355" y="1526791"/>
            <a:ext cx="6398342" cy="4585478"/>
          </a:xfrm>
          <a:prstGeom prst="rect">
            <a:avLst/>
          </a:prstGeom>
        </p:spPr>
      </p:pic>
    </p:spTree>
    <p:extLst>
      <p:ext uri="{BB962C8B-B14F-4D97-AF65-F5344CB8AC3E}">
        <p14:creationId xmlns:p14="http://schemas.microsoft.com/office/powerpoint/2010/main" val="26816499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Within-sector reallocation, </a:t>
            </a:r>
            <a:r>
              <a:rPr lang="en-US" sz="3200" dirty="0" err="1"/>
              <a:t>spain</a:t>
            </a:r>
            <a:r>
              <a:rPr lang="en-US" sz="3200" dirty="0"/>
              <a:t> manufacturing</a:t>
            </a:r>
          </a:p>
        </p:txBody>
      </p:sp>
      <p:pic>
        <p:nvPicPr>
          <p:cNvPr id="4" name="Picture 3">
            <a:extLst>
              <a:ext uri="{FF2B5EF4-FFF2-40B4-BE49-F238E27FC236}">
                <a16:creationId xmlns:a16="http://schemas.microsoft.com/office/drawing/2014/main" id="{2E82F296-749E-1D3F-D296-D26150C4DBA2}"/>
              </a:ext>
            </a:extLst>
          </p:cNvPr>
          <p:cNvPicPr>
            <a:picLocks noChangeAspect="1"/>
          </p:cNvPicPr>
          <p:nvPr/>
        </p:nvPicPr>
        <p:blipFill>
          <a:blip r:embed="rId2"/>
          <a:stretch>
            <a:fillRect/>
          </a:stretch>
        </p:blipFill>
        <p:spPr>
          <a:xfrm>
            <a:off x="3357320" y="1516414"/>
            <a:ext cx="5640766" cy="4578239"/>
          </a:xfrm>
          <a:prstGeom prst="rect">
            <a:avLst/>
          </a:prstGeom>
        </p:spPr>
      </p:pic>
      <p:sp>
        <p:nvSpPr>
          <p:cNvPr id="5" name="TextBox 4">
            <a:extLst>
              <a:ext uri="{FF2B5EF4-FFF2-40B4-BE49-F238E27FC236}">
                <a16:creationId xmlns:a16="http://schemas.microsoft.com/office/drawing/2014/main" id="{31AD2981-3B50-09BE-7806-67EDD2EE8660}"/>
              </a:ext>
            </a:extLst>
          </p:cNvPr>
          <p:cNvSpPr txBox="1"/>
          <p:nvPr/>
        </p:nvSpPr>
        <p:spPr>
          <a:xfrm>
            <a:off x="700635" y="6177123"/>
            <a:ext cx="10954137" cy="276999"/>
          </a:xfrm>
          <a:prstGeom prst="rect">
            <a:avLst/>
          </a:prstGeom>
          <a:noFill/>
        </p:spPr>
        <p:txBody>
          <a:bodyPr wrap="square" rtlCol="0">
            <a:spAutoFit/>
          </a:bodyPr>
          <a:lstStyle/>
          <a:p>
            <a:r>
              <a:rPr lang="en-US" sz="1200" i="1" dirty="0">
                <a:latin typeface="+mj-lt"/>
              </a:rPr>
              <a:t>Source: Gopinath, G, </a:t>
            </a:r>
            <a:r>
              <a:rPr lang="en-US" sz="1200" i="1" dirty="0" err="1">
                <a:latin typeface="+mj-lt"/>
              </a:rPr>
              <a:t>Kalemli-Ozcan</a:t>
            </a:r>
            <a:r>
              <a:rPr lang="en-US" sz="1200" i="1" dirty="0">
                <a:latin typeface="+mj-lt"/>
              </a:rPr>
              <a:t>, S, </a:t>
            </a:r>
            <a:r>
              <a:rPr lang="en-US" sz="1200" i="1" dirty="0" err="1">
                <a:latin typeface="+mj-lt"/>
              </a:rPr>
              <a:t>Karabarbounis</a:t>
            </a:r>
            <a:r>
              <a:rPr lang="en-US" sz="1200" i="1" dirty="0">
                <a:latin typeface="+mj-lt"/>
              </a:rPr>
              <a:t>, L,  Villegas-Sanchez, C,  (2018) ”Capital Allocation and Productivity in Southern Europe” Quarterly Journal of Economics</a:t>
            </a:r>
          </a:p>
        </p:txBody>
      </p:sp>
    </p:spTree>
    <p:extLst>
      <p:ext uri="{BB962C8B-B14F-4D97-AF65-F5344CB8AC3E}">
        <p14:creationId xmlns:p14="http://schemas.microsoft.com/office/powerpoint/2010/main" val="27127807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50367" y="820857"/>
            <a:ext cx="10691265" cy="511849"/>
          </a:xfrm>
        </p:spPr>
        <p:txBody>
          <a:bodyPr>
            <a:noAutofit/>
          </a:bodyPr>
          <a:lstStyle/>
          <a:p>
            <a:r>
              <a:rPr lang="en-US" sz="3200" dirty="0"/>
              <a:t>In crisis, </a:t>
            </a:r>
            <a:r>
              <a:rPr lang="en-US" sz="3200" dirty="0" err="1"/>
              <a:t>tfp</a:t>
            </a:r>
            <a:r>
              <a:rPr lang="en-US" sz="3200" dirty="0"/>
              <a:t> actually rises</a:t>
            </a:r>
          </a:p>
        </p:txBody>
      </p:sp>
      <p:sp>
        <p:nvSpPr>
          <p:cNvPr id="3" name="TextBox 2">
            <a:extLst>
              <a:ext uri="{FF2B5EF4-FFF2-40B4-BE49-F238E27FC236}">
                <a16:creationId xmlns:a16="http://schemas.microsoft.com/office/drawing/2014/main" id="{2F48680C-5FBF-9651-7D1D-F2A10439D43B}"/>
              </a:ext>
            </a:extLst>
          </p:cNvPr>
          <p:cNvSpPr txBox="1"/>
          <p:nvPr/>
        </p:nvSpPr>
        <p:spPr>
          <a:xfrm>
            <a:off x="4963887" y="6196730"/>
            <a:ext cx="6735924" cy="276999"/>
          </a:xfrm>
          <a:prstGeom prst="rect">
            <a:avLst/>
          </a:prstGeom>
          <a:noFill/>
        </p:spPr>
        <p:txBody>
          <a:bodyPr wrap="square" rtlCol="0">
            <a:spAutoFit/>
          </a:bodyPr>
          <a:lstStyle/>
          <a:p>
            <a:r>
              <a:rPr lang="en-US" sz="1200" i="1" dirty="0">
                <a:latin typeface="+mj-lt"/>
              </a:rPr>
              <a:t>Source: Castillo-Martinez, L. (2018) ”Sudden Stops, Productivity and the Exchange Rate” LSE manuscript</a:t>
            </a:r>
          </a:p>
        </p:txBody>
      </p:sp>
      <p:pic>
        <p:nvPicPr>
          <p:cNvPr id="4" name="Picture 3">
            <a:extLst>
              <a:ext uri="{FF2B5EF4-FFF2-40B4-BE49-F238E27FC236}">
                <a16:creationId xmlns:a16="http://schemas.microsoft.com/office/drawing/2014/main" id="{6187DD1C-AF5E-F201-358C-CAE5098712B2}"/>
              </a:ext>
            </a:extLst>
          </p:cNvPr>
          <p:cNvPicPr>
            <a:picLocks noChangeAspect="1"/>
          </p:cNvPicPr>
          <p:nvPr/>
        </p:nvPicPr>
        <p:blipFill>
          <a:blip r:embed="rId2"/>
          <a:stretch>
            <a:fillRect/>
          </a:stretch>
        </p:blipFill>
        <p:spPr>
          <a:xfrm>
            <a:off x="2767894" y="1373011"/>
            <a:ext cx="6012212" cy="4743110"/>
          </a:xfrm>
          <a:prstGeom prst="rect">
            <a:avLst/>
          </a:prstGeom>
        </p:spPr>
      </p:pic>
    </p:spTree>
    <p:extLst>
      <p:ext uri="{BB962C8B-B14F-4D97-AF65-F5344CB8AC3E}">
        <p14:creationId xmlns:p14="http://schemas.microsoft.com/office/powerpoint/2010/main" val="21511853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Within-sector reallocation, </a:t>
            </a:r>
            <a:r>
              <a:rPr lang="en-US" sz="3200" dirty="0" err="1"/>
              <a:t>spain</a:t>
            </a:r>
            <a:r>
              <a:rPr lang="en-US" sz="3200" dirty="0"/>
              <a:t> manufacturing</a:t>
            </a:r>
          </a:p>
        </p:txBody>
      </p:sp>
      <p:sp>
        <p:nvSpPr>
          <p:cNvPr id="3" name="TextBox 2">
            <a:extLst>
              <a:ext uri="{FF2B5EF4-FFF2-40B4-BE49-F238E27FC236}">
                <a16:creationId xmlns:a16="http://schemas.microsoft.com/office/drawing/2014/main" id="{53A8B78C-DB93-391D-B3CC-CC08F3BF8C44}"/>
              </a:ext>
            </a:extLst>
          </p:cNvPr>
          <p:cNvSpPr txBox="1"/>
          <p:nvPr/>
        </p:nvSpPr>
        <p:spPr>
          <a:xfrm>
            <a:off x="4954555" y="6227058"/>
            <a:ext cx="6521320" cy="276999"/>
          </a:xfrm>
          <a:prstGeom prst="rect">
            <a:avLst/>
          </a:prstGeom>
          <a:noFill/>
        </p:spPr>
        <p:txBody>
          <a:bodyPr wrap="square" rtlCol="0">
            <a:spAutoFit/>
          </a:bodyPr>
          <a:lstStyle/>
          <a:p>
            <a:r>
              <a:rPr lang="en-US" sz="1200" i="1" dirty="0">
                <a:latin typeface="+mj-lt"/>
              </a:rPr>
              <a:t>Source: Castillo-Martinez, L. (2018) ”Sudden Stops, Productivity and the Exchange Rate” LSE manuscript</a:t>
            </a:r>
          </a:p>
        </p:txBody>
      </p:sp>
      <p:pic>
        <p:nvPicPr>
          <p:cNvPr id="4" name="Picture 3">
            <a:extLst>
              <a:ext uri="{FF2B5EF4-FFF2-40B4-BE49-F238E27FC236}">
                <a16:creationId xmlns:a16="http://schemas.microsoft.com/office/drawing/2014/main" id="{B77361CA-AD59-8075-2430-426D0973C97D}"/>
              </a:ext>
            </a:extLst>
          </p:cNvPr>
          <p:cNvPicPr>
            <a:picLocks noChangeAspect="1"/>
          </p:cNvPicPr>
          <p:nvPr/>
        </p:nvPicPr>
        <p:blipFill>
          <a:blip r:embed="rId2"/>
          <a:stretch>
            <a:fillRect/>
          </a:stretch>
        </p:blipFill>
        <p:spPr>
          <a:xfrm>
            <a:off x="3077496" y="1486606"/>
            <a:ext cx="5739831" cy="4574876"/>
          </a:xfrm>
          <a:prstGeom prst="rect">
            <a:avLst/>
          </a:prstGeom>
        </p:spPr>
      </p:pic>
    </p:spTree>
    <p:extLst>
      <p:ext uri="{BB962C8B-B14F-4D97-AF65-F5344CB8AC3E}">
        <p14:creationId xmlns:p14="http://schemas.microsoft.com/office/powerpoint/2010/main" val="10151182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3" y="832727"/>
            <a:ext cx="10691265" cy="511849"/>
          </a:xfrm>
        </p:spPr>
        <p:txBody>
          <a:bodyPr>
            <a:noAutofit/>
          </a:bodyPr>
          <a:lstStyle/>
          <a:p>
            <a:r>
              <a:rPr lang="en-US" sz="3200" dirty="0"/>
              <a:t>Loss of competitiveness of T sector</a:t>
            </a:r>
          </a:p>
        </p:txBody>
      </p:sp>
      <p:sp>
        <p:nvSpPr>
          <p:cNvPr id="3" name="TextBox 2">
            <a:extLst>
              <a:ext uri="{FF2B5EF4-FFF2-40B4-BE49-F238E27FC236}">
                <a16:creationId xmlns:a16="http://schemas.microsoft.com/office/drawing/2014/main" id="{925B85A0-5B2F-6929-830D-D4A042624690}"/>
              </a:ext>
            </a:extLst>
          </p:cNvPr>
          <p:cNvSpPr txBox="1"/>
          <p:nvPr/>
        </p:nvSpPr>
        <p:spPr>
          <a:xfrm>
            <a:off x="6746033" y="6206890"/>
            <a:ext cx="4718381" cy="276999"/>
          </a:xfrm>
          <a:prstGeom prst="rect">
            <a:avLst/>
          </a:prstGeom>
          <a:noFill/>
        </p:spPr>
        <p:txBody>
          <a:bodyPr wrap="square" rtlCol="0">
            <a:spAutoFit/>
          </a:bodyPr>
          <a:lstStyle/>
          <a:p>
            <a:r>
              <a:rPr lang="en-US" sz="1200" i="1" dirty="0">
                <a:latin typeface="+mj-lt"/>
              </a:rPr>
              <a:t>Source: Reis, R. (2012) ”Comment” Brookings Papers on Economic Activity</a:t>
            </a:r>
          </a:p>
        </p:txBody>
      </p:sp>
      <p:pic>
        <p:nvPicPr>
          <p:cNvPr id="4" name="Picture 3">
            <a:extLst>
              <a:ext uri="{FF2B5EF4-FFF2-40B4-BE49-F238E27FC236}">
                <a16:creationId xmlns:a16="http://schemas.microsoft.com/office/drawing/2014/main" id="{3DBE99A0-1BD8-C555-D58E-4CE4C619A1B6}"/>
              </a:ext>
            </a:extLst>
          </p:cNvPr>
          <p:cNvPicPr>
            <a:picLocks noChangeAspect="1"/>
          </p:cNvPicPr>
          <p:nvPr/>
        </p:nvPicPr>
        <p:blipFill>
          <a:blip r:embed="rId2"/>
          <a:stretch>
            <a:fillRect/>
          </a:stretch>
        </p:blipFill>
        <p:spPr>
          <a:xfrm>
            <a:off x="3263737" y="1433945"/>
            <a:ext cx="5565059" cy="4594208"/>
          </a:xfrm>
          <a:prstGeom prst="rect">
            <a:avLst/>
          </a:prstGeom>
        </p:spPr>
      </p:pic>
    </p:spTree>
    <p:extLst>
      <p:ext uri="{BB962C8B-B14F-4D97-AF65-F5344CB8AC3E}">
        <p14:creationId xmlns:p14="http://schemas.microsoft.com/office/powerpoint/2010/main" val="13792279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5" y="922096"/>
            <a:ext cx="10691265" cy="511849"/>
          </a:xfrm>
        </p:spPr>
        <p:txBody>
          <a:bodyPr>
            <a:noAutofit/>
          </a:bodyPr>
          <a:lstStyle/>
          <a:p>
            <a:r>
              <a:rPr lang="en-US" sz="3200" dirty="0"/>
              <a:t>Trade deficits in </a:t>
            </a:r>
            <a:r>
              <a:rPr lang="en-US" sz="3200" dirty="0" err="1"/>
              <a:t>portugal</a:t>
            </a:r>
            <a:endParaRPr lang="en-US" sz="3200" dirty="0"/>
          </a:p>
        </p:txBody>
      </p:sp>
      <p:pic>
        <p:nvPicPr>
          <p:cNvPr id="3" name="Picture 2">
            <a:extLst>
              <a:ext uri="{FF2B5EF4-FFF2-40B4-BE49-F238E27FC236}">
                <a16:creationId xmlns:a16="http://schemas.microsoft.com/office/drawing/2014/main" id="{33D5188B-D8F1-E1F7-72D3-52CDF733F186}"/>
              </a:ext>
            </a:extLst>
          </p:cNvPr>
          <p:cNvPicPr>
            <a:picLocks noChangeAspect="1"/>
          </p:cNvPicPr>
          <p:nvPr/>
        </p:nvPicPr>
        <p:blipFill>
          <a:blip r:embed="rId2"/>
          <a:stretch>
            <a:fillRect/>
          </a:stretch>
        </p:blipFill>
        <p:spPr>
          <a:xfrm>
            <a:off x="1179871" y="1585407"/>
            <a:ext cx="9606116" cy="4472847"/>
          </a:xfrm>
          <a:prstGeom prst="rect">
            <a:avLst/>
          </a:prstGeom>
        </p:spPr>
      </p:pic>
      <p:sp>
        <p:nvSpPr>
          <p:cNvPr id="4" name="TextBox 3">
            <a:extLst>
              <a:ext uri="{FF2B5EF4-FFF2-40B4-BE49-F238E27FC236}">
                <a16:creationId xmlns:a16="http://schemas.microsoft.com/office/drawing/2014/main" id="{D4AABE3E-4333-3210-2CB9-24203A6E5A8C}"/>
              </a:ext>
            </a:extLst>
          </p:cNvPr>
          <p:cNvSpPr txBox="1"/>
          <p:nvPr/>
        </p:nvSpPr>
        <p:spPr>
          <a:xfrm>
            <a:off x="4124131" y="6209716"/>
            <a:ext cx="7491704" cy="276999"/>
          </a:xfrm>
          <a:prstGeom prst="rect">
            <a:avLst/>
          </a:prstGeom>
          <a:noFill/>
        </p:spPr>
        <p:txBody>
          <a:bodyPr wrap="square" rtlCol="0">
            <a:spAutoFit/>
          </a:bodyPr>
          <a:lstStyle/>
          <a:p>
            <a:r>
              <a:rPr lang="en-US" sz="1200" i="1" dirty="0">
                <a:latin typeface="+mj-lt"/>
              </a:rPr>
              <a:t>Source: Reis, R. (2013) ”The Portuguese Slump and Crash and the Euro Crisis”, Brookings Papers on Economic Activity. </a:t>
            </a:r>
          </a:p>
        </p:txBody>
      </p:sp>
    </p:spTree>
    <p:extLst>
      <p:ext uri="{BB962C8B-B14F-4D97-AF65-F5344CB8AC3E}">
        <p14:creationId xmlns:p14="http://schemas.microsoft.com/office/powerpoint/2010/main" val="2118257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Setting up the model</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580868"/>
            <a:ext cx="5537157" cy="4348346"/>
          </a:xfrm>
        </p:spPr>
        <p:txBody>
          <a:bodyPr>
            <a:noAutofit/>
          </a:bodyPr>
          <a:lstStyle/>
          <a:p>
            <a:pPr marL="0" indent="0" algn="ctr" defTabSz="896111">
              <a:lnSpc>
                <a:spcPct val="100000"/>
              </a:lnSpc>
              <a:spcBef>
                <a:spcPts val="600"/>
              </a:spcBef>
              <a:spcAft>
                <a:spcPts val="600"/>
              </a:spcAft>
              <a:buNone/>
              <a:defRPr sz="2100"/>
            </a:pPr>
            <a:r>
              <a:rPr lang="en-GB" dirty="0">
                <a:solidFill>
                  <a:srgbClr val="EC6D0B"/>
                </a:solidFill>
                <a:latin typeface="+mj-lt"/>
              </a:rPr>
              <a:t>Sector T</a:t>
            </a:r>
          </a:p>
          <a:p>
            <a:pPr marL="224026" indent="-224026" defTabSz="896111">
              <a:lnSpc>
                <a:spcPct val="100000"/>
              </a:lnSpc>
              <a:spcBef>
                <a:spcPts val="600"/>
              </a:spcBef>
              <a:spcAft>
                <a:spcPts val="600"/>
              </a:spcAft>
              <a:defRPr sz="2100"/>
            </a:pPr>
            <a:r>
              <a:rPr lang="en-GB" dirty="0">
                <a:latin typeface="+mj-lt"/>
              </a:rPr>
              <a:t>Produces goods that are traded in international markets, subject to fierce competition</a:t>
            </a:r>
          </a:p>
          <a:p>
            <a:pPr marL="224026" indent="-224026" defTabSz="896111">
              <a:lnSpc>
                <a:spcPct val="100000"/>
              </a:lnSpc>
              <a:spcBef>
                <a:spcPts val="600"/>
              </a:spcBef>
              <a:spcAft>
                <a:spcPts val="600"/>
              </a:spcAft>
              <a:defRPr sz="2100"/>
            </a:pPr>
            <a:r>
              <a:rPr lang="en-GB" dirty="0">
                <a:latin typeface="+mj-lt"/>
              </a:rPr>
              <a:t>E.g. manufacturing</a:t>
            </a:r>
          </a:p>
          <a:p>
            <a:pPr marL="0" indent="0" algn="ctr" defTabSz="896111">
              <a:lnSpc>
                <a:spcPct val="100000"/>
              </a:lnSpc>
              <a:spcBef>
                <a:spcPts val="2400"/>
              </a:spcBef>
              <a:spcAft>
                <a:spcPts val="600"/>
              </a:spcAft>
              <a:buNone/>
              <a:defRPr sz="2100"/>
            </a:pPr>
            <a:r>
              <a:rPr lang="en-GB" dirty="0">
                <a:solidFill>
                  <a:srgbClr val="EC6D0B"/>
                </a:solidFill>
                <a:latin typeface="+mj-lt"/>
              </a:rPr>
              <a:t>Sector N</a:t>
            </a:r>
          </a:p>
          <a:p>
            <a:pPr marL="224026" indent="-224026" defTabSz="896111">
              <a:lnSpc>
                <a:spcPct val="100000"/>
              </a:lnSpc>
              <a:spcBef>
                <a:spcPts val="600"/>
              </a:spcBef>
              <a:spcAft>
                <a:spcPts val="600"/>
              </a:spcAft>
              <a:defRPr sz="2100"/>
            </a:pPr>
            <a:r>
              <a:rPr lang="en-GB" dirty="0">
                <a:latin typeface="+mj-lt"/>
              </a:rPr>
              <a:t>Produces goods for the domestic market, protected from foreign competition by natural and political barriers </a:t>
            </a:r>
          </a:p>
          <a:p>
            <a:pPr marL="224026" indent="-224026" defTabSz="896111">
              <a:lnSpc>
                <a:spcPct val="100000"/>
              </a:lnSpc>
              <a:spcBef>
                <a:spcPts val="600"/>
              </a:spcBef>
              <a:spcAft>
                <a:spcPts val="600"/>
              </a:spcAft>
              <a:defRPr sz="2100"/>
            </a:pPr>
            <a:r>
              <a:rPr lang="en-GB" dirty="0">
                <a:latin typeface="+mj-lt"/>
              </a:rPr>
              <a:t>E.g. construction and real estate</a:t>
            </a:r>
          </a:p>
        </p:txBody>
      </p:sp>
      <p:grpSp>
        <p:nvGrpSpPr>
          <p:cNvPr id="4" name="Group 3">
            <a:extLst>
              <a:ext uri="{FF2B5EF4-FFF2-40B4-BE49-F238E27FC236}">
                <a16:creationId xmlns:a16="http://schemas.microsoft.com/office/drawing/2014/main" id="{9A82D8DF-7405-795D-877F-07B474991F9D}"/>
              </a:ext>
            </a:extLst>
          </p:cNvPr>
          <p:cNvGrpSpPr/>
          <p:nvPr/>
        </p:nvGrpSpPr>
        <p:grpSpPr>
          <a:xfrm>
            <a:off x="6056392" y="1431652"/>
            <a:ext cx="5090882" cy="4799656"/>
            <a:chOff x="6379551" y="1964879"/>
            <a:chExt cx="4989659" cy="4608576"/>
          </a:xfrm>
        </p:grpSpPr>
        <p:sp>
          <p:nvSpPr>
            <p:cNvPr id="5" name="Freeform 4">
              <a:extLst>
                <a:ext uri="{FF2B5EF4-FFF2-40B4-BE49-F238E27FC236}">
                  <a16:creationId xmlns:a16="http://schemas.microsoft.com/office/drawing/2014/main" id="{C175DF3C-432F-B0FF-F9AE-240304C2BB89}"/>
                </a:ext>
              </a:extLst>
            </p:cNvPr>
            <p:cNvSpPr/>
            <p:nvPr/>
          </p:nvSpPr>
          <p:spPr>
            <a:xfrm>
              <a:off x="7586247" y="3676191"/>
              <a:ext cx="1860885" cy="1812757"/>
            </a:xfrm>
            <a:custGeom>
              <a:avLst/>
              <a:gdLst>
                <a:gd name="connsiteX0" fmla="*/ 0 w 1860885"/>
                <a:gd name="connsiteY0" fmla="*/ 0 h 1812757"/>
                <a:gd name="connsiteX1" fmla="*/ 417095 w 1860885"/>
                <a:gd name="connsiteY1" fmla="*/ 1379621 h 1812757"/>
                <a:gd name="connsiteX2" fmla="*/ 1860885 w 1860885"/>
                <a:gd name="connsiteY2" fmla="*/ 1812757 h 1812757"/>
              </a:gdLst>
              <a:ahLst/>
              <a:cxnLst>
                <a:cxn ang="0">
                  <a:pos x="connsiteX0" y="connsiteY0"/>
                </a:cxn>
                <a:cxn ang="0">
                  <a:pos x="connsiteX1" y="connsiteY1"/>
                </a:cxn>
                <a:cxn ang="0">
                  <a:pos x="connsiteX2" y="connsiteY2"/>
                </a:cxn>
              </a:cxnLst>
              <a:rect l="l" t="t" r="r" b="b"/>
              <a:pathLst>
                <a:path w="1860885" h="1812757">
                  <a:moveTo>
                    <a:pt x="0" y="0"/>
                  </a:moveTo>
                  <a:cubicBezTo>
                    <a:pt x="53474" y="538747"/>
                    <a:pt x="106948" y="1077495"/>
                    <a:pt x="417095" y="1379621"/>
                  </a:cubicBezTo>
                  <a:cubicBezTo>
                    <a:pt x="727243" y="1681747"/>
                    <a:pt x="1294064" y="1747252"/>
                    <a:pt x="1860885" y="1812757"/>
                  </a:cubicBezTo>
                </a:path>
              </a:pathLst>
            </a:cu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5318DEBA-95D7-68FC-2925-439D5B60D8F6}"/>
                </a:ext>
              </a:extLst>
            </p:cNvPr>
            <p:cNvCxnSpPr>
              <a:cxnSpLocks/>
            </p:cNvCxnSpPr>
            <p:nvPr/>
          </p:nvCxnSpPr>
          <p:spPr>
            <a:xfrm>
              <a:off x="6795942" y="4010781"/>
              <a:ext cx="2603063" cy="2252272"/>
            </a:xfrm>
            <a:prstGeom prst="line">
              <a:avLst/>
            </a:prstGeom>
            <a:ln w="38100">
              <a:solidFill>
                <a:srgbClr val="00B050"/>
              </a:solidFill>
              <a:prstDash val="solid"/>
            </a:ln>
          </p:spPr>
          <p:style>
            <a:lnRef idx="3">
              <a:schemeClr val="dk1"/>
            </a:lnRef>
            <a:fillRef idx="0">
              <a:schemeClr val="dk1"/>
            </a:fillRef>
            <a:effectRef idx="2">
              <a:schemeClr val="dk1"/>
            </a:effectRef>
            <a:fontRef idx="minor">
              <a:schemeClr val="tx1"/>
            </a:fontRef>
          </p:style>
        </p:cxnSp>
        <p:cxnSp>
          <p:nvCxnSpPr>
            <p:cNvPr id="9" name="Straight Arrow Connector 8">
              <a:extLst>
                <a:ext uri="{FF2B5EF4-FFF2-40B4-BE49-F238E27FC236}">
                  <a16:creationId xmlns:a16="http://schemas.microsoft.com/office/drawing/2014/main" id="{8F0921D9-304D-6955-CB47-DE8876141B90}"/>
                </a:ext>
              </a:extLst>
            </p:cNvPr>
            <p:cNvCxnSpPr>
              <a:cxnSpLocks/>
            </p:cNvCxnSpPr>
            <p:nvPr/>
          </p:nvCxnSpPr>
          <p:spPr>
            <a:xfrm>
              <a:off x="6791071" y="6263248"/>
              <a:ext cx="4577139" cy="1"/>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C9811C4C-7EAA-D03F-2949-571DD3EB9F87}"/>
                </a:ext>
              </a:extLst>
            </p:cNvPr>
            <p:cNvCxnSpPr>
              <a:cxnSpLocks/>
            </p:cNvCxnSpPr>
            <p:nvPr/>
          </p:nvCxnSpPr>
          <p:spPr>
            <a:xfrm flipV="1">
              <a:off x="6791788" y="2150272"/>
              <a:ext cx="0" cy="4098108"/>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6004964E-6364-954C-D570-A992C6889A5C}"/>
                </a:ext>
              </a:extLst>
            </p:cNvPr>
            <p:cNvSpPr txBox="1"/>
            <p:nvPr/>
          </p:nvSpPr>
          <p:spPr>
            <a:xfrm>
              <a:off x="6379551" y="2150856"/>
              <a:ext cx="294115" cy="354628"/>
            </a:xfrm>
            <a:prstGeom prst="rect">
              <a:avLst/>
            </a:prstGeom>
            <a:noFill/>
          </p:spPr>
          <p:txBody>
            <a:bodyPr wrap="none" rtlCol="0">
              <a:spAutoFit/>
            </a:bodyPr>
            <a:lstStyle/>
            <a:p>
              <a:pPr algn="ctr"/>
              <a:r>
                <a:rPr lang="en-US" dirty="0">
                  <a:latin typeface="+mj-lt"/>
                </a:rPr>
                <a:t>T</a:t>
              </a:r>
            </a:p>
          </p:txBody>
        </p:sp>
        <p:sp>
          <p:nvSpPr>
            <p:cNvPr id="12" name="Oval 11">
              <a:extLst>
                <a:ext uri="{FF2B5EF4-FFF2-40B4-BE49-F238E27FC236}">
                  <a16:creationId xmlns:a16="http://schemas.microsoft.com/office/drawing/2014/main" id="{11981F94-9ABA-CF64-F1E0-7766F5F84016}"/>
                </a:ext>
              </a:extLst>
            </p:cNvPr>
            <p:cNvSpPr/>
            <p:nvPr/>
          </p:nvSpPr>
          <p:spPr>
            <a:xfrm>
              <a:off x="7936945" y="4967664"/>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TextBox 12">
              <a:extLst>
                <a:ext uri="{FF2B5EF4-FFF2-40B4-BE49-F238E27FC236}">
                  <a16:creationId xmlns:a16="http://schemas.microsoft.com/office/drawing/2014/main" id="{6FA6DE77-5270-34F3-0903-5285FA9DA2DA}"/>
                </a:ext>
              </a:extLst>
            </p:cNvPr>
            <p:cNvSpPr txBox="1"/>
            <p:nvPr/>
          </p:nvSpPr>
          <p:spPr>
            <a:xfrm>
              <a:off x="8059477" y="4727897"/>
              <a:ext cx="303543" cy="325076"/>
            </a:xfrm>
            <a:prstGeom prst="rect">
              <a:avLst/>
            </a:prstGeom>
            <a:noFill/>
          </p:spPr>
          <p:txBody>
            <a:bodyPr wrap="none" rtlCol="0">
              <a:spAutoFit/>
            </a:bodyPr>
            <a:lstStyle/>
            <a:p>
              <a:pPr algn="ctr"/>
              <a:r>
                <a:rPr lang="en-US" sz="1600" dirty="0">
                  <a:latin typeface="+mj-lt"/>
                  <a:cs typeface="Calibri" panose="020F0502020204030204" pitchFamily="34" charset="0"/>
                </a:rPr>
                <a:t>A</a:t>
              </a:r>
            </a:p>
          </p:txBody>
        </p:sp>
        <p:sp>
          <p:nvSpPr>
            <p:cNvPr id="14" name="TextBox 13">
              <a:extLst>
                <a:ext uri="{FF2B5EF4-FFF2-40B4-BE49-F238E27FC236}">
                  <a16:creationId xmlns:a16="http://schemas.microsoft.com/office/drawing/2014/main" id="{BDE8297A-03EE-C49B-95D8-2EC61C94FA02}"/>
                </a:ext>
              </a:extLst>
            </p:cNvPr>
            <p:cNvSpPr txBox="1"/>
            <p:nvPr/>
          </p:nvSpPr>
          <p:spPr>
            <a:xfrm>
              <a:off x="7754769" y="1964879"/>
              <a:ext cx="2649742" cy="443286"/>
            </a:xfrm>
            <a:prstGeom prst="rect">
              <a:avLst/>
            </a:prstGeom>
            <a:noFill/>
          </p:spPr>
          <p:txBody>
            <a:bodyPr wrap="none" rtlCol="0">
              <a:spAutoFit/>
            </a:bodyPr>
            <a:lstStyle/>
            <a:p>
              <a:r>
                <a:rPr lang="en-US" sz="2400" dirty="0">
                  <a:latin typeface="+mj-lt"/>
                  <a:cs typeface="Calibri" panose="020F0502020204030204" pitchFamily="34" charset="0"/>
                </a:rPr>
                <a:t>Efficient equilibrium</a:t>
              </a:r>
            </a:p>
          </p:txBody>
        </p:sp>
        <p:sp>
          <p:nvSpPr>
            <p:cNvPr id="15" name="TextBox 14">
              <a:extLst>
                <a:ext uri="{FF2B5EF4-FFF2-40B4-BE49-F238E27FC236}">
                  <a16:creationId xmlns:a16="http://schemas.microsoft.com/office/drawing/2014/main" id="{FAA41302-7EBB-D256-AD76-1E626F46BAA6}"/>
                </a:ext>
              </a:extLst>
            </p:cNvPr>
            <p:cNvSpPr txBox="1"/>
            <p:nvPr/>
          </p:nvSpPr>
          <p:spPr>
            <a:xfrm>
              <a:off x="11054669" y="6248379"/>
              <a:ext cx="314541" cy="325076"/>
            </a:xfrm>
            <a:prstGeom prst="rect">
              <a:avLst/>
            </a:prstGeom>
            <a:noFill/>
          </p:spPr>
          <p:txBody>
            <a:bodyPr wrap="none" rtlCol="0">
              <a:spAutoFit/>
            </a:bodyPr>
            <a:lstStyle/>
            <a:p>
              <a:pPr algn="ctr"/>
              <a:r>
                <a:rPr lang="en-US" sz="1600" dirty="0">
                  <a:latin typeface="+mj-lt"/>
                  <a:cs typeface="Calibri" panose="020F0502020204030204" pitchFamily="34" charset="0"/>
                </a:rPr>
                <a:t>N</a:t>
              </a:r>
            </a:p>
          </p:txBody>
        </p:sp>
        <p:sp>
          <p:nvSpPr>
            <p:cNvPr id="16" name="TextBox 15">
              <a:extLst>
                <a:ext uri="{FF2B5EF4-FFF2-40B4-BE49-F238E27FC236}">
                  <a16:creationId xmlns:a16="http://schemas.microsoft.com/office/drawing/2014/main" id="{797DDAEA-45C9-35D9-A87F-2E3BA63176AE}"/>
                </a:ext>
              </a:extLst>
            </p:cNvPr>
            <p:cNvSpPr txBox="1"/>
            <p:nvPr/>
          </p:nvSpPr>
          <p:spPr>
            <a:xfrm>
              <a:off x="9144216" y="5713879"/>
              <a:ext cx="1553157" cy="295524"/>
            </a:xfrm>
            <a:prstGeom prst="rect">
              <a:avLst/>
            </a:prstGeom>
            <a:noFill/>
          </p:spPr>
          <p:txBody>
            <a:bodyPr wrap="none" rtlCol="0">
              <a:spAutoFit/>
            </a:bodyPr>
            <a:lstStyle/>
            <a:p>
              <a:r>
                <a:rPr lang="en-US" sz="1400" dirty="0">
                  <a:solidFill>
                    <a:srgbClr val="00B050"/>
                  </a:solidFill>
                  <a:latin typeface="+mj-lt"/>
                  <a:cs typeface="Calibri" panose="020F0502020204030204" pitchFamily="34" charset="0"/>
                </a:rPr>
                <a:t>Production frontier</a:t>
              </a:r>
            </a:p>
          </p:txBody>
        </p:sp>
        <p:sp>
          <p:nvSpPr>
            <p:cNvPr id="17" name="TextBox 16">
              <a:extLst>
                <a:ext uri="{FF2B5EF4-FFF2-40B4-BE49-F238E27FC236}">
                  <a16:creationId xmlns:a16="http://schemas.microsoft.com/office/drawing/2014/main" id="{9A51A0E4-A1DA-04A3-E436-F8E0662916FD}"/>
                </a:ext>
              </a:extLst>
            </p:cNvPr>
            <p:cNvSpPr txBox="1"/>
            <p:nvPr/>
          </p:nvSpPr>
          <p:spPr>
            <a:xfrm>
              <a:off x="8910535" y="5075168"/>
              <a:ext cx="1049830" cy="295524"/>
            </a:xfrm>
            <a:prstGeom prst="rect">
              <a:avLst/>
            </a:prstGeom>
            <a:noFill/>
          </p:spPr>
          <p:txBody>
            <a:bodyPr wrap="none" rtlCol="0">
              <a:spAutoFit/>
            </a:bodyPr>
            <a:lstStyle/>
            <a:p>
              <a:r>
                <a:rPr lang="en-US" sz="1400" dirty="0">
                  <a:solidFill>
                    <a:schemeClr val="accent1"/>
                  </a:solidFill>
                  <a:latin typeface="+mj-lt"/>
                  <a:cs typeface="Calibri" panose="020F0502020204030204" pitchFamily="34" charset="0"/>
                </a:rPr>
                <a:t>Preferences</a:t>
              </a:r>
            </a:p>
          </p:txBody>
        </p:sp>
      </p:grpSp>
      <p:sp>
        <p:nvSpPr>
          <p:cNvPr id="20" name="TextBox 19">
            <a:extLst>
              <a:ext uri="{FF2B5EF4-FFF2-40B4-BE49-F238E27FC236}">
                <a16:creationId xmlns:a16="http://schemas.microsoft.com/office/drawing/2014/main" id="{A04EC78F-E7C7-3A95-8BA8-5D975F2CB02A}"/>
              </a:ext>
            </a:extLst>
          </p:cNvPr>
          <p:cNvSpPr txBox="1"/>
          <p:nvPr/>
        </p:nvSpPr>
        <p:spPr>
          <a:xfrm>
            <a:off x="8795402" y="2212872"/>
            <a:ext cx="2596495" cy="1384995"/>
          </a:xfrm>
          <a:prstGeom prst="rect">
            <a:avLst/>
          </a:prstGeom>
          <a:noFill/>
        </p:spPr>
        <p:txBody>
          <a:bodyPr wrap="square" rtlCol="0">
            <a:spAutoFit/>
          </a:bodyPr>
          <a:lstStyle/>
          <a:p>
            <a:r>
              <a:rPr lang="en-GB" sz="1400" dirty="0">
                <a:solidFill>
                  <a:srgbClr val="00B050"/>
                </a:solidFill>
                <a:latin typeface="+mj-lt"/>
                <a:cs typeface="Calibri" panose="020F0502020204030204" pitchFamily="34" charset="0"/>
              </a:rPr>
              <a:t>Downward sloping </a:t>
            </a:r>
            <a:r>
              <a:rPr lang="en-GB" sz="1400" b="1" dirty="0">
                <a:solidFill>
                  <a:srgbClr val="00B050"/>
                </a:solidFill>
                <a:latin typeface="+mj-lt"/>
                <a:cs typeface="Calibri" panose="020F0502020204030204" pitchFamily="34" charset="0"/>
              </a:rPr>
              <a:t>Production Frontier</a:t>
            </a:r>
            <a:r>
              <a:rPr lang="en-GB" sz="1400" dirty="0">
                <a:solidFill>
                  <a:srgbClr val="00B050"/>
                </a:solidFill>
                <a:latin typeface="+mj-lt"/>
                <a:cs typeface="Calibri" panose="020F0502020204030204" pitchFamily="34" charset="0"/>
              </a:rPr>
              <a:t>: 1 more unit of output of good N requires shifting some capital towards its production, away from its use in sector T, lowering output of good T.</a:t>
            </a:r>
          </a:p>
        </p:txBody>
      </p:sp>
      <p:sp>
        <p:nvSpPr>
          <p:cNvPr id="21" name="TextBox 20">
            <a:extLst>
              <a:ext uri="{FF2B5EF4-FFF2-40B4-BE49-F238E27FC236}">
                <a16:creationId xmlns:a16="http://schemas.microsoft.com/office/drawing/2014/main" id="{2BDA791A-B4BD-DBA1-9194-141A33A23348}"/>
              </a:ext>
            </a:extLst>
          </p:cNvPr>
          <p:cNvSpPr txBox="1"/>
          <p:nvPr/>
        </p:nvSpPr>
        <p:spPr>
          <a:xfrm>
            <a:off x="7994539" y="4201491"/>
            <a:ext cx="2906974" cy="307777"/>
          </a:xfrm>
          <a:prstGeom prst="rect">
            <a:avLst/>
          </a:prstGeom>
          <a:noFill/>
        </p:spPr>
        <p:txBody>
          <a:bodyPr wrap="square" rtlCol="0">
            <a:spAutoFit/>
          </a:bodyPr>
          <a:lstStyle/>
          <a:p>
            <a:r>
              <a:rPr lang="en-GB" sz="1400" dirty="0">
                <a:latin typeface="+mj-lt"/>
                <a:cs typeface="Calibri" panose="020F0502020204030204" pitchFamily="34" charset="0"/>
              </a:rPr>
              <a:t>Optimal allocation – A: highest utility</a:t>
            </a:r>
          </a:p>
        </p:txBody>
      </p:sp>
    </p:spTree>
    <p:extLst>
      <p:ext uri="{BB962C8B-B14F-4D97-AF65-F5344CB8AC3E}">
        <p14:creationId xmlns:p14="http://schemas.microsoft.com/office/powerpoint/2010/main" val="2173657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Setting up the model</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580868"/>
            <a:ext cx="5135961" cy="2835489"/>
          </a:xfrm>
        </p:spPr>
        <p:txBody>
          <a:bodyPr>
            <a:noAutofit/>
          </a:bodyPr>
          <a:lstStyle/>
          <a:p>
            <a:pPr marL="0" indent="0" algn="ctr" defTabSz="896111">
              <a:lnSpc>
                <a:spcPct val="100000"/>
              </a:lnSpc>
              <a:spcBef>
                <a:spcPts val="600"/>
              </a:spcBef>
              <a:spcAft>
                <a:spcPts val="600"/>
              </a:spcAft>
              <a:buNone/>
              <a:defRPr sz="2100"/>
            </a:pPr>
            <a:r>
              <a:rPr lang="en-GB" dirty="0">
                <a:solidFill>
                  <a:srgbClr val="EC6D0B"/>
                </a:solidFill>
                <a:latin typeface="+mj-lt"/>
              </a:rPr>
              <a:t>Politics</a:t>
            </a:r>
          </a:p>
          <a:p>
            <a:pPr marL="224026" indent="-224026" defTabSz="896111">
              <a:lnSpc>
                <a:spcPct val="100000"/>
              </a:lnSpc>
              <a:spcBef>
                <a:spcPts val="600"/>
              </a:spcBef>
              <a:spcAft>
                <a:spcPts val="600"/>
              </a:spcAft>
              <a:defRPr sz="2100"/>
            </a:pPr>
            <a:r>
              <a:rPr lang="en-GB" dirty="0">
                <a:latin typeface="+mj-lt"/>
              </a:rPr>
              <a:t>Sector N protected by local politicians, as politicians are sensitive to: the number of voters that construction employs, the visibility of public work, electoral impact</a:t>
            </a:r>
          </a:p>
          <a:p>
            <a:pPr marL="224026" indent="-224026" defTabSz="896111">
              <a:lnSpc>
                <a:spcPct val="100000"/>
              </a:lnSpc>
              <a:spcBef>
                <a:spcPts val="600"/>
              </a:spcBef>
              <a:spcAft>
                <a:spcPts val="600"/>
              </a:spcAft>
              <a:defRPr sz="2100"/>
            </a:pPr>
            <a:r>
              <a:rPr lang="en-GB" dirty="0">
                <a:latin typeface="+mj-lt"/>
              </a:rPr>
              <a:t>No competition, can form local cartels</a:t>
            </a:r>
          </a:p>
          <a:p>
            <a:pPr marL="224026" indent="-224026" defTabSz="896111">
              <a:lnSpc>
                <a:spcPct val="100000"/>
              </a:lnSpc>
              <a:spcBef>
                <a:spcPts val="600"/>
              </a:spcBef>
              <a:spcAft>
                <a:spcPts val="600"/>
              </a:spcAft>
              <a:defRPr sz="2100"/>
            </a:pPr>
            <a:r>
              <a:rPr lang="en-GB" dirty="0">
                <a:latin typeface="+mj-lt"/>
              </a:rPr>
              <a:t>Coordinate political contributions</a:t>
            </a:r>
          </a:p>
        </p:txBody>
      </p:sp>
      <p:sp>
        <p:nvSpPr>
          <p:cNvPr id="6" name="Content Placeholder 2">
            <a:extLst>
              <a:ext uri="{FF2B5EF4-FFF2-40B4-BE49-F238E27FC236}">
                <a16:creationId xmlns:a16="http://schemas.microsoft.com/office/drawing/2014/main" id="{994985CF-9AF7-12F3-A646-5287BE336C78}"/>
              </a:ext>
            </a:extLst>
          </p:cNvPr>
          <p:cNvSpPr txBox="1">
            <a:spLocks/>
          </p:cNvSpPr>
          <p:nvPr/>
        </p:nvSpPr>
        <p:spPr>
          <a:xfrm>
            <a:off x="6355406" y="1580868"/>
            <a:ext cx="5228019" cy="2835489"/>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896111">
              <a:lnSpc>
                <a:spcPct val="100000"/>
              </a:lnSpc>
              <a:spcBef>
                <a:spcPts val="600"/>
              </a:spcBef>
              <a:spcAft>
                <a:spcPts val="600"/>
              </a:spcAft>
              <a:buFont typeface="Arial" panose="020B0604020202020204" pitchFamily="34" charset="0"/>
              <a:buNone/>
              <a:defRPr sz="2100"/>
            </a:pPr>
            <a:r>
              <a:rPr lang="en-GB" sz="2100" dirty="0">
                <a:solidFill>
                  <a:srgbClr val="EC6D0B"/>
                </a:solidFill>
                <a:latin typeface="+mj-lt"/>
              </a:rPr>
              <a:t>Finance</a:t>
            </a:r>
          </a:p>
          <a:p>
            <a:pPr marL="224026" indent="-224026" defTabSz="896111">
              <a:lnSpc>
                <a:spcPct val="100000"/>
              </a:lnSpc>
              <a:spcBef>
                <a:spcPts val="600"/>
              </a:spcBef>
              <a:spcAft>
                <a:spcPts val="600"/>
              </a:spcAft>
              <a:defRPr sz="2100"/>
            </a:pPr>
            <a:r>
              <a:rPr lang="en-GB" sz="2100" dirty="0">
                <a:latin typeface="+mj-lt"/>
              </a:rPr>
              <a:t>Sector N favoured by local bankers</a:t>
            </a:r>
          </a:p>
          <a:p>
            <a:pPr marL="224026" indent="-224026" defTabSz="896111">
              <a:lnSpc>
                <a:spcPct val="100000"/>
              </a:lnSpc>
              <a:spcBef>
                <a:spcPts val="600"/>
              </a:spcBef>
              <a:spcAft>
                <a:spcPts val="600"/>
              </a:spcAft>
              <a:defRPr sz="2100"/>
            </a:pPr>
            <a:r>
              <a:rPr lang="en-GB" sz="2100" dirty="0">
                <a:latin typeface="+mj-lt"/>
              </a:rPr>
              <a:t>In construction, collateral is available and is easy to price</a:t>
            </a:r>
          </a:p>
          <a:p>
            <a:pPr marL="224026" indent="-224026" defTabSz="896111">
              <a:lnSpc>
                <a:spcPct val="100000"/>
              </a:lnSpc>
              <a:spcBef>
                <a:spcPts val="600"/>
              </a:spcBef>
              <a:spcAft>
                <a:spcPts val="600"/>
              </a:spcAft>
              <a:defRPr sz="2100"/>
            </a:pPr>
            <a:r>
              <a:rPr lang="en-GB" sz="2100" dirty="0">
                <a:latin typeface="+mj-lt"/>
              </a:rPr>
              <a:t>Large construction companies often have important shareholder stakes in local banks</a:t>
            </a:r>
          </a:p>
        </p:txBody>
      </p:sp>
      <p:sp>
        <p:nvSpPr>
          <p:cNvPr id="19" name="Content Placeholder 2">
            <a:extLst>
              <a:ext uri="{FF2B5EF4-FFF2-40B4-BE49-F238E27FC236}">
                <a16:creationId xmlns:a16="http://schemas.microsoft.com/office/drawing/2014/main" id="{378D30E6-BCC4-E1E6-922F-7817BFE727AA}"/>
              </a:ext>
            </a:extLst>
          </p:cNvPr>
          <p:cNvSpPr txBox="1">
            <a:spLocks/>
          </p:cNvSpPr>
          <p:nvPr/>
        </p:nvSpPr>
        <p:spPr>
          <a:xfrm>
            <a:off x="750367" y="4416357"/>
            <a:ext cx="10691265" cy="163931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spcAft>
                <a:spcPts val="600"/>
              </a:spcAft>
              <a:buNone/>
              <a:defRPr sz="2000"/>
            </a:pPr>
            <a:r>
              <a:rPr lang="en-GB" sz="2100" dirty="0">
                <a:solidFill>
                  <a:srgbClr val="EC6D0B"/>
                </a:solidFill>
                <a:latin typeface="+mj-lt"/>
              </a:rPr>
              <a:t>Rents</a:t>
            </a:r>
            <a:endParaRPr lang="en-US" sz="2100" dirty="0">
              <a:latin typeface="+mj-lt"/>
            </a:endParaRPr>
          </a:p>
          <a:p>
            <a:pPr algn="ctr">
              <a:lnSpc>
                <a:spcPct val="100000"/>
              </a:lnSpc>
              <a:spcBef>
                <a:spcPts val="0"/>
              </a:spcBef>
              <a:spcAft>
                <a:spcPts val="600"/>
              </a:spcAft>
              <a:defRPr sz="2000"/>
            </a:pPr>
            <a:r>
              <a:rPr lang="en-US" sz="2100" dirty="0">
                <a:latin typeface="+mj-lt"/>
              </a:rPr>
              <a:t>Favoring sector N creates rents. </a:t>
            </a:r>
          </a:p>
          <a:p>
            <a:pPr algn="ctr">
              <a:lnSpc>
                <a:spcPct val="100000"/>
              </a:lnSpc>
              <a:spcBef>
                <a:spcPts val="0"/>
              </a:spcBef>
              <a:spcAft>
                <a:spcPts val="600"/>
              </a:spcAft>
              <a:defRPr sz="2000"/>
            </a:pPr>
            <a:r>
              <a:rPr lang="en-US" sz="2100" dirty="0">
                <a:latin typeface="+mj-lt"/>
              </a:rPr>
              <a:t>Effort and resources are diverted to capture these rents.</a:t>
            </a:r>
          </a:p>
          <a:p>
            <a:pPr algn="ctr">
              <a:lnSpc>
                <a:spcPct val="100000"/>
              </a:lnSpc>
              <a:spcBef>
                <a:spcPts val="0"/>
              </a:spcBef>
              <a:spcAft>
                <a:spcPts val="600"/>
              </a:spcAft>
              <a:defRPr sz="2000"/>
            </a:pPr>
            <a:r>
              <a:rPr lang="en-US" sz="2100" dirty="0">
                <a:latin typeface="+mj-lt"/>
              </a:rPr>
              <a:t>Wasteful activities do not create any new output,  directly lowers the economy’s resources. </a:t>
            </a:r>
          </a:p>
        </p:txBody>
      </p:sp>
    </p:spTree>
    <p:extLst>
      <p:ext uri="{BB962C8B-B14F-4D97-AF65-F5344CB8AC3E}">
        <p14:creationId xmlns:p14="http://schemas.microsoft.com/office/powerpoint/2010/main" val="3749918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Back to model</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580868"/>
            <a:ext cx="5537157" cy="4348346"/>
          </a:xfrm>
        </p:spPr>
        <p:txBody>
          <a:bodyPr>
            <a:noAutofit/>
          </a:bodyPr>
          <a:lstStyle/>
          <a:p>
            <a:pPr marL="0" indent="0" algn="ctr" defTabSz="896111">
              <a:lnSpc>
                <a:spcPct val="100000"/>
              </a:lnSpc>
              <a:spcBef>
                <a:spcPts val="600"/>
              </a:spcBef>
              <a:spcAft>
                <a:spcPts val="600"/>
              </a:spcAft>
              <a:buNone/>
              <a:defRPr sz="2100"/>
            </a:pPr>
            <a:r>
              <a:rPr lang="en-GB" dirty="0">
                <a:solidFill>
                  <a:srgbClr val="EC6D0B"/>
                </a:solidFill>
                <a:latin typeface="+mj-lt"/>
              </a:rPr>
              <a:t>Favouring N</a:t>
            </a:r>
          </a:p>
          <a:p>
            <a:pPr marL="224026" indent="-224026" defTabSz="896111">
              <a:lnSpc>
                <a:spcPct val="100000"/>
              </a:lnSpc>
              <a:spcBef>
                <a:spcPts val="600"/>
              </a:spcBef>
              <a:spcAft>
                <a:spcPts val="600"/>
              </a:spcAft>
              <a:defRPr sz="2100"/>
            </a:pPr>
            <a:r>
              <a:rPr lang="en-GB" dirty="0">
                <a:latin typeface="+mj-lt"/>
              </a:rPr>
              <a:t>Illustrated as a </a:t>
            </a:r>
            <a:r>
              <a:rPr lang="en-GB" dirty="0">
                <a:solidFill>
                  <a:srgbClr val="EC6D0B"/>
                </a:solidFill>
                <a:latin typeface="+mj-lt"/>
              </a:rPr>
              <a:t>tax</a:t>
            </a:r>
            <a:r>
              <a:rPr lang="en-GB" dirty="0">
                <a:latin typeface="+mj-lt"/>
              </a:rPr>
              <a:t> on sector T over their output leading to a lower marginal product of capital</a:t>
            </a:r>
          </a:p>
          <a:p>
            <a:pPr marL="224026" indent="-224026" defTabSz="896111">
              <a:lnSpc>
                <a:spcPct val="100000"/>
              </a:lnSpc>
              <a:spcBef>
                <a:spcPts val="600"/>
              </a:spcBef>
              <a:spcAft>
                <a:spcPts val="600"/>
              </a:spcAft>
              <a:defRPr sz="2100"/>
            </a:pPr>
            <a:r>
              <a:rPr lang="en-GB" dirty="0">
                <a:latin typeface="+mj-lt"/>
              </a:rPr>
              <a:t>The production frontier is now </a:t>
            </a:r>
            <a:r>
              <a:rPr lang="en-GB" dirty="0">
                <a:solidFill>
                  <a:srgbClr val="EC6D0B"/>
                </a:solidFill>
                <a:latin typeface="+mj-lt"/>
              </a:rPr>
              <a:t>flatter</a:t>
            </a:r>
            <a:r>
              <a:rPr lang="en-GB" dirty="0">
                <a:latin typeface="+mj-lt"/>
              </a:rPr>
              <a:t> since diverting one unit of capital from N to T gives a lower return</a:t>
            </a:r>
          </a:p>
          <a:p>
            <a:pPr marL="0" indent="0" algn="ctr" defTabSz="896111">
              <a:lnSpc>
                <a:spcPct val="100000"/>
              </a:lnSpc>
              <a:spcBef>
                <a:spcPts val="2400"/>
              </a:spcBef>
              <a:spcAft>
                <a:spcPts val="600"/>
              </a:spcAft>
              <a:buNone/>
              <a:defRPr sz="2100"/>
            </a:pPr>
            <a:r>
              <a:rPr lang="en-GB" dirty="0">
                <a:solidFill>
                  <a:srgbClr val="EC6D0B"/>
                </a:solidFill>
                <a:latin typeface="+mj-lt"/>
              </a:rPr>
              <a:t>Rent</a:t>
            </a:r>
          </a:p>
          <a:p>
            <a:pPr marL="224026" indent="-224026" defTabSz="896111">
              <a:lnSpc>
                <a:spcPct val="100000"/>
              </a:lnSpc>
              <a:spcBef>
                <a:spcPts val="600"/>
              </a:spcBef>
              <a:spcAft>
                <a:spcPts val="600"/>
              </a:spcAft>
              <a:defRPr sz="2100"/>
            </a:pPr>
            <a:r>
              <a:rPr lang="en-GB" dirty="0">
                <a:latin typeface="+mj-lt"/>
              </a:rPr>
              <a:t>Production function </a:t>
            </a:r>
            <a:r>
              <a:rPr lang="en-GB" dirty="0">
                <a:solidFill>
                  <a:srgbClr val="EC6D0B"/>
                </a:solidFill>
                <a:latin typeface="+mj-lt"/>
              </a:rPr>
              <a:t>shifts in</a:t>
            </a:r>
          </a:p>
          <a:p>
            <a:pPr marL="224026" indent="-224026" defTabSz="896111">
              <a:lnSpc>
                <a:spcPct val="100000"/>
              </a:lnSpc>
              <a:spcBef>
                <a:spcPts val="600"/>
              </a:spcBef>
              <a:spcAft>
                <a:spcPts val="600"/>
              </a:spcAft>
              <a:defRPr sz="2100"/>
            </a:pPr>
            <a:r>
              <a:rPr lang="en-GB" dirty="0">
                <a:latin typeface="+mj-lt"/>
              </a:rPr>
              <a:t>For simplicity, assume all of the taxes on T are lost this way</a:t>
            </a:r>
          </a:p>
        </p:txBody>
      </p:sp>
      <p:grpSp>
        <p:nvGrpSpPr>
          <p:cNvPr id="4" name="Group 3">
            <a:extLst>
              <a:ext uri="{FF2B5EF4-FFF2-40B4-BE49-F238E27FC236}">
                <a16:creationId xmlns:a16="http://schemas.microsoft.com/office/drawing/2014/main" id="{9A82D8DF-7405-795D-877F-07B474991F9D}"/>
              </a:ext>
            </a:extLst>
          </p:cNvPr>
          <p:cNvGrpSpPr/>
          <p:nvPr/>
        </p:nvGrpSpPr>
        <p:grpSpPr>
          <a:xfrm>
            <a:off x="6096000" y="1368000"/>
            <a:ext cx="5085054" cy="4790357"/>
            <a:chOff x="6385836" y="1973808"/>
            <a:chExt cx="4983946" cy="4599647"/>
          </a:xfrm>
        </p:grpSpPr>
        <p:cxnSp>
          <p:nvCxnSpPr>
            <p:cNvPr id="8" name="Straight Connector 7">
              <a:extLst>
                <a:ext uri="{FF2B5EF4-FFF2-40B4-BE49-F238E27FC236}">
                  <a16:creationId xmlns:a16="http://schemas.microsoft.com/office/drawing/2014/main" id="{5318DEBA-95D7-68FC-2925-439D5B60D8F6}"/>
                </a:ext>
              </a:extLst>
            </p:cNvPr>
            <p:cNvCxnSpPr>
              <a:cxnSpLocks/>
            </p:cNvCxnSpPr>
            <p:nvPr/>
          </p:nvCxnSpPr>
          <p:spPr>
            <a:xfrm>
              <a:off x="6795942" y="4010781"/>
              <a:ext cx="2603063" cy="2252272"/>
            </a:xfrm>
            <a:prstGeom prst="line">
              <a:avLst/>
            </a:prstGeom>
            <a:ln w="38100">
              <a:solidFill>
                <a:srgbClr val="00B050"/>
              </a:solidFill>
              <a:prstDash val="solid"/>
            </a:ln>
          </p:spPr>
          <p:style>
            <a:lnRef idx="3">
              <a:schemeClr val="dk1"/>
            </a:lnRef>
            <a:fillRef idx="0">
              <a:schemeClr val="dk1"/>
            </a:fillRef>
            <a:effectRef idx="2">
              <a:schemeClr val="dk1"/>
            </a:effectRef>
            <a:fontRef idx="minor">
              <a:schemeClr val="tx1"/>
            </a:fontRef>
          </p:style>
        </p:cxnSp>
        <p:cxnSp>
          <p:nvCxnSpPr>
            <p:cNvPr id="9" name="Straight Arrow Connector 8">
              <a:extLst>
                <a:ext uri="{FF2B5EF4-FFF2-40B4-BE49-F238E27FC236}">
                  <a16:creationId xmlns:a16="http://schemas.microsoft.com/office/drawing/2014/main" id="{8F0921D9-304D-6955-CB47-DE8876141B90}"/>
                </a:ext>
              </a:extLst>
            </p:cNvPr>
            <p:cNvCxnSpPr>
              <a:cxnSpLocks/>
            </p:cNvCxnSpPr>
            <p:nvPr/>
          </p:nvCxnSpPr>
          <p:spPr>
            <a:xfrm>
              <a:off x="6791071" y="6263248"/>
              <a:ext cx="4577139" cy="1"/>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C9811C4C-7EAA-D03F-2949-571DD3EB9F87}"/>
                </a:ext>
              </a:extLst>
            </p:cNvPr>
            <p:cNvCxnSpPr>
              <a:cxnSpLocks/>
            </p:cNvCxnSpPr>
            <p:nvPr/>
          </p:nvCxnSpPr>
          <p:spPr>
            <a:xfrm flipV="1">
              <a:off x="6791788" y="2150272"/>
              <a:ext cx="0" cy="4098108"/>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6004964E-6364-954C-D570-A992C6889A5C}"/>
                </a:ext>
              </a:extLst>
            </p:cNvPr>
            <p:cNvSpPr txBox="1"/>
            <p:nvPr/>
          </p:nvSpPr>
          <p:spPr>
            <a:xfrm>
              <a:off x="6385836" y="2150856"/>
              <a:ext cx="281546" cy="325076"/>
            </a:xfrm>
            <a:prstGeom prst="rect">
              <a:avLst/>
            </a:prstGeom>
            <a:noFill/>
          </p:spPr>
          <p:txBody>
            <a:bodyPr wrap="none" rtlCol="0">
              <a:spAutoFit/>
            </a:bodyPr>
            <a:lstStyle/>
            <a:p>
              <a:pPr algn="ctr"/>
              <a:r>
                <a:rPr lang="en-US" sz="1600" dirty="0">
                  <a:latin typeface="+mj-lt"/>
                  <a:cs typeface="Calibri" panose="020F0502020204030204" pitchFamily="34" charset="0"/>
                </a:rPr>
                <a:t>T</a:t>
              </a:r>
            </a:p>
          </p:txBody>
        </p:sp>
        <p:sp>
          <p:nvSpPr>
            <p:cNvPr id="12" name="Oval 11">
              <a:extLst>
                <a:ext uri="{FF2B5EF4-FFF2-40B4-BE49-F238E27FC236}">
                  <a16:creationId xmlns:a16="http://schemas.microsoft.com/office/drawing/2014/main" id="{11981F94-9ABA-CF64-F1E0-7766F5F84016}"/>
                </a:ext>
              </a:extLst>
            </p:cNvPr>
            <p:cNvSpPr/>
            <p:nvPr/>
          </p:nvSpPr>
          <p:spPr>
            <a:xfrm>
              <a:off x="7936945" y="4967664"/>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TextBox 12">
              <a:extLst>
                <a:ext uri="{FF2B5EF4-FFF2-40B4-BE49-F238E27FC236}">
                  <a16:creationId xmlns:a16="http://schemas.microsoft.com/office/drawing/2014/main" id="{6FA6DE77-5270-34F3-0903-5285FA9DA2DA}"/>
                </a:ext>
              </a:extLst>
            </p:cNvPr>
            <p:cNvSpPr txBox="1"/>
            <p:nvPr/>
          </p:nvSpPr>
          <p:spPr>
            <a:xfrm>
              <a:off x="8059476" y="4727897"/>
              <a:ext cx="303543" cy="325076"/>
            </a:xfrm>
            <a:prstGeom prst="rect">
              <a:avLst/>
            </a:prstGeom>
            <a:noFill/>
          </p:spPr>
          <p:txBody>
            <a:bodyPr wrap="none" rtlCol="0">
              <a:spAutoFit/>
            </a:bodyPr>
            <a:lstStyle/>
            <a:p>
              <a:pPr algn="ctr"/>
              <a:r>
                <a:rPr lang="en-US" sz="1600" dirty="0">
                  <a:latin typeface="+mj-lt"/>
                  <a:cs typeface="Calibri" panose="020F0502020204030204" pitchFamily="34" charset="0"/>
                </a:rPr>
                <a:t>A</a:t>
              </a:r>
            </a:p>
          </p:txBody>
        </p:sp>
        <p:sp>
          <p:nvSpPr>
            <p:cNvPr id="14" name="TextBox 13">
              <a:extLst>
                <a:ext uri="{FF2B5EF4-FFF2-40B4-BE49-F238E27FC236}">
                  <a16:creationId xmlns:a16="http://schemas.microsoft.com/office/drawing/2014/main" id="{BDE8297A-03EE-C49B-95D8-2EC61C94FA02}"/>
                </a:ext>
              </a:extLst>
            </p:cNvPr>
            <p:cNvSpPr txBox="1"/>
            <p:nvPr/>
          </p:nvSpPr>
          <p:spPr>
            <a:xfrm>
              <a:off x="7815540" y="1973808"/>
              <a:ext cx="2528200" cy="443286"/>
            </a:xfrm>
            <a:prstGeom prst="rect">
              <a:avLst/>
            </a:prstGeom>
            <a:noFill/>
          </p:spPr>
          <p:txBody>
            <a:bodyPr wrap="none" rtlCol="0">
              <a:spAutoFit/>
            </a:bodyPr>
            <a:lstStyle/>
            <a:p>
              <a:r>
                <a:rPr lang="en-US" sz="2400" dirty="0">
                  <a:latin typeface="+mj-lt"/>
                  <a:cs typeface="Calibri" panose="020F0502020204030204" pitchFamily="34" charset="0"/>
                </a:rPr>
                <a:t>Protecting sector N</a:t>
              </a:r>
            </a:p>
          </p:txBody>
        </p:sp>
        <p:sp>
          <p:nvSpPr>
            <p:cNvPr id="15" name="TextBox 14">
              <a:extLst>
                <a:ext uri="{FF2B5EF4-FFF2-40B4-BE49-F238E27FC236}">
                  <a16:creationId xmlns:a16="http://schemas.microsoft.com/office/drawing/2014/main" id="{FAA41302-7EBB-D256-AD76-1E626F46BAA6}"/>
                </a:ext>
              </a:extLst>
            </p:cNvPr>
            <p:cNvSpPr txBox="1"/>
            <p:nvPr/>
          </p:nvSpPr>
          <p:spPr>
            <a:xfrm>
              <a:off x="11055241" y="6248379"/>
              <a:ext cx="314541" cy="325076"/>
            </a:xfrm>
            <a:prstGeom prst="rect">
              <a:avLst/>
            </a:prstGeom>
            <a:noFill/>
          </p:spPr>
          <p:txBody>
            <a:bodyPr wrap="none" rtlCol="0">
              <a:spAutoFit/>
            </a:bodyPr>
            <a:lstStyle/>
            <a:p>
              <a:pPr algn="ctr"/>
              <a:r>
                <a:rPr lang="en-US" sz="1600" dirty="0">
                  <a:latin typeface="+mj-lt"/>
                  <a:cs typeface="Calibri" panose="020F0502020204030204" pitchFamily="34" charset="0"/>
                </a:rPr>
                <a:t>N</a:t>
              </a:r>
            </a:p>
          </p:txBody>
        </p:sp>
      </p:grpSp>
      <p:cxnSp>
        <p:nvCxnSpPr>
          <p:cNvPr id="6" name="Straight Connector 5">
            <a:extLst>
              <a:ext uri="{FF2B5EF4-FFF2-40B4-BE49-F238E27FC236}">
                <a16:creationId xmlns:a16="http://schemas.microsoft.com/office/drawing/2014/main" id="{FE5ED019-374F-3153-4251-84549D6F1ED4}"/>
              </a:ext>
            </a:extLst>
          </p:cNvPr>
          <p:cNvCxnSpPr>
            <a:cxnSpLocks/>
          </p:cNvCxnSpPr>
          <p:nvPr/>
        </p:nvCxnSpPr>
        <p:spPr>
          <a:xfrm>
            <a:off x="6519073" y="4689042"/>
            <a:ext cx="2612088" cy="1146043"/>
          </a:xfrm>
          <a:prstGeom prst="line">
            <a:avLst/>
          </a:prstGeom>
          <a:ln w="38100">
            <a:solidFill>
              <a:srgbClr val="FF0000"/>
            </a:solidFill>
            <a:prstDash val="solid"/>
          </a:ln>
        </p:spPr>
        <p:style>
          <a:lnRef idx="3">
            <a:schemeClr val="dk1"/>
          </a:lnRef>
          <a:fillRef idx="0">
            <a:schemeClr val="dk1"/>
          </a:fillRef>
          <a:effectRef idx="2">
            <a:schemeClr val="dk1"/>
          </a:effectRef>
          <a:fontRef idx="minor">
            <a:schemeClr val="tx1"/>
          </a:fontRef>
        </p:style>
      </p:cxnSp>
      <p:sp>
        <p:nvSpPr>
          <p:cNvPr id="7" name="Arc 6">
            <a:extLst>
              <a:ext uri="{FF2B5EF4-FFF2-40B4-BE49-F238E27FC236}">
                <a16:creationId xmlns:a16="http://schemas.microsoft.com/office/drawing/2014/main" id="{0F4F2C89-2080-3D92-6891-C6CBDA142DDD}"/>
              </a:ext>
            </a:extLst>
          </p:cNvPr>
          <p:cNvSpPr/>
          <p:nvPr/>
        </p:nvSpPr>
        <p:spPr>
          <a:xfrm rot="15999574">
            <a:off x="6891266" y="4360852"/>
            <a:ext cx="1010255" cy="872313"/>
          </a:xfrm>
          <a:prstGeom prst="arc">
            <a:avLst/>
          </a:prstGeom>
          <a:ln>
            <a:solidFill>
              <a:schemeClr val="tx1"/>
            </a:solidFill>
            <a:head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390348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Effects of misallocation</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811301" y="1676867"/>
            <a:ext cx="5537157" cy="4348346"/>
          </a:xfrm>
        </p:spPr>
        <p:txBody>
          <a:bodyPr>
            <a:noAutofit/>
          </a:bodyPr>
          <a:lstStyle/>
          <a:p>
            <a:pPr marL="224026" indent="-224026" defTabSz="896111">
              <a:lnSpc>
                <a:spcPct val="100000"/>
              </a:lnSpc>
              <a:spcBef>
                <a:spcPts val="3000"/>
              </a:spcBef>
              <a:spcAft>
                <a:spcPts val="600"/>
              </a:spcAft>
              <a:defRPr sz="2100"/>
            </a:pPr>
            <a:r>
              <a:rPr lang="en-GB" dirty="0">
                <a:latin typeface="+mj-lt"/>
              </a:rPr>
              <a:t>Equilibrium moves from A to B</a:t>
            </a:r>
          </a:p>
          <a:p>
            <a:pPr marL="224026" indent="-224026" defTabSz="896111">
              <a:lnSpc>
                <a:spcPct val="100000"/>
              </a:lnSpc>
              <a:spcBef>
                <a:spcPts val="3000"/>
              </a:spcBef>
              <a:spcAft>
                <a:spcPts val="600"/>
              </a:spcAft>
              <a:defRPr sz="2100"/>
            </a:pPr>
            <a:r>
              <a:rPr lang="en-GB" dirty="0">
                <a:latin typeface="+mj-lt"/>
              </a:rPr>
              <a:t>Ratio of output in T to output in N falls</a:t>
            </a:r>
          </a:p>
          <a:p>
            <a:pPr marL="224026" indent="-224026" defTabSz="896111">
              <a:lnSpc>
                <a:spcPct val="100000"/>
              </a:lnSpc>
              <a:spcBef>
                <a:spcPts val="3000"/>
              </a:spcBef>
              <a:spcAft>
                <a:spcPts val="600"/>
              </a:spcAft>
              <a:defRPr sz="2100"/>
            </a:pPr>
            <a:r>
              <a:rPr lang="en-GB" dirty="0">
                <a:latin typeface="+mj-lt"/>
              </a:rPr>
              <a:t>Economy </a:t>
            </a:r>
            <a:r>
              <a:rPr lang="en-GB" dirty="0">
                <a:solidFill>
                  <a:srgbClr val="EC6D0B"/>
                </a:solidFill>
                <a:latin typeface="+mj-lt"/>
              </a:rPr>
              <a:t>worse off</a:t>
            </a:r>
          </a:p>
          <a:p>
            <a:pPr marL="224026" indent="-224026" defTabSz="896111">
              <a:lnSpc>
                <a:spcPct val="100000"/>
              </a:lnSpc>
              <a:spcBef>
                <a:spcPts val="3000"/>
              </a:spcBef>
              <a:spcAft>
                <a:spcPts val="600"/>
              </a:spcAft>
              <a:defRPr sz="2100"/>
            </a:pPr>
            <a:endParaRPr lang="en-GB" dirty="0">
              <a:latin typeface="+mj-lt"/>
            </a:endParaRPr>
          </a:p>
        </p:txBody>
      </p:sp>
      <p:grpSp>
        <p:nvGrpSpPr>
          <p:cNvPr id="20" name="Group 19">
            <a:extLst>
              <a:ext uri="{FF2B5EF4-FFF2-40B4-BE49-F238E27FC236}">
                <a16:creationId xmlns:a16="http://schemas.microsoft.com/office/drawing/2014/main" id="{8881C7DF-47B4-6559-0450-164E2F81605A}"/>
              </a:ext>
            </a:extLst>
          </p:cNvPr>
          <p:cNvGrpSpPr/>
          <p:nvPr/>
        </p:nvGrpSpPr>
        <p:grpSpPr>
          <a:xfrm>
            <a:off x="6062803" y="1493480"/>
            <a:ext cx="5083449" cy="4737829"/>
            <a:chOff x="6062803" y="1493480"/>
            <a:chExt cx="5083449" cy="4737829"/>
          </a:xfrm>
        </p:grpSpPr>
        <p:grpSp>
          <p:nvGrpSpPr>
            <p:cNvPr id="4" name="Group 3">
              <a:extLst>
                <a:ext uri="{FF2B5EF4-FFF2-40B4-BE49-F238E27FC236}">
                  <a16:creationId xmlns:a16="http://schemas.microsoft.com/office/drawing/2014/main" id="{9A82D8DF-7405-795D-877F-07B474991F9D}"/>
                </a:ext>
              </a:extLst>
            </p:cNvPr>
            <p:cNvGrpSpPr/>
            <p:nvPr/>
          </p:nvGrpSpPr>
          <p:grpSpPr>
            <a:xfrm>
              <a:off x="6062803" y="1493480"/>
              <a:ext cx="5083449" cy="4737829"/>
              <a:chOff x="6385836" y="2024246"/>
              <a:chExt cx="4982374" cy="4549210"/>
            </a:xfrm>
          </p:grpSpPr>
          <p:cxnSp>
            <p:nvCxnSpPr>
              <p:cNvPr id="8" name="Straight Connector 7">
                <a:extLst>
                  <a:ext uri="{FF2B5EF4-FFF2-40B4-BE49-F238E27FC236}">
                    <a16:creationId xmlns:a16="http://schemas.microsoft.com/office/drawing/2014/main" id="{5318DEBA-95D7-68FC-2925-439D5B60D8F6}"/>
                  </a:ext>
                </a:extLst>
              </p:cNvPr>
              <p:cNvCxnSpPr>
                <a:cxnSpLocks/>
              </p:cNvCxnSpPr>
              <p:nvPr/>
            </p:nvCxnSpPr>
            <p:spPr>
              <a:xfrm>
                <a:off x="6795942" y="4010781"/>
                <a:ext cx="2603063" cy="2252272"/>
              </a:xfrm>
              <a:prstGeom prst="line">
                <a:avLst/>
              </a:prstGeom>
              <a:ln w="38100">
                <a:solidFill>
                  <a:srgbClr val="00B050"/>
                </a:solidFill>
                <a:prstDash val="solid"/>
              </a:ln>
            </p:spPr>
            <p:style>
              <a:lnRef idx="3">
                <a:schemeClr val="dk1"/>
              </a:lnRef>
              <a:fillRef idx="0">
                <a:schemeClr val="dk1"/>
              </a:fillRef>
              <a:effectRef idx="2">
                <a:schemeClr val="dk1"/>
              </a:effectRef>
              <a:fontRef idx="minor">
                <a:schemeClr val="tx1"/>
              </a:fontRef>
            </p:style>
          </p:cxnSp>
          <p:cxnSp>
            <p:nvCxnSpPr>
              <p:cNvPr id="9" name="Straight Arrow Connector 8">
                <a:extLst>
                  <a:ext uri="{FF2B5EF4-FFF2-40B4-BE49-F238E27FC236}">
                    <a16:creationId xmlns:a16="http://schemas.microsoft.com/office/drawing/2014/main" id="{8F0921D9-304D-6955-CB47-DE8876141B90}"/>
                  </a:ext>
                </a:extLst>
              </p:cNvPr>
              <p:cNvCxnSpPr>
                <a:cxnSpLocks/>
              </p:cNvCxnSpPr>
              <p:nvPr/>
            </p:nvCxnSpPr>
            <p:spPr>
              <a:xfrm>
                <a:off x="6791071" y="6263248"/>
                <a:ext cx="4577139" cy="1"/>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10" name="Straight Arrow Connector 9">
                <a:extLst>
                  <a:ext uri="{FF2B5EF4-FFF2-40B4-BE49-F238E27FC236}">
                    <a16:creationId xmlns:a16="http://schemas.microsoft.com/office/drawing/2014/main" id="{C9811C4C-7EAA-D03F-2949-571DD3EB9F87}"/>
                  </a:ext>
                </a:extLst>
              </p:cNvPr>
              <p:cNvCxnSpPr>
                <a:cxnSpLocks/>
              </p:cNvCxnSpPr>
              <p:nvPr/>
            </p:nvCxnSpPr>
            <p:spPr>
              <a:xfrm flipV="1">
                <a:off x="6791788" y="2150272"/>
                <a:ext cx="0" cy="4098108"/>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6004964E-6364-954C-D570-A992C6889A5C}"/>
                  </a:ext>
                </a:extLst>
              </p:cNvPr>
              <p:cNvSpPr txBox="1"/>
              <p:nvPr/>
            </p:nvSpPr>
            <p:spPr>
              <a:xfrm>
                <a:off x="6385836" y="2150856"/>
                <a:ext cx="281546" cy="325076"/>
              </a:xfrm>
              <a:prstGeom prst="rect">
                <a:avLst/>
              </a:prstGeom>
              <a:noFill/>
            </p:spPr>
            <p:txBody>
              <a:bodyPr wrap="none" rtlCol="0">
                <a:spAutoFit/>
              </a:bodyPr>
              <a:lstStyle/>
              <a:p>
                <a:pPr algn="ctr"/>
                <a:r>
                  <a:rPr lang="en-US" sz="1600" dirty="0">
                    <a:latin typeface="+mj-lt"/>
                    <a:cs typeface="Calibri" panose="020F0502020204030204" pitchFamily="34" charset="0"/>
                  </a:rPr>
                  <a:t>T</a:t>
                </a:r>
              </a:p>
            </p:txBody>
          </p:sp>
          <p:sp>
            <p:nvSpPr>
              <p:cNvPr id="12" name="Oval 11">
                <a:extLst>
                  <a:ext uri="{FF2B5EF4-FFF2-40B4-BE49-F238E27FC236}">
                    <a16:creationId xmlns:a16="http://schemas.microsoft.com/office/drawing/2014/main" id="{11981F94-9ABA-CF64-F1E0-7766F5F84016}"/>
                  </a:ext>
                </a:extLst>
              </p:cNvPr>
              <p:cNvSpPr/>
              <p:nvPr/>
            </p:nvSpPr>
            <p:spPr>
              <a:xfrm>
                <a:off x="7936945" y="4967664"/>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TextBox 12">
                <a:extLst>
                  <a:ext uri="{FF2B5EF4-FFF2-40B4-BE49-F238E27FC236}">
                    <a16:creationId xmlns:a16="http://schemas.microsoft.com/office/drawing/2014/main" id="{6FA6DE77-5270-34F3-0903-5285FA9DA2DA}"/>
                  </a:ext>
                </a:extLst>
              </p:cNvPr>
              <p:cNvSpPr txBox="1"/>
              <p:nvPr/>
            </p:nvSpPr>
            <p:spPr>
              <a:xfrm>
                <a:off x="8059477" y="4727897"/>
                <a:ext cx="303543" cy="325076"/>
              </a:xfrm>
              <a:prstGeom prst="rect">
                <a:avLst/>
              </a:prstGeom>
              <a:noFill/>
            </p:spPr>
            <p:txBody>
              <a:bodyPr wrap="none" rtlCol="0">
                <a:spAutoFit/>
              </a:bodyPr>
              <a:lstStyle/>
              <a:p>
                <a:pPr algn="ctr"/>
                <a:r>
                  <a:rPr lang="en-US" sz="1600" dirty="0">
                    <a:latin typeface="+mj-lt"/>
                    <a:cs typeface="Calibri" panose="020F0502020204030204" pitchFamily="34" charset="0"/>
                  </a:rPr>
                  <a:t>A</a:t>
                </a:r>
              </a:p>
            </p:txBody>
          </p:sp>
          <p:sp>
            <p:nvSpPr>
              <p:cNvPr id="14" name="TextBox 13">
                <a:extLst>
                  <a:ext uri="{FF2B5EF4-FFF2-40B4-BE49-F238E27FC236}">
                    <a16:creationId xmlns:a16="http://schemas.microsoft.com/office/drawing/2014/main" id="{BDE8297A-03EE-C49B-95D8-2EC61C94FA02}"/>
                  </a:ext>
                </a:extLst>
              </p:cNvPr>
              <p:cNvSpPr txBox="1"/>
              <p:nvPr/>
            </p:nvSpPr>
            <p:spPr>
              <a:xfrm>
                <a:off x="7407587" y="2024246"/>
                <a:ext cx="3907276" cy="443286"/>
              </a:xfrm>
              <a:prstGeom prst="rect">
                <a:avLst/>
              </a:prstGeom>
              <a:noFill/>
            </p:spPr>
            <p:txBody>
              <a:bodyPr wrap="none" rtlCol="0">
                <a:spAutoFit/>
              </a:bodyPr>
              <a:lstStyle/>
              <a:p>
                <a:r>
                  <a:rPr lang="en-US" sz="2400" dirty="0">
                    <a:latin typeface="+mj-lt"/>
                    <a:cs typeface="Calibri" panose="020F0502020204030204" pitchFamily="34" charset="0"/>
                  </a:rPr>
                  <a:t>Misallocation between sectors</a:t>
                </a:r>
              </a:p>
            </p:txBody>
          </p:sp>
          <p:sp>
            <p:nvSpPr>
              <p:cNvPr id="15" name="TextBox 14">
                <a:extLst>
                  <a:ext uri="{FF2B5EF4-FFF2-40B4-BE49-F238E27FC236}">
                    <a16:creationId xmlns:a16="http://schemas.microsoft.com/office/drawing/2014/main" id="{FAA41302-7EBB-D256-AD76-1E626F46BAA6}"/>
                  </a:ext>
                </a:extLst>
              </p:cNvPr>
              <p:cNvSpPr txBox="1"/>
              <p:nvPr/>
            </p:nvSpPr>
            <p:spPr>
              <a:xfrm>
                <a:off x="11017818" y="6248380"/>
                <a:ext cx="314541" cy="325076"/>
              </a:xfrm>
              <a:prstGeom prst="rect">
                <a:avLst/>
              </a:prstGeom>
              <a:noFill/>
            </p:spPr>
            <p:txBody>
              <a:bodyPr wrap="none" rtlCol="0">
                <a:spAutoFit/>
              </a:bodyPr>
              <a:lstStyle/>
              <a:p>
                <a:pPr algn="ctr"/>
                <a:r>
                  <a:rPr lang="en-US" sz="1600" dirty="0">
                    <a:latin typeface="+mj-lt"/>
                    <a:cs typeface="Calibri" panose="020F0502020204030204" pitchFamily="34" charset="0"/>
                  </a:rPr>
                  <a:t>N</a:t>
                </a:r>
              </a:p>
            </p:txBody>
          </p:sp>
        </p:grpSp>
        <p:grpSp>
          <p:nvGrpSpPr>
            <p:cNvPr id="19" name="Group 18">
              <a:extLst>
                <a:ext uri="{FF2B5EF4-FFF2-40B4-BE49-F238E27FC236}">
                  <a16:creationId xmlns:a16="http://schemas.microsoft.com/office/drawing/2014/main" id="{AF486583-65CA-7592-36C0-DA277C2F0B56}"/>
                </a:ext>
              </a:extLst>
            </p:cNvPr>
            <p:cNvGrpSpPr/>
            <p:nvPr/>
          </p:nvGrpSpPr>
          <p:grpSpPr>
            <a:xfrm>
              <a:off x="6486465" y="3277202"/>
              <a:ext cx="2728152" cy="2639747"/>
              <a:chOff x="6486465" y="3277202"/>
              <a:chExt cx="2728152" cy="2639747"/>
            </a:xfrm>
          </p:grpSpPr>
          <p:cxnSp>
            <p:nvCxnSpPr>
              <p:cNvPr id="6" name="Straight Connector 5">
                <a:extLst>
                  <a:ext uri="{FF2B5EF4-FFF2-40B4-BE49-F238E27FC236}">
                    <a16:creationId xmlns:a16="http://schemas.microsoft.com/office/drawing/2014/main" id="{FE5ED019-374F-3153-4251-84549D6F1ED4}"/>
                  </a:ext>
                </a:extLst>
              </p:cNvPr>
              <p:cNvCxnSpPr>
                <a:cxnSpLocks/>
              </p:cNvCxnSpPr>
              <p:nvPr/>
            </p:nvCxnSpPr>
            <p:spPr>
              <a:xfrm>
                <a:off x="6486465" y="4770906"/>
                <a:ext cx="2612088" cy="1146043"/>
              </a:xfrm>
              <a:prstGeom prst="line">
                <a:avLst/>
              </a:prstGeom>
              <a:ln w="38100">
                <a:solidFill>
                  <a:srgbClr val="FF0000"/>
                </a:solidFill>
                <a:prstDash val="solid"/>
              </a:ln>
            </p:spPr>
            <p:style>
              <a:lnRef idx="3">
                <a:schemeClr val="dk1"/>
              </a:lnRef>
              <a:fillRef idx="0">
                <a:schemeClr val="dk1"/>
              </a:fillRef>
              <a:effectRef idx="2">
                <a:schemeClr val="dk1"/>
              </a:effectRef>
              <a:fontRef idx="minor">
                <a:schemeClr val="tx1"/>
              </a:fontRef>
            </p:style>
          </p:cxnSp>
          <p:sp>
            <p:nvSpPr>
              <p:cNvPr id="7" name="Arc 6">
                <a:extLst>
                  <a:ext uri="{FF2B5EF4-FFF2-40B4-BE49-F238E27FC236}">
                    <a16:creationId xmlns:a16="http://schemas.microsoft.com/office/drawing/2014/main" id="{0F4F2C89-2080-3D92-6891-C6CBDA142DDD}"/>
                  </a:ext>
                </a:extLst>
              </p:cNvPr>
              <p:cNvSpPr/>
              <p:nvPr/>
            </p:nvSpPr>
            <p:spPr>
              <a:xfrm rot="15999574">
                <a:off x="6822533" y="4454664"/>
                <a:ext cx="1010255" cy="872313"/>
              </a:xfrm>
              <a:prstGeom prst="arc">
                <a:avLst/>
              </a:prstGeom>
              <a:ln>
                <a:solidFill>
                  <a:schemeClr val="tx1"/>
                </a:solidFill>
                <a:head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Freeform 4">
                <a:extLst>
                  <a:ext uri="{FF2B5EF4-FFF2-40B4-BE49-F238E27FC236}">
                    <a16:creationId xmlns:a16="http://schemas.microsoft.com/office/drawing/2014/main" id="{150E21C6-E9EB-0CC0-C78E-D6B17277F5A7}"/>
                  </a:ext>
                </a:extLst>
              </p:cNvPr>
              <p:cNvSpPr/>
              <p:nvPr/>
            </p:nvSpPr>
            <p:spPr>
              <a:xfrm>
                <a:off x="7353732" y="3277202"/>
                <a:ext cx="1860885" cy="1812757"/>
              </a:xfrm>
              <a:custGeom>
                <a:avLst/>
                <a:gdLst>
                  <a:gd name="connsiteX0" fmla="*/ 0 w 1860885"/>
                  <a:gd name="connsiteY0" fmla="*/ 0 h 1812757"/>
                  <a:gd name="connsiteX1" fmla="*/ 417095 w 1860885"/>
                  <a:gd name="connsiteY1" fmla="*/ 1379621 h 1812757"/>
                  <a:gd name="connsiteX2" fmla="*/ 1860885 w 1860885"/>
                  <a:gd name="connsiteY2" fmla="*/ 1812757 h 1812757"/>
                </a:gdLst>
                <a:ahLst/>
                <a:cxnLst>
                  <a:cxn ang="0">
                    <a:pos x="connsiteX0" y="connsiteY0"/>
                  </a:cxn>
                  <a:cxn ang="0">
                    <a:pos x="connsiteX1" y="connsiteY1"/>
                  </a:cxn>
                  <a:cxn ang="0">
                    <a:pos x="connsiteX2" y="connsiteY2"/>
                  </a:cxn>
                </a:cxnLst>
                <a:rect l="l" t="t" r="r" b="b"/>
                <a:pathLst>
                  <a:path w="1860885" h="1812757">
                    <a:moveTo>
                      <a:pt x="0" y="0"/>
                    </a:moveTo>
                    <a:cubicBezTo>
                      <a:pt x="53474" y="538747"/>
                      <a:pt x="106948" y="1077495"/>
                      <a:pt x="417095" y="1379621"/>
                    </a:cubicBezTo>
                    <a:cubicBezTo>
                      <a:pt x="727243" y="1681747"/>
                      <a:pt x="1294064" y="1747252"/>
                      <a:pt x="1860885" y="1812757"/>
                    </a:cubicBezTo>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a:extLst>
                  <a:ext uri="{FF2B5EF4-FFF2-40B4-BE49-F238E27FC236}">
                    <a16:creationId xmlns:a16="http://schemas.microsoft.com/office/drawing/2014/main" id="{C4870953-C346-E015-69D7-BA9F0D5FD40B}"/>
                  </a:ext>
                </a:extLst>
              </p:cNvPr>
              <p:cNvSpPr/>
              <p:nvPr/>
            </p:nvSpPr>
            <p:spPr>
              <a:xfrm>
                <a:off x="6936200" y="3675260"/>
                <a:ext cx="1860885" cy="1812757"/>
              </a:xfrm>
              <a:custGeom>
                <a:avLst/>
                <a:gdLst>
                  <a:gd name="connsiteX0" fmla="*/ 0 w 1860885"/>
                  <a:gd name="connsiteY0" fmla="*/ 0 h 1812757"/>
                  <a:gd name="connsiteX1" fmla="*/ 417095 w 1860885"/>
                  <a:gd name="connsiteY1" fmla="*/ 1379621 h 1812757"/>
                  <a:gd name="connsiteX2" fmla="*/ 1860885 w 1860885"/>
                  <a:gd name="connsiteY2" fmla="*/ 1812757 h 1812757"/>
                </a:gdLst>
                <a:ahLst/>
                <a:cxnLst>
                  <a:cxn ang="0">
                    <a:pos x="connsiteX0" y="connsiteY0"/>
                  </a:cxn>
                  <a:cxn ang="0">
                    <a:pos x="connsiteX1" y="connsiteY1"/>
                  </a:cxn>
                  <a:cxn ang="0">
                    <a:pos x="connsiteX2" y="connsiteY2"/>
                  </a:cxn>
                </a:cxnLst>
                <a:rect l="l" t="t" r="r" b="b"/>
                <a:pathLst>
                  <a:path w="1860885" h="1812757">
                    <a:moveTo>
                      <a:pt x="0" y="0"/>
                    </a:moveTo>
                    <a:cubicBezTo>
                      <a:pt x="53474" y="538747"/>
                      <a:pt x="106948" y="1077495"/>
                      <a:pt x="417095" y="1379621"/>
                    </a:cubicBezTo>
                    <a:cubicBezTo>
                      <a:pt x="727243" y="1681747"/>
                      <a:pt x="1294064" y="1747252"/>
                      <a:pt x="1860885" y="1812757"/>
                    </a:cubicBezTo>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AD38AB07-3382-4263-86C6-411696F045DA}"/>
                  </a:ext>
                </a:extLst>
              </p:cNvPr>
              <p:cNvSpPr/>
              <p:nvPr/>
            </p:nvSpPr>
            <p:spPr>
              <a:xfrm>
                <a:off x="7392050" y="5126984"/>
                <a:ext cx="179035" cy="16520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TextBox 17">
                <a:extLst>
                  <a:ext uri="{FF2B5EF4-FFF2-40B4-BE49-F238E27FC236}">
                    <a16:creationId xmlns:a16="http://schemas.microsoft.com/office/drawing/2014/main" id="{876DD5D4-8664-E8F9-8223-5D396111D318}"/>
                  </a:ext>
                </a:extLst>
              </p:cNvPr>
              <p:cNvSpPr txBox="1"/>
              <p:nvPr/>
            </p:nvSpPr>
            <p:spPr>
              <a:xfrm>
                <a:off x="7476562" y="4864284"/>
                <a:ext cx="309701" cy="338554"/>
              </a:xfrm>
              <a:prstGeom prst="rect">
                <a:avLst/>
              </a:prstGeom>
              <a:noFill/>
            </p:spPr>
            <p:txBody>
              <a:bodyPr wrap="none" rtlCol="0">
                <a:spAutoFit/>
              </a:bodyPr>
              <a:lstStyle/>
              <a:p>
                <a:pPr algn="ctr"/>
                <a:r>
                  <a:rPr lang="en-US" sz="1600" dirty="0">
                    <a:latin typeface="+mj-lt"/>
                    <a:cs typeface="Calibri" panose="020F0502020204030204" pitchFamily="34" charset="0"/>
                  </a:rPr>
                  <a:t>B</a:t>
                </a:r>
              </a:p>
            </p:txBody>
          </p:sp>
        </p:grpSp>
      </p:grpSp>
    </p:spTree>
    <p:extLst>
      <p:ext uri="{BB962C8B-B14F-4D97-AF65-F5344CB8AC3E}">
        <p14:creationId xmlns:p14="http://schemas.microsoft.com/office/powerpoint/2010/main" val="2525331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FF6D2-86A2-5B29-F2D0-683263110103}"/>
              </a:ext>
            </a:extLst>
          </p:cNvPr>
          <p:cNvSpPr>
            <a:spLocks noGrp="1"/>
          </p:cNvSpPr>
          <p:nvPr>
            <p:ph type="title"/>
          </p:nvPr>
        </p:nvSpPr>
        <p:spPr>
          <a:xfrm>
            <a:off x="700636" y="832787"/>
            <a:ext cx="10691265" cy="511849"/>
          </a:xfrm>
        </p:spPr>
        <p:txBody>
          <a:bodyPr>
            <a:noAutofit/>
          </a:bodyPr>
          <a:lstStyle/>
          <a:p>
            <a:r>
              <a:rPr lang="en-US" sz="3200" dirty="0"/>
              <a:t>Misallocation within sectors – </a:t>
            </a:r>
            <a:r>
              <a:rPr lang="en-US" sz="3200" dirty="0" err="1"/>
              <a:t>favouring</a:t>
            </a:r>
            <a:r>
              <a:rPr lang="en-US" sz="3200" dirty="0"/>
              <a:t> the small</a:t>
            </a:r>
          </a:p>
        </p:txBody>
      </p:sp>
      <p:sp>
        <p:nvSpPr>
          <p:cNvPr id="3" name="Content Placeholder 2">
            <a:extLst>
              <a:ext uri="{FF2B5EF4-FFF2-40B4-BE49-F238E27FC236}">
                <a16:creationId xmlns:a16="http://schemas.microsoft.com/office/drawing/2014/main" id="{EDAE96A7-4DC5-7339-D6E8-A9D129D9789C}"/>
              </a:ext>
            </a:extLst>
          </p:cNvPr>
          <p:cNvSpPr>
            <a:spLocks noGrp="1"/>
          </p:cNvSpPr>
          <p:nvPr>
            <p:ph idx="1"/>
          </p:nvPr>
        </p:nvSpPr>
        <p:spPr>
          <a:xfrm>
            <a:off x="700635" y="1580868"/>
            <a:ext cx="5135961" cy="2835489"/>
          </a:xfrm>
        </p:spPr>
        <p:txBody>
          <a:bodyPr>
            <a:noAutofit/>
          </a:bodyPr>
          <a:lstStyle/>
          <a:p>
            <a:pPr marL="0" indent="0" algn="ctr" defTabSz="896111">
              <a:lnSpc>
                <a:spcPct val="100000"/>
              </a:lnSpc>
              <a:spcBef>
                <a:spcPts val="600"/>
              </a:spcBef>
              <a:spcAft>
                <a:spcPts val="600"/>
              </a:spcAft>
              <a:buNone/>
              <a:defRPr sz="2100"/>
            </a:pPr>
            <a:r>
              <a:rPr lang="en-GB" dirty="0">
                <a:solidFill>
                  <a:srgbClr val="EC6D0B"/>
                </a:solidFill>
                <a:latin typeface="+mj-lt"/>
              </a:rPr>
              <a:t>Politics</a:t>
            </a:r>
          </a:p>
          <a:p>
            <a:pPr marL="224026" indent="-224026" defTabSz="896111">
              <a:lnSpc>
                <a:spcPct val="100000"/>
              </a:lnSpc>
              <a:spcBef>
                <a:spcPts val="600"/>
              </a:spcBef>
              <a:spcAft>
                <a:spcPts val="600"/>
              </a:spcAft>
              <a:defRPr sz="2100"/>
            </a:pPr>
            <a:r>
              <a:rPr lang="en-GB" dirty="0">
                <a:latin typeface="+mj-lt"/>
              </a:rPr>
              <a:t>Without foreign competition, firms can more easily lobby for local regulations </a:t>
            </a:r>
          </a:p>
          <a:p>
            <a:pPr marL="681226" lvl="1" indent="-224026" defTabSz="896111">
              <a:lnSpc>
                <a:spcPct val="100000"/>
              </a:lnSpc>
              <a:spcBef>
                <a:spcPts val="0"/>
              </a:spcBef>
              <a:defRPr sz="2100"/>
            </a:pPr>
            <a:r>
              <a:rPr lang="en-GB" dirty="0">
                <a:latin typeface="+mj-lt"/>
              </a:rPr>
              <a:t>to erect barriers to entry</a:t>
            </a:r>
          </a:p>
          <a:p>
            <a:pPr marL="681226" lvl="1" indent="-224026" defTabSz="896111">
              <a:lnSpc>
                <a:spcPct val="100000"/>
              </a:lnSpc>
              <a:spcBef>
                <a:spcPts val="0"/>
              </a:spcBef>
              <a:defRPr sz="2100"/>
            </a:pPr>
            <a:r>
              <a:rPr lang="en-GB" dirty="0">
                <a:latin typeface="+mj-lt"/>
              </a:rPr>
              <a:t>to put constraints on firms growing</a:t>
            </a:r>
          </a:p>
          <a:p>
            <a:pPr marL="224026" indent="-224026" defTabSz="896111">
              <a:lnSpc>
                <a:spcPct val="100000"/>
              </a:lnSpc>
              <a:spcBef>
                <a:spcPts val="600"/>
              </a:spcBef>
              <a:spcAft>
                <a:spcPts val="600"/>
              </a:spcAft>
              <a:defRPr sz="2100"/>
            </a:pPr>
            <a:r>
              <a:rPr lang="en-GB" dirty="0">
                <a:latin typeface="+mj-lt"/>
              </a:rPr>
              <a:t>Politicians are receptive to small firms as</a:t>
            </a:r>
          </a:p>
          <a:p>
            <a:pPr marL="681226" lvl="1" indent="-224026" defTabSz="896111">
              <a:lnSpc>
                <a:spcPct val="100000"/>
              </a:lnSpc>
              <a:spcBef>
                <a:spcPts val="0"/>
              </a:spcBef>
              <a:defRPr sz="2100"/>
            </a:pPr>
            <a:r>
              <a:rPr lang="en-GB" dirty="0">
                <a:latin typeface="+mj-lt"/>
              </a:rPr>
              <a:t>entrepreneurship - income mobility</a:t>
            </a:r>
          </a:p>
          <a:p>
            <a:pPr marL="681226" lvl="1" indent="-224026" defTabSz="896111">
              <a:lnSpc>
                <a:spcPct val="100000"/>
              </a:lnSpc>
              <a:spcBef>
                <a:spcPts val="0"/>
              </a:spcBef>
              <a:defRPr sz="2100"/>
            </a:pPr>
            <a:r>
              <a:rPr lang="en-GB" dirty="0">
                <a:latin typeface="+mj-lt"/>
              </a:rPr>
              <a:t>small firms employ many people</a:t>
            </a:r>
          </a:p>
        </p:txBody>
      </p:sp>
      <p:sp>
        <p:nvSpPr>
          <p:cNvPr id="6" name="Content Placeholder 2">
            <a:extLst>
              <a:ext uri="{FF2B5EF4-FFF2-40B4-BE49-F238E27FC236}">
                <a16:creationId xmlns:a16="http://schemas.microsoft.com/office/drawing/2014/main" id="{994985CF-9AF7-12F3-A646-5287BE336C78}"/>
              </a:ext>
            </a:extLst>
          </p:cNvPr>
          <p:cNvSpPr txBox="1">
            <a:spLocks/>
          </p:cNvSpPr>
          <p:nvPr/>
        </p:nvSpPr>
        <p:spPr>
          <a:xfrm>
            <a:off x="6355406" y="1580868"/>
            <a:ext cx="5228019" cy="2835489"/>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896111">
              <a:lnSpc>
                <a:spcPct val="100000"/>
              </a:lnSpc>
              <a:spcBef>
                <a:spcPts val="600"/>
              </a:spcBef>
              <a:spcAft>
                <a:spcPts val="600"/>
              </a:spcAft>
              <a:buFont typeface="Arial" panose="020B0604020202020204" pitchFamily="34" charset="0"/>
              <a:buNone/>
              <a:defRPr sz="2100"/>
            </a:pPr>
            <a:r>
              <a:rPr lang="en-GB" sz="2100" dirty="0">
                <a:solidFill>
                  <a:srgbClr val="EC6D0B"/>
                </a:solidFill>
                <a:latin typeface="+mj-lt"/>
              </a:rPr>
              <a:t>Finance</a:t>
            </a:r>
          </a:p>
          <a:p>
            <a:pPr marL="224026" indent="-224026" defTabSz="896111">
              <a:lnSpc>
                <a:spcPct val="100000"/>
              </a:lnSpc>
              <a:spcBef>
                <a:spcPts val="600"/>
              </a:spcBef>
              <a:spcAft>
                <a:spcPts val="600"/>
              </a:spcAft>
              <a:defRPr sz="2100"/>
            </a:pPr>
            <a:r>
              <a:rPr lang="en-GB" sz="2100" dirty="0">
                <a:latin typeface="+mj-lt"/>
              </a:rPr>
              <a:t>Banks in underdeveloped financial markets lack managerial talent and tools to diversity their credit portfolio</a:t>
            </a:r>
          </a:p>
          <a:p>
            <a:pPr marL="224026" indent="-224026" defTabSz="896111">
              <a:lnSpc>
                <a:spcPct val="100000"/>
              </a:lnSpc>
              <a:spcBef>
                <a:spcPts val="600"/>
              </a:spcBef>
              <a:spcAft>
                <a:spcPts val="600"/>
              </a:spcAft>
              <a:defRPr sz="2100"/>
            </a:pPr>
            <a:r>
              <a:rPr lang="en-GB" sz="2100" dirty="0">
                <a:latin typeface="+mj-lt"/>
              </a:rPr>
              <a:t>They are wary of giving large loans to a few firms.</a:t>
            </a:r>
          </a:p>
          <a:p>
            <a:pPr marL="224026" indent="-224026" defTabSz="896111">
              <a:lnSpc>
                <a:spcPct val="100000"/>
              </a:lnSpc>
              <a:spcBef>
                <a:spcPts val="600"/>
              </a:spcBef>
              <a:spcAft>
                <a:spcPts val="600"/>
              </a:spcAft>
              <a:defRPr sz="2100"/>
            </a:pPr>
            <a:r>
              <a:rPr lang="en-GB" sz="2100" dirty="0">
                <a:latin typeface="+mj-lt"/>
              </a:rPr>
              <a:t>Prefer to spread credit among many small firms.</a:t>
            </a:r>
          </a:p>
        </p:txBody>
      </p:sp>
      <p:sp>
        <p:nvSpPr>
          <p:cNvPr id="4" name="Content Placeholder 2">
            <a:extLst>
              <a:ext uri="{FF2B5EF4-FFF2-40B4-BE49-F238E27FC236}">
                <a16:creationId xmlns:a16="http://schemas.microsoft.com/office/drawing/2014/main" id="{67E6458D-4692-9556-3858-DEBAF866AED0}"/>
              </a:ext>
            </a:extLst>
          </p:cNvPr>
          <p:cNvSpPr txBox="1">
            <a:spLocks/>
          </p:cNvSpPr>
          <p:nvPr/>
        </p:nvSpPr>
        <p:spPr>
          <a:xfrm>
            <a:off x="750367" y="4805680"/>
            <a:ext cx="10691265" cy="124999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spcAft>
                <a:spcPts val="600"/>
              </a:spcAft>
              <a:buNone/>
              <a:defRPr sz="2000"/>
            </a:pPr>
            <a:r>
              <a:rPr lang="en-GB" dirty="0">
                <a:solidFill>
                  <a:srgbClr val="EC6D0B"/>
                </a:solidFill>
                <a:latin typeface="+mj-lt"/>
              </a:rPr>
              <a:t>Consequence</a:t>
            </a:r>
            <a:endParaRPr lang="en-US" dirty="0">
              <a:latin typeface="+mj-lt"/>
            </a:endParaRPr>
          </a:p>
          <a:p>
            <a:pPr algn="ctr">
              <a:lnSpc>
                <a:spcPct val="100000"/>
              </a:lnSpc>
              <a:spcBef>
                <a:spcPts val="0"/>
              </a:spcBef>
              <a:spcAft>
                <a:spcPts val="600"/>
              </a:spcAft>
              <a:defRPr sz="2000"/>
            </a:pPr>
            <a:r>
              <a:rPr lang="en-US" dirty="0">
                <a:latin typeface="+mj-lt"/>
              </a:rPr>
              <a:t>Distribution of firm size becomes left-skewed, biased towards the smaller firms</a:t>
            </a:r>
          </a:p>
          <a:p>
            <a:pPr algn="ctr">
              <a:lnSpc>
                <a:spcPct val="100000"/>
              </a:lnSpc>
              <a:spcBef>
                <a:spcPts val="0"/>
              </a:spcBef>
              <a:spcAft>
                <a:spcPts val="600"/>
              </a:spcAft>
              <a:defRPr sz="2000"/>
            </a:pPr>
            <a:r>
              <a:rPr lang="en-US" dirty="0">
                <a:latin typeface="+mj-lt"/>
              </a:rPr>
              <a:t>Within-sector misallocation</a:t>
            </a:r>
          </a:p>
        </p:txBody>
      </p:sp>
    </p:spTree>
    <p:extLst>
      <p:ext uri="{BB962C8B-B14F-4D97-AF65-F5344CB8AC3E}">
        <p14:creationId xmlns:p14="http://schemas.microsoft.com/office/powerpoint/2010/main" val="1469430923"/>
      </p:ext>
    </p:extLst>
  </p:cSld>
  <p:clrMapOvr>
    <a:masterClrMapping/>
  </p:clrMapOvr>
</p:sld>
</file>

<file path=ppt/theme/theme1.xml><?xml version="1.0" encoding="utf-8"?>
<a:theme xmlns:a="http://schemas.openxmlformats.org/drawingml/2006/main" name="ChronicleVTI">
  <a:themeElements>
    <a:clrScheme name="AnalogousFromDarkSeedLeftStep">
      <a:dk1>
        <a:srgbClr val="000000"/>
      </a:dk1>
      <a:lt1>
        <a:srgbClr val="FFFFFF"/>
      </a:lt1>
      <a:dk2>
        <a:srgbClr val="1A1634"/>
      </a:dk2>
      <a:lt2>
        <a:srgbClr val="F0F3F3"/>
      </a:lt2>
      <a:accent1>
        <a:srgbClr val="E72950"/>
      </a:accent1>
      <a:accent2>
        <a:srgbClr val="D5178E"/>
      </a:accent2>
      <a:accent3>
        <a:srgbClr val="DF29E7"/>
      </a:accent3>
      <a:accent4>
        <a:srgbClr val="7E17D5"/>
      </a:accent4>
      <a:accent5>
        <a:srgbClr val="4129E7"/>
      </a:accent5>
      <a:accent6>
        <a:srgbClr val="174ED5"/>
      </a:accent6>
      <a:hlink>
        <a:srgbClr val="7351C5"/>
      </a:hlink>
      <a:folHlink>
        <a:srgbClr val="7F7F7F"/>
      </a:folHlink>
    </a:clrScheme>
    <a:fontScheme name="Univers Calisto">
      <a:majorFont>
        <a:latin typeface="Univers Condensed"/>
        <a:ea typeface=""/>
        <a:cs typeface=""/>
      </a:majorFont>
      <a:minorFont>
        <a:latin typeface="Calisto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ronicleVTI" id="{508E4D90-5116-4BF0-876B-3F422DD1F65F}" vid="{AA21DC3D-92A8-43A4-8358-ED428371CD55}"/>
    </a:ext>
  </a:extLst>
</a:theme>
</file>

<file path=docProps/app.xml><?xml version="1.0" encoding="utf-8"?>
<Properties xmlns="http://schemas.openxmlformats.org/officeDocument/2006/extended-properties" xmlns:vt="http://schemas.openxmlformats.org/officeDocument/2006/docPropsVTypes">
  <TotalTime>1737</TotalTime>
  <Words>2780</Words>
  <Application>Microsoft Macintosh PowerPoint</Application>
  <PresentationFormat>Widescreen</PresentationFormat>
  <Paragraphs>289</Paragraphs>
  <Slides>46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Arial</vt:lpstr>
      <vt:lpstr>Calibri</vt:lpstr>
      <vt:lpstr>Calisto MT</vt:lpstr>
      <vt:lpstr>Univers Condensed</vt:lpstr>
      <vt:lpstr>Univers Condensed (Headings)</vt:lpstr>
      <vt:lpstr>ChronicleVTI</vt:lpstr>
      <vt:lpstr>Chapter 3  capital inflows and their (Mis)allocation</vt:lpstr>
      <vt:lpstr>The surge of capital flows: benevolent view</vt:lpstr>
      <vt:lpstr>A modern view of capital flows</vt:lpstr>
      <vt:lpstr>A MODEL OF MISALLOCATION</vt:lpstr>
      <vt:lpstr>Setting up the model</vt:lpstr>
      <vt:lpstr>Setting up the model</vt:lpstr>
      <vt:lpstr>Back to model</vt:lpstr>
      <vt:lpstr>Effects of misallocation</vt:lpstr>
      <vt:lpstr>Misallocation within sectors – favouring the small</vt:lpstr>
      <vt:lpstr>Misallocation within sectors – favouring large FIRMS</vt:lpstr>
      <vt:lpstr>Fundamental value and market prices</vt:lpstr>
      <vt:lpstr>Back to model</vt:lpstr>
      <vt:lpstr>Effects of misallocation</vt:lpstr>
      <vt:lpstr>A capital inflow comes</vt:lpstr>
      <vt:lpstr>But with misallocation</vt:lpstr>
      <vt:lpstr>End result</vt:lpstr>
      <vt:lpstr>The seeds of the euro crisis: the investment boom in Portugal</vt:lpstr>
      <vt:lpstr>The sequence of events</vt:lpstr>
      <vt:lpstr>Actual TFP in portugal</vt:lpstr>
      <vt:lpstr>Actual and counterfactual TFP in portugal</vt:lpstr>
      <vt:lpstr>Actual and counterfactual TFP in portugal</vt:lpstr>
      <vt:lpstr>Implications for international competitiveness </vt:lpstr>
      <vt:lpstr>Chile’s 1970s liberalization</vt:lpstr>
      <vt:lpstr>The sequence of events</vt:lpstr>
      <vt:lpstr>Chilean business sector</vt:lpstr>
      <vt:lpstr>Misallocation - conglomerates</vt:lpstr>
      <vt:lpstr>Misallocation - conglomerates</vt:lpstr>
      <vt:lpstr>Misallocation - conglomerates</vt:lpstr>
      <vt:lpstr>Chile’s 1982 crash</vt:lpstr>
      <vt:lpstr>Chile’s macro-financial crash</vt:lpstr>
      <vt:lpstr>Summary</vt:lpstr>
      <vt:lpstr>More euro-area data</vt:lpstr>
      <vt:lpstr>Capital flowing from core to periphery</vt:lpstr>
      <vt:lpstr>Capital flowing from core to periphery</vt:lpstr>
      <vt:lpstr>Current account balance as A ratio of gdp</vt:lpstr>
      <vt:lpstr>Total factor productivity after capital inflows</vt:lpstr>
      <vt:lpstr>Across-sector reallocation in portugal</vt:lpstr>
      <vt:lpstr>Across-sector productivity and markups</vt:lpstr>
      <vt:lpstr>Across-sector reallocation in Spain</vt:lpstr>
      <vt:lpstr>Across-sector reallocation in periphery countries</vt:lpstr>
      <vt:lpstr>Within-sector reallocation, Spain manufacturing</vt:lpstr>
      <vt:lpstr>Within-sector reallocation, spain manufacturing</vt:lpstr>
      <vt:lpstr>In crisis, tfp actually rises</vt:lpstr>
      <vt:lpstr>Within-sector reallocation, spain manufacturing</vt:lpstr>
      <vt:lpstr>Loss of competitiveness of T sector</vt:lpstr>
      <vt:lpstr>Trade deficits in portugal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bubbles and beliefs</dc:title>
  <dc:creator>Reis,RA</dc:creator>
  <cp:lastModifiedBy>Reis,RA</cp:lastModifiedBy>
  <cp:revision>60</cp:revision>
  <dcterms:created xsi:type="dcterms:W3CDTF">2023-06-04T07:58:49Z</dcterms:created>
  <dcterms:modified xsi:type="dcterms:W3CDTF">2023-06-10T07:34:12Z</dcterms:modified>
</cp:coreProperties>
</file>