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92"/>
  </p:notesMasterIdLst>
  <p:sldIdLst>
    <p:sldId id="323" r:id="rId2"/>
    <p:sldId id="400" r:id="rId3"/>
    <p:sldId id="506" r:id="rId4"/>
    <p:sldId id="401" r:id="rId5"/>
    <p:sldId id="402" r:id="rId6"/>
    <p:sldId id="347" r:id="rId7"/>
    <p:sldId id="357" r:id="rId8"/>
    <p:sldId id="403" r:id="rId9"/>
    <p:sldId id="404" r:id="rId10"/>
    <p:sldId id="405" r:id="rId11"/>
    <p:sldId id="377" r:id="rId12"/>
    <p:sldId id="362" r:id="rId13"/>
    <p:sldId id="408" r:id="rId14"/>
    <p:sldId id="410" r:id="rId15"/>
    <p:sldId id="409" r:id="rId16"/>
    <p:sldId id="406" r:id="rId17"/>
    <p:sldId id="411" r:id="rId18"/>
    <p:sldId id="412" r:id="rId19"/>
    <p:sldId id="414" r:id="rId20"/>
    <p:sldId id="416" r:id="rId21"/>
    <p:sldId id="417" r:id="rId22"/>
    <p:sldId id="418" r:id="rId23"/>
    <p:sldId id="479" r:id="rId24"/>
    <p:sldId id="419" r:id="rId25"/>
    <p:sldId id="421" r:id="rId26"/>
    <p:sldId id="422" r:id="rId27"/>
    <p:sldId id="423" r:id="rId28"/>
    <p:sldId id="424" r:id="rId29"/>
    <p:sldId id="425" r:id="rId30"/>
    <p:sldId id="450" r:id="rId31"/>
    <p:sldId id="427" r:id="rId32"/>
    <p:sldId id="426" r:id="rId33"/>
    <p:sldId id="444" r:id="rId34"/>
    <p:sldId id="428" r:id="rId35"/>
    <p:sldId id="429" r:id="rId36"/>
    <p:sldId id="507" r:id="rId37"/>
    <p:sldId id="508" r:id="rId38"/>
    <p:sldId id="480" r:id="rId39"/>
    <p:sldId id="432" r:id="rId40"/>
    <p:sldId id="438" r:id="rId41"/>
    <p:sldId id="439" r:id="rId42"/>
    <p:sldId id="441" r:id="rId43"/>
    <p:sldId id="430" r:id="rId44"/>
    <p:sldId id="442" r:id="rId45"/>
    <p:sldId id="437" r:id="rId46"/>
    <p:sldId id="443" r:id="rId47"/>
    <p:sldId id="505" r:id="rId48"/>
    <p:sldId id="446" r:id="rId49"/>
    <p:sldId id="447" r:id="rId50"/>
    <p:sldId id="449" r:id="rId51"/>
    <p:sldId id="451" r:id="rId52"/>
    <p:sldId id="452" r:id="rId53"/>
    <p:sldId id="453" r:id="rId54"/>
    <p:sldId id="481" r:id="rId55"/>
    <p:sldId id="465" r:id="rId56"/>
    <p:sldId id="467" r:id="rId57"/>
    <p:sldId id="468" r:id="rId58"/>
    <p:sldId id="469" r:id="rId59"/>
    <p:sldId id="466" r:id="rId60"/>
    <p:sldId id="470" r:id="rId61"/>
    <p:sldId id="472" r:id="rId62"/>
    <p:sldId id="471" r:id="rId63"/>
    <p:sldId id="473" r:id="rId64"/>
    <p:sldId id="474" r:id="rId65"/>
    <p:sldId id="482" r:id="rId66"/>
    <p:sldId id="456" r:id="rId67"/>
    <p:sldId id="457" r:id="rId68"/>
    <p:sldId id="458" r:id="rId69"/>
    <p:sldId id="459" r:id="rId70"/>
    <p:sldId id="460" r:id="rId71"/>
    <p:sldId id="461" r:id="rId72"/>
    <p:sldId id="487" r:id="rId73"/>
    <p:sldId id="483" r:id="rId74"/>
    <p:sldId id="477" r:id="rId75"/>
    <p:sldId id="488" r:id="rId76"/>
    <p:sldId id="489" r:id="rId77"/>
    <p:sldId id="490" r:id="rId78"/>
    <p:sldId id="491" r:id="rId79"/>
    <p:sldId id="492" r:id="rId80"/>
    <p:sldId id="496" r:id="rId81"/>
    <p:sldId id="494" r:id="rId82"/>
    <p:sldId id="495" r:id="rId83"/>
    <p:sldId id="497" r:id="rId84"/>
    <p:sldId id="498" r:id="rId85"/>
    <p:sldId id="499" r:id="rId86"/>
    <p:sldId id="500" r:id="rId87"/>
    <p:sldId id="503" r:id="rId88"/>
    <p:sldId id="501" r:id="rId89"/>
    <p:sldId id="504" r:id="rId90"/>
    <p:sldId id="502" r:id="rId91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33"/>
    <p:restoredTop sz="94705"/>
  </p:normalViewPr>
  <p:slideViewPr>
    <p:cSldViewPr>
      <p:cViewPr varScale="1">
        <p:scale>
          <a:sx n="93" d="100"/>
          <a:sy n="93" d="100"/>
        </p:scale>
        <p:origin x="85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24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gh,L" userId="04502d8e-8ed6-4fff-8db8-27584e379a0f" providerId="ADAL" clId="{B519144F-3ED1-9C4C-B4FA-31FC497795CC}"/>
    <pc:docChg chg="undo custSel modSld">
      <pc:chgData name="Vegh,L" userId="04502d8e-8ed6-4fff-8db8-27584e379a0f" providerId="ADAL" clId="{B519144F-3ED1-9C4C-B4FA-31FC497795CC}" dt="2021-05-18T13:57:06.788" v="135" actId="404"/>
      <pc:docMkLst>
        <pc:docMk/>
      </pc:docMkLst>
      <pc:sldChg chg="modSp mod">
        <pc:chgData name="Vegh,L" userId="04502d8e-8ed6-4fff-8db8-27584e379a0f" providerId="ADAL" clId="{B519144F-3ED1-9C4C-B4FA-31FC497795CC}" dt="2021-05-18T13:57:06.788" v="135" actId="404"/>
        <pc:sldMkLst>
          <pc:docMk/>
          <pc:sldMk cId="3682112575" sldId="443"/>
        </pc:sldMkLst>
        <pc:spChg chg="mod">
          <ac:chgData name="Vegh,L" userId="04502d8e-8ed6-4fff-8db8-27584e379a0f" providerId="ADAL" clId="{B519144F-3ED1-9C4C-B4FA-31FC497795CC}" dt="2021-05-18T13:57:06.788" v="135" actId="404"/>
          <ac:spMkLst>
            <pc:docMk/>
            <pc:sldMk cId="3682112575" sldId="443"/>
            <ac:spMk id="3" creationId="{5254672C-8C66-C848-BF83-E023DC368D30}"/>
          </ac:spMkLst>
        </pc:spChg>
        <pc:spChg chg="mod">
          <ac:chgData name="Vegh,L" userId="04502d8e-8ed6-4fff-8db8-27584e379a0f" providerId="ADAL" clId="{B519144F-3ED1-9C4C-B4FA-31FC497795CC}" dt="2021-05-18T13:55:52.131" v="22" actId="1036"/>
          <ac:spMkLst>
            <pc:docMk/>
            <pc:sldMk cId="3682112575" sldId="443"/>
            <ac:spMk id="4" creationId="{06D15387-AD0B-2E47-8757-85B1FC8E36A5}"/>
          </ac:spMkLst>
        </pc:spChg>
        <pc:spChg chg="mod">
          <ac:chgData name="Vegh,L" userId="04502d8e-8ed6-4fff-8db8-27584e379a0f" providerId="ADAL" clId="{B519144F-3ED1-9C4C-B4FA-31FC497795CC}" dt="2021-05-18T13:55:52.131" v="22" actId="1036"/>
          <ac:spMkLst>
            <pc:docMk/>
            <pc:sldMk cId="3682112575" sldId="443"/>
            <ac:spMk id="5" creationId="{AB295D21-EA2B-DB48-8797-69EB99331EF7}"/>
          </ac:spMkLst>
        </pc:spChg>
        <pc:spChg chg="mod">
          <ac:chgData name="Vegh,L" userId="04502d8e-8ed6-4fff-8db8-27584e379a0f" providerId="ADAL" clId="{B519144F-3ED1-9C4C-B4FA-31FC497795CC}" dt="2021-05-18T13:55:52.131" v="22" actId="1036"/>
          <ac:spMkLst>
            <pc:docMk/>
            <pc:sldMk cId="3682112575" sldId="443"/>
            <ac:spMk id="7" creationId="{95B89149-3577-5C42-9EF0-1C5F46BD2CAB}"/>
          </ac:spMkLst>
        </pc:spChg>
        <pc:picChg chg="mod">
          <ac:chgData name="Vegh,L" userId="04502d8e-8ed6-4fff-8db8-27584e379a0f" providerId="ADAL" clId="{B519144F-3ED1-9C4C-B4FA-31FC497795CC}" dt="2021-05-18T13:55:54.017" v="23" actId="1076"/>
          <ac:picMkLst>
            <pc:docMk/>
            <pc:sldMk cId="3682112575" sldId="443"/>
            <ac:picMk id="4098" creationId="{2402EA3B-E9B2-5B4C-9BB2-EDC2E053187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accent1"/>
              </a:solidFill>
              <a:ln w="222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-1</c:v>
                </c:pt>
                <c:pt idx="2">
                  <c:v>2</c:v>
                </c:pt>
                <c:pt idx="3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E60-534B-ACED-4AA6B86B2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0014128"/>
        <c:axId val="1597771904"/>
      </c:scatterChart>
      <c:valAx>
        <c:axId val="1570014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771904"/>
        <c:crosses val="autoZero"/>
        <c:crossBetween val="midCat"/>
      </c:valAx>
      <c:valAx>
        <c:axId val="159777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00141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E9104-102F-4CB5-829C-A81A04BF0B09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35408-F2A7-4939-B989-2BCBB51CC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83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35408-F2A7-4939-B989-2BCBB51CC39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142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5408-F2A7-4939-B989-2BCBB51CC39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38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5408-F2A7-4939-B989-2BCBB51CC39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27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35408-F2A7-4939-B989-2BCBB51CC391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79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8DD9248-FAB3-49F7-AFC1-959F3289110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49DCC2-7F50-496F-AC66-ECF334A4497C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8194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9248-FAB3-49F7-AFC1-959F3289110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DCC2-7F50-496F-AC66-ECF334A44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50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9248-FAB3-49F7-AFC1-959F3289110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DCC2-7F50-496F-AC66-ECF334A44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1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tx2"/>
              </a:buClr>
              <a:buSzPct val="130000"/>
              <a:buFont typeface="Wingdings" pitchFamily="2" charset="2"/>
              <a:buChar char="§"/>
              <a:defRPr/>
            </a:lvl1pPr>
            <a:lvl2pPr marL="522900" indent="-342900">
              <a:buClr>
                <a:schemeClr val="tx2"/>
              </a:buClr>
              <a:buSzPct val="130000"/>
              <a:buFont typeface="Wingdings" pitchFamily="2" charset="2"/>
              <a:buChar char="§"/>
              <a:defRPr i="0"/>
            </a:lvl2pPr>
            <a:lvl3pPr marL="645750" indent="-285750">
              <a:buClr>
                <a:schemeClr val="tx2"/>
              </a:buClr>
              <a:buSzPct val="130000"/>
              <a:buFont typeface="Wingdings" pitchFamily="2" charset="2"/>
              <a:buChar char="§"/>
              <a:defRPr/>
            </a:lvl3pPr>
            <a:lvl4pPr marL="825750" indent="-285750">
              <a:buClr>
                <a:schemeClr val="tx2"/>
              </a:buClr>
              <a:buSzPct val="130000"/>
              <a:buFont typeface="Wingdings" pitchFamily="2" charset="2"/>
              <a:buChar char="§"/>
              <a:defRPr/>
            </a:lvl4pPr>
            <a:lvl5pPr marL="1006902" indent="-285750">
              <a:buClr>
                <a:schemeClr val="tx2"/>
              </a:buClr>
              <a:buSzPct val="13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9248-FAB3-49F7-AFC1-959F3289110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DCC2-7F50-496F-AC66-ECF334A44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3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DD9248-FAB3-49F7-AFC1-959F3289110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49DCC2-7F50-496F-AC66-ECF334A4497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83251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9248-FAB3-49F7-AFC1-959F3289110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DCC2-7F50-496F-AC66-ECF334A44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2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9248-FAB3-49F7-AFC1-959F3289110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DCC2-7F50-496F-AC66-ECF334A44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23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9248-FAB3-49F7-AFC1-959F3289110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DCC2-7F50-496F-AC66-ECF334A44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99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9248-FAB3-49F7-AFC1-959F3289110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DCC2-7F50-496F-AC66-ECF334A449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5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DD9248-FAB3-49F7-AFC1-959F3289110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49DCC2-7F50-496F-AC66-ECF334A4497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2586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DD9248-FAB3-49F7-AFC1-959F3289110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49DCC2-7F50-496F-AC66-ECF334A4497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796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68DD9248-FAB3-49F7-AFC1-959F32891106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8C49DCC2-7F50-496F-AC66-ECF334A4497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3959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88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1406" y="1321159"/>
            <a:ext cx="6172200" cy="1246290"/>
          </a:xfrm>
        </p:spPr>
        <p:txBody>
          <a:bodyPr>
            <a:noAutofit/>
          </a:bodyPr>
          <a:lstStyle/>
          <a:p>
            <a:r>
              <a:rPr lang="en-GB" sz="4000" dirty="0"/>
              <a:t>Linear programming and circuit imbalances</a:t>
            </a:r>
            <a:endParaRPr lang="en-GB" sz="2000" cap="none" dirty="0">
              <a:latin typeface="Franklin Gothic Medium" panose="020B060302010202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07704" y="2747973"/>
            <a:ext cx="5256584" cy="3849379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/>
              <a:t>L</a:t>
            </a:r>
            <a:r>
              <a:rPr lang="hu-HU" sz="2800" dirty="0" err="1"/>
              <a:t>ászló</a:t>
            </a:r>
            <a:r>
              <a:rPr lang="hu-HU" sz="2800" dirty="0"/>
              <a:t> Végh</a:t>
            </a:r>
          </a:p>
          <a:p>
            <a:pPr algn="ctr"/>
            <a:endParaRPr lang="en-GB" sz="2000" dirty="0"/>
          </a:p>
          <a:p>
            <a:pPr algn="ctr"/>
            <a:endParaRPr lang="en-GB" altLang="ja-JP" sz="2000" dirty="0"/>
          </a:p>
          <a:p>
            <a:pPr algn="ctr"/>
            <a:endParaRPr lang="en-GB" altLang="ja-JP" sz="2000" dirty="0"/>
          </a:p>
          <a:p>
            <a:pPr algn="ctr"/>
            <a:r>
              <a:rPr lang="en-GB" altLang="ja-JP" sz="2400" dirty="0"/>
              <a:t>IPCO Summer School</a:t>
            </a:r>
            <a:br>
              <a:rPr lang="en-GB" altLang="ja-JP" sz="2400" dirty="0"/>
            </a:br>
            <a:r>
              <a:rPr lang="en-GB" altLang="ja-JP" sz="2400" dirty="0"/>
              <a:t>Georgia Tech, May 2021</a:t>
            </a:r>
          </a:p>
          <a:p>
            <a:pPr algn="ctr"/>
            <a:endParaRPr lang="en-GB" altLang="ja-JP" sz="2400" dirty="0"/>
          </a:p>
          <a:p>
            <a:pPr algn="ctr"/>
            <a:r>
              <a:rPr lang="en-GB" sz="2400" dirty="0"/>
              <a:t>Slides available at https://</a:t>
            </a:r>
            <a:r>
              <a:rPr lang="en-GB" sz="2400" dirty="0" err="1"/>
              <a:t>personal.lse.ac.uk</a:t>
            </a:r>
            <a:r>
              <a:rPr lang="en-GB" sz="2400" dirty="0"/>
              <a:t>/</a:t>
            </a:r>
            <a:r>
              <a:rPr lang="en-GB" sz="2400" dirty="0" err="1"/>
              <a:t>veghl</a:t>
            </a:r>
            <a:r>
              <a:rPr lang="en-GB" sz="2400" dirty="0"/>
              <a:t>/</a:t>
            </a:r>
            <a:r>
              <a:rPr lang="en-GB" sz="2400" dirty="0" err="1"/>
              <a:t>ipco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3284984"/>
            <a:ext cx="3027738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28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543C6-EF86-3E4F-93F7-BE14B140C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764704"/>
            <a:ext cx="7200900" cy="3581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dirty="0" err="1">
                <a:solidFill>
                  <a:schemeClr val="accent6"/>
                </a:solidFill>
              </a:rPr>
              <a:t>Dadush</a:t>
            </a:r>
            <a:r>
              <a:rPr lang="en-GB" dirty="0">
                <a:solidFill>
                  <a:schemeClr val="accent6"/>
                </a:solidFill>
              </a:rPr>
              <a:t>-</a:t>
            </a:r>
            <a:r>
              <a:rPr lang="en-GB" dirty="0" err="1">
                <a:solidFill>
                  <a:schemeClr val="accent6"/>
                </a:solidFill>
              </a:rPr>
              <a:t>Huiberts</a:t>
            </a:r>
            <a:r>
              <a:rPr lang="en-GB" dirty="0">
                <a:solidFill>
                  <a:schemeClr val="accent6"/>
                </a:solidFill>
              </a:rPr>
              <a:t>-Natura-V </a:t>
            </a:r>
            <a:r>
              <a:rPr lang="uk-UA" dirty="0">
                <a:solidFill>
                  <a:schemeClr val="accent6"/>
                </a:solidFill>
              </a:rPr>
              <a:t>’</a:t>
            </a:r>
            <a:r>
              <a:rPr lang="en-GB" dirty="0">
                <a:solidFill>
                  <a:schemeClr val="accent6"/>
                </a:solidFill>
              </a:rPr>
              <a:t>20: </a:t>
            </a:r>
            <a:r>
              <a:rPr lang="en-GB" i="1" dirty="0"/>
              <a:t>A scaling-invariant algorithm for linear programming whose running time depends only on the constraint matrix </a:t>
            </a:r>
          </a:p>
          <a:p>
            <a:pPr>
              <a:lnSpc>
                <a:spcPct val="120000"/>
              </a:lnSpc>
            </a:pPr>
            <a:r>
              <a:rPr lang="en-GB" dirty="0" err="1">
                <a:solidFill>
                  <a:schemeClr val="accent6"/>
                </a:solidFill>
              </a:rPr>
              <a:t>Dadush</a:t>
            </a:r>
            <a:r>
              <a:rPr lang="en-GB" dirty="0">
                <a:solidFill>
                  <a:schemeClr val="accent6"/>
                </a:solidFill>
              </a:rPr>
              <a:t>-Natura-V </a:t>
            </a:r>
            <a:r>
              <a:rPr lang="uk-UA" dirty="0">
                <a:solidFill>
                  <a:schemeClr val="accent6"/>
                </a:solidFill>
              </a:rPr>
              <a:t>’</a:t>
            </a:r>
            <a:r>
              <a:rPr lang="en-GB" dirty="0">
                <a:solidFill>
                  <a:schemeClr val="accent6"/>
                </a:solidFill>
              </a:rPr>
              <a:t>20: </a:t>
            </a:r>
            <a:r>
              <a:rPr lang="en-GB" i="1" dirty="0"/>
              <a:t>Revisiting </a:t>
            </a:r>
            <a:r>
              <a:rPr lang="en-GB" i="1" dirty="0" err="1"/>
              <a:t>Tardos’s</a:t>
            </a:r>
            <a:r>
              <a:rPr lang="en-GB" i="1" dirty="0"/>
              <a:t> framework for linear programming: Faster exact solutions using approximate solvers 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99C44F-3850-E440-8242-2E9D400EA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474" y="4063773"/>
            <a:ext cx="1552972" cy="1552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F6300-7295-F240-9017-0F1FA7E9B6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630" y="4063773"/>
            <a:ext cx="1552972" cy="1552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C3E57E-5D1D-F84F-B41F-B8CCB097F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3789040"/>
            <a:ext cx="1401626" cy="210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89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7F24BB-CB1A-2D44-B2F3-87D058DCD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36712"/>
            <a:ext cx="8784976" cy="1944216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accent3"/>
                </a:solidFill>
              </a:rPr>
              <a:t>Part 1</a:t>
            </a:r>
            <a:br>
              <a:rPr lang="en-US" dirty="0"/>
            </a:br>
            <a:r>
              <a:rPr lang="en-US" dirty="0" err="1"/>
              <a:t>Tardos’s</a:t>
            </a:r>
            <a:r>
              <a:rPr lang="en-US" dirty="0"/>
              <a:t> algorithm for min-cost flows</a:t>
            </a:r>
            <a:br>
              <a:rPr lang="en-US" dirty="0"/>
            </a:br>
            <a:r>
              <a:rPr lang="en-US" sz="4000" i="1" dirty="0">
                <a:solidFill>
                  <a:schemeClr val="accent3"/>
                </a:solidFill>
              </a:rPr>
              <a:t>circuits, proximity, and variable fixing</a:t>
            </a:r>
            <a:br>
              <a:rPr lang="en-US" dirty="0">
                <a:solidFill>
                  <a:schemeClr val="accent3"/>
                </a:solidFill>
              </a:rPr>
            </a:b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CB635D6-4782-3542-87B6-80CE4DCD4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4073" y="2924944"/>
            <a:ext cx="5076506" cy="338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482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A221C2-0F2C-A148-ADC3-3D28691C6C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980728"/>
                <a:ext cx="7200900" cy="532859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buClr>
                    <a:schemeClr val="tx1"/>
                  </a:buClr>
                </a:pPr>
                <a:r>
                  <a:rPr lang="en-US" dirty="0"/>
                  <a:t>Directed graph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node demands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costs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. </a:t>
                </a:r>
                <a:br>
                  <a:rPr lang="en-US" dirty="0"/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br>
                  <a:rPr lang="en-GB" b="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. </m:t>
                    </m:r>
                    <m:nary>
                      <m:naryPr>
                        <m:chr m:val="∑"/>
                        <m:supHide m:val="o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</m:e>
                    </m:nary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br>
                  <a:rPr lang="en-GB" b="0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GB" b="0" dirty="0"/>
              </a:p>
              <a:p>
                <a:pPr>
                  <a:lnSpc>
                    <a:spcPct val="120000"/>
                  </a:lnSpc>
                </a:pPr>
                <a:r>
                  <a:rPr lang="en-GB" b="0" dirty="0"/>
                  <a:t>Form with arc capacities can be reduced to this form.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dirty="0"/>
                  <a:t>Constraint matrix is totally unimodular (TU)</a:t>
                </a:r>
                <a:endParaRPr lang="en-GB" b="0" dirty="0"/>
              </a:p>
              <a:p>
                <a:pPr>
                  <a:lnSpc>
                    <a:spcPct val="110000"/>
                  </a:lnSpc>
                </a:pPr>
                <a:endParaRPr lang="en-GB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A221C2-0F2C-A148-ADC3-3D28691C6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980728"/>
                <a:ext cx="7200900" cy="5328592"/>
              </a:xfrm>
              <a:blipFill>
                <a:blip r:embed="rId2"/>
                <a:stretch>
                  <a:fillRect l="-1355" t="-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7DDF1EAF-8DE0-1A48-AB97-84698025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54" y="181744"/>
            <a:ext cx="7200900" cy="1159024"/>
          </a:xfrm>
        </p:spPr>
        <p:txBody>
          <a:bodyPr>
            <a:normAutofit/>
          </a:bodyPr>
          <a:lstStyle/>
          <a:p>
            <a:r>
              <a:rPr lang="en-US" sz="3200" dirty="0"/>
              <a:t>The minimum-cost flow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44146DE-4C8D-FB42-ADFF-045D8D37C957}"/>
                  </a:ext>
                </a:extLst>
              </p:cNvPr>
              <p:cNvSpPr/>
              <p:nvPr/>
            </p:nvSpPr>
            <p:spPr>
              <a:xfrm>
                <a:off x="7597455" y="2090921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44146DE-4C8D-FB42-ADFF-045D8D37C9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455" y="2090921"/>
                <a:ext cx="360040" cy="36004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C503ED-5E4F-1D46-A66F-C8790663B3BB}"/>
              </a:ext>
            </a:extLst>
          </p:cNvPr>
          <p:cNvCxnSpPr/>
          <p:nvPr/>
        </p:nvCxnSpPr>
        <p:spPr>
          <a:xfrm>
            <a:off x="7149308" y="2007870"/>
            <a:ext cx="484775" cy="15789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294DD3C-EB93-9041-A133-A89424ABBE81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6952741" y="2203122"/>
            <a:ext cx="644714" cy="6781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4F413E-746D-5B43-96E1-859E2E1D1B2C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7149308" y="2398234"/>
            <a:ext cx="500874" cy="30973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C7D604-4472-CF4A-9693-70FEA04C790D}"/>
              </a:ext>
            </a:extLst>
          </p:cNvPr>
          <p:cNvCxnSpPr/>
          <p:nvPr/>
        </p:nvCxnSpPr>
        <p:spPr>
          <a:xfrm>
            <a:off x="7957495" y="2238883"/>
            <a:ext cx="602427" cy="5258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1EEFE4-4AEC-A14D-8C9F-68E0D2C41CDC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7904768" y="1990648"/>
            <a:ext cx="694695" cy="1530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7D3E25-2E69-9F41-AAF9-FBF753E50780}"/>
              </a:ext>
            </a:extLst>
          </p:cNvPr>
          <p:cNvCxnSpPr>
            <a:cxnSpLocks/>
          </p:cNvCxnSpPr>
          <p:nvPr/>
        </p:nvCxnSpPr>
        <p:spPr>
          <a:xfrm>
            <a:off x="7878589" y="2390759"/>
            <a:ext cx="643520" cy="16047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97DC0D-7B82-424E-ADF1-EC7FF7507AA9}"/>
                  </a:ext>
                </a:extLst>
              </p:cNvPr>
              <p:cNvSpPr txBox="1"/>
              <p:nvPr/>
            </p:nvSpPr>
            <p:spPr>
              <a:xfrm>
                <a:off x="6840479" y="1712513"/>
                <a:ext cx="783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97DC0D-7B82-424E-ADF1-EC7FF7507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479" y="1712513"/>
                <a:ext cx="78335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FEAC01-2368-CC4A-BC22-834FAF40CBC8}"/>
                  </a:ext>
                </a:extLst>
              </p:cNvPr>
              <p:cNvSpPr txBox="1"/>
              <p:nvPr/>
            </p:nvSpPr>
            <p:spPr>
              <a:xfrm>
                <a:off x="7965109" y="1556792"/>
                <a:ext cx="7833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FEAC01-2368-CC4A-BC22-834FAF40C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109" y="1556792"/>
                <a:ext cx="7833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D9167F6-107A-CE44-AC74-94C1DA816F9D}"/>
              </a:ext>
            </a:extLst>
          </p:cNvPr>
          <p:cNvGrpSpPr/>
          <p:nvPr/>
        </p:nvGrpSpPr>
        <p:grpSpPr>
          <a:xfrm>
            <a:off x="5394206" y="4127351"/>
            <a:ext cx="3143889" cy="2169532"/>
            <a:chOff x="2148191" y="4139788"/>
            <a:chExt cx="3143889" cy="216953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D445216-3C53-5945-A7C8-2BA6E05C3909}"/>
                </a:ext>
              </a:extLst>
            </p:cNvPr>
            <p:cNvSpPr/>
            <p:nvPr/>
          </p:nvSpPr>
          <p:spPr>
            <a:xfrm>
              <a:off x="3203848" y="4653136"/>
              <a:ext cx="2088232" cy="165618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6A5835B-2E32-CF4B-A5B6-E04D53E294FD}"/>
                    </a:ext>
                  </a:extLst>
                </p:cNvPr>
                <p:cNvSpPr txBox="1"/>
                <p:nvPr/>
              </p:nvSpPr>
              <p:spPr>
                <a:xfrm>
                  <a:off x="2880426" y="4941168"/>
                  <a:ext cx="323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6A5835B-2E32-CF4B-A5B6-E04D53E294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0426" y="4941168"/>
                  <a:ext cx="32342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F97B630-2CCD-0246-BCAB-DBBB4B4C8B12}"/>
                    </a:ext>
                  </a:extLst>
                </p:cNvPr>
                <p:cNvSpPr txBox="1"/>
                <p:nvPr/>
              </p:nvSpPr>
              <p:spPr>
                <a:xfrm>
                  <a:off x="2880426" y="5507940"/>
                  <a:ext cx="3297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F97B630-2CCD-0246-BCAB-DBBB4B4C8B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0426" y="5507940"/>
                  <a:ext cx="329706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4B09391-57C5-1B4A-BD80-DB1F40C9F4DA}"/>
                    </a:ext>
                  </a:extLst>
                </p:cNvPr>
                <p:cNvSpPr txBox="1"/>
                <p:nvPr/>
              </p:nvSpPr>
              <p:spPr>
                <a:xfrm>
                  <a:off x="4086253" y="4283804"/>
                  <a:ext cx="4034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4B09391-57C5-1B4A-BD80-DB1F40C9F4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6253" y="4283804"/>
                  <a:ext cx="403444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0505FD-B816-4B42-89F3-6C90F9EF5190}"/>
                    </a:ext>
                  </a:extLst>
                </p:cNvPr>
                <p:cNvSpPr txBox="1"/>
                <p:nvPr/>
              </p:nvSpPr>
              <p:spPr>
                <a:xfrm>
                  <a:off x="3923929" y="4941168"/>
                  <a:ext cx="635916" cy="3764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0505FD-B816-4B42-89F3-6C90F9EF51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3929" y="4941168"/>
                  <a:ext cx="635916" cy="37645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4E6E1B3-9556-3743-B767-E1E83F4F48B8}"/>
                    </a:ext>
                  </a:extLst>
                </p:cNvPr>
                <p:cNvSpPr txBox="1"/>
                <p:nvPr/>
              </p:nvSpPr>
              <p:spPr>
                <a:xfrm>
                  <a:off x="3936084" y="5552448"/>
                  <a:ext cx="635916" cy="3764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4E6E1B3-9556-3743-B767-E1E83F4F48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6084" y="5552448"/>
                  <a:ext cx="635916" cy="37645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219ABF-D6E0-4148-B9B3-18A331FCAFD2}"/>
                </a:ext>
              </a:extLst>
            </p:cNvPr>
            <p:cNvSpPr txBox="1"/>
            <p:nvPr/>
          </p:nvSpPr>
          <p:spPr>
            <a:xfrm>
              <a:off x="2148191" y="5223045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nodes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DFE216-7ADD-8841-A5B8-F0400420098A}"/>
                </a:ext>
              </a:extLst>
            </p:cNvPr>
            <p:cNvSpPr txBox="1"/>
            <p:nvPr/>
          </p:nvSpPr>
          <p:spPr>
            <a:xfrm>
              <a:off x="4403108" y="4139788"/>
              <a:ext cx="593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arcs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239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A221C2-0F2C-A148-ADC3-3D28691C6C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0415" y="1124744"/>
                <a:ext cx="7200900" cy="532859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buClr>
                    <a:schemeClr val="tx1"/>
                  </a:buClr>
                </a:pPr>
                <a:r>
                  <a:rPr lang="en-US" dirty="0"/>
                  <a:t>Directed graph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node demands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costs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. </a:t>
                </a:r>
              </a:p>
              <a:p>
                <a:pPr marL="0" indent="0">
                  <a:lnSpc>
                    <a:spcPct val="110000"/>
                  </a:lnSpc>
                  <a:buClr>
                    <a:schemeClr val="tx1"/>
                  </a:buClr>
                  <a:buNone/>
                </a:pP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.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)∈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𝑗𝑖</m:t>
                              </m:r>
                            </m:sub>
                          </m:sSub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)∈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  ∀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GB" b="0" dirty="0"/>
              </a:p>
              <a:p>
                <a:pPr marL="0" indent="0">
                  <a:lnSpc>
                    <a:spcPct val="110000"/>
                  </a:lnSpc>
                  <a:buClr>
                    <a:schemeClr val="tx1"/>
                  </a:buClr>
                  <a:buNone/>
                </a:pPr>
                <a:endParaRPr lang="en-GB" b="0" dirty="0"/>
              </a:p>
              <a:p>
                <a:pPr>
                  <a:lnSpc>
                    <a:spcPct val="110000"/>
                  </a:lnSpc>
                </a:pPr>
                <a:r>
                  <a:rPr lang="en-GB" b="0" dirty="0">
                    <a:solidFill>
                      <a:schemeClr val="accent3"/>
                    </a:solidFill>
                  </a:rPr>
                  <a:t>Dual program</a:t>
                </a:r>
                <a:r>
                  <a:rPr lang="en-GB" b="0" dirty="0"/>
                  <a:t>: 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GB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𝑖𝑗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dirty="0"/>
              </a:p>
              <a:p>
                <a:pPr>
                  <a:lnSpc>
                    <a:spcPct val="110000"/>
                  </a:lnSpc>
                  <a:buClr>
                    <a:schemeClr val="tx1"/>
                  </a:buClr>
                </a:pPr>
                <a:r>
                  <a:rPr lang="en-US" dirty="0">
                    <a:solidFill>
                      <a:schemeClr val="accent3"/>
                    </a:solidFill>
                  </a:rPr>
                  <a:t>Optimality</a:t>
                </a:r>
                <a:r>
                  <a:rPr lang="en-US" dirty="0"/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&gt;0        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     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lnSpc>
                    <a:spcPct val="110000"/>
                  </a:lnSpc>
                </a:pPr>
                <a:endParaRPr lang="en-GB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A221C2-0F2C-A148-ADC3-3D28691C6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0415" y="1124744"/>
                <a:ext cx="7200900" cy="5328592"/>
              </a:xfrm>
              <a:blipFill>
                <a:blip r:embed="rId2"/>
                <a:stretch>
                  <a:fillRect l="-1270" t="-1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7DDF1EAF-8DE0-1A48-AB97-84698025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54" y="181744"/>
            <a:ext cx="7200900" cy="1159024"/>
          </a:xfrm>
        </p:spPr>
        <p:txBody>
          <a:bodyPr>
            <a:normAutofit/>
          </a:bodyPr>
          <a:lstStyle/>
          <a:p>
            <a:r>
              <a:rPr lang="en-US" sz="3200" dirty="0"/>
              <a:t>The minimum-cost flow problem: optimality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44146DE-4C8D-FB42-ADFF-045D8D37C957}"/>
                  </a:ext>
                </a:extLst>
              </p:cNvPr>
              <p:cNvSpPr/>
              <p:nvPr/>
            </p:nvSpPr>
            <p:spPr>
              <a:xfrm>
                <a:off x="7597455" y="2018913"/>
                <a:ext cx="360040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44146DE-4C8D-FB42-ADFF-045D8D37C9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455" y="2018913"/>
                <a:ext cx="360040" cy="36004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C503ED-5E4F-1D46-A66F-C8790663B3BB}"/>
              </a:ext>
            </a:extLst>
          </p:cNvPr>
          <p:cNvCxnSpPr/>
          <p:nvPr/>
        </p:nvCxnSpPr>
        <p:spPr>
          <a:xfrm>
            <a:off x="7149308" y="1935862"/>
            <a:ext cx="484775" cy="15789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294DD3C-EB93-9041-A133-A89424ABBE81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6952741" y="2131114"/>
            <a:ext cx="644714" cy="6781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4F413E-746D-5B43-96E1-859E2E1D1B2C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7149308" y="2326226"/>
            <a:ext cx="500874" cy="30973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C7D604-4472-CF4A-9693-70FEA04C790D}"/>
              </a:ext>
            </a:extLst>
          </p:cNvPr>
          <p:cNvCxnSpPr/>
          <p:nvPr/>
        </p:nvCxnSpPr>
        <p:spPr>
          <a:xfrm>
            <a:off x="7957495" y="2166875"/>
            <a:ext cx="602427" cy="5258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1EEFE4-4AEC-A14D-8C9F-68E0D2C41CDC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7904768" y="1918640"/>
            <a:ext cx="694695" cy="1530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7D3E25-2E69-9F41-AAF9-FBF753E50780}"/>
              </a:ext>
            </a:extLst>
          </p:cNvPr>
          <p:cNvCxnSpPr>
            <a:cxnSpLocks/>
          </p:cNvCxnSpPr>
          <p:nvPr/>
        </p:nvCxnSpPr>
        <p:spPr>
          <a:xfrm>
            <a:off x="7878589" y="2318751"/>
            <a:ext cx="643520" cy="16047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97DC0D-7B82-424E-ADF1-EC7FF7507AA9}"/>
                  </a:ext>
                </a:extLst>
              </p:cNvPr>
              <p:cNvSpPr txBox="1"/>
              <p:nvPr/>
            </p:nvSpPr>
            <p:spPr>
              <a:xfrm>
                <a:off x="6840479" y="1640505"/>
                <a:ext cx="783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97DC0D-7B82-424E-ADF1-EC7FF7507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479" y="1640505"/>
                <a:ext cx="78335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FEAC01-2368-CC4A-BC22-834FAF40CBC8}"/>
                  </a:ext>
                </a:extLst>
              </p:cNvPr>
              <p:cNvSpPr txBox="1"/>
              <p:nvPr/>
            </p:nvSpPr>
            <p:spPr>
              <a:xfrm>
                <a:off x="7965109" y="1484784"/>
                <a:ext cx="7833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FEAC01-2368-CC4A-BC22-834FAF40C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109" y="1484784"/>
                <a:ext cx="7833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1557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A221C2-0F2C-A148-ADC3-3D28691C6C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0415" y="1124744"/>
                <a:ext cx="4827166" cy="3780747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GB" sz="2400" b="0" dirty="0">
                    <a:solidFill>
                      <a:schemeClr val="accent3"/>
                    </a:solidFill>
                  </a:rPr>
                  <a:t>Dual program</a:t>
                </a:r>
                <a:r>
                  <a:rPr lang="en-GB" sz="2400" b="0" dirty="0"/>
                  <a:t>: max cost feasible potential 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 sz="240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GB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GB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𝑖𝑗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2400" dirty="0"/>
              </a:p>
              <a:p>
                <a:pPr>
                  <a:lnSpc>
                    <a:spcPct val="110000"/>
                  </a:lnSpc>
                </a:pPr>
                <a:r>
                  <a:rPr lang="en-GB" sz="2400" dirty="0">
                    <a:solidFill>
                      <a:schemeClr val="accent3"/>
                    </a:solidFill>
                  </a:rPr>
                  <a:t>Residual cost</a:t>
                </a:r>
                <a:r>
                  <a:rPr lang="en-GB" sz="2400" dirty="0"/>
                  <a:t>:</a:t>
                </a:r>
                <a:br>
                  <a:rPr lang="en-GB" sz="24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GB" sz="2400" dirty="0"/>
              </a:p>
              <a:p>
                <a:pPr>
                  <a:lnSpc>
                    <a:spcPct val="110000"/>
                  </a:lnSpc>
                </a:pPr>
                <a:r>
                  <a:rPr lang="en-GB" sz="2400" dirty="0">
                    <a:solidFill>
                      <a:schemeClr val="accent3"/>
                    </a:solidFill>
                  </a:rPr>
                  <a:t>Residual graph:</a:t>
                </a:r>
                <a:br>
                  <a:rPr lang="en-GB" sz="2400" dirty="0">
                    <a:solidFill>
                      <a:schemeClr val="accent3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&gt;0</m:t>
                        </m:r>
                      </m:e>
                    </m:d>
                  </m:oMath>
                </a14:m>
                <a:br>
                  <a:rPr lang="en-GB" sz="2400" dirty="0">
                    <a:solidFill>
                      <a:schemeClr val="tx2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GB" sz="240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110000"/>
                  </a:lnSpc>
                </a:pPr>
                <a:endParaRPr lang="en-GB" sz="2400" dirty="0"/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GB" dirty="0"/>
              </a:p>
              <a:p>
                <a:pPr>
                  <a:lnSpc>
                    <a:spcPct val="110000"/>
                  </a:lnSpc>
                </a:pPr>
                <a:endParaRPr lang="en-GB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A221C2-0F2C-A148-ADC3-3D28691C6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0415" y="1124744"/>
                <a:ext cx="4827166" cy="3780747"/>
              </a:xfrm>
              <a:blipFill>
                <a:blip r:embed="rId2"/>
                <a:stretch>
                  <a:fillRect l="-2399" t="-3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7DDF1EAF-8DE0-1A48-AB97-84698025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54" y="181744"/>
            <a:ext cx="7200900" cy="1159024"/>
          </a:xfrm>
        </p:spPr>
        <p:txBody>
          <a:bodyPr>
            <a:normAutofit/>
          </a:bodyPr>
          <a:lstStyle/>
          <a:p>
            <a:r>
              <a:rPr lang="en-US" sz="4000" dirty="0"/>
              <a:t>Dual solutions: potentials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DF12096-FDCB-4C48-B092-2405183665D5}"/>
              </a:ext>
            </a:extLst>
          </p:cNvPr>
          <p:cNvGrpSpPr/>
          <p:nvPr/>
        </p:nvGrpSpPr>
        <p:grpSpPr>
          <a:xfrm>
            <a:off x="6156176" y="1310114"/>
            <a:ext cx="2699792" cy="2521272"/>
            <a:chOff x="6444208" y="1267768"/>
            <a:chExt cx="2111896" cy="2032000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601CFBB9-A408-5B48-A9AA-D0EE2008C2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69940784"/>
                </p:ext>
              </p:extLst>
            </p:nvPr>
          </p:nvGraphicFramePr>
          <p:xfrm>
            <a:off x="6444208" y="1267768"/>
            <a:ext cx="2111896" cy="203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5AA336F-B705-D245-A184-CAA794758A9D}"/>
                </a:ext>
              </a:extLst>
            </p:cNvPr>
            <p:cNvCxnSpPr>
              <a:cxnSpLocks/>
            </p:cNvCxnSpPr>
            <p:nvPr/>
          </p:nvCxnSpPr>
          <p:spPr>
            <a:xfrm>
              <a:off x="7021682" y="2125730"/>
              <a:ext cx="216024" cy="72008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E821824-CCFF-BB4D-9AB4-A562BB2BFC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2283" y="2349374"/>
              <a:ext cx="202778" cy="532995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BAAB142-DF87-7D44-A613-967351854A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7832" y="1649663"/>
              <a:ext cx="828092" cy="31019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2D76CD2-945F-1545-95F9-E90374AD8E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6740" y="2070777"/>
              <a:ext cx="444887" cy="180516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0DDBF4-0C34-6549-A11D-131A2FF91611}"/>
                </a:ext>
              </a:extLst>
            </p:cNvPr>
            <p:cNvSpPr txBox="1"/>
            <p:nvPr/>
          </p:nvSpPr>
          <p:spPr>
            <a:xfrm>
              <a:off x="6855931" y="2385933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7417FDF-6F66-554B-A937-A43FE373A216}"/>
                </a:ext>
              </a:extLst>
            </p:cNvPr>
            <p:cNvSpPr txBox="1"/>
            <p:nvPr/>
          </p:nvSpPr>
          <p:spPr>
            <a:xfrm>
              <a:off x="7464209" y="2490435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0492BD-538C-254B-BD9C-0CD0949878C0}"/>
                </a:ext>
              </a:extLst>
            </p:cNvPr>
            <p:cNvSpPr txBox="1"/>
            <p:nvPr/>
          </p:nvSpPr>
          <p:spPr>
            <a:xfrm>
              <a:off x="7352283" y="189258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963825B-FB4A-D046-9EF0-36B576690B67}"/>
                </a:ext>
              </a:extLst>
            </p:cNvPr>
            <p:cNvSpPr txBox="1"/>
            <p:nvPr/>
          </p:nvSpPr>
          <p:spPr>
            <a:xfrm>
              <a:off x="7401879" y="1435801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B694E5D-0900-B849-9750-9BC5B7185761}"/>
                  </a:ext>
                </a:extLst>
              </p:cNvPr>
              <p:cNvSpPr/>
              <p:nvPr/>
            </p:nvSpPr>
            <p:spPr>
              <a:xfrm>
                <a:off x="1153768" y="4905491"/>
                <a:ext cx="7450680" cy="177076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r>
                  <a:rPr lang="en-GB" sz="2400" b="1" dirty="0">
                    <a:solidFill>
                      <a:schemeClr val="accent1"/>
                    </a:solidFill>
                  </a:rPr>
                  <a:t>LEMMA: </a:t>
                </a:r>
                <a:r>
                  <a:rPr lang="en-GB" sz="2400" dirty="0">
                    <a:solidFill>
                      <a:schemeClr val="tx2"/>
                    </a:solidFill>
                  </a:rPr>
                  <a:t>The primal feasible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is optimal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br>
                  <a:rPr lang="en-GB" sz="2400" dirty="0">
                    <a:solidFill>
                      <a:schemeClr val="tx2"/>
                    </a:solidFill>
                  </a:rPr>
                </a:b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Sup>
                      <m:sSubSupPr>
                        <m:ctrlPr>
                          <a:rPr lang="en-GB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GB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≥0 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for 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GB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&gt;0</m:t>
                    </m:r>
                    <m:r>
                      <a:rPr lang="en-GB" sz="24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endParaRPr lang="en-US" sz="2400" dirty="0">
                  <a:solidFill>
                    <a:schemeClr val="tx2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4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sz="24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Sup>
                      <m:sSubSupPr>
                        <m:ctrlP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GB" sz="24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≥0 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for 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B694E5D-0900-B849-9750-9BC5B71857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768" y="4905491"/>
                <a:ext cx="7450680" cy="17707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6E50E4B-6C5E-DC4F-8BF3-BC804FE3B70D}"/>
                  </a:ext>
                </a:extLst>
              </p:cNvPr>
              <p:cNvSpPr/>
              <p:nvPr/>
            </p:nvSpPr>
            <p:spPr>
              <a:xfrm>
                <a:off x="6188506" y="935276"/>
                <a:ext cx="4838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6E50E4B-6C5E-DC4F-8BF3-BC804FE3B7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506" y="935276"/>
                <a:ext cx="483850" cy="400110"/>
              </a:xfrm>
              <a:prstGeom prst="rect">
                <a:avLst/>
              </a:prstGeom>
              <a:blipFill>
                <a:blip r:embed="rId5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3892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298D6-0A17-0548-876B-C9E43329E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870992"/>
          </a:xfrm>
        </p:spPr>
        <p:txBody>
          <a:bodyPr>
            <a:normAutofit/>
          </a:bodyPr>
          <a:lstStyle/>
          <a:p>
            <a:r>
              <a:rPr lang="en-US" sz="4000" dirty="0"/>
              <a:t>Variable fixing by proximity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42F426-63B1-EC46-BD20-C9171106D1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556792"/>
                <a:ext cx="7575748" cy="2160240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600" dirty="0"/>
                  <a:t>If for some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)∈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600" dirty="0"/>
                  <a:t> we can show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600" dirty="0"/>
                  <a:t> in every optimal solution, then we can remove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 from the graph.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600" dirty="0">
                    <a:solidFill>
                      <a:schemeClr val="accent3"/>
                    </a:solidFill>
                  </a:rPr>
                  <a:t>Overall goal: </a:t>
                </a:r>
                <a:r>
                  <a:rPr lang="en-US" sz="2600" dirty="0"/>
                  <a:t>in strongly polynomial number of steps, guarantee that we can infer this for at least one arc.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42F426-63B1-EC46-BD20-C9171106D1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556792"/>
                <a:ext cx="7575748" cy="2160240"/>
              </a:xfrm>
              <a:blipFill>
                <a:blip r:embed="rId2"/>
                <a:stretch>
                  <a:fillRect l="-1771" t="-5915" b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12C314D-E963-E64E-91B9-FB294803F52B}"/>
                  </a:ext>
                </a:extLst>
              </p:cNvPr>
              <p:cNvSpPr/>
              <p:nvPr/>
            </p:nvSpPr>
            <p:spPr>
              <a:xfrm>
                <a:off x="1712826" y="4113076"/>
                <a:ext cx="5832648" cy="237626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pPr/>
                <a:r>
                  <a:rPr lang="en-US" sz="2400" b="1" dirty="0">
                    <a:solidFill>
                      <a:schemeClr val="accent1"/>
                    </a:solidFill>
                  </a:rPr>
                  <a:t>PROXIMITY THEOREM: </a:t>
                </a:r>
                <a:r>
                  <a:rPr lang="en-US" sz="2400" dirty="0">
                    <a:solidFill>
                      <a:schemeClr val="tx2"/>
                    </a:solidFill>
                  </a:rPr>
                  <a:t>Let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tx2"/>
                    </a:solidFill>
                  </a:rPr>
                  <a:t>be the optimal dual potential for costs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an optimal primal solution for the original costs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sz="24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Then,</a:t>
                </a:r>
                <a:br>
                  <a:rPr lang="en-US" sz="2400" dirty="0">
                    <a:solidFill>
                      <a:schemeClr val="tx2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acc>
                            <m:accPr>
                              <m:chr m:val="̃"/>
                              <m:ctrlP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</m:sup>
                      </m:sSubSup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̃"/>
                                  <m:ctrlPr>
                                    <a:rPr lang="en-GB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⇒    </m:t>
                      </m:r>
                      <m:sSubSup>
                        <m:sSubSupPr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12C314D-E963-E64E-91B9-FB294803F5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826" y="4113076"/>
                <a:ext cx="5832648" cy="2376264"/>
              </a:xfrm>
              <a:prstGeom prst="rect">
                <a:avLst/>
              </a:prstGeom>
              <a:blipFill>
                <a:blip r:embed="rId3"/>
                <a:stretch>
                  <a:fillRect r="-218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0490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A221C2-0F2C-A148-ADC3-3D28691C6C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980728"/>
                <a:ext cx="7200900" cy="532859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buClr>
                    <a:schemeClr val="tx1"/>
                  </a:buClr>
                </a:pPr>
                <a:r>
                  <a:rPr lang="en-US" dirty="0"/>
                  <a:t>For the node-arc incidence matrix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ker</m:t>
                        </m:r>
                      </m:fName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  <m:r>
                      <a:rPr lang="en-GB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sup>
                    </m:sSup>
                  </m:oMath>
                </a14:m>
                <a:r>
                  <a:rPr lang="en-US" dirty="0"/>
                  <a:t> is the set of </a:t>
                </a:r>
                <a:r>
                  <a:rPr lang="en-US" dirty="0">
                    <a:solidFill>
                      <a:schemeClr val="accent3"/>
                    </a:solidFill>
                  </a:rPr>
                  <a:t>circulations: </a:t>
                </a:r>
                <a:br>
                  <a:rPr lang="en-US" dirty="0">
                    <a:solidFill>
                      <a:schemeClr val="accent3"/>
                    </a:solidFill>
                  </a:rPr>
                </a:br>
                <a:r>
                  <a:rPr lang="en-US" dirty="0">
                    <a:solidFill>
                      <a:schemeClr val="accent3"/>
                    </a:solidFill>
                  </a:rPr>
                  <a:t>			in-flow=out-flow</a:t>
                </a:r>
              </a:p>
              <a:p>
                <a:pPr>
                  <a:lnSpc>
                    <a:spcPct val="110000"/>
                  </a:lnSpc>
                  <a:buClr>
                    <a:schemeClr val="tx1"/>
                  </a:buClr>
                </a:pPr>
                <a:r>
                  <a:rPr lang="en-US" dirty="0">
                    <a:solidFill>
                      <a:schemeClr val="accent3"/>
                    </a:solidFill>
                  </a:rPr>
                  <a:t>LEMMA: </a:t>
                </a:r>
                <a:r>
                  <a:rPr lang="en-US" dirty="0"/>
                  <a:t>every circulation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</a:t>
                </a:r>
                <a:r>
                  <a:rPr lang="en-US" dirty="0"/>
                  <a:t>can be decomposed as</a:t>
                </a:r>
                <a:br>
                  <a:rPr lang="en-US" dirty="0">
                    <a:solidFill>
                      <a:schemeClr val="accent3"/>
                    </a:solidFill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e>
                    </m:nary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br>
                  <a:rPr lang="en-GB" dirty="0"/>
                </a:br>
                <a:r>
                  <a:rPr lang="en-GB" dirty="0"/>
                  <a:t>for directed cycles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A221C2-0F2C-A148-ADC3-3D28691C6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980728"/>
                <a:ext cx="7200900" cy="5328592"/>
              </a:xfrm>
              <a:blipFill>
                <a:blip r:embed="rId2"/>
                <a:stretch>
                  <a:fillRect l="-1355" t="-1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8A28D076-26E7-0D49-B8D5-4F377E0F3542}"/>
              </a:ext>
            </a:extLst>
          </p:cNvPr>
          <p:cNvSpPr/>
          <p:nvPr/>
        </p:nvSpPr>
        <p:spPr>
          <a:xfrm>
            <a:off x="2699792" y="479715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AE79D8-E19A-194C-B9CD-336E1420FF65}"/>
              </a:ext>
            </a:extLst>
          </p:cNvPr>
          <p:cNvSpPr/>
          <p:nvPr/>
        </p:nvSpPr>
        <p:spPr>
          <a:xfrm>
            <a:off x="3635896" y="5617515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23F5FA-4711-5F4D-98CB-D3D0203EDC0C}"/>
              </a:ext>
            </a:extLst>
          </p:cNvPr>
          <p:cNvSpPr/>
          <p:nvPr/>
        </p:nvSpPr>
        <p:spPr>
          <a:xfrm>
            <a:off x="3635896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8A84A4-A36B-F04E-9421-FB988A4F19BD}"/>
              </a:ext>
            </a:extLst>
          </p:cNvPr>
          <p:cNvSpPr/>
          <p:nvPr/>
        </p:nvSpPr>
        <p:spPr>
          <a:xfrm>
            <a:off x="4317237" y="492443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87D611-EA9E-C14C-B23D-4EE659AF1DB1}"/>
              </a:ext>
            </a:extLst>
          </p:cNvPr>
          <p:cNvSpPr/>
          <p:nvPr/>
        </p:nvSpPr>
        <p:spPr>
          <a:xfrm>
            <a:off x="5229171" y="5833539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E82FBC-9387-EC4E-83AF-EDA637F39B04}"/>
              </a:ext>
            </a:extLst>
          </p:cNvPr>
          <p:cNvCxnSpPr>
            <a:cxnSpLocks/>
            <a:stCxn id="2" idx="6"/>
            <a:endCxn id="6" idx="3"/>
          </p:cNvCxnSpPr>
          <p:nvPr/>
        </p:nvCxnSpPr>
        <p:spPr>
          <a:xfrm flipV="1">
            <a:off x="2915816" y="4261460"/>
            <a:ext cx="751716" cy="6437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26BD85-55D7-1243-9EF1-83EAFA352F49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820284" y="4293096"/>
            <a:ext cx="528589" cy="6629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7B596D-8B6C-8540-84FB-DCCDD554C42C}"/>
              </a:ext>
            </a:extLst>
          </p:cNvPr>
          <p:cNvCxnSpPr>
            <a:cxnSpLocks/>
            <a:endCxn id="5" idx="7"/>
          </p:cNvCxnSpPr>
          <p:nvPr/>
        </p:nvCxnSpPr>
        <p:spPr>
          <a:xfrm flipH="1">
            <a:off x="3820284" y="5115111"/>
            <a:ext cx="528590" cy="534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91FC09-C5FD-E847-85CA-AE2A93E49870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2884180" y="4981540"/>
            <a:ext cx="783352" cy="6676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112CC2C-2E9F-7D4D-ACBC-321057BA70D1}"/>
              </a:ext>
            </a:extLst>
          </p:cNvPr>
          <p:cNvCxnSpPr>
            <a:cxnSpLocks/>
            <a:stCxn id="6" idx="6"/>
            <a:endCxn id="7" idx="0"/>
          </p:cNvCxnSpPr>
          <p:nvPr/>
        </p:nvCxnSpPr>
        <p:spPr>
          <a:xfrm>
            <a:off x="3851920" y="4185084"/>
            <a:ext cx="573329" cy="7393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31FDEB-8D56-0145-B8E6-61DE6AB44275}"/>
              </a:ext>
            </a:extLst>
          </p:cNvPr>
          <p:cNvCxnSpPr>
            <a:cxnSpLocks/>
            <a:endCxn id="5" idx="6"/>
          </p:cNvCxnSpPr>
          <p:nvPr/>
        </p:nvCxnSpPr>
        <p:spPr>
          <a:xfrm flipH="1">
            <a:off x="3851920" y="5140456"/>
            <a:ext cx="612068" cy="5850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175DF89-CABD-B149-B47E-05BB003635F0}"/>
              </a:ext>
            </a:extLst>
          </p:cNvPr>
          <p:cNvCxnSpPr>
            <a:cxnSpLocks/>
            <a:endCxn id="6" idx="4"/>
          </p:cNvCxnSpPr>
          <p:nvPr/>
        </p:nvCxnSpPr>
        <p:spPr>
          <a:xfrm flipV="1">
            <a:off x="3702880" y="4293096"/>
            <a:ext cx="41028" cy="13466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07FCBA8-3BEA-9E47-893C-9A7225888151}"/>
              </a:ext>
            </a:extLst>
          </p:cNvPr>
          <p:cNvCxnSpPr>
            <a:stCxn id="8" idx="2"/>
            <a:endCxn id="5" idx="4"/>
          </p:cNvCxnSpPr>
          <p:nvPr/>
        </p:nvCxnSpPr>
        <p:spPr>
          <a:xfrm flipH="1" flipV="1">
            <a:off x="3743908" y="5833539"/>
            <a:ext cx="1485263" cy="108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B727939-0946-2C48-B167-627956D2D65E}"/>
              </a:ext>
            </a:extLst>
          </p:cNvPr>
          <p:cNvCxnSpPr>
            <a:cxnSpLocks/>
            <a:stCxn id="5" idx="2"/>
          </p:cNvCxnSpPr>
          <p:nvPr/>
        </p:nvCxnSpPr>
        <p:spPr>
          <a:xfrm flipH="1" flipV="1">
            <a:off x="2766776" y="5013177"/>
            <a:ext cx="869120" cy="7123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45DC930-9295-D14B-B751-BDA656183DAA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928721" y="4943352"/>
            <a:ext cx="2332086" cy="9218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65947D-8196-D94C-A9BA-C8C62D491654}"/>
              </a:ext>
            </a:extLst>
          </p:cNvPr>
          <p:cNvSpPr txBox="1"/>
          <p:nvPr/>
        </p:nvSpPr>
        <p:spPr>
          <a:xfrm>
            <a:off x="2928721" y="426146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0BF4EC-126B-9C4E-BE59-587EE6D02028}"/>
              </a:ext>
            </a:extLst>
          </p:cNvPr>
          <p:cNvSpPr txBox="1"/>
          <p:nvPr/>
        </p:nvSpPr>
        <p:spPr>
          <a:xfrm>
            <a:off x="4227953" y="427508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+</a:t>
            </a:r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AEEB40-0ACA-9B4C-B455-24C6F27D2523}"/>
              </a:ext>
            </a:extLst>
          </p:cNvPr>
          <p:cNvSpPr txBox="1"/>
          <p:nvPr/>
        </p:nvSpPr>
        <p:spPr>
          <a:xfrm>
            <a:off x="4340682" y="509619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+</a:t>
            </a:r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1147D2-5C89-684A-B4F2-0C356F6F53A4}"/>
              </a:ext>
            </a:extLst>
          </p:cNvPr>
          <p:cNvSpPr txBox="1"/>
          <p:nvPr/>
        </p:nvSpPr>
        <p:spPr>
          <a:xfrm>
            <a:off x="3381133" y="45647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D64CCD-6BC5-E643-AE88-D0BDD0B5A3B6}"/>
              </a:ext>
            </a:extLst>
          </p:cNvPr>
          <p:cNvSpPr txBox="1"/>
          <p:nvPr/>
        </p:nvSpPr>
        <p:spPr>
          <a:xfrm>
            <a:off x="2784108" y="5382230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+</a:t>
            </a:r>
            <a:r>
              <a:rPr lang="en-US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752CD7-F1B4-7446-A4C2-9FAD4F471AFD}"/>
              </a:ext>
            </a:extLst>
          </p:cNvPr>
          <p:cNvSpPr txBox="1"/>
          <p:nvPr/>
        </p:nvSpPr>
        <p:spPr>
          <a:xfrm>
            <a:off x="4192227" y="592062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786607-8C3D-C84D-B4D1-98900CCDF71D}"/>
              </a:ext>
            </a:extLst>
          </p:cNvPr>
          <p:cNvSpPr txBox="1"/>
          <p:nvPr/>
        </p:nvSpPr>
        <p:spPr>
          <a:xfrm>
            <a:off x="4793091" y="539507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C4F613E-44BD-0B41-B779-02DCACEAA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1744"/>
            <a:ext cx="7543286" cy="684044"/>
          </a:xfrm>
        </p:spPr>
        <p:txBody>
          <a:bodyPr>
            <a:normAutofit/>
          </a:bodyPr>
          <a:lstStyle/>
          <a:p>
            <a:r>
              <a:rPr lang="en-US" sz="3600" dirty="0"/>
              <a:t>Circulations and cycle decompositions</a:t>
            </a:r>
          </a:p>
        </p:txBody>
      </p:sp>
    </p:spTree>
    <p:extLst>
      <p:ext uri="{BB962C8B-B14F-4D97-AF65-F5344CB8AC3E}">
        <p14:creationId xmlns:p14="http://schemas.microsoft.com/office/powerpoint/2010/main" val="101457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A221C2-0F2C-A148-ADC3-3D28691C6C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980728"/>
                <a:ext cx="7200900" cy="532859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buClr>
                    <a:schemeClr val="tx1"/>
                  </a:buClr>
                </a:pPr>
                <a:r>
                  <a:rPr lang="en-US" b="1" dirty="0">
                    <a:solidFill>
                      <a:schemeClr val="accent1"/>
                    </a:solidFill>
                  </a:rPr>
                  <a:t>LEMMA: </a:t>
                </a: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be two feasible flows for the same demand vector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. Then, we can write</a:t>
                </a:r>
                <a:br>
                  <a:rPr lang="en-US" dirty="0">
                    <a:solidFill>
                      <a:schemeClr val="accent3"/>
                    </a:solidFill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e>
                    </m:nary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br>
                  <a:rPr lang="en-GB" dirty="0"/>
                </a:br>
                <a:r>
                  <a:rPr lang="en-GB" dirty="0"/>
                  <a:t>for </a:t>
                </a:r>
                <a:r>
                  <a:rPr lang="en-GB" dirty="0">
                    <a:solidFill>
                      <a:schemeClr val="accent3"/>
                    </a:solidFill>
                  </a:rPr>
                  <a:t>sign-consistent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directed cycles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acc>
                      <m:accPr>
                        <m:chr m:val="⃡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GB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10000"/>
                  </a:lnSpc>
                  <a:buClr>
                    <a:schemeClr val="tx1"/>
                  </a:buClr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then cycles may only contain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𝑖𝑗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but not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𝑗𝑖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>
                  <a:lnSpc>
                    <a:spcPct val="110000"/>
                  </a:lnSpc>
                  <a:buClr>
                    <a:schemeClr val="tx1"/>
                  </a:buClr>
                </a:pPr>
                <a:r>
                  <a:rPr lang="en-GB" dirty="0"/>
                  <a:t>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/>
                  <a:t> then cycles may only contain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but not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>
                  <a:lnSpc>
                    <a:spcPct val="110000"/>
                  </a:lnSpc>
                  <a:buClr>
                    <a:schemeClr val="tx1"/>
                  </a:buClr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/>
                  <a:t> then no cycle contains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𝑖𝑗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or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𝑗𝑖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10000"/>
                  </a:lnSpc>
                  <a:buClr>
                    <a:schemeClr val="tx1"/>
                  </a:buClr>
                </a:pPr>
                <a:endParaRPr lang="en-US" dirty="0"/>
              </a:p>
              <a:p>
                <a:pPr marL="180000" lvl="1" indent="0">
                  <a:lnSpc>
                    <a:spcPct val="110000"/>
                  </a:lnSpc>
                  <a:buClr>
                    <a:schemeClr val="tx1"/>
                  </a:buClr>
                  <a:buNone/>
                </a:pPr>
                <a:r>
                  <a:rPr lang="en-US" sz="2400" dirty="0">
                    <a:solidFill>
                      <a:schemeClr val="accent3"/>
                    </a:solidFill>
                  </a:rPr>
                  <a:t>Every cycle is moving from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 towards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.</a:t>
                </a:r>
              </a:p>
              <a:p>
                <a:pPr lvl="1">
                  <a:lnSpc>
                    <a:spcPct val="110000"/>
                  </a:lnSpc>
                  <a:buClr>
                    <a:schemeClr val="tx1"/>
                  </a:buClr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A221C2-0F2C-A148-ADC3-3D28691C6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980728"/>
                <a:ext cx="7200900" cy="5328592"/>
              </a:xfrm>
              <a:blipFill>
                <a:blip r:embed="rId2"/>
                <a:stretch>
                  <a:fillRect l="-1355" t="-1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7DDF1EAF-8DE0-1A48-AB97-84698025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1744"/>
            <a:ext cx="7543286" cy="684044"/>
          </a:xfrm>
        </p:spPr>
        <p:txBody>
          <a:bodyPr>
            <a:normAutofit/>
          </a:bodyPr>
          <a:lstStyle/>
          <a:p>
            <a:r>
              <a:rPr lang="en-US" sz="3600" dirty="0"/>
              <a:t>Circulations and cycle decompositions</a:t>
            </a:r>
          </a:p>
        </p:txBody>
      </p:sp>
    </p:spTree>
    <p:extLst>
      <p:ext uri="{BB962C8B-B14F-4D97-AF65-F5344CB8AC3E}">
        <p14:creationId xmlns:p14="http://schemas.microsoft.com/office/powerpoint/2010/main" val="1930446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62FB3-C055-B945-AF09-EE0E6F415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276872"/>
            <a:ext cx="7200900" cy="35814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PROOF</a:t>
            </a:r>
            <a:r>
              <a:rPr lang="en-US" dirty="0"/>
              <a:t>: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5B0EFFA-6067-2445-8AE8-AA0E10E63EDB}"/>
                  </a:ext>
                </a:extLst>
              </p:cNvPr>
              <p:cNvSpPr/>
              <p:nvPr/>
            </p:nvSpPr>
            <p:spPr>
              <a:xfrm>
                <a:off x="1655676" y="306721"/>
                <a:ext cx="5832648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pPr/>
                <a:r>
                  <a:rPr lang="en-US" sz="2000" b="1" dirty="0">
                    <a:solidFill>
                      <a:schemeClr val="accent1"/>
                    </a:solidFill>
                  </a:rPr>
                  <a:t>PROXIMITY THEOREM: </a:t>
                </a:r>
                <a:r>
                  <a:rPr lang="en-US" sz="2000" dirty="0">
                    <a:solidFill>
                      <a:schemeClr val="tx2"/>
                    </a:solidFill>
                  </a:rPr>
                  <a:t>Let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000" dirty="0">
                    <a:solidFill>
                      <a:schemeClr val="tx2"/>
                    </a:solidFill>
                  </a:rPr>
                  <a:t>be the optimal dual potential for costs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an optimal primal solution for the original costs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Then,</a:t>
                </a:r>
                <a:br>
                  <a:rPr lang="en-US" sz="2000" dirty="0">
                    <a:solidFill>
                      <a:schemeClr val="tx2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acc>
                            <m:accPr>
                              <m:chr m:val="̃"/>
                              <m:ctrlP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</m:sup>
                      </m:sSubSup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̃"/>
                                  <m:ctrlPr>
                                    <a:rPr lang="en-GB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⇒    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5B0EFFA-6067-2445-8AE8-AA0E10E63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676" y="306721"/>
                <a:ext cx="5832648" cy="18002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9664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298D6-0A17-0548-876B-C9E43329E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15039"/>
            <a:ext cx="7200900" cy="870992"/>
          </a:xfrm>
        </p:spPr>
        <p:txBody>
          <a:bodyPr>
            <a:normAutofit/>
          </a:bodyPr>
          <a:lstStyle/>
          <a:p>
            <a:r>
              <a:rPr lang="en-US" sz="4000" dirty="0"/>
              <a:t>Rounding the costs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42F426-63B1-EC46-BD20-C9171106D1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138802"/>
                <a:ext cx="7200900" cy="495449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dirty="0"/>
                  <a:t>Rescale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ad>
                      <m:radPr>
                        <m:degHide m:val="on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rad>
                  </m:oMath>
                </a14:m>
                <a:endParaRPr lang="en-US" sz="2400" dirty="0"/>
              </a:p>
              <a:p>
                <a:pPr>
                  <a:lnSpc>
                    <a:spcPct val="120000"/>
                  </a:lnSpc>
                </a:pPr>
                <a:r>
                  <a:rPr lang="en-US" sz="2400" dirty="0"/>
                  <a:t>Round costs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=⌊</m:t>
                    </m:r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⌋</m:t>
                    </m:r>
                  </m:oMath>
                </a14:m>
                <a:endParaRPr lang="en-US" sz="2400" dirty="0"/>
              </a:p>
              <a:p>
                <a:pPr>
                  <a:lnSpc>
                    <a:spcPct val="120000"/>
                  </a:lnSpc>
                </a:pPr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400" dirty="0"/>
                  <a:t> we can find optimal primal and dual solutions in strongly polynomial time, e.g. the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Out-of-Kilter </a:t>
                </a:r>
                <a:r>
                  <a:rPr lang="en-US" sz="2400" dirty="0"/>
                  <a:t>method by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Ford and Fulkerson 1962.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2"/>
                    </a:solidFill>
                  </a:rPr>
                  <a:t>For the optimal dual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GB" sz="2400" b="0" dirty="0">
                    <a:solidFill>
                      <a:schemeClr val="tx2"/>
                    </a:solidFill>
                  </a:rPr>
                  <a:t>,  fix all arcs to 0 that have</a:t>
                </a:r>
                <a:br>
                  <a:rPr lang="en-GB" sz="2400" b="0" dirty="0">
                    <a:solidFill>
                      <a:schemeClr val="tx2"/>
                    </a:solidFill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acc>
                          <m:accPr>
                            <m:chr m:val="̃"/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</m:sup>
                    </m:sSubSup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GB" sz="2400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̃"/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en-GB" sz="2400" b="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GB" sz="2400" b="1" dirty="0">
                    <a:solidFill>
                      <a:schemeClr val="accent1"/>
                    </a:solidFill>
                  </a:rPr>
                  <a:t>QUESTION: </a:t>
                </a:r>
                <a:r>
                  <a:rPr lang="en-GB" sz="2400" dirty="0"/>
                  <a:t>Why would such an arc exist? </a:t>
                </a:r>
                <a:endParaRPr lang="en-GB" sz="2400" b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42F426-63B1-EC46-BD20-C9171106D1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138802"/>
                <a:ext cx="7200900" cy="4954494"/>
              </a:xfrm>
              <a:blipFill>
                <a:blip r:embed="rId2"/>
                <a:stretch>
                  <a:fillRect l="-1863" t="-492" r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9CDA46-5C82-A545-8445-15C4D8FC30F6}"/>
              </a:ext>
            </a:extLst>
          </p:cNvPr>
          <p:cNvSpPr txBox="1">
            <a:spLocks/>
          </p:cNvSpPr>
          <p:nvPr/>
        </p:nvSpPr>
        <p:spPr>
          <a:xfrm>
            <a:off x="1028700" y="4941168"/>
            <a:ext cx="720090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22900" indent="-34290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2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06902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93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B930-36E6-2448-9FAB-653EA2CC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programming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3A7845-B372-7D4F-AE4B-4F244F983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254" y="381000"/>
            <a:ext cx="3277318" cy="318770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74FE76-902F-6B4B-869E-8A950E31E5A5}"/>
                  </a:ext>
                </a:extLst>
              </p:cNvPr>
              <p:cNvSpPr txBox="1"/>
              <p:nvPr/>
            </p:nvSpPr>
            <p:spPr>
              <a:xfrm>
                <a:off x="2623965" y="1588080"/>
                <a:ext cx="217784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8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𝐴𝑥</m:t>
                      </m:r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GB" sz="28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74FE76-902F-6B4B-869E-8A950E31E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965" y="1588080"/>
                <a:ext cx="2177844" cy="1384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BA0C7464-E0C2-E345-8EAF-2BA55AAD1199}"/>
              </a:ext>
            </a:extLst>
          </p:cNvPr>
          <p:cNvSpPr/>
          <p:nvPr/>
        </p:nvSpPr>
        <p:spPr>
          <a:xfrm>
            <a:off x="3277288" y="3962400"/>
            <a:ext cx="1922512" cy="1317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LP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3B7A1E-3BF9-384B-A014-8C6DE04B2D08}"/>
              </a:ext>
            </a:extLst>
          </p:cNvPr>
          <p:cNvSpPr/>
          <p:nvPr/>
        </p:nvSpPr>
        <p:spPr>
          <a:xfrm>
            <a:off x="4918255" y="4378859"/>
            <a:ext cx="1885993" cy="95778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Operations Research</a:t>
            </a:r>
            <a:endParaRPr lang="en-US" sz="10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AC802F-29EE-634E-B859-8DAA2E064176}"/>
              </a:ext>
            </a:extLst>
          </p:cNvPr>
          <p:cNvSpPr/>
          <p:nvPr/>
        </p:nvSpPr>
        <p:spPr>
          <a:xfrm>
            <a:off x="3019213" y="5105375"/>
            <a:ext cx="1640967" cy="95778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Integer Prog-ramming</a:t>
            </a:r>
            <a:endParaRPr lang="en-US" sz="10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5DAB32E-FD8E-7943-A0D4-9EA2C72AA388}"/>
              </a:ext>
            </a:extLst>
          </p:cNvPr>
          <p:cNvSpPr/>
          <p:nvPr/>
        </p:nvSpPr>
        <p:spPr>
          <a:xfrm>
            <a:off x="1794401" y="3476065"/>
            <a:ext cx="2326843" cy="9577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Combinatorics</a:t>
            </a:r>
            <a:endParaRPr lang="en-US" sz="105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B942F6-14AB-F345-AD1C-AF4BEE99E87B}"/>
              </a:ext>
            </a:extLst>
          </p:cNvPr>
          <p:cNvSpPr/>
          <p:nvPr/>
        </p:nvSpPr>
        <p:spPr>
          <a:xfrm>
            <a:off x="3608251" y="3316440"/>
            <a:ext cx="1640967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Geometry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9FB7051-084B-EB4C-8F5C-90349A7CA198}"/>
              </a:ext>
            </a:extLst>
          </p:cNvPr>
          <p:cNvSpPr/>
          <p:nvPr/>
        </p:nvSpPr>
        <p:spPr>
          <a:xfrm>
            <a:off x="4841449" y="3568706"/>
            <a:ext cx="1640967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Analysis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8F2F71-6D2E-C245-9F89-0494F0DD8081}"/>
              </a:ext>
            </a:extLst>
          </p:cNvPr>
          <p:cNvSpPr/>
          <p:nvPr/>
        </p:nvSpPr>
        <p:spPr>
          <a:xfrm>
            <a:off x="2101423" y="4388303"/>
            <a:ext cx="1640967" cy="95778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Game theory</a:t>
            </a:r>
            <a:endParaRPr lang="en-US" sz="105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4A5F9D-601C-C04B-B4E6-1F6821619B7C}"/>
              </a:ext>
            </a:extLst>
          </p:cNvPr>
          <p:cNvSpPr/>
          <p:nvPr/>
        </p:nvSpPr>
        <p:spPr>
          <a:xfrm>
            <a:off x="4274727" y="5105374"/>
            <a:ext cx="1788223" cy="95778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Convex optimization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51924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298D6-0A17-0548-876B-C9E43329E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15039"/>
            <a:ext cx="7200900" cy="870992"/>
          </a:xfrm>
        </p:spPr>
        <p:txBody>
          <a:bodyPr>
            <a:normAutofit/>
          </a:bodyPr>
          <a:lstStyle/>
          <a:p>
            <a:r>
              <a:rPr lang="en-US" sz="4000" dirty="0"/>
              <a:t>Minimum-norm projections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42F426-63B1-EC46-BD20-C9171106D1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138802"/>
                <a:ext cx="7200900" cy="4954494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Residual cost:</a:t>
                </a:r>
                <a:br>
                  <a:rPr lang="en-GB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GB" dirty="0"/>
              </a:p>
              <a:p>
                <a:r>
                  <a:rPr lang="en-GB" dirty="0"/>
                  <a:t>The cost vectors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GB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}⊂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sup>
                    </m:sSup>
                  </m:oMath>
                </a14:m>
                <a:br>
                  <a:rPr lang="en-GB" dirty="0"/>
                </a:br>
                <a:r>
                  <a:rPr lang="en-GB" dirty="0"/>
                  <a:t>form an affine subspace.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dirty="0"/>
                  <a:t>For any feasible flow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dirty="0"/>
                  <a:t> and any residual cost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GB" dirty="0"/>
                  <a:t>,</a:t>
                </a:r>
                <a:br>
                  <a:rPr lang="en-GB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br>
                  <a:rPr lang="en-GB" dirty="0"/>
                </a:br>
                <a:endParaRPr lang="en-GB" dirty="0"/>
              </a:p>
              <a:p>
                <a:r>
                  <a:rPr lang="en-GB" dirty="0"/>
                  <a:t>Solving the problem for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chemeClr val="accent3"/>
                    </a:solidFill>
                  </a:rPr>
                  <a:t>equivalent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0∈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i.e.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≡0</m:t>
                    </m:r>
                  </m:oMath>
                </a14:m>
                <a:r>
                  <a:rPr lang="en-US" dirty="0"/>
                  <a:t>, then every feasible flow is optimal</a:t>
                </a:r>
              </a:p>
              <a:p>
                <a:r>
                  <a:rPr lang="en-US" dirty="0">
                    <a:solidFill>
                      <a:schemeClr val="accent3"/>
                    </a:solidFill>
                  </a:rPr>
                  <a:t>IDEA: </a:t>
                </a:r>
                <a:r>
                  <a:rPr lang="en-US" dirty="0"/>
                  <a:t>Replace the input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</a:t>
                </a:r>
                <a:r>
                  <a:rPr lang="en-US" dirty="0"/>
                  <a:t>by the min norm projection to the affine subspace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𝑉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func>
                      </m:e>
                    </m:func>
                  </m:oMath>
                </a14:m>
                <a:endParaRPr lang="en-US" dirty="0">
                  <a:solidFill>
                    <a:schemeClr val="accent3"/>
                  </a:solidFill>
                </a:endParaRPr>
              </a:p>
              <a:p>
                <a:endParaRPr lang="en-US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42F426-63B1-EC46-BD20-C9171106D1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138802"/>
                <a:ext cx="7200900" cy="4954494"/>
              </a:xfrm>
              <a:blipFill>
                <a:blip r:embed="rId2"/>
                <a:stretch>
                  <a:fillRect l="-1355" t="-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9CDA46-5C82-A545-8445-15C4D8FC30F6}"/>
              </a:ext>
            </a:extLst>
          </p:cNvPr>
          <p:cNvSpPr txBox="1">
            <a:spLocks/>
          </p:cNvSpPr>
          <p:nvPr/>
        </p:nvSpPr>
        <p:spPr>
          <a:xfrm>
            <a:off x="1028700" y="4941168"/>
            <a:ext cx="720090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22900" indent="-34290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2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06902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A5FF07-1C89-4040-8EA0-191E5B7394F6}"/>
              </a:ext>
            </a:extLst>
          </p:cNvPr>
          <p:cNvCxnSpPr/>
          <p:nvPr/>
        </p:nvCxnSpPr>
        <p:spPr>
          <a:xfrm>
            <a:off x="6845812" y="4977292"/>
            <a:ext cx="1944216" cy="158417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8D72F316-BF7E-FD49-87D6-61E69AF92BC0}"/>
              </a:ext>
            </a:extLst>
          </p:cNvPr>
          <p:cNvSpPr/>
          <p:nvPr/>
        </p:nvSpPr>
        <p:spPr>
          <a:xfrm>
            <a:off x="6804248" y="623731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382DD1-1E75-424E-9407-5ED21411D239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6927173" y="5517232"/>
            <a:ext cx="525147" cy="7411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D36332-0192-9148-989F-11EA4A2837F0}"/>
                  </a:ext>
                </a:extLst>
              </p:cNvPr>
              <p:cNvSpPr/>
              <p:nvPr/>
            </p:nvSpPr>
            <p:spPr>
              <a:xfrm>
                <a:off x="7333640" y="5160298"/>
                <a:ext cx="4832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D36332-0192-9148-989F-11EA4A2837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40" y="5160298"/>
                <a:ext cx="48320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5270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298D6-0A17-0548-876B-C9E43329E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15039"/>
            <a:ext cx="7200900" cy="870992"/>
          </a:xfrm>
        </p:spPr>
        <p:txBody>
          <a:bodyPr>
            <a:normAutofit/>
          </a:bodyPr>
          <a:lstStyle/>
          <a:p>
            <a:r>
              <a:rPr lang="en-US" sz="4000" dirty="0"/>
              <a:t>Rounding the costs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42F426-63B1-EC46-BD20-C9171106D1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138802"/>
                <a:ext cx="7200900" cy="5458550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b="1" dirty="0">
                    <a:solidFill>
                      <a:schemeClr val="accent3"/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b="1" dirty="0">
                    <a:solidFill>
                      <a:schemeClr val="accent3"/>
                    </a:solidFill>
                  </a:rPr>
                  <a:t> is chosen as a min norm projection: </a:t>
                </a:r>
                <a:br>
                  <a:rPr lang="en-GB" b="1" dirty="0">
                    <a:solidFill>
                      <a:schemeClr val="accent3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1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1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  <m:sup>
                                <m:r>
                                  <a:rPr lang="en-GB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1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d>
                      </m:e>
                      <m:sub>
                        <m:r>
                          <a:rPr lang="en-GB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 ∀</m:t>
                    </m:r>
                    <m:r>
                      <a:rPr lang="en-GB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GB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sup>
                    </m:sSup>
                  </m:oMath>
                </a14:m>
                <a:endParaRPr lang="en-GB" b="1" dirty="0">
                  <a:solidFill>
                    <a:schemeClr val="accent3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Rescale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rad>
                  </m:oMath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Round costs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=⌊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⌋</m:t>
                    </m:r>
                  </m:oMath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tx2"/>
                    </a:solidFill>
                  </a:rPr>
                  <a:t>For the optimal dual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GB" b="0" dirty="0">
                    <a:solidFill>
                      <a:schemeClr val="tx2"/>
                    </a:solidFill>
                  </a:rPr>
                  <a:t>, fix all arcs to 0 that have</a:t>
                </a:r>
                <a:br>
                  <a:rPr lang="en-GB" b="0" dirty="0">
                    <a:solidFill>
                      <a:schemeClr val="tx2"/>
                    </a:solidFill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acc>
                          <m:accPr>
                            <m:chr m:val="̃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̃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en-GB" b="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GB" b="1" dirty="0">
                    <a:solidFill>
                      <a:schemeClr val="accent1"/>
                    </a:solidFill>
                  </a:rPr>
                  <a:t>LEMMA: </a:t>
                </a:r>
                <a:r>
                  <a:rPr lang="en-GB" dirty="0"/>
                  <a:t>There exist at least one such arc.</a:t>
                </a:r>
                <a:br>
                  <a:rPr lang="en-GB" dirty="0"/>
                </a:br>
                <a:r>
                  <a:rPr lang="en-GB" u="sng" dirty="0"/>
                  <a:t>PROOF</a:t>
                </a:r>
                <a:r>
                  <a:rPr lang="en-GB" dirty="0"/>
                  <a:t>: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acc>
                                  <m:accPr>
                                    <m:chr m:val="̃"/>
                                    <m:ctrlPr>
                                      <a:rPr lang="en-GB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acc>
                              </m:sup>
                            </m:sSup>
                          </m:e>
                        </m:d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acc>
                                      <m:accPr>
                                        <m:chr m:val="̃"/>
                                        <m:ctrlPr>
                                          <a:rPr lang="en-GB" i="1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</m:acc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rad>
                      </m:den>
                    </m:f>
                    <m:r>
                      <a:rPr lang="en-GB" b="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rad>
                      </m:den>
                    </m:f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GB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rad>
                      </m:den>
                    </m:f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br>
                  <a:rPr lang="en-GB" dirty="0"/>
                </a:br>
                <a:r>
                  <a:rPr lang="en-GB" dirty="0"/>
                  <a:t>Also note that </a:t>
                </a:r>
                <a:br>
                  <a:rPr lang="en-GB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acc>
                          <m:accPr>
                            <m:chr m:val="̃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≥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acc>
                          <m:accPr>
                            <m:chr m:val="̃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br>
                  <a:rPr lang="en-GB" dirty="0"/>
                </a:br>
                <a:endParaRPr lang="en-GB" dirty="0"/>
              </a:p>
              <a:p>
                <a:endParaRPr lang="en-US" dirty="0"/>
              </a:p>
              <a:p>
                <a:endParaRPr lang="en-US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42F426-63B1-EC46-BD20-C9171106D1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138802"/>
                <a:ext cx="7200900" cy="5458550"/>
              </a:xfrm>
              <a:blipFill>
                <a:blip r:embed="rId2"/>
                <a:stretch>
                  <a:fillRect l="-1355" t="-1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9CDA46-5C82-A545-8445-15C4D8FC30F6}"/>
              </a:ext>
            </a:extLst>
          </p:cNvPr>
          <p:cNvSpPr txBox="1">
            <a:spLocks/>
          </p:cNvSpPr>
          <p:nvPr/>
        </p:nvSpPr>
        <p:spPr>
          <a:xfrm>
            <a:off x="1028700" y="4941168"/>
            <a:ext cx="720090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22900" indent="-34290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2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06902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75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423C-9F45-3A43-94B6-3F7718E3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719764" cy="1485900"/>
          </a:xfrm>
        </p:spPr>
        <p:txBody>
          <a:bodyPr>
            <a:normAutofit/>
          </a:bodyPr>
          <a:lstStyle/>
          <a:p>
            <a:r>
              <a:rPr lang="en-US" sz="4000" dirty="0"/>
              <a:t>Summary of </a:t>
            </a:r>
            <a:r>
              <a:rPr lang="en-US" sz="4000" dirty="0" err="1"/>
              <a:t>Tardos’s</a:t>
            </a:r>
            <a:r>
              <a:rPr lang="en-US" sz="4000" dirty="0"/>
              <a:t>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E468A-231C-864B-B00B-A146F2BEBB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638300"/>
                <a:ext cx="7200900" cy="4166964"/>
              </a:xfrm>
            </p:spPr>
            <p:txBody>
              <a:bodyPr/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Variable fixing based on </a:t>
                </a:r>
                <a:r>
                  <a:rPr lang="en-US" dirty="0">
                    <a:solidFill>
                      <a:schemeClr val="accent3"/>
                    </a:solidFill>
                  </a:rPr>
                  <a:t>proximity</a:t>
                </a:r>
                <a:r>
                  <a:rPr lang="en-US" dirty="0"/>
                  <a:t> that can be shown by </a:t>
                </a:r>
                <a:br>
                  <a:rPr lang="en-US" dirty="0"/>
                </a:br>
                <a:r>
                  <a:rPr lang="en-US" dirty="0">
                    <a:solidFill>
                      <a:schemeClr val="accent3"/>
                    </a:solidFill>
                  </a:rPr>
                  <a:t>cycle decomposition.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Replace the input cost by an equivalent min-cost </a:t>
                </a:r>
                <a:r>
                  <a:rPr lang="en-US" dirty="0">
                    <a:solidFill>
                      <a:schemeClr val="accent3"/>
                    </a:solidFill>
                  </a:rPr>
                  <a:t>projection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accent3"/>
                    </a:solidFill>
                  </a:rPr>
                  <a:t>Round</a:t>
                </a:r>
                <a:r>
                  <a:rPr lang="en-US" dirty="0"/>
                  <a:t> to small integer costs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Find optimal dual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simple classical method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Identify a variable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as one where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acc>
                          <m:accPr>
                            <m:chr m:val="̃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</m:sup>
                    </m:sSubSup>
                  </m:oMath>
                </a14:m>
                <a:r>
                  <a:rPr lang="en-US" dirty="0"/>
                  <a:t> is large and </a:t>
                </a:r>
                <a:r>
                  <a:rPr lang="en-US" dirty="0">
                    <a:solidFill>
                      <a:schemeClr val="accent3"/>
                    </a:solidFill>
                  </a:rPr>
                  <a:t>remove</a:t>
                </a:r>
                <a:r>
                  <a:rPr lang="en-US" dirty="0"/>
                  <a:t> all such arcs.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Iterate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E468A-231C-864B-B00B-A146F2BEBB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638300"/>
                <a:ext cx="7200900" cy="4166964"/>
              </a:xfrm>
              <a:blipFill>
                <a:blip r:embed="rId2"/>
                <a:stretch>
                  <a:fillRect l="-1355" t="-1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9912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53802"/>
            <a:ext cx="7200900" cy="14859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the lectures</a:t>
            </a:r>
            <a:br>
              <a:rPr lang="en-US" sz="3200" dirty="0"/>
            </a:b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263048-06A1-254E-BE62-6AF77B2AF3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560" y="1433669"/>
                <a:ext cx="7560890" cy="5102696"/>
              </a:xfrm>
            </p:spPr>
            <p:txBody>
              <a:bodyPr/>
              <a:lstStyle/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Tardos’s algorithm for min-cost flows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The circuit imbalance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800" dirty="0"/>
                  <a:t> and the condition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8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8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800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Solving LPs: from approximate to exact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Optimizing circuit imbalances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Interior point methods: basic concepts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Layered-least-squares interior point methods</a:t>
                </a:r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263048-06A1-254E-BE62-6AF77B2AF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433669"/>
                <a:ext cx="7560890" cy="5102696"/>
              </a:xfrm>
              <a:blipFill>
                <a:blip r:embed="rId2"/>
                <a:stretch>
                  <a:fillRect l="-1692" t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365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387F24BB-CB1A-2D44-B2F3-87D058DCD7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9551" y="836712"/>
                <a:ext cx="7741027" cy="1944216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accent3"/>
                    </a:solidFill>
                  </a:rPr>
                  <a:t>Part 2</a:t>
                </a:r>
                <a:br>
                  <a:rPr lang="en-US" dirty="0"/>
                </a:br>
                <a:r>
                  <a:rPr lang="en-US" dirty="0"/>
                  <a:t>The circuit imbalance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the condition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387F24BB-CB1A-2D44-B2F3-87D058DCD7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9551" y="836712"/>
                <a:ext cx="7741027" cy="1944216"/>
              </a:xfrm>
              <a:blipFill>
                <a:blip r:embed="rId2"/>
                <a:stretch>
                  <a:fillRect l="-2837" t="-9091" b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234849FA-BF8C-DD4E-B831-B1AC01A8D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664295"/>
            <a:ext cx="4644682" cy="35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2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C671E-17F9-3D49-B3E2-790E5A18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20688"/>
            <a:ext cx="7200900" cy="864096"/>
          </a:xfrm>
        </p:spPr>
        <p:txBody>
          <a:bodyPr>
            <a:normAutofit fontScale="90000"/>
          </a:bodyPr>
          <a:lstStyle/>
          <a:p>
            <a:r>
              <a:rPr lang="en-US" dirty="0"/>
              <a:t>The circuit imbalance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F38290-508F-F74D-8A21-31EFDEA100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412776"/>
                <a:ext cx="7200900" cy="4968552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The matrix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defines a</a:t>
                </a:r>
                <a:r>
                  <a:rPr lang="en-US" dirty="0">
                    <a:solidFill>
                      <a:schemeClr val="accent3"/>
                    </a:solidFill>
                  </a:rPr>
                  <a:t> linear matroid </a:t>
                </a:r>
                <a:r>
                  <a:rPr lang="en-US" dirty="0"/>
                  <a:t>on </a:t>
                </a:r>
                <a:br>
                  <a:rPr lang="en-US" dirty="0">
                    <a:solidFill>
                      <a:schemeClr val="accent3"/>
                    </a:solidFill>
                  </a:rPr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={1,2,…,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: </a:t>
                </a:r>
                <a:r>
                  <a:rPr lang="en-US" dirty="0"/>
                  <a:t>a set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⊆[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chemeClr val="accent3"/>
                    </a:solidFill>
                  </a:rPr>
                  <a:t>independent</a:t>
                </a:r>
                <a:r>
                  <a:rPr lang="en-US" dirty="0"/>
                  <a:t> if </a:t>
                </a:r>
                <a:br>
                  <a:rPr lang="en-US" dirty="0"/>
                </a:br>
                <a:r>
                  <a:rPr lang="en-US" dirty="0"/>
                  <a:t>the columns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are linearly independent.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⊆[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chemeClr val="accent3"/>
                    </a:solidFill>
                  </a:rPr>
                  <a:t>circuit</a:t>
                </a:r>
                <a:r>
                  <a:rPr lang="en-US" dirty="0"/>
                  <a:t> if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dirty="0"/>
                  <a:t> is a linearly dependent set minimal for containment.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For a circuit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, there exists a vector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r>
                  <a:rPr lang="en-US" dirty="0"/>
                  <a:t> unique up to a scalar multiplier such that </a:t>
                </a:r>
                <a:br>
                  <a:rPr lang="en-US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p>
                        </m:sSubSup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GB" b="0" dirty="0"/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: set of all circuits.</a:t>
                </a:r>
                <a:endParaRPr lang="en-GB" b="0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chemeClr val="accent3"/>
                    </a:solidFill>
                  </a:rPr>
                  <a:t>circuit imbalance measure </a:t>
                </a:r>
                <a:r>
                  <a:rPr lang="en-US" dirty="0"/>
                  <a:t>is defined as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p>
                                    </m:sSubSup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p>
                                    </m:sSubSup>
                                  </m:e>
                                </m:d>
                              </m:den>
                            </m:f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𝒞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F38290-508F-F74D-8A21-31EFDEA100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412776"/>
                <a:ext cx="7200900" cy="4968552"/>
              </a:xfrm>
              <a:blipFill>
                <a:blip r:embed="rId2"/>
                <a:stretch>
                  <a:fillRect l="-1185" t="-1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FD76BEF-B058-944D-8394-790FBDA4C68A}"/>
              </a:ext>
            </a:extLst>
          </p:cNvPr>
          <p:cNvSpPr/>
          <p:nvPr/>
        </p:nvSpPr>
        <p:spPr>
          <a:xfrm>
            <a:off x="6469596" y="3782156"/>
            <a:ext cx="190636" cy="1231020"/>
          </a:xfrm>
          <a:prstGeom prst="rect">
            <a:avLst/>
          </a:prstGeom>
          <a:ln w="158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EA508C-B3B3-624D-9425-48E788D0C617}"/>
              </a:ext>
            </a:extLst>
          </p:cNvPr>
          <p:cNvSpPr/>
          <p:nvPr/>
        </p:nvSpPr>
        <p:spPr>
          <a:xfrm>
            <a:off x="6660232" y="3789040"/>
            <a:ext cx="190636" cy="1231020"/>
          </a:xfrm>
          <a:prstGeom prst="rect">
            <a:avLst/>
          </a:prstGeom>
          <a:ln w="158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7023A7-D39E-5A4E-85C9-C39308254037}"/>
              </a:ext>
            </a:extLst>
          </p:cNvPr>
          <p:cNvSpPr/>
          <p:nvPr/>
        </p:nvSpPr>
        <p:spPr>
          <a:xfrm>
            <a:off x="7166116" y="3782156"/>
            <a:ext cx="190636" cy="1231020"/>
          </a:xfrm>
          <a:prstGeom prst="rect">
            <a:avLst/>
          </a:prstGeom>
          <a:ln w="158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76AAC9-B1DE-534F-A363-04EB542EE2DD}"/>
              </a:ext>
            </a:extLst>
          </p:cNvPr>
          <p:cNvSpPr/>
          <p:nvPr/>
        </p:nvSpPr>
        <p:spPr>
          <a:xfrm>
            <a:off x="7647609" y="3782156"/>
            <a:ext cx="190636" cy="1231020"/>
          </a:xfrm>
          <a:prstGeom prst="rect">
            <a:avLst/>
          </a:prstGeom>
          <a:ln w="158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682D87-91B4-5C40-8ED9-53E060C12934}"/>
              </a:ext>
            </a:extLst>
          </p:cNvPr>
          <p:cNvSpPr/>
          <p:nvPr/>
        </p:nvSpPr>
        <p:spPr>
          <a:xfrm>
            <a:off x="6141368" y="3789040"/>
            <a:ext cx="2088232" cy="12241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D0DE0C-7F62-1A48-BC37-434F53678447}"/>
              </a:ext>
            </a:extLst>
          </p:cNvPr>
          <p:cNvSpPr txBox="1"/>
          <p:nvPr/>
        </p:nvSpPr>
        <p:spPr>
          <a:xfrm>
            <a:off x="6388117" y="3481263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9809C-1556-5349-B5F4-010B04405740}"/>
              </a:ext>
            </a:extLst>
          </p:cNvPr>
          <p:cNvSpPr txBox="1"/>
          <p:nvPr/>
        </p:nvSpPr>
        <p:spPr>
          <a:xfrm>
            <a:off x="6634866" y="3481263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650BA-C558-8049-AEB2-BC200C373033}"/>
              </a:ext>
            </a:extLst>
          </p:cNvPr>
          <p:cNvSpPr txBox="1"/>
          <p:nvPr/>
        </p:nvSpPr>
        <p:spPr>
          <a:xfrm>
            <a:off x="7109977" y="3481263"/>
            <a:ext cx="3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15A1E-4CC2-3A47-9C3A-7A28EC690D13}"/>
              </a:ext>
            </a:extLst>
          </p:cNvPr>
          <p:cNvSpPr txBox="1"/>
          <p:nvPr/>
        </p:nvSpPr>
        <p:spPr>
          <a:xfrm>
            <a:off x="7615341" y="3481263"/>
            <a:ext cx="3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400403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FC671E-17F9-3D49-B3E2-790E5A184BB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28700" y="620688"/>
                <a:ext cx="7200900" cy="864096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Properties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40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FC671E-17F9-3D49-B3E2-790E5A184B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28700" y="620688"/>
                <a:ext cx="7200900" cy="864096"/>
              </a:xfrm>
              <a:blipFill>
                <a:blip r:embed="rId2"/>
                <a:stretch>
                  <a:fillRect l="-3048" t="-20423" b="-3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F38290-508F-F74D-8A21-31EFDEA100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2424" y="1382594"/>
                <a:ext cx="7200900" cy="409281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sup>
                                      </m:sSubSup>
                                    </m:e>
                                  </m:d>
                                </m:den>
                              </m:f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𝒞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This measure depends only on the linear subspace </a:t>
                </a:r>
                <a:br>
                  <a:rPr lang="en-GB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ker</m:t>
                        </m:r>
                      </m:fName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/>
                  <a:t>: if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ker</m:t>
                        </m:r>
                      </m:fName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ker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We will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ker</m:t>
                        </m:r>
                      </m:fName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tx1"/>
                    </a:solidFill>
                  </a:rPr>
                  <a:t>Connection to </a:t>
                </a:r>
                <a:r>
                  <a:rPr lang="en-US" b="1" dirty="0" err="1">
                    <a:solidFill>
                      <a:schemeClr val="tx1"/>
                    </a:solidFill>
                  </a:rPr>
                  <a:t>subdeterminants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  <a:r>
                  <a:rPr lang="en-US" dirty="0"/>
                  <a:t>or an integer matrix </a:t>
                </a:r>
                <a14:m>
                  <m:oMath xmlns:m="http://schemas.openxmlformats.org/officeDocument/2006/math">
                    <m:r>
                      <a:rPr lang="hu-HU" i="1">
                        <a:latin typeface="Cambria Math" charset="0"/>
                      </a:rPr>
                      <m:t>𝐴</m:t>
                    </m:r>
                    <m:r>
                      <a:rPr lang="hu-HU" i="1"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hu-HU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hu-HU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ℤ</m:t>
                        </m:r>
                      </m:e>
                      <m:sup>
                        <m:r>
                          <a:rPr lang="hu-HU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  <m:r>
                          <a:rPr lang="hu-HU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r>
                          <a:rPr lang="hu-HU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{|</m:t>
                          </m:r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|: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submatrix</m:t>
                          </m:r>
                        </m:e>
                      </m:func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GB" dirty="0"/>
              </a:p>
              <a:p>
                <a:r>
                  <a:rPr lang="en-US" dirty="0"/>
                  <a:t>For a circuit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,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let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−1)×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 be a submatrix with linearly independent rows.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F38290-508F-F74D-8A21-31EFDEA100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424" y="1382594"/>
                <a:ext cx="7200900" cy="4092811"/>
              </a:xfrm>
              <a:blipFill>
                <a:blip r:embed="rId3"/>
                <a:stretch>
                  <a:fillRect l="-1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EDBB75C-AE24-CE41-A814-4BC6D13145A8}"/>
              </a:ext>
            </a:extLst>
          </p:cNvPr>
          <p:cNvSpPr/>
          <p:nvPr/>
        </p:nvSpPr>
        <p:spPr>
          <a:xfrm>
            <a:off x="1204695" y="5589240"/>
            <a:ext cx="2088232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0CEFD3-5D4A-114A-B8F1-C798D5F72F88}"/>
              </a:ext>
            </a:extLst>
          </p:cNvPr>
          <p:cNvSpPr/>
          <p:nvPr/>
        </p:nvSpPr>
        <p:spPr>
          <a:xfrm>
            <a:off x="1248118" y="5623112"/>
            <a:ext cx="1431776" cy="639688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BAC1F5-7B36-964E-A6D4-792036E3DCD6}"/>
                  </a:ext>
                </a:extLst>
              </p:cNvPr>
              <p:cNvSpPr txBox="1"/>
              <p:nvPr/>
            </p:nvSpPr>
            <p:spPr>
              <a:xfrm>
                <a:off x="3327591" y="6272864"/>
                <a:ext cx="390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BAC1F5-7B36-964E-A6D4-792036E3D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591" y="6272864"/>
                <a:ext cx="39049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F94BFE-B22C-8746-8852-A11156E6D1BD}"/>
                  </a:ext>
                </a:extLst>
              </p:cNvPr>
              <p:cNvSpPr txBox="1"/>
              <p:nvPr/>
            </p:nvSpPr>
            <p:spPr>
              <a:xfrm>
                <a:off x="2468542" y="6216375"/>
                <a:ext cx="4094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F94BFE-B22C-8746-8852-A11156E6D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542" y="6216375"/>
                <a:ext cx="40940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0D38A0-8A37-B049-A742-5E41CB0743C0}"/>
                  </a:ext>
                </a:extLst>
              </p:cNvPr>
              <p:cNvSpPr/>
              <p:nvPr/>
            </p:nvSpPr>
            <p:spPr>
              <a:xfrm>
                <a:off x="1807105" y="5279739"/>
                <a:ext cx="39036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0D38A0-8A37-B049-A742-5E41CB074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105" y="5279739"/>
                <a:ext cx="39036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4AD646EF-4D20-764A-BC59-A15703A248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52747" y="5464405"/>
                <a:ext cx="5059646" cy="32437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6858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22900" indent="-34290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i="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82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006902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−1)×(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−1)</m:t>
                        </m:r>
                      </m:sup>
                    </m:sSup>
                  </m:oMath>
                </a14:m>
                <a:r>
                  <a:rPr lang="en-US" dirty="0"/>
                  <a:t> remove the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column from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. By </a:t>
                </a:r>
                <a:r>
                  <a:rPr lang="en-US" dirty="0">
                    <a:solidFill>
                      <a:schemeClr val="accent6"/>
                    </a:solidFill>
                  </a:rPr>
                  <a:t>Cramer’s rule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m:rPr>
                              <m:nor/>
                            </m:rPr>
                            <a:rPr lang="en-GB" dirty="0"/>
                            <m:t> </m:t>
                          </m:r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d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4AD646EF-4D20-764A-BC59-A15703A24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747" y="5464405"/>
                <a:ext cx="5059646" cy="3243782"/>
              </a:xfrm>
              <a:prstGeom prst="rect">
                <a:avLst/>
              </a:prstGeom>
              <a:blipFill>
                <a:blip r:embed="rId7"/>
                <a:stretch>
                  <a:fillRect l="-1325" t="-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1309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FC671E-17F9-3D49-B3E2-790E5A184BB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28700" y="620688"/>
                <a:ext cx="7200900" cy="864096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Properties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40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FC671E-17F9-3D49-B3E2-790E5A184B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28700" y="620688"/>
                <a:ext cx="7200900" cy="864096"/>
              </a:xfrm>
              <a:blipFill>
                <a:blip r:embed="rId2"/>
                <a:stretch>
                  <a:fillRect l="-3048" t="-20423" b="-3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F38290-508F-F74D-8A21-31EFDEA100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2424" y="1382594"/>
                <a:ext cx="5275720" cy="4092811"/>
              </a:xfrm>
            </p:spPr>
            <p:txBody>
              <a:bodyPr>
                <a:normAutofit/>
              </a:bodyPr>
              <a:lstStyle/>
              <a:p>
                <a:r>
                  <a:rPr lang="en-GB" b="1" dirty="0">
                    <a:solidFill>
                      <a:schemeClr val="accent1"/>
                    </a:solidFill>
                  </a:rPr>
                  <a:t>LEMMA: </a:t>
                </a:r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  <a:r>
                  <a:rPr lang="en-US" dirty="0"/>
                  <a:t>or an integer matrix </a:t>
                </a:r>
                <a14:m>
                  <m:oMath xmlns:m="http://schemas.openxmlformats.org/officeDocument/2006/math">
                    <m:r>
                      <a:rPr lang="hu-HU" i="1">
                        <a:latin typeface="Cambria Math" charset="0"/>
                      </a:rPr>
                      <m:t>𝐴</m:t>
                    </m:r>
                    <m:r>
                      <a:rPr lang="hu-HU" i="1"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hu-HU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hu-HU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ℤ</m:t>
                        </m:r>
                      </m:e>
                      <m:sup>
                        <m:r>
                          <a:rPr lang="hu-HU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  <m:r>
                          <a:rPr lang="hu-HU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r>
                          <a:rPr lang="hu-HU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br>
                  <a:rPr lang="en-GB" dirty="0"/>
                </a:br>
                <a:r>
                  <a:rPr lang="en-GB" dirty="0"/>
                  <a:t>For a totally unimodular matrix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EXERCISE: </a:t>
                </a:r>
              </a:p>
              <a:p>
                <a:pPr marL="694350" lvl="1" indent="-514350">
                  <a:buSzPct val="100000"/>
                  <a:buFont typeface="+mj-lt"/>
                  <a:buAutoNum type="romanL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the node-edge incidence matrix of an undirected graph,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dirty="0"/>
              </a:p>
              <a:p>
                <a:pPr marL="694350" lvl="1" indent="-514350">
                  <a:buSzPct val="100000"/>
                  <a:buFont typeface="+mj-lt"/>
                  <a:buAutoNum type="romanLcPeriod"/>
                </a:pPr>
                <a:r>
                  <a:rPr lang="en-US" dirty="0"/>
                  <a:t>For the incidence matrix of a complete undirected graph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nodes,</a:t>
                </a:r>
              </a:p>
              <a:p>
                <a:pPr marL="180000" lvl="1" indent="0" algn="ctr">
                  <a:buSzPct val="10000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d>
                          <m:dPr>
                            <m:begChr m:val="⌊"/>
                            <m:endChr m:val="⌋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sup>
                    </m:sSup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F38290-508F-F74D-8A21-31EFDEA100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424" y="1382594"/>
                <a:ext cx="5275720" cy="4092811"/>
              </a:xfrm>
              <a:blipFill>
                <a:blip r:embed="rId3"/>
                <a:stretch>
                  <a:fillRect l="-1732" t="-3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3A0CFDA-08D8-8744-B2D1-44B1AF361A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196752"/>
            <a:ext cx="2846614" cy="284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37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C671E-17F9-3D49-B3E2-790E5A18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20688"/>
            <a:ext cx="7522876" cy="864096"/>
          </a:xfrm>
        </p:spPr>
        <p:txBody>
          <a:bodyPr>
            <a:normAutofit fontScale="90000"/>
          </a:bodyPr>
          <a:lstStyle/>
          <a:p>
            <a:r>
              <a:rPr lang="en-GB" dirty="0"/>
              <a:t>Circuit imbalance and TU matrices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38290-508F-F74D-8A21-31EFDEA10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24" y="3243157"/>
            <a:ext cx="7723992" cy="4092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PROOF (</a:t>
            </a:r>
            <a:r>
              <a:rPr lang="en-US" sz="2400" u="sng" dirty="0" err="1"/>
              <a:t>Ekbatani</a:t>
            </a:r>
            <a:r>
              <a:rPr lang="en-US" sz="2400" u="sng" dirty="0"/>
              <a:t> &amp; Natura):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D0D6183-5B35-6744-97C2-3A260F58339C}"/>
                  </a:ext>
                </a:extLst>
              </p:cNvPr>
              <p:cNvSpPr/>
              <p:nvPr/>
            </p:nvSpPr>
            <p:spPr>
              <a:xfrm>
                <a:off x="592424" y="1412776"/>
                <a:ext cx="7723992" cy="172819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r>
                  <a:rPr lang="en-US" sz="2400" b="1" dirty="0">
                    <a:solidFill>
                      <a:schemeClr val="accent1"/>
                    </a:solidFill>
                  </a:rPr>
                  <a:t>THEOREM 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(</a:t>
                </a:r>
                <a:r>
                  <a:rPr lang="en-GB" sz="2400" dirty="0" err="1">
                    <a:solidFill>
                      <a:schemeClr val="accent6"/>
                    </a:solidFill>
                  </a:rPr>
                  <a:t>Cederbaum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, 1958):</a:t>
                </a:r>
                <a:r>
                  <a:rPr lang="en-GB" sz="2400" dirty="0">
                    <a:solidFill>
                      <a:schemeClr val="tx2"/>
                    </a:solidFill>
                  </a:rPr>
                  <a:t> If </a:t>
                </a:r>
                <a14:m>
                  <m:oMath xmlns:m="http://schemas.openxmlformats.org/officeDocument/2006/math">
                    <m:r>
                      <a:rPr lang="hu-HU" sz="2400" i="1">
                        <a:solidFill>
                          <a:schemeClr val="tx2"/>
                        </a:solidFill>
                        <a:latin typeface="Cambria Math" charset="0"/>
                      </a:rPr>
                      <m:t>𝐴</m:t>
                    </m:r>
                    <m:r>
                      <a:rPr lang="hu-HU" sz="2400" i="1">
                        <a:solidFill>
                          <a:schemeClr val="tx2"/>
                        </a:solidFill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hu-HU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hu-HU" sz="2400" i="1">
                            <a:solidFill>
                              <a:schemeClr val="tx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ℤ</m:t>
                        </m:r>
                      </m:e>
                      <m:sup>
                        <m:r>
                          <a:rPr lang="hu-HU" sz="2400" i="1">
                            <a:solidFill>
                              <a:schemeClr val="tx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  <m:r>
                          <a:rPr lang="hu-HU" sz="2400" i="1">
                            <a:solidFill>
                              <a:schemeClr val="tx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r>
                          <a:rPr lang="hu-HU" sz="2400" i="1">
                            <a:solidFill>
                              <a:schemeClr val="tx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p>
                    </m:sSup>
                    <m:r>
                      <a:rPr lang="en-GB" sz="24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is a TU-matrix,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. Conversely,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for a linear subspace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then there exists a TU-matrix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sz="240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ker</m:t>
                        </m:r>
                      </m:fName>
                      <m:e>
                        <m:d>
                          <m:dPr>
                            <m:ctrlP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D0D6183-5B35-6744-97C2-3A260F5833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24" y="1412776"/>
                <a:ext cx="7723992" cy="1728192"/>
              </a:xfrm>
              <a:prstGeom prst="rect">
                <a:avLst/>
              </a:prstGeom>
              <a:blipFill>
                <a:blip r:embed="rId2"/>
                <a:stretch>
                  <a:fillRect r="-393" b="-207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8824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C671E-17F9-3D49-B3E2-790E5A18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20688"/>
            <a:ext cx="7522876" cy="864096"/>
          </a:xfrm>
        </p:spPr>
        <p:txBody>
          <a:bodyPr>
            <a:normAutofit/>
          </a:bodyPr>
          <a:lstStyle/>
          <a:p>
            <a:r>
              <a:rPr lang="en-GB" sz="4000" dirty="0"/>
              <a:t>Duality of circuit imbalances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DA4C2C1-AEED-234D-88E1-C5D47172F27C}"/>
                  </a:ext>
                </a:extLst>
              </p:cNvPr>
              <p:cNvSpPr/>
              <p:nvPr/>
            </p:nvSpPr>
            <p:spPr>
              <a:xfrm>
                <a:off x="1943708" y="2528900"/>
                <a:ext cx="5256584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pPr/>
                <a:r>
                  <a:rPr lang="en-US" sz="2400" b="1" dirty="0">
                    <a:solidFill>
                      <a:schemeClr val="accent1"/>
                    </a:solidFill>
                  </a:rPr>
                  <a:t>THEOREM: </a:t>
                </a:r>
                <a:r>
                  <a:rPr lang="en-GB" sz="2400" dirty="0">
                    <a:solidFill>
                      <a:schemeClr val="tx2"/>
                    </a:solidFill>
                  </a:rPr>
                  <a:t>For every linear subspace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, we have</a:t>
                </a:r>
                <a:br>
                  <a:rPr lang="en-US" sz="2400" dirty="0">
                    <a:solidFill>
                      <a:schemeClr val="tx2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sSup>
                            <m:sSupPr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DA4C2C1-AEED-234D-88E1-C5D47172F2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708" y="2528900"/>
                <a:ext cx="5256584" cy="18002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351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38DA3-A003-4D40-B90D-33DFD4C22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655912"/>
            <a:ext cx="241221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Discrete</a:t>
            </a:r>
          </a:p>
          <a:p>
            <a:r>
              <a:rPr lang="en-US" dirty="0"/>
              <a:t>Basic solutions</a:t>
            </a:r>
          </a:p>
          <a:p>
            <a:r>
              <a:rPr lang="en-US" dirty="0"/>
              <a:t>Polyhedral combinatorics</a:t>
            </a:r>
          </a:p>
          <a:p>
            <a:r>
              <a:rPr lang="en-US" dirty="0"/>
              <a:t>Exact solution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CED2AF-F342-6647-958C-C16885B2565D}"/>
              </a:ext>
            </a:extLst>
          </p:cNvPr>
          <p:cNvSpPr txBox="1">
            <a:spLocks/>
          </p:cNvSpPr>
          <p:nvPr/>
        </p:nvSpPr>
        <p:spPr>
          <a:xfrm>
            <a:off x="971550" y="620688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Facets of linear programming</a:t>
            </a:r>
          </a:p>
        </p:txBody>
      </p:sp>
      <p:pic>
        <p:nvPicPr>
          <p:cNvPr id="1028" name="Picture 4" descr="Janus-Faced Trickster – The Arts of New York City">
            <a:extLst>
              <a:ext uri="{FF2B5EF4-FFF2-40B4-BE49-F238E27FC236}">
                <a16:creationId xmlns:a16="http://schemas.microsoft.com/office/drawing/2014/main" id="{35367649-CE64-5B46-B661-1AA9830F6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768" y="2348880"/>
            <a:ext cx="3551611" cy="37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26349A-B708-5A42-833D-BA6DD7CCB690}"/>
              </a:ext>
            </a:extLst>
          </p:cNvPr>
          <p:cNvSpPr txBox="1">
            <a:spLocks/>
          </p:cNvSpPr>
          <p:nvPr/>
        </p:nvSpPr>
        <p:spPr>
          <a:xfrm>
            <a:off x="6507291" y="2554930"/>
            <a:ext cx="2412216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22900" indent="-34290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2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06902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dirty="0">
                <a:solidFill>
                  <a:schemeClr val="accent1"/>
                </a:solidFill>
              </a:rPr>
              <a:t>Continuous</a:t>
            </a:r>
          </a:p>
          <a:p>
            <a:r>
              <a:rPr lang="en-US" dirty="0"/>
              <a:t>Continuous solutions</a:t>
            </a:r>
          </a:p>
          <a:p>
            <a:r>
              <a:rPr lang="en-US" dirty="0"/>
              <a:t>Convex program</a:t>
            </a:r>
          </a:p>
          <a:p>
            <a:r>
              <a:rPr lang="en-US" dirty="0"/>
              <a:t>Approximate solution</a:t>
            </a:r>
          </a:p>
        </p:txBody>
      </p:sp>
    </p:spTree>
    <p:extLst>
      <p:ext uri="{BB962C8B-B14F-4D97-AF65-F5344CB8AC3E}">
        <p14:creationId xmlns:p14="http://schemas.microsoft.com/office/powerpoint/2010/main" val="514380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30C-B883-1D40-A90D-BEEF443C1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20688"/>
            <a:ext cx="7200900" cy="1008112"/>
          </a:xfrm>
        </p:spPr>
        <p:txBody>
          <a:bodyPr/>
          <a:lstStyle/>
          <a:p>
            <a:r>
              <a:rPr lang="en-GB" dirty="0"/>
              <a:t>Circuits in optimization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75F64C-F574-0B40-B65E-6938CC4F69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484784"/>
                <a:ext cx="7200900" cy="35814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dirty="0"/>
                  <a:t>Appear in various LP algorithms directly or indirectly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/>
                  <a:t>IPCO summer school 2020: Laura </a:t>
                </a:r>
                <a:r>
                  <a:rPr lang="en-US" sz="2400" dirty="0" err="1"/>
                  <a:t>Sanit</a:t>
                </a:r>
                <a:r>
                  <a:rPr lang="en-GB" sz="2400" dirty="0" err="1"/>
                  <a:t>à’s</a:t>
                </a:r>
                <a:r>
                  <a:rPr lang="en-GB" sz="2400" dirty="0"/>
                  <a:t> lectures discussed </a:t>
                </a:r>
                <a:r>
                  <a:rPr lang="en-GB" sz="2400" i="1" dirty="0"/>
                  <a:t>circuit augmentation</a:t>
                </a:r>
                <a:r>
                  <a:rPr lang="en-GB" sz="2400" dirty="0"/>
                  <a:t> algorithms and </a:t>
                </a:r>
                <a:r>
                  <a:rPr lang="en-GB" sz="2400" i="1" dirty="0"/>
                  <a:t>circuit diameter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sz="2400" dirty="0"/>
                  <a:t>Integer programming: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has a natural integer variant that is related to Graver bases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sz="2400" dirty="0"/>
                  <a:t>…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75F64C-F574-0B40-B65E-6938CC4F69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484784"/>
                <a:ext cx="7200900" cy="3581400"/>
              </a:xfrm>
              <a:blipFill>
                <a:blip r:embed="rId3"/>
                <a:stretch>
                  <a:fillRect l="-1778" t="-2555" r="-931" b="-5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8358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6EFE89B-6234-8D46-8226-82760F215ED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28700" y="685800"/>
                <a:ext cx="7200900" cy="798984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The condition number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4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40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40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6EFE89B-6234-8D46-8226-82760F215E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28700" y="685800"/>
                <a:ext cx="7200900" cy="798984"/>
              </a:xfrm>
              <a:blipFill>
                <a:blip r:embed="rId2"/>
                <a:stretch>
                  <a:fillRect l="-3048" t="-22137" b="-11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3D3EE8-CEF8-5D4F-8547-4AA9515B66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484784"/>
                <a:ext cx="7200900" cy="438261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b>
                          <m:r>
                            <a:rPr lang="en-GB" i="1" dirty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sup</m:t>
                      </m:r>
                      <m:d>
                        <m:dPr>
                          <m:begChr m:val="{"/>
                          <m:endChr m:val="}"/>
                          <m:ctrlPr>
                            <a:rPr lang="en-GB" b="0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b="0" i="1" dirty="0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i="1" dirty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i="1" dirty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 dirty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𝐴𝐷</m:t>
                                      </m:r>
                                      <m:sSup>
                                        <m:sSupPr>
                                          <m:ctrlPr>
                                            <a:rPr lang="en-GB" i="1" dirty="0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 dirty="0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p>
                                          <m:r>
                                            <a:rPr lang="en-GB" i="1" dirty="0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⊤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GB" i="1" dirty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GB" i="1" dirty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𝐴𝐷</m:t>
                              </m:r>
                            </m:e>
                          </m:d>
                          <m:r>
                            <a:rPr lang="en-GB" b="0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GB" b="0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b="0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is</m:t>
                          </m:r>
                          <m:r>
                            <a:rPr lang="en-GB" b="0" i="0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positive</m:t>
                          </m:r>
                          <m:r>
                            <a:rPr lang="en-GB" b="0" i="0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diagonal</m:t>
                          </m:r>
                          <m:r>
                            <a:rPr lang="en-GB" b="0" i="0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matrix</m:t>
                          </m:r>
                        </m:e>
                      </m:d>
                      <m:r>
                        <a:rPr lang="en-GB" b="0" i="1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b="0" i="1" dirty="0">
                  <a:solidFill>
                    <a:schemeClr val="accent3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dirty="0"/>
                  <a:t>Measures the norm of</a:t>
                </a:r>
                <a:r>
                  <a:rPr lang="en-GB" i="1" dirty="0"/>
                  <a:t> oblique </a:t>
                </a:r>
                <a:r>
                  <a:rPr lang="en-GB" dirty="0"/>
                  <a:t>projections</a:t>
                </a:r>
              </a:p>
              <a:p>
                <a:r>
                  <a:rPr lang="en-GB" dirty="0"/>
                  <a:t>Introduced by </a:t>
                </a:r>
                <a:r>
                  <a:rPr lang="en-GB" dirty="0" err="1">
                    <a:solidFill>
                      <a:schemeClr val="accent6"/>
                    </a:solidFill>
                  </a:rPr>
                  <a:t>Dikin</a:t>
                </a:r>
                <a:r>
                  <a:rPr lang="en-GB" dirty="0">
                    <a:solidFill>
                      <a:schemeClr val="accent6"/>
                    </a:solidFill>
                  </a:rPr>
                  <a:t> 1967, Stewart 1989, Todd 1990</a:t>
                </a:r>
              </a:p>
              <a:p>
                <a:r>
                  <a:rPr lang="en-GB" b="1" dirty="0">
                    <a:solidFill>
                      <a:schemeClr val="accent1"/>
                    </a:solidFill>
                  </a:rPr>
                  <a:t>THEOREM</a:t>
                </a:r>
                <a:r>
                  <a:rPr lang="en-GB" dirty="0">
                    <a:solidFill>
                      <a:schemeClr val="accent3"/>
                    </a:solidFill>
                  </a:rPr>
                  <a:t> </a:t>
                </a:r>
                <a:r>
                  <a:rPr lang="en-GB" dirty="0">
                    <a:solidFill>
                      <a:schemeClr val="accent6"/>
                    </a:solidFill>
                  </a:rPr>
                  <a:t>(</a:t>
                </a:r>
                <a:r>
                  <a:rPr lang="en-GB" dirty="0" err="1">
                    <a:solidFill>
                      <a:schemeClr val="accent6"/>
                    </a:solidFill>
                  </a:rPr>
                  <a:t>Vavasis</a:t>
                </a:r>
                <a:r>
                  <a:rPr lang="en-GB" dirty="0">
                    <a:solidFill>
                      <a:schemeClr val="accent6"/>
                    </a:solidFill>
                  </a:rPr>
                  <a:t>-Ye 1996): </a:t>
                </a:r>
                <a:r>
                  <a:rPr lang="en-GB" dirty="0"/>
                  <a:t>There exists a </a:t>
                </a:r>
                <a:r>
                  <a:rPr lang="en-US" dirty="0">
                    <a:solidFill>
                      <a:schemeClr val="accent3"/>
                    </a:solidFill>
                  </a:rPr>
                  <a:t>poly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hu-HU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hu-HU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hu-HU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i="1" dirty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i="1" dirty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r>
                  <a:rPr lang="en-GB" dirty="0">
                    <a:solidFill>
                      <a:schemeClr val="accent3"/>
                    </a:solidFill>
                  </a:rPr>
                  <a:t> </a:t>
                </a:r>
                <a:r>
                  <a:rPr lang="en-GB" dirty="0"/>
                  <a:t>LP algorithm for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GB" b="0" dirty="0"/>
                  <a:t>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b="0" dirty="0"/>
              </a:p>
              <a:p>
                <a:r>
                  <a:rPr lang="en-GB" b="1" dirty="0">
                    <a:solidFill>
                      <a:schemeClr val="accent1"/>
                    </a:solidFill>
                  </a:rPr>
                  <a:t>LEMMA</a:t>
                </a:r>
              </a:p>
              <a:p>
                <a:pPr marL="694350" lvl="1" indent="-514350">
                  <a:buSzPct val="100000"/>
                  <a:buFont typeface="+mj-lt"/>
                  <a:buAutoNum type="romanLcPeriod"/>
                </a:pPr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is an integer matrix with bit encoding length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GB" dirty="0"/>
              </a:p>
              <a:p>
                <a:pPr marL="694350" lvl="1" indent="-514350">
                  <a:buSzPct val="100000"/>
                  <a:buFont typeface="+mj-lt"/>
                  <a:buAutoNum type="romanLcPeriod"/>
                </a:pPr>
                <a14:m>
                  <m:oMath xmlns:m="http://schemas.openxmlformats.org/officeDocument/2006/math">
                    <m:r>
                      <a:rPr lang="en-GB" b="0" i="0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dirty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nonsingular</m:t>
                            </m:r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submatrix</m:t>
                            </m:r>
                            <m:r>
                              <a:rPr lang="en-GB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of</m:t>
                            </m:r>
                            <m:r>
                              <a:rPr lang="en-GB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</m:oMath>
                </a14:m>
                <a:endParaRPr lang="en-GB" i="1" dirty="0"/>
              </a:p>
              <a:p>
                <a:pPr marL="694350" lvl="1" indent="-514350">
                  <a:buSzPct val="100000"/>
                  <a:buFont typeface="+mj-lt"/>
                  <a:buAutoNum type="romanLcPeriod"/>
                </a:pPr>
                <a:r>
                  <a:rPr lang="en-GB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i="1" dirty="0"/>
                  <a:t> only depends on the subspace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i="1" dirty="0" smtClean="0">
                        <a:latin typeface="Cambria Math" panose="02040503050406030204" pitchFamily="18" charset="0"/>
                      </a:rPr>
                      <m:t>ker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i="1" dirty="0"/>
              </a:p>
              <a:p>
                <a:pPr marL="694350" lvl="1" indent="-514350">
                  <a:buSzPct val="100000"/>
                  <a:buFont typeface="+mj-lt"/>
                  <a:buAutoNum type="romanLcPeriod"/>
                </a:pPr>
                <a:r>
                  <a:rPr lang="en-GB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p>
                        </m:sSup>
                      </m:sub>
                    </m:sSub>
                  </m:oMath>
                </a14:m>
                <a:endParaRPr lang="en-GB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3D3EE8-CEF8-5D4F-8547-4AA9515B66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484784"/>
                <a:ext cx="7200900" cy="4382616"/>
              </a:xfrm>
              <a:blipFill>
                <a:blip r:embed="rId3"/>
                <a:stretch>
                  <a:fillRect l="-1355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3815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32152-9408-824F-8699-9487C546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43000"/>
          </a:xfrm>
        </p:spPr>
        <p:txBody>
          <a:bodyPr>
            <a:normAutofit/>
          </a:bodyPr>
          <a:lstStyle/>
          <a:p>
            <a:r>
              <a:rPr lang="en-US" sz="4000" dirty="0"/>
              <a:t>The lifting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C4177E-E606-AD45-AF64-204F27C91A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484784"/>
                <a:ext cx="7200900" cy="5112568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dirty="0"/>
                  <a:t>For a linear subspace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and index set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⊆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we let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p>
                    </m:sSup>
                  </m:oMath>
                </a14:m>
                <a:br>
                  <a:rPr lang="en-GB" dirty="0"/>
                </a:br>
                <a:r>
                  <a:rPr lang="en-GB" dirty="0"/>
                  <a:t>denote the </a:t>
                </a:r>
                <a:r>
                  <a:rPr lang="en-GB" dirty="0">
                    <a:solidFill>
                      <a:schemeClr val="accent3"/>
                    </a:solidFill>
                  </a:rPr>
                  <a:t>coordinate projection</a:t>
                </a:r>
                <a:r>
                  <a:rPr lang="en-GB" dirty="0"/>
                  <a:t>, and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>
                  <a:lnSpc>
                    <a:spcPct val="150000"/>
                  </a:lnSpc>
                </a:pPr>
                <a:r>
                  <a:rPr lang="en-GB" dirty="0"/>
                  <a:t>The </a:t>
                </a:r>
                <a:r>
                  <a:rPr lang="en-GB" dirty="0">
                    <a:solidFill>
                      <a:schemeClr val="accent3"/>
                    </a:solidFill>
                  </a:rPr>
                  <a:t>lifting operator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/>
                  <a:t> is defined as</a:t>
                </a:r>
                <a:br>
                  <a:rPr lang="en-GB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GB" dirty="0"/>
              </a:p>
              <a:p>
                <a:pPr>
                  <a:lnSpc>
                    <a:spcPct val="150000"/>
                  </a:lnSpc>
                </a:pPr>
                <a:r>
                  <a:rPr lang="en-GB" dirty="0"/>
                  <a:t>This is a linear operator; we can efficiently compute a projection matrix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p>
                    </m:sSup>
                  </m:oMath>
                </a14:m>
                <a:r>
                  <a:rPr lang="en-GB" dirty="0"/>
                  <a:t> such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r>
                  <a:rPr lang="en-GB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b="1" dirty="0">
                    <a:solidFill>
                      <a:schemeClr val="accent1"/>
                    </a:solidFill>
                  </a:rPr>
                  <a:t>LEMMA: </a:t>
                </a:r>
                <a:br>
                  <a:rPr lang="en-GB" dirty="0">
                    <a:solidFill>
                      <a:schemeClr val="accent3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GB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GB" b="0" i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GB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⊆[</m:t>
                        </m:r>
                        <m:r>
                          <a:rPr lang="en-GB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lim>
                    </m:limLow>
                    <m:d>
                      <m:dPr>
                        <m:begChr m:val="‖"/>
                        <m:endChr m:val="‖"/>
                        <m:ctrlPr>
                          <a:rPr lang="en-GB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p>
                        </m:sSubSup>
                      </m:e>
                    </m:d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GB" i="1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GB" i="1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i="1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r>
                                              <a:rPr lang="en-GB" i="1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sub>
                                          <m:sup>
                                            <m:r>
                                              <a:rPr lang="en-GB" i="1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sup>
                                        </m:sSubSup>
                                        <m:d>
                                          <m:dPr>
                                            <m:ctrlPr>
                                              <a:rPr lang="en-GB" b="0" i="1" smtClean="0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b="0" i="1" smtClean="0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GB" i="1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⊆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GB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d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∖{0}</m:t>
                            </m:r>
                          </m:e>
                        </m:d>
                      </m:e>
                    </m:func>
                  </m:oMath>
                </a14:m>
                <a:endParaRPr lang="en-GB" dirty="0">
                  <a:solidFill>
                    <a:schemeClr val="accent3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C4177E-E606-AD45-AF64-204F27C91A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484784"/>
                <a:ext cx="7200900" cy="5112568"/>
              </a:xfrm>
              <a:blipFill>
                <a:blip r:embed="rId2"/>
                <a:stretch>
                  <a:fillRect l="-1185"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7945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D976A431-EA4A-BE47-ACC8-29FC5F7D1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43000"/>
          </a:xfrm>
        </p:spPr>
        <p:txBody>
          <a:bodyPr>
            <a:normAutofit/>
          </a:bodyPr>
          <a:lstStyle/>
          <a:p>
            <a:r>
              <a:rPr lang="en-US" sz="4000" dirty="0"/>
              <a:t>The lifting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83F7417-4752-104C-8313-DAFDCE61654C}"/>
                  </a:ext>
                </a:extLst>
              </p:cNvPr>
              <p:cNvSpPr/>
              <p:nvPr/>
            </p:nvSpPr>
            <p:spPr>
              <a:xfrm>
                <a:off x="1595863" y="1646498"/>
                <a:ext cx="5726155" cy="4687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sup>
                      </m:sSubSup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83F7417-4752-104C-8313-DAFDCE6165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863" y="1646498"/>
                <a:ext cx="5726155" cy="468718"/>
              </a:xfrm>
              <a:prstGeom prst="rect">
                <a:avLst/>
              </a:prstGeom>
              <a:blipFill>
                <a:blip r:embed="rId2"/>
                <a:stretch>
                  <a:fillRect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8AF9B1DA-12D9-7C4D-82D4-FC7A3C72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900" y="2636912"/>
            <a:ext cx="5074118" cy="35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7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32152-9408-824F-8699-9487C546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43000"/>
          </a:xfrm>
        </p:spPr>
        <p:txBody>
          <a:bodyPr>
            <a:normAutofit/>
          </a:bodyPr>
          <a:lstStyle/>
          <a:p>
            <a:r>
              <a:rPr lang="en-US" sz="4000" dirty="0"/>
              <a:t>The lifting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C4177E-E606-AD45-AF64-204F27C91A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484784"/>
                <a:ext cx="7200900" cy="438261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>
                    <a:solidFill>
                      <a:schemeClr val="accent3"/>
                    </a:solidFill>
                  </a:rPr>
                  <a:t>LEMMA: </a:t>
                </a:r>
                <a:br>
                  <a:rPr lang="en-GB" dirty="0">
                    <a:solidFill>
                      <a:schemeClr val="accent3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GB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GB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GB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GB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GB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𝑊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en-GB" b="0" i="1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b="0" i="1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∞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GB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∖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dirty="0">
                  <a:solidFill>
                    <a:schemeClr val="accent3"/>
                  </a:solidFill>
                </a:endParaRPr>
              </a:p>
              <a:p>
                <a:pPr marL="0" indent="0">
                  <a:buNone/>
                </a:pPr>
                <a:r>
                  <a:rPr lang="en-GB" u="sng" dirty="0"/>
                  <a:t>PROOF</a:t>
                </a:r>
                <a:r>
                  <a:rPr lang="en-GB" dirty="0"/>
                  <a:t>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C4177E-E606-AD45-AF64-204F27C91A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484784"/>
                <a:ext cx="7200900" cy="4382616"/>
              </a:xfrm>
              <a:blipFill>
                <a:blip r:embed="rId3"/>
                <a:stretch>
                  <a:fillRect l="-931" t="-1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5C6B1F76-6DB2-244B-B405-A85AD213E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7" y="3269842"/>
            <a:ext cx="3707904" cy="240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67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8E0E925-8190-C044-B5CF-F483E4A936C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17313" y="486544"/>
                <a:ext cx="7709374" cy="1008112"/>
              </a:xfrm>
            </p:spPr>
            <p:txBody>
              <a:bodyPr>
                <a:noAutofit/>
              </a:bodyPr>
              <a:lstStyle/>
              <a:p>
                <a:r>
                  <a:rPr lang="en-US" sz="4000" dirty="0"/>
                  <a:t>The condition numbers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4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4000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4000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8E0E925-8190-C044-B5CF-F483E4A936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7313" y="486544"/>
                <a:ext cx="7709374" cy="1008112"/>
              </a:xfrm>
              <a:blipFill>
                <a:blip r:embed="rId2"/>
                <a:stretch>
                  <a:fillRect l="-2848" t="-1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A5C975-1677-5141-9373-CE3B1332FC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3757" y="3429000"/>
                <a:ext cx="7200900" cy="2942456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:r>
                  <a:rPr lang="en-US" sz="2400" b="1" dirty="0"/>
                  <a:t>Approximability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US" sz="2400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b="1" i="1">
                                <a:latin typeface="Cambria Math" panose="02040503050406030204" pitchFamily="18" charset="0"/>
                              </a:rPr>
                              <m:t>𝝌</m:t>
                            </m:r>
                          </m:e>
                        </m:acc>
                      </m:e>
                      <m:sub>
                        <m:r>
                          <a:rPr lang="en-GB" sz="2400" b="1" i="1" dirty="0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US" sz="2400" b="1" dirty="0"/>
                  <a:t>:</a:t>
                </a:r>
              </a:p>
              <a:p>
                <a:pPr marL="0" indent="0">
                  <a:buNone/>
                </a:pPr>
                <a:endParaRPr lang="en-US" sz="2400" b="1" dirty="0">
                  <a:solidFill>
                    <a:schemeClr val="accent3"/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1"/>
                    </a:solidFill>
                  </a:rPr>
                  <a:t>LEMMA</a:t>
                </a:r>
                <a:r>
                  <a:rPr lang="en-US" sz="2400" dirty="0">
                    <a:solidFill>
                      <a:schemeClr val="accent1"/>
                    </a:solidFill>
                    <a:sym typeface="Wingdings" pitchFamily="2" charset="2"/>
                  </a:rPr>
                  <a:t> </a:t>
                </a:r>
                <a:r>
                  <a:rPr lang="en-US" sz="2400" dirty="0">
                    <a:solidFill>
                      <a:schemeClr val="accent6"/>
                    </a:solidFill>
                    <a:sym typeface="Wingdings" pitchFamily="2" charset="2"/>
                  </a:rPr>
                  <a:t>(</a:t>
                </a:r>
                <a:r>
                  <a:rPr lang="en-US" sz="2400" dirty="0" err="1">
                    <a:solidFill>
                      <a:schemeClr val="accent6"/>
                    </a:solidFill>
                    <a:sym typeface="Wingdings" pitchFamily="2" charset="2"/>
                  </a:rPr>
                  <a:t>Tunçel</a:t>
                </a:r>
                <a:r>
                  <a:rPr lang="en-US" sz="2400" dirty="0">
                    <a:solidFill>
                      <a:schemeClr val="accent6"/>
                    </a:solidFill>
                    <a:sym typeface="Wingdings" pitchFamily="2" charset="2"/>
                  </a:rPr>
                  <a:t> 1999): </a:t>
                </a:r>
                <a:r>
                  <a:rPr lang="en-US" sz="2400" dirty="0">
                    <a:sym typeface="Wingdings" pitchFamily="2" charset="2"/>
                  </a:rPr>
                  <a:t>It is NP-hard to 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b="1" i="1">
                                <a:latin typeface="Cambria Math" panose="02040503050406030204" pitchFamily="18" charset="0"/>
                              </a:rPr>
                              <m:t>𝝌</m:t>
                            </m:r>
                          </m:e>
                        </m:acc>
                      </m:e>
                      <m:sub>
                        <m:r>
                          <a:rPr lang="en-GB" sz="2400" b="1" i="1" dirty="0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/>
                  <a:t>by a factor better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poly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rank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))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A5C975-1677-5141-9373-CE3B1332FC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3757" y="3429000"/>
                <a:ext cx="7200900" cy="2942456"/>
              </a:xfrm>
              <a:blipFill>
                <a:blip r:embed="rId3"/>
                <a:stretch>
                  <a:fillRect l="-1355" r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4FB3E1D-55DD-D54E-BF87-224E862FFF92}"/>
                  </a:ext>
                </a:extLst>
              </p:cNvPr>
              <p:cNvSpPr/>
              <p:nvPr/>
            </p:nvSpPr>
            <p:spPr>
              <a:xfrm>
                <a:off x="767154" y="1494656"/>
                <a:ext cx="7723992" cy="172819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r>
                  <a:rPr lang="en-US" sz="2400" b="1" dirty="0">
                    <a:solidFill>
                      <a:schemeClr val="accent1"/>
                    </a:solidFill>
                  </a:rPr>
                  <a:t>THEOREM:</a:t>
                </a:r>
                <a:r>
                  <a:rPr lang="en-US" sz="2400" b="1" dirty="0">
                    <a:solidFill>
                      <a:schemeClr val="tx2"/>
                    </a:solidFill>
                  </a:rPr>
                  <a:t> </a:t>
                </a:r>
                <a:r>
                  <a:rPr lang="en-US" sz="2400" dirty="0">
                    <a:solidFill>
                      <a:schemeClr val="tx2"/>
                    </a:solidFill>
                  </a:rPr>
                  <a:t>For every matrix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≥2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4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sz="24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tx2"/>
                    </a:solidFill>
                  </a:rPr>
                  <a:t> </a:t>
                </a:r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4FB3E1D-55DD-D54E-BF87-224E862FFF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54" y="1494656"/>
                <a:ext cx="7723992" cy="17281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4600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25A8-A383-8844-9AC6-E6DA690F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193" y="352904"/>
            <a:ext cx="7200900" cy="870992"/>
          </a:xfrm>
        </p:spPr>
        <p:txBody>
          <a:bodyPr/>
          <a:lstStyle/>
          <a:p>
            <a:r>
              <a:rPr lang="en-US" dirty="0"/>
              <a:t>Recap from Lecture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E0A294-ACD7-8A49-B837-CD5B3865E6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3568" y="1556792"/>
                <a:ext cx="7704856" cy="475252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800" dirty="0">
                    <a:solidFill>
                      <a:schemeClr val="accent3"/>
                    </a:solidFill>
                  </a:rPr>
                  <a:t>Overall goal: </a:t>
                </a:r>
                <a:r>
                  <a:rPr lang="en-US" sz="2800" dirty="0"/>
                  <a:t>solving LPs exactly and </a:t>
                </a:r>
                <a:r>
                  <a:rPr lang="en-US" sz="2800" i="1" dirty="0"/>
                  <a:t>“as strongly </a:t>
                </a:r>
                <a:r>
                  <a:rPr lang="en-US" sz="2800" i="1" dirty="0" err="1"/>
                  <a:t>polynomially</a:t>
                </a:r>
                <a:r>
                  <a:rPr lang="en-US" sz="2800" i="1" dirty="0"/>
                  <a:t> as possible”</a:t>
                </a:r>
              </a:p>
              <a:p>
                <a:r>
                  <a:rPr lang="en-US" sz="2800" dirty="0"/>
                  <a:t>One can reduce the dependence to the constraint matrix only: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accent6"/>
                    </a:solidFill>
                  </a:rPr>
                  <a:t>Tardos </a:t>
                </a:r>
                <a:r>
                  <a:rPr lang="uk-UA" sz="24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86: 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poly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func>
                          <m:func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240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r>
                  <a:rPr lang="hu-HU" sz="2400" i="1" dirty="0">
                    <a:latin typeface="Cambria Math" charset="0"/>
                  </a:rPr>
                  <a:t> </a:t>
                </a:r>
                <a:r>
                  <a:rPr lang="hu-HU" sz="2400" i="1" dirty="0" err="1">
                    <a:solidFill>
                      <a:schemeClr val="accent1"/>
                    </a:solidFill>
                  </a:rPr>
                  <a:t>black</a:t>
                </a:r>
                <a:r>
                  <a:rPr lang="hu-HU" sz="2400" i="1" dirty="0">
                    <a:solidFill>
                      <a:schemeClr val="accent1"/>
                    </a:solidFill>
                  </a:rPr>
                  <a:t> </a:t>
                </a:r>
                <a:r>
                  <a:rPr lang="hu-HU" sz="2400" i="1" dirty="0" err="1">
                    <a:solidFill>
                      <a:schemeClr val="accent1"/>
                    </a:solidFill>
                  </a:rPr>
                  <a:t>box</a:t>
                </a:r>
                <a:r>
                  <a:rPr lang="hu-HU" sz="2400" i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/>
                  <a:t>LP algorithm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GB" sz="2400" dirty="0" err="1">
                    <a:solidFill>
                      <a:schemeClr val="accent6"/>
                    </a:solidFill>
                  </a:rPr>
                  <a:t>Vavasis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-Ye </a:t>
                </a:r>
                <a:r>
                  <a:rPr lang="uk-UA" sz="24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96 </a:t>
                </a:r>
                <a:r>
                  <a:rPr lang="en-GB" sz="2400" dirty="0">
                    <a:solidFill>
                      <a:schemeClr val="accent3"/>
                    </a:solidFill>
                  </a:rPr>
                  <a:t>Layered-least-squares Interior Point Method</a:t>
                </a:r>
                <a:br>
                  <a:rPr lang="en-GB" sz="2400" dirty="0">
                    <a:solidFill>
                      <a:schemeClr val="accent3"/>
                    </a:solidFill>
                  </a:rPr>
                </a:br>
                <a:r>
                  <a:rPr lang="en-US" sz="2400" dirty="0">
                    <a:solidFill>
                      <a:schemeClr val="accent3"/>
                    </a:solidFill>
                  </a:rPr>
                  <a:t>poly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func>
                          <m:func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2400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sz="2400" i="1" dirty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 i="1" dirty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400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/>
                  <a:t>The crucial parameter of the constraint matrix is the </a:t>
                </a:r>
                <a:r>
                  <a:rPr lang="en-US" sz="2800" dirty="0">
                    <a:solidFill>
                      <a:schemeClr val="accent3"/>
                    </a:solidFill>
                  </a:rPr>
                  <a:t>circuit imbalance measure,</a:t>
                </a:r>
                <a:r>
                  <a:rPr lang="en-US" sz="2800" dirty="0"/>
                  <a:t> a nice geometric parameter associated with the subspace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b="0" i="0" smtClean="0">
                        <a:latin typeface="Cambria Math" panose="02040503050406030204" pitchFamily="18" charset="0"/>
                      </a:rPr>
                      <m:t>ker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E0A294-ACD7-8A49-B837-CD5B3865E6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568" y="1556792"/>
                <a:ext cx="7704856" cy="4752528"/>
              </a:xfrm>
              <a:blipFill>
                <a:blip r:embed="rId2"/>
                <a:stretch>
                  <a:fillRect l="-1974" t="-3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DB6E11FA-7BE0-D545-9549-8BD1DB52F6A5}"/>
              </a:ext>
            </a:extLst>
          </p:cNvPr>
          <p:cNvSpPr/>
          <p:nvPr/>
        </p:nvSpPr>
        <p:spPr>
          <a:xfrm>
            <a:off x="2843808" y="5996695"/>
            <a:ext cx="5040560" cy="645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rgbClr val="FF0000"/>
                </a:solidFill>
              </a:rPr>
              <a:t>Updated</a:t>
            </a:r>
            <a:r>
              <a:rPr lang="en-GB" i="1" dirty="0"/>
              <a:t> slides available at https://</a:t>
            </a:r>
            <a:r>
              <a:rPr lang="en-GB" i="1" dirty="0" err="1"/>
              <a:t>personal.lse.ac.uk</a:t>
            </a:r>
            <a:r>
              <a:rPr lang="en-GB" i="1" dirty="0"/>
              <a:t>/</a:t>
            </a:r>
            <a:r>
              <a:rPr lang="en-GB" i="1" dirty="0" err="1"/>
              <a:t>veghl</a:t>
            </a:r>
            <a:r>
              <a:rPr lang="en-GB" i="1" dirty="0"/>
              <a:t>/</a:t>
            </a:r>
            <a:r>
              <a:rPr lang="en-GB" i="1" dirty="0" err="1"/>
              <a:t>ipco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442787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25A8-A383-8844-9AC6-E6DA690F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193" y="352904"/>
            <a:ext cx="7200900" cy="870992"/>
          </a:xfrm>
        </p:spPr>
        <p:txBody>
          <a:bodyPr/>
          <a:lstStyle/>
          <a:p>
            <a:r>
              <a:rPr lang="en-US" dirty="0"/>
              <a:t>Recap from Lecture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E0A294-ACD7-8A49-B837-CD5B3865E6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3548" y="1223896"/>
                <a:ext cx="8136904" cy="5085424"/>
              </a:xfrm>
            </p:spPr>
            <p:txBody>
              <a:bodyPr/>
              <a:lstStyle/>
              <a:p>
                <a:r>
                  <a:rPr lang="en-US" dirty="0"/>
                  <a:t>Tardos’s algorithm for min. cost generalized flows:</a:t>
                </a:r>
                <a:br>
                  <a:rPr lang="en-US" dirty="0"/>
                </a:br>
                <a:r>
                  <a:rPr lang="en-US" dirty="0">
                    <a:solidFill>
                      <a:schemeClr val="accent3"/>
                    </a:solidFill>
                  </a:rPr>
                  <a:t>circuits, proximity, and variable fixing</a:t>
                </a:r>
              </a:p>
              <a:p>
                <a:r>
                  <a:rPr lang="en-US" b="1" dirty="0">
                    <a:solidFill>
                      <a:schemeClr val="accent3"/>
                    </a:solidFill>
                  </a:rPr>
                  <a:t>Circuit imbalance measure</a:t>
                </a:r>
                <a:r>
                  <a:rPr lang="en-US" dirty="0"/>
                  <a:t>:  matrix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>
                    <a:solidFill>
                      <a:schemeClr val="accent3"/>
                    </a:solidFill>
                  </a:rPr>
                  <a:t>circuit:</a:t>
                </a:r>
                <a:r>
                  <a:rPr lang="en-US" dirty="0"/>
                  <a:t> a set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⊆[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dirty="0"/>
                  <a:t> is a linearly dependent set minimal for containment.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∃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r>
                  <a:rPr lang="en-US" dirty="0"/>
                  <a:t> unique up to a scalar multiplication:</a:t>
                </a:r>
                <a:br>
                  <a:rPr lang="en-US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p>
                        </m:sSubSup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 The </a:t>
                </a:r>
                <a:r>
                  <a:rPr lang="en-US" dirty="0">
                    <a:solidFill>
                      <a:schemeClr val="accent3"/>
                    </a:solidFill>
                  </a:rPr>
                  <a:t>circuit imbalance measure </a:t>
                </a:r>
                <a:r>
                  <a:rPr lang="en-US" dirty="0"/>
                  <a:t>is defined as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p>
                                    </m:sSubSup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p>
                                    </m:sSubSup>
                                  </m:e>
                                </m:d>
                              </m:den>
                            </m:f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𝒞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accent3"/>
                    </a:solidFill>
                  </a:rPr>
                  <a:t>Properties: </a:t>
                </a:r>
                <a:r>
                  <a:rPr lang="en-US" dirty="0"/>
                  <a:t>TU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;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can be used to bound the </a:t>
                </a:r>
                <a:r>
                  <a:rPr lang="en-US" dirty="0">
                    <a:solidFill>
                      <a:schemeClr val="accent3"/>
                    </a:solidFill>
                  </a:rPr>
                  <a:t>lifting cost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E0A294-ACD7-8A49-B837-CD5B3865E6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548" y="1223896"/>
                <a:ext cx="8136904" cy="5085424"/>
              </a:xfrm>
              <a:blipFill>
                <a:blip r:embed="rId2"/>
                <a:stretch>
                  <a:fillRect l="-1090" t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FF52F88-48D1-4547-8C52-B7D922048DAB}"/>
              </a:ext>
            </a:extLst>
          </p:cNvPr>
          <p:cNvSpPr/>
          <p:nvPr/>
        </p:nvSpPr>
        <p:spPr>
          <a:xfrm>
            <a:off x="6844444" y="3422116"/>
            <a:ext cx="190636" cy="1231020"/>
          </a:xfrm>
          <a:prstGeom prst="rect">
            <a:avLst/>
          </a:prstGeom>
          <a:ln w="158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26B766-6FEF-AE47-8F01-4EF4E2D8CF8D}"/>
              </a:ext>
            </a:extLst>
          </p:cNvPr>
          <p:cNvSpPr/>
          <p:nvPr/>
        </p:nvSpPr>
        <p:spPr>
          <a:xfrm>
            <a:off x="7035080" y="3429000"/>
            <a:ext cx="190636" cy="1231020"/>
          </a:xfrm>
          <a:prstGeom prst="rect">
            <a:avLst/>
          </a:prstGeom>
          <a:ln w="158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D0EE14-F36B-CB47-A7D8-E05868BB5B3B}"/>
              </a:ext>
            </a:extLst>
          </p:cNvPr>
          <p:cNvSpPr/>
          <p:nvPr/>
        </p:nvSpPr>
        <p:spPr>
          <a:xfrm>
            <a:off x="7540964" y="3422116"/>
            <a:ext cx="190636" cy="1231020"/>
          </a:xfrm>
          <a:prstGeom prst="rect">
            <a:avLst/>
          </a:prstGeom>
          <a:ln w="158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48F1DD-AC26-E847-8583-3696EE595C87}"/>
              </a:ext>
            </a:extLst>
          </p:cNvPr>
          <p:cNvSpPr/>
          <p:nvPr/>
        </p:nvSpPr>
        <p:spPr>
          <a:xfrm>
            <a:off x="8022457" y="3422116"/>
            <a:ext cx="190636" cy="1231020"/>
          </a:xfrm>
          <a:prstGeom prst="rect">
            <a:avLst/>
          </a:prstGeom>
          <a:ln w="15875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A5580D-D80F-6445-BDDB-68568E35F34A}"/>
              </a:ext>
            </a:extLst>
          </p:cNvPr>
          <p:cNvSpPr/>
          <p:nvPr/>
        </p:nvSpPr>
        <p:spPr>
          <a:xfrm>
            <a:off x="6516216" y="3429000"/>
            <a:ext cx="2088232" cy="12241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C78F9-EE09-C443-BA70-CABF82A7F86B}"/>
              </a:ext>
            </a:extLst>
          </p:cNvPr>
          <p:cNvSpPr txBox="1"/>
          <p:nvPr/>
        </p:nvSpPr>
        <p:spPr>
          <a:xfrm>
            <a:off x="6762965" y="3121223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E9992-36A7-954E-A9FA-F2069119BFD9}"/>
              </a:ext>
            </a:extLst>
          </p:cNvPr>
          <p:cNvSpPr txBox="1"/>
          <p:nvPr/>
        </p:nvSpPr>
        <p:spPr>
          <a:xfrm>
            <a:off x="7009714" y="3121223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71E910-83ED-7949-9ADA-AC296049D34E}"/>
              </a:ext>
            </a:extLst>
          </p:cNvPr>
          <p:cNvSpPr txBox="1"/>
          <p:nvPr/>
        </p:nvSpPr>
        <p:spPr>
          <a:xfrm>
            <a:off x="7484825" y="3121223"/>
            <a:ext cx="3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E4444B-5A4E-EB4C-B840-F0A5F9552971}"/>
              </a:ext>
            </a:extLst>
          </p:cNvPr>
          <p:cNvSpPr txBox="1"/>
          <p:nvPr/>
        </p:nvSpPr>
        <p:spPr>
          <a:xfrm>
            <a:off x="7990189" y="3121223"/>
            <a:ext cx="3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05429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53802"/>
            <a:ext cx="7200900" cy="14859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the lectures</a:t>
            </a:r>
            <a:br>
              <a:rPr lang="en-US" sz="3200" dirty="0"/>
            </a:b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263048-06A1-254E-BE62-6AF77B2AF3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560" y="1433669"/>
                <a:ext cx="7560890" cy="5102696"/>
              </a:xfrm>
            </p:spPr>
            <p:txBody>
              <a:bodyPr/>
              <a:lstStyle/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Tardos’s algorithm for min-cost flows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The circuit imbalance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800" dirty="0"/>
                  <a:t> and the condition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8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8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800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Solving LPs: from approximate to exact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Optimizing circuit imbalances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Interior point methods: basic concepts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Layered-least-squares interior point methods</a:t>
                </a:r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263048-06A1-254E-BE62-6AF77B2AF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433669"/>
                <a:ext cx="7560890" cy="5102696"/>
              </a:xfrm>
              <a:blipFill>
                <a:blip r:embed="rId2"/>
                <a:stretch>
                  <a:fillRect l="-1692" t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3893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7F24BB-CB1A-2D44-B2F3-87D058DCD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1" y="836712"/>
            <a:ext cx="7741027" cy="19442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/>
                </a:solidFill>
              </a:rPr>
              <a:t>Part 3</a:t>
            </a:r>
            <a:br>
              <a:rPr lang="en-US" dirty="0"/>
            </a:br>
            <a:r>
              <a:rPr lang="en-US" dirty="0"/>
              <a:t>Solving LPs: </a:t>
            </a:r>
            <a:br>
              <a:rPr lang="en-US" dirty="0"/>
            </a:br>
            <a:r>
              <a:rPr lang="en-US" dirty="0"/>
              <a:t>from approximate to exact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E8257-8CFE-E543-B284-4B9A7BEA41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140968"/>
            <a:ext cx="3492554" cy="2868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BDD35C-B55A-9349-BE6A-46D33FD6BB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140968"/>
            <a:ext cx="3708253" cy="286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23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F5EC-75C4-C74D-8F6F-F56FE256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Linear programming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EBFAD3-768E-FB4C-A590-70B8AEF01E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817241"/>
                <a:ext cx="7200900" cy="3180318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variables,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constraints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i="1" dirty="0">
                    <a:solidFill>
                      <a:schemeClr val="accent3"/>
                    </a:solidFill>
                  </a:rPr>
                  <a:t>L</a:t>
                </a:r>
                <a:r>
                  <a:rPr lang="en-US" sz="2400" i="1" dirty="0"/>
                  <a:t>: </a:t>
                </a:r>
                <a:r>
                  <a:rPr lang="en-US" sz="2400" dirty="0"/>
                  <a:t>total bit-complexity of the rational input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i="1" dirty="0">
                  <a:solidFill>
                    <a:schemeClr val="accent3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400" dirty="0"/>
                  <a:t>Simplex method: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Dantzig, 1947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accent3"/>
                    </a:solidFill>
                  </a:rPr>
                  <a:t>Weakly </a:t>
                </a:r>
                <a:r>
                  <a:rPr lang="en-US" sz="2400" dirty="0"/>
                  <a:t>polynomial algorithms: </a:t>
                </a:r>
                <a:r>
                  <a:rPr lang="en-US" sz="2400" i="1" dirty="0">
                    <a:solidFill>
                      <a:schemeClr val="accent3"/>
                    </a:solidFill>
                  </a:rPr>
                  <a:t>poly(L)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400" dirty="0"/>
                  <a:t>running time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400" dirty="0"/>
                  <a:t>Ellipsoid method: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Khachiyan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, 1979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400" dirty="0"/>
                  <a:t>Interior point method: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Karmarkar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, 1984</a:t>
                </a:r>
                <a:endParaRPr lang="en-US" sz="2400" i="1" dirty="0">
                  <a:solidFill>
                    <a:schemeClr val="accent3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endParaRPr lang="en-US" sz="2400" dirty="0">
                  <a:solidFill>
                    <a:schemeClr val="accent6"/>
                  </a:solidFill>
                </a:endParaRPr>
              </a:p>
              <a:p>
                <a:pPr lvl="1">
                  <a:lnSpc>
                    <a:spcPct val="120000"/>
                  </a:lnSpc>
                </a:pPr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EBFAD3-768E-FB4C-A590-70B8AEF01E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817241"/>
                <a:ext cx="7200900" cy="3180318"/>
              </a:xfrm>
              <a:blipFill>
                <a:blip r:embed="rId2"/>
                <a:stretch>
                  <a:fillRect l="-1778" t="-3640" b="-3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A0975CC-E39B-D340-844C-200FFBDCB9F2}"/>
                  </a:ext>
                </a:extLst>
              </p:cNvPr>
              <p:cNvSpPr txBox="1"/>
              <p:nvPr/>
            </p:nvSpPr>
            <p:spPr>
              <a:xfrm>
                <a:off x="7112103" y="1124744"/>
                <a:ext cx="217784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8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𝐴𝑥</m:t>
                      </m:r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GB" sz="28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A0975CC-E39B-D340-844C-200FFBDCB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103" y="1124744"/>
                <a:ext cx="2177844" cy="1384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3258D91-2558-AB43-899F-DC50BE89D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4968750"/>
            <a:ext cx="2506856" cy="1529011"/>
          </a:xfrm>
          <a:prstGeom prst="rect">
            <a:avLst/>
          </a:prstGeom>
        </p:spPr>
      </p:pic>
      <p:pic>
        <p:nvPicPr>
          <p:cNvPr id="1026" name="Picture 2" descr="Ellipsoid method - Wikipedia">
            <a:extLst>
              <a:ext uri="{FF2B5EF4-FFF2-40B4-BE49-F238E27FC236}">
                <a16:creationId xmlns:a16="http://schemas.microsoft.com/office/drawing/2014/main" id="{63C1BCBD-6800-1045-9DAC-6DB7FFD8B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4869160"/>
            <a:ext cx="1846541" cy="18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mplex algorithm - Wikipedia">
            <a:extLst>
              <a:ext uri="{FF2B5EF4-FFF2-40B4-BE49-F238E27FC236}">
                <a16:creationId xmlns:a16="http://schemas.microsoft.com/office/drawing/2014/main" id="{43357639-3043-EF41-8871-0329A4477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432" y="4997559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680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446CC-4A61-7C41-A200-487DC057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Fast approximate LP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F6BBC-8A37-5743-B591-E8B7A330D2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3429000"/>
                <a:ext cx="7575748" cy="482453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-approximate solution</a:t>
                </a:r>
                <a:r>
                  <a:rPr lang="en-US" dirty="0"/>
                  <a:t>: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Approximately feasible: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‖"/>
                        <m:endChr m:val="‖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/>
                  <a:t>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Approximately optimal: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‖"/>
                        <m:endChr m:val="‖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Finding an approximate solution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dirty="0"/>
                  <a:t> running time dependence implies a weakly polynomial exact algorithm.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F6BBC-8A37-5743-B591-E8B7A330D2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3429000"/>
                <a:ext cx="7575748" cy="4824536"/>
              </a:xfrm>
              <a:blipFill>
                <a:blip r:embed="rId2"/>
                <a:stretch>
                  <a:fillRect l="-1288" t="-1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A08038-917C-DF45-A1EE-0111F4CA12B3}"/>
                  </a:ext>
                </a:extLst>
              </p:cNvPr>
              <p:cNvSpPr txBox="1"/>
              <p:nvPr/>
            </p:nvSpPr>
            <p:spPr>
              <a:xfrm>
                <a:off x="3540228" y="1628800"/>
                <a:ext cx="217784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8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80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800" i="1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hu-HU" sz="2800" dirty="0">
                  <a:solidFill>
                    <a:schemeClr val="accent3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𝐴𝑥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GB" sz="2800" i="1" dirty="0">
                  <a:solidFill>
                    <a:schemeClr val="accent3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A08038-917C-DF45-A1EE-0111F4CA1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228" y="1628800"/>
                <a:ext cx="2177844" cy="1384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5926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F6BBC-8A37-5743-B591-E8B7A330D2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2024336"/>
                <a:ext cx="7575748" cy="4824536"/>
              </a:xfrm>
            </p:spPr>
            <p:txBody>
              <a:bodyPr>
                <a:normAutofit fontScale="850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variables,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equality constraints, </a:t>
                </a:r>
                <a:r>
                  <a:rPr lang="en-US" b="1" dirty="0">
                    <a:solidFill>
                      <a:srgbClr val="C00000"/>
                    </a:solidFill>
                  </a:rPr>
                  <a:t>R</a:t>
                </a:r>
                <a:r>
                  <a:rPr lang="en-US" dirty="0"/>
                  <a:t>andomized vs. </a:t>
                </a:r>
                <a:r>
                  <a:rPr lang="en-US" b="1" dirty="0">
                    <a:solidFill>
                      <a:srgbClr val="C00000"/>
                    </a:solidFill>
                  </a:rPr>
                  <a:t>D</a:t>
                </a:r>
                <a:r>
                  <a:rPr lang="en-US" dirty="0"/>
                  <a:t>eterministic</a:t>
                </a:r>
              </a:p>
              <a:p>
                <a:r>
                  <a:rPr lang="en-US" dirty="0"/>
                  <a:t>Significant recent progress:</a:t>
                </a:r>
              </a:p>
              <a:p>
                <a:pPr lvl="1"/>
                <a:r>
                  <a:rPr lang="en-GB" dirty="0">
                    <a:solidFill>
                      <a:srgbClr val="C00000"/>
                    </a:solidFill>
                  </a:rPr>
                  <a:t>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dirty="0" err="1">
                                <a:latin typeface="Cambria Math" panose="02040503050406030204" pitchFamily="18" charset="0"/>
                              </a:rPr>
                              <m:t>nnz</m:t>
                            </m:r>
                            <m:d>
                              <m:d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ad>
                          <m:radPr>
                            <m:degHide m:val="on"/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rad>
                        <m:func>
                          <m:func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p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dirty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num>
                                  <m:den>
                                    <m:r>
                                      <a:rPr lang="el-GR" i="1" dirty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accent6"/>
                    </a:solidFill>
                  </a:rPr>
                  <a:t>Lee–</a:t>
                </a:r>
                <a:r>
                  <a:rPr lang="en-GB" dirty="0" err="1">
                    <a:solidFill>
                      <a:schemeClr val="accent6"/>
                    </a:solidFill>
                  </a:rPr>
                  <a:t>Sidford</a:t>
                </a:r>
                <a:r>
                  <a:rPr lang="en-GB" dirty="0">
                    <a:solidFill>
                      <a:schemeClr val="accent6"/>
                    </a:solidFill>
                  </a:rPr>
                  <a:t> ’13–’19</a:t>
                </a:r>
              </a:p>
              <a:p>
                <a:pPr lvl="1"/>
                <a:r>
                  <a:rPr lang="en-GB" dirty="0">
                    <a:solidFill>
                      <a:srgbClr val="C00000"/>
                    </a:solidFill>
                  </a:rPr>
                  <a:t>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  <m:func>
                          <m:func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p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dirty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num>
                                  <m:den>
                                    <m:r>
                                      <a:rPr lang="el-GR" i="1" dirty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a:rPr lang="el-GR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accent6"/>
                    </a:solidFill>
                  </a:rPr>
                  <a:t>Cohen, Lee, Song ’19</a:t>
                </a:r>
              </a:p>
              <a:p>
                <a:pPr lvl="1"/>
                <a:r>
                  <a:rPr lang="en-GB" dirty="0">
                    <a:solidFill>
                      <a:srgbClr val="C00000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  <m:func>
                          <m:funcPr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p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dirty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num>
                                  <m:den>
                                    <m:r>
                                      <a:rPr lang="el-GR" i="1" dirty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accent6"/>
                    </a:solidFill>
                  </a:rPr>
                  <a:t>van den Brand ’20</a:t>
                </a:r>
              </a:p>
              <a:p>
                <a:pPr lvl="1"/>
                <a:r>
                  <a:rPr lang="en-GB" dirty="0">
                    <a:solidFill>
                      <a:srgbClr val="C00000"/>
                    </a:solidFill>
                  </a:rPr>
                  <a:t>R </a:t>
                </a:r>
                <a:r>
                  <a:rPr lang="en-GB" dirty="0"/>
                  <a:t> 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𝑚𝑛</m:t>
                            </m:r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p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dirty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num>
                                  <m:den>
                                    <m:r>
                                      <a:rPr lang="el-GR" i="1" dirty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accent6"/>
                    </a:solidFill>
                  </a:rPr>
                  <a:t>van den Brand, Lee, </a:t>
                </a:r>
                <a:r>
                  <a:rPr lang="en-GB" dirty="0" err="1">
                    <a:solidFill>
                      <a:schemeClr val="accent6"/>
                    </a:solidFill>
                  </a:rPr>
                  <a:t>Sidford</a:t>
                </a:r>
                <a:r>
                  <a:rPr lang="en-GB" dirty="0">
                    <a:solidFill>
                      <a:schemeClr val="accent6"/>
                    </a:solidFill>
                  </a:rPr>
                  <a:t>, Song ’20</a:t>
                </a:r>
              </a:p>
              <a:p>
                <a:pPr lvl="1"/>
                <a:r>
                  <a:rPr lang="en-GB" dirty="0">
                    <a:solidFill>
                      <a:srgbClr val="C00000"/>
                    </a:solidFill>
                  </a:rPr>
                  <a:t>R </a:t>
                </a:r>
                <a:r>
                  <a:rPr lang="en-GB" dirty="0"/>
                  <a:t> 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𝑚𝑛</m:t>
                            </m:r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2.5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p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dirty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num>
                                  <m:den>
                                    <m:r>
                                      <a:rPr lang="el-GR" i="1" dirty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GB" dirty="0">
                    <a:solidFill>
                      <a:schemeClr val="accent6"/>
                    </a:solidFill>
                  </a:rPr>
                </a:br>
                <a:r>
                  <a:rPr lang="en-GB" dirty="0">
                    <a:solidFill>
                      <a:schemeClr val="accent6"/>
                    </a:solidFill>
                  </a:rPr>
                  <a:t>van den Brand, Lee, Liu, </a:t>
                </a:r>
                <a:r>
                  <a:rPr lang="en-GB" dirty="0" err="1">
                    <a:solidFill>
                      <a:schemeClr val="accent6"/>
                    </a:solidFill>
                  </a:rPr>
                  <a:t>Saranurak</a:t>
                </a:r>
                <a:r>
                  <a:rPr lang="en-GB" dirty="0">
                    <a:solidFill>
                      <a:schemeClr val="accent6"/>
                    </a:solidFill>
                  </a:rPr>
                  <a:t>, </a:t>
                </a:r>
                <a:r>
                  <a:rPr lang="en-GB" dirty="0" err="1">
                    <a:solidFill>
                      <a:schemeClr val="accent6"/>
                    </a:solidFill>
                  </a:rPr>
                  <a:t>Sidford</a:t>
                </a:r>
                <a:r>
                  <a:rPr lang="en-GB" dirty="0">
                    <a:solidFill>
                      <a:schemeClr val="accent6"/>
                    </a:solidFill>
                  </a:rPr>
                  <a:t>, Song, Wang  ’21</a:t>
                </a:r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3"/>
                    </a:solidFill>
                  </a:rPr>
                  <a:t>Some important techniques:</a:t>
                </a:r>
              </a:p>
              <a:p>
                <a:r>
                  <a:rPr lang="en-GB" dirty="0"/>
                  <a:t>weighted and stochastic central paths</a:t>
                </a:r>
              </a:p>
              <a:p>
                <a:r>
                  <a:rPr lang="en-GB" dirty="0"/>
                  <a:t>fast approximate linear algebra</a:t>
                </a:r>
              </a:p>
              <a:p>
                <a:r>
                  <a:rPr lang="en-GB" dirty="0"/>
                  <a:t>efficient data structures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F6BBC-8A37-5743-B591-E8B7A330D2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2024336"/>
                <a:ext cx="7575748" cy="4824536"/>
              </a:xfrm>
              <a:blipFill>
                <a:blip r:embed="rId2"/>
                <a:stretch>
                  <a:fillRect l="-886" t="-2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A08038-917C-DF45-A1EE-0111F4CA12B3}"/>
                  </a:ext>
                </a:extLst>
              </p:cNvPr>
              <p:cNvSpPr txBox="1"/>
              <p:nvPr/>
            </p:nvSpPr>
            <p:spPr>
              <a:xfrm>
                <a:off x="1219227" y="1282540"/>
                <a:ext cx="67055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8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80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800" i="1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func>
                      <m:r>
                        <a:rPr lang="en-GB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𝐴𝑥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GB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A08038-917C-DF45-A1EE-0111F4CA1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27" y="1282540"/>
                <a:ext cx="670554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81473D94-C084-6249-B89D-0E8F82952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01150"/>
            <a:ext cx="7200900" cy="9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Fast approximate LP algorithms</a:t>
            </a:r>
          </a:p>
        </p:txBody>
      </p:sp>
    </p:spTree>
    <p:extLst>
      <p:ext uri="{BB962C8B-B14F-4D97-AF65-F5344CB8AC3E}">
        <p14:creationId xmlns:p14="http://schemas.microsoft.com/office/powerpoint/2010/main" val="2030236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95446CC-4A61-7C41-A200-487DC057D73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28700" y="685800"/>
                <a:ext cx="6207596" cy="9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Fast exact LP algorithms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dependence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95446CC-4A61-7C41-A200-487DC057D7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28700" y="685800"/>
                <a:ext cx="6207596" cy="943000"/>
              </a:xfrm>
              <a:blipFill>
                <a:blip r:embed="rId2"/>
                <a:stretch>
                  <a:fillRect l="-3536" t="-18831" r="-4224" b="-5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F6BBC-8A37-5743-B591-E8B7A330D2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560" y="1919358"/>
                <a:ext cx="8352928" cy="482453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variables,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equality constraints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/>
                    </a:solidFill>
                  </a:rPr>
                  <a:t>THEOREM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/>
                    </a:solidFill>
                  </a:rPr>
                  <a:t>(</a:t>
                </a:r>
                <a:r>
                  <a:rPr lang="en-US" dirty="0" err="1">
                    <a:solidFill>
                      <a:schemeClr val="accent6"/>
                    </a:solidFill>
                  </a:rPr>
                  <a:t>Dadush</a:t>
                </a:r>
                <a:r>
                  <a:rPr lang="en-US" dirty="0">
                    <a:solidFill>
                      <a:schemeClr val="accent6"/>
                    </a:solidFill>
                  </a:rPr>
                  <a:t>, Natura, V. ‘20) </a:t>
                </a:r>
                <a:r>
                  <a:rPr lang="en-US" dirty="0"/>
                  <a:t>There exists a poly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func>
                  </m:oMath>
                </a14:m>
                <a:r>
                  <a:rPr lang="en-US" dirty="0"/>
                  <a:t>algorithm for solving LP exactly.</a:t>
                </a:r>
              </a:p>
              <a:p>
                <a:pPr lvl="1"/>
                <a:r>
                  <a:rPr lang="en-US" dirty="0">
                    <a:solidFill>
                      <a:schemeClr val="accent3"/>
                    </a:solidFill>
                  </a:rPr>
                  <a:t>Feasibility</a:t>
                </a:r>
                <a:r>
                  <a:rPr lang="en-US" dirty="0"/>
                  <a:t>: </a:t>
                </a:r>
                <a:r>
                  <a:rPr lang="en-US" i="1" dirty="0">
                    <a:solidFill>
                      <a:schemeClr val="accent3"/>
                    </a:solidFill>
                  </a:rPr>
                  <a:t>m</a:t>
                </a:r>
                <a:r>
                  <a:rPr lang="en-US" i="1" dirty="0"/>
                  <a:t> </a:t>
                </a:r>
                <a:r>
                  <a:rPr lang="en-US" dirty="0"/>
                  <a:t>calls to an approximate solver</a:t>
                </a:r>
              </a:p>
              <a:p>
                <a:pPr lvl="1"/>
                <a:r>
                  <a:rPr lang="en-US" dirty="0">
                    <a:solidFill>
                      <a:schemeClr val="accent3"/>
                    </a:solidFill>
                  </a:rPr>
                  <a:t>Optimization</a:t>
                </a:r>
                <a:r>
                  <a:rPr lang="en-US" dirty="0"/>
                  <a:t>: </a:t>
                </a:r>
                <a:r>
                  <a:rPr lang="en-US" i="1" dirty="0" err="1">
                    <a:solidFill>
                      <a:schemeClr val="accent3"/>
                    </a:solidFill>
                  </a:rPr>
                  <a:t>mn</a:t>
                </a:r>
                <a:r>
                  <a:rPr lang="en-US" i="1" dirty="0"/>
                  <a:t> </a:t>
                </a:r>
                <a:r>
                  <a:rPr lang="en-US" dirty="0"/>
                  <a:t>calls to an approximate solver</a:t>
                </a:r>
              </a:p>
              <a:p>
                <a:pPr marL="180000" lvl="1" indent="0">
                  <a:buNone/>
                </a:pPr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=1/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Using </a:t>
                </a:r>
                <a:r>
                  <a:rPr lang="en-GB" dirty="0">
                    <a:solidFill>
                      <a:schemeClr val="accent6"/>
                    </a:solidFill>
                  </a:rPr>
                  <a:t>van den Brand ’20</a:t>
                </a:r>
                <a:r>
                  <a:rPr lang="en-GB" dirty="0"/>
                  <a:t>, this gives a </a:t>
                </a:r>
                <a:r>
                  <a:rPr lang="en-US" dirty="0"/>
                  <a:t>deterministic exact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err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GB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dirty="0" err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l-GR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GB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  <m:func>
                          <m:funcPr>
                            <m:ctrlPr>
                              <a:rPr lang="en-GB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p>
                                <m:r>
                                  <a:rPr lang="en-GB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en-GB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GB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GB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GB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GB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</a:t>
                </a:r>
                <a:r>
                  <a:rPr lang="en-US" dirty="0"/>
                  <a:t>time LP optimization algorithm</a:t>
                </a:r>
              </a:p>
              <a:p>
                <a:endParaRPr lang="en-US" sz="900" dirty="0"/>
              </a:p>
              <a:p>
                <a:r>
                  <a:rPr lang="en-US" dirty="0"/>
                  <a:t>Generalization of </a:t>
                </a:r>
                <a:r>
                  <a:rPr lang="en-US" dirty="0" err="1">
                    <a:solidFill>
                      <a:schemeClr val="accent6"/>
                    </a:solidFill>
                  </a:rPr>
                  <a:t>Tardos</a:t>
                </a:r>
                <a:r>
                  <a:rPr lang="en-US" dirty="0">
                    <a:solidFill>
                      <a:schemeClr val="accent6"/>
                    </a:solidFill>
                  </a:rPr>
                  <a:t> ’86 </a:t>
                </a:r>
                <a:r>
                  <a:rPr lang="en-US" dirty="0"/>
                  <a:t>for real constraint matrices and with directly working with approximate solvers.</a:t>
                </a:r>
              </a:p>
              <a:p>
                <a:r>
                  <a:rPr lang="en-US" dirty="0"/>
                  <a:t>Main difference: arguments in </a:t>
                </a:r>
                <a:r>
                  <a:rPr lang="en-US" dirty="0" err="1">
                    <a:solidFill>
                      <a:schemeClr val="accent6"/>
                    </a:solidFill>
                  </a:rPr>
                  <a:t>Tardos</a:t>
                </a:r>
                <a:r>
                  <a:rPr lang="en-US" dirty="0">
                    <a:solidFill>
                      <a:schemeClr val="accent6"/>
                    </a:solidFill>
                  </a:rPr>
                  <a:t> ’86 </a:t>
                </a:r>
                <a:r>
                  <a:rPr lang="en-US" dirty="0"/>
                  <a:t>heavily rely on integrality assumptions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F6BBC-8A37-5743-B591-E8B7A330D2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919358"/>
                <a:ext cx="8352928" cy="4824536"/>
              </a:xfrm>
              <a:blipFill>
                <a:blip r:embed="rId3"/>
                <a:stretch>
                  <a:fillRect l="-1094" t="-2655" r="-1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A08038-917C-DF45-A1EE-0111F4CA12B3}"/>
                  </a:ext>
                </a:extLst>
              </p:cNvPr>
              <p:cNvSpPr txBox="1"/>
              <p:nvPr/>
            </p:nvSpPr>
            <p:spPr>
              <a:xfrm>
                <a:off x="6966156" y="534363"/>
                <a:ext cx="217784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8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80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800" i="1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hu-HU" sz="2800" dirty="0">
                  <a:solidFill>
                    <a:schemeClr val="accent3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𝐴𝑥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GB" sz="2800" i="1" dirty="0">
                  <a:solidFill>
                    <a:schemeClr val="accent3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A08038-917C-DF45-A1EE-0111F4CA1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156" y="534363"/>
                <a:ext cx="2177844" cy="13849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4341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DCFA-98A4-3647-91B4-791B6EF15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Hoffman’s proximity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AC5A6-FC86-B84E-8C00-3F3F4368E7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30" y="1428750"/>
                <a:ext cx="7996856" cy="4590345"/>
              </a:xfrm>
            </p:spPr>
            <p:txBody>
              <a:bodyPr/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Polyhedron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/>
                  <a:t>,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norms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>
                    <a:solidFill>
                      <a:schemeClr val="accent3"/>
                    </a:solidFill>
                  </a:rPr>
                  <a:t>THEOREM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/>
                    </a:solidFill>
                  </a:rPr>
                  <a:t>(Hoffman, 1952)</a:t>
                </a:r>
                <a:r>
                  <a:rPr lang="en-US" dirty="0"/>
                  <a:t>:</a:t>
                </a:r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There exists a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such that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∃</m:t>
                      </m:r>
                      <m:r>
                        <a:rPr lang="en-GB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GB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sSub>
                                        <m:sSubPr>
                                          <m:ctrlPr>
                                            <a:rPr lang="en-GB" b="0" i="1" smtClean="0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0" i="1" smtClean="0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GB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AC5A6-FC86-B84E-8C00-3F3F4368E7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30" y="1428750"/>
                <a:ext cx="7996856" cy="4590345"/>
              </a:xfrm>
              <a:blipFill>
                <a:blip r:embed="rId2"/>
                <a:stretch>
                  <a:fillRect l="-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C7CCD742-5173-5247-82A6-059BCFA04EA7}"/>
              </a:ext>
            </a:extLst>
          </p:cNvPr>
          <p:cNvGrpSpPr/>
          <p:nvPr/>
        </p:nvGrpSpPr>
        <p:grpSpPr>
          <a:xfrm>
            <a:off x="395536" y="3163536"/>
            <a:ext cx="2771800" cy="3568987"/>
            <a:chOff x="6372200" y="838905"/>
            <a:chExt cx="2771800" cy="356898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9EA481-D0C6-4B4B-B15A-F950F354C1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25316" y="1282666"/>
              <a:ext cx="1718684" cy="736101"/>
            </a:xfrm>
            <a:prstGeom prst="line">
              <a:avLst/>
            </a:pr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Freeform 4">
                  <a:extLst>
                    <a:ext uri="{FF2B5EF4-FFF2-40B4-BE49-F238E27FC236}">
                      <a16:creationId xmlns:a16="http://schemas.microsoft.com/office/drawing/2014/main" id="{DA28C261-1436-254D-839E-31A6759C52EE}"/>
                    </a:ext>
                  </a:extLst>
                </p:cNvPr>
                <p:cNvSpPr/>
                <p:nvPr/>
              </p:nvSpPr>
              <p:spPr>
                <a:xfrm>
                  <a:off x="6913418" y="1385455"/>
                  <a:ext cx="2050473" cy="1676400"/>
                </a:xfrm>
                <a:custGeom>
                  <a:avLst/>
                  <a:gdLst>
                    <a:gd name="connsiteX0" fmla="*/ 0 w 2050473"/>
                    <a:gd name="connsiteY0" fmla="*/ 775854 h 1676400"/>
                    <a:gd name="connsiteX1" fmla="*/ 762000 w 2050473"/>
                    <a:gd name="connsiteY1" fmla="*/ 0 h 1676400"/>
                    <a:gd name="connsiteX2" fmla="*/ 2050473 w 2050473"/>
                    <a:gd name="connsiteY2" fmla="*/ 568036 h 1676400"/>
                    <a:gd name="connsiteX3" fmla="*/ 1884218 w 2050473"/>
                    <a:gd name="connsiteY3" fmla="*/ 1676400 h 1676400"/>
                    <a:gd name="connsiteX4" fmla="*/ 734291 w 2050473"/>
                    <a:gd name="connsiteY4" fmla="*/ 1620981 h 1676400"/>
                    <a:gd name="connsiteX5" fmla="*/ 0 w 2050473"/>
                    <a:gd name="connsiteY5" fmla="*/ 775854 h 16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50473" h="1676400">
                      <a:moveTo>
                        <a:pt x="0" y="775854"/>
                      </a:moveTo>
                      <a:lnTo>
                        <a:pt x="762000" y="0"/>
                      </a:lnTo>
                      <a:lnTo>
                        <a:pt x="2050473" y="568036"/>
                      </a:lnTo>
                      <a:lnTo>
                        <a:pt x="1884218" y="1676400"/>
                      </a:lnTo>
                      <a:lnTo>
                        <a:pt x="734291" y="1620981"/>
                      </a:lnTo>
                      <a:lnTo>
                        <a:pt x="0" y="775854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Freeform 4">
                  <a:extLst>
                    <a:ext uri="{FF2B5EF4-FFF2-40B4-BE49-F238E27FC236}">
                      <a16:creationId xmlns:a16="http://schemas.microsoft.com/office/drawing/2014/main" id="{DA28C261-1436-254D-839E-31A6759C52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3418" y="1385455"/>
                  <a:ext cx="2050473" cy="1676400"/>
                </a:xfrm>
                <a:custGeom>
                  <a:avLst/>
                  <a:gdLst>
                    <a:gd name="connsiteX0" fmla="*/ 0 w 2050473"/>
                    <a:gd name="connsiteY0" fmla="*/ 775854 h 1676400"/>
                    <a:gd name="connsiteX1" fmla="*/ 762000 w 2050473"/>
                    <a:gd name="connsiteY1" fmla="*/ 0 h 1676400"/>
                    <a:gd name="connsiteX2" fmla="*/ 2050473 w 2050473"/>
                    <a:gd name="connsiteY2" fmla="*/ 568036 h 1676400"/>
                    <a:gd name="connsiteX3" fmla="*/ 1884218 w 2050473"/>
                    <a:gd name="connsiteY3" fmla="*/ 1676400 h 1676400"/>
                    <a:gd name="connsiteX4" fmla="*/ 734291 w 2050473"/>
                    <a:gd name="connsiteY4" fmla="*/ 1620981 h 1676400"/>
                    <a:gd name="connsiteX5" fmla="*/ 0 w 2050473"/>
                    <a:gd name="connsiteY5" fmla="*/ 775854 h 16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50473" h="1676400">
                      <a:moveTo>
                        <a:pt x="0" y="775854"/>
                      </a:moveTo>
                      <a:lnTo>
                        <a:pt x="762000" y="0"/>
                      </a:lnTo>
                      <a:lnTo>
                        <a:pt x="2050473" y="568036"/>
                      </a:lnTo>
                      <a:lnTo>
                        <a:pt x="1884218" y="1676400"/>
                      </a:lnTo>
                      <a:lnTo>
                        <a:pt x="734291" y="1620981"/>
                      </a:lnTo>
                      <a:lnTo>
                        <a:pt x="0" y="775854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4245AE-862E-9C4C-A26A-C6987211053B}"/>
                </a:ext>
              </a:extLst>
            </p:cNvPr>
            <p:cNvSpPr/>
            <p:nvPr/>
          </p:nvSpPr>
          <p:spPr>
            <a:xfrm>
              <a:off x="7812360" y="3645024"/>
              <a:ext cx="144016" cy="1597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4C0F85-80B2-8343-896B-95AC4C07BE86}"/>
                </a:ext>
              </a:extLst>
            </p:cNvPr>
            <p:cNvCxnSpPr>
              <a:cxnSpLocks/>
            </p:cNvCxnSpPr>
            <p:nvPr/>
          </p:nvCxnSpPr>
          <p:spPr>
            <a:xfrm>
              <a:off x="6804248" y="2914650"/>
              <a:ext cx="2170584" cy="147205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C71FFE8-F083-1646-86F5-609A6EA0E006}"/>
                </a:ext>
              </a:extLst>
            </p:cNvPr>
            <p:cNvCxnSpPr>
              <a:cxnSpLocks/>
            </p:cNvCxnSpPr>
            <p:nvPr/>
          </p:nvCxnSpPr>
          <p:spPr>
            <a:xfrm>
              <a:off x="6372200" y="1654140"/>
              <a:ext cx="2325233" cy="2376264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2EA38A7-7F1D-4B4E-A129-BCB3F06789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6216" y="838905"/>
              <a:ext cx="1713384" cy="1735481"/>
            </a:xfrm>
            <a:prstGeom prst="line">
              <a:avLst/>
            </a:pr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ED17351-6016-014D-A157-51828ABFA2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6802" y="980728"/>
              <a:ext cx="457200" cy="3318361"/>
            </a:xfrm>
            <a:prstGeom prst="line">
              <a:avLst/>
            </a:pr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3DB4FFC-D36D-DE47-9EE4-56C0BA87BE2C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V="1">
              <a:off x="7884368" y="3061855"/>
              <a:ext cx="0" cy="583169"/>
            </a:xfrm>
            <a:prstGeom prst="line">
              <a:avLst/>
            </a:prstGeom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4472AA-EBFC-D446-8BAB-B1457185B3C4}"/>
                </a:ext>
              </a:extLst>
            </p:cNvPr>
            <p:cNvSpPr/>
            <p:nvPr/>
          </p:nvSpPr>
          <p:spPr>
            <a:xfrm>
              <a:off x="7812360" y="2909179"/>
              <a:ext cx="144016" cy="1597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E606F5E-F893-264D-9A16-028B22D45B25}"/>
                    </a:ext>
                  </a:extLst>
                </p:cNvPr>
                <p:cNvSpPr txBox="1"/>
                <p:nvPr/>
              </p:nvSpPr>
              <p:spPr>
                <a:xfrm>
                  <a:off x="7574302" y="3761561"/>
                  <a:ext cx="5593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E606F5E-F893-264D-9A16-028B22D45B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4302" y="3761561"/>
                  <a:ext cx="559384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830BE1F-DF0E-5A41-AAE3-C10D9BD2C7EF}"/>
                    </a:ext>
                  </a:extLst>
                </p:cNvPr>
                <p:cNvSpPr txBox="1"/>
                <p:nvPr/>
              </p:nvSpPr>
              <p:spPr>
                <a:xfrm>
                  <a:off x="7680849" y="2493709"/>
                  <a:ext cx="466281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b="0" dirty="0"/>
                </a:p>
                <a:p>
                  <a:endParaRPr lang="en-GB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830BE1F-DF0E-5A41-AAE3-C10D9BD2C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0849" y="2493709"/>
                  <a:ext cx="466281" cy="9233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95BD34CF-1C09-914D-9735-FFBD6D51C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071" y="3048207"/>
            <a:ext cx="20320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7ED96B8-BD06-BA4F-BC44-31EADB0B787B}"/>
              </a:ext>
            </a:extLst>
          </p:cNvPr>
          <p:cNvSpPr txBox="1"/>
          <p:nvPr/>
        </p:nvSpPr>
        <p:spPr>
          <a:xfrm>
            <a:off x="7009183" y="5763787"/>
            <a:ext cx="1715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Alan J. Hoffman</a:t>
            </a:r>
            <a:br>
              <a:rPr lang="en-US" dirty="0"/>
            </a:br>
            <a:r>
              <a:rPr lang="en-US" dirty="0"/>
              <a:t>1924-2021</a:t>
            </a:r>
          </a:p>
        </p:txBody>
      </p:sp>
    </p:spTree>
    <p:extLst>
      <p:ext uri="{BB962C8B-B14F-4D97-AF65-F5344CB8AC3E}">
        <p14:creationId xmlns:p14="http://schemas.microsoft.com/office/powerpoint/2010/main" val="2027508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920E5-5B99-0C45-8A13-E3E26C045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76672"/>
            <a:ext cx="7200900" cy="943000"/>
          </a:xfrm>
        </p:spPr>
        <p:txBody>
          <a:bodyPr>
            <a:normAutofit/>
          </a:bodyPr>
          <a:lstStyle/>
          <a:p>
            <a:r>
              <a:rPr lang="en-US" dirty="0"/>
              <a:t>LP in subspace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17112F-C60B-8F41-B791-11E96261DB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638300"/>
                <a:ext cx="7200900" cy="3581400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accent3"/>
                    </a:solidFill>
                  </a:rPr>
                  <a:t>Matrix form: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accent3"/>
                    </a:solidFill>
                  </a:rPr>
                  <a:t>Subspace form: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ker</m:t>
                        </m:r>
                      </m:fName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</m:e>
                    </m:func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17112F-C60B-8F41-B791-11E96261DB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638300"/>
                <a:ext cx="7200900" cy="3581400"/>
              </a:xfrm>
              <a:blipFill>
                <a:blip r:embed="rId2"/>
                <a:stretch>
                  <a:fillRect l="-1355" t="-3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5894A6-4767-0643-B444-2ADC8F12EDC2}"/>
                  </a:ext>
                </a:extLst>
              </p:cNvPr>
              <p:cNvSpPr txBox="1"/>
              <p:nvPr/>
            </p:nvSpPr>
            <p:spPr>
              <a:xfrm>
                <a:off x="2051720" y="2044005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𝐴𝑥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5894A6-4767-0643-B444-2ADC8F12E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2044005"/>
                <a:ext cx="2177844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661862-BABD-984C-B811-1D3AF8BA1F9E}"/>
                  </a:ext>
                </a:extLst>
              </p:cNvPr>
              <p:cNvSpPr txBox="1"/>
              <p:nvPr/>
            </p:nvSpPr>
            <p:spPr>
              <a:xfrm>
                <a:off x="4835236" y="2053846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661862-BABD-984C-B811-1D3AF8BA1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2053846"/>
                <a:ext cx="2177844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F0A1E0-2393-654D-9B25-7A1B107171FC}"/>
                  </a:ext>
                </a:extLst>
              </p:cNvPr>
              <p:cNvSpPr txBox="1"/>
              <p:nvPr/>
            </p:nvSpPr>
            <p:spPr>
              <a:xfrm>
                <a:off x="2052076" y="3934601"/>
                <a:ext cx="2177844" cy="119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F0A1E0-2393-654D-9B25-7A1B10717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076" y="3934601"/>
                <a:ext cx="2177844" cy="11918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40666B-D3A4-1D41-978B-1C7AF39642F2}"/>
                  </a:ext>
                </a:extLst>
              </p:cNvPr>
              <p:cNvSpPr txBox="1"/>
              <p:nvPr/>
            </p:nvSpPr>
            <p:spPr>
              <a:xfrm>
                <a:off x="4835236" y="3934601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GB" sz="24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40666B-D3A4-1D41-978B-1C7AF3964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3934601"/>
                <a:ext cx="2177844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1334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69DCFA-98A4-3647-91B4-791B6EF15E8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/>
                  <a:t>Proximity theorem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69DCFA-98A4-3647-91B4-791B6EF15E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048" t="-11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AC5A6-FC86-B84E-8C00-3F3F4368E7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30" y="1428750"/>
                <a:ext cx="7996856" cy="4590345"/>
              </a:xfrm>
            </p:spPr>
            <p:txBody>
              <a:bodyPr/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>
                    <a:solidFill>
                      <a:schemeClr val="accent3"/>
                    </a:solidFill>
                  </a:rPr>
                  <a:t>THEOREM</a:t>
                </a:r>
                <a:r>
                  <a:rPr lang="en-US" dirty="0"/>
                  <a:t>: </a:t>
                </a:r>
                <a:r>
                  <a:rPr lang="en-GB" dirty="0"/>
                  <a:t>For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/>
                  <a:t>, consider the system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𝐴𝑑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≥0.</m:t>
                      </m:r>
                    </m:oMath>
                  </m:oMathPara>
                </a14:m>
                <a:br>
                  <a:rPr lang="en-GB" b="0" dirty="0"/>
                </a:br>
                <a:r>
                  <a:rPr lang="en-GB" b="0" dirty="0">
                    <a:solidFill>
                      <a:schemeClr val="accent3"/>
                    </a:solidFill>
                  </a:rPr>
                  <a:t>If </a:t>
                </a:r>
                <a:r>
                  <a:rPr lang="en-GB" dirty="0">
                    <a:solidFill>
                      <a:schemeClr val="accent3"/>
                    </a:solidFill>
                  </a:rPr>
                  <a:t>feasible</a:t>
                </a:r>
                <a:r>
                  <a:rPr lang="en-GB" dirty="0"/>
                  <a:t>, then t</a:t>
                </a:r>
                <a:r>
                  <a:rPr lang="en-GB" b="0" dirty="0"/>
                  <a:t>here exists a feasible solution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such that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u="sng" dirty="0"/>
                  <a:t>PROOF: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AC5A6-FC86-B84E-8C00-3F3F4368E7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30" y="1428750"/>
                <a:ext cx="7996856" cy="4590345"/>
              </a:xfrm>
              <a:blipFill>
                <a:blip r:embed="rId3"/>
                <a:stretch>
                  <a:fillRect l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3C6835D-500E-634F-B915-3F5422A18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112" y="2832764"/>
            <a:ext cx="2535310" cy="17823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9ABD974-F347-BB49-8C47-78B352C1D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112" y="4716967"/>
            <a:ext cx="2535310" cy="18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39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4D25-D2A1-C64D-B661-4408DB03F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087016"/>
          </a:xfrm>
        </p:spPr>
        <p:txBody>
          <a:bodyPr/>
          <a:lstStyle/>
          <a:p>
            <a:r>
              <a:rPr lang="en-GB" dirty="0"/>
              <a:t>Linear feasibility algorithm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54672C-8C66-C848-BF83-E023DC368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7262" y="1763688"/>
                <a:ext cx="7200900" cy="35814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>
                    <a:solidFill>
                      <a:schemeClr val="accent3"/>
                    </a:solidFill>
                  </a:rPr>
                  <a:t>Linear feasibility problem</a:t>
                </a:r>
                <a:endParaRPr lang="en-GB" b="0" i="1" dirty="0">
                  <a:solidFill>
                    <a:schemeClr val="accent3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𝐴𝑑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≥0.</m:t>
                      </m:r>
                    </m:oMath>
                  </m:oMathPara>
                </a14:m>
                <a:br>
                  <a:rPr lang="en-GB" dirty="0"/>
                </a:br>
                <a:endParaRPr lang="en-US" dirty="0"/>
              </a:p>
              <a:p>
                <a:r>
                  <a:rPr lang="en-US" dirty="0"/>
                  <a:t>Recursive algorithm using a </a:t>
                </a:r>
                <a:r>
                  <a:rPr lang="en-US" b="1" dirty="0">
                    <a:solidFill>
                      <a:schemeClr val="accent3"/>
                    </a:solidFill>
                  </a:rPr>
                  <a:t>stronger</a:t>
                </a:r>
                <a:r>
                  <a:rPr lang="en-US" dirty="0">
                    <a:solidFill>
                      <a:schemeClr val="accent3"/>
                    </a:solidFill>
                  </a:rPr>
                  <a:t> </a:t>
                </a:r>
                <a:r>
                  <a:rPr lang="en-US" dirty="0"/>
                  <a:t>problem formulation:</a:t>
                </a:r>
                <a:br>
                  <a:rPr lang="en-US" dirty="0"/>
                </a:br>
                <a:endParaRPr lang="en-US" sz="1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𝐴𝑑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≥0.</m:t>
                      </m:r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GB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Sup>
                        <m:sSubSupPr>
                          <m:ctrlP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br>
                  <a:rPr lang="en-GB" dirty="0"/>
                </a:br>
                <a:endParaRPr lang="en-US" dirty="0"/>
              </a:p>
              <a:p>
                <a:pPr marL="0" indent="0">
                  <a:buNone/>
                </a:pPr>
                <a:endParaRPr lang="en-US" sz="900" dirty="0"/>
              </a:p>
              <a:p>
                <a:r>
                  <a:rPr lang="en-US" dirty="0"/>
                  <a:t>Variable fixing: conclude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and project 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Black box oracle for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=1/</m:t>
                    </m:r>
                    <m:r>
                      <a:rPr lang="en-GB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54672C-8C66-C848-BF83-E023DC368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7262" y="1763688"/>
                <a:ext cx="7200900" cy="3581400"/>
              </a:xfrm>
              <a:blipFill>
                <a:blip r:embed="rId2"/>
                <a:stretch>
                  <a:fillRect l="-1408" t="-1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The First Computer: Charles Babbage's Analytical Engine">
            <a:extLst>
              <a:ext uri="{FF2B5EF4-FFF2-40B4-BE49-F238E27FC236}">
                <a16:creationId xmlns:a16="http://schemas.microsoft.com/office/drawing/2014/main" id="{2402EA3B-E9B2-5B4C-9BB2-EDC2E0531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5565" y="4766676"/>
            <a:ext cx="2633306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295D21-EA2B-DB48-8797-69EB99331EF7}"/>
                  </a:ext>
                </a:extLst>
              </p:cNvPr>
              <p:cNvSpPr/>
              <p:nvPr/>
            </p:nvSpPr>
            <p:spPr>
              <a:xfrm>
                <a:off x="1547664" y="5119464"/>
                <a:ext cx="3240360" cy="154989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𝐴𝑑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2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295D21-EA2B-DB48-8797-69EB99331E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119464"/>
                <a:ext cx="3240360" cy="15498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6D15387-AD0B-2E47-8757-85B1FC8E36A5}"/>
              </a:ext>
            </a:extLst>
          </p:cNvPr>
          <p:cNvSpPr txBox="1"/>
          <p:nvPr/>
        </p:nvSpPr>
        <p:spPr>
          <a:xfrm>
            <a:off x="755129" y="5709746"/>
            <a:ext cx="105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proximity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89149-3577-5C42-9EF0-1C5F46BD2CAB}"/>
              </a:ext>
            </a:extLst>
          </p:cNvPr>
          <p:cNvSpPr txBox="1"/>
          <p:nvPr/>
        </p:nvSpPr>
        <p:spPr>
          <a:xfrm>
            <a:off x="1602185" y="6052492"/>
            <a:ext cx="64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3682112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D976A431-EA4A-BE47-ACC8-29FC5F7D1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43000"/>
          </a:xfrm>
        </p:spPr>
        <p:txBody>
          <a:bodyPr>
            <a:normAutofit/>
          </a:bodyPr>
          <a:lstStyle/>
          <a:p>
            <a:r>
              <a:rPr lang="en-US" sz="4000" dirty="0"/>
              <a:t>The lifting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83F7417-4752-104C-8313-DAFDCE61654C}"/>
                  </a:ext>
                </a:extLst>
              </p:cNvPr>
              <p:cNvSpPr/>
              <p:nvPr/>
            </p:nvSpPr>
            <p:spPr>
              <a:xfrm>
                <a:off x="1595863" y="1646498"/>
                <a:ext cx="5726155" cy="4687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sup>
                      </m:sSubSup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83F7417-4752-104C-8313-DAFDCE6165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863" y="1646498"/>
                <a:ext cx="5726155" cy="468718"/>
              </a:xfrm>
              <a:prstGeom prst="rect">
                <a:avLst/>
              </a:prstGeom>
              <a:blipFill>
                <a:blip r:embed="rId3"/>
                <a:stretch>
                  <a:fillRect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8AF9B1DA-12D9-7C4D-82D4-FC7A3C72D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243103"/>
            <a:ext cx="3404220" cy="2371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973A1A-7DE6-DD4B-8BA2-C7C46614088E}"/>
                  </a:ext>
                </a:extLst>
              </p:cNvPr>
              <p:cNvSpPr txBox="1"/>
              <p:nvPr/>
            </p:nvSpPr>
            <p:spPr>
              <a:xfrm>
                <a:off x="7164288" y="2175247"/>
                <a:ext cx="18266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ker</m:t>
                      </m:r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973A1A-7DE6-DD4B-8BA2-C7C466140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88" y="2175247"/>
                <a:ext cx="1826674" cy="461665"/>
              </a:xfrm>
              <a:prstGeom prst="rect">
                <a:avLst/>
              </a:prstGeom>
              <a:blipFill>
                <a:blip r:embed="rId5"/>
                <a:stretch>
                  <a:fillRect r="-1389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2E0AD67-B554-754E-9BEA-A910F103868C}"/>
                  </a:ext>
                </a:extLst>
              </p:cNvPr>
              <p:cNvSpPr/>
              <p:nvPr/>
            </p:nvSpPr>
            <p:spPr>
              <a:xfrm>
                <a:off x="2843808" y="4614896"/>
                <a:ext cx="5970804" cy="1728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b="1" dirty="0">
                    <a:solidFill>
                      <a:schemeClr val="accent1"/>
                    </a:solidFill>
                  </a:rPr>
                  <a:t>LEMMA:</a:t>
                </a:r>
                <a14:m>
                  <m:oMath xmlns:m="http://schemas.openxmlformats.org/officeDocument/2006/math">
                    <m:r>
                      <a:rPr lang="en-GB" b="1" dirty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sub>
                                          <m:sup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sup>
                                        </m:sSubSup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⊆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∖{0}</m:t>
                            </m:r>
                          </m:e>
                        </m:d>
                      </m:e>
                    </m:func>
                  </m:oMath>
                </a14:m>
                <a:endParaRPr lang="en-GB" dirty="0">
                  <a:solidFill>
                    <a:schemeClr val="accent3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dirty="0">
                    <a:solidFill>
                      <a:schemeClr val="accent3"/>
                    </a:solidFill>
                  </a:rPr>
                  <a:t>For every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GB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chemeClr val="accent3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d>
                      <m:dPr>
                        <m:ctrlP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ker</m:t>
                    </m:r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chemeClr val="accent3"/>
                    </a:solidFill>
                  </a:rPr>
                  <a:t> </a:t>
                </a:r>
                <a:r>
                  <a:rPr lang="en-GB" dirty="0" err="1">
                    <a:solidFill>
                      <a:schemeClr val="accent3"/>
                    </a:solidFill>
                  </a:rPr>
                  <a:t>s.t.</a:t>
                </a:r>
                <a:r>
                  <a:rPr lang="en-GB" dirty="0">
                    <a:solidFill>
                      <a:schemeClr val="accent3"/>
                    </a:solidFill>
                  </a:rPr>
                  <a:t> </a:t>
                </a:r>
                <a:br>
                  <a:rPr lang="en-GB" dirty="0">
                    <a:solidFill>
                      <a:schemeClr val="accent3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GB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GB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2E0AD67-B554-754E-9BEA-A910F10386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4614896"/>
                <a:ext cx="5970804" cy="1728550"/>
              </a:xfrm>
              <a:prstGeom prst="rect">
                <a:avLst/>
              </a:prstGeom>
              <a:blipFill>
                <a:blip r:embed="rId6"/>
                <a:stretch>
                  <a:fillRect l="-1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7679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6435-64B5-284D-8DD3-ACB3F61BB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05" y="615373"/>
            <a:ext cx="7863780" cy="1485900"/>
          </a:xfrm>
        </p:spPr>
        <p:txBody>
          <a:bodyPr/>
          <a:lstStyle/>
          <a:p>
            <a:r>
              <a:rPr lang="en-US" dirty="0"/>
              <a:t>The linear feasibility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A4AFC3-5B78-9F4C-A5CB-D1E059C8ED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9142" y="1828213"/>
                <a:ext cx="5248961" cy="4414414"/>
              </a:xfrm>
            </p:spPr>
            <p:txBody>
              <a:bodyPr>
                <a:normAutofit lnSpcReduction="10000"/>
              </a:bodyPr>
              <a:lstStyle/>
              <a:p>
                <a:pPr marL="457200" indent="-457200">
                  <a:buSzPct val="100000"/>
                  <a:buFont typeface="+mj-lt"/>
                  <a:buAutoNum type="arabicPeriod"/>
                </a:pPr>
                <a:r>
                  <a:rPr lang="en-US" dirty="0"/>
                  <a:t>Call the black box solver to find a solution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=1/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endParaRPr lang="en-US" dirty="0"/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endParaRPr lang="en-US" dirty="0"/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endParaRPr lang="en-US" dirty="0"/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endParaRPr lang="en-US" dirty="0"/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r>
                  <a:rPr lang="en-US" dirty="0"/>
                  <a:t>Set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GB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}</a:t>
                </a:r>
                <a:r>
                  <a:rPr lang="en-US" dirty="0"/>
                  <a:t>;</a:t>
                </a:r>
                <a:br>
                  <a:rPr lang="en-US" dirty="0"/>
                </a:br>
                <a:r>
                  <a:rPr lang="en-US" dirty="0"/>
                  <a:t>assume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≠[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r>
                  <a:rPr lang="en-US" dirty="0"/>
                  <a:t>Recursively obtain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sup>
                    </m:sSubSup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b="0" i="0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ker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)),</m:t>
                    </m:r>
                    <m:sSub>
                      <m:sSubPr>
                        <m:ctrlP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r>
                  <a:rPr lang="en-US" dirty="0"/>
                  <a:t>Return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A4AFC3-5B78-9F4C-A5CB-D1E059C8ED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9142" y="1828213"/>
                <a:ext cx="5248961" cy="4414414"/>
              </a:xfrm>
              <a:blipFill>
                <a:blip r:embed="rId2"/>
                <a:stretch>
                  <a:fillRect l="-1208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D9BAE1E-20B1-B445-9AA2-8B663EA381EE}"/>
                  </a:ext>
                </a:extLst>
              </p:cNvPr>
              <p:cNvSpPr/>
              <p:nvPr/>
            </p:nvSpPr>
            <p:spPr>
              <a:xfrm>
                <a:off x="1068100" y="2485524"/>
                <a:ext cx="3096344" cy="154989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𝐴𝑧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𝐴𝑑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2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D9BAE1E-20B1-B445-9AA2-8B663EA381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100" y="2485524"/>
                <a:ext cx="3096344" cy="15498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The First Computer: Charles Babbage's Analytical Engine">
            <a:extLst>
              <a:ext uri="{FF2B5EF4-FFF2-40B4-BE49-F238E27FC236}">
                <a16:creationId xmlns:a16="http://schemas.microsoft.com/office/drawing/2014/main" id="{E1A7A95F-6EF6-454B-97C2-68D5F50C2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29" y="3374829"/>
            <a:ext cx="946448" cy="74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AF3D458-EA6F-B948-BCFB-56A53DB2B563}"/>
                  </a:ext>
                </a:extLst>
              </p:cNvPr>
              <p:cNvSpPr/>
              <p:nvPr/>
            </p:nvSpPr>
            <p:spPr>
              <a:xfrm>
                <a:off x="5699289" y="1828213"/>
                <a:ext cx="3096344" cy="1485899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GB" b="0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𝐴𝑑</m:t>
                      </m:r>
                    </m:oMath>
                  </m:oMathPara>
                </a14:m>
                <a:endParaRPr lang="en-GB" dirty="0">
                  <a:ln>
                    <a:noFill/>
                  </a:ln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i="1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i="1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b>
                          <m:r>
                            <a:rPr lang="en-GB" i="1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i="1">
                          <a:ln>
                            <a:noFill/>
                          </a:ln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i="1">
                          <a:ln>
                            <a:noFill/>
                          </a:ln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GB" i="1">
                          <a:ln>
                            <a:noFill/>
                          </a:ln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Sup>
                        <m:sSubSupPr>
                          <m:ctrlPr>
                            <a:rPr lang="en-GB" i="1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b="0" i="1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GB" i="1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GB" i="1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ln>
                                        <a:noFill/>
                                      </a:ln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n>
                                        <a:noFill/>
                                      </a:ln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GB" i="1">
                                      <a:ln>
                                        <a:noFill/>
                                      </a:ln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i="1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n>
                    <a:noFill/>
                  </a:ln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ln>
                    <a:noFill/>
                  </a:ln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AF3D458-EA6F-B948-BCFB-56A53DB2B5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289" y="1828213"/>
                <a:ext cx="3096344" cy="14858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F58710-21C9-834E-AEB4-05A7D3E7427B}"/>
                  </a:ext>
                </a:extLst>
              </p:cNvPr>
              <p:cNvSpPr txBox="1"/>
              <p:nvPr/>
            </p:nvSpPr>
            <p:spPr>
              <a:xfrm>
                <a:off x="5694299" y="1458881"/>
                <a:ext cx="2303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Problem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ker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),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F58710-21C9-834E-AEB4-05A7D3E74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299" y="1458881"/>
                <a:ext cx="2303836" cy="369332"/>
              </a:xfrm>
              <a:prstGeom prst="rect">
                <a:avLst/>
              </a:prstGeom>
              <a:blipFill>
                <a:blip r:embed="rId6"/>
                <a:stretch>
                  <a:fillRect l="-219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51971605-83F1-8A41-AD27-FFC086946282}"/>
              </a:ext>
            </a:extLst>
          </p:cNvPr>
          <p:cNvGrpSpPr/>
          <p:nvPr/>
        </p:nvGrpSpPr>
        <p:grpSpPr>
          <a:xfrm>
            <a:off x="4558145" y="3649342"/>
            <a:ext cx="4325816" cy="2674934"/>
            <a:chOff x="4558145" y="3649342"/>
            <a:chExt cx="4325816" cy="2674934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2" name="Table 4">
                  <a:extLst>
                    <a:ext uri="{FF2B5EF4-FFF2-40B4-BE49-F238E27FC236}">
                      <a16:creationId xmlns:a16="http://schemas.microsoft.com/office/drawing/2014/main" id="{42F76AB7-0395-6949-B427-873908AF61F7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3115167165"/>
                    </p:ext>
                  </p:extLst>
                </p:nvPr>
              </p:nvGraphicFramePr>
              <p:xfrm>
                <a:off x="4558145" y="3649342"/>
                <a:ext cx="3982770" cy="2674934"/>
              </p:xfrm>
              <a:graphic>
                <a:graphicData uri="http://schemas.openxmlformats.org/drawingml/2006/table">
                  <a:tbl>
                    <a:tblPr firstRow="1" bandRow="1">
                      <a:tableStyleId>{2D5ABB26-0587-4C30-8999-92F81FD0307C}</a:tableStyleId>
                    </a:tblPr>
                    <a:tblGrid>
                      <a:gridCol w="442530">
                        <a:extLst>
                          <a:ext uri="{9D8B030D-6E8A-4147-A177-3AD203B41FA5}">
                            <a16:colId xmlns:a16="http://schemas.microsoft.com/office/drawing/2014/main" val="1790027586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1715875010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3839545800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3005322646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3506757553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3809306963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1674516271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1411410364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2389335469"/>
                          </a:ext>
                        </a:extLst>
                      </a:gridCol>
                    </a:tblGrid>
                    <a:tr h="1337467"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  <a:p>
                            <a:endParaRPr lang="en-US" dirty="0"/>
                          </a:p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504422038"/>
                        </a:ext>
                      </a:extLst>
                    </a:tr>
                    <a:tr h="1337467"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065482955"/>
                        </a:ext>
                      </a:extLst>
                    </a:tr>
                  </a:tbl>
                </a:graphicData>
              </a:graphic>
            </p:graphicFrame>
          </mc:Choice>
          <mc:Fallback xmlns="">
            <p:graphicFrame>
              <p:nvGraphicFramePr>
                <p:cNvPr id="32" name="Table 4">
                  <a:extLst>
                    <a:ext uri="{FF2B5EF4-FFF2-40B4-BE49-F238E27FC236}">
                      <a16:creationId xmlns:a16="http://schemas.microsoft.com/office/drawing/2014/main" id="{42F76AB7-0395-6949-B427-873908AF61F7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3115167165"/>
                    </p:ext>
                  </p:extLst>
                </p:nvPr>
              </p:nvGraphicFramePr>
              <p:xfrm>
                <a:off x="4558145" y="3649342"/>
                <a:ext cx="3982770" cy="2674934"/>
              </p:xfrm>
              <a:graphic>
                <a:graphicData uri="http://schemas.openxmlformats.org/drawingml/2006/table">
                  <a:tbl>
                    <a:tblPr firstRow="1" bandRow="1">
                      <a:tableStyleId>{2D5ABB26-0587-4C30-8999-92F81FD0307C}</a:tableStyleId>
                    </a:tblPr>
                    <a:tblGrid>
                      <a:gridCol w="442530">
                        <a:extLst>
                          <a:ext uri="{9D8B030D-6E8A-4147-A177-3AD203B41FA5}">
                            <a16:colId xmlns:a16="http://schemas.microsoft.com/office/drawing/2014/main" val="1790027586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1715875010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3839545800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3005322646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3506757553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3809306963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1674516271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1411410364"/>
                          </a:ext>
                        </a:extLst>
                      </a:gridCol>
                      <a:gridCol w="442530">
                        <a:extLst>
                          <a:ext uri="{9D8B030D-6E8A-4147-A177-3AD203B41FA5}">
                            <a16:colId xmlns:a16="http://schemas.microsoft.com/office/drawing/2014/main" val="2389335469"/>
                          </a:ext>
                        </a:extLst>
                      </a:gridCol>
                    </a:tblGrid>
                    <a:tr h="1337467"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  <a:p>
                            <a:endParaRPr lang="en-US"/>
                          </a:p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504422038"/>
                        </a:ext>
                      </a:extLst>
                    </a:tr>
                    <a:tr h="1337467"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065482955"/>
                        </a:ext>
                      </a:extLst>
                    </a:tr>
                  </a:tbl>
                </a:graphicData>
              </a:graphic>
            </p:graphicFrame>
          </mc:Fallback>
        </mc:AlternateContent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694504-A853-2C4C-9D3B-C9A4D3207616}"/>
                </a:ext>
              </a:extLst>
            </p:cNvPr>
            <p:cNvSpPr/>
            <p:nvPr/>
          </p:nvSpPr>
          <p:spPr>
            <a:xfrm>
              <a:off x="7286966" y="4988537"/>
              <a:ext cx="86954" cy="773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5F3F045-F221-8942-979E-3A237F87747A}"/>
                </a:ext>
              </a:extLst>
            </p:cNvPr>
            <p:cNvSpPr/>
            <p:nvPr/>
          </p:nvSpPr>
          <p:spPr>
            <a:xfrm>
              <a:off x="7740945" y="4998826"/>
              <a:ext cx="86954" cy="773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CECA6B1-9139-7D49-988B-36D307B338DC}"/>
                </a:ext>
              </a:extLst>
            </p:cNvPr>
            <p:cNvSpPr/>
            <p:nvPr/>
          </p:nvSpPr>
          <p:spPr>
            <a:xfrm flipV="1">
              <a:off x="8171486" y="4988536"/>
              <a:ext cx="109899" cy="1326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0F23E33-E500-E34F-BBF8-E4BAC0AA11B0}"/>
                </a:ext>
              </a:extLst>
            </p:cNvPr>
            <p:cNvSpPr/>
            <p:nvPr/>
          </p:nvSpPr>
          <p:spPr>
            <a:xfrm>
              <a:off x="4671596" y="3878669"/>
              <a:ext cx="93094" cy="11201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F89F0B6-4DCB-D04A-A041-61EB052C3B8E}"/>
                </a:ext>
              </a:extLst>
            </p:cNvPr>
            <p:cNvSpPr/>
            <p:nvPr/>
          </p:nvSpPr>
          <p:spPr>
            <a:xfrm>
              <a:off x="5089578" y="3953322"/>
              <a:ext cx="113993" cy="1045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D95AD01-F1CC-8245-A8DE-D72D7583F040}"/>
                </a:ext>
              </a:extLst>
            </p:cNvPr>
            <p:cNvSpPr/>
            <p:nvPr/>
          </p:nvSpPr>
          <p:spPr>
            <a:xfrm>
              <a:off x="5507561" y="4176457"/>
              <a:ext cx="86955" cy="822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9E50794-7498-A545-9E5D-117E2CA00B10}"/>
                </a:ext>
              </a:extLst>
            </p:cNvPr>
            <p:cNvSpPr/>
            <p:nvPr/>
          </p:nvSpPr>
          <p:spPr>
            <a:xfrm>
              <a:off x="5950709" y="4435291"/>
              <a:ext cx="86955" cy="5532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47A2B2E-699C-3144-B1DB-5B109C9730DE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V="1">
              <a:off x="5864296" y="4986809"/>
              <a:ext cx="2676619" cy="12016"/>
            </a:xfrm>
            <a:prstGeom prst="line">
              <a:avLst/>
            </a:prstGeom>
            <a:ln w="476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ACF2BCD-01D4-7542-A778-439DE8A263DD}"/>
                </a:ext>
              </a:extLst>
            </p:cNvPr>
            <p:cNvSpPr txBox="1"/>
            <p:nvPr/>
          </p:nvSpPr>
          <p:spPr>
            <a:xfrm>
              <a:off x="7016745" y="5828836"/>
              <a:ext cx="271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</a:rPr>
                <a:t>J</a:t>
              </a:r>
            </a:p>
          </p:txBody>
        </p:sp>
        <p:sp>
          <p:nvSpPr>
            <p:cNvPr id="53" name="Right Brace 52">
              <a:extLst>
                <a:ext uri="{FF2B5EF4-FFF2-40B4-BE49-F238E27FC236}">
                  <a16:creationId xmlns:a16="http://schemas.microsoft.com/office/drawing/2014/main" id="{57920C61-C2AB-A849-B4E4-9E944E4194CA}"/>
                </a:ext>
              </a:extLst>
            </p:cNvPr>
            <p:cNvSpPr/>
            <p:nvPr/>
          </p:nvSpPr>
          <p:spPr>
            <a:xfrm rot="5400000">
              <a:off x="6815515" y="4114636"/>
              <a:ext cx="774176" cy="2676619"/>
            </a:xfrm>
            <a:prstGeom prst="righ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4C0E05D-8A14-2041-9E5A-E2B53A690DB6}"/>
                </a:ext>
              </a:extLst>
            </p:cNvPr>
            <p:cNvSpPr/>
            <p:nvPr/>
          </p:nvSpPr>
          <p:spPr>
            <a:xfrm>
              <a:off x="6409429" y="4575020"/>
              <a:ext cx="93094" cy="4238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700B4D9-EA5C-EF49-B4C3-10EBB7E89A0E}"/>
                </a:ext>
              </a:extLst>
            </p:cNvPr>
            <p:cNvSpPr/>
            <p:nvPr/>
          </p:nvSpPr>
          <p:spPr>
            <a:xfrm>
              <a:off x="6894076" y="4762947"/>
              <a:ext cx="88358" cy="2238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4B75C1C-E3CE-0D45-91E7-D5D0A57AD538}"/>
                </a:ext>
              </a:extLst>
            </p:cNvPr>
            <p:cNvCxnSpPr>
              <a:cxnSpLocks/>
            </p:cNvCxnSpPr>
            <p:nvPr/>
          </p:nvCxnSpPr>
          <p:spPr>
            <a:xfrm>
              <a:off x="4558145" y="4365104"/>
              <a:ext cx="4093252" cy="0"/>
            </a:xfrm>
            <a:prstGeom prst="line">
              <a:avLst/>
            </a:prstGeom>
            <a:ln>
              <a:prstDash val="lg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5C19FB9-0452-3544-99D2-ECD8D915940C}"/>
                    </a:ext>
                  </a:extLst>
                </p:cNvPr>
                <p:cNvSpPr/>
                <p:nvPr/>
              </p:nvSpPr>
              <p:spPr>
                <a:xfrm>
                  <a:off x="7786673" y="3904679"/>
                  <a:ext cx="109728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5C19FB9-0452-3544-99D2-ECD8D9159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6673" y="3904679"/>
                  <a:ext cx="10972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0724B88-1FFD-5147-9AEA-35878FF225EC}"/>
                  </a:ext>
                </a:extLst>
              </p:cNvPr>
              <p:cNvSpPr/>
              <p:nvPr/>
            </p:nvSpPr>
            <p:spPr>
              <a:xfrm>
                <a:off x="4907319" y="6333720"/>
                <a:ext cx="1438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GB" b="0" i="0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ker</m:t>
                      </m:r>
                      <m:r>
                        <a:rPr lang="en-GB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GB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0724B88-1FFD-5147-9AEA-35878FF225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19" y="6333720"/>
                <a:ext cx="1438278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449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A4AFC3-5B78-9F4C-A5CB-D1E059C8ED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8600" y="372508"/>
                <a:ext cx="5248961" cy="4414414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SzPct val="100000"/>
                  <a:buFont typeface="+mj-lt"/>
                  <a:buAutoNum type="arabicPeriod"/>
                </a:pPr>
                <a:r>
                  <a:rPr lang="en-US" dirty="0"/>
                  <a:t>Call the black box solver to find a solution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=1/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</a:p>
              <a:p>
                <a:pPr marL="0" indent="0">
                  <a:buSzPct val="100000"/>
                  <a:buNone/>
                </a:pPr>
                <a:endParaRPr lang="en-US" dirty="0"/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endParaRPr lang="en-US" dirty="0"/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endParaRPr lang="en-US" dirty="0"/>
              </a:p>
              <a:p>
                <a:pPr marL="457200" indent="-457200">
                  <a:buSzPct val="100000"/>
                  <a:buFont typeface="+mj-lt"/>
                  <a:buAutoNum type="arabicPeriod" startAt="2"/>
                </a:pPr>
                <a:r>
                  <a:rPr lang="en-US" dirty="0"/>
                  <a:t>Set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GB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}</a:t>
                </a:r>
                <a:r>
                  <a:rPr lang="en-US" dirty="0"/>
                  <a:t>;</a:t>
                </a:r>
                <a:br>
                  <a:rPr lang="en-US" dirty="0"/>
                </a:br>
                <a:r>
                  <a:rPr lang="en-US" dirty="0"/>
                  <a:t>assume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≠[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57200" indent="-457200">
                  <a:buSzPct val="100000"/>
                  <a:buFont typeface="+mj-lt"/>
                  <a:buAutoNum type="arabicPeriod" startAt="2"/>
                </a:pPr>
                <a:r>
                  <a:rPr lang="en-US" dirty="0"/>
                  <a:t>Recursively obtain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sup>
                    </m:sSubSup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b="0" i="0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ker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)),</m:t>
                    </m:r>
                    <m:sSub>
                      <m:sSubPr>
                        <m:ctrlP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indent="-457200">
                  <a:buSzPct val="100000"/>
                  <a:buFont typeface="+mj-lt"/>
                  <a:buAutoNum type="arabicPeriod" startAt="2"/>
                </a:pPr>
                <a:r>
                  <a:rPr lang="en-US" dirty="0"/>
                  <a:t>Return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A4AFC3-5B78-9F4C-A5CB-D1E059C8ED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600" y="372508"/>
                <a:ext cx="5248961" cy="4414414"/>
              </a:xfrm>
              <a:blipFill>
                <a:blip r:embed="rId2"/>
                <a:stretch>
                  <a:fillRect l="-1208" t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D9BAE1E-20B1-B445-9AA2-8B663EA381EE}"/>
                  </a:ext>
                </a:extLst>
              </p:cNvPr>
              <p:cNvSpPr/>
              <p:nvPr/>
            </p:nvSpPr>
            <p:spPr>
              <a:xfrm>
                <a:off x="1049465" y="1040037"/>
                <a:ext cx="2586431" cy="102081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𝐴𝑧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𝐴𝑑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2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GB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D9BAE1E-20B1-B445-9AA2-8B663EA381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465" y="1040037"/>
                <a:ext cx="2586431" cy="1020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The First Computer: Charles Babbage's Analytical Engine">
            <a:extLst>
              <a:ext uri="{FF2B5EF4-FFF2-40B4-BE49-F238E27FC236}">
                <a16:creationId xmlns:a16="http://schemas.microsoft.com/office/drawing/2014/main" id="{E1A7A95F-6EF6-454B-97C2-68D5F50C2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974" y="1597863"/>
            <a:ext cx="670418" cy="5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FBBF357-26E8-B14B-B5EE-2AEAC5CBD3BF}"/>
              </a:ext>
            </a:extLst>
          </p:cNvPr>
          <p:cNvGrpSpPr/>
          <p:nvPr/>
        </p:nvGrpSpPr>
        <p:grpSpPr>
          <a:xfrm>
            <a:off x="5601692" y="436357"/>
            <a:ext cx="3101334" cy="1855231"/>
            <a:chOff x="5694299" y="1458881"/>
            <a:chExt cx="3101334" cy="1855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6AF3D458-EA6F-B948-BCFB-56A53DB2B563}"/>
                    </a:ext>
                  </a:extLst>
                </p:cNvPr>
                <p:cNvSpPr/>
                <p:nvPr/>
              </p:nvSpPr>
              <p:spPr>
                <a:xfrm>
                  <a:off x="5699289" y="1828213"/>
                  <a:ext cx="3096344" cy="1485899"/>
                </a:xfrm>
                <a:prstGeom prst="rect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𝐴𝑧</m:t>
                        </m:r>
                        <m:r>
                          <a:rPr lang="en-GB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  <m:t>𝐴𝑑</m:t>
                        </m:r>
                      </m:oMath>
                    </m:oMathPara>
                  </a14:m>
                  <a:endParaRPr lang="en-GB" dirty="0">
                    <a:ln>
                      <a:noFill/>
                    </a:ln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>
                                <a:ln>
                                  <a:noFill/>
                                </a:ln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n>
                                      <a:noFill/>
                                    </a:ln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n>
                                      <a:noFill/>
                                    </a:ln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i="1">
                                    <a:ln>
                                      <a:noFill/>
                                    </a:ln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i="1">
                                    <a:ln>
                                      <a:noFill/>
                                    </a:ln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ln>
                                  <a:noFill/>
                                </a:ln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r>
                          <a:rPr lang="en-GB" i="1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GB" i="1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GB" i="1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sSubSup>
                          <m:sSubSupPr>
                            <m:ctrlPr>
                              <a:rPr lang="en-GB" i="1">
                                <a:ln>
                                  <a:noFill/>
                                </a:ln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n>
                                  <a:noFill/>
                                </a:ln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GB" b="0" i="1" smtClean="0">
                                <a:ln>
                                  <a:noFill/>
                                </a:ln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GB" i="1">
                                <a:ln>
                                  <a:noFill/>
                                </a:ln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GB" i="1">
                                <a:ln>
                                  <a:noFill/>
                                </a:ln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GB" i="1">
                                    <a:ln>
                                      <a:noFill/>
                                    </a:ln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n>
                                          <a:noFill/>
                                        </a:ln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n>
                                          <a:noFill/>
                                        </a:ln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n>
                                          <a:noFill/>
                                        </a:ln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GB" i="1">
                                <a:ln>
                                  <a:noFill/>
                                </a:ln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n>
                      <a:noFill/>
                    </a:ln>
                    <a:solidFill>
                      <a:schemeClr val="tx2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≥0</m:t>
                        </m:r>
                      </m:oMath>
                    </m:oMathPara>
                  </a14:m>
                  <a:endParaRPr lang="en-US" dirty="0">
                    <a:ln>
                      <a:noFill/>
                    </a:ln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6AF3D458-EA6F-B948-BCFB-56A53DB2B5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9289" y="1828213"/>
                  <a:ext cx="3096344" cy="14858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accent3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5F58710-21C9-834E-AEB4-05A7D3E7427B}"/>
                    </a:ext>
                  </a:extLst>
                </p:cNvPr>
                <p:cNvSpPr txBox="1"/>
                <p:nvPr/>
              </p:nvSpPr>
              <p:spPr>
                <a:xfrm>
                  <a:off x="5694299" y="1458881"/>
                  <a:ext cx="23038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Problem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b="0" i="0" dirty="0" smtClean="0">
                          <a:latin typeface="Cambria Math" panose="02040503050406030204" pitchFamily="18" charset="0"/>
                        </a:rPr>
                        <m:t>ker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),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5F58710-21C9-834E-AEB4-05A7D3E742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4299" y="1458881"/>
                  <a:ext cx="230383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747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940428-06A6-5648-8A83-995EE85E8173}"/>
              </a:ext>
            </a:extLst>
          </p:cNvPr>
          <p:cNvGrpSpPr/>
          <p:nvPr/>
        </p:nvGrpSpPr>
        <p:grpSpPr>
          <a:xfrm>
            <a:off x="5507561" y="2400484"/>
            <a:ext cx="3456234" cy="2509818"/>
            <a:chOff x="4558145" y="3528848"/>
            <a:chExt cx="4391795" cy="2939953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1" name="Table 4">
                  <a:extLst>
                    <a:ext uri="{FF2B5EF4-FFF2-40B4-BE49-F238E27FC236}">
                      <a16:creationId xmlns:a16="http://schemas.microsoft.com/office/drawing/2014/main" id="{0D542226-D040-1148-854B-7B9D6C53CE3F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425498924"/>
                    </p:ext>
                  </p:extLst>
                </p:nvPr>
              </p:nvGraphicFramePr>
              <p:xfrm>
                <a:off x="4558145" y="3528848"/>
                <a:ext cx="3982768" cy="2939953"/>
              </p:xfrm>
              <a:graphic>
                <a:graphicData uri="http://schemas.openxmlformats.org/drawingml/2006/table">
                  <a:tbl>
                    <a:tblPr firstRow="1" bandRow="1">
                      <a:tableStyleId>{2D5ABB26-0587-4C30-8999-92F81FD0307C}</a:tableStyleId>
                    </a:tblPr>
                    <a:tblGrid>
                      <a:gridCol w="348260">
                        <a:extLst>
                          <a:ext uri="{9D8B030D-6E8A-4147-A177-3AD203B41FA5}">
                            <a16:colId xmlns:a16="http://schemas.microsoft.com/office/drawing/2014/main" val="1790027586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1715875010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3839545800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3005322646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3506757553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3809306963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1674516271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1411410364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2389335469"/>
                          </a:ext>
                        </a:extLst>
                      </a:gridCol>
                    </a:tblGrid>
                    <a:tr h="1254909"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  <a:p>
                            <a:endParaRPr lang="en-US" dirty="0"/>
                          </a:p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504422038"/>
                        </a:ext>
                      </a:extLst>
                    </a:tr>
                    <a:tr h="1254909"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 dirty="0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065482955"/>
                        </a:ext>
                      </a:extLst>
                    </a:tr>
                  </a:tbl>
                </a:graphicData>
              </a:graphic>
            </p:graphicFrame>
          </mc:Choice>
          <mc:Fallback xmlns="">
            <p:graphicFrame>
              <p:nvGraphicFramePr>
                <p:cNvPr id="31" name="Table 4">
                  <a:extLst>
                    <a:ext uri="{FF2B5EF4-FFF2-40B4-BE49-F238E27FC236}">
                      <a16:creationId xmlns:a16="http://schemas.microsoft.com/office/drawing/2014/main" id="{0D542226-D040-1148-854B-7B9D6C53CE3F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425498924"/>
                    </p:ext>
                  </p:extLst>
                </p:nvPr>
              </p:nvGraphicFramePr>
              <p:xfrm>
                <a:off x="4558145" y="3528848"/>
                <a:ext cx="3982768" cy="2939953"/>
              </p:xfrm>
              <a:graphic>
                <a:graphicData uri="http://schemas.openxmlformats.org/drawingml/2006/table">
                  <a:tbl>
                    <a:tblPr firstRow="1" bandRow="1">
                      <a:tableStyleId>{2D5ABB26-0587-4C30-8999-92F81FD0307C}</a:tableStyleId>
                    </a:tblPr>
                    <a:tblGrid>
                      <a:gridCol w="348260">
                        <a:extLst>
                          <a:ext uri="{9D8B030D-6E8A-4147-A177-3AD203B41FA5}">
                            <a16:colId xmlns:a16="http://schemas.microsoft.com/office/drawing/2014/main" val="1790027586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1715875010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3839545800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3005322646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3506757553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3809306963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1674516271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1411410364"/>
                          </a:ext>
                        </a:extLst>
                      </a:gridCol>
                      <a:gridCol w="348260">
                        <a:extLst>
                          <a:ext uri="{9D8B030D-6E8A-4147-A177-3AD203B41FA5}">
                            <a16:colId xmlns:a16="http://schemas.microsoft.com/office/drawing/2014/main" val="2389335469"/>
                          </a:ext>
                        </a:extLst>
                      </a:gridCol>
                    </a:tblGrid>
                    <a:tr h="1254909"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  <a:p>
                            <a:endParaRPr lang="en-US"/>
                          </a:p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504422038"/>
                        </a:ext>
                      </a:extLst>
                    </a:tr>
                    <a:tr h="1254909"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065482955"/>
                        </a:ext>
                      </a:extLst>
                    </a:tr>
                  </a:tbl>
                </a:graphicData>
              </a:graphic>
            </p:graphicFrame>
          </mc:Fallback>
        </mc:AlternateContent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69662FF-8B8C-DE41-A494-C574C35F85F2}"/>
                </a:ext>
              </a:extLst>
            </p:cNvPr>
            <p:cNvSpPr/>
            <p:nvPr/>
          </p:nvSpPr>
          <p:spPr>
            <a:xfrm>
              <a:off x="7286966" y="4988537"/>
              <a:ext cx="86954" cy="773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434A6A9-6D3F-2C4F-BEFD-DE5F98B75C75}"/>
                </a:ext>
              </a:extLst>
            </p:cNvPr>
            <p:cNvSpPr/>
            <p:nvPr/>
          </p:nvSpPr>
          <p:spPr>
            <a:xfrm>
              <a:off x="7740945" y="4998826"/>
              <a:ext cx="86954" cy="773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BEFE30D-7283-8542-8D1A-C0B4E3B3270E}"/>
                </a:ext>
              </a:extLst>
            </p:cNvPr>
            <p:cNvSpPr/>
            <p:nvPr/>
          </p:nvSpPr>
          <p:spPr>
            <a:xfrm flipV="1">
              <a:off x="8171486" y="4988536"/>
              <a:ext cx="109899" cy="1326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68FB2AE-7586-3549-8E86-03007EBE3047}"/>
                </a:ext>
              </a:extLst>
            </p:cNvPr>
            <p:cNvSpPr/>
            <p:nvPr/>
          </p:nvSpPr>
          <p:spPr>
            <a:xfrm>
              <a:off x="4671596" y="3878669"/>
              <a:ext cx="93094" cy="11201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5BD3D48-9A1B-F44E-A064-6C18794AAE87}"/>
                </a:ext>
              </a:extLst>
            </p:cNvPr>
            <p:cNvSpPr/>
            <p:nvPr/>
          </p:nvSpPr>
          <p:spPr>
            <a:xfrm>
              <a:off x="5089578" y="3953322"/>
              <a:ext cx="113993" cy="1045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834ED85-20CD-7B45-BE74-B3F9E1D96C55}"/>
                </a:ext>
              </a:extLst>
            </p:cNvPr>
            <p:cNvSpPr/>
            <p:nvPr/>
          </p:nvSpPr>
          <p:spPr>
            <a:xfrm>
              <a:off x="5507561" y="4176457"/>
              <a:ext cx="86955" cy="822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A55B896-45B7-D841-9703-CFDBC705BD54}"/>
                </a:ext>
              </a:extLst>
            </p:cNvPr>
            <p:cNvSpPr/>
            <p:nvPr/>
          </p:nvSpPr>
          <p:spPr>
            <a:xfrm>
              <a:off x="5950709" y="4435291"/>
              <a:ext cx="86955" cy="5532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F91764-9553-8E49-9229-962EE3A3EB1F}"/>
                </a:ext>
              </a:extLst>
            </p:cNvPr>
            <p:cNvCxnSpPr>
              <a:cxnSpLocks/>
              <a:endCxn id="31" idx="3"/>
            </p:cNvCxnSpPr>
            <p:nvPr/>
          </p:nvCxnSpPr>
          <p:spPr>
            <a:xfrm>
              <a:off x="5864294" y="4998825"/>
              <a:ext cx="2676619" cy="0"/>
            </a:xfrm>
            <a:prstGeom prst="line">
              <a:avLst/>
            </a:prstGeom>
            <a:ln w="476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135D902-7889-D645-B7BC-157212C489E7}"/>
                </a:ext>
              </a:extLst>
            </p:cNvPr>
            <p:cNvSpPr txBox="1"/>
            <p:nvPr/>
          </p:nvSpPr>
          <p:spPr>
            <a:xfrm>
              <a:off x="7016745" y="5828836"/>
              <a:ext cx="271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</a:rPr>
                <a:t>J</a:t>
              </a:r>
            </a:p>
          </p:txBody>
        </p:sp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44C8A145-EAD5-B640-9CCB-D541398ECA0D}"/>
                </a:ext>
              </a:extLst>
            </p:cNvPr>
            <p:cNvSpPr/>
            <p:nvPr/>
          </p:nvSpPr>
          <p:spPr>
            <a:xfrm rot="5400000">
              <a:off x="6815515" y="4114636"/>
              <a:ext cx="774176" cy="2676619"/>
            </a:xfrm>
            <a:prstGeom prst="righ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29EAE07-E727-E945-AC49-C2BCCB1FA961}"/>
                </a:ext>
              </a:extLst>
            </p:cNvPr>
            <p:cNvSpPr/>
            <p:nvPr/>
          </p:nvSpPr>
          <p:spPr>
            <a:xfrm>
              <a:off x="6409429" y="4575020"/>
              <a:ext cx="93094" cy="4238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D2ADD60-51E9-2143-99B5-F90445201F37}"/>
                </a:ext>
              </a:extLst>
            </p:cNvPr>
            <p:cNvSpPr/>
            <p:nvPr/>
          </p:nvSpPr>
          <p:spPr>
            <a:xfrm>
              <a:off x="6894076" y="4762947"/>
              <a:ext cx="88358" cy="2238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C816561-5DA2-7545-AA67-5D25E75FD217}"/>
                </a:ext>
              </a:extLst>
            </p:cNvPr>
            <p:cNvCxnSpPr>
              <a:cxnSpLocks/>
            </p:cNvCxnSpPr>
            <p:nvPr/>
          </p:nvCxnSpPr>
          <p:spPr>
            <a:xfrm>
              <a:off x="4558145" y="4365104"/>
              <a:ext cx="4093252" cy="0"/>
            </a:xfrm>
            <a:prstGeom prst="line">
              <a:avLst/>
            </a:prstGeom>
            <a:ln>
              <a:prstDash val="lg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EF74EF7-963E-5949-BFB6-C2BB82032CE4}"/>
                    </a:ext>
                  </a:extLst>
                </p:cNvPr>
                <p:cNvSpPr/>
                <p:nvPr/>
              </p:nvSpPr>
              <p:spPr>
                <a:xfrm>
                  <a:off x="7786673" y="3904679"/>
                  <a:ext cx="116326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EF74EF7-963E-5949-BFB6-C2BB82032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6673" y="3904679"/>
                  <a:ext cx="1163267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6000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1C763DA-3E65-674F-A015-1A879FFABF9D}"/>
                  </a:ext>
                </a:extLst>
              </p:cNvPr>
              <p:cNvSpPr/>
              <p:nvPr/>
            </p:nvSpPr>
            <p:spPr>
              <a:xfrm>
                <a:off x="4130907" y="4006929"/>
                <a:ext cx="1438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GB" b="0" i="0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ker</m:t>
                      </m:r>
                      <m:r>
                        <a:rPr lang="en-GB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GB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1C763DA-3E65-674F-A015-1A879FFAB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907" y="4006929"/>
                <a:ext cx="1438278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2463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F5EC-75C4-C74D-8F6F-F56FE256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Weakly vs strongly polynomial algorithms for LP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EBFAD3-768E-FB4C-A590-70B8AEF01E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1550" y="1988840"/>
                <a:ext cx="7632898" cy="446449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variables,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constraints, total encoding </a:t>
                </a:r>
                <a:r>
                  <a:rPr lang="en-US" sz="2400" i="1" dirty="0">
                    <a:solidFill>
                      <a:schemeClr val="accent3"/>
                    </a:solidFill>
                  </a:rPr>
                  <a:t>L.</a:t>
                </a:r>
                <a:endParaRPr lang="en-US" sz="2400" dirty="0"/>
              </a:p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accent3"/>
                    </a:solidFill>
                  </a:rPr>
                  <a:t>Strongly </a:t>
                </a:r>
                <a:r>
                  <a:rPr lang="en-US" sz="2400" dirty="0"/>
                  <a:t>polynomial algorithm: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accent3"/>
                    </a:solidFill>
                  </a:rPr>
                  <a:t>poly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3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chemeClr val="accent3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i="1" dirty="0" err="1">
                        <a:solidFill>
                          <a:schemeClr val="accent3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chemeClr val="accent3"/>
                        </a:solidFill>
                        <a:latin typeface="Cambria Math" charset="0"/>
                      </a:rPr>
                      <m:t>𝑚</m:t>
                    </m:r>
                    <m:r>
                      <a:rPr lang="en-US" sz="2400" i="1" dirty="0">
                        <a:solidFill>
                          <a:schemeClr val="accent3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400" dirty="0"/>
                  <a:t>elementary arithmetic operations </a:t>
                </a:r>
                <a:br>
                  <a:rPr lang="en-US" sz="2400" dirty="0"/>
                </a:br>
                <a:r>
                  <a:rPr lang="en-US" sz="2400" dirty="0">
                    <a:solidFill>
                      <a:schemeClr val="accent3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+,−,×,</m:t>
                    </m:r>
                    <m:r>
                      <a:rPr lang="en-GB" sz="24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÷,</m:t>
                    </m:r>
                    <m:r>
                      <a:rPr lang="en-GB" sz="24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GB" sz="240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GB" sz="2400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400" dirty="0"/>
                  <a:t>independent of </a:t>
                </a:r>
                <a:r>
                  <a:rPr lang="en-US" sz="2400" i="1" dirty="0">
                    <a:solidFill>
                      <a:schemeClr val="accent3"/>
                    </a:solidFill>
                  </a:rPr>
                  <a:t>L.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accent3"/>
                    </a:solidFill>
                  </a:rPr>
                  <a:t>PSPACE</a:t>
                </a:r>
                <a:r>
                  <a:rPr lang="en-US" sz="2400" dirty="0">
                    <a:solidFill>
                      <a:schemeClr val="tx1"/>
                    </a:solidFill>
                  </a:rPr>
                  <a:t>: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/>
                  <a:t>The bit-length of numbers during the algorithm remain </a:t>
                </a:r>
                <a:r>
                  <a:rPr lang="en-US" sz="2400" dirty="0" err="1"/>
                  <a:t>polynomially</a:t>
                </a:r>
                <a:r>
                  <a:rPr lang="en-US" sz="2400" dirty="0"/>
                  <a:t> bounded in the size of the input.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400" dirty="0"/>
                  <a:t>Can also be defined in the 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real model of computation</a:t>
                </a:r>
              </a:p>
              <a:p>
                <a:pPr lvl="1">
                  <a:lnSpc>
                    <a:spcPct val="120000"/>
                  </a:lnSpc>
                </a:pPr>
                <a:endParaRPr lang="en-US" sz="2400" i="1" dirty="0">
                  <a:solidFill>
                    <a:schemeClr val="accent3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endParaRPr lang="en-US" sz="2400" dirty="0">
                  <a:solidFill>
                    <a:schemeClr val="accent6"/>
                  </a:solidFill>
                </a:endParaRPr>
              </a:p>
              <a:p>
                <a:pPr lvl="1">
                  <a:lnSpc>
                    <a:spcPct val="120000"/>
                  </a:lnSpc>
                </a:pPr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EBFAD3-768E-FB4C-A590-70B8AEF01E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1550" y="1988840"/>
                <a:ext cx="7632898" cy="4464496"/>
              </a:xfrm>
              <a:blipFill>
                <a:blip r:embed="rId2"/>
                <a:stretch>
                  <a:fillRect l="-1677" t="-2046" r="-19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A0975CC-E39B-D340-844C-200FFBDCB9F2}"/>
                  </a:ext>
                </a:extLst>
              </p:cNvPr>
              <p:cNvSpPr txBox="1"/>
              <p:nvPr/>
            </p:nvSpPr>
            <p:spPr>
              <a:xfrm>
                <a:off x="7112103" y="1124744"/>
                <a:ext cx="217784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8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𝐴𝑥</m:t>
                      </m:r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GB" sz="28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A0975CC-E39B-D340-844C-200FFBDCB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103" y="1124744"/>
                <a:ext cx="2177844" cy="1384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82878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81AE8B-2D5C-874F-9D37-FD7A0B98A3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405" y="1988840"/>
                <a:ext cx="8503890" cy="35814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a:rPr lang="en-GB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GB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}</a:t>
                </a:r>
                <a:r>
                  <a:rPr lang="en-US" sz="2400" dirty="0"/>
                  <a:t>;</a:t>
                </a:r>
              </a:p>
              <a:p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, then we replace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 by its projection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Bound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on the number of recursive calls; can be decreased to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i="1" dirty="0" err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ctrlP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m:rPr>
                        <m:sty m:val="p"/>
                      </m:rPr>
                      <a:rPr lang="en-GB" sz="2400" i="1" dirty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GB" sz="2400" i="1" dirty="0">
                        <a:latin typeface="Cambria Math" panose="02040503050406030204" pitchFamily="18" charset="0"/>
                      </a:rPr>
                      <m:t>​+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)) </m:t>
                    </m:r>
                  </m:oMath>
                </a14:m>
                <a:r>
                  <a:rPr lang="en-GB" sz="2400" dirty="0"/>
                  <a:t>feasibility algorithm using </a:t>
                </a:r>
                <a:br>
                  <a:rPr lang="en-GB" sz="2400" dirty="0"/>
                </a:br>
                <a:r>
                  <a:rPr lang="en-GB" sz="2400" dirty="0">
                    <a:solidFill>
                      <a:schemeClr val="accent6"/>
                    </a:solidFill>
                  </a:rPr>
                  <a:t>van den Brand '20.</a:t>
                </a:r>
                <a:endParaRPr lang="en-US" sz="2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81AE8B-2D5C-874F-9D37-FD7A0B98A3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405" y="1988840"/>
                <a:ext cx="8503890" cy="3581400"/>
              </a:xfrm>
              <a:blipFill>
                <a:blip r:embed="rId2"/>
                <a:stretch>
                  <a:fillRect l="-1490" t="-1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50D2D937-1DA6-464B-98F1-F4CEE52710EF}"/>
              </a:ext>
            </a:extLst>
          </p:cNvPr>
          <p:cNvSpPr txBox="1">
            <a:spLocks/>
          </p:cNvSpPr>
          <p:nvPr/>
        </p:nvSpPr>
        <p:spPr>
          <a:xfrm>
            <a:off x="344405" y="615373"/>
            <a:ext cx="786378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 linear feasibility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57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E8D9-EFE6-E14D-85A4-981A1812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48680"/>
            <a:ext cx="7200900" cy="864096"/>
          </a:xfrm>
        </p:spPr>
        <p:txBody>
          <a:bodyPr/>
          <a:lstStyle/>
          <a:p>
            <a:r>
              <a:rPr lang="en-US" dirty="0"/>
              <a:t>Certification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C7A36E-E1CE-5C40-B2AE-1AB0741F17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01169" y="1772816"/>
                <a:ext cx="7200900" cy="4392488"/>
              </a:xfrm>
            </p:spPr>
            <p:txBody>
              <a:bodyPr/>
              <a:lstStyle/>
              <a:p>
                <a:r>
                  <a:rPr lang="en-GB" dirty="0"/>
                  <a:t>In case of infeasibility we return an exact </a:t>
                </a:r>
                <a:r>
                  <a:rPr lang="en-GB" dirty="0">
                    <a:solidFill>
                      <a:schemeClr val="accent6"/>
                    </a:solidFill>
                  </a:rPr>
                  <a:t>Farkas certificate</a:t>
                </a:r>
                <a:endParaRPr lang="en-GB" b="0" dirty="0">
                  <a:solidFill>
                    <a:schemeClr val="accent6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hard to approximate within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>
                    <a:solidFill>
                      <a:schemeClr val="accent6"/>
                    </a:solidFill>
                    <a:sym typeface="Wingdings" pitchFamily="2" charset="2"/>
                  </a:rPr>
                  <a:t>Tunçel</a:t>
                </a:r>
                <a:r>
                  <a:rPr lang="en-US" dirty="0">
                    <a:solidFill>
                      <a:schemeClr val="accent6"/>
                    </a:solidFill>
                    <a:sym typeface="Wingdings" pitchFamily="2" charset="2"/>
                  </a:rPr>
                  <a:t> 1999</a:t>
                </a:r>
              </a:p>
              <a:p>
                <a:r>
                  <a:rPr lang="en-US" dirty="0">
                    <a:sym typeface="Wingdings" pitchFamily="2" charset="2"/>
                  </a:rPr>
                  <a:t>We use an estimate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𝑀</m:t>
                    </m:r>
                  </m:oMath>
                </a14:m>
                <a:r>
                  <a:rPr lang="en-US" dirty="0"/>
                  <a:t> in the algorithm</a:t>
                </a:r>
              </a:p>
              <a:p>
                <a:r>
                  <a:rPr lang="en-US" dirty="0"/>
                  <a:t>The algorithm may </a:t>
                </a:r>
                <a:r>
                  <a:rPr lang="en-US" dirty="0">
                    <a:solidFill>
                      <a:srgbClr val="C00000"/>
                    </a:solidFill>
                  </a:rPr>
                  <a:t>fail</a:t>
                </a:r>
                <a:r>
                  <a:rPr lang="en-US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̃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𝑀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In this case, we restart with </a:t>
                </a:r>
                <a:br>
                  <a:rPr lang="en-US" dirty="0"/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f>
                              <m:f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</m:sub>
                                          <m:sup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sup>
                                        </m:sSubSup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</m:sub>
                                        </m:s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Our estimate never overshoots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by much, but can be significantly better.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C7A36E-E1CE-5C40-B2AE-1AB0741F17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1169" y="1772816"/>
                <a:ext cx="7200900" cy="4392488"/>
              </a:xfrm>
              <a:blipFill>
                <a:blip r:embed="rId2"/>
                <a:stretch>
                  <a:fillRect l="-1232" t="-2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06417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135C0-E92A-AD46-9B81-470CA7CE6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98984"/>
          </a:xfrm>
        </p:spPr>
        <p:txBody>
          <a:bodyPr/>
          <a:lstStyle/>
          <a:p>
            <a:r>
              <a:rPr lang="en-US" dirty="0"/>
              <a:t>Proximity for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141F46-8BB2-3146-9967-AC1C1476D9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1550" y="3304309"/>
                <a:ext cx="7200900" cy="35814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chemeClr val="accent1"/>
                    </a:solidFill>
                  </a:rPr>
                  <a:t>THEOREM: </a:t>
                </a: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24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/>
                  <a:t>be a feasible dual solution, and assume the primal is also feasible. Then there exists a primal optimal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𝐴𝑑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400" dirty="0"/>
                  <a:t>such that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400" b="0" i="0" smtClean="0">
                                          <a:latin typeface="Cambria Math" panose="02040503050406030204" pitchFamily="18" charset="0"/>
                                        </a:rPr>
                                        <m:t>supp</m:t>
                                      </m:r>
                                      <m:d>
                                        <m:dPr>
                                          <m:ctrlP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141F46-8BB2-3146-9967-AC1C1476D9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1550" y="3304309"/>
                <a:ext cx="7200900" cy="3581400"/>
              </a:xfrm>
              <a:blipFill>
                <a:blip r:embed="rId2"/>
                <a:stretch>
                  <a:fillRect l="-1232" t="-1767" r="-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4ED79A-9082-F749-AFE4-59F71AB67CFB}"/>
                  </a:ext>
                </a:extLst>
              </p:cNvPr>
              <p:cNvSpPr txBox="1"/>
              <p:nvPr/>
            </p:nvSpPr>
            <p:spPr>
              <a:xfrm>
                <a:off x="1691680" y="1690099"/>
                <a:ext cx="2177844" cy="119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𝐴𝑑</m:t>
                      </m:r>
                    </m:oMath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4ED79A-9082-F749-AFE4-59F71AB67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690099"/>
                <a:ext cx="2177844" cy="11918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A4608C-2810-8346-82B0-51F2655A8494}"/>
                  </a:ext>
                </a:extLst>
              </p:cNvPr>
              <p:cNvSpPr txBox="1"/>
              <p:nvPr/>
            </p:nvSpPr>
            <p:spPr>
              <a:xfrm>
                <a:off x="4474840" y="1690099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A4608C-2810-8346-82B0-51F2655A8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840" y="1690099"/>
                <a:ext cx="2177844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0135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8A16-F82D-564B-AEA5-11CD494D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26976"/>
          </a:xfrm>
        </p:spPr>
        <p:txBody>
          <a:bodyPr>
            <a:normAutofit/>
          </a:bodyPr>
          <a:lstStyle/>
          <a:p>
            <a:r>
              <a:rPr lang="en-US" sz="4000" dirty="0"/>
              <a:t>Optimization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497ED2-B433-ED44-B16C-DAC0A1EFC7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2852936"/>
                <a:ext cx="7200900" cy="35814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GB" dirty="0"/>
                  <a:t> calls to the black box solver</a:t>
                </a:r>
                <a:endParaRPr lang="en-GB" dirty="0">
                  <a:solidFill>
                    <a:schemeClr val="accent3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b="1" dirty="0"/>
                  <a:t>Outer Loops</a:t>
                </a:r>
                <a:r>
                  <a:rPr lang="en-GB" dirty="0"/>
                  <a:t>, each comprising 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</a:t>
                </a:r>
                <a:r>
                  <a:rPr lang="en-GB" b="1" dirty="0"/>
                  <a:t>Inner Loops</a:t>
                </a:r>
              </a:p>
              <a:p>
                <a:r>
                  <a:rPr lang="en-GB" dirty="0"/>
                  <a:t>Each Outer Loop finds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GB" dirty="0"/>
                  <a:t> with 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"small", and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primal and dual optimal solutions to </a:t>
                </a:r>
                <a:br>
                  <a:rPr lang="en-GB" dirty="0"/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. 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  <m:acc>
                      <m:accPr>
                        <m:chr m:val="̃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GB" dirty="0"/>
              </a:p>
              <a:p>
                <a:r>
                  <a:rPr lang="en-GB" dirty="0"/>
                  <a:t>Using proximity, we can use this to conclude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dirty="0"/>
                  <a:t> for a certain variable set 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 and recurse.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497ED2-B433-ED44-B16C-DAC0A1EFC7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2852936"/>
                <a:ext cx="7200900" cy="3581400"/>
              </a:xfrm>
              <a:blipFill>
                <a:blip r:embed="rId2"/>
                <a:stretch>
                  <a:fillRect l="-1411" t="-3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1C392B-3CBC-5B48-9FE0-E8C46B37DBE8}"/>
                  </a:ext>
                </a:extLst>
              </p:cNvPr>
              <p:cNvSpPr txBox="1"/>
              <p:nvPr/>
            </p:nvSpPr>
            <p:spPr>
              <a:xfrm>
                <a:off x="1691680" y="1690099"/>
                <a:ext cx="2177844" cy="119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𝐴𝑑</m:t>
                      </m:r>
                    </m:oMath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1C392B-3CBC-5B48-9FE0-E8C46B37D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690099"/>
                <a:ext cx="2177844" cy="11918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E28AAA-F97A-EF48-925F-128BAB462916}"/>
                  </a:ext>
                </a:extLst>
              </p:cNvPr>
              <p:cNvSpPr txBox="1"/>
              <p:nvPr/>
            </p:nvSpPr>
            <p:spPr>
              <a:xfrm>
                <a:off x="4474840" y="1690099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E28AAA-F97A-EF48-925F-128BAB462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840" y="1690099"/>
                <a:ext cx="2177844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4829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53802"/>
            <a:ext cx="7200900" cy="14859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the lectures</a:t>
            </a:r>
            <a:br>
              <a:rPr lang="en-US" sz="3200" dirty="0"/>
            </a:b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263048-06A1-254E-BE62-6AF77B2AF3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560" y="1433669"/>
                <a:ext cx="7560890" cy="5102696"/>
              </a:xfrm>
            </p:spPr>
            <p:txBody>
              <a:bodyPr/>
              <a:lstStyle/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Tardos’s algorithm for min-cost flows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The circuit imbalance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800" dirty="0"/>
                  <a:t> and the condition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8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8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800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Solving LPs: from approximate to exact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Optimizing circuit imbalances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Interior point methods: basic concepts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Layered-least-squares interior point methods</a:t>
                </a:r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263048-06A1-254E-BE62-6AF77B2AF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433669"/>
                <a:ext cx="7560890" cy="5102696"/>
              </a:xfrm>
              <a:blipFill>
                <a:blip r:embed="rId2"/>
                <a:stretch>
                  <a:fillRect l="-1692" t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10730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7F24BB-CB1A-2D44-B2F3-87D058DCD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1" y="836712"/>
            <a:ext cx="7741027" cy="19442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/>
                </a:solidFill>
              </a:rPr>
              <a:t>Part 4</a:t>
            </a:r>
            <a:br>
              <a:rPr lang="en-US" dirty="0"/>
            </a:br>
            <a:r>
              <a:rPr lang="en-US" dirty="0"/>
              <a:t>Optimizing circuit imbalances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7B5EE6-89C0-C046-9381-FAF72D55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564904"/>
            <a:ext cx="5725552" cy="321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8955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15D6-7B50-1145-AA7E-132897C84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07876"/>
            <a:ext cx="7200900" cy="943000"/>
          </a:xfrm>
        </p:spPr>
        <p:txBody>
          <a:bodyPr/>
          <a:lstStyle/>
          <a:p>
            <a:r>
              <a:rPr lang="en-US" dirty="0"/>
              <a:t>Diagonal rescaling of LP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44A2AD-CCA7-804D-90A4-89FD33610F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1550" y="2852936"/>
                <a:ext cx="7200900" cy="3581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Positive diagonal matrix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44A2AD-CCA7-804D-90A4-89FD33610F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1550" y="2852936"/>
                <a:ext cx="7200900" cy="3581400"/>
              </a:xfrm>
              <a:blipFill>
                <a:blip r:embed="rId2"/>
                <a:stretch>
                  <a:fillRect l="-1269" t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315871-C4B5-124B-9BC5-113EC8B7399A}"/>
                  </a:ext>
                </a:extLst>
              </p:cNvPr>
              <p:cNvSpPr txBox="1"/>
              <p:nvPr/>
            </p:nvSpPr>
            <p:spPr>
              <a:xfrm>
                <a:off x="1835696" y="1412776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𝐴𝑥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315871-C4B5-124B-9BC5-113EC8B73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412776"/>
                <a:ext cx="2177844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AE0456-BB24-F04D-AAFE-8EC61D26401C}"/>
                  </a:ext>
                </a:extLst>
              </p:cNvPr>
              <p:cNvSpPr txBox="1"/>
              <p:nvPr/>
            </p:nvSpPr>
            <p:spPr>
              <a:xfrm>
                <a:off x="4619212" y="1422617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AE0456-BB24-F04D-AAFE-8EC61D264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212" y="1422617"/>
                <a:ext cx="2177844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3C8FC1-2481-9D44-940E-95E996145E58}"/>
                  </a:ext>
                </a:extLst>
              </p:cNvPr>
              <p:cNvSpPr txBox="1"/>
              <p:nvPr/>
            </p:nvSpPr>
            <p:spPr>
              <a:xfrm>
                <a:off x="1820353" y="3443307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GB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3C8FC1-2481-9D44-940E-95E996145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353" y="3443307"/>
                <a:ext cx="2177844" cy="12003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3CF2E3-9215-7741-8407-3464A6EA9E90}"/>
                  </a:ext>
                </a:extLst>
              </p:cNvPr>
              <p:cNvSpPr txBox="1"/>
              <p:nvPr/>
            </p:nvSpPr>
            <p:spPr>
              <a:xfrm>
                <a:off x="4572000" y="3429000"/>
                <a:ext cx="261720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𝐴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′+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3CF2E3-9215-7741-8407-3464A6EA9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429000"/>
                <a:ext cx="2617204" cy="1200329"/>
              </a:xfrm>
              <a:prstGeom prst="rect">
                <a:avLst/>
              </a:prstGeom>
              <a:blipFill>
                <a:blip r:embed="rId6"/>
                <a:stretch>
                  <a:fillRect l="-1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92B4693-1681-E541-AEFD-2D8AD854AC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762" y="4873626"/>
                <a:ext cx="7200900" cy="3581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6858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22900" indent="-34290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i="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82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006902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en-GB" sz="2400" dirty="0"/>
                  <a:t>Mapping between solutions:</a:t>
                </a:r>
                <a:br>
                  <a:rPr lang="en-GB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92B4693-1681-E541-AEFD-2D8AD854A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762" y="4873626"/>
                <a:ext cx="7200900" cy="3581400"/>
              </a:xfrm>
              <a:prstGeom prst="rect">
                <a:avLst/>
              </a:prstGeom>
              <a:blipFill>
                <a:blip r:embed="rId7"/>
                <a:stretch>
                  <a:fillRect l="-1270" t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134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15D6-7B50-1145-AA7E-132897C84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07876"/>
            <a:ext cx="7200900" cy="943000"/>
          </a:xfrm>
        </p:spPr>
        <p:txBody>
          <a:bodyPr/>
          <a:lstStyle/>
          <a:p>
            <a:r>
              <a:rPr lang="en-US" dirty="0"/>
              <a:t>Diagonal rescaling of LP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44A2AD-CCA7-804D-90A4-89FD33610F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3071" y="1350895"/>
                <a:ext cx="7200900" cy="3581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Positive diagonal matrix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44A2AD-CCA7-804D-90A4-89FD33610F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3071" y="1350895"/>
                <a:ext cx="7200900" cy="3581400"/>
              </a:xfrm>
              <a:blipFill>
                <a:blip r:embed="rId2"/>
                <a:stretch>
                  <a:fillRect l="-1269" t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3C8FC1-2481-9D44-940E-95E996145E58}"/>
                  </a:ext>
                </a:extLst>
              </p:cNvPr>
              <p:cNvSpPr txBox="1"/>
              <p:nvPr/>
            </p:nvSpPr>
            <p:spPr>
              <a:xfrm>
                <a:off x="1619672" y="1984374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GB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3C8FC1-2481-9D44-940E-95E996145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1984374"/>
                <a:ext cx="2177844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3CF2E3-9215-7741-8407-3464A6EA9E90}"/>
                  </a:ext>
                </a:extLst>
              </p:cNvPr>
              <p:cNvSpPr txBox="1"/>
              <p:nvPr/>
            </p:nvSpPr>
            <p:spPr>
              <a:xfrm>
                <a:off x="4542141" y="1977447"/>
                <a:ext cx="261720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𝐴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′+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3CF2E3-9215-7741-8407-3464A6EA9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141" y="1977447"/>
                <a:ext cx="2617204" cy="1200329"/>
              </a:xfrm>
              <a:prstGeom prst="rect">
                <a:avLst/>
              </a:prstGeom>
              <a:blipFill>
                <a:blip r:embed="rId4"/>
                <a:stretch>
                  <a:fillRect l="-1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92B4693-1681-E541-AEFD-2D8AD854AC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552" y="3318240"/>
                <a:ext cx="7704856" cy="3581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6858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22900" indent="-34290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i="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82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006902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en-GB" sz="2400" dirty="0"/>
                  <a:t>Mapping between solutions:</a:t>
                </a:r>
                <a:br>
                  <a:rPr lang="en-GB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Natural symmetry of LPs and many LP algorithms.</a:t>
                </a:r>
              </a:p>
              <a:p>
                <a:r>
                  <a:rPr lang="en-US" sz="2400" dirty="0"/>
                  <a:t>The 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Central Path </a:t>
                </a:r>
                <a:r>
                  <a:rPr lang="en-US" sz="2400" dirty="0"/>
                  <a:t>is invariant under diagonal scaling.</a:t>
                </a:r>
              </a:p>
              <a:p>
                <a:r>
                  <a:rPr lang="en-US" sz="2400" dirty="0"/>
                  <a:t>Most “standard” interior point methods are invariant.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92B4693-1681-E541-AEFD-2D8AD854A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318240"/>
                <a:ext cx="7704856" cy="3581400"/>
              </a:xfrm>
              <a:prstGeom prst="rect">
                <a:avLst/>
              </a:prstGeom>
              <a:blipFill>
                <a:blip r:embed="rId5"/>
                <a:stretch>
                  <a:fillRect l="-1742" t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3556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1744"/>
            <a:ext cx="7615294" cy="1485900"/>
          </a:xfrm>
        </p:spPr>
        <p:txBody>
          <a:bodyPr>
            <a:normAutofit/>
          </a:bodyPr>
          <a:lstStyle/>
          <a:p>
            <a:r>
              <a:rPr lang="en-US" sz="3200" dirty="0"/>
              <a:t>Dependence on the constraint matrix only</a:t>
            </a:r>
            <a:br>
              <a:rPr lang="en-US" sz="3200" dirty="0"/>
            </a:b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18757" y="1667644"/>
                <a:ext cx="7615294" cy="489654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 dirty="0"/>
                  <a:t>Algorithms with running time dependent only 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, but not on</a:t>
                </a:r>
                <a:r>
                  <a:rPr lang="en-US" sz="2400" i="1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i="1" dirty="0">
                    <a:solidFill>
                      <a:schemeClr val="accent3"/>
                    </a:solidFill>
                  </a:rPr>
                  <a:t> </a:t>
                </a:r>
                <a:r>
                  <a:rPr lang="en-US" sz="2400" dirty="0"/>
                  <a:t>and</a:t>
                </a:r>
                <a:r>
                  <a:rPr lang="en-US" sz="2400" i="1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i="1" dirty="0"/>
                  <a:t>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accent3"/>
                    </a:solidFill>
                  </a:rPr>
                  <a:t>Combinatorial LP’s</a:t>
                </a:r>
                <a:r>
                  <a:rPr lang="en-US" sz="2400" dirty="0"/>
                  <a:t>: integer matrix </a:t>
                </a:r>
                <a14:m>
                  <m:oMath xmlns:m="http://schemas.openxmlformats.org/officeDocument/2006/math">
                    <m:r>
                      <a:rPr lang="hu-HU" sz="2400" i="1">
                        <a:latin typeface="Cambria Math" charset="0"/>
                      </a:rPr>
                      <m:t>𝐴</m:t>
                    </m:r>
                    <m:r>
                      <a:rPr lang="hu-HU" sz="2400" i="1"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hu-HU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hu-HU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ℤ</m:t>
                        </m:r>
                      </m:e>
                      <m:sup>
                        <m:r>
                          <a:rPr lang="hu-HU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  <m:r>
                          <a:rPr lang="hu-HU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r>
                          <a:rPr lang="hu-HU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i="1" dirty="0"/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{|</m:t>
                          </m:r>
                          <m:func>
                            <m:func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</m:func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|: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submatrix</m:t>
                          </m:r>
                        </m:e>
                      </m:func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GB" sz="2400" b="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dirty="0">
                    <a:solidFill>
                      <a:schemeClr val="accent6"/>
                    </a:solidFill>
                  </a:rPr>
                  <a:t>    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Tardos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uk-UA" sz="24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86: </a:t>
                </a:r>
                <a:r>
                  <a:rPr lang="en-US" sz="2400" i="0" dirty="0">
                    <a:solidFill>
                      <a:schemeClr val="accent3"/>
                    </a:solidFill>
                  </a:rPr>
                  <a:t>poly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400" b="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hu-HU" sz="2400" b="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hu-HU" sz="2400" b="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hu-HU" sz="2400" b="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func>
                          <m:funcPr>
                            <m:ctrlP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2400" b="0" i="0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r>
                  <a:rPr lang="hu-HU" sz="2400" b="0" i="1" dirty="0">
                    <a:latin typeface="Cambria Math" charset="0"/>
                  </a:rPr>
                  <a:t> </a:t>
                </a:r>
                <a:r>
                  <a:rPr lang="en-US" sz="2400" dirty="0"/>
                  <a:t>LP algorithm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400" dirty="0">
                    <a:solidFill>
                      <a:schemeClr val="accent3"/>
                    </a:solidFill>
                  </a:rPr>
                  <a:t>Layered-least-squares (LLS) Interior Point Method</a:t>
                </a:r>
                <a:br>
                  <a:rPr lang="en-GB" sz="2400" dirty="0">
                    <a:solidFill>
                      <a:schemeClr val="accent3"/>
                    </a:solidFill>
                  </a:rPr>
                </a:br>
                <a:r>
                  <a:rPr lang="en-GB" sz="2400" dirty="0" err="1">
                    <a:solidFill>
                      <a:schemeClr val="accent6"/>
                    </a:solidFill>
                  </a:rPr>
                  <a:t>Vavasis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-Ye </a:t>
                </a:r>
                <a:r>
                  <a:rPr lang="uk-UA" sz="24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96: 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poly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sz="240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40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hu-HU" sz="240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hu-HU" sz="240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func>
                          <m:func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2400" b="0" i="1" dirty="0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sz="2400" b="0" i="1" dirty="0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 b="0" i="1" dirty="0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400" b="0" i="1" dirty="0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r>
                  <a:rPr lang="en-GB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GB" sz="2400" dirty="0"/>
                  <a:t>LP algorithm in the real model of computation</a:t>
                </a:r>
                <a:br>
                  <a:rPr lang="en-GB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4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2400" dirty="0"/>
                  <a:t>: condition number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400" dirty="0" err="1">
                    <a:solidFill>
                      <a:schemeClr val="accent6"/>
                    </a:solidFill>
                  </a:rPr>
                  <a:t>Dadush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-</a:t>
                </a:r>
                <a:r>
                  <a:rPr lang="en-GB" sz="2400" dirty="0" err="1">
                    <a:solidFill>
                      <a:schemeClr val="accent6"/>
                    </a:solidFill>
                  </a:rPr>
                  <a:t>Huiberts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-Natura-V </a:t>
                </a:r>
                <a:r>
                  <a:rPr lang="uk-UA" sz="24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20: 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poly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func>
                          <m:func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Sup>
                              <m:sSubSupPr>
                                <m:ctrlPr>
                                  <a:rPr lang="en-GB" sz="2400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sz="2400" i="1" dirty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 i="1" dirty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400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GB" sz="2400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func>
                      </m:e>
                    </m:d>
                  </m:oMath>
                </a14:m>
                <a:br>
                  <a:rPr lang="en-GB" sz="2400" dirty="0">
                    <a:solidFill>
                      <a:schemeClr val="accent6"/>
                    </a:solidFill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GB" sz="24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GB" sz="2400" dirty="0"/>
                  <a:t>: optimized version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4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57" y="1667644"/>
                <a:ext cx="7615294" cy="4896544"/>
              </a:xfrm>
              <a:blipFill>
                <a:blip r:embed="rId2"/>
                <a:stretch>
                  <a:fillRect l="-1680" t="-2740" r="-1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D9A9A7-2EB3-CD42-9071-E5D9B316AB3A}"/>
                  </a:ext>
                </a:extLst>
              </p:cNvPr>
              <p:cNvSpPr txBox="1"/>
              <p:nvPr/>
            </p:nvSpPr>
            <p:spPr>
              <a:xfrm>
                <a:off x="880878" y="938848"/>
                <a:ext cx="73822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8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80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800" i="1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GB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func>
                      <m:r>
                        <a:rPr lang="en-GB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𝐴𝑥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GB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D9A9A7-2EB3-CD42-9071-E5D9B316A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78" y="938848"/>
                <a:ext cx="7382243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4510D0B-6A65-7646-8618-97A612ADC537}"/>
              </a:ext>
            </a:extLst>
          </p:cNvPr>
          <p:cNvSpPr txBox="1"/>
          <p:nvPr/>
        </p:nvSpPr>
        <p:spPr>
          <a:xfrm>
            <a:off x="8190827" y="3239497"/>
            <a:ext cx="9008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latin typeface="Apple Color Emoji" pitchFamily="2" charset="0"/>
              </a:rPr>
              <a:t>❌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9F831-4051-7245-8831-06E01ABC317F}"/>
              </a:ext>
            </a:extLst>
          </p:cNvPr>
          <p:cNvSpPr txBox="1"/>
          <p:nvPr/>
        </p:nvSpPr>
        <p:spPr>
          <a:xfrm>
            <a:off x="8190827" y="4245292"/>
            <a:ext cx="9008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latin typeface="Apple Color Emoji" pitchFamily="2" charset="0"/>
              </a:rPr>
              <a:t>❌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8E57D-950C-B94B-B9FF-03CD6506B4A1}"/>
              </a:ext>
            </a:extLst>
          </p:cNvPr>
          <p:cNvSpPr txBox="1"/>
          <p:nvPr/>
        </p:nvSpPr>
        <p:spPr>
          <a:xfrm>
            <a:off x="8186838" y="5611569"/>
            <a:ext cx="9008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latin typeface="Apple Color Emoji" pitchFamily="2" charset="0"/>
              </a:rPr>
              <a:t>✔️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854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E34159B-2A2B-8445-8BE2-A09D2F467F2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71550" y="332656"/>
                <a:ext cx="7474406" cy="79898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4000" dirty="0"/>
                  <a:t>Optimizing</a:t>
                </a:r>
                <a14:m>
                  <m:oMath xmlns:m="http://schemas.openxmlformats.org/officeDocument/2006/math">
                    <m:r>
                      <a:rPr lang="en-GB" sz="400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GB" sz="4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40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/>
                    </m:sSubSup>
                  </m:oMath>
                </a14:m>
                <a:r>
                  <a:rPr lang="en-US" sz="40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4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GB" sz="4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40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40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/>
                    </m:sSubSup>
                  </m:oMath>
                </a14:m>
                <a:r>
                  <a:rPr lang="en-US" sz="4000" dirty="0"/>
                  <a:t> by rescaling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E34159B-2A2B-8445-8BE2-A09D2F467F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71550" y="332656"/>
                <a:ext cx="7474406" cy="798984"/>
              </a:xfrm>
              <a:blipFill>
                <a:blip r:embed="rId2"/>
                <a:stretch>
                  <a:fillRect l="-2447" t="-12977" b="-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042FF5-C45B-7E46-A38B-B24C2E29E4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4976" y="1125604"/>
                <a:ext cx="7920980" cy="3581400"/>
              </a:xfrm>
            </p:spPr>
            <p:txBody>
              <a:bodyPr/>
              <a:lstStyle/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set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positive diagonal matrices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inf</m:t>
                          </m:r>
                        </m:fName>
                        <m:e>
                          <m: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𝐴𝐷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</m:e>
                      </m:func>
                      <m:r>
                        <a:rPr lang="en-US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GB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GB" b="0" dirty="0">
                  <a:solidFill>
                    <a:schemeClr val="accent3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inf</m:t>
                          </m:r>
                        </m:fName>
                        <m:e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GB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𝐴𝐷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</m:e>
                      </m:func>
                      <m:r>
                        <a:rPr lang="en-US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GB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chemeClr val="accent3"/>
                  </a:solidFill>
                </a:endParaRPr>
              </a:p>
              <a:p>
                <a:r>
                  <a:rPr lang="en-US" dirty="0"/>
                  <a:t>A scaling invariant algorithm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</a:t>
                </a:r>
                <a:r>
                  <a:rPr lang="en-US" dirty="0"/>
                  <a:t>dependence automatically 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dependence.</a:t>
                </a:r>
              </a:p>
              <a:p>
                <a:r>
                  <a:rPr lang="en-US" dirty="0"/>
                  <a:t>Recall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GB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042FF5-C45B-7E46-A38B-B24C2E29E4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4976" y="1125604"/>
                <a:ext cx="7920980" cy="3581400"/>
              </a:xfrm>
              <a:blipFill>
                <a:blip r:embed="rId3"/>
                <a:stretch>
                  <a:fillRect l="-1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A326641-84B1-254C-9B52-104671A164C2}"/>
                  </a:ext>
                </a:extLst>
              </p:cNvPr>
              <p:cNvSpPr/>
              <p:nvPr/>
            </p:nvSpPr>
            <p:spPr>
              <a:xfrm>
                <a:off x="623470" y="5732396"/>
                <a:ext cx="8052986" cy="100811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r>
                  <a:rPr lang="en-US" sz="2400" b="1" dirty="0">
                    <a:solidFill>
                      <a:schemeClr val="accent1"/>
                    </a:solidFill>
                  </a:rPr>
                  <a:t>THEOREM </a:t>
                </a:r>
                <a:r>
                  <a:rPr lang="en-US" sz="2400" dirty="0">
                    <a:solidFill>
                      <a:schemeClr val="accent6"/>
                    </a:solidFill>
                    <a:sym typeface="Wingdings" pitchFamily="2" charset="2"/>
                  </a:rPr>
                  <a:t>(</a:t>
                </a:r>
                <a:r>
                  <a:rPr lang="en-US" sz="2400" dirty="0" err="1">
                    <a:solidFill>
                      <a:schemeClr val="accent6"/>
                    </a:solidFill>
                    <a:sym typeface="Wingdings" pitchFamily="2" charset="2"/>
                  </a:rPr>
                  <a:t>Tunçel</a:t>
                </a:r>
                <a:r>
                  <a:rPr lang="en-US" sz="2400" dirty="0">
                    <a:solidFill>
                      <a:schemeClr val="accent6"/>
                    </a:solidFill>
                    <a:sym typeface="Wingdings" pitchFamily="2" charset="2"/>
                  </a:rPr>
                  <a:t> 1999): </a:t>
                </a:r>
                <a:r>
                  <a:rPr lang="en-US" sz="2400" dirty="0">
                    <a:solidFill>
                      <a:schemeClr val="tx2"/>
                    </a:solidFill>
                    <a:sym typeface="Wingdings" pitchFamily="2" charset="2"/>
                  </a:rPr>
                  <a:t>It is NP-hard to 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400" b="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(and thus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by a factor better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rank</m:t>
                        </m:r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))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A326641-84B1-254C-9B52-104671A164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70" y="5732396"/>
                <a:ext cx="8052986" cy="1008112"/>
              </a:xfrm>
              <a:prstGeom prst="rect">
                <a:avLst/>
              </a:prstGeom>
              <a:blipFill>
                <a:blip r:embed="rId4"/>
                <a:stretch>
                  <a:fillRect r="-1583" b="-348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07D09BA-094C-6744-B12B-DEFA9F990930}"/>
                  </a:ext>
                </a:extLst>
              </p:cNvPr>
              <p:cNvSpPr/>
              <p:nvPr/>
            </p:nvSpPr>
            <p:spPr>
              <a:xfrm>
                <a:off x="611510" y="3699752"/>
                <a:ext cx="8064946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r>
                  <a:rPr lang="en-US" sz="2400" b="1" dirty="0">
                    <a:solidFill>
                      <a:schemeClr val="accent1"/>
                    </a:solidFill>
                  </a:rPr>
                  <a:t>THEOREM 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(</a:t>
                </a:r>
                <a:r>
                  <a:rPr lang="en-GB" sz="2400" dirty="0" err="1">
                    <a:solidFill>
                      <a:schemeClr val="accent6"/>
                    </a:solidFill>
                  </a:rPr>
                  <a:t>Dadush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-</a:t>
                </a:r>
                <a:r>
                  <a:rPr lang="en-GB" sz="2400" dirty="0" err="1">
                    <a:solidFill>
                      <a:schemeClr val="accent6"/>
                    </a:solidFill>
                  </a:rPr>
                  <a:t>Huiberts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-Natura-V </a:t>
                </a:r>
                <a:r>
                  <a:rPr lang="uk-UA" sz="24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20):</a:t>
                </a:r>
                <a:r>
                  <a:rPr lang="en-GB" sz="2400" dirty="0">
                    <a:solidFill>
                      <a:schemeClr val="tx2"/>
                    </a:solidFill>
                  </a:rPr>
                  <a:t> Given 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400" i="1" dirty="0" err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GB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, in 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sz="24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GB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4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sz="24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 sz="24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 time, one can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2"/>
                    </a:solidFill>
                  </a:rPr>
                  <a:t>approximate the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within a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GB" sz="2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, and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2"/>
                    </a:solidFill>
                  </a:rPr>
                  <a:t>compute a rescaling </a:t>
                </a:r>
                <a:r>
                  <a:rPr lang="en-US" sz="2400" dirty="0">
                    <a:solidFill>
                      <a:schemeClr val="accent3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24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 satisfying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sub>
                    </m:sSub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.</a:t>
                </a:r>
              </a:p>
              <a:p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07D09BA-094C-6744-B12B-DEFA9F9909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10" y="3699752"/>
                <a:ext cx="8064946" cy="1800200"/>
              </a:xfrm>
              <a:prstGeom prst="rect">
                <a:avLst/>
              </a:prstGeom>
              <a:blipFill>
                <a:blip r:embed="rId5"/>
                <a:stretch>
                  <a:fillRect t="-3322" r="-52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184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2369A41-E0D2-A643-9D17-9D80A4CBCA76}"/>
              </a:ext>
            </a:extLst>
          </p:cNvPr>
          <p:cNvGrpSpPr/>
          <p:nvPr/>
        </p:nvGrpSpPr>
        <p:grpSpPr>
          <a:xfrm>
            <a:off x="1691680" y="1844824"/>
            <a:ext cx="6696744" cy="2056003"/>
            <a:chOff x="2230035" y="4492859"/>
            <a:chExt cx="5763748" cy="233704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0C63DA-29AB-5D49-915F-D0BF5BC62D9C}"/>
                </a:ext>
              </a:extLst>
            </p:cNvPr>
            <p:cNvSpPr/>
            <p:nvPr/>
          </p:nvSpPr>
          <p:spPr>
            <a:xfrm>
              <a:off x="2230035" y="4492859"/>
              <a:ext cx="4563019" cy="233704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Is there a strongly polynomial algorithm for Linear Programming?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CF3149-7A67-C542-8FC7-5CFF7EE45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3054" y="5488772"/>
              <a:ext cx="1200729" cy="120072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528C0CD-FB3E-0D42-B570-0ABC8208504E}"/>
              </a:ext>
            </a:extLst>
          </p:cNvPr>
          <p:cNvSpPr txBox="1"/>
          <p:nvPr/>
        </p:nvSpPr>
        <p:spPr>
          <a:xfrm>
            <a:off x="4312437" y="4253757"/>
            <a:ext cx="3295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Smale’s</a:t>
            </a:r>
            <a:r>
              <a:rPr lang="en-US" sz="2800" i="1" dirty="0"/>
              <a:t> 9</a:t>
            </a:r>
            <a:r>
              <a:rPr lang="en-US" sz="2800" i="1" baseline="30000" dirty="0"/>
              <a:t>th</a:t>
            </a:r>
            <a:r>
              <a:rPr lang="en-US" sz="2800" i="1" dirty="0"/>
              <a:t> question</a:t>
            </a:r>
          </a:p>
        </p:txBody>
      </p:sp>
    </p:spTree>
    <p:extLst>
      <p:ext uri="{BB962C8B-B14F-4D97-AF65-F5344CB8AC3E}">
        <p14:creationId xmlns:p14="http://schemas.microsoft.com/office/powerpoint/2010/main" val="9314490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E34159B-2A2B-8445-8BE2-A09D2F467F2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71550" y="332656"/>
                <a:ext cx="7200900" cy="798984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Approximating</a:t>
                </a:r>
                <a14:m>
                  <m:oMath xmlns:m="http://schemas.openxmlformats.org/officeDocument/2006/math">
                    <m:r>
                      <a:rPr lang="en-GB" sz="400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GB" sz="4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40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GB" sz="4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E34159B-2A2B-8445-8BE2-A09D2F467F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71550" y="332656"/>
                <a:ext cx="7200900" cy="798984"/>
              </a:xfrm>
              <a:blipFill>
                <a:blip r:embed="rId2"/>
                <a:stretch>
                  <a:fillRect l="-2961" t="-22137" b="-12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042FF5-C45B-7E46-A38B-B24C2E29E4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4976" y="1125604"/>
                <a:ext cx="7920980" cy="3239500"/>
              </a:xfrm>
            </p:spPr>
            <p:txBody>
              <a:bodyPr/>
              <a:lstStyle/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set</m:t>
                    </m:r>
                    <m: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i="1" dirty="0"/>
                  <a:t> </a:t>
                </a:r>
                <a:r>
                  <a:rPr lang="en-US" sz="2400" dirty="0"/>
                  <a:t>positive diagonal matrices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inf</m:t>
                          </m:r>
                        </m:fName>
                        <m:e>
                          <m: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𝐴𝐷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</m:e>
                      </m:func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GB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GB" sz="2400" b="0" dirty="0">
                  <a:solidFill>
                    <a:schemeClr val="accent3"/>
                  </a:solidFill>
                  <a:ea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GB" sz="2400" b="1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EXAMPLE: </a:t>
                </a:r>
                <a:r>
                  <a:rPr lang="en-GB" sz="2400" dirty="0">
                    <a:ea typeface="Cambria Math" panose="02040503050406030204" pitchFamily="18" charset="0"/>
                  </a:rPr>
                  <a:t>Let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ker</m:t>
                        </m:r>
                      </m:fName>
                      <m:e>
                        <m:d>
                          <m:d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span</m:t>
                    </m:r>
                    <m: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0,1,1,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</m:d>
                    <m: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(1,0,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,1)</m:t>
                    </m:r>
                  </m:oMath>
                </a14:m>
                <a:r>
                  <a:rPr lang="en-GB" sz="2400" b="1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)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GB" b="0" dirty="0">
                  <a:solidFill>
                    <a:schemeClr val="accent3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042FF5-C45B-7E46-A38B-B24C2E29E4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4976" y="1125604"/>
                <a:ext cx="7920980" cy="3239500"/>
              </a:xfrm>
              <a:blipFill>
                <a:blip r:embed="rId3"/>
                <a:stretch>
                  <a:fillRect l="-1617" t="-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54676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FE157-2B4D-1846-9FF3-B6DC9147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870992"/>
          </a:xfrm>
        </p:spPr>
        <p:txBody>
          <a:bodyPr/>
          <a:lstStyle/>
          <a:p>
            <a:r>
              <a:rPr lang="en-US" dirty="0"/>
              <a:t>Pairwise circuit imbalances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4C4618-A990-274E-8E74-44F9CDF374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6233" y="1638300"/>
                <a:ext cx="7200900" cy="474302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dirty="0"/>
                  <a:t>For a circuit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, there exists a vector</a:t>
                </a:r>
                <a:r>
                  <a:rPr lang="en-US" sz="2400" i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  <m:r>
                      <a:rPr lang="en-GB" sz="24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r>
                  <a:rPr lang="en-US" sz="2400" dirty="0"/>
                  <a:t> unique up to a scalar multiplier such that 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p>
                        </m:sSubSup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GB" sz="2400" dirty="0"/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400" dirty="0"/>
                  <a:t> : set of all circuits.</a:t>
                </a:r>
              </a:p>
              <a:p>
                <a:r>
                  <a:rPr lang="en-US" sz="2400" dirty="0"/>
                  <a:t>For any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,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sz="24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2400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sz="2400" i="1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2400" i="1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GB" sz="2400" b="0" i="1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en-GB" sz="2400" i="1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p>
                                    </m:sSubSup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2400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sz="2400" i="1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2400" i="1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GB" sz="2400" b="0" i="1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GB" sz="2400" i="1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p>
                                    </m:sSubSup>
                                  </m:e>
                                </m:d>
                              </m:den>
                            </m:f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GB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𝒞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sz="2400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GB" sz="2400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GB" sz="2400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GB" sz="2400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The 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circuit imbalance measure </a:t>
                </a:r>
                <a:r>
                  <a:rPr lang="en-US" sz="2400" dirty="0"/>
                  <a:t>is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4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sz="2400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∈[</m:t>
                            </m:r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4C4618-A990-274E-8E74-44F9CDF374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6233" y="1638300"/>
                <a:ext cx="7200900" cy="4743028"/>
              </a:xfrm>
              <a:blipFill>
                <a:blip r:embed="rId2"/>
                <a:stretch>
                  <a:fillRect l="-1777" t="-1928" b="-6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42511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5C0D-D0BF-8F45-AA90-25466C28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85800"/>
            <a:ext cx="8352928" cy="1015008"/>
          </a:xfrm>
        </p:spPr>
        <p:txBody>
          <a:bodyPr/>
          <a:lstStyle/>
          <a:p>
            <a:r>
              <a:rPr lang="en-US" dirty="0"/>
              <a:t>Cycles are invariant under scaling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1EFF4FC-6AFC-4040-A0AD-FCAD698B6991}"/>
                  </a:ext>
                </a:extLst>
              </p:cNvPr>
              <p:cNvSpPr/>
              <p:nvPr/>
            </p:nvSpPr>
            <p:spPr>
              <a:xfrm>
                <a:off x="395536" y="4635267"/>
                <a:ext cx="8052986" cy="1212046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pPr/>
                <a:r>
                  <a:rPr lang="en-US" sz="2000" b="1" dirty="0">
                    <a:solidFill>
                      <a:schemeClr val="accent1"/>
                    </a:solidFill>
                  </a:rPr>
                  <a:t>LEMMA </a:t>
                </a:r>
                <a:r>
                  <a:rPr lang="en-GB" sz="2000" dirty="0">
                    <a:solidFill>
                      <a:schemeClr val="tx2"/>
                    </a:solidFill>
                    <a:sym typeface="Wingdings" pitchFamily="2" charset="2"/>
                  </a:rPr>
                  <a:t>For any </a:t>
                </a:r>
                <a:r>
                  <a:rPr lang="en-GB" sz="2000" dirty="0">
                    <a:solidFill>
                      <a:schemeClr val="accent3"/>
                    </a:solidFill>
                    <a:sym typeface="Wingdings" pitchFamily="2" charset="2"/>
                  </a:rPr>
                  <a:t>directed cycle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𝐻</m:t>
                    </m:r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000" dirty="0">
                    <a:solidFill>
                      <a:schemeClr val="tx2"/>
                    </a:solidFill>
                  </a:rPr>
                  <a:t>on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{1,2,…,</m:t>
                    </m:r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br>
                  <a:rPr lang="en-US" sz="2000" dirty="0">
                    <a:solidFill>
                      <a:schemeClr val="tx2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1EFF4FC-6AFC-4040-A0AD-FCAD698B69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635267"/>
                <a:ext cx="8052986" cy="12120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3116D37-EF60-8345-9201-53529563A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120" y="1700808"/>
            <a:ext cx="6749759" cy="28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652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0DA89-26B0-E749-96FD-B779AEC6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20" y="520176"/>
            <a:ext cx="8496944" cy="1485900"/>
          </a:xfrm>
        </p:spPr>
        <p:txBody>
          <a:bodyPr/>
          <a:lstStyle/>
          <a:p>
            <a:r>
              <a:rPr lang="en-US" dirty="0"/>
              <a:t>Circuit imbalance min-max formula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92D53-F923-BE44-85B7-70A2EC162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3041299"/>
            <a:ext cx="7200900" cy="43188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PROOF: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0BF2FF8-FA21-884D-9C7E-04E8AFB1E166}"/>
                  </a:ext>
                </a:extLst>
              </p:cNvPr>
              <p:cNvSpPr/>
              <p:nvPr/>
            </p:nvSpPr>
            <p:spPr>
              <a:xfrm>
                <a:off x="514578" y="1355139"/>
                <a:ext cx="8052986" cy="163312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pPr/>
                <a:r>
                  <a:rPr lang="en-US" sz="2000" b="1" dirty="0">
                    <a:solidFill>
                      <a:schemeClr val="accent1"/>
                    </a:solidFill>
                  </a:rPr>
                  <a:t>THEOREM </a:t>
                </a:r>
                <a:r>
                  <a:rPr lang="en-GB" sz="2000" dirty="0">
                    <a:solidFill>
                      <a:schemeClr val="accent6"/>
                    </a:solidFill>
                  </a:rPr>
                  <a:t>(</a:t>
                </a:r>
                <a:r>
                  <a:rPr lang="en-GB" sz="2000" dirty="0" err="1">
                    <a:solidFill>
                      <a:schemeClr val="accent6"/>
                    </a:solidFill>
                  </a:rPr>
                  <a:t>Dadush</a:t>
                </a:r>
                <a:r>
                  <a:rPr lang="en-GB" sz="2000" dirty="0">
                    <a:solidFill>
                      <a:schemeClr val="accent6"/>
                    </a:solidFill>
                  </a:rPr>
                  <a:t>-</a:t>
                </a:r>
                <a:r>
                  <a:rPr lang="en-GB" sz="2000" dirty="0" err="1">
                    <a:solidFill>
                      <a:schemeClr val="accent6"/>
                    </a:solidFill>
                  </a:rPr>
                  <a:t>Huiberts</a:t>
                </a:r>
                <a:r>
                  <a:rPr lang="en-GB" sz="2000" dirty="0">
                    <a:solidFill>
                      <a:schemeClr val="accent6"/>
                    </a:solidFill>
                  </a:rPr>
                  <a:t>-Natura-V </a:t>
                </a:r>
                <a:r>
                  <a:rPr lang="uk-UA" sz="20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000" dirty="0">
                    <a:solidFill>
                      <a:schemeClr val="accent6"/>
                    </a:solidFill>
                  </a:rPr>
                  <a:t>20):</a:t>
                </a:r>
                <a:br>
                  <a:rPr lang="en-US" sz="2000" dirty="0">
                    <a:solidFill>
                      <a:schemeClr val="accent3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∏"/>
                                          <m:supHide m:val="on"/>
                                          <m:ctrlPr>
                                            <a:rPr lang="en-GB" sz="20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d>
                                            <m:dPr>
                                              <m:ctrlP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e>
                                          </m:d>
                                          <m:r>
                                            <a:rPr lang="en-GB" sz="20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r>
                                            <a:rPr lang="en-GB" sz="20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1/|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sup>
                              </m:sSup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m:rPr>
                                  <m:nor/>
                                </m:rPr>
                                <a:rPr lang="en-GB" sz="2000" dirty="0">
                                  <a:solidFill>
                                    <a:schemeClr val="accent3"/>
                                  </a:solidFill>
                                  <a:sym typeface="Wingdings" pitchFamily="2" charset="2"/>
                                </a:rPr>
                                <m:t> </m:t>
                              </m:r>
                              <m:r>
                                <a:rPr lang="en-GB" sz="20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𝐻</m:t>
                              </m:r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accent3"/>
                                  </a:solidFill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GB" sz="2000" b="0" i="0" dirty="0" smtClean="0">
                                  <a:solidFill>
                                    <a:schemeClr val="tx2"/>
                                  </a:solidFill>
                                </a:rPr>
                                <m:t>directed</m:t>
                              </m:r>
                              <m:r>
                                <m:rPr>
                                  <m:nor/>
                                </m:rPr>
                                <a:rPr lang="en-GB" sz="2000" b="0" i="0" dirty="0" smtClean="0">
                                  <a:solidFill>
                                    <a:schemeClr val="tx2"/>
                                  </a:solidFill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GB" sz="2000" b="0" i="0" dirty="0" smtClean="0">
                                  <a:solidFill>
                                    <a:schemeClr val="tx2"/>
                                  </a:solidFill>
                                </a:rPr>
                                <m:t>cycle</m:t>
                              </m:r>
                              <m:r>
                                <m:rPr>
                                  <m:nor/>
                                </m:rPr>
                                <a:rPr lang="en-GB" sz="2000" b="0" i="0" dirty="0" smtClean="0">
                                  <a:solidFill>
                                    <a:schemeClr val="tx2"/>
                                  </a:solidFill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tx2"/>
                                  </a:solidFill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tx2"/>
                                  </a:solidFill>
                                </a:rPr>
                                <m:t> </m:t>
                              </m:r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{1,2,…,</m:t>
                              </m:r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tx2"/>
                                  </a:solidFill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0BF2FF8-FA21-884D-9C7E-04E8AFB1E1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78" y="1355139"/>
                <a:ext cx="8052986" cy="16331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00860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0DA89-26B0-E749-96FD-B779AEC6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20" y="520176"/>
            <a:ext cx="8496944" cy="1485900"/>
          </a:xfrm>
        </p:spPr>
        <p:txBody>
          <a:bodyPr/>
          <a:lstStyle/>
          <a:p>
            <a:r>
              <a:rPr lang="en-US" dirty="0"/>
              <a:t>Circuit imbalance min-max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292D53-F923-BE44-85B7-70A2EC1623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9552" y="3041299"/>
                <a:ext cx="7200900" cy="4318863"/>
              </a:xfrm>
            </p:spPr>
            <p:txBody>
              <a:bodyPr/>
              <a:lstStyle/>
              <a:p>
                <a:r>
                  <a:rPr lang="en-US" dirty="0"/>
                  <a:t>BUT: Computing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values is NP-complete…</a:t>
                </a:r>
                <a:endParaRPr lang="en-US" b="1" dirty="0">
                  <a:solidFill>
                    <a:schemeClr val="accent3"/>
                  </a:solidFill>
                </a:endParaRPr>
              </a:p>
              <a:p>
                <a:r>
                  <a:rPr lang="en-US" b="1" dirty="0">
                    <a:solidFill>
                      <a:schemeClr val="accent3"/>
                    </a:solidFill>
                  </a:rPr>
                  <a:t>LEMMA:</a:t>
                </a:r>
                <a:r>
                  <a:rPr lang="en-US" dirty="0"/>
                  <a:t> For any circuit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en-GB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GB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𝜅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>
                                      <m:r>
                                        <a:rPr lang="en-GB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292D53-F923-BE44-85B7-70A2EC162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3041299"/>
                <a:ext cx="7200900" cy="4318863"/>
              </a:xfrm>
              <a:blipFill>
                <a:blip r:embed="rId2"/>
                <a:stretch>
                  <a:fillRect l="-1355" t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0BF2FF8-FA21-884D-9C7E-04E8AFB1E166}"/>
                  </a:ext>
                </a:extLst>
              </p:cNvPr>
              <p:cNvSpPr/>
              <p:nvPr/>
            </p:nvSpPr>
            <p:spPr>
              <a:xfrm>
                <a:off x="514578" y="1355139"/>
                <a:ext cx="8052986" cy="163312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pPr/>
                <a:r>
                  <a:rPr lang="en-US" sz="2000" b="1" dirty="0">
                    <a:solidFill>
                      <a:schemeClr val="accent1"/>
                    </a:solidFill>
                  </a:rPr>
                  <a:t>THEOREM </a:t>
                </a:r>
                <a:r>
                  <a:rPr lang="en-GB" sz="2000" dirty="0">
                    <a:solidFill>
                      <a:schemeClr val="accent6"/>
                    </a:solidFill>
                  </a:rPr>
                  <a:t>(</a:t>
                </a:r>
                <a:r>
                  <a:rPr lang="en-GB" sz="2000" dirty="0" err="1">
                    <a:solidFill>
                      <a:schemeClr val="accent6"/>
                    </a:solidFill>
                  </a:rPr>
                  <a:t>Dadush</a:t>
                </a:r>
                <a:r>
                  <a:rPr lang="en-GB" sz="2000" dirty="0">
                    <a:solidFill>
                      <a:schemeClr val="accent6"/>
                    </a:solidFill>
                  </a:rPr>
                  <a:t>-</a:t>
                </a:r>
                <a:r>
                  <a:rPr lang="en-GB" sz="2000" dirty="0" err="1">
                    <a:solidFill>
                      <a:schemeClr val="accent6"/>
                    </a:solidFill>
                  </a:rPr>
                  <a:t>Huiberts</a:t>
                </a:r>
                <a:r>
                  <a:rPr lang="en-GB" sz="2000" dirty="0">
                    <a:solidFill>
                      <a:schemeClr val="accent6"/>
                    </a:solidFill>
                  </a:rPr>
                  <a:t>-Natura-V </a:t>
                </a:r>
                <a:r>
                  <a:rPr lang="uk-UA" sz="20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000" dirty="0">
                    <a:solidFill>
                      <a:schemeClr val="accent6"/>
                    </a:solidFill>
                  </a:rPr>
                  <a:t>20):</a:t>
                </a:r>
                <a:br>
                  <a:rPr lang="en-US" sz="2000" dirty="0">
                    <a:solidFill>
                      <a:schemeClr val="accent3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0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∏"/>
                                          <m:supHide m:val="on"/>
                                          <m:ctrlPr>
                                            <a:rPr lang="en-GB" sz="20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d>
                                            <m:dPr>
                                              <m:ctrlP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e>
                                          </m:d>
                                          <m:r>
                                            <a:rPr lang="en-GB" sz="20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r>
                                            <a:rPr lang="en-GB" sz="20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000" i="1">
                                                  <a:solidFill>
                                                    <a:schemeClr val="accent3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1/|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sup>
                              </m:sSup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m:rPr>
                                  <m:nor/>
                                </m:rPr>
                                <a:rPr lang="en-GB" sz="2000" dirty="0">
                                  <a:solidFill>
                                    <a:schemeClr val="accent3"/>
                                  </a:solidFill>
                                  <a:sym typeface="Wingdings" pitchFamily="2" charset="2"/>
                                </a:rPr>
                                <m:t> </m:t>
                              </m:r>
                              <m:r>
                                <a:rPr lang="en-GB" sz="20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𝐻</m:t>
                              </m:r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accent3"/>
                                  </a:solidFill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GB" sz="2000" b="0" i="0" dirty="0" smtClean="0">
                                  <a:solidFill>
                                    <a:schemeClr val="tx2"/>
                                  </a:solidFill>
                                </a:rPr>
                                <m:t>directed</m:t>
                              </m:r>
                              <m:r>
                                <m:rPr>
                                  <m:nor/>
                                </m:rPr>
                                <a:rPr lang="en-GB" sz="2000" b="0" i="0" dirty="0" smtClean="0">
                                  <a:solidFill>
                                    <a:schemeClr val="tx2"/>
                                  </a:solidFill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GB" sz="2000" b="0" i="0" dirty="0" smtClean="0">
                                  <a:solidFill>
                                    <a:schemeClr val="tx2"/>
                                  </a:solidFill>
                                </a:rPr>
                                <m:t>cycle</m:t>
                              </m:r>
                              <m:r>
                                <m:rPr>
                                  <m:nor/>
                                </m:rPr>
                                <a:rPr lang="en-GB" sz="2000" b="0" i="0" dirty="0" smtClean="0">
                                  <a:solidFill>
                                    <a:schemeClr val="tx2"/>
                                  </a:solidFill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tx2"/>
                                  </a:solidFill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tx2"/>
                                  </a:solidFill>
                                </a:rPr>
                                <m:t> </m:t>
                              </m:r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{1,2,…,</m:t>
                              </m:r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tx2"/>
                                  </a:solidFill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0BF2FF8-FA21-884D-9C7E-04E8AFB1E1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78" y="1355139"/>
                <a:ext cx="8052986" cy="16331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6198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53802"/>
            <a:ext cx="7200900" cy="14859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the lectures</a:t>
            </a:r>
            <a:br>
              <a:rPr lang="en-US" sz="3200" dirty="0"/>
            </a:b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263048-06A1-254E-BE62-6AF77B2AF3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560" y="1433669"/>
                <a:ext cx="7560890" cy="5102696"/>
              </a:xfrm>
            </p:spPr>
            <p:txBody>
              <a:bodyPr/>
              <a:lstStyle/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Tardos’s algorithm for min-cost flows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The circuit imbalance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800" dirty="0"/>
                  <a:t> and the condition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8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8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800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Solving LPs: from approximate to exact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Optimizing circuit imbalances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Interior point methods: basic concepts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Layered-least-squares interior point methods</a:t>
                </a:r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263048-06A1-254E-BE62-6AF77B2AF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433669"/>
                <a:ext cx="7560890" cy="5102696"/>
              </a:xfrm>
              <a:blipFill>
                <a:blip r:embed="rId2"/>
                <a:stretch>
                  <a:fillRect l="-1692" t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1623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7F24BB-CB1A-2D44-B2F3-87D058DCD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1" y="836712"/>
            <a:ext cx="7741027" cy="19442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/>
                </a:solidFill>
              </a:rPr>
              <a:t>Part 5</a:t>
            </a:r>
            <a:br>
              <a:rPr lang="en-US" dirty="0"/>
            </a:br>
            <a:r>
              <a:rPr lang="en-US" dirty="0"/>
              <a:t>Interior point methods: </a:t>
            </a:r>
            <a:br>
              <a:rPr lang="en-US" dirty="0"/>
            </a:br>
            <a:r>
              <a:rPr lang="en-US" dirty="0"/>
              <a:t>basic concepts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56C63-8F91-904C-8E16-DD975BF4C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2746112"/>
            <a:ext cx="4618856" cy="372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429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920E5-5B99-0C45-8A13-E3E26C045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76672"/>
            <a:ext cx="7200900" cy="943000"/>
          </a:xfrm>
        </p:spPr>
        <p:txBody>
          <a:bodyPr>
            <a:normAutofit/>
          </a:bodyPr>
          <a:lstStyle/>
          <a:p>
            <a:r>
              <a:rPr lang="en-US" dirty="0"/>
              <a:t>Primal and dual LP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17112F-C60B-8F41-B791-11E96261DB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268760"/>
                <a:ext cx="7359724" cy="511256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>
                    <a:solidFill>
                      <a:schemeClr val="accent3"/>
                    </a:solidFill>
                  </a:rPr>
                  <a:t>Complementary slackness:  </a:t>
                </a:r>
                <a:r>
                  <a:rPr lang="en-US" sz="2400" dirty="0"/>
                  <a:t>Primal and dual solutions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400" dirty="0"/>
                  <a:t>are optimal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: for each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, either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=0.</m:t>
                    </m:r>
                  </m:oMath>
                </a14:m>
                <a:endParaRPr lang="en-US" sz="2400" dirty="0"/>
              </a:p>
              <a:p>
                <a:r>
                  <a:rPr lang="en-US" sz="2400" dirty="0">
                    <a:solidFill>
                      <a:schemeClr val="accent3"/>
                    </a:solidFill>
                  </a:rPr>
                  <a:t>Optimality gap: </a:t>
                </a:r>
                <a:br>
                  <a:rPr lang="en-US" sz="2400" dirty="0">
                    <a:solidFill>
                      <a:schemeClr val="accent3"/>
                    </a:solidFill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>
                  <a:solidFill>
                    <a:schemeClr val="accent3"/>
                  </a:solidFill>
                </a:endParaRPr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17112F-C60B-8F41-B791-11E96261DB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268760"/>
                <a:ext cx="7359724" cy="5112568"/>
              </a:xfrm>
              <a:blipFill>
                <a:blip r:embed="rId2"/>
                <a:stretch>
                  <a:fillRect l="-1897" t="-2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5894A6-4767-0643-B444-2ADC8F12EDC2}"/>
                  </a:ext>
                </a:extLst>
              </p:cNvPr>
              <p:cNvSpPr txBox="1"/>
              <p:nvPr/>
            </p:nvSpPr>
            <p:spPr>
              <a:xfrm>
                <a:off x="1979712" y="2228671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𝐴𝑥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𝐴𝑑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5894A6-4767-0643-B444-2ADC8F12E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228671"/>
                <a:ext cx="2177844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661862-BABD-984C-B811-1D3AF8BA1F9E}"/>
                  </a:ext>
                </a:extLst>
              </p:cNvPr>
              <p:cNvSpPr txBox="1"/>
              <p:nvPr/>
            </p:nvSpPr>
            <p:spPr>
              <a:xfrm>
                <a:off x="4716010" y="2228671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661862-BABD-984C-B811-1D3AF8BA1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0" y="2228671"/>
                <a:ext cx="2177844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13076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26A2-69F2-A94A-8009-27257221D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43000"/>
          </a:xfrm>
        </p:spPr>
        <p:txBody>
          <a:bodyPr/>
          <a:lstStyle/>
          <a:p>
            <a:r>
              <a:rPr lang="en-US" dirty="0"/>
              <a:t>The central path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DDCE6-FFA5-914C-A708-17800F32F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28" y="2132857"/>
            <a:ext cx="3843737" cy="309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5F905B-86DC-E64A-B5E6-271A964BBA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51920" y="1628799"/>
                <a:ext cx="5112668" cy="4824536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For each 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l-GR" dirty="0"/>
                  <a:t>, </a:t>
                </a:r>
                <a:r>
                  <a:rPr lang="en-GB" dirty="0"/>
                  <a:t>there exists a unique solution 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)=(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),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),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)) </m:t>
                    </m:r>
                  </m:oMath>
                </a14:m>
                <a:r>
                  <a:rPr lang="en-GB" dirty="0"/>
                  <a:t>such that 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 ∀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br>
                  <a:rPr lang="en-GB" b="0" dirty="0"/>
                </a:br>
                <a:r>
                  <a:rPr lang="en-GB" b="0" dirty="0"/>
                  <a:t>      </a:t>
                </a:r>
                <a:r>
                  <a:rPr lang="en-GB" dirty="0"/>
                  <a:t>the </a:t>
                </a:r>
                <a:r>
                  <a:rPr lang="en-GB" dirty="0">
                    <a:solidFill>
                      <a:schemeClr val="accent3"/>
                    </a:solidFill>
                  </a:rPr>
                  <a:t>central path element</a:t>
                </a:r>
                <a:r>
                  <a:rPr lang="en-GB" dirty="0"/>
                  <a:t> for 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l-GR" dirty="0"/>
                  <a:t>.</a:t>
                </a:r>
                <a:endParaRPr lang="en-GB" dirty="0"/>
              </a:p>
              <a:p>
                <a:r>
                  <a:rPr lang="en-GB" dirty="0"/>
                  <a:t>The </a:t>
                </a:r>
                <a:r>
                  <a:rPr lang="en-GB" dirty="0">
                    <a:solidFill>
                      <a:schemeClr val="accent3"/>
                    </a:solidFill>
                  </a:rPr>
                  <a:t>central path </a:t>
                </a:r>
                <a:r>
                  <a:rPr lang="en-GB" dirty="0"/>
                  <a:t>is the algebraic curve formed by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):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&gt;0}</m:t>
                    </m:r>
                  </m:oMath>
                </a14:m>
                <a:endParaRPr lang="en-GB" dirty="0"/>
              </a:p>
              <a:p>
                <a:r>
                  <a:rPr lang="en-GB" dirty="0"/>
                  <a:t>For 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l-GR" dirty="0"/>
                  <a:t>, </a:t>
                </a:r>
                <a:r>
                  <a:rPr lang="en-GB" dirty="0"/>
                  <a:t>the central path converges to an optimal solution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err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err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err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err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.</a:t>
                </a:r>
              </a:p>
              <a:p>
                <a:r>
                  <a:rPr lang="en-GB" dirty="0"/>
                  <a:t>The optimality gap is 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𝑠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i="1" dirty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</m:e>
                      <m:sup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GB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accent3"/>
                    </a:solidFill>
                  </a:rPr>
                  <a:t>Interior point algorithms: </a:t>
                </a:r>
                <a:r>
                  <a:rPr lang="en-US" dirty="0"/>
                  <a:t>walk down along the central path with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decreasing geometrically.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5F905B-86DC-E64A-B5E6-271A964BBA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51920" y="1628799"/>
                <a:ext cx="5112668" cy="4824536"/>
              </a:xfrm>
              <a:blipFill>
                <a:blip r:embed="rId3"/>
                <a:stretch>
                  <a:fillRect l="-1907" t="-2652" r="-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083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B574A-5E3B-B647-93FD-972C3C09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303040"/>
          </a:xfrm>
        </p:spPr>
        <p:txBody>
          <a:bodyPr>
            <a:normAutofit/>
          </a:bodyPr>
          <a:lstStyle/>
          <a:p>
            <a:r>
              <a:rPr lang="en-US" sz="3600" dirty="0"/>
              <a:t>The Mizuno-Todd-Ye </a:t>
            </a:r>
            <a:br>
              <a:rPr lang="en-US" sz="3600" dirty="0"/>
            </a:br>
            <a:r>
              <a:rPr lang="en-US" sz="3600" dirty="0"/>
              <a:t>Predictor-Corrector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40199-0A0F-534A-938E-686FBD19D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2511923"/>
            <a:ext cx="3843737" cy="309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E3F951-800B-834C-80B4-9C17AD1A36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9552" y="1988840"/>
                <a:ext cx="4680520" cy="418336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Start from point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dirty="0"/>
                  <a:t>'near' the central path at some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l-GR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l-GR" dirty="0"/>
                  <a:t>.</a:t>
                </a:r>
                <a:endParaRPr lang="en-GB" dirty="0"/>
              </a:p>
              <a:p>
                <a:r>
                  <a:rPr lang="en-GB" dirty="0"/>
                  <a:t>Alternate between </a:t>
                </a:r>
              </a:p>
              <a:p>
                <a:pPr lvl="1"/>
                <a:r>
                  <a:rPr lang="en-GB" dirty="0">
                    <a:solidFill>
                      <a:schemeClr val="accent3"/>
                    </a:solidFill>
                  </a:rPr>
                  <a:t>Predictor steps: </a:t>
                </a:r>
                <a:r>
                  <a:rPr lang="en-GB" dirty="0"/>
                  <a:t>'shoot down' the central path, decreasing 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l-GR" dirty="0"/>
                  <a:t> </a:t>
                </a:r>
                <a:r>
                  <a:rPr lang="en-GB" dirty="0"/>
                  <a:t>by a factor at least 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​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br>
                  <a:rPr lang="en-GB" dirty="0"/>
                </a:br>
                <a:r>
                  <a:rPr lang="en-GB" dirty="0"/>
                  <a:t>May move slightly 'farther' from the central path.</a:t>
                </a:r>
              </a:p>
              <a:p>
                <a:pPr lvl="1"/>
                <a:r>
                  <a:rPr lang="en-GB" dirty="0">
                    <a:solidFill>
                      <a:schemeClr val="accent3"/>
                    </a:solidFill>
                  </a:rPr>
                  <a:t>Corrector steps: </a:t>
                </a:r>
                <a:r>
                  <a:rPr lang="en-GB" dirty="0"/>
                  <a:t>do not change parameter 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l-GR" dirty="0"/>
                  <a:t>, </a:t>
                </a:r>
                <a:r>
                  <a:rPr lang="en-GB" dirty="0"/>
                  <a:t>but move back 'closer' to the central path.</a:t>
                </a:r>
              </a:p>
              <a:p>
                <a:pPr marL="180000" lvl="1" indent="0">
                  <a:buNone/>
                </a:pPr>
                <a:r>
                  <a:rPr lang="en-GB" dirty="0"/>
                  <a:t>Within 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​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 iterations, 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l-GR" dirty="0"/>
                  <a:t> </a:t>
                </a:r>
                <a:r>
                  <a:rPr lang="en-GB" dirty="0"/>
                  <a:t>decreases by a factor 2.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E3F951-800B-834C-80B4-9C17AD1A36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1988840"/>
                <a:ext cx="4680520" cy="4183360"/>
              </a:xfrm>
              <a:blipFill>
                <a:blip r:embed="rId3"/>
                <a:stretch>
                  <a:fillRect l="-2086" t="-3639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2917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954" y="181744"/>
            <a:ext cx="7200900" cy="1485900"/>
          </a:xfrm>
        </p:spPr>
        <p:txBody>
          <a:bodyPr>
            <a:normAutofit/>
          </a:bodyPr>
          <a:lstStyle/>
          <a:p>
            <a:r>
              <a:rPr lang="en-US" sz="3200" dirty="0"/>
              <a:t>Strongly polynomial algorithms for some classes of Linear Programs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585" y="1340768"/>
            <a:ext cx="7200900" cy="48965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Systems of linear inequalities with </a:t>
            </a:r>
            <a:r>
              <a:rPr lang="en-US" sz="2400" dirty="0">
                <a:solidFill>
                  <a:schemeClr val="accent3"/>
                </a:solidFill>
              </a:rPr>
              <a:t>at most two nonzero </a:t>
            </a:r>
            <a:r>
              <a:rPr lang="en-US" sz="2400" dirty="0"/>
              <a:t>variables per inequality: </a:t>
            </a:r>
            <a:r>
              <a:rPr lang="en-US" sz="2400" dirty="0">
                <a:solidFill>
                  <a:schemeClr val="accent6"/>
                </a:solidFill>
              </a:rPr>
              <a:t>Megiddo ’83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Network flow problems</a:t>
            </a:r>
          </a:p>
          <a:p>
            <a:pPr marL="720000">
              <a:lnSpc>
                <a:spcPct val="120000"/>
              </a:lnSpc>
            </a:pPr>
            <a:r>
              <a:rPr lang="en-US" sz="2400" i="0" dirty="0"/>
              <a:t>Maximum flow: </a:t>
            </a:r>
            <a:r>
              <a:rPr lang="en-US" sz="2400" i="0" dirty="0">
                <a:solidFill>
                  <a:schemeClr val="accent6"/>
                </a:solidFill>
              </a:rPr>
              <a:t>Edmonds-Karp-Dinitz </a:t>
            </a:r>
            <a:r>
              <a:rPr lang="uk-UA" sz="2400" dirty="0">
                <a:solidFill>
                  <a:schemeClr val="accent6"/>
                </a:solidFill>
              </a:rPr>
              <a:t>’</a:t>
            </a:r>
            <a:r>
              <a:rPr lang="en-US" sz="2400" i="0" dirty="0">
                <a:solidFill>
                  <a:schemeClr val="accent6"/>
                </a:solidFill>
              </a:rPr>
              <a:t>70-72, …</a:t>
            </a:r>
          </a:p>
          <a:p>
            <a:pPr marL="720000">
              <a:lnSpc>
                <a:spcPct val="120000"/>
              </a:lnSpc>
            </a:pPr>
            <a:r>
              <a:rPr lang="en-US" sz="2400" i="0" dirty="0"/>
              <a:t>Min-cost flow: </a:t>
            </a:r>
            <a:r>
              <a:rPr lang="en-US" sz="2400" i="0" dirty="0" err="1">
                <a:solidFill>
                  <a:schemeClr val="accent6"/>
                </a:solidFill>
              </a:rPr>
              <a:t>Tardos</a:t>
            </a:r>
            <a:r>
              <a:rPr lang="en-US" sz="2400" i="0" dirty="0">
                <a:solidFill>
                  <a:schemeClr val="accent6"/>
                </a:solidFill>
              </a:rPr>
              <a:t> </a:t>
            </a:r>
            <a:r>
              <a:rPr lang="uk-UA" sz="2400" dirty="0">
                <a:solidFill>
                  <a:schemeClr val="accent6"/>
                </a:solidFill>
              </a:rPr>
              <a:t>’</a:t>
            </a:r>
            <a:r>
              <a:rPr lang="en-US" sz="2400" i="0" dirty="0">
                <a:solidFill>
                  <a:schemeClr val="accent6"/>
                </a:solidFill>
              </a:rPr>
              <a:t>85, </a:t>
            </a:r>
            <a:r>
              <a:rPr lang="en-US" sz="2400" i="0" dirty="0" err="1">
                <a:solidFill>
                  <a:schemeClr val="accent6"/>
                </a:solidFill>
              </a:rPr>
              <a:t>Fujishige</a:t>
            </a:r>
            <a:r>
              <a:rPr lang="en-US" sz="2400" i="0" dirty="0">
                <a:solidFill>
                  <a:schemeClr val="accent6"/>
                </a:solidFill>
              </a:rPr>
              <a:t> </a:t>
            </a:r>
            <a:r>
              <a:rPr lang="uk-UA" sz="2400" dirty="0">
                <a:solidFill>
                  <a:schemeClr val="accent6"/>
                </a:solidFill>
              </a:rPr>
              <a:t>’</a:t>
            </a:r>
            <a:r>
              <a:rPr lang="en-US" sz="2400" i="0" dirty="0">
                <a:solidFill>
                  <a:schemeClr val="accent6"/>
                </a:solidFill>
              </a:rPr>
              <a:t>86, </a:t>
            </a:r>
            <a:br>
              <a:rPr lang="en-US" sz="2400" i="0" dirty="0">
                <a:solidFill>
                  <a:schemeClr val="accent6"/>
                </a:solidFill>
              </a:rPr>
            </a:br>
            <a:r>
              <a:rPr lang="en-US" sz="2400" i="0" dirty="0">
                <a:solidFill>
                  <a:schemeClr val="accent6"/>
                </a:solidFill>
              </a:rPr>
              <a:t>Goldberg-</a:t>
            </a:r>
            <a:r>
              <a:rPr lang="en-US" sz="2400" i="0" dirty="0" err="1">
                <a:solidFill>
                  <a:schemeClr val="accent6"/>
                </a:solidFill>
              </a:rPr>
              <a:t>Tarjan</a:t>
            </a:r>
            <a:r>
              <a:rPr lang="en-US" sz="2400" i="0" dirty="0">
                <a:solidFill>
                  <a:schemeClr val="accent6"/>
                </a:solidFill>
              </a:rPr>
              <a:t> </a:t>
            </a:r>
            <a:r>
              <a:rPr lang="uk-UA" sz="2400" i="0" dirty="0">
                <a:solidFill>
                  <a:schemeClr val="accent6"/>
                </a:solidFill>
              </a:rPr>
              <a:t>’</a:t>
            </a:r>
            <a:r>
              <a:rPr lang="en-GB" sz="2400" i="0" dirty="0">
                <a:solidFill>
                  <a:schemeClr val="accent6"/>
                </a:solidFill>
              </a:rPr>
              <a:t>89, Orlin </a:t>
            </a:r>
            <a:r>
              <a:rPr lang="uk-UA" sz="2400" i="0" dirty="0">
                <a:solidFill>
                  <a:schemeClr val="accent6"/>
                </a:solidFill>
              </a:rPr>
              <a:t>’</a:t>
            </a:r>
            <a:r>
              <a:rPr lang="en-GB" sz="2400" i="0" dirty="0">
                <a:solidFill>
                  <a:schemeClr val="accent6"/>
                </a:solidFill>
              </a:rPr>
              <a:t>93, … </a:t>
            </a:r>
            <a:endParaRPr lang="en-US" sz="2400" i="0" dirty="0">
              <a:solidFill>
                <a:schemeClr val="accent6"/>
              </a:solidFill>
            </a:endParaRPr>
          </a:p>
          <a:p>
            <a:pPr marL="720000">
              <a:lnSpc>
                <a:spcPct val="120000"/>
              </a:lnSpc>
            </a:pPr>
            <a:r>
              <a:rPr lang="en-US" sz="2400" i="0" dirty="0"/>
              <a:t>Generalized flow: </a:t>
            </a:r>
            <a:r>
              <a:rPr lang="en-US" sz="2400" i="0" dirty="0">
                <a:solidFill>
                  <a:schemeClr val="accent6"/>
                </a:solidFill>
              </a:rPr>
              <a:t>V </a:t>
            </a:r>
            <a:r>
              <a:rPr lang="uk-UA" sz="2400" dirty="0">
                <a:solidFill>
                  <a:schemeClr val="accent6"/>
                </a:solidFill>
              </a:rPr>
              <a:t>’</a:t>
            </a:r>
            <a:r>
              <a:rPr lang="en-US" sz="2400" i="0" dirty="0">
                <a:solidFill>
                  <a:schemeClr val="accent6"/>
                </a:solidFill>
              </a:rPr>
              <a:t>17, </a:t>
            </a:r>
            <a:r>
              <a:rPr lang="en-US" sz="2400" i="0" dirty="0" err="1">
                <a:solidFill>
                  <a:schemeClr val="accent6"/>
                </a:solidFill>
              </a:rPr>
              <a:t>Olver</a:t>
            </a:r>
            <a:r>
              <a:rPr lang="en-US" sz="2400" i="0" dirty="0">
                <a:solidFill>
                  <a:schemeClr val="accent6"/>
                </a:solidFill>
              </a:rPr>
              <a:t>-V </a:t>
            </a:r>
            <a:r>
              <a:rPr lang="uk-UA" sz="2400" dirty="0">
                <a:solidFill>
                  <a:schemeClr val="accent6"/>
                </a:solidFill>
              </a:rPr>
              <a:t>’</a:t>
            </a:r>
            <a:r>
              <a:rPr lang="en-US" sz="2400" dirty="0">
                <a:solidFill>
                  <a:schemeClr val="accent6"/>
                </a:solidFill>
              </a:rPr>
              <a:t>20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sz="2400" i="0" dirty="0">
                <a:solidFill>
                  <a:schemeClr val="tx1"/>
                </a:solidFill>
              </a:rPr>
              <a:t>Discounted M</a:t>
            </a:r>
            <a:r>
              <a:rPr lang="en-US" sz="2400" dirty="0">
                <a:solidFill>
                  <a:schemeClr val="tx1"/>
                </a:solidFill>
              </a:rPr>
              <a:t>arkov Decision Processes: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Ye </a:t>
            </a:r>
            <a:r>
              <a:rPr lang="uk-UA" sz="2400" dirty="0">
                <a:solidFill>
                  <a:schemeClr val="accent6"/>
                </a:solidFill>
              </a:rPr>
              <a:t>’</a:t>
            </a:r>
            <a:r>
              <a:rPr lang="en-US" sz="2400" dirty="0">
                <a:solidFill>
                  <a:schemeClr val="accent6"/>
                </a:solidFill>
              </a:rPr>
              <a:t>05, Ye </a:t>
            </a:r>
            <a:r>
              <a:rPr lang="uk-UA" sz="2400" dirty="0">
                <a:solidFill>
                  <a:schemeClr val="accent6"/>
                </a:solidFill>
              </a:rPr>
              <a:t>’</a:t>
            </a:r>
            <a:r>
              <a:rPr lang="en-US" sz="2400" dirty="0">
                <a:solidFill>
                  <a:schemeClr val="accent6"/>
                </a:solidFill>
              </a:rPr>
              <a:t>11, …</a:t>
            </a:r>
            <a:endParaRPr lang="en-US" sz="2400" i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093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6311-593D-6F40-9028-159253DD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20688"/>
            <a:ext cx="7200900" cy="792088"/>
          </a:xfrm>
        </p:spPr>
        <p:txBody>
          <a:bodyPr/>
          <a:lstStyle/>
          <a:p>
            <a:r>
              <a:rPr lang="en-US" dirty="0"/>
              <a:t>The predictor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6C34F4-3DCB-DD43-9E51-53E43B146D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1550" y="1431356"/>
                <a:ext cx="7200900" cy="494997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sz="2400" b="0" dirty="0">
                    <a:solidFill>
                      <a:schemeClr val="accent3"/>
                    </a:solidFill>
                  </a:rPr>
                  <a:t>Step direction</a:t>
                </a:r>
                <a:r>
                  <a:rPr lang="en-GB" sz="2400" b="0" i="1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b="0" i="1" dirty="0">
                  <a:latin typeface="Cambria Math" panose="02040503050406030204" pitchFamily="18" charset="0"/>
                </a:endParaRPr>
              </a:p>
              <a:p>
                <a:endParaRPr lang="en-GB" sz="2400" i="1" dirty="0">
                  <a:latin typeface="Cambria Math" panose="02040503050406030204" pitchFamily="18" charset="0"/>
                </a:endParaRPr>
              </a:p>
              <a:p>
                <a:endParaRPr lang="en-GB" sz="2400" b="0" i="1" dirty="0">
                  <a:latin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:r>
                  <a:rPr lang="en-US" sz="2400" dirty="0"/>
                  <a:t>Pick the largest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∈[0,1]</m:t>
                    </m:r>
                  </m:oMath>
                </a14:m>
                <a:r>
                  <a:rPr lang="en-US" sz="2400" dirty="0"/>
                  <a:t> such that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br>
                  <a:rPr lang="en-GB" sz="2400" dirty="0"/>
                </a:br>
                <a:r>
                  <a:rPr lang="en-GB" sz="2400" dirty="0"/>
                  <a:t>is still “close enough” to the central path</a:t>
                </a:r>
                <a:br>
                  <a:rPr lang="en-GB" sz="24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4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sz="24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4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GB" sz="240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4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sz="24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sz="2400" dirty="0"/>
              </a:p>
              <a:p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r>
                  <a:rPr lang="en-GB" sz="2400" dirty="0"/>
                  <a:t>Long step: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GB" sz="24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| </m:t>
                    </m:r>
                  </m:oMath>
                </a14:m>
                <a:r>
                  <a:rPr lang="en-GB" sz="2400" dirty="0"/>
                  <a:t>small for every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sz="2400" dirty="0"/>
              </a:p>
              <a:p>
                <a:r>
                  <a:rPr lang="en-GB" sz="2400" dirty="0"/>
                  <a:t>New optimality gap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6C34F4-3DCB-DD43-9E51-53E43B146D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1550" y="1431356"/>
                <a:ext cx="7200900" cy="4949971"/>
              </a:xfrm>
              <a:blipFill>
                <a:blip r:embed="rId2"/>
                <a:stretch>
                  <a:fillRect l="-1777" t="-3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0BC3AE9-AB4F-6C4B-9CDF-023FEED76E78}"/>
                  </a:ext>
                </a:extLst>
              </p:cNvPr>
              <p:cNvSpPr/>
              <p:nvPr/>
            </p:nvSpPr>
            <p:spPr>
              <a:xfrm>
                <a:off x="2051720" y="1844824"/>
                <a:ext cx="4752528" cy="1424136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 ∀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∈[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0BC3AE9-AB4F-6C4B-9CDF-023FEED76E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1844824"/>
                <a:ext cx="4752528" cy="1424136"/>
              </a:xfrm>
              <a:prstGeom prst="rect">
                <a:avLst/>
              </a:prstGeom>
              <a:blipFill>
                <a:blip r:embed="rId3"/>
                <a:stretch>
                  <a:fillRect r="-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10963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6311-593D-6F40-9028-159253DD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320688"/>
            <a:ext cx="7791772" cy="792088"/>
          </a:xfrm>
        </p:spPr>
        <p:txBody>
          <a:bodyPr>
            <a:normAutofit fontScale="90000"/>
          </a:bodyPr>
          <a:lstStyle/>
          <a:p>
            <a:r>
              <a:rPr lang="en-US" dirty="0"/>
              <a:t>The predictor step </a:t>
            </a:r>
            <a:br>
              <a:rPr lang="en-US" dirty="0"/>
            </a:br>
            <a:r>
              <a:rPr lang="en-US" i="1" dirty="0">
                <a:solidFill>
                  <a:schemeClr val="accent3"/>
                </a:solidFill>
              </a:rPr>
              <a:t>least squares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6C34F4-3DCB-DD43-9E51-53E43B146D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1550" y="2852936"/>
                <a:ext cx="7200900" cy="3744415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/>
                  <a:t>Assume the current point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is on the central path. The steps can be found as minimum norm projections in the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type m:val="skw"/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r>
                      <a:rPr lang="en-GB" sz="2200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type m:val="skw"/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GB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rescaled norms</a:t>
                </a:r>
                <a:br>
                  <a:rPr lang="en-US" sz="22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nary>
                              <m:naryPr>
                                <m:chr m:val="∑"/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GB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GB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GB" sz="2400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2400"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func>
                      </m:e>
                    </m:func>
                    <m:r>
                      <a:rPr lang="en-GB" sz="2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s</m:t>
                    </m:r>
                    <m:r>
                      <a:rPr lang="en-GB" sz="240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t</m:t>
                    </m:r>
                    <m:r>
                      <a:rPr lang="en-GB" sz="2400">
                        <a:latin typeface="Cambria Math" panose="02040503050406030204" pitchFamily="18" charset="0"/>
                      </a:rPr>
                      <m:t>.  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p>
                                        <m:e>
                                          <m:d>
                                            <m:dPr>
                                              <m:ctrlP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GB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>
                                                    <m:sSubPr>
                                                      <m:ctrlP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𝑠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GB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GB" sz="2400">
                                                      <a:latin typeface="Cambria Math" panose="02040503050406030204" pitchFamily="18" charset="0"/>
                                                    </a:rPr>
                                                    <m:t>Δ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𝑠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num>
                                                <m:den>
                                                  <m:sSub>
                                                    <m:sSubPr>
                                                      <m:ctrlP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𝑠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nary>
                                    </m:e>
                                    <m:sup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/>
                              </m:sSup>
                            </m:e>
                          </m:func>
                        </m:e>
                      </m:func>
                      <m:r>
                        <a:rPr lang="en-GB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 sz="240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GB" sz="2400">
                          <a:latin typeface="Cambria Math" panose="02040503050406030204" pitchFamily="18" charset="0"/>
                        </a:rPr>
                        <m:t>.  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6C34F4-3DCB-DD43-9E51-53E43B146D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1550" y="2852936"/>
                <a:ext cx="7200900" cy="3744415"/>
              </a:xfrm>
              <a:blipFill>
                <a:blip r:embed="rId2"/>
                <a:stretch>
                  <a:fillRect l="-1585" t="-7432" b="-31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BF77704-E01D-2546-96BA-2320DDE24E35}"/>
                  </a:ext>
                </a:extLst>
              </p:cNvPr>
              <p:cNvSpPr/>
              <p:nvPr/>
            </p:nvSpPr>
            <p:spPr>
              <a:xfrm>
                <a:off x="2051720" y="1428800"/>
                <a:ext cx="4752528" cy="1424136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 ∀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∈[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BF77704-E01D-2546-96BA-2320DDE24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1428800"/>
                <a:ext cx="4752528" cy="1424136"/>
              </a:xfrm>
              <a:prstGeom prst="rect">
                <a:avLst/>
              </a:prstGeom>
              <a:blipFill>
                <a:blip r:embed="rId3"/>
                <a:stretch>
                  <a:fillRect r="-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0744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80FDC-05CC-3D45-BE5C-FBF428CD9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recent progress on interior point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457DA-71EE-D448-8193-081876DCF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sz="2400" dirty="0"/>
              <a:t>Tremendous recent progress on fast approximate variants </a:t>
            </a:r>
            <a:r>
              <a:rPr lang="en-GB" sz="2400" dirty="0">
                <a:solidFill>
                  <a:schemeClr val="accent6"/>
                </a:solidFill>
              </a:rPr>
              <a:t>LS’14–’19, CLS’19,vdB’20,vdBLSS’20,vdBLLSSSW’21</a:t>
            </a:r>
          </a:p>
          <a:p>
            <a:pPr lvl="1"/>
            <a:r>
              <a:rPr lang="en-GB" sz="2400" dirty="0"/>
              <a:t>Fast approximate algorithms for combinatorial problems flows, matching and MDPs: </a:t>
            </a:r>
            <a:br>
              <a:rPr lang="en-GB" sz="2400" dirty="0"/>
            </a:br>
            <a:r>
              <a:rPr lang="en-GB" sz="2400" dirty="0">
                <a:solidFill>
                  <a:schemeClr val="accent6"/>
                </a:solidFill>
              </a:rPr>
              <a:t>DS’08, M’13, M’16, CMSV’17, AMV’20, vdBLNPTSSW’20, vdBLLSSSW’21</a:t>
            </a:r>
          </a:p>
          <a:p>
            <a:pPr lvl="1"/>
            <a:endParaRPr lang="en-GB" dirty="0">
              <a:solidFill>
                <a:schemeClr val="accent6"/>
              </a:solidFill>
            </a:endParaRPr>
          </a:p>
          <a:p>
            <a:pPr lvl="1"/>
            <a:endParaRPr lang="en-GB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5885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53802"/>
            <a:ext cx="7200900" cy="14859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the lectures</a:t>
            </a:r>
            <a:br>
              <a:rPr lang="en-US" sz="3200" dirty="0"/>
            </a:b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263048-06A1-254E-BE62-6AF77B2AF3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560" y="1433669"/>
                <a:ext cx="7560890" cy="5102696"/>
              </a:xfrm>
            </p:spPr>
            <p:txBody>
              <a:bodyPr/>
              <a:lstStyle/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Tardos’s algorithm for min-cost flows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The circuit imbalance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800" dirty="0"/>
                  <a:t> and the condition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8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8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800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Solving LPs: from approximate to exact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Optimizing circuit imbalances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Interior point methods: basic concepts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Layered-least-squares interior point methods</a:t>
                </a:r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263048-06A1-254E-BE62-6AF77B2AF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433669"/>
                <a:ext cx="7560890" cy="5102696"/>
              </a:xfrm>
              <a:blipFill>
                <a:blip r:embed="rId2"/>
                <a:stretch>
                  <a:fillRect l="-1692" t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61960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7F24BB-CB1A-2D44-B2F3-87D058DCD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1" y="836712"/>
            <a:ext cx="7741027" cy="19442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/>
                </a:solidFill>
              </a:rPr>
              <a:t>Part 6</a:t>
            </a:r>
            <a:br>
              <a:rPr lang="en-US" dirty="0"/>
            </a:br>
            <a:r>
              <a:rPr lang="en-US" dirty="0"/>
              <a:t>Layered-least-squares interior point methods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6C560-A81C-EB43-A2C7-5257B95C1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2996952"/>
            <a:ext cx="5940152" cy="26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817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1744"/>
            <a:ext cx="7615294" cy="1485900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chemeClr val="accent3"/>
                </a:solidFill>
              </a:rPr>
              <a:t>Layered-least-squares (LLS) Interior Point Methods:</a:t>
            </a:r>
            <a:br>
              <a:rPr lang="en-US" sz="3200" dirty="0"/>
            </a:br>
            <a:r>
              <a:rPr lang="en-US" sz="3200" dirty="0"/>
              <a:t>Dependence on the constraint matrix only</a:t>
            </a:r>
            <a:br>
              <a:rPr lang="en-US" sz="3200" dirty="0"/>
            </a:b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18757" y="1667644"/>
                <a:ext cx="7615294" cy="4896544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GB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b>
                          <m:r>
                            <a:rPr lang="en-GB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GB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inf</m:t>
                          </m:r>
                        </m:fName>
                        <m:e>
                          <m:r>
                            <a:rPr lang="en-GB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GB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GB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𝐴𝐷</m:t>
                              </m:r>
                            </m:sub>
                          </m:sSub>
                          <m:r>
                            <a:rPr lang="en-GB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GB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</m:e>
                      </m:func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GB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GB" sz="2400" dirty="0">
                  <a:solidFill>
                    <a:schemeClr val="accent6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GB" sz="2400" dirty="0" err="1">
                    <a:solidFill>
                      <a:schemeClr val="accent6"/>
                    </a:solidFill>
                  </a:rPr>
                  <a:t>Vavasis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-Ye </a:t>
                </a:r>
                <a:r>
                  <a:rPr lang="uk-UA" sz="24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96: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 O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2400" i="1">
                                <a:solidFill>
                                  <a:schemeClr val="accent3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3.5</m:t>
                            </m:r>
                          </m:sup>
                        </m:sSup>
                        <m:func>
                          <m:func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GB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sz="2400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 )</m:t>
                        </m:r>
                      </m:e>
                    </m:d>
                  </m:oMath>
                </a14:m>
                <a:r>
                  <a:rPr lang="en-GB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GB" sz="2400" dirty="0"/>
                  <a:t>iterations</a:t>
                </a:r>
                <a:r>
                  <a:rPr lang="en-GB" sz="2400" dirty="0">
                    <a:solidFill>
                      <a:schemeClr val="accent3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400" dirty="0">
                    <a:solidFill>
                      <a:schemeClr val="accent6"/>
                    </a:solidFill>
                  </a:rPr>
                  <a:t>Monteiro-Tsuchiya ’03 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O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2400" i="1">
                                <a:solidFill>
                                  <a:schemeClr val="accent3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3.5</m:t>
                            </m:r>
                          </m:sup>
                        </m:sSup>
                        <m:func>
                          <m:func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sz="2400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 )</m:t>
                        </m:r>
                        <m:r>
                          <a:rPr lang="en-GB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2400" b="0" i="0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1/</m:t>
                                </m:r>
                                <m: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func>
                          </m:e>
                        </m:func>
                      </m:e>
                    </m:d>
                  </m:oMath>
                </a14:m>
                <a:r>
                  <a:rPr lang="en-GB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GB" sz="2400" dirty="0"/>
                  <a:t>iterations</a:t>
                </a:r>
                <a:r>
                  <a:rPr lang="en-GB" sz="2400" dirty="0">
                    <a:solidFill>
                      <a:schemeClr val="accent3"/>
                    </a:solidFill>
                  </a:rPr>
                  <a:t> </a:t>
                </a:r>
                <a:endParaRPr lang="en-GB" sz="2400" dirty="0"/>
              </a:p>
              <a:p>
                <a:pPr>
                  <a:lnSpc>
                    <a:spcPct val="100000"/>
                  </a:lnSpc>
                </a:pPr>
                <a:r>
                  <a:rPr lang="en-GB" sz="2400" dirty="0">
                    <a:solidFill>
                      <a:schemeClr val="accent6"/>
                    </a:solidFill>
                  </a:rPr>
                  <a:t>Lan-Monteiro-Tsuchiya ‘09 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O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2400" i="1">
                                <a:solidFill>
                                  <a:schemeClr val="accent3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3.5</m:t>
                            </m:r>
                          </m:sup>
                        </m:sSup>
                        <m:func>
                          <m:func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sz="2400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 )</m:t>
                        </m:r>
                      </m:e>
                    </m:d>
                  </m:oMath>
                </a14:m>
                <a:r>
                  <a:rPr lang="en-GB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GB" sz="2400" dirty="0"/>
                  <a:t>iterations, but the running time of the iterations depends on b and c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400" dirty="0" err="1">
                    <a:solidFill>
                      <a:schemeClr val="accent6"/>
                    </a:solidFill>
                  </a:rPr>
                  <a:t>Dadush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-</a:t>
                </a:r>
                <a:r>
                  <a:rPr lang="en-GB" sz="2400" dirty="0" err="1">
                    <a:solidFill>
                      <a:schemeClr val="accent6"/>
                    </a:solidFill>
                  </a:rPr>
                  <a:t>Huiberts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-Natura-V </a:t>
                </a:r>
                <a:r>
                  <a:rPr lang="uk-UA" sz="24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20: </a:t>
                </a:r>
                <a:r>
                  <a:rPr lang="en-GB" sz="2400" dirty="0"/>
                  <a:t>scaling invariant LLS method with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O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2400" i="1">
                                <a:solidFill>
                                  <a:schemeClr val="accent3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.5</m:t>
                            </m:r>
                          </m:sup>
                        </m:sSup>
                        <m:func>
                          <m:funcPr>
                            <m:ctrlP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func>
                          <m:func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GB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sz="2400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GB" sz="24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GB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 )</m:t>
                        </m:r>
                      </m:e>
                    </m:d>
                  </m:oMath>
                </a14:m>
                <a:r>
                  <a:rPr lang="en-GB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GB" sz="2400" dirty="0"/>
                  <a:t>iterations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57" y="1667644"/>
                <a:ext cx="7615294" cy="4896544"/>
              </a:xfrm>
              <a:blipFill>
                <a:blip r:embed="rId2"/>
                <a:stretch>
                  <a:fillRect l="-1680" r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60659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99272-0CE5-8C49-A276-B7800B28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00456"/>
            <a:ext cx="7200900" cy="1485900"/>
          </a:xfrm>
        </p:spPr>
        <p:txBody>
          <a:bodyPr/>
          <a:lstStyle/>
          <a:p>
            <a:r>
              <a:rPr lang="en-US" dirty="0"/>
              <a:t>Near monotonicity of the central path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0727FE-B350-2D46-9680-1D1589ACB133}"/>
                  </a:ext>
                </a:extLst>
              </p:cNvPr>
              <p:cNvSpPr/>
              <p:nvPr/>
            </p:nvSpPr>
            <p:spPr>
              <a:xfrm>
                <a:off x="545507" y="2636912"/>
                <a:ext cx="8052986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r>
                  <a:rPr lang="en-US" sz="2000" b="1" dirty="0">
                    <a:solidFill>
                      <a:schemeClr val="accent1"/>
                    </a:solidFill>
                  </a:rPr>
                  <a:t>LEMMA </a:t>
                </a:r>
                <a:r>
                  <a:rPr lang="en-GB" sz="2000" dirty="0">
                    <a:solidFill>
                      <a:schemeClr val="tx2"/>
                    </a:solidFill>
                    <a:sym typeface="Wingdings" pitchFamily="2" charset="2"/>
                  </a:rPr>
                  <a:t>For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𝑤</m:t>
                    </m:r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=(</m:t>
                    </m:r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,</m:t>
                    </m:r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𝑦</m:t>
                    </m:r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,</m:t>
                    </m:r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𝑠</m:t>
                    </m:r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000" dirty="0">
                    <a:solidFill>
                      <a:schemeClr val="tx2"/>
                    </a:solidFill>
                  </a:rPr>
                  <a:t>on the central path, and for any solution </a:t>
                </a:r>
                <a:br>
                  <a:rPr lang="en-US" sz="2000" dirty="0">
                    <a:solidFill>
                      <a:schemeClr val="tx2"/>
                    </a:solidFill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2"/>
                    </a:solidFill>
                  </a:rPr>
                  <a:t>s.t.</a:t>
                </a:r>
                <a:r>
                  <a:rPr lang="en-US" sz="20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, we have</a:t>
                </a:r>
                <a:endParaRPr lang="en-US" sz="2000" dirty="0">
                  <a:solidFill>
                    <a:schemeClr val="accent3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0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≤2</m:t>
                      </m:r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0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0727FE-B350-2D46-9680-1D1589ACB1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07" y="2636912"/>
                <a:ext cx="8052986" cy="1800200"/>
              </a:xfrm>
              <a:prstGeom prst="rect">
                <a:avLst/>
              </a:prstGeom>
              <a:blipFill>
                <a:blip r:embed="rId2"/>
                <a:stretch>
                  <a:fillRect t="-11724" b="-7310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58E2750-2F7D-4C4B-B2A6-034E513AC00A}"/>
              </a:ext>
            </a:extLst>
          </p:cNvPr>
          <p:cNvSpPr/>
          <p:nvPr/>
        </p:nvSpPr>
        <p:spPr>
          <a:xfrm>
            <a:off x="563655" y="1909389"/>
            <a:ext cx="8052986" cy="5760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90000" bIns="90000" rtlCol="0" anchor="ctr"/>
          <a:lstStyle/>
          <a:p>
            <a:r>
              <a:rPr lang="en-GB" sz="2000" b="1" i="1" dirty="0">
                <a:solidFill>
                  <a:schemeClr val="accent3"/>
                </a:solidFill>
              </a:rPr>
              <a:t>IPM learns gradually improved upper bounds on the optimal solution.</a:t>
            </a:r>
            <a:endParaRPr lang="en-US" sz="20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976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F900-9778-6C48-992C-BFB9DBA1F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43000"/>
          </a:xfrm>
        </p:spPr>
        <p:txBody>
          <a:bodyPr/>
          <a:lstStyle/>
          <a:p>
            <a:r>
              <a:rPr lang="en-US" dirty="0"/>
              <a:t>Variable fixing…—or not?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464A13-5349-9C47-8B2B-33036016A114}"/>
                  </a:ext>
                </a:extLst>
              </p:cNvPr>
              <p:cNvSpPr/>
              <p:nvPr/>
            </p:nvSpPr>
            <p:spPr>
              <a:xfrm>
                <a:off x="545507" y="1556792"/>
                <a:ext cx="8052986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r>
                  <a:rPr lang="en-US" sz="2000" b="1" dirty="0">
                    <a:solidFill>
                      <a:schemeClr val="accent1"/>
                    </a:solidFill>
                  </a:rPr>
                  <a:t>LEMMA </a:t>
                </a:r>
                <a:r>
                  <a:rPr lang="en-GB" sz="2000" dirty="0">
                    <a:solidFill>
                      <a:schemeClr val="tx2"/>
                    </a:solidFill>
                    <a:sym typeface="Wingdings" pitchFamily="2" charset="2"/>
                  </a:rPr>
                  <a:t>After every iteration, there exists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000" dirty="0">
                    <a:solidFill>
                      <a:schemeClr val="tx2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such that </a:t>
                </a:r>
                <a:endParaRPr lang="en-US" sz="2000" dirty="0">
                  <a:solidFill>
                    <a:schemeClr val="accent3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GB" sz="20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GB" sz="20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br>
                  <a:rPr lang="en-GB" sz="2000" dirty="0">
                    <a:solidFill>
                      <a:schemeClr val="accent3"/>
                    </a:solidFill>
                  </a:rPr>
                </a:br>
                <a:r>
                  <a:rPr lang="en-GB" sz="2000" dirty="0">
                    <a:solidFill>
                      <a:schemeClr val="tx2"/>
                    </a:solidFill>
                  </a:rPr>
                  <a:t>For the </a:t>
                </a:r>
                <a:r>
                  <a:rPr lang="en-GB" sz="2000" dirty="0">
                    <a:solidFill>
                      <a:schemeClr val="accent3"/>
                    </a:solidFill>
                  </a:rPr>
                  <a:t>optimal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sz="20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sz="20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0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sz="20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GB" sz="2000" dirty="0">
                    <a:solidFill>
                      <a:schemeClr val="tx2"/>
                    </a:solidFill>
                  </a:rPr>
                  <a:t>Thus,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have </a:t>
                </a:r>
                <a:r>
                  <a:rPr lang="en-US" sz="2000" i="1" dirty="0">
                    <a:solidFill>
                      <a:schemeClr val="accent3"/>
                    </a:solidFill>
                  </a:rPr>
                  <a:t>“converged” </a:t>
                </a:r>
                <a:r>
                  <a:rPr lang="en-US" sz="2000" dirty="0">
                    <a:solidFill>
                      <a:schemeClr val="tx2"/>
                    </a:solidFill>
                  </a:rPr>
                  <a:t>to their final values.</a:t>
                </a:r>
                <a:endParaRPr lang="en-US" sz="20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464A13-5349-9C47-8B2B-33036016A1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07" y="1556792"/>
                <a:ext cx="8052986" cy="1800200"/>
              </a:xfrm>
              <a:prstGeom prst="rect">
                <a:avLst/>
              </a:prstGeom>
              <a:blipFill>
                <a:blip r:embed="rId2"/>
                <a:stretch>
                  <a:fillRect r="-226" b="-298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E84D3DB-8B17-2140-86A4-E00E6B467E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5506" y="3510508"/>
                <a:ext cx="8052985" cy="2942828"/>
              </a:xfrm>
            </p:spPr>
            <p:txBody>
              <a:bodyPr/>
              <a:lstStyle/>
              <a:p>
                <a:r>
                  <a:rPr lang="en-US" b="1" u="sng" dirty="0"/>
                  <a:t>PROOF: </a:t>
                </a:r>
                <a:r>
                  <a:rPr lang="en-US" dirty="0"/>
                  <a:t>Can be shown using the form of the predictor step: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nary>
                              <m:naryPr>
                                <m:chr m:val="∑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func>
                      </m:e>
                    </m:func>
                    <m:r>
                      <a:rPr lang="en-GB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s</m:t>
                    </m:r>
                    <m:r>
                      <a:rPr lang="en-GB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t</m:t>
                    </m:r>
                    <m:r>
                      <a:rPr lang="en-GB">
                        <a:latin typeface="Cambria Math" panose="02040503050406030204" pitchFamily="18" charset="0"/>
                      </a:rPr>
                      <m:t>. 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p>
                                        <m:e>
                                          <m:d>
                                            <m:dPr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>
                                                    <m:sSubPr>
                                                      <m:ctrlPr>
                                                        <a:rPr lang="en-GB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GB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𝑠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GB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GB">
                                                      <a:latin typeface="Cambria Math" panose="02040503050406030204" pitchFamily="18" charset="0"/>
                                                    </a:rPr>
                                                    <m:t>Δ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GB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GB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𝑠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GB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num>
                                                <m:den>
                                                  <m:sSub>
                                                    <m:sSubPr>
                                                      <m:ctrlPr>
                                                        <a:rPr lang="en-GB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GB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𝑠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GB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nary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sup/>
                              </m:sSup>
                            </m:e>
                          </m:func>
                        </m:e>
                      </m:func>
                      <m:r>
                        <a:rPr lang="en-GB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. 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and bounds on the </a:t>
                </a:r>
                <a:r>
                  <a:rPr lang="en-US" dirty="0" err="1"/>
                  <a:t>stepsize</a:t>
                </a:r>
                <a:r>
                  <a:rPr lang="en-US" dirty="0"/>
                  <a:t>.</a:t>
                </a:r>
                <a:endParaRPr lang="en-US" b="1" u="sng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E84D3DB-8B17-2140-86A4-E00E6B467E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5506" y="3510508"/>
                <a:ext cx="8052985" cy="2942828"/>
              </a:xfrm>
              <a:blipFill>
                <a:blip r:embed="rId3"/>
                <a:stretch>
                  <a:fillRect l="-1101" t="-24464" b="-22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86615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F900-9778-6C48-992C-BFB9DBA1F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43000"/>
          </a:xfrm>
        </p:spPr>
        <p:txBody>
          <a:bodyPr/>
          <a:lstStyle/>
          <a:p>
            <a:r>
              <a:rPr lang="en-US" dirty="0"/>
              <a:t>Variable fixing…—or not?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464A13-5349-9C47-8B2B-33036016A114}"/>
                  </a:ext>
                </a:extLst>
              </p:cNvPr>
              <p:cNvSpPr/>
              <p:nvPr/>
            </p:nvSpPr>
            <p:spPr>
              <a:xfrm>
                <a:off x="545507" y="1556792"/>
                <a:ext cx="8052986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r>
                  <a:rPr lang="en-US" sz="2000" b="1" dirty="0">
                    <a:solidFill>
                      <a:schemeClr val="accent1"/>
                    </a:solidFill>
                  </a:rPr>
                  <a:t>LEMMA </a:t>
                </a:r>
                <a:r>
                  <a:rPr lang="en-GB" sz="2000" dirty="0">
                    <a:solidFill>
                      <a:schemeClr val="tx2"/>
                    </a:solidFill>
                    <a:sym typeface="Wingdings" pitchFamily="2" charset="2"/>
                  </a:rPr>
                  <a:t>After every iteration, there exists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000" dirty="0">
                    <a:solidFill>
                      <a:schemeClr val="tx2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such that </a:t>
                </a:r>
                <a:endParaRPr lang="en-US" sz="2000" dirty="0">
                  <a:solidFill>
                    <a:schemeClr val="accent3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GB" sz="20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GB" sz="20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br>
                  <a:rPr lang="en-GB" sz="2000" dirty="0">
                    <a:solidFill>
                      <a:schemeClr val="accent3"/>
                    </a:solidFill>
                  </a:rPr>
                </a:br>
                <a:r>
                  <a:rPr lang="en-GB" sz="2000" dirty="0">
                    <a:solidFill>
                      <a:schemeClr val="tx2"/>
                    </a:solidFill>
                  </a:rPr>
                  <a:t>For the </a:t>
                </a:r>
                <a:r>
                  <a:rPr lang="en-GB" sz="2000" dirty="0">
                    <a:solidFill>
                      <a:schemeClr val="accent3"/>
                    </a:solidFill>
                  </a:rPr>
                  <a:t>optimal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0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sz="20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0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GB" sz="20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sz="20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0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GB" sz="20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sz="2000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GB" sz="2000" dirty="0">
                    <a:solidFill>
                      <a:schemeClr val="tx2"/>
                    </a:solidFill>
                  </a:rPr>
                  <a:t>Thus,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have </a:t>
                </a:r>
                <a:r>
                  <a:rPr lang="en-US" sz="2000" i="1" dirty="0">
                    <a:solidFill>
                      <a:schemeClr val="accent3"/>
                    </a:solidFill>
                  </a:rPr>
                  <a:t>“converged” </a:t>
                </a:r>
                <a:r>
                  <a:rPr lang="en-US" sz="2000" dirty="0">
                    <a:solidFill>
                      <a:schemeClr val="tx2"/>
                    </a:solidFill>
                  </a:rPr>
                  <a:t>to their final values.</a:t>
                </a:r>
                <a:endParaRPr lang="en-US" sz="20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464A13-5349-9C47-8B2B-33036016A1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07" y="1556792"/>
                <a:ext cx="8052986" cy="1800200"/>
              </a:xfrm>
              <a:prstGeom prst="rect">
                <a:avLst/>
              </a:prstGeom>
              <a:blipFill>
                <a:blip r:embed="rId2"/>
                <a:stretch>
                  <a:fillRect b="-411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EAFAC6-5DDB-8C4F-B9F7-5BC1D995E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330" y="3959188"/>
            <a:ext cx="6302974" cy="2942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3"/>
                </a:solidFill>
              </a:rPr>
              <a:t>We cannot identify these indices, just show their existence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1E989C-0EBF-794F-9E1B-238BAEDD56F0}"/>
              </a:ext>
            </a:extLst>
          </p:cNvPr>
          <p:cNvSpPr/>
          <p:nvPr/>
        </p:nvSpPr>
        <p:spPr>
          <a:xfrm>
            <a:off x="7164288" y="3977769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dirty="0"/>
              <a:t>🤔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7389574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F419E-5BED-A54B-8152-7B45F3B51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647756" cy="943000"/>
          </a:xfrm>
        </p:spPr>
        <p:txBody>
          <a:bodyPr/>
          <a:lstStyle/>
          <a:p>
            <a:r>
              <a:rPr lang="en-US" dirty="0"/>
              <a:t>Layered least squares methods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35C537-2A92-FE47-BCA6-EDC70209C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4365104"/>
            <a:ext cx="4593704" cy="2016045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99F986-0DD5-3943-9D54-8B5CE69A6995}"/>
              </a:ext>
            </a:extLst>
          </p:cNvPr>
          <p:cNvSpPr txBox="1">
            <a:spLocks/>
          </p:cNvSpPr>
          <p:nvPr/>
        </p:nvSpPr>
        <p:spPr>
          <a:xfrm>
            <a:off x="842392" y="16383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22900" indent="-34290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2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06902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Instead of the standard predictor step, split the variables into layers.</a:t>
            </a:r>
          </a:p>
          <a:p>
            <a:r>
              <a:rPr lang="en-US" sz="2400" dirty="0"/>
              <a:t>Variables on different layers “behave almost like separate LPs”</a:t>
            </a:r>
          </a:p>
          <a:p>
            <a:r>
              <a:rPr lang="en-US" sz="2400" dirty="0"/>
              <a:t>Force new primal and dual variables that must have converged. </a:t>
            </a:r>
          </a:p>
        </p:txBody>
      </p:sp>
    </p:spTree>
    <p:extLst>
      <p:ext uri="{BB962C8B-B14F-4D97-AF65-F5344CB8AC3E}">
        <p14:creationId xmlns:p14="http://schemas.microsoft.com/office/powerpoint/2010/main" val="4202929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1744"/>
            <a:ext cx="7615294" cy="1485900"/>
          </a:xfrm>
        </p:spPr>
        <p:txBody>
          <a:bodyPr>
            <a:normAutofit/>
          </a:bodyPr>
          <a:lstStyle/>
          <a:p>
            <a:r>
              <a:rPr lang="en-US" sz="3200" dirty="0"/>
              <a:t>Dependence on the constraint matrix only</a:t>
            </a:r>
            <a:br>
              <a:rPr lang="en-US" sz="3200" dirty="0"/>
            </a:b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18757" y="1667644"/>
                <a:ext cx="7615294" cy="489654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 dirty="0"/>
                  <a:t>Algorithms with running time dependent only 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, but not on</a:t>
                </a:r>
                <a:r>
                  <a:rPr lang="en-US" sz="2400" i="1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i="1" dirty="0">
                    <a:solidFill>
                      <a:schemeClr val="accent3"/>
                    </a:solidFill>
                  </a:rPr>
                  <a:t> </a:t>
                </a:r>
                <a:r>
                  <a:rPr lang="en-US" sz="2400" dirty="0"/>
                  <a:t>and</a:t>
                </a:r>
                <a:r>
                  <a:rPr lang="en-US" sz="2400" i="1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i="1" dirty="0"/>
                  <a:t>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accent3"/>
                    </a:solidFill>
                  </a:rPr>
                  <a:t>Combinatorial LP’s</a:t>
                </a:r>
                <a:r>
                  <a:rPr lang="en-US" sz="2400" dirty="0"/>
                  <a:t>: integer matrix </a:t>
                </a:r>
                <a14:m>
                  <m:oMath xmlns:m="http://schemas.openxmlformats.org/officeDocument/2006/math">
                    <m:r>
                      <a:rPr lang="hu-HU" sz="2400" i="1">
                        <a:latin typeface="Cambria Math" charset="0"/>
                      </a:rPr>
                      <m:t>𝐴</m:t>
                    </m:r>
                    <m:r>
                      <a:rPr lang="hu-HU" sz="2400" i="1"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hu-HU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hu-HU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ℤ</m:t>
                        </m:r>
                      </m:e>
                      <m:sup>
                        <m:r>
                          <a:rPr lang="hu-HU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  <m:r>
                          <a:rPr lang="hu-HU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r>
                          <a:rPr lang="hu-HU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i="1" dirty="0"/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{|</m:t>
                          </m:r>
                          <m:func>
                            <m:func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</m:func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|: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submatrix</m:t>
                          </m:r>
                        </m:e>
                      </m:func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GB" sz="2400" b="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dirty="0">
                    <a:solidFill>
                      <a:schemeClr val="accent6"/>
                    </a:solidFill>
                  </a:rPr>
                  <a:t>    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Tardos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uk-UA" sz="24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86: </a:t>
                </a:r>
                <a:r>
                  <a:rPr lang="en-US" sz="2400" i="0" dirty="0">
                    <a:solidFill>
                      <a:schemeClr val="accent3"/>
                    </a:solidFill>
                  </a:rPr>
                  <a:t>poly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400" b="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hu-HU" sz="2400" b="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hu-HU" sz="2400" b="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hu-HU" sz="2400" b="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func>
                          <m:funcPr>
                            <m:ctrlPr>
                              <a:rPr lang="en-GB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2400" b="0" i="0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r>
                  <a:rPr lang="hu-HU" sz="2400" b="0" i="1" dirty="0">
                    <a:latin typeface="Cambria Math" charset="0"/>
                  </a:rPr>
                  <a:t> </a:t>
                </a:r>
                <a:r>
                  <a:rPr lang="hu-HU" sz="2400" b="0" i="1" dirty="0" err="1">
                    <a:solidFill>
                      <a:schemeClr val="accent1"/>
                    </a:solidFill>
                  </a:rPr>
                  <a:t>black</a:t>
                </a:r>
                <a:r>
                  <a:rPr lang="hu-HU" sz="2400" b="0" i="1" dirty="0">
                    <a:solidFill>
                      <a:schemeClr val="accent1"/>
                    </a:solidFill>
                  </a:rPr>
                  <a:t> </a:t>
                </a:r>
                <a:r>
                  <a:rPr lang="hu-HU" sz="2400" b="0" i="1" dirty="0" err="1">
                    <a:solidFill>
                      <a:schemeClr val="accent1"/>
                    </a:solidFill>
                  </a:rPr>
                  <a:t>box</a:t>
                </a:r>
                <a:r>
                  <a:rPr lang="hu-HU" sz="2400" b="0" i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/>
                  <a:t>LP algorithm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400" dirty="0">
                    <a:solidFill>
                      <a:schemeClr val="accent3"/>
                    </a:solidFill>
                  </a:rPr>
                  <a:t>Layered-least-squares (LLS) Interior Point Method</a:t>
                </a:r>
                <a:br>
                  <a:rPr lang="en-GB" sz="2400" dirty="0">
                    <a:solidFill>
                      <a:schemeClr val="accent3"/>
                    </a:solidFill>
                  </a:rPr>
                </a:br>
                <a:r>
                  <a:rPr lang="en-GB" sz="2400" dirty="0" err="1">
                    <a:solidFill>
                      <a:schemeClr val="accent6"/>
                    </a:solidFill>
                  </a:rPr>
                  <a:t>Vavasis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-Ye </a:t>
                </a:r>
                <a:r>
                  <a:rPr lang="uk-UA" sz="24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96: 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poly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sz="240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40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hu-HU" sz="240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hu-HU" sz="2400" i="1" smtClean="0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func>
                          <m:func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GB" sz="2400" b="0" i="1" dirty="0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sz="2400" b="0" i="1" dirty="0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 b="0" i="1" dirty="0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400" b="0" i="1" dirty="0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r>
                  <a:rPr lang="en-GB" sz="2400" dirty="0">
                    <a:solidFill>
                      <a:schemeClr val="accent3"/>
                    </a:solidFill>
                  </a:rPr>
                  <a:t> </a:t>
                </a:r>
                <a:r>
                  <a:rPr lang="en-GB" sz="2400" dirty="0"/>
                  <a:t>LP algorithm in the real model of computation</a:t>
                </a:r>
                <a:br>
                  <a:rPr lang="en-GB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4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2400" dirty="0"/>
                  <a:t>: condition number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400" dirty="0" err="1">
                    <a:solidFill>
                      <a:schemeClr val="accent6"/>
                    </a:solidFill>
                  </a:rPr>
                  <a:t>Dadush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-</a:t>
                </a:r>
                <a:r>
                  <a:rPr lang="en-GB" sz="2400" dirty="0" err="1">
                    <a:solidFill>
                      <a:schemeClr val="accent6"/>
                    </a:solidFill>
                  </a:rPr>
                  <a:t>Huiberts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-Natura-V </a:t>
                </a:r>
                <a:r>
                  <a:rPr lang="uk-UA" sz="2400" dirty="0">
                    <a:solidFill>
                      <a:schemeClr val="accent6"/>
                    </a:solidFill>
                  </a:rPr>
                  <a:t>’</a:t>
                </a:r>
                <a:r>
                  <a:rPr lang="en-GB" sz="2400" dirty="0">
                    <a:solidFill>
                      <a:schemeClr val="accent6"/>
                    </a:solidFill>
                  </a:rPr>
                  <a:t>20: </a:t>
                </a:r>
                <a:r>
                  <a:rPr lang="en-US" sz="2400" dirty="0">
                    <a:solidFill>
                      <a:schemeClr val="accent3"/>
                    </a:solidFill>
                  </a:rPr>
                  <a:t>poly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sz="24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hu-HU" sz="2400" i="1">
                            <a:solidFill>
                              <a:schemeClr val="accent3"/>
                            </a:solidFill>
                            <a:latin typeface="Cambria Math" charset="0"/>
                          </a:rPr>
                          <m:t>,</m:t>
                        </m:r>
                        <m:func>
                          <m:funcPr>
                            <m:ctrlPr>
                              <a:rPr lang="en-GB" sz="2400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Sup>
                              <m:sSubSupPr>
                                <m:ctrlPr>
                                  <a:rPr lang="en-GB" sz="2400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sz="2400" i="1" dirty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 i="1" dirty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400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GB" sz="2400" i="1" dirty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func>
                      </m:e>
                    </m:d>
                  </m:oMath>
                </a14:m>
                <a:br>
                  <a:rPr lang="en-GB" sz="2400" dirty="0">
                    <a:solidFill>
                      <a:schemeClr val="accent6"/>
                    </a:solidFill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GB" sz="24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GB" sz="2400" dirty="0"/>
                  <a:t>: optimized version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4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4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57" y="1667644"/>
                <a:ext cx="7615294" cy="4896544"/>
              </a:xfrm>
              <a:blipFill>
                <a:blip r:embed="rId2"/>
                <a:stretch>
                  <a:fillRect l="-1680" t="-2740" r="-1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D9A9A7-2EB3-CD42-9071-E5D9B316AB3A}"/>
                  </a:ext>
                </a:extLst>
              </p:cNvPr>
              <p:cNvSpPr txBox="1"/>
              <p:nvPr/>
            </p:nvSpPr>
            <p:spPr>
              <a:xfrm>
                <a:off x="880878" y="938848"/>
                <a:ext cx="73822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8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80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800" i="1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800" i="1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GB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func>
                      <m:r>
                        <a:rPr lang="en-GB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𝐴𝑥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GB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800" i="1">
                          <a:solidFill>
                            <a:schemeClr val="accent3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D9A9A7-2EB3-CD42-9071-E5D9B316A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78" y="938848"/>
                <a:ext cx="7382243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09145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5B32152-9408-824F-8699-9487C546533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28700" y="685800"/>
                <a:ext cx="7647756" cy="943000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/>
                  <a:t>Recap: the lifting operator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40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4000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5B32152-9408-824F-8699-9487C54653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28700" y="685800"/>
                <a:ext cx="7647756" cy="943000"/>
              </a:xfrm>
              <a:blipFill>
                <a:blip r:embed="rId2"/>
                <a:stretch>
                  <a:fillRect l="-2871" t="-18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C4177E-E606-AD45-AF64-204F27C91A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484784"/>
                <a:ext cx="7200900" cy="5112568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dirty="0"/>
                  <a:t>For a linear subspace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and index set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⊆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we let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p>
                    </m:sSup>
                  </m:oMath>
                </a14:m>
                <a:br>
                  <a:rPr lang="en-GB" dirty="0"/>
                </a:br>
                <a:r>
                  <a:rPr lang="en-GB" dirty="0"/>
                  <a:t>denote the </a:t>
                </a:r>
                <a:r>
                  <a:rPr lang="en-GB" dirty="0">
                    <a:solidFill>
                      <a:schemeClr val="accent3"/>
                    </a:solidFill>
                  </a:rPr>
                  <a:t>coordinate projection</a:t>
                </a:r>
                <a:r>
                  <a:rPr lang="en-GB" dirty="0"/>
                  <a:t>, and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>
                  <a:lnSpc>
                    <a:spcPct val="150000"/>
                  </a:lnSpc>
                </a:pPr>
                <a:r>
                  <a:rPr lang="en-GB" dirty="0"/>
                  <a:t>The </a:t>
                </a:r>
                <a:r>
                  <a:rPr lang="en-GB" dirty="0">
                    <a:solidFill>
                      <a:schemeClr val="accent3"/>
                    </a:solidFill>
                  </a:rPr>
                  <a:t>lifting operator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/>
                  <a:t> is defined as</a:t>
                </a:r>
                <a:br>
                  <a:rPr lang="en-GB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GB" dirty="0"/>
              </a:p>
              <a:p>
                <a:pPr>
                  <a:lnSpc>
                    <a:spcPct val="150000"/>
                  </a:lnSpc>
                </a:pPr>
                <a:r>
                  <a:rPr lang="en-GB" b="1" dirty="0">
                    <a:solidFill>
                      <a:schemeClr val="accent1"/>
                    </a:solidFill>
                  </a:rPr>
                  <a:t>LEMMA:</a:t>
                </a:r>
                <a14:m>
                  <m:oMath xmlns:m="http://schemas.openxmlformats.org/officeDocument/2006/math">
                    <m:r>
                      <a:rPr lang="en-GB" b="1" i="0" dirty="0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sub>
                                          <m:sup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sup>
                                        </m:sSubSup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⊆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d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∖{0}</m:t>
                            </m:r>
                          </m:e>
                        </m:d>
                      </m:e>
                    </m:func>
                  </m:oMath>
                </a14:m>
                <a:endParaRPr lang="en-GB" dirty="0">
                  <a:solidFill>
                    <a:schemeClr val="accent3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dirty="0">
                    <a:solidFill>
                      <a:schemeClr val="accent3"/>
                    </a:solidFill>
                  </a:rPr>
                  <a:t>For every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chemeClr val="accent3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d>
                      <m:dPr>
                        <m:ctrlP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b="0" i="0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ker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dirty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chemeClr val="accent3"/>
                    </a:solidFill>
                  </a:rPr>
                  <a:t> </a:t>
                </a:r>
                <a:r>
                  <a:rPr lang="en-GB" dirty="0" err="1">
                    <a:solidFill>
                      <a:schemeClr val="accent3"/>
                    </a:solidFill>
                  </a:rPr>
                  <a:t>s.t.</a:t>
                </a:r>
                <a:r>
                  <a:rPr lang="en-GB" dirty="0">
                    <a:solidFill>
                      <a:schemeClr val="accent3"/>
                    </a:solidFill>
                  </a:rPr>
                  <a:t> </a:t>
                </a:r>
                <a:br>
                  <a:rPr lang="en-GB" dirty="0">
                    <a:solidFill>
                      <a:schemeClr val="accent3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GB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3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C4177E-E606-AD45-AF64-204F27C91A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484784"/>
                <a:ext cx="7200900" cy="5112568"/>
              </a:xfrm>
              <a:blipFill>
                <a:blip r:embed="rId3"/>
                <a:stretch>
                  <a:fillRect l="-1411" t="-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2A43815-9C78-E54C-A45D-71E3261380B7}"/>
                  </a:ext>
                </a:extLst>
              </p:cNvPr>
              <p:cNvSpPr/>
              <p:nvPr/>
            </p:nvSpPr>
            <p:spPr>
              <a:xfrm>
                <a:off x="7238178" y="2564904"/>
                <a:ext cx="1438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GB" b="0" i="0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ker</m:t>
                      </m:r>
                      <m:r>
                        <a:rPr lang="en-GB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GB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2A43815-9C78-E54C-A45D-71E3261380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178" y="2564904"/>
                <a:ext cx="1438278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8528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F419E-5BED-A54B-8152-7B45F3B51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22" y="676796"/>
            <a:ext cx="8000342" cy="943000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chemeClr val="accent3"/>
                </a:solidFill>
              </a:rPr>
              <a:t>Motivating the layering idea: </a:t>
            </a:r>
            <a:br>
              <a:rPr lang="en-US" dirty="0"/>
            </a:br>
            <a:r>
              <a:rPr lang="en-US" dirty="0"/>
              <a:t>final rounding step in standard IPM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0AF83A-0BCB-034A-94F7-0877F1492CA4}"/>
                  </a:ext>
                </a:extLst>
              </p:cNvPr>
              <p:cNvSpPr txBox="1"/>
              <p:nvPr/>
            </p:nvSpPr>
            <p:spPr>
              <a:xfrm>
                <a:off x="1835696" y="1844824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2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hu-HU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𝐴𝑥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0AF83A-0BCB-034A-94F7-0877F1492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844824"/>
                <a:ext cx="2177844" cy="12003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71D1A1-83AD-044F-8629-0580FA577C9B}"/>
                  </a:ext>
                </a:extLst>
              </p:cNvPr>
              <p:cNvSpPr txBox="1"/>
              <p:nvPr/>
            </p:nvSpPr>
            <p:spPr>
              <a:xfrm>
                <a:off x="4619212" y="1854665"/>
                <a:ext cx="21778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u-H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</m:oMath>
                  </m:oMathPara>
                </a14:m>
                <a:endParaRPr lang="hu-HU" sz="24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u-HU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:r>
                  <a:rPr lang="hu-HU" sz="2400" dirty="0">
                    <a:solidFill>
                      <a:schemeClr val="tx1"/>
                    </a:solidFill>
                  </a:rPr>
                  <a:t>s</a:t>
                </a:r>
                <a14:m>
                  <m:oMath xmlns:m="http://schemas.openxmlformats.org/officeDocument/2006/math">
                    <m:r>
                      <a:rPr lang="hu-HU" sz="2400" i="1">
                        <a:solidFill>
                          <a:schemeClr val="tx1"/>
                        </a:solidFill>
                        <a:latin typeface="Cambria Math" charset="0"/>
                      </a:rPr>
                      <m:t>≥0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71D1A1-83AD-044F-8629-0580FA577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212" y="1854665"/>
                <a:ext cx="2177844" cy="1200329"/>
              </a:xfrm>
              <a:prstGeom prst="rect">
                <a:avLst/>
              </a:prstGeom>
              <a:blipFill>
                <a:blip r:embed="rId3"/>
                <a:stretch>
                  <a:fillRect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15B4CD4-56BB-554E-9E79-AFB3512485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8121" y="3067901"/>
                <a:ext cx="5509221" cy="31133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6858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22900" indent="-34290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i="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82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006902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Limit optimal solution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and optimal partition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s.t.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Given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near central path with ‘small enough’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such that for every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, either 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very small.</a:t>
                </a:r>
              </a:p>
              <a:p>
                <a:r>
                  <a:rPr lang="en-US" sz="2400" dirty="0"/>
                  <a:t>Assume that we can correctly guess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ad>
                          <m:radPr>
                            <m:degHide m:val="on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rad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𝑀</m:t>
                    </m:r>
                    <m:rad>
                      <m:radPr>
                        <m:degHide m:val="on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ra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15B4CD4-56BB-554E-9E79-AFB351248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21" y="3067901"/>
                <a:ext cx="5509221" cy="3113303"/>
              </a:xfrm>
              <a:prstGeom prst="rect">
                <a:avLst/>
              </a:prstGeom>
              <a:blipFill>
                <a:blip r:embed="rId4"/>
                <a:stretch>
                  <a:fillRect l="-2304" t="-5285" r="-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96134F3-7AF0-B74B-8957-A81878268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806" y="3824009"/>
            <a:ext cx="2886658" cy="17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5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AFECB1-05F5-1343-8FE5-40616A894F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5536" y="476672"/>
                <a:ext cx="8136904" cy="3581400"/>
              </a:xfrm>
            </p:spPr>
            <p:txBody>
              <a:bodyPr/>
              <a:lstStyle/>
              <a:p>
                <a:r>
                  <a:rPr lang="en-GB" dirty="0"/>
                  <a:t>Assume we have a partition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/>
                  <a:t>, we have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rad>
                    <m:r>
                      <a:rPr lang="en-GB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rad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br>
                  <a:rPr lang="en-GB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rad>
                    <m:r>
                      <a:rPr lang="en-GB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𝑀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rad>
                  </m:oMath>
                </a14:m>
                <a:br>
                  <a:rPr lang="en-GB" i="1" dirty="0">
                    <a:latin typeface="Cambria Math" panose="02040503050406030204" pitchFamily="18" charset="0"/>
                  </a:rPr>
                </a:br>
                <a:endParaRPr lang="en-US" i="1" dirty="0"/>
              </a:p>
              <a:p>
                <a:r>
                  <a:rPr lang="en-US" dirty="0">
                    <a:solidFill>
                      <a:schemeClr val="accent3"/>
                    </a:solidFill>
                  </a:rPr>
                  <a:t>Goal: </a:t>
                </a:r>
                <a:r>
                  <a:rPr lang="en-US" dirty="0"/>
                  <a:t>move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,   </m:t>
                    </m:r>
                    <m:acc>
                      <m:accPr>
                        <m:chr m:val="̅"/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br>
                  <a:rPr lang="en-GB" dirty="0"/>
                </a:b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 Then,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: optimal solution.</a:t>
                </a:r>
              </a:p>
              <a:p>
                <a:r>
                  <a:rPr lang="en-US" dirty="0">
                    <a:solidFill>
                      <a:schemeClr val="accent3"/>
                    </a:solidFill>
                  </a:rPr>
                  <a:t>Choice:</a:t>
                </a:r>
                <a:br>
                  <a:rPr lang="en-US" dirty="0">
                    <a:solidFill>
                      <a:schemeClr val="accent3"/>
                    </a:solidFill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d>
                      <m:d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AFECB1-05F5-1343-8FE5-40616A894F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476672"/>
                <a:ext cx="8136904" cy="3581400"/>
              </a:xfrm>
              <a:blipFill>
                <a:blip r:embed="rId2"/>
                <a:stretch>
                  <a:fillRect l="-1199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6D74F9-63FC-6C49-B06F-20F672DAB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345" y="4509120"/>
            <a:ext cx="3824656" cy="23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987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0A895-EDBE-2944-8ECF-ADCADC4A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369943"/>
            <a:ext cx="7200900" cy="870992"/>
          </a:xfrm>
        </p:spPr>
        <p:txBody>
          <a:bodyPr/>
          <a:lstStyle/>
          <a:p>
            <a:r>
              <a:rPr lang="en-US" dirty="0"/>
              <a:t>Layered-least-squares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F41567-8E63-E34C-8D8A-7E6A8833EF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8346" y="1256404"/>
                <a:ext cx="3816474" cy="122841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Assume we have a </a:t>
                </a:r>
                <a:r>
                  <a:rPr lang="en-GB" dirty="0"/>
                  <a:t>partition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/>
                  <a:t>, with</a:t>
                </a:r>
                <a:br>
                  <a:rPr lang="en-GB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𝑀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rad>
                      <m:r>
                        <a:rPr lang="en-GB" i="1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&lt;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rad>
                      <m:r>
                        <a:rPr lang="en-GB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&lt;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rad>
                      <m:r>
                        <a:rPr lang="en-GB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𝑀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rad>
                    </m:oMath>
                  </m:oMathPara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F41567-8E63-E34C-8D8A-7E6A8833EF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8346" y="1256404"/>
                <a:ext cx="3816474" cy="1228411"/>
              </a:xfrm>
              <a:blipFill>
                <a:blip r:embed="rId2"/>
                <a:stretch>
                  <a:fillRect l="-1597" t="-5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EA630DA-29A8-7F4E-AAD3-3A8EACF02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559" y="1080119"/>
            <a:ext cx="3824656" cy="2348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9731B3A-61BE-2049-874F-736309119C48}"/>
                  </a:ext>
                </a:extLst>
              </p:cNvPr>
              <p:cNvSpPr/>
              <p:nvPr/>
            </p:nvSpPr>
            <p:spPr>
              <a:xfrm>
                <a:off x="378365" y="3432365"/>
                <a:ext cx="3945706" cy="259937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r>
                  <a:rPr lang="en-GB" sz="2000" b="1" i="1" dirty="0">
                    <a:solidFill>
                      <a:schemeClr val="accent3"/>
                    </a:solidFill>
                  </a:rPr>
                  <a:t>Standard primal predictor step: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0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000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GB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sz="20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GB" sz="20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sz="20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200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Δ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  <m:r>
                        <a:rPr lang="en-GB" sz="20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 sz="2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sz="2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GB" sz="2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000" b="0" i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9731B3A-61BE-2049-874F-736309119C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65" y="3432365"/>
                <a:ext cx="3945706" cy="2599373"/>
              </a:xfrm>
              <a:prstGeom prst="rect">
                <a:avLst/>
              </a:prstGeom>
              <a:blipFill>
                <a:blip r:embed="rId4"/>
                <a:stretch>
                  <a:fillRect t="-4306" b="-2392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6A1C1B8-DDE7-8348-A3D3-2B16609B5441}"/>
                  </a:ext>
                </a:extLst>
              </p:cNvPr>
              <p:cNvSpPr/>
              <p:nvPr/>
            </p:nvSpPr>
            <p:spPr>
              <a:xfrm>
                <a:off x="4572000" y="3068961"/>
                <a:ext cx="3945706" cy="32591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r>
                  <a:rPr lang="en-GB" sz="2000" b="1" i="1" dirty="0">
                    <a:solidFill>
                      <a:schemeClr val="accent3"/>
                    </a:solidFill>
                  </a:rPr>
                  <a:t>Vavasis-Ye LLS step with layers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GB" sz="2000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000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GB" sz="2000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b="1" i="1" dirty="0">
                    <a:solidFill>
                      <a:schemeClr val="accent3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0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00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GB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sz="20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GB" sz="20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sz="20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200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Δ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  <m:r>
                        <a:rPr lang="en-GB" sz="20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 sz="2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sz="2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GB" sz="2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000" b="0" i="1" dirty="0"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0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00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GB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sz="20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GB" sz="20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sz="20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200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Δ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20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  <m:r>
                        <a:rPr lang="en-GB" sz="20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 sz="20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sz="20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GB" sz="20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000" i="1" dirty="0">
                  <a:solidFill>
                    <a:schemeClr val="tx2"/>
                  </a:solidFill>
                </a:endParaRPr>
              </a:p>
              <a:p>
                <a:endParaRPr lang="en-GB" sz="2000" b="0" i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6A1C1B8-DDE7-8348-A3D3-2B16609B54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068961"/>
                <a:ext cx="3945706" cy="3259110"/>
              </a:xfrm>
              <a:prstGeom prst="rect">
                <a:avLst/>
              </a:prstGeom>
              <a:blipFill>
                <a:blip r:embed="rId5"/>
                <a:stretch>
                  <a:fillRect t="-11154" b="-2500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09624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F7262B-2AF9-3C46-986C-8B6D79961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4506120"/>
            <a:ext cx="4896594" cy="214897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C0C7C9-072D-4D48-8083-D7E825023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369943"/>
            <a:ext cx="7200900" cy="870992"/>
          </a:xfrm>
        </p:spPr>
        <p:txBody>
          <a:bodyPr>
            <a:normAutofit fontScale="90000"/>
          </a:bodyPr>
          <a:lstStyle/>
          <a:p>
            <a:r>
              <a:rPr lang="en-US" dirty="0"/>
              <a:t>Layered-least-squares step</a:t>
            </a:r>
            <a:br>
              <a:rPr lang="en-US" dirty="0"/>
            </a:br>
            <a:r>
              <a:rPr lang="en-US" dirty="0" err="1">
                <a:solidFill>
                  <a:schemeClr val="accent3"/>
                </a:solidFill>
              </a:rPr>
              <a:t>Vavasis</a:t>
            </a:r>
            <a:r>
              <a:rPr lang="en-US" dirty="0">
                <a:solidFill>
                  <a:schemeClr val="accent3"/>
                </a:solidFill>
              </a:rPr>
              <a:t>-Ye ‘96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6608F04C-F0F0-B64F-97FD-4D46F8F326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5536" y="1851010"/>
                <a:ext cx="8136904" cy="3581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6858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22900" indent="-34290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i="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82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006902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Order variables decreasingly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≥…≥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Arrange variables into layers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; start a new layer when</a:t>
                </a:r>
                <a:br>
                  <a:rPr lang="en-US" dirty="0">
                    <a:solidFill>
                      <a:schemeClr val="accent3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+1 </m:t>
                        </m:r>
                      </m:sub>
                    </m:sSub>
                  </m:oMath>
                </a14:m>
                <a:endParaRPr lang="en-US" i="1" dirty="0">
                  <a:solidFill>
                    <a:schemeClr val="accent3"/>
                  </a:solidFill>
                </a:endParaRPr>
              </a:p>
              <a:p>
                <a:r>
                  <a:rPr lang="en-US" dirty="0"/>
                  <a:t>Primal step direction by least squares problems from backwards, layer-by-layer</a:t>
                </a:r>
              </a:p>
              <a:p>
                <a:r>
                  <a:rPr lang="en-US" dirty="0"/>
                  <a:t>Lifting costs from lower layers low</a:t>
                </a:r>
              </a:p>
              <a:p>
                <a:r>
                  <a:rPr lang="en-US" dirty="0"/>
                  <a:t>Dual step in the opposite direction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6608F04C-F0F0-B64F-97FD-4D46F8F32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851010"/>
                <a:ext cx="8136904" cy="3581400"/>
              </a:xfrm>
              <a:prstGeom prst="rect">
                <a:avLst/>
              </a:prstGeom>
              <a:blipFill>
                <a:blip r:embed="rId3"/>
                <a:stretch>
                  <a:fillRect l="-1199" t="-3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1505462F-300A-B747-A74A-CA3F77CA3269}"/>
              </a:ext>
            </a:extLst>
          </p:cNvPr>
          <p:cNvSpPr/>
          <p:nvPr/>
        </p:nvSpPr>
        <p:spPr>
          <a:xfrm>
            <a:off x="378365" y="5085184"/>
            <a:ext cx="2825483" cy="946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90000" bIns="90000" rtlCol="0" anchor="ctr"/>
          <a:lstStyle/>
          <a:p>
            <a:r>
              <a:rPr lang="en-GB" sz="2000" b="1" i="1" dirty="0">
                <a:solidFill>
                  <a:schemeClr val="accent3"/>
                </a:solidFill>
              </a:rPr>
              <a:t>Not scaling invariant!</a:t>
            </a:r>
          </a:p>
          <a:p>
            <a:endParaRPr lang="en-GB" sz="2000" b="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108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F7262B-2AF9-3C46-986C-8B6D79961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4506120"/>
            <a:ext cx="4896594" cy="214897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C0C7C9-072D-4D48-8083-D7E825023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69943"/>
            <a:ext cx="8001272" cy="870992"/>
          </a:xfrm>
        </p:spPr>
        <p:txBody>
          <a:bodyPr>
            <a:normAutofit fontScale="90000"/>
          </a:bodyPr>
          <a:lstStyle/>
          <a:p>
            <a:r>
              <a:rPr lang="en-US" dirty="0"/>
              <a:t>Progress measure: crossover events</a:t>
            </a:r>
            <a:br>
              <a:rPr lang="en-US" dirty="0"/>
            </a:br>
            <a:r>
              <a:rPr lang="en-US" dirty="0">
                <a:solidFill>
                  <a:schemeClr val="accent3"/>
                </a:solidFill>
              </a:rPr>
              <a:t>Vavasis-Ye’96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08F04C-F0F0-B64F-97FD-4D46F8F32660}"/>
              </a:ext>
            </a:extLst>
          </p:cNvPr>
          <p:cNvSpPr txBox="1">
            <a:spLocks/>
          </p:cNvSpPr>
          <p:nvPr/>
        </p:nvSpPr>
        <p:spPr>
          <a:xfrm>
            <a:off x="395536" y="1851010"/>
            <a:ext cx="8136904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22900" indent="-34290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2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06902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B345961-A596-5142-847D-BC60DA64B3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936" y="2003410"/>
                <a:ext cx="8136904" cy="3581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6858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22900" indent="-34290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i="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82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006902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b="1" dirty="0">
                    <a:solidFill>
                      <a:schemeClr val="accent1"/>
                    </a:solidFill>
                  </a:rPr>
                  <a:t>DEFINITION: </a:t>
                </a:r>
                <a:r>
                  <a:rPr lang="en-GB" dirty="0">
                    <a:solidFill>
                      <a:schemeClr val="tx2"/>
                    </a:solidFill>
                  </a:rPr>
                  <a:t>The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cross over between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, </a:t>
                </a:r>
                <a:br>
                  <a:rPr lang="en-US" dirty="0">
                    <a:solidFill>
                      <a:schemeClr val="tx2"/>
                    </a:solidFill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, if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endParaRPr lang="en-GB" b="0" dirty="0">
                  <a:solidFill>
                    <a:schemeClr val="tx2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e>
                    </m:d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2"/>
                    </a:solidFill>
                  </a:rPr>
                  <a:t> for any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GB" dirty="0">
                  <a:solidFill>
                    <a:schemeClr val="tx2"/>
                  </a:solidFill>
                </a:endParaRPr>
              </a:p>
              <a:p>
                <a:r>
                  <a:rPr lang="en-GB" b="1" dirty="0">
                    <a:solidFill>
                      <a:schemeClr val="accent1"/>
                    </a:solidFill>
                  </a:rPr>
                  <a:t>LEMMA: </a:t>
                </a:r>
                <a:r>
                  <a:rPr lang="en-GB" dirty="0"/>
                  <a:t>In the </a:t>
                </a:r>
                <a:r>
                  <a:rPr lang="en-GB" dirty="0" err="1"/>
                  <a:t>Vavasis</a:t>
                </a:r>
                <a:r>
                  <a:rPr lang="en-GB" dirty="0"/>
                  <a:t>-Ye algorithm, a crossover event happens every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1.5 </m:t>
                        </m:r>
                      </m:sup>
                    </m:sSup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func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iterations, totalling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.5 </m:t>
                        </m:r>
                      </m:sup>
                    </m:sSup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func>
                  </m:oMath>
                </a14:m>
                <a:r>
                  <a:rPr lang="en-GB" dirty="0"/>
                  <a:t>.</a:t>
                </a:r>
              </a:p>
              <a:p>
                <a:pPr lvl="1"/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B345961-A596-5142-847D-BC60DA64B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36" y="2003410"/>
                <a:ext cx="8136904" cy="3581400"/>
              </a:xfrm>
              <a:prstGeom prst="rect">
                <a:avLst/>
              </a:prstGeom>
              <a:blipFill>
                <a:blip r:embed="rId3"/>
                <a:stretch>
                  <a:fillRect l="-1199" t="-3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65459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3DC7C-55B2-B245-B7AA-5998F230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invariant layering</a:t>
            </a:r>
            <a:br>
              <a:rPr lang="en-US" dirty="0"/>
            </a:br>
            <a:r>
              <a:rPr lang="en-US" dirty="0">
                <a:solidFill>
                  <a:schemeClr val="accent3"/>
                </a:solidFill>
              </a:rPr>
              <a:t>DNHV’20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4769ED-A80A-F64A-9302-B6268C2B6B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Instead of the ratios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, we consider the rescaled circuit imbalance measures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</a:t>
                </a:r>
              </a:p>
              <a:p>
                <a:r>
                  <a:rPr lang="en-US" dirty="0"/>
                  <a:t>Layers: strongly connected components of the arcs </a:t>
                </a:r>
                <a:br>
                  <a:rPr lang="en-US" dirty="0"/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𝑝𝑜𝑙𝑦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den>
                    </m:f>
                  </m:oMath>
                </a14:m>
                <a:endParaRPr lang="en-GB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4769ED-A80A-F64A-9302-B6268C2B6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55" t="-3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081AC70-4979-C846-8203-A1D5ADEFE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4414294"/>
            <a:ext cx="3381896" cy="2317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2F47A8B-F1CE-1F45-AC8B-373620A6E1E5}"/>
                  </a:ext>
                </a:extLst>
              </p:cNvPr>
              <p:cNvSpPr/>
              <p:nvPr/>
            </p:nvSpPr>
            <p:spPr>
              <a:xfrm>
                <a:off x="1101398" y="4414294"/>
                <a:ext cx="3038554" cy="203904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90000" bIns="90000" rtlCol="0" anchor="ctr"/>
              <a:lstStyle/>
              <a:p>
                <a:r>
                  <a:rPr lang="en-GB" sz="2000" dirty="0">
                    <a:solidFill>
                      <a:schemeClr val="tx2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2"/>
                    </a:solidFill>
                  </a:rPr>
                  <a:t> values are not known: increasingly improving estimates.</a:t>
                </a:r>
              </a:p>
              <a:p>
                <a:endParaRPr lang="en-GB" sz="2000" b="0" i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2F47A8B-F1CE-1F45-AC8B-373620A6E1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98" y="4414294"/>
                <a:ext cx="3038554" cy="20390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0623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F7262B-2AF9-3C46-986C-8B6D79961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4506120"/>
            <a:ext cx="4896594" cy="214897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C0C7C9-072D-4D48-8083-D7E825023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69943"/>
            <a:ext cx="8001272" cy="870992"/>
          </a:xfrm>
        </p:spPr>
        <p:txBody>
          <a:bodyPr>
            <a:normAutofit fontScale="90000"/>
          </a:bodyPr>
          <a:lstStyle/>
          <a:p>
            <a:r>
              <a:rPr lang="en-US" dirty="0"/>
              <a:t>Scaling invariant crossover events</a:t>
            </a:r>
            <a:br>
              <a:rPr lang="en-US" dirty="0"/>
            </a:br>
            <a:r>
              <a:rPr lang="en-US" dirty="0">
                <a:solidFill>
                  <a:schemeClr val="accent3"/>
                </a:solidFill>
              </a:rPr>
              <a:t>Vavasis-Ye’96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08F04C-F0F0-B64F-97FD-4D46F8F32660}"/>
              </a:ext>
            </a:extLst>
          </p:cNvPr>
          <p:cNvSpPr txBox="1">
            <a:spLocks/>
          </p:cNvSpPr>
          <p:nvPr/>
        </p:nvSpPr>
        <p:spPr>
          <a:xfrm>
            <a:off x="395536" y="1851010"/>
            <a:ext cx="8136904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22900" indent="-34290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20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25750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06902" indent="-285750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SzPct val="130000"/>
              <a:buFont typeface="Wingdings" pitchFamily="2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B345961-A596-5142-847D-BC60DA64B3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936" y="2003410"/>
                <a:ext cx="8136904" cy="3581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6858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22900" indent="-34290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2000" i="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825750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006902" indent="-285750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Clr>
                    <a:schemeClr val="tx2"/>
                  </a:buClr>
                  <a:buSzPct val="130000"/>
                  <a:buFont typeface="Wingdings" pitchFamily="2" charset="2"/>
                  <a:buChar char="§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4048" indent="-384048" algn="l" defTabSz="6858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b="1" dirty="0">
                    <a:solidFill>
                      <a:schemeClr val="accent1"/>
                    </a:solidFill>
                  </a:rPr>
                  <a:t>DEFINITION: </a:t>
                </a:r>
                <a:r>
                  <a:rPr lang="en-GB" dirty="0">
                    <a:solidFill>
                      <a:schemeClr val="tx2"/>
                    </a:solidFill>
                  </a:rPr>
                  <a:t>The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cross over between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, </a:t>
                </a:r>
                <a:br>
                  <a:rPr lang="en-US" dirty="0">
                    <a:solidFill>
                      <a:schemeClr val="tx2"/>
                    </a:solidFill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, if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endParaRPr lang="en-GB" b="0" dirty="0">
                  <a:solidFill>
                    <a:schemeClr val="tx2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GB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e>
                    </m:d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2"/>
                    </a:solidFill>
                  </a:rPr>
                  <a:t> for any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GB" dirty="0">
                  <a:solidFill>
                    <a:schemeClr val="tx2"/>
                  </a:solidFill>
                </a:endParaRPr>
              </a:p>
              <a:p>
                <a:r>
                  <a:rPr lang="en-GB" dirty="0"/>
                  <a:t>Amortized analysis, resulting in improved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.5 </m:t>
                        </m:r>
                      </m:sup>
                    </m:sSup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func>
                  </m:oMath>
                </a14:m>
                <a:r>
                  <a:rPr lang="en-GB" dirty="0"/>
                  <a:t> iteration bound.</a:t>
                </a:r>
              </a:p>
              <a:p>
                <a:pPr lvl="1"/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B345961-A596-5142-847D-BC60DA64B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36" y="2003410"/>
                <a:ext cx="8136904" cy="3581400"/>
              </a:xfrm>
              <a:prstGeom prst="rect">
                <a:avLst/>
              </a:prstGeom>
              <a:blipFill>
                <a:blip r:embed="rId3"/>
                <a:stretch>
                  <a:fillRect l="-1199" t="-3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47654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7BDBE-E1A1-164D-A866-061B60C01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 of IPMs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E738E-CF38-EF4E-9073-8A9324E6C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THEOREM </a:t>
            </a:r>
            <a:r>
              <a:rPr lang="en-GB" dirty="0">
                <a:solidFill>
                  <a:schemeClr val="accent6"/>
                </a:solidFill>
              </a:rPr>
              <a:t>(</a:t>
            </a:r>
            <a:r>
              <a:rPr lang="en-GB" dirty="0" err="1">
                <a:solidFill>
                  <a:schemeClr val="accent6"/>
                </a:solidFill>
              </a:rPr>
              <a:t>Allamigeon</a:t>
            </a:r>
            <a:r>
              <a:rPr lang="en-GB" dirty="0">
                <a:solidFill>
                  <a:schemeClr val="accent6"/>
                </a:solidFill>
              </a:rPr>
              <a:t>–</a:t>
            </a:r>
            <a:r>
              <a:rPr lang="en-GB" dirty="0" err="1">
                <a:solidFill>
                  <a:schemeClr val="accent6"/>
                </a:solidFill>
              </a:rPr>
              <a:t>Benchimol</a:t>
            </a:r>
            <a:r>
              <a:rPr lang="en-GB" dirty="0">
                <a:solidFill>
                  <a:schemeClr val="accent6"/>
                </a:solidFill>
              </a:rPr>
              <a:t>–</a:t>
            </a:r>
            <a:r>
              <a:rPr lang="en-GB" dirty="0" err="1">
                <a:solidFill>
                  <a:schemeClr val="accent6"/>
                </a:solidFill>
              </a:rPr>
              <a:t>Gaubert</a:t>
            </a:r>
            <a:r>
              <a:rPr lang="en-GB" dirty="0">
                <a:solidFill>
                  <a:schemeClr val="accent6"/>
                </a:solidFill>
              </a:rPr>
              <a:t>–</a:t>
            </a:r>
            <a:r>
              <a:rPr lang="en-GB" dirty="0" err="1">
                <a:solidFill>
                  <a:schemeClr val="accent6"/>
                </a:solidFill>
              </a:rPr>
              <a:t>Joswig</a:t>
            </a:r>
            <a:r>
              <a:rPr lang="en-GB" dirty="0">
                <a:solidFill>
                  <a:schemeClr val="accent6"/>
                </a:solidFill>
              </a:rPr>
              <a:t> ‘18): </a:t>
            </a:r>
            <a:r>
              <a:rPr lang="en-GB" dirty="0"/>
              <a:t>No standard path following method can be strongly polynomial</a:t>
            </a:r>
            <a:r>
              <a:rPr lang="en-GB" i="1" dirty="0">
                <a:latin typeface="Lato"/>
              </a:rPr>
              <a:t>.</a:t>
            </a:r>
          </a:p>
          <a:p>
            <a:r>
              <a:rPr lang="en-GB" dirty="0"/>
              <a:t>Proof using </a:t>
            </a:r>
            <a:r>
              <a:rPr lang="en-GB" b="1" dirty="0">
                <a:solidFill>
                  <a:schemeClr val="accent3"/>
                </a:solidFill>
              </a:rPr>
              <a:t>tropical geometry</a:t>
            </a:r>
            <a:r>
              <a:rPr lang="en-GB" dirty="0"/>
              <a:t>: studies the tropical limit of a family of parametrized linear programs.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60DA01-60A3-2644-AE46-98DB4E7C1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645024"/>
            <a:ext cx="3259888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856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9005-E116-0F4F-8162-0214FCED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E41CB-B156-3748-BDB2-6A540439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638300"/>
            <a:ext cx="7200900" cy="3581400"/>
          </a:xfrm>
        </p:spPr>
        <p:txBody>
          <a:bodyPr/>
          <a:lstStyle/>
          <a:p>
            <a:r>
              <a:rPr lang="en-US" dirty="0"/>
              <a:t>Circuit imbalance measure: key parameter for strongly polynomial solvability.</a:t>
            </a:r>
          </a:p>
          <a:p>
            <a:r>
              <a:rPr lang="en-US" dirty="0"/>
              <a:t>LP classes with existence of strongly polynomial algorithms open:</a:t>
            </a:r>
          </a:p>
          <a:p>
            <a:pPr lvl="1"/>
            <a:r>
              <a:rPr lang="en-US" dirty="0"/>
              <a:t>LPs with 2 </a:t>
            </a:r>
            <a:r>
              <a:rPr lang="en-US" dirty="0" err="1"/>
              <a:t>nonzeros</a:t>
            </a:r>
            <a:r>
              <a:rPr lang="en-US" dirty="0"/>
              <a:t> per column in the constraint matrix, equivalently: min cost generalized flows</a:t>
            </a:r>
          </a:p>
          <a:p>
            <a:pPr lvl="1"/>
            <a:r>
              <a:rPr lang="en-US" dirty="0"/>
              <a:t>Undiscounted Markov Decision Processes</a:t>
            </a:r>
          </a:p>
          <a:p>
            <a:r>
              <a:rPr lang="en-US" dirty="0"/>
              <a:t>Extend the theory of circuit imbalances more generally, to convex programming and integer programming.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8E444F-E341-D046-993A-B7DB3162A5B3}"/>
              </a:ext>
            </a:extLst>
          </p:cNvPr>
          <p:cNvSpPr txBox="1">
            <a:spLocks/>
          </p:cNvSpPr>
          <p:nvPr/>
        </p:nvSpPr>
        <p:spPr>
          <a:xfrm>
            <a:off x="1057961" y="5379079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/>
              <a:t>Thank you!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42674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53802"/>
            <a:ext cx="7200900" cy="1485900"/>
          </a:xfrm>
        </p:spPr>
        <p:txBody>
          <a:bodyPr>
            <a:normAutofit/>
          </a:bodyPr>
          <a:lstStyle/>
          <a:p>
            <a:r>
              <a:rPr lang="en-US" sz="4000" dirty="0"/>
              <a:t>Outline of the lectures</a:t>
            </a:r>
            <a:br>
              <a:rPr lang="en-US" sz="3200" dirty="0"/>
            </a:b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263048-06A1-254E-BE62-6AF77B2AF3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560" y="1433669"/>
                <a:ext cx="7560890" cy="5102696"/>
              </a:xfrm>
            </p:spPr>
            <p:txBody>
              <a:bodyPr/>
              <a:lstStyle/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Tardos’s algorithm for min-cost flows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The circuit imbalance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800" dirty="0"/>
                  <a:t> and the condition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8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i="1" dirty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GB" sz="28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2800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Solving LPs: from approximate to exact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Optimizing circuit imbalances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Interior point methods: basic concepts</a:t>
                </a:r>
              </a:p>
              <a:p>
                <a:pPr marL="457200" indent="-457200">
                  <a:lnSpc>
                    <a:spcPct val="120000"/>
                  </a:lnSpc>
                  <a:buSzPct val="100000"/>
                  <a:buFont typeface="+mj-lt"/>
                  <a:buAutoNum type="arabicPeriod"/>
                </a:pPr>
                <a:r>
                  <a:rPr lang="en-US" sz="2800" dirty="0"/>
                  <a:t>Layered-least-squares interior point methods</a:t>
                </a:r>
              </a:p>
              <a:p>
                <a:pPr marL="457200" indent="-457200">
                  <a:buSzPct val="100000"/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263048-06A1-254E-BE62-6AF77B2AF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433669"/>
                <a:ext cx="7560890" cy="5102696"/>
              </a:xfrm>
              <a:blipFill>
                <a:blip r:embed="rId2"/>
                <a:stretch>
                  <a:fillRect l="-1692" t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10218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1DC5-C4A6-DB49-86BC-6B495A80A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543050"/>
            <a:ext cx="7200900" cy="1485900"/>
          </a:xfrm>
        </p:spPr>
        <p:txBody>
          <a:bodyPr/>
          <a:lstStyle/>
          <a:p>
            <a:pPr algn="ctr"/>
            <a:r>
              <a:rPr lang="en-US" i="1" dirty="0"/>
              <a:t>Postdoc position open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1D1FF-F51D-4042-9622-182C8DE10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62" y="3536640"/>
            <a:ext cx="3027738" cy="1080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C57811-CB57-1B40-BDFD-4FA3D57D5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028950"/>
            <a:ext cx="2564606" cy="20641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1A1174-0B79-374F-A12D-E8F4AE4118D2}"/>
              </a:ext>
            </a:extLst>
          </p:cNvPr>
          <p:cNvSpPr txBox="1">
            <a:spLocks/>
          </p:cNvSpPr>
          <p:nvPr/>
        </p:nvSpPr>
        <p:spPr>
          <a:xfrm>
            <a:off x="971550" y="5377119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/>
              <a:t>Application deadline: 5 June</a:t>
            </a:r>
          </a:p>
        </p:txBody>
      </p:sp>
    </p:spTree>
    <p:extLst>
      <p:ext uri="{BB962C8B-B14F-4D97-AF65-F5344CB8AC3E}">
        <p14:creationId xmlns:p14="http://schemas.microsoft.com/office/powerpoint/2010/main" val="192800127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16008</TotalTime>
  <Words>5778</Words>
  <Application>Microsoft Macintosh PowerPoint</Application>
  <PresentationFormat>On-screen Show (4:3)</PresentationFormat>
  <Paragraphs>632</Paragraphs>
  <Slides>90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9" baseType="lpstr">
      <vt:lpstr>Apple Color Emoji</vt:lpstr>
      <vt:lpstr>Arial</vt:lpstr>
      <vt:lpstr>Calibri</vt:lpstr>
      <vt:lpstr>Cambria Math</vt:lpstr>
      <vt:lpstr>Franklin Gothic Book</vt:lpstr>
      <vt:lpstr>Franklin Gothic Medium</vt:lpstr>
      <vt:lpstr>Lato</vt:lpstr>
      <vt:lpstr>Wingdings</vt:lpstr>
      <vt:lpstr>Crop</vt:lpstr>
      <vt:lpstr>Linear programming and circuit imbalances</vt:lpstr>
      <vt:lpstr>Linear programming</vt:lpstr>
      <vt:lpstr>PowerPoint Presentation</vt:lpstr>
      <vt:lpstr>Linear programming algorithms</vt:lpstr>
      <vt:lpstr>Weakly vs strongly polynomial algorithms for LP</vt:lpstr>
      <vt:lpstr>PowerPoint Presentation</vt:lpstr>
      <vt:lpstr>Strongly polynomial algorithms for some classes of Linear Programs  </vt:lpstr>
      <vt:lpstr>Dependence on the constraint matrix only </vt:lpstr>
      <vt:lpstr>Outline of the lectures </vt:lpstr>
      <vt:lpstr>PowerPoint Presentation</vt:lpstr>
      <vt:lpstr>Part 1 Tardos’s algorithm for min-cost flows circuits, proximity, and variable fixing </vt:lpstr>
      <vt:lpstr>The minimum-cost flow problem</vt:lpstr>
      <vt:lpstr>The minimum-cost flow problem: optimality</vt:lpstr>
      <vt:lpstr>Dual solutions: potentials</vt:lpstr>
      <vt:lpstr>Variable fixing by proximity</vt:lpstr>
      <vt:lpstr>Circulations and cycle decompositions</vt:lpstr>
      <vt:lpstr>Circulations and cycle decompositions</vt:lpstr>
      <vt:lpstr>PowerPoint Presentation</vt:lpstr>
      <vt:lpstr>Rounding the costs</vt:lpstr>
      <vt:lpstr>Minimum-norm projections</vt:lpstr>
      <vt:lpstr>Rounding the costs</vt:lpstr>
      <vt:lpstr>Summary of Tardos’s algorithm</vt:lpstr>
      <vt:lpstr>Outline of the lectures </vt:lpstr>
      <vt:lpstr>Part 2 The circuit imbalance measure κ_A and the condition measure χ ̅_A   </vt:lpstr>
      <vt:lpstr>The circuit imbalance measure</vt:lpstr>
      <vt:lpstr>Properties of κ_A</vt:lpstr>
      <vt:lpstr>Properties of κ_A</vt:lpstr>
      <vt:lpstr>Circuit imbalance and TU matrices</vt:lpstr>
      <vt:lpstr>Duality of circuit imbalances</vt:lpstr>
      <vt:lpstr>Circuits in optimization</vt:lpstr>
      <vt:lpstr>The condition number χ ̅_A</vt:lpstr>
      <vt:lpstr>The lifting operator</vt:lpstr>
      <vt:lpstr>The lifting operator</vt:lpstr>
      <vt:lpstr>The lifting operator</vt:lpstr>
      <vt:lpstr>The condition numbers κ_A and χ ̅_A</vt:lpstr>
      <vt:lpstr>Recap from Lecture 1</vt:lpstr>
      <vt:lpstr>Recap from Lecture 1</vt:lpstr>
      <vt:lpstr>Outline of the lectures </vt:lpstr>
      <vt:lpstr>Part 3 Solving LPs:  from approximate to exact  </vt:lpstr>
      <vt:lpstr>Fast approximate LP algorithms</vt:lpstr>
      <vt:lpstr>Fast approximate LP algorithms</vt:lpstr>
      <vt:lpstr>Fast exact LP algorithms with κ_A dependence </vt:lpstr>
      <vt:lpstr>Hoffman’s proximity theorem</vt:lpstr>
      <vt:lpstr>LP in subspace form</vt:lpstr>
      <vt:lpstr>Proximity theorem with κ_A</vt:lpstr>
      <vt:lpstr>Linear feasibility algorithm</vt:lpstr>
      <vt:lpstr>The lifting operator</vt:lpstr>
      <vt:lpstr>The linear feasibility algorithm</vt:lpstr>
      <vt:lpstr>PowerPoint Presentation</vt:lpstr>
      <vt:lpstr>PowerPoint Presentation</vt:lpstr>
      <vt:lpstr>Certification</vt:lpstr>
      <vt:lpstr>Proximity for optimization</vt:lpstr>
      <vt:lpstr>Optimization algorithm</vt:lpstr>
      <vt:lpstr>Outline of the lectures </vt:lpstr>
      <vt:lpstr>Part 4 Optimizing circuit imbalances   </vt:lpstr>
      <vt:lpstr>Diagonal rescaling of LP</vt:lpstr>
      <vt:lpstr>Diagonal rescaling of LP</vt:lpstr>
      <vt:lpstr>Dependence on the constraint matrix only </vt:lpstr>
      <vt:lpstr>Optimizing κ_A^  and χ ̅_A^  by rescaling</vt:lpstr>
      <vt:lpstr>Approximating κ_A^∗</vt:lpstr>
      <vt:lpstr>Pairwise circuit imbalances</vt:lpstr>
      <vt:lpstr>Cycles are invariant under scaling</vt:lpstr>
      <vt:lpstr>Circuit imbalance min-max formula</vt:lpstr>
      <vt:lpstr>Circuit imbalance min-max formula</vt:lpstr>
      <vt:lpstr>Outline of the lectures </vt:lpstr>
      <vt:lpstr>Part 5 Interior point methods:  basic concepts   </vt:lpstr>
      <vt:lpstr>Primal and dual LP</vt:lpstr>
      <vt:lpstr>The central path</vt:lpstr>
      <vt:lpstr>The Mizuno-Todd-Ye  Predictor-Corrector Algorithm</vt:lpstr>
      <vt:lpstr>The predictor step</vt:lpstr>
      <vt:lpstr>The predictor step  least squares view</vt:lpstr>
      <vt:lpstr>Some recent progress on interior point methods</vt:lpstr>
      <vt:lpstr>Outline of the lectures </vt:lpstr>
      <vt:lpstr>Part 6 Layered-least-squares interior point methods   </vt:lpstr>
      <vt:lpstr>Layered-least-squares (LLS) Interior Point Methods: Dependence on the constraint matrix only </vt:lpstr>
      <vt:lpstr>Near monotonicity of the central path</vt:lpstr>
      <vt:lpstr>Variable fixing…—or not?</vt:lpstr>
      <vt:lpstr>Variable fixing…—or not?</vt:lpstr>
      <vt:lpstr>Layered least squares methods</vt:lpstr>
      <vt:lpstr>Recap: the lifting operator and κ_A </vt:lpstr>
      <vt:lpstr>Motivating the layering idea:  final rounding step in standard IPM</vt:lpstr>
      <vt:lpstr>PowerPoint Presentation</vt:lpstr>
      <vt:lpstr>Layered-least-squares step</vt:lpstr>
      <vt:lpstr>Layered-least-squares step Vavasis-Ye ‘96</vt:lpstr>
      <vt:lpstr>Progress measure: crossover events Vavasis-Ye’96</vt:lpstr>
      <vt:lpstr>Scaling invariant layering DNHV’20</vt:lpstr>
      <vt:lpstr>Scaling invariant crossover events Vavasis-Ye’96</vt:lpstr>
      <vt:lpstr>Limitation of IPMs</vt:lpstr>
      <vt:lpstr>Future directions</vt:lpstr>
      <vt:lpstr>Postdoc position open</vt:lpstr>
    </vt:vector>
  </TitlesOfParts>
  <Manager/>
  <Company>London School of Economics and Political Science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Linear programming and circuit imbalances</dc:title>
  <dc:subject/>
  <dc:creator>Administrator</dc:creator>
  <cp:keywords/>
  <dc:description/>
  <cp:lastModifiedBy>Vegh,L</cp:lastModifiedBy>
  <cp:revision>498</cp:revision>
  <cp:lastPrinted>2021-05-12T10:12:31Z</cp:lastPrinted>
  <dcterms:created xsi:type="dcterms:W3CDTF">2014-10-08T11:06:27Z</dcterms:created>
  <dcterms:modified xsi:type="dcterms:W3CDTF">2021-05-18T13:57:27Z</dcterms:modified>
  <cp:category/>
</cp:coreProperties>
</file>