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92" r:id="rId4"/>
    <p:sldId id="278" r:id="rId5"/>
    <p:sldId id="267" r:id="rId6"/>
    <p:sldId id="277" r:id="rId7"/>
    <p:sldId id="283" r:id="rId8"/>
    <p:sldId id="280" r:id="rId9"/>
    <p:sldId id="282" r:id="rId10"/>
    <p:sldId id="259" r:id="rId11"/>
    <p:sldId id="260" r:id="rId12"/>
    <p:sldId id="286" r:id="rId13"/>
    <p:sldId id="261" r:id="rId14"/>
    <p:sldId id="276" r:id="rId15"/>
    <p:sldId id="262" r:id="rId16"/>
    <p:sldId id="288" r:id="rId17"/>
    <p:sldId id="264" r:id="rId18"/>
    <p:sldId id="265" r:id="rId19"/>
    <p:sldId id="268" r:id="rId20"/>
    <p:sldId id="269" r:id="rId21"/>
    <p:sldId id="271" r:id="rId22"/>
    <p:sldId id="270" r:id="rId23"/>
    <p:sldId id="287" r:id="rId24"/>
    <p:sldId id="272" r:id="rId25"/>
    <p:sldId id="289" r:id="rId26"/>
    <p:sldId id="266" r:id="rId27"/>
    <p:sldId id="273" r:id="rId28"/>
    <p:sldId id="274" r:id="rId29"/>
    <p:sldId id="285" r:id="rId30"/>
    <p:sldId id="279" r:id="rId31"/>
    <p:sldId id="284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7"/>
  </p:normalViewPr>
  <p:slideViewPr>
    <p:cSldViewPr snapToGrid="0" snapToObjects="1">
      <p:cViewPr varScale="1">
        <p:scale>
          <a:sx n="110" d="100"/>
          <a:sy n="110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43CC-F2C1-3F44-B6EF-916760C7B0F9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1BBA-ECD3-444D-B19B-3C9562F2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CEB6-9077-EF4C-88CA-51DA5AD99E9E}" type="datetimeFigureOut">
              <a:rPr lang="en-US" smtClean="0"/>
              <a:t>4/22/17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797E7-B055-C448-AC43-B54E8E6D9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97E7-B055-C448-AC43-B54E8E6D93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1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97E7-B055-C448-AC43-B54E8E6D93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2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797E7-B055-C448-AC43-B54E8E6D93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3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BF8A-02BB-4B8A-9F22-A28E568C5FF0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83AD8-554F-4DE2-AA9E-A105AB38FA47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D7F0-EB99-4112-9556-133CA8AF7651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9CC-0339-444B-85FD-7411B302A425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6ABF-A2C2-4378-8466-2B3E339EA73E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5E57-E786-45FE-AEEF-51F05096D92F}" type="datetime1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E7CF-03EF-486A-A985-D7EB96786685}" type="datetime1">
              <a:rPr lang="en-US" smtClean="0"/>
              <a:t>4/22/17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DE3F-6BBE-4A43-B2A5-9F0C7E342C86}" type="datetime1">
              <a:rPr lang="en-US" smtClean="0"/>
              <a:t>4/22/17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9F1E-D08A-48C4-8328-B446914DD545}" type="datetime1">
              <a:rPr lang="en-US" smtClean="0"/>
              <a:t>4/22/17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EA596-047F-4FB7-B859-0B9B90920D57}" type="datetime1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8F30-4AE6-4551-9C18-507A378D5990}" type="datetime1">
              <a:rPr lang="en-US" smtClean="0"/>
              <a:t>4/22/17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6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146A6-F363-4E38-9A2F-5FD67EFE9C4F}" type="datetime1">
              <a:rPr lang="en-US" smtClean="0"/>
              <a:t>4/22/17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2989-4465-BD4A-9E60-BB3CF89AA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6.tiff"/><Relationship Id="rId14" Type="http://schemas.openxmlformats.org/officeDocument/2006/relationships/image" Target="../media/image7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605.07172" TargetMode="Externa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19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6.tiff"/><Relationship Id="rId18" Type="http://schemas.openxmlformats.org/officeDocument/2006/relationships/image" Target="../media/image2.tiff"/><Relationship Id="rId19" Type="http://schemas.openxmlformats.org/officeDocument/2006/relationships/image" Target="../media/image3.tiff"/><Relationship Id="rId20" Type="http://schemas.openxmlformats.org/officeDocument/2006/relationships/image" Target="../media/image4.tiff"/><Relationship Id="rId21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22" Type="http://schemas.openxmlformats.org/officeDocument/2006/relationships/image" Target="../media/image7.tiff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5" Type="http://schemas.openxmlformats.org/officeDocument/2006/relationships/image" Target="../media/image13.png"/><Relationship Id="rId6" Type="http://schemas.openxmlformats.org/officeDocument/2006/relationships/image" Target="../media/image29.png"/><Relationship Id="rId7" Type="http://schemas.openxmlformats.org/officeDocument/2006/relationships/image" Target="../media/image6.tiff"/><Relationship Id="rId8" Type="http://schemas.openxmlformats.org/officeDocument/2006/relationships/image" Target="../media/image30.png"/><Relationship Id="rId9" Type="http://schemas.openxmlformats.org/officeDocument/2006/relationships/image" Target="../media/image3.tiff"/><Relationship Id="rId1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07211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On a Portfolio Selection Problem using Individual Test Scores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797"/>
            <a:ext cx="9144000" cy="2539088"/>
          </a:xfrm>
        </p:spPr>
        <p:txBody>
          <a:bodyPr>
            <a:noAutofit/>
          </a:bodyPr>
          <a:lstStyle/>
          <a:p>
            <a:r>
              <a:rPr lang="en-US" b="1" dirty="0" smtClean="0"/>
              <a:t>Milan Vojnovic</a:t>
            </a:r>
          </a:p>
          <a:p>
            <a:r>
              <a:rPr lang="en-US" dirty="0" smtClean="0"/>
              <a:t>Department of Statistics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Joint work with </a:t>
            </a:r>
            <a:r>
              <a:rPr lang="en-US" b="1" dirty="0" err="1" smtClean="0"/>
              <a:t>Shreyas</a:t>
            </a:r>
            <a:r>
              <a:rPr lang="en-US" b="1" dirty="0" smtClean="0"/>
              <a:t> </a:t>
            </a:r>
            <a:r>
              <a:rPr lang="en-US" b="1" dirty="0" err="1" smtClean="0"/>
              <a:t>Sekar</a:t>
            </a:r>
            <a:r>
              <a:rPr lang="en-US" dirty="0" smtClean="0"/>
              <a:t> and </a:t>
            </a:r>
            <a:r>
              <a:rPr lang="en-US" b="1" dirty="0" smtClean="0"/>
              <a:t>Se-Young Yun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597" y="6488668"/>
            <a:ext cx="507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LSE Risk &amp; Stochastics Conference, April 20-21, 2017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3" y="4051797"/>
            <a:ext cx="802290" cy="8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reward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9883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600" b="1" dirty="0" smtClean="0"/>
                  <a:t>Total production</a:t>
                </a:r>
                <a:r>
                  <a:rPr lang="en-US" sz="2600" dirty="0" smtClean="0"/>
                  <a:t>: for a given monotone increasing function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GB" sz="2600" dirty="0" smtClean="0"/>
                  <a:t>,</a:t>
                </a:r>
                <a:br>
                  <a:rPr lang="en-GB" sz="2600" dirty="0" smtClean="0"/>
                </a:br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a:rPr lang="en-GB" sz="2600" b="0" i="1" smtClean="0">
                        <a:latin typeface="Cambria Math" charset="0"/>
                      </a:rPr>
                      <m:t>𝑓</m:t>
                    </m:r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b="1" dirty="0" smtClean="0"/>
                  <a:t>Best-shot</a:t>
                </a:r>
                <a:r>
                  <a:rPr lang="en-US" sz="2600" dirty="0" smtClean="0"/>
                  <a:t>: </a:t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max</m:t>
                    </m:r>
                    <m:r>
                      <a:rPr lang="en-GB" sz="2600" b="0" i="1" smtClean="0">
                        <a:latin typeface="Cambria Math" charset="0"/>
                      </a:rPr>
                      <m:t>⁡{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}</m:t>
                    </m:r>
                  </m:oMath>
                </a14:m>
                <a:endParaRPr lang="en-US" sz="2600" dirty="0" smtClean="0"/>
              </a:p>
              <a:p>
                <a:endParaRPr lang="en-US" sz="2600" dirty="0" smtClean="0"/>
              </a:p>
              <a:p>
                <a:r>
                  <a:rPr lang="en-US" sz="2600" b="1" dirty="0" smtClean="0"/>
                  <a:t>Top-m</a:t>
                </a:r>
                <a:r>
                  <a:rPr lang="en-US" sz="2600" dirty="0" smtClean="0"/>
                  <a:t>: for any given real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(1)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(2)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600" dirty="0" smtClean="0"/>
                  <a:t> be the sorted values in decreasing order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		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(1)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(2)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+…+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𝑚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9883"/>
                <a:ext cx="10515600" cy="4351338"/>
              </a:xfrm>
              <a:blipFill rotWithShape="0">
                <a:blip r:embed="rId2"/>
                <a:stretch>
                  <a:fillRect l="-928" t="-210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reward functions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37199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b="1" dirty="0" smtClean="0"/>
                  <a:t>Constant elasticity of production</a:t>
                </a:r>
                <a:r>
                  <a:rPr lang="en-US" sz="2600" dirty="0" smtClean="0"/>
                  <a:t> (CES): for parameter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𝑟</m:t>
                    </m:r>
                    <m:r>
                      <a:rPr lang="en-GB" sz="26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600" dirty="0" smtClean="0"/>
                  <a:t>,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GB" sz="2600" b="0" i="1" smtClean="0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  <m:r>
                              <a:rPr lang="en-GB" sz="2600" b="0" i="1" smtClean="0">
                                <a:latin typeface="Cambria Math" charset="0"/>
                              </a:rPr>
                              <m:t>+…+</m:t>
                            </m:r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1/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endParaRPr lang="en-US" sz="2600" dirty="0"/>
              </a:p>
              <a:p>
                <a:r>
                  <a:rPr lang="en-US" sz="2600" b="1" dirty="0" smtClean="0"/>
                  <a:t>Success-probability</a:t>
                </a:r>
                <a:r>
                  <a:rPr lang="en-US" sz="2600" dirty="0" smtClean="0"/>
                  <a:t>: for given increasing function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𝑓</m:t>
                    </m:r>
                    <m:r>
                      <a:rPr lang="en-GB" sz="2600" b="0" i="1" smtClean="0">
                        <a:latin typeface="Cambria Math" charset="0"/>
                      </a:rPr>
                      <m:t>:</m:t>
                    </m:r>
                    <m:r>
                      <a:rPr lang="en-GB" sz="2600" b="1" i="0" smtClean="0">
                        <a:latin typeface="Cambria Math" charset="0"/>
                      </a:rPr>
                      <m:t>𝐑</m:t>
                    </m:r>
                    <m:r>
                      <a:rPr lang="en-GB" sz="2600" b="0" i="1" smtClean="0">
                        <a:latin typeface="Cambria Math" charset="0"/>
                      </a:rPr>
                      <m:t>→[0,1]</m:t>
                    </m:r>
                  </m:oMath>
                </a14:m>
                <a:r>
                  <a:rPr lang="en-US" sz="2600" dirty="0" smtClean="0"/>
                  <a:t>,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		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=1−</m:t>
                    </m:r>
                    <m:nary>
                      <m:naryPr>
                        <m:chr m:val="∏"/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(1−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GB" sz="2600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600" dirty="0" smtClean="0"/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37199"/>
                <a:ext cx="10515600" cy="4351338"/>
              </a:xfrm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2536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Some preliminary observations </a:t>
            </a:r>
            <a:br>
              <a:rPr lang="en-US" dirty="0" smtClean="0"/>
            </a:br>
            <a:r>
              <a:rPr lang="en-US" i="1" dirty="0" smtClean="0"/>
              <a:t>about mean and quantile test scores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23393" y="1774194"/>
            <a:ext cx="10180899" cy="346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test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3866" y="1825625"/>
                <a:ext cx="1067369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</a:t>
                </a:r>
                <a:r>
                  <a:rPr lang="en-US" sz="2600" dirty="0" smtClean="0"/>
                  <a:t>: Suppose that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is according to CES with parameter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𝑟</m:t>
                    </m:r>
                    <m:r>
                      <a:rPr lang="en-GB" sz="2600" b="0" i="1" smtClean="0">
                        <a:latin typeface="Cambria Math" charset="0"/>
                      </a:rPr>
                      <m:t>≥1</m:t>
                    </m:r>
                  </m:oMath>
                </a14:m>
                <a:r>
                  <a:rPr lang="en-US" sz="2600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600" dirty="0" smtClean="0"/>
                  <a:t> be a set of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options with highest mean test scores.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Then</a:t>
                </a:r>
                <a:br>
                  <a:rPr lang="en-US" sz="2600" dirty="0" smtClean="0"/>
                </a:br>
                <a:r>
                  <a:rPr lang="en-US" sz="2600" dirty="0" smtClean="0"/>
                  <a:t>				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𝑀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mr-IN" sz="2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𝑟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OPT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.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This bound is tight.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3866" y="1825625"/>
                <a:ext cx="10673699" cy="4351338"/>
              </a:xfrm>
              <a:blipFill rotWithShape="0">
                <a:blip r:embed="rId2"/>
                <a:stretch>
                  <a:fillRect l="-1029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8194928">
            <a:off x="7129641" y="4215293"/>
            <a:ext cx="638503" cy="1226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48892" y="5481378"/>
                <a:ext cx="25909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b="1" dirty="0" smtClean="0"/>
                  <a:t>degrades with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sz="2000" b="1" dirty="0" smtClean="0"/>
              </a:p>
              <a:p>
                <a:pPr algn="ctr"/>
                <a:r>
                  <a:rPr lang="en-GB" sz="2000" dirty="0" smtClean="0"/>
                  <a:t>for any large enough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92" y="5481378"/>
                <a:ext cx="2590902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47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996"/>
            <a:ext cx="10515600" cy="1325563"/>
          </a:xfrm>
        </p:spPr>
        <p:txBody>
          <a:bodyPr/>
          <a:lstStyle/>
          <a:p>
            <a:r>
              <a:rPr lang="en-US" dirty="0" smtClean="0"/>
              <a:t>Tight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8540" y="5849536"/>
                <a:ext cx="10167967" cy="112505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GB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charset="0"/>
                          </a:rPr>
                          <m:t>OPT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GB" sz="2400" b="0" i="1" smtClean="0">
                        <a:latin typeface="Cambria Math" charset="0"/>
                      </a:rPr>
                      <m:t>≤</m:t>
                    </m:r>
                    <m:d>
                      <m:dPr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charset="0"/>
                                  </a:rPr>
                                  <m:t>𝑟</m:t>
                                </m:r>
                              </m:den>
                            </m:f>
                          </m:sup>
                        </m:sSup>
                      </m:den>
                    </m:f>
                    <m:f>
                      <m:fPr>
                        <m:ctrlPr>
                          <a:rPr lang="mr-IN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GB" sz="2400" b="0" i="1" smtClean="0">
                            <a:latin typeface="Cambria Math" charset="0"/>
                          </a:rPr>
                          <m:t>𝑎</m:t>
                        </m:r>
                      </m:num>
                      <m:den>
                        <m:r>
                          <a:rPr lang="en-GB" sz="2400" b="0" i="1" smtClean="0">
                            <a:latin typeface="Cambria Math" charset="0"/>
                          </a:rPr>
                          <m:t>1−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GB" sz="2400" b="0" i="1" smtClean="0">
                                <a:latin typeface="Cambria Math" charset="0"/>
                              </a:rPr>
                              <m:t>/</m:t>
                            </m:r>
                            <m:r>
                              <a:rPr lang="en-GB" sz="2400" b="0" i="1" smtClean="0">
                                <a:latin typeface="Cambria Math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  <m:r>
                      <a:rPr lang="en-GB" sz="2400" b="0" i="1" smtClean="0">
                        <a:latin typeface="Cambria Math" charset="0"/>
                      </a:rPr>
                      <m:t>=(1+</m:t>
                    </m:r>
                    <m:r>
                      <a:rPr lang="en-GB" sz="2400" b="0" i="1" smtClean="0">
                        <a:latin typeface="Cambria Math" charset="0"/>
                      </a:rPr>
                      <m:t>𝜖</m:t>
                    </m:r>
                    <m:r>
                      <a:rPr lang="en-GB" sz="2400" b="0" i="1" smtClean="0">
                        <a:latin typeface="Cambria Math" charset="0"/>
                      </a:rPr>
                      <m:t>)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2400" i="1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GB" sz="2400" b="0" i="1" smtClean="0">
                                <a:latin typeface="Cambria Math" charset="0"/>
                              </a:rPr>
                              <m:t>1/</m:t>
                            </m:r>
                            <m:r>
                              <a:rPr lang="en-GB" sz="2400" b="0" i="1" smtClean="0">
                                <a:latin typeface="Cambria Math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  <m:r>
                      <a:rPr lang="en-GB" sz="2400" b="0" i="0" smtClean="0">
                        <a:latin typeface="Cambria Math" charset="0"/>
                      </a:rPr>
                      <m:t>(1+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400" b="0" i="0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GB" sz="2400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 for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charset="0"/>
                      </a:rPr>
                      <m:t>𝑘</m:t>
                    </m:r>
                    <m:r>
                      <a:rPr lang="en-GB" sz="2400" b="0" i="1" smtClean="0">
                        <a:latin typeface="Cambria Math" charset="0"/>
                      </a:rPr>
                      <m:t>=</m:t>
                    </m:r>
                    <m:r>
                      <a:rPr lang="en-GB" sz="2400" b="0" i="1" smtClean="0">
                        <a:latin typeface="Cambria Math" charset="0"/>
                      </a:rPr>
                      <m:t>𝑜</m:t>
                    </m:r>
                    <m:r>
                      <a:rPr lang="en-GB" sz="2400" b="0" i="1" smtClean="0">
                        <a:latin typeface="Cambria Math" charset="0"/>
                      </a:rPr>
                      <m:t>(</m:t>
                    </m:r>
                    <m:r>
                      <a:rPr lang="en-GB" sz="2400" b="0" i="1" smtClean="0">
                        <a:latin typeface="Cambria Math" charset="0"/>
                      </a:rPr>
                      <m:t>𝑎</m:t>
                    </m:r>
                    <m:r>
                      <a:rPr lang="en-GB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8540" y="5849536"/>
                <a:ext cx="10167967" cy="1125054"/>
              </a:xfrm>
              <a:blipFill rotWithShape="0">
                <a:blip r:embed="rId2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93593" y="2368554"/>
                <a:ext cx="2932598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𝑢</m:t>
                      </m:r>
                      <m:r>
                        <a:rPr lang="en-US" sz="2400" i="1" dirty="0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GB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charset="0"/>
                        </a:rPr>
                        <m:t>)=</m:t>
                      </m:r>
                      <m:sSup>
                        <m:sSupPr>
                          <m:ctrlPr>
                            <a:rPr lang="en-GB" sz="2400" i="1" dirty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i="1" dirty="0">
                              <a:latin typeface="Cambria Math" charset="0"/>
                            </a:rPr>
                            <m:t>1/</m:t>
                          </m:r>
                          <m:r>
                            <a:rPr lang="en-GB" sz="2400" i="1" dirty="0">
                              <a:latin typeface="Cambria Math" charset="0"/>
                            </a:rPr>
                            <m:t>𝑟</m:t>
                          </m:r>
                        </m:sup>
                      </m:sSup>
                      <m:r>
                        <a:rPr lang="en-GB" sz="2400" i="1" dirty="0">
                          <a:latin typeface="Cambria Math" charset="0"/>
                        </a:rPr>
                        <m:t>(1+</m:t>
                      </m:r>
                      <m:r>
                        <a:rPr lang="en-GB" sz="2400" i="1" dirty="0">
                          <a:latin typeface="Cambria Math" charset="0"/>
                        </a:rPr>
                        <m:t>𝜖</m:t>
                      </m:r>
                      <m:r>
                        <a:rPr lang="en-GB" sz="2400" i="1" dirty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593" y="2368554"/>
                <a:ext cx="2932598" cy="475451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17726" y="1641740"/>
            <a:ext cx="4274570" cy="1911284"/>
            <a:chOff x="1017726" y="1641740"/>
            <a:chExt cx="4274570" cy="1911284"/>
          </a:xfrm>
        </p:grpSpPr>
        <p:sp>
          <p:nvSpPr>
            <p:cNvPr id="40" name="Rectangle 39"/>
            <p:cNvSpPr/>
            <p:nvPr/>
          </p:nvSpPr>
          <p:spPr>
            <a:xfrm>
              <a:off x="1017726" y="1641740"/>
              <a:ext cx="4274570" cy="1837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25557" y="1699661"/>
              <a:ext cx="2137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Type 1 options: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322327" y="2722027"/>
                  <a:ext cx="336085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400" i="1" dirty="0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GB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dirty="0" smtClean="0">
                          <a:latin typeface="Cambria Math" charset="0"/>
                        </a:rPr>
                        <m:t>=1+</m:t>
                      </m:r>
                      <m:r>
                        <a:rPr lang="en-GB" sz="2400" b="0" i="1" dirty="0" smtClean="0">
                          <a:latin typeface="Cambria Math" charset="0"/>
                        </a:rPr>
                        <m:t>𝜖</m:t>
                      </m:r>
                    </m:oMath>
                  </a14:m>
                  <a:r>
                    <a:rPr lang="en-US" sz="2400" dirty="0" smtClean="0"/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charset="0"/>
                        </a:rPr>
                        <m:t>with</m:t>
                      </m:r>
                      <m:r>
                        <a:rPr lang="en-US" sz="2400" i="0" dirty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charset="0"/>
                        </a:rPr>
                        <m:t>prob</m:t>
                      </m:r>
                      <m:r>
                        <a:rPr lang="en-US" sz="2400" i="0" dirty="0" smtClean="0"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a14:m>
                  <a:r>
                    <a:rPr lang="en-US" sz="2400" dirty="0" smtClean="0"/>
                    <a:t> </a:t>
                  </a:r>
                </a:p>
                <a:p>
                  <a:r>
                    <a:rPr lang="en-US" sz="2400" dirty="0" smtClean="0"/>
                    <a:t>	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327" y="2722027"/>
                  <a:ext cx="3360856" cy="8309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477308" y="4207965"/>
                <a:ext cx="5838714" cy="532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i="1" dirty="0">
                        <a:latin typeface="Cambria Math" charset="0"/>
                      </a:rPr>
                      <m:t>≥</m:t>
                    </m:r>
                    <m:r>
                      <a:rPr lang="en-GB" sz="2400" i="1" dirty="0">
                        <a:latin typeface="Cambria Math" charset="0"/>
                      </a:rPr>
                      <m:t>𝑎</m:t>
                    </m:r>
                    <m:r>
                      <a:rPr lang="en-GB" sz="2400" b="1" dirty="0">
                        <a:latin typeface="Cambria Math" charset="0"/>
                      </a:rPr>
                      <m:t>𝐏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400" i="1" dirty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GB" sz="24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GB" sz="2400" i="1" dirty="0">
                                <a:latin typeface="Cambria Math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GB" sz="2400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sz="2400" b="0" i="1" dirty="0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GB" sz="2400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 dirty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400" i="1" dirty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GB" sz="2400" i="1" dirty="0">
                            <a:latin typeface="Cambria Math" charset="0"/>
                          </a:rPr>
                          <m:t>&gt;0</m:t>
                        </m:r>
                      </m:e>
                    </m:d>
                    <m:r>
                      <a:rPr lang="en-GB" sz="2400" i="1" dirty="0">
                        <a:latin typeface="Cambria Math" charset="0"/>
                      </a:rPr>
                      <m:t>≥</m:t>
                    </m:r>
                    <m:r>
                      <a:rPr lang="en-GB" sz="2400" i="1" dirty="0">
                        <a:latin typeface="Cambria Math" charset="0"/>
                      </a:rPr>
                      <m:t>𝑎</m:t>
                    </m:r>
                    <m:r>
                      <a:rPr lang="en-GB" sz="2400" i="1" dirty="0">
                        <a:latin typeface="Cambria Math" charset="0"/>
                      </a:rPr>
                      <m:t>(1−</m:t>
                    </m:r>
                    <m:sSup>
                      <m:sSupPr>
                        <m:ctrlPr>
                          <a:rPr lang="en-GB" sz="2400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GB" sz="2400" i="1" dirty="0">
                            <a:latin typeface="Cambria Math" charset="0"/>
                          </a:rPr>
                          <m:t>−</m:t>
                        </m:r>
                        <m:r>
                          <a:rPr lang="en-GB" sz="2400" i="1" dirty="0">
                            <a:latin typeface="Cambria Math" charset="0"/>
                          </a:rPr>
                          <m:t>𝑘</m:t>
                        </m:r>
                        <m:r>
                          <a:rPr lang="en-GB" sz="2400" i="1" dirty="0">
                            <a:latin typeface="Cambria Math" charset="0"/>
                          </a:rPr>
                          <m:t>/</m:t>
                        </m:r>
                        <m:r>
                          <a:rPr lang="en-GB" sz="2400" i="1" dirty="0">
                            <a:latin typeface="Cambria Math" charset="0"/>
                          </a:rPr>
                          <m:t>𝑎</m:t>
                        </m:r>
                      </m:sup>
                    </m:sSup>
                    <m:r>
                      <a:rPr lang="en-GB" sz="24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08" y="4207965"/>
                <a:ext cx="5838714" cy="5321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011764" y="3613386"/>
            <a:ext cx="4316090" cy="1837157"/>
            <a:chOff x="6402512" y="1641739"/>
            <a:chExt cx="4316090" cy="1837157"/>
          </a:xfrm>
        </p:grpSpPr>
        <p:sp>
          <p:nvSpPr>
            <p:cNvPr id="41" name="Rectangle 40"/>
            <p:cNvSpPr/>
            <p:nvPr/>
          </p:nvSpPr>
          <p:spPr>
            <a:xfrm>
              <a:off x="6402512" y="1641739"/>
              <a:ext cx="4280532" cy="18371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77308" y="1699661"/>
              <a:ext cx="2137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Type 2 options: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477308" y="2502385"/>
                  <a:ext cx="1270348" cy="9161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i="1" dirty="0" smtClean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b="0" i="1" dirty="0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mr-IN" sz="2400" b="0" i="1" dirty="0" smtClean="0"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400" b="0" i="1" dirty="0" smtClean="0">
                                      <a:latin typeface="Cambria Math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400" b="0" i="1" dirty="0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308" y="2502385"/>
                  <a:ext cx="1270348" cy="9161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8020363" y="2560319"/>
                  <a:ext cx="26982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400" dirty="0" smtClean="0">
                            <a:latin typeface="Cambria Math" charset="0"/>
                          </a:rPr>
                          <m:t>with</m:t>
                        </m:r>
                        <m:r>
                          <a:rPr lang="en-GB" sz="2400" dirty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dirty="0" smtClean="0">
                            <a:latin typeface="Cambria Math" charset="0"/>
                          </a:rPr>
                          <m:t>prob</m:t>
                        </m:r>
                        <m:r>
                          <a:rPr lang="en-GB" sz="2400" dirty="0" smtClean="0">
                            <a:latin typeface="Cambria Math" charset="0"/>
                          </a:rPr>
                          <m:t>. </m:t>
                        </m:r>
                        <m:r>
                          <a:rPr lang="en-GB" sz="2400" i="1" dirty="0">
                            <a:latin typeface="Cambria Math" charset="0"/>
                          </a:rPr>
                          <m:t>1−</m:t>
                        </m:r>
                        <m:r>
                          <a:rPr lang="en-GB" sz="2400" b="0" i="1" dirty="0" smtClean="0">
                            <a:latin typeface="Cambria Math" charset="0"/>
                          </a:rPr>
                          <m:t>1/</m:t>
                        </m:r>
                        <m:r>
                          <a:rPr lang="en-GB" sz="2400" b="0" i="1" dirty="0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363" y="2560319"/>
                  <a:ext cx="269823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2632" b="-1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048936" y="2942402"/>
                  <a:ext cx="216225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2400" dirty="0" smtClean="0">
                            <a:latin typeface="Cambria Math" charset="0"/>
                          </a:rPr>
                          <m:t>with</m:t>
                        </m:r>
                        <m:r>
                          <a:rPr lang="en-GB" sz="2400" dirty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 dirty="0" smtClean="0">
                            <a:latin typeface="Cambria Math" charset="0"/>
                          </a:rPr>
                          <m:t>prob</m:t>
                        </m:r>
                        <m:r>
                          <a:rPr lang="en-GB" sz="2400" dirty="0" smtClean="0">
                            <a:latin typeface="Cambria Math" charset="0"/>
                          </a:rPr>
                          <m:t>. </m:t>
                        </m:r>
                        <m:r>
                          <a:rPr lang="en-GB" sz="2400" i="1" dirty="0">
                            <a:latin typeface="Cambria Math" charset="0"/>
                          </a:rPr>
                          <m:t>1</m:t>
                        </m:r>
                        <m:r>
                          <a:rPr lang="en-GB" sz="2400" b="0" i="1" dirty="0" smtClean="0">
                            <a:latin typeface="Cambria Math" charset="0"/>
                          </a:rPr>
                          <m:t>/</m:t>
                        </m:r>
                        <m:r>
                          <a:rPr lang="en-GB" sz="2400" b="0" i="1" dirty="0" smtClean="0">
                            <a:latin typeface="Cambria Math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8936" y="2942402"/>
                  <a:ext cx="2162259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5333" b="-1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04143" y="5581967"/>
            <a:ext cx="1250001" cy="7362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63853" y="5585925"/>
            <a:ext cx="1654713" cy="736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62484" y="1690688"/>
            <a:ext cx="10705618" cy="3495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Quantile test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52502" y="1825625"/>
                <a:ext cx="10515600" cy="3260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</a:t>
                </a:r>
                <a:r>
                  <a:rPr lang="en-US" sz="2600" dirty="0" smtClean="0"/>
                  <a:t>: Suppose that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is according to CES with parameter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𝑟</m:t>
                    </m:r>
                    <m:r>
                      <a:rPr lang="en-GB" sz="2600" b="0" i="1" smtClean="0">
                        <a:latin typeface="Cambria Math" charset="0"/>
                      </a:rPr>
                      <m:t>≥1</m:t>
                    </m:r>
                  </m:oMath>
                </a14:m>
                <a:r>
                  <a:rPr lang="en-US" sz="2600" dirty="0" smtClean="0"/>
                  <a:t> and consider quantile test scores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𝜃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=1−</m:t>
                    </m:r>
                    <m:r>
                      <a:rPr lang="en-GB" sz="2600" b="0" i="1" smtClean="0">
                        <a:latin typeface="Cambria Math" charset="0"/>
                      </a:rPr>
                      <m:t>𝑐</m:t>
                    </m:r>
                    <m:r>
                      <a:rPr lang="en-GB" sz="2600" b="0" i="1" smtClean="0">
                        <a:latin typeface="Cambria Math" charset="0"/>
                      </a:rPr>
                      <m:t>/</m:t>
                    </m:r>
                    <m:r>
                      <a:rPr lang="en-GB" sz="26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en-US" sz="2600" dirty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𝒓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𝒐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GB" sz="2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a:rPr lang="en-GB" sz="26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𝐥𝐨𝐠</m:t>
                        </m:r>
                      </m:fName>
                      <m:e>
                        <m:r>
                          <a:rPr lang="en-GB" sz="2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𝒌</m:t>
                        </m:r>
                        <m:r>
                          <a:rPr lang="en-GB" sz="2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𝒓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&gt;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2600" dirty="0" smtClean="0"/>
                  <a:t>, then quantile test scores cannot guarantee a constant-factor approximation for any value of parameter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𝑐</m:t>
                    </m:r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𝒓</m:t>
                    </m:r>
                    <m:r>
                      <a:rPr lang="en-GB" sz="2600" b="1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GB" sz="26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𝛀</m:t>
                    </m:r>
                    <m:d>
                      <m:dPr>
                        <m:ctrlPr>
                          <a:rPr lang="en-GB" sz="2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GB" sz="2600" b="1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GB" sz="2600" b="1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𝒌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/>
                  <a:t>, then quantile test scores with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𝑐</m:t>
                    </m:r>
                    <m:r>
                      <a:rPr lang="en-GB" sz="26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600" dirty="0" smtClean="0"/>
                  <a:t> provide a constant-factor approximation.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2502" y="1825625"/>
                <a:ext cx="10515600" cy="3260287"/>
              </a:xfrm>
              <a:blipFill rotWithShape="0">
                <a:blip r:embed="rId3"/>
                <a:stretch>
                  <a:fillRect l="-1043" t="-2804"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338825" y="5950102"/>
            <a:ext cx="3401028" cy="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16243" y="5832053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243" y="5832053"/>
                <a:ext cx="3516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16541" y="5729808"/>
            <a:ext cx="1912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Sharp threshold: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3613" y="6276591"/>
                <a:ext cx="156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charset="0"/>
                        </a:rPr>
                        <m:t>Θ</m:t>
                      </m:r>
                      <m:r>
                        <a:rPr lang="en-GB" b="0" i="1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GB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613" y="6276591"/>
                <a:ext cx="156357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6854144" y="5765436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94433" y="5765436"/>
            <a:ext cx="0" cy="36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441044" y="627074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44" y="6270743"/>
                <a:ext cx="36580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253684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Single-portfolio utility </a:t>
            </a:r>
            <a:r>
              <a:rPr lang="en-US" dirty="0" err="1" smtClean="0"/>
              <a:t>maximisation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a set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8899" y="1952947"/>
                <a:ext cx="9069729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A pair of set functions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r>
                      <a:rPr lang="en-GB" sz="2600" b="0" i="1" smtClean="0">
                        <a:latin typeface="Cambria Math" charset="0"/>
                      </a:rPr>
                      <m:t>𝑤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is said to be a </a:t>
                </a:r>
                <a14:m>
                  <m:oMath xmlns:m="http://schemas.openxmlformats.org/officeDocument/2006/math">
                    <m:r>
                      <a:rPr lang="en-GB" sz="2600" b="1" i="1">
                        <a:latin typeface="Cambria Math" charset="0"/>
                      </a:rPr>
                      <m:t>(</m:t>
                    </m:r>
                    <m:r>
                      <a:rPr lang="en-GB" sz="2600" b="1" i="1">
                        <a:latin typeface="Cambria Math" charset="0"/>
                      </a:rPr>
                      <m:t>𝒑</m:t>
                    </m:r>
                    <m:r>
                      <a:rPr lang="en-GB" sz="2600" b="1" i="1">
                        <a:latin typeface="Cambria Math" charset="0"/>
                      </a:rPr>
                      <m:t>,</m:t>
                    </m:r>
                    <m:r>
                      <a:rPr lang="en-GB" sz="2600" b="1" i="1">
                        <a:latin typeface="Cambria Math" charset="0"/>
                      </a:rPr>
                      <m:t>𝒒</m:t>
                    </m:r>
                    <m:r>
                      <a:rPr lang="en-GB" sz="26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b="1" dirty="0"/>
                  <a:t>-sketch</a:t>
                </a:r>
                <a:r>
                  <a:rPr lang="en-US" sz="2600" dirty="0" smtClean="0"/>
                  <a:t> of a set function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if the following holds: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		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𝑝𝑣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≤</m:t>
                    </m:r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≤</m:t>
                    </m:r>
                    <m:r>
                      <a:rPr lang="en-GB" sz="2600" b="0" i="1" smtClean="0">
                        <a:latin typeface="Cambria Math" charset="0"/>
                      </a:rPr>
                      <m:t>𝑞𝑤</m:t>
                    </m:r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a:rPr lang="en-GB" sz="2600" b="0" i="1" smtClean="0">
                        <a:latin typeface="Cambria Math" charset="0"/>
                      </a:rPr>
                      <m:t>𝑠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 for all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𝑆</m:t>
                    </m:r>
                    <m:r>
                      <a:rPr lang="en-GB" sz="2600" b="0" i="1" smtClean="0">
                        <a:latin typeface="Cambria Math" charset="0"/>
                      </a:rPr>
                      <m:t>⊆</m:t>
                    </m:r>
                    <m:r>
                      <a:rPr lang="en-GB" sz="26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600" dirty="0" smtClean="0"/>
                  <a:t>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(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𝑝</m:t>
                    </m:r>
                    <m:r>
                      <a:rPr lang="en-US" sz="2600" i="1" dirty="0" err="1" smtClean="0">
                        <a:latin typeface="Cambria Math" charset="0"/>
                      </a:rPr>
                      <m:t>,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𝑞</m:t>
                    </m:r>
                    <m:r>
                      <a:rPr 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-sketch, we call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600" dirty="0" smtClean="0"/>
                  <a:t> a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 charset="0"/>
                      </a:rPr>
                      <m:t>(</m:t>
                    </m:r>
                    <m:r>
                      <a:rPr lang="en-US" sz="2600" b="1" i="1" dirty="0" err="1">
                        <a:latin typeface="Cambria Math" charset="0"/>
                      </a:rPr>
                      <m:t>𝒑</m:t>
                    </m:r>
                    <m:r>
                      <a:rPr lang="en-US" sz="2600" b="1" i="1" dirty="0" err="1">
                        <a:latin typeface="Cambria Math" charset="0"/>
                      </a:rPr>
                      <m:t>,</m:t>
                    </m:r>
                    <m:r>
                      <a:rPr lang="en-US" sz="2600" b="1" i="1" dirty="0" err="1">
                        <a:latin typeface="Cambria Math" charset="0"/>
                      </a:rPr>
                      <m:t>𝒒</m:t>
                    </m:r>
                    <m:r>
                      <a:rPr lang="en-US" sz="2600" b="1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b="1" dirty="0" smtClean="0"/>
                  <a:t>-strong sketch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8899" y="1952947"/>
                <a:ext cx="9069729" cy="4351338"/>
              </a:xfrm>
              <a:blipFill rotWithShape="0">
                <a:blip r:embed="rId2"/>
                <a:stretch>
                  <a:fillRect l="-1008" t="-2101" r="-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3975" y="1776416"/>
            <a:ext cx="10204050" cy="346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Sketching and submodular utility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5334" y="1894350"/>
                <a:ext cx="9944100" cy="31746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Lemma 1</a:t>
                </a:r>
                <a:r>
                  <a:rPr lang="en-US" sz="2600" dirty="0" smtClean="0"/>
                  <a:t>: Suppose that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is a submodular set function and that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charset="0"/>
                      </a:rPr>
                      <m:t>(</m:t>
                    </m:r>
                    <m:r>
                      <a:rPr lang="en-GB" sz="2600" i="1">
                        <a:latin typeface="Cambria Math" charset="0"/>
                      </a:rPr>
                      <m:t>𝑣</m:t>
                    </m:r>
                    <m:r>
                      <a:rPr lang="en-GB" sz="2600" i="1">
                        <a:latin typeface="Cambria Math" charset="0"/>
                      </a:rPr>
                      <m:t>,</m:t>
                    </m:r>
                    <m:r>
                      <a:rPr lang="en-GB" sz="2600" i="1">
                        <a:latin typeface="Cambria Math" charset="0"/>
                      </a:rPr>
                      <m:t>𝑤</m:t>
                    </m:r>
                    <m:r>
                      <a:rPr lang="en-GB" sz="2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is a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(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𝑝</m:t>
                    </m:r>
                    <m:r>
                      <a:rPr lang="en-US" sz="2600" i="1" dirty="0" err="1" smtClean="0">
                        <a:latin typeface="Cambria Math" charset="0"/>
                      </a:rPr>
                      <m:t>,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𝑞</m:t>
                    </m:r>
                    <m:r>
                      <a:rPr 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-sketch such that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GB" sz="2600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GB" sz="2600" b="0" i="1" smtClean="0">
                            <a:latin typeface="Cambria Math" charset="0"/>
                            <a:sym typeface="Wingdings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GB" sz="2600" b="0" i="1" smtClean="0">
                                <a:latin typeface="Cambria Math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GB" sz="2600" b="0" i="1" smtClean="0">
                                <a:latin typeface="Cambria Math" charset="0"/>
                                <a:sym typeface="Wingdings"/>
                              </a:rPr>
                              <m:t>𝑆</m:t>
                            </m:r>
                          </m:e>
                        </m:d>
                        <m:r>
                          <a:rPr lang="en-GB" sz="2600" b="0" i="1" smtClean="0">
                            <a:latin typeface="Cambria Math" charset="0"/>
                            <a:sym typeface="Wingdings"/>
                          </a:rPr>
                          <m:t>=</m:t>
                        </m:r>
                        <m:r>
                          <a:rPr lang="en-GB" sz="2600" b="0" i="1" smtClean="0">
                            <a:latin typeface="Cambria Math" charset="0"/>
                            <a:sym typeface="Wingdings"/>
                          </a:rPr>
                          <m:t>𝑘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a:rPr lang="en-GB" sz="2600" b="0" i="1" smtClean="0">
                        <a:latin typeface="Cambria Math" charset="0"/>
                      </a:rPr>
                      <m:t>𝑆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it holds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		</a:t>
                </a:r>
                <a:r>
                  <a:rPr lang="en-GB" sz="2600" b="0" dirty="0" smtClean="0"/>
                  <a:t>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𝑤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≤</m:t>
                    </m:r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600" dirty="0" smtClean="0"/>
                  <a:t>for all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𝑆</m:t>
                    </m:r>
                    <m:r>
                      <a:rPr lang="en-GB" sz="2600" b="0" i="1" smtClean="0">
                        <a:latin typeface="Cambria Math" charset="0"/>
                      </a:rPr>
                      <m:t>⊆</m:t>
                    </m:r>
                    <m:r>
                      <a:rPr lang="en-GB" sz="26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600" dirty="0" smtClean="0"/>
                  <a:t>: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𝑆</m:t>
                    </m:r>
                    <m:r>
                      <a:rPr lang="en-GB" sz="2600" b="0" i="1" smtClean="0">
                        <a:latin typeface="Cambria Math" charset="0"/>
                      </a:rPr>
                      <m:t>∩</m:t>
                    </m:r>
                    <m:sSup>
                      <m:s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GB" sz="2600" b="0" i="1" smtClean="0">
                        <a:latin typeface="Cambria Math" charset="0"/>
                      </a:rPr>
                      <m:t>=∅</m:t>
                    </m:r>
                  </m:oMath>
                </a14:m>
                <a:r>
                  <a:rPr lang="en-US" sz="2600" dirty="0" smtClean="0"/>
                  <a:t>.</a:t>
                </a:r>
                <a:br>
                  <a:rPr lang="en-US" sz="2600" dirty="0" smtClean="0"/>
                </a:br>
                <a:r>
                  <a:rPr lang="en-US" sz="2600" dirty="0" smtClean="0"/>
                  <a:t> </a:t>
                </a:r>
                <a:br>
                  <a:rPr lang="en-US" sz="2600" dirty="0" smtClean="0"/>
                </a:br>
                <a:r>
                  <a:rPr lang="en-US" sz="2600" dirty="0" smtClean="0"/>
                  <a:t>Then</a:t>
                </a:r>
                <a:br>
                  <a:rPr lang="en-US" sz="2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sz="2600" i="1" dirty="0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600" b="0" i="1" dirty="0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GB" sz="2600" b="0" i="1" dirty="0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GB" sz="2600" b="0" i="1" dirty="0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GB" sz="2600" b="0" i="1" dirty="0" smtClean="0"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mr-IN" sz="26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2600" b="0" i="1" dirty="0" smtClean="0">
                              <a:latin typeface="Cambria Math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600" b="0" i="1" dirty="0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GB" sz="2600" b="0" i="1" dirty="0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GB" sz="2600" b="0" i="1" dirty="0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  <m:r>
                        <a:rPr lang="en-GB" sz="2600" b="0" i="1" dirty="0" smtClean="0">
                          <a:latin typeface="Cambria Math" charset="0"/>
                        </a:rPr>
                        <m:t>𝑢</m:t>
                      </m:r>
                      <m:r>
                        <a:rPr lang="en-GB" sz="2600" b="0" i="1" dirty="0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600" b="0" i="0" dirty="0" smtClean="0">
                          <a:latin typeface="Cambria Math" charset="0"/>
                        </a:rPr>
                        <m:t>OPT</m:t>
                      </m:r>
                      <m:r>
                        <a:rPr lang="en-GB" sz="26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5334" y="1894350"/>
                <a:ext cx="9944100" cy="3174638"/>
              </a:xfrm>
              <a:blipFill rotWithShape="0">
                <a:blip r:embed="rId2"/>
                <a:stretch>
                  <a:fillRect l="-1104" t="-2879" r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test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600" dirty="0" smtClean="0"/>
                  <a:t>Suppose given are a utility function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, test </a:t>
                </a:r>
                <a:r>
                  <a:rPr lang="en-US" sz="2600" dirty="0" smtClean="0"/>
                  <a:t>scores</a:t>
                </a:r>
                <a14:m>
                  <m:oMath xmlns:m="http://schemas.openxmlformats.org/officeDocument/2006/math">
                    <m:r>
                      <a:rPr lang="en-GB" sz="2600" b="0" i="0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, </m:t>
                    </m:r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,…, </m:t>
                    </m:r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𝑛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600" dirty="0" smtClean="0"/>
                  <a:t>, </a:t>
                </a:r>
                <a:r>
                  <a:rPr lang="en-US" sz="2600" dirty="0" smtClean="0"/>
                  <a:t>and two set functions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600" dirty="0" smtClean="0"/>
                  <a:t> defined </a:t>
                </a:r>
                <a:r>
                  <a:rPr lang="en-US" sz="2600" dirty="0" smtClean="0"/>
                  <a:t>by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	</a:t>
                </a: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𝑣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min</m:t>
                        </m:r>
                      </m:fName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6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GB" sz="2600" b="0" i="1" smtClean="0">
                            <a:latin typeface="Cambria Math" charset="0"/>
                          </a:rPr>
                          <m:t>: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𝑤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max</m:t>
                        </m:r>
                      </m:fName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{</m:t>
                        </m:r>
                        <m:sSubSup>
                          <m:sSubSup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sz="26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GB" sz="2600" b="0" i="1" smtClean="0">
                            <a:latin typeface="Cambria Math" charset="0"/>
                          </a:rPr>
                          <m:t>: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2600" dirty="0" smtClean="0"/>
                  <a:t>. </a:t>
                </a:r>
                <a:br>
                  <a:rPr lang="en-US" sz="2600" dirty="0" smtClean="0"/>
                </a:br>
                <a:endParaRPr lang="en-US" sz="2600" dirty="0"/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charset="0"/>
                      </a:rPr>
                      <m:t>(</m:t>
                    </m:r>
                    <m:r>
                      <a:rPr lang="en-GB" sz="2600" i="1">
                        <a:latin typeface="Cambria Math" charset="0"/>
                      </a:rPr>
                      <m:t>𝑣</m:t>
                    </m:r>
                    <m:r>
                      <a:rPr lang="en-GB" sz="2600" i="1">
                        <a:latin typeface="Cambria Math" charset="0"/>
                      </a:rPr>
                      <m:t>,</m:t>
                    </m:r>
                    <m:r>
                      <a:rPr lang="en-GB" sz="2600" i="1">
                        <a:latin typeface="Cambria Math" charset="0"/>
                      </a:rPr>
                      <m:t>𝑤</m:t>
                    </m:r>
                    <m:r>
                      <a:rPr lang="en-GB" sz="2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i="1">
                            <a:latin typeface="Cambria Math" charset="0"/>
                          </a:rPr>
                          <m:t>𝑝</m:t>
                        </m:r>
                        <m:r>
                          <a:rPr lang="en-GB" sz="2600" i="1">
                            <a:latin typeface="Cambria Math" charset="0"/>
                          </a:rPr>
                          <m:t>,</m:t>
                        </m:r>
                        <m:r>
                          <a:rPr lang="en-GB" sz="2600" i="1">
                            <a:latin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600" dirty="0"/>
                  <a:t>-sketch of the set function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charset="0"/>
                      </a:rPr>
                      <m:t> </m:t>
                    </m:r>
                    <m:r>
                      <a:rPr lang="en-US" sz="2600" i="1" dirty="0">
                        <a:latin typeface="Cambria Math" charset="0"/>
                      </a:rPr>
                      <m:t>𝑢</m:t>
                    </m:r>
                    <m:r>
                      <a:rPr lang="en-GB" sz="2600" b="0" i="1" dirty="0" smtClean="0">
                        <a:latin typeface="Cambria Math" charset="0"/>
                      </a:rPr>
                      <m:t>,</m:t>
                    </m:r>
                    <m:r>
                      <a:rPr lang="en-US" sz="2600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we say that given test scores are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charset="0"/>
                      </a:rPr>
                      <m:t>(</m:t>
                    </m:r>
                    <m:r>
                      <a:rPr lang="en-US" sz="2600" b="1" i="1" dirty="0" err="1" smtClean="0">
                        <a:latin typeface="Cambria Math" charset="0"/>
                      </a:rPr>
                      <m:t>𝒑</m:t>
                    </m:r>
                    <m:r>
                      <a:rPr lang="en-US" sz="2600" b="1" i="1" dirty="0" err="1" smtClean="0">
                        <a:latin typeface="Cambria Math" charset="0"/>
                      </a:rPr>
                      <m:t>,</m:t>
                    </m:r>
                    <m:r>
                      <a:rPr lang="en-US" sz="2600" b="1" i="1" dirty="0" err="1" smtClean="0">
                        <a:latin typeface="Cambria Math" charset="0"/>
                      </a:rPr>
                      <m:t>𝒒</m:t>
                    </m:r>
                    <m:r>
                      <a:rPr lang="en-US" sz="2600" b="1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b="1" dirty="0" smtClean="0"/>
                  <a:t>-good test scores</a:t>
                </a:r>
                <a:r>
                  <a:rPr lang="en-US" sz="2600" dirty="0" smtClean="0"/>
                  <a:t>.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charset="0"/>
                      </a:rPr>
                      <m:t>𝑝</m:t>
                    </m:r>
                    <m:r>
                      <a:rPr lang="en-GB" sz="2600" i="1">
                        <a:latin typeface="Cambria Math" charset="0"/>
                      </a:rPr>
                      <m:t>/</m:t>
                    </m:r>
                    <m:r>
                      <a:rPr lang="en-GB" sz="2600" i="1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dirty="0" smtClean="0"/>
                  <a:t>constant, they are said to be </a:t>
                </a:r>
                <a:r>
                  <a:rPr lang="en-US" sz="2600" b="1" dirty="0" smtClean="0"/>
                  <a:t>good test scores</a:t>
                </a:r>
                <a:r>
                  <a:rPr lang="en-US" sz="2600" dirty="0" smtClean="0"/>
                  <a:t>.</a:t>
                </a:r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Single-portfolio utility </a:t>
            </a:r>
            <a:r>
              <a:rPr lang="en-US" dirty="0" err="1" smtClean="0"/>
              <a:t>maximisation</a:t>
            </a:r>
            <a:endParaRPr lang="en-US" dirty="0"/>
          </a:p>
        </p:txBody>
      </p:sp>
      <p:sp>
        <p:nvSpPr>
          <p:cNvPr id="9" name="AutoShape 4" descr="rl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772299" y="6148808"/>
                <a:ext cx="8830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Problem</a:t>
                </a:r>
                <a:r>
                  <a:rPr lang="en-US" sz="2400" dirty="0" smtClean="0"/>
                  <a:t>: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that </a:t>
                </a:r>
                <a:r>
                  <a:rPr lang="en-US" sz="2400" dirty="0" err="1" smtClean="0"/>
                  <a:t>maximises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over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99" y="6148808"/>
                <a:ext cx="883082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262698" y="1583608"/>
            <a:ext cx="5728447" cy="4388907"/>
            <a:chOff x="274181" y="1869696"/>
            <a:chExt cx="5728447" cy="4388907"/>
          </a:xfrm>
        </p:grpSpPr>
        <p:sp>
          <p:nvSpPr>
            <p:cNvPr id="14" name="Oval 13"/>
            <p:cNvSpPr/>
            <p:nvPr/>
          </p:nvSpPr>
          <p:spPr>
            <a:xfrm>
              <a:off x="274181" y="3705052"/>
              <a:ext cx="5728447" cy="204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9377" y="4281894"/>
              <a:ext cx="731345" cy="73134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0593" y="4316100"/>
              <a:ext cx="695968" cy="69713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054" y="4340886"/>
              <a:ext cx="672353" cy="672353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711447" y="4289914"/>
              <a:ext cx="723325" cy="723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3840879" y="4477007"/>
                  <a:ext cx="461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879" y="4477007"/>
                  <a:ext cx="461985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/>
            <p:cNvCxnSpPr/>
            <p:nvPr/>
          </p:nvCxnSpPr>
          <p:spPr>
            <a:xfrm flipV="1">
              <a:off x="1096099" y="2673608"/>
              <a:ext cx="1849266" cy="1665674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140550" y="2667036"/>
              <a:ext cx="912391" cy="1734616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9" idx="0"/>
            </p:cNvCxnSpPr>
            <p:nvPr/>
          </p:nvCxnSpPr>
          <p:spPr>
            <a:xfrm flipH="1" flipV="1">
              <a:off x="3074753" y="2641825"/>
              <a:ext cx="33824" cy="1674275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 flipV="1">
              <a:off x="3108577" y="2656564"/>
              <a:ext cx="1926024" cy="1745088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861853" y="4989234"/>
                  <a:ext cx="2250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853" y="4989234"/>
                  <a:ext cx="225010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0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1924178" y="4960141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178" y="4960141"/>
                  <a:ext cx="385042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902429" y="4960553"/>
                  <a:ext cx="3942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29" y="4960553"/>
                  <a:ext cx="394210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4915737" y="5889271"/>
              <a:ext cx="890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options</a:t>
              </a:r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78335" y="5271220"/>
                  <a:ext cx="43620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335" y="5271220"/>
                  <a:ext cx="436209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4414544" y="5580993"/>
              <a:ext cx="421410" cy="298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512185" y="1869696"/>
              <a:ext cx="965788" cy="96578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74941" y="1565926"/>
            <a:ext cx="6734519" cy="4406589"/>
            <a:chOff x="6199954" y="1841796"/>
            <a:chExt cx="6734519" cy="4406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9576579" y="2074229"/>
                  <a:ext cx="33578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utility of portfolio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𝑆</m:t>
                      </m:r>
                    </m:oMath>
                  </a14:m>
                  <a:r>
                    <a:rPr lang="en-US" sz="2400" dirty="0" smtClean="0"/>
                    <a:t>: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latin typeface="Cambria Math" charset="0"/>
                        </a:rPr>
                        <m:t>𝑢</m:t>
                      </m:r>
                      <m:d>
                        <m:d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GB" sz="2400" i="1" dirty="0">
                              <a:latin typeface="Cambria Math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579" y="2074229"/>
                  <a:ext cx="3357894" cy="4616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722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/>
            <p:cNvSpPr/>
            <p:nvPr/>
          </p:nvSpPr>
          <p:spPr>
            <a:xfrm>
              <a:off x="6199954" y="3706096"/>
              <a:ext cx="5728447" cy="20446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6584" y="4312986"/>
              <a:ext cx="672353" cy="67235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0624977" y="4262014"/>
              <a:ext cx="723325" cy="72332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754409" y="4449107"/>
                  <a:ext cx="461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409" y="4449107"/>
                  <a:ext cx="461985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775383" y="4961334"/>
                  <a:ext cx="22501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383" y="4961334"/>
                  <a:ext cx="225010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0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0815959" y="4932653"/>
                  <a:ext cx="3942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5959" y="4932653"/>
                  <a:ext cx="394210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/>
            <p:cNvSpPr txBox="1"/>
            <p:nvPr/>
          </p:nvSpPr>
          <p:spPr>
            <a:xfrm>
              <a:off x="10810603" y="5879053"/>
              <a:ext cx="967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selected</a:t>
              </a:r>
              <a:endParaRPr lang="en-GB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7485425" y="3856072"/>
              <a:ext cx="3005715" cy="166476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42907" y="4253994"/>
              <a:ext cx="731345" cy="731345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74123" y="4288200"/>
              <a:ext cx="695968" cy="697139"/>
            </a:xfrm>
            <a:prstGeom prst="rect">
              <a:avLst/>
            </a:prstGeom>
          </p:spPr>
        </p:pic>
        <p:cxnSp>
          <p:nvCxnSpPr>
            <p:cNvPr id="44" name="Straight Connector 43"/>
            <p:cNvCxnSpPr/>
            <p:nvPr/>
          </p:nvCxnSpPr>
          <p:spPr>
            <a:xfrm flipV="1">
              <a:off x="8054080" y="2639136"/>
              <a:ext cx="912391" cy="1734616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9" idx="0"/>
            </p:cNvCxnSpPr>
            <p:nvPr/>
          </p:nvCxnSpPr>
          <p:spPr>
            <a:xfrm flipH="1" flipV="1">
              <a:off x="8988283" y="2613925"/>
              <a:ext cx="33824" cy="1674275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9576579" y="4932653"/>
                  <a:ext cx="3836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579" y="4932653"/>
                  <a:ext cx="383631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Connector 56"/>
            <p:cNvCxnSpPr/>
            <p:nvPr/>
          </p:nvCxnSpPr>
          <p:spPr>
            <a:xfrm>
              <a:off x="9863619" y="5240314"/>
              <a:ext cx="946984" cy="660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25715" y="1841796"/>
              <a:ext cx="965788" cy="965788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test scores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28860" y="1709738"/>
                <a:ext cx="94869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If given test scores are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 (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𝑝</m:t>
                    </m:r>
                    <m:r>
                      <a:rPr lang="en-US" sz="2600" i="1" dirty="0" err="1" smtClean="0">
                        <a:latin typeface="Cambria Math" charset="0"/>
                      </a:rPr>
                      <m:t>,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𝑞</m:t>
                    </m:r>
                    <m:r>
                      <a:rPr 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-good test scores, then for any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charset="0"/>
                          </a:rPr>
                          <m:t>𝑆</m:t>
                        </m:r>
                      </m:e>
                      <m:sup>
                        <m:r>
                          <a:rPr lang="en-US" sz="2600" i="1" dirty="0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 smtClean="0"/>
                  <a:t> that consists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options with highest test scores: 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GB" sz="2600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≥</m:t>
                    </m:r>
                    <m:f>
                      <m:fPr>
                        <m:ctrlPr>
                          <a:rPr lang="mr-IN" sz="2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GB" sz="2600" b="0" i="1" smtClean="0">
                            <a:latin typeface="Cambria Math" charset="0"/>
                          </a:rPr>
                          <m:t>𝑝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𝑞</m:t>
                        </m:r>
                      </m:den>
                    </m:f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OPT</m:t>
                        </m:r>
                      </m:e>
                    </m:d>
                  </m:oMath>
                </a14:m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If given test scores are good test scores, then a set of options with highest test scores yields a constant-factor approximation of the optimum utility. 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8860" y="1709738"/>
                <a:ext cx="9486901" cy="4351338"/>
              </a:xfrm>
              <a:blipFill rotWithShape="0">
                <a:blip r:embed="rId2"/>
                <a:stretch>
                  <a:fillRect l="-964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954303" y="1801703"/>
            <a:ext cx="733097" cy="709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0021" y="2622166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Lemma 1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good test scores exist?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049000" cy="373221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First, we define special type of test scores, we refer to as </a:t>
                </a:r>
                <a:r>
                  <a:rPr lang="en-US" sz="2600" i="1" dirty="0" smtClean="0"/>
                  <a:t>replication test scores</a:t>
                </a:r>
              </a:p>
              <a:p>
                <a:endParaRPr lang="en-US" sz="2600" dirty="0" smtClean="0"/>
              </a:p>
              <a:p>
                <a:r>
                  <a:rPr lang="en-US" sz="2600" b="1" dirty="0" smtClean="0"/>
                  <a:t>Replication test scores</a:t>
                </a:r>
                <a:r>
                  <a:rPr lang="en-US" sz="2600" dirty="0" smtClean="0"/>
                  <a:t>: for any given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, reward function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600" dirty="0" smtClean="0"/>
                  <a:t> and portfolio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, replication test score is defined by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a:rPr lang="en-GB" sz="2600" b="1" i="0" smtClean="0">
                        <a:latin typeface="Cambria Math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GB" sz="2600" b="0" i="1" smtClean="0">
                                <a:latin typeface="Cambria Math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sz="2600" b="0" i="1" smtClean="0">
                                <a:latin typeface="Cambria Math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GB" sz="2600" b="0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600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GB" sz="26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6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GB" sz="2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endParaRPr lang="en-US" sz="2600" dirty="0" smtClean="0"/>
              </a:p>
              <a:p>
                <a:pPr marL="0" indent="0">
                  <a:buNone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049000" cy="3732213"/>
              </a:xfrm>
              <a:blipFill rotWithShape="0">
                <a:blip r:embed="rId2"/>
                <a:stretch>
                  <a:fillRect l="-883" t="-2447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915150" y="4771325"/>
            <a:ext cx="442913" cy="57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33554" y="5400672"/>
                <a:ext cx="4410246" cy="92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600" dirty="0"/>
                  <a:t>independent random variables </a:t>
                </a:r>
                <a:endParaRPr lang="en-US" sz="2600" dirty="0" smtClean="0"/>
              </a:p>
              <a:p>
                <a:pPr algn="ctr"/>
                <a:r>
                  <a:rPr lang="en-US" sz="2600" dirty="0" smtClean="0"/>
                  <a:t>according </a:t>
                </a:r>
                <a:r>
                  <a:rPr lang="en-US" sz="2600" dirty="0"/>
                  <a:t>to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554" y="5400672"/>
                <a:ext cx="4410246" cy="924677"/>
              </a:xfrm>
              <a:prstGeom prst="rect">
                <a:avLst/>
              </a:prstGeom>
              <a:blipFill rotWithShape="0">
                <a:blip r:embed="rId3"/>
                <a:stretch>
                  <a:fillRect l="-2075" t="-5263" r="-193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5894" y="1667538"/>
            <a:ext cx="10067280" cy="2186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good test scores exist?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7407" y="1871925"/>
                <a:ext cx="9854111" cy="202874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</a:t>
                </a:r>
                <a:r>
                  <a:rPr lang="en-US" sz="2600" dirty="0" smtClean="0"/>
                  <a:t>. </a:t>
                </a:r>
                <a:r>
                  <a:rPr lang="en-US" sz="2600" i="1" dirty="0" smtClean="0"/>
                  <a:t>Suppose that for a set function according to a stochastic reward system there exist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charset="0"/>
                      </a:rPr>
                      <m:t>(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𝑝</m:t>
                    </m:r>
                    <m:r>
                      <a:rPr lang="en-US" sz="2600" i="1" dirty="0" err="1" smtClean="0">
                        <a:latin typeface="Cambria Math" charset="0"/>
                      </a:rPr>
                      <m:t>,</m:t>
                    </m:r>
                    <m:r>
                      <a:rPr lang="en-US" sz="2600" i="1" dirty="0" err="1" smtClean="0">
                        <a:latin typeface="Cambria Math" charset="0"/>
                      </a:rPr>
                      <m:t>𝑞</m:t>
                    </m:r>
                    <m:r>
                      <a:rPr lang="en-US" sz="26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i="1" dirty="0" smtClean="0"/>
                  <a:t>-good test scores. </a:t>
                </a:r>
                <a:br>
                  <a:rPr lang="en-US" sz="2600" i="1" dirty="0" smtClean="0"/>
                </a:br>
                <a:r>
                  <a:rPr lang="en-US" sz="2600" i="1" dirty="0" smtClean="0"/>
                  <a:t/>
                </a:r>
                <a:br>
                  <a:rPr lang="en-US" sz="2600" i="1" dirty="0" smtClean="0"/>
                </a:br>
                <a:r>
                  <a:rPr lang="en-US" sz="2600" i="1" dirty="0" smtClean="0"/>
                  <a:t>Then, the replication test scores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GB" sz="2600" b="0" i="1" smtClean="0">
                                <a:latin typeface="Cambria Math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GB" sz="2600" b="0" i="1" smtClean="0">
                                <a:latin typeface="Cambria Math" charset="0"/>
                              </a:rPr>
                              <m:t>𝑞</m:t>
                            </m:r>
                          </m:den>
                        </m:f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GB" sz="2600" b="0" i="1" smtClean="0">
                                <a:latin typeface="Cambria Math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GB" sz="2600" b="0" i="1" smtClean="0">
                                <a:latin typeface="Cambria Math" charset="0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i="1" dirty="0" smtClean="0"/>
                  <a:t>-good test scores.</a:t>
                </a:r>
                <a:br>
                  <a:rPr lang="en-US" sz="2600" i="1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7407" y="1871925"/>
                <a:ext cx="9854111" cy="2028744"/>
              </a:xfrm>
              <a:blipFill rotWithShape="0">
                <a:blip r:embed="rId2"/>
                <a:stretch>
                  <a:fillRect l="-1113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111468" y="4709425"/>
            <a:ext cx="9916511" cy="1292662"/>
            <a:chOff x="1111468" y="4709425"/>
            <a:chExt cx="9916511" cy="1292662"/>
          </a:xfrm>
        </p:grpSpPr>
        <p:sp>
          <p:nvSpPr>
            <p:cNvPr id="4" name="Right Arrow 3"/>
            <p:cNvSpPr/>
            <p:nvPr/>
          </p:nvSpPr>
          <p:spPr>
            <a:xfrm>
              <a:off x="1111468" y="4816366"/>
              <a:ext cx="733097" cy="7094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5944" y="4709425"/>
              <a:ext cx="905203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smtClean="0"/>
                <a:t>In order to </a:t>
              </a:r>
              <a:r>
                <a:rPr lang="en-US" sz="2600" dirty="0"/>
                <a:t>check whether good test scores exist, it suffices to check whether replication test scores are good test scores.</a:t>
              </a:r>
              <a:br>
                <a:rPr lang="en-US" sz="2600" dirty="0"/>
              </a:br>
              <a:endParaRPr lang="en-US" sz="26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Existence of good replication test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3910" y="1839912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C1:</a:t>
                </a:r>
                <a:r>
                  <a:rPr lang="en-US" sz="2600" dirty="0" smtClean="0"/>
                  <a:t>	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600" dirty="0" smtClean="0"/>
                  <a:t> is a non-negative anonymous monotone submodular value function</a:t>
                </a:r>
              </a:p>
              <a:p>
                <a:pPr marL="0" indent="0">
                  <a:buNone/>
                </a:pPr>
                <a:r>
                  <a:rPr lang="en-US" sz="2600" b="1" dirty="0" smtClean="0"/>
                  <a:t>C2:</a:t>
                </a:r>
                <a:r>
                  <a:rPr lang="en-US" sz="2600" dirty="0" smtClean="0"/>
                  <a:t>	For any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𝑥</m:t>
                    </m:r>
                    <m:r>
                      <a:rPr lang="en-GB" sz="2600" b="0" i="1" smtClean="0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600" b="1" i="0" smtClean="0">
                            <a:latin typeface="Cambria Math" charset="0"/>
                          </a:rPr>
                          <m:t>𝐑</m:t>
                        </m:r>
                      </m:e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𝑦</m:t>
                    </m:r>
                    <m:r>
                      <a:rPr lang="en-GB" sz="2600" b="0" i="1" smtClean="0">
                        <a:latin typeface="Cambria Math" charset="0"/>
                      </a:rPr>
                      <m:t>∈</m:t>
                    </m:r>
                    <m:r>
                      <a:rPr lang="en-GB" sz="2600" b="1" i="0" smtClean="0">
                        <a:latin typeface="Cambria Math" charset="0"/>
                      </a:rPr>
                      <m:t>𝐑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r>
                      <a:rPr lang="en-GB" sz="2600" b="0" i="1" dirty="0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GB" sz="2600" b="0" i="1" dirty="0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b="0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GB" sz="26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𝑔</m:t>
                            </m:r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)</m:t>
                            </m:r>
                          </m:e>
                        </m:d>
                        <m:r>
                          <a:rPr lang="en-GB" sz="2600" b="0" i="1" dirty="0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dirty="0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GB" sz="2600" b="0" i="1" dirty="0" smtClean="0">
                        <a:latin typeface="Cambria Math" charset="0"/>
                      </a:rPr>
                      <m:t>≤</m:t>
                    </m:r>
                    <m:r>
                      <a:rPr lang="en-GB" sz="2600" b="0" i="1" dirty="0" smtClean="0">
                        <a:latin typeface="Cambria Math" charset="0"/>
                      </a:rPr>
                      <m:t>𝑔</m:t>
                    </m:r>
                    <m:r>
                      <a:rPr lang="en-GB" sz="2600" b="0" i="1" dirty="0" smtClean="0">
                        <a:latin typeface="Cambria Math" charset="0"/>
                      </a:rPr>
                      <m:t>((</m:t>
                    </m:r>
                    <m:r>
                      <a:rPr lang="en-GB" sz="2600" b="0" i="1" dirty="0" smtClean="0">
                        <a:latin typeface="Cambria Math" charset="0"/>
                      </a:rPr>
                      <m:t>𝑥</m:t>
                    </m:r>
                    <m:r>
                      <a:rPr lang="en-GB" sz="2600" b="0" i="1" dirty="0" smtClean="0">
                        <a:latin typeface="Cambria Math" charset="0"/>
                      </a:rPr>
                      <m:t>,</m:t>
                    </m:r>
                    <m:r>
                      <a:rPr lang="en-GB" sz="2600" b="0" i="1" dirty="0" smtClean="0">
                        <a:latin typeface="Cambria Math" charset="0"/>
                      </a:rPr>
                      <m:t>𝑦</m:t>
                    </m:r>
                    <m:r>
                      <a:rPr lang="en-GB" sz="2600" b="0" i="1" dirty="0" smtClean="0">
                        <a:latin typeface="Cambria Math" charset="0"/>
                      </a:rPr>
                      <m:t>))</m:t>
                    </m:r>
                  </m:oMath>
                </a14:m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Condition C1 implies that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dirty="0" smtClean="0"/>
                  <a:t> is a monotone submodular set function</a:t>
                </a:r>
              </a:p>
              <a:p>
                <a:r>
                  <a:rPr lang="en-US" sz="2600" dirty="0" smtClean="0"/>
                  <a:t>Condition C2 holds for all our example reward functions, except for top-m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600" dirty="0" smtClean="0"/>
                  <a:t> (in this case we can use Kleinberg and Raghu 2015)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910" y="1839912"/>
                <a:ext cx="10515600" cy="4351338"/>
              </a:xfrm>
              <a:blipFill rotWithShape="0">
                <a:blip r:embed="rId2"/>
                <a:stretch>
                  <a:fillRect l="-1043" t="-210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199" y="6262690"/>
                <a:ext cx="83713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charset="0"/>
                          </a:rPr>
                          <m:t>𝑔</m:t>
                        </m:r>
                      </m:e>
                      <m:sup>
                        <m:r>
                          <a:rPr lang="en-GB" sz="24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 smtClean="0"/>
                  <a:t> is the inverse of the production function for a team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6262690"/>
                <a:ext cx="837133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92" t="-10526" r="-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8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2969" y="1928155"/>
            <a:ext cx="10162571" cy="208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24" y="365125"/>
            <a:ext cx="11132013" cy="1325563"/>
          </a:xfrm>
        </p:spPr>
        <p:txBody>
          <a:bodyPr>
            <a:normAutofit/>
          </a:bodyPr>
          <a:lstStyle/>
          <a:p>
            <a:r>
              <a:rPr lang="en-US"/>
              <a:t>Existence of good replication test scores</a:t>
            </a:r>
            <a:r>
              <a:rPr lang="en-GB" dirty="0" smtClean="0"/>
              <a:t> (cont’d)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5885" y="2289702"/>
                <a:ext cx="9625492" cy="1496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</a:t>
                </a:r>
                <a:r>
                  <a:rPr lang="en-US" sz="2600" dirty="0" smtClean="0"/>
                  <a:t>: </a:t>
                </a:r>
                <a:r>
                  <a:rPr lang="en-US" sz="2600" i="1" dirty="0" smtClean="0"/>
                  <a:t>Consider any reward function that satisfies </a:t>
                </a:r>
                <a:r>
                  <a:rPr lang="en-US" sz="2600" dirty="0" smtClean="0"/>
                  <a:t>C1</a:t>
                </a:r>
                <a:r>
                  <a:rPr lang="en-US" sz="2600" b="1" i="1" dirty="0" smtClean="0"/>
                  <a:t> </a:t>
                </a:r>
                <a:r>
                  <a:rPr lang="en-US" sz="2600" i="1" dirty="0" smtClean="0"/>
                  <a:t>and </a:t>
                </a:r>
                <a:r>
                  <a:rPr lang="en-US" sz="2600" dirty="0" smtClean="0"/>
                  <a:t>C2</a:t>
                </a:r>
                <a:r>
                  <a:rPr lang="en-US" sz="2600" i="1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sz="2600" i="1" dirty="0"/>
                  <a:t/>
                </a:r>
                <a:br>
                  <a:rPr lang="en-US" sz="2600" i="1" dirty="0"/>
                </a:br>
                <a:r>
                  <a:rPr lang="en-US" sz="2600" i="1" dirty="0" smtClean="0"/>
                  <a:t>Then, the replication test scores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GB" sz="2600" i="1" smtClean="0">
                            <a:latin typeface="Cambria Math" charset="0"/>
                          </a:rPr>
                          <m:t>1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/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𝑒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,4</m:t>
                        </m:r>
                      </m:e>
                    </m:d>
                  </m:oMath>
                </a14:m>
                <a:r>
                  <a:rPr lang="en-US" sz="2600" i="1" dirty="0" smtClean="0"/>
                  <a:t>-good test scores.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5885" y="2289702"/>
                <a:ext cx="9625492" cy="1496488"/>
              </a:xfrm>
              <a:blipFill rotWithShape="0">
                <a:blip r:embed="rId2"/>
                <a:stretch>
                  <a:fillRect l="-1140" t="-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38200" y="5034294"/>
            <a:ext cx="11120438" cy="709448"/>
            <a:chOff x="838200" y="5020006"/>
            <a:chExt cx="11120438" cy="709448"/>
          </a:xfrm>
        </p:grpSpPr>
        <p:sp>
          <p:nvSpPr>
            <p:cNvPr id="5" name="Rectangle 4"/>
            <p:cNvSpPr/>
            <p:nvPr/>
          </p:nvSpPr>
          <p:spPr>
            <a:xfrm>
              <a:off x="1753746" y="5082252"/>
              <a:ext cx="102048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dirty="0" smtClean="0"/>
                <a:t>constant-factor approximation </a:t>
              </a:r>
              <a:r>
                <a:rPr lang="en-US" sz="2600" dirty="0"/>
                <a:t>for </a:t>
              </a:r>
              <a:r>
                <a:rPr lang="en-US" sz="2600" dirty="0" smtClean="0"/>
                <a:t>submodular </a:t>
              </a:r>
              <a:r>
                <a:rPr lang="en-US" sz="2600" dirty="0" err="1"/>
                <a:t>maximisation</a:t>
              </a:r>
              <a:r>
                <a:rPr lang="en-US" sz="2600" dirty="0"/>
                <a:t> problem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838200" y="5020006"/>
              <a:ext cx="733097" cy="7094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2" y="253684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Multi-portfolio utility </a:t>
            </a:r>
            <a:r>
              <a:rPr lang="en-US" dirty="0" err="1" smtClean="0"/>
              <a:t>maximisation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4494" y="1685031"/>
            <a:ext cx="10643888" cy="4466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2149" cy="1325563"/>
          </a:xfrm>
        </p:spPr>
        <p:txBody>
          <a:bodyPr/>
          <a:lstStyle/>
          <a:p>
            <a:r>
              <a:rPr lang="en-US" dirty="0"/>
              <a:t>Sketching and submodular </a:t>
            </a:r>
            <a:r>
              <a:rPr lang="en-US" dirty="0" smtClean="0"/>
              <a:t>utility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3395" y="1814051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Lemma 2</a:t>
                </a:r>
                <a:r>
                  <a:rPr lang="en-US" sz="2600" dirty="0" smtClean="0"/>
                  <a:t>: Consider a utility </a:t>
                </a:r>
                <a:r>
                  <a:rPr lang="en-US" sz="2600" dirty="0" err="1" smtClean="0"/>
                  <a:t>maximisation</a:t>
                </a:r>
                <a:r>
                  <a:rPr lang="en-US" sz="2600" dirty="0" smtClean="0"/>
                  <a:t> problem with utility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/>
                  <a:t> and cardinality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/>
                  <a:t>.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Suppose that </a:t>
                </a:r>
              </a:p>
              <a:p>
                <a:r>
                  <a:rPr lang="en-GB" sz="260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has a set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GB" sz="2600" i="1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 that is a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(</m:t>
                    </m:r>
                    <m:r>
                      <a:rPr lang="en-GB" sz="2600" b="0" i="1" smtClean="0">
                        <a:latin typeface="Cambria Math" charset="0"/>
                      </a:rPr>
                      <m:t>𝑝</m:t>
                    </m:r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r>
                      <a:rPr lang="en-GB" sz="2600" b="0" i="1" smtClean="0">
                        <a:latin typeface="Cambria Math" charset="0"/>
                      </a:rPr>
                      <m:t>𝑞</m:t>
                    </m:r>
                    <m:r>
                      <a:rPr lang="en-GB" sz="26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-strong sketch,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/>
                  <a:t> is an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sz="2600" dirty="0" smtClean="0"/>
                  <a:t>-approximation for the same </a:t>
                </a:r>
                <a:r>
                  <a:rPr lang="en-US" sz="2600" dirty="0" err="1" smtClean="0"/>
                  <a:t>optimisation</a:t>
                </a:r>
                <a:r>
                  <a:rPr lang="en-US" sz="2600" dirty="0" smtClean="0"/>
                  <a:t> problem, but with utility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600" dirty="0" smtClean="0"/>
                  <a:t>.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Then</a:t>
                </a:r>
                <a:br>
                  <a:rPr lang="en-US" sz="2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26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2600" b="0" i="1" smtClean="0">
                          <a:latin typeface="Cambria Math" charset="0"/>
                        </a:rPr>
                        <m:t>+…+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GB" sz="2600" b="0" i="1" smtClean="0">
                          <a:latin typeface="Cambria Math" charset="0"/>
                        </a:rPr>
                        <m:t>≥</m:t>
                      </m:r>
                      <m:r>
                        <a:rPr lang="en-GB" sz="2600" b="0" i="1" smtClean="0">
                          <a:latin typeface="Cambria Math" charset="0"/>
                        </a:rPr>
                        <m:t>𝛼</m:t>
                      </m:r>
                      <m:f>
                        <m:fPr>
                          <m:ctrlPr>
                            <a:rPr lang="mr-IN" sz="26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charset="0"/>
                            </a:rPr>
                            <m:t>𝑝</m:t>
                          </m:r>
                        </m:num>
                        <m:den>
                          <m:r>
                            <a:rPr lang="en-GB" sz="2600" b="0" i="1" smtClean="0">
                              <a:latin typeface="Cambria Math" charset="0"/>
                            </a:rPr>
                            <m:t>𝑞</m:t>
                          </m:r>
                        </m:den>
                      </m:f>
                      <m:r>
                        <a:rPr lang="en-GB" sz="2600" b="0" i="1" smtClean="0">
                          <a:latin typeface="Cambria Math" charset="0"/>
                        </a:rPr>
                        <m:t>𝑢</m:t>
                      </m:r>
                      <m:r>
                        <a:rPr lang="en-GB" sz="2600" b="0" i="1" smtClean="0">
                          <a:latin typeface="Cambria Math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GB" sz="2600" b="0" i="0" smtClean="0">
                          <a:latin typeface="Cambria Math" charset="0"/>
                        </a:rPr>
                        <m:t>OPT</m:t>
                      </m:r>
                      <m:r>
                        <a:rPr lang="en-GB" sz="26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600" dirty="0" smtClean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395" y="1814051"/>
                <a:ext cx="10515600" cy="4351338"/>
              </a:xfrm>
              <a:blipFill rotWithShape="0">
                <a:blip r:embed="rId2"/>
                <a:stretch>
                  <a:fillRect l="-1043" t="-2945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9678" y="1713837"/>
            <a:ext cx="10382489" cy="2543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sketch using replication test scores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74810" y="1956494"/>
                <a:ext cx="9509564" cy="2036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b="1" dirty="0" smtClean="0"/>
                  <a:t>Theorem</a:t>
                </a:r>
                <a:r>
                  <a:rPr lang="en-US" sz="2600" dirty="0" smtClean="0"/>
                  <a:t>: </a:t>
                </a:r>
                <a:r>
                  <a:rPr lang="en-US" sz="2600" i="1" dirty="0" smtClean="0"/>
                  <a:t>Suppose that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sz="2600" i="1" dirty="0" smtClean="0"/>
                  <a:t> is a set function according to a stochastic reward system that satisfies </a:t>
                </a:r>
                <a:r>
                  <a:rPr lang="en-US" sz="2600" dirty="0" smtClean="0"/>
                  <a:t>C1</a:t>
                </a:r>
                <a:r>
                  <a:rPr lang="en-US" sz="2600" i="1" dirty="0" smtClean="0"/>
                  <a:t> and </a:t>
                </a:r>
                <a:r>
                  <a:rPr lang="en-US" sz="2600" dirty="0" smtClean="0"/>
                  <a:t>C2</a:t>
                </a:r>
                <a:r>
                  <a:rPr lang="en-US" sz="2600" i="1" dirty="0" smtClean="0"/>
                  <a:t>. </a:t>
                </a:r>
                <a:br>
                  <a:rPr lang="en-US" sz="2600" i="1" dirty="0" smtClean="0"/>
                </a:br>
                <a:r>
                  <a:rPr lang="en-US" sz="2600" i="1" dirty="0" smtClean="0"/>
                  <a:t/>
                </a:r>
                <a:br>
                  <a:rPr lang="en-US" sz="2600" i="1" dirty="0" smtClean="0"/>
                </a:br>
                <a:r>
                  <a:rPr lang="en-US" sz="2600" i="1" dirty="0" smtClean="0"/>
                  <a:t>Then, it has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GB" sz="26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GB" sz="2600">
                            <a:latin typeface="Cambria Math" charset="0"/>
                          </a:rPr>
                          <m:t>2</m:t>
                        </m:r>
                        <m:d>
                          <m:dPr>
                            <m:ctrlPr>
                              <a:rPr lang="en-GB" sz="26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sz="2600">
                                <a:latin typeface="Cambria Math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GB" sz="26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6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GB" sz="2600">
                                    <a:latin typeface="Cambria Math" charset="0"/>
                                  </a:rPr>
                                  <m:t>k</m:t>
                                </m:r>
                              </m:e>
                            </m:func>
                          </m:e>
                        </m:d>
                        <m:r>
                          <a:rPr lang="en-GB" sz="2600" b="0" i="1" smtClean="0">
                            <a:latin typeface="Cambria Math" charset="0"/>
                          </a:rPr>
                          <m:t>)</m:t>
                        </m:r>
                        <m:r>
                          <a:rPr lang="en-GB" sz="26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,6</m:t>
                        </m:r>
                      </m:e>
                    </m:d>
                  </m:oMath>
                </a14:m>
                <a:r>
                  <a:rPr lang="en-US" sz="2600" i="1" dirty="0" smtClean="0">
                    <a:solidFill>
                      <a:schemeClr val="tx1"/>
                    </a:solidFill>
                  </a:rPr>
                  <a:t>-strong sketch for any input of size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i="1" dirty="0" smtClean="0">
                    <a:solidFill>
                      <a:schemeClr val="tx1"/>
                    </a:solidFill>
                  </a:rPr>
                  <a:t>, defined </a:t>
                </a:r>
                <a:r>
                  <a:rPr lang="en-US" sz="2600" i="1" dirty="0" smtClean="0">
                    <a:solidFill>
                      <a:schemeClr val="tx1"/>
                    </a:solidFill>
                  </a:rPr>
                  <a:t>by using</a:t>
                </a:r>
                <a:r>
                  <a:rPr lang="en-US" sz="2600" i="1" dirty="0" smtClean="0"/>
                  <a:t> </a:t>
                </a:r>
                <a:r>
                  <a:rPr lang="en-US" sz="2600" i="1" dirty="0" smtClean="0"/>
                  <a:t>replication test scores as the only parameters.</a:t>
                </a:r>
                <a:endParaRPr lang="en-US" sz="26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4810" y="1956494"/>
                <a:ext cx="9509564" cy="2036772"/>
              </a:xfrm>
              <a:blipFill rotWithShape="0">
                <a:blip r:embed="rId2"/>
                <a:stretch>
                  <a:fillRect l="-1154" t="-4491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26138" y="4955262"/>
            <a:ext cx="11132511" cy="1621659"/>
            <a:chOff x="426138" y="4955262"/>
            <a:chExt cx="11132511" cy="1621659"/>
          </a:xfrm>
        </p:grpSpPr>
        <p:sp>
          <p:nvSpPr>
            <p:cNvPr id="5" name="Right Arrow 4"/>
            <p:cNvSpPr/>
            <p:nvPr/>
          </p:nvSpPr>
          <p:spPr>
            <a:xfrm>
              <a:off x="879678" y="4955262"/>
              <a:ext cx="733097" cy="7094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6138" y="5869035"/>
              <a:ext cx="2300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+ Lemma 2</a:t>
              </a:r>
            </a:p>
            <a:p>
              <a:r>
                <a:rPr lang="en-US" sz="2000" dirty="0" smtClean="0"/>
                <a:t>+ a ½ approximation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868050" y="4961090"/>
                  <a:ext cx="9690599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dirty="0" smtClean="0">
                          <a:latin typeface="Cambria Math" charset="0"/>
                        </a:rPr>
                        <m:t>Ω</m:t>
                      </m:r>
                      <m:r>
                        <a:rPr lang="en-US" sz="2600" i="1" dirty="0" smtClean="0">
                          <a:latin typeface="Cambria Math" charset="0"/>
                        </a:rPr>
                        <m:t>(</m:t>
                      </m:r>
                      <m:r>
                        <a:rPr lang="en-GB" sz="2600" b="0" i="1" dirty="0" smtClean="0">
                          <a:latin typeface="Cambria Math" charset="0"/>
                        </a:rPr>
                        <m:t>1/</m:t>
                      </m:r>
                      <m:func>
                        <m:funcPr>
                          <m:ctrlPr>
                            <a:rPr lang="en-GB" sz="26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6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GB" sz="2600" b="0" i="1" dirty="0" smtClean="0">
                              <a:latin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GB" sz="2600" i="1" dirty="0" smtClean="0"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sz="2600" dirty="0" smtClean="0"/>
                    <a:t> approximation </a:t>
                  </a:r>
                  <a:r>
                    <a:rPr lang="en-US" sz="2600" dirty="0"/>
                    <a:t>for </a:t>
                  </a:r>
                  <a:r>
                    <a:rPr lang="en-US" sz="2600" dirty="0" smtClean="0"/>
                    <a:t>the submodular utility maximization where </a:t>
                  </a:r>
                  <a14:m>
                    <m:oMath xmlns:m="http://schemas.openxmlformats.org/officeDocument/2006/math">
                      <m:r>
                        <a:rPr lang="en-US" sz="26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2600" dirty="0" smtClean="0"/>
                    <a:t> is the maximum portfolio size </a:t>
                  </a:r>
                  <a:endParaRPr lang="en-US" sz="26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8050" y="4961090"/>
                  <a:ext cx="9690599" cy="8925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32" t="-5479" b="-171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strong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4897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b="1" dirty="0" smtClean="0"/>
                  <a:t>Ordering of options</a:t>
                </a:r>
                <a:r>
                  <a:rPr lang="en-US" sz="2600" dirty="0" smtClean="0"/>
                  <a:t>: For each portfolio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𝑗</m:t>
                    </m:r>
                    <m:r>
                      <a:rPr lang="en-GB" sz="2600" b="0" i="1" smtClean="0">
                        <a:latin typeface="Cambria Math" charset="0"/>
                      </a:rPr>
                      <m:t>∈</m:t>
                    </m:r>
                    <m:r>
                      <a:rPr lang="en-GB" sz="2600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𝑆</m:t>
                    </m:r>
                    <m:r>
                      <a:rPr lang="en-GB" sz="2600" b="0" i="1" smtClean="0">
                        <a:latin typeface="Cambria Math" charset="0"/>
                      </a:rPr>
                      <m:t>⊆</m:t>
                    </m:r>
                    <m:r>
                      <a:rPr lang="en-GB" sz="26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600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a:rPr lang="en-GB" sz="26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,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charset="0"/>
                      </a:rPr>
                      <m:t>𝜋</m:t>
                    </m:r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dirty="0" smtClean="0"/>
                  <a:t> be defined by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 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 </m:t>
                    </m:r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p>
                    </m:sSubSup>
                    <m:r>
                      <a:rPr lang="en-GB" sz="2600" b="0" i="0" smtClean="0">
                        <a:latin typeface="Cambria Math" charset="0"/>
                      </a:rPr>
                      <m:t>,  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𝜋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argma</m:t>
                    </m:r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x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\</m:t>
                        </m:r>
                        <m:r>
                          <m:rPr>
                            <m:lit/>
                          </m:rPr>
                          <a:rPr lang="en-GB" sz="2600" b="0" i="1" smtClean="0">
                            <a:latin typeface="Cambria Math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}</m:t>
                        </m:r>
                      </m:sub>
                    </m:sSub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,   …</m:t>
                    </m:r>
                  </m:oMath>
                </a14:m>
                <a:r>
                  <a:rPr lang="en-GB" sz="2600" dirty="0" smtClean="0"/>
                  <a:t/>
                </a:r>
                <a:br>
                  <a:rPr lang="en-GB" sz="2600" dirty="0" smtClean="0"/>
                </a:br>
                <a:r>
                  <a:rPr lang="en-GB" sz="2600" dirty="0" smtClean="0"/>
                  <a:t>				</a:t>
                </a:r>
                <a:endParaRPr lang="en-GB" sz="2600" b="1" dirty="0" smtClean="0"/>
              </a:p>
              <a:p>
                <a:r>
                  <a:rPr lang="en-GB" sz="2600" b="1" dirty="0" smtClean="0"/>
                  <a:t>Sketch function:</a:t>
                </a:r>
                <a:br>
                  <a:rPr lang="en-GB" sz="2600" b="1" dirty="0" smtClean="0"/>
                </a:br>
                <a:r>
                  <a:rPr lang="en-GB" sz="2600" b="0" dirty="0" smtClean="0"/>
                  <a:t/>
                </a:r>
                <a:br>
                  <a:rPr lang="en-GB" sz="26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GB" sz="26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26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3</m:t>
                        </m:r>
                      </m:sup>
                    </m:sSubSup>
                    <m:r>
                      <a:rPr lang="en-GB" sz="2600" b="0" i="1" smtClean="0">
                        <a:latin typeface="Cambria Math" charset="0"/>
                      </a:rPr>
                      <m:t>+…+</m:t>
                    </m:r>
                    <m:f>
                      <m:fPr>
                        <m:ctrlPr>
                          <a:rPr lang="mr-IN" sz="26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GB" sz="26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den>
                    </m:f>
                    <m:sSubSup>
                      <m:sSubSup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sz="2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GB" sz="26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GB" sz="2600" b="0" i="1" smtClean="0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GB" sz="2600" b="0" i="1" smtClean="0">
                                <a:latin typeface="Cambria Math" charset="0"/>
                              </a:rPr>
                              <m:t> </m:t>
                            </m:r>
                          </m:sub>
                        </m:sSub>
                      </m:sub>
                      <m:sup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GB" sz="2600" b="0" dirty="0" smtClean="0"/>
                  <a:t/>
                </a:r>
                <a:br>
                  <a:rPr lang="en-GB" sz="2600" b="0" dirty="0" smtClean="0"/>
                </a:br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48975" cy="4351338"/>
              </a:xfrm>
              <a:blipFill rotWithShape="0">
                <a:blip r:embed="rId2"/>
                <a:stretch>
                  <a:fillRect l="-8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73" y="1690688"/>
            <a:ext cx="11353524" cy="44791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78592" y="2720051"/>
            <a:ext cx="3657600" cy="52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Ç</a:t>
            </a:r>
            <a:r>
              <a:rPr lang="en-US" dirty="0" smtClean="0"/>
              <a:t>√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54547" y="3409394"/>
            <a:ext cx="4222830" cy="52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6298" y="4306044"/>
            <a:ext cx="4651094" cy="520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07259" y="1263092"/>
            <a:ext cx="1826871" cy="4999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portfolio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workers in online labor platforms (e.g. </a:t>
            </a:r>
            <a:r>
              <a:rPr lang="en-US" dirty="0" err="1" smtClean="0"/>
              <a:t>TopCoder</a:t>
            </a:r>
            <a:r>
              <a:rPr lang="en-US" dirty="0" smtClean="0"/>
              <a:t>, </a:t>
            </a:r>
            <a:r>
              <a:rPr lang="en-US" dirty="0" err="1" smtClean="0"/>
              <a:t>Upwork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Online gaming (e.g. TrueSkill)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Financial investments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Digital ads</a:t>
            </a:r>
          </a:p>
          <a:p>
            <a:endParaRPr lang="en-US" dirty="0" smtClean="0"/>
          </a:p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4773"/>
                <a:ext cx="10515600" cy="51309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i="1" dirty="0" smtClean="0"/>
                  <a:t>Single-portfolio</a:t>
                </a:r>
                <a:r>
                  <a:rPr lang="en-US" sz="2600" dirty="0" smtClean="0"/>
                  <a:t>: </a:t>
                </a:r>
                <a:br>
                  <a:rPr lang="en-US" sz="2600" dirty="0" smtClean="0"/>
                </a:br>
                <a:r>
                  <a:rPr lang="en-US" sz="2600" dirty="0" smtClean="0"/>
                  <a:t/>
                </a:r>
                <a:br>
                  <a:rPr lang="en-US" sz="2600" dirty="0" smtClean="0"/>
                </a:br>
                <a:r>
                  <a:rPr lang="en-US" sz="2600" dirty="0" smtClean="0"/>
                  <a:t>Selecting a portfolio using replication test scores guarantees a constant-factor approximation of the optimum utility, for a broad class of reward</a:t>
                </a:r>
                <a:r>
                  <a:rPr lang="en-US" sz="2600" dirty="0"/>
                  <a:t> functions</a:t>
                </a:r>
                <a:br>
                  <a:rPr lang="en-US" sz="2600" dirty="0"/>
                </a:br>
                <a:r>
                  <a:rPr lang="en-US" sz="2600" dirty="0"/>
                  <a:t/>
                </a:r>
                <a:br>
                  <a:rPr lang="en-US" sz="2600" dirty="0"/>
                </a:br>
                <a:r>
                  <a:rPr lang="en-US" sz="2600" dirty="0"/>
                  <a:t>Asking whether good test scores exist is equivalent to asking whether replication test scores are good test </a:t>
                </a:r>
                <a:r>
                  <a:rPr lang="en-US" sz="2600" dirty="0" smtClean="0"/>
                  <a:t>scores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GB" sz="2600" b="0" i="1" dirty="0" smtClean="0"/>
                  <a:t>Multi-portfolio</a:t>
                </a:r>
                <a:r>
                  <a:rPr lang="en-GB" sz="2600" b="0" dirty="0" smtClean="0"/>
                  <a:t>: </a:t>
                </a:r>
                <a:br>
                  <a:rPr lang="en-GB" sz="2600" b="0" dirty="0" smtClean="0"/>
                </a:br>
                <a:r>
                  <a:rPr lang="en-GB" sz="2600" b="0" dirty="0" smtClean="0"/>
                  <a:t/>
                </a:r>
                <a:br>
                  <a:rPr lang="en-GB" sz="2600" b="0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1/</m:t>
                        </m:r>
                        <m:func>
                          <m:funcPr>
                            <m:ctrlPr>
                              <a:rPr lang="en-GB" sz="26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6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600" i="1">
                                <a:latin typeface="Cambria Math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600" dirty="0" smtClean="0"/>
                  <a:t>-approximation by using replication test scores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There is a intimate connection between sketching of set functions and using of test scores for utility </a:t>
                </a:r>
                <a:r>
                  <a:rPr lang="en-US" sz="2600" dirty="0" err="1" smtClean="0"/>
                  <a:t>maximisation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4773"/>
                <a:ext cx="10515600" cy="5130953"/>
              </a:xfrm>
              <a:blipFill rotWithShape="0">
                <a:blip r:embed="rId2"/>
                <a:stretch>
                  <a:fillRect l="-928" t="-2375" b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31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Other classes of production functions?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sz="2600" b="0" i="1" smtClean="0">
                        <a:latin typeface="Cambria Math" charset="0"/>
                      </a:rPr>
                      <m:t>(1/</m:t>
                    </m:r>
                    <m:func>
                      <m:funcPr>
                        <m:ctrlPr>
                          <a:rPr lang="en-GB" sz="26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6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GB" sz="2600" b="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600" dirty="0" smtClean="0"/>
                  <a:t> tight for the multi-project case?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Multi-skilled workers (</a:t>
                </a:r>
                <a:r>
                  <a:rPr lang="en-US" sz="2600" dirty="0"/>
                  <a:t>v</a:t>
                </a:r>
                <a:r>
                  <a:rPr lang="en-US" sz="2600" dirty="0" smtClean="0"/>
                  <a:t>ector-valued individual performances)? </a:t>
                </a:r>
                <a:br>
                  <a:rPr lang="en-US" sz="2600" dirty="0" smtClean="0"/>
                </a:br>
                <a:endParaRPr lang="en-US" sz="2600" dirty="0" smtClean="0"/>
              </a:p>
              <a:p>
                <a:r>
                  <a:rPr lang="en-US" sz="2600" dirty="0" smtClean="0"/>
                  <a:t>Guarantees when using statistics instead of parameters?</a:t>
                </a: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3125"/>
                <a:ext cx="10515600" cy="4351338"/>
              </a:xfrm>
              <a:blipFill rotWithShape="0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0087" y="1979053"/>
            <a:ext cx="10936271" cy="2543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probe further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8" y="2280842"/>
            <a:ext cx="108550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600" dirty="0" smtClean="0"/>
              <a:t>Working paper: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Sekar, S., Vojnovic, M. and Yun, S., </a:t>
            </a:r>
            <a:r>
              <a:rPr lang="en-GB" sz="2600" b="1" dirty="0" smtClean="0"/>
              <a:t>Sketching with Test Scores and Submodular Maximization</a:t>
            </a:r>
            <a:r>
              <a:rPr lang="en-GB" sz="2600" dirty="0"/>
              <a:t>, </a:t>
            </a:r>
            <a:r>
              <a:rPr lang="en-GB" sz="2600" dirty="0" smtClean="0">
                <a:hlinkClick r:id="rId2"/>
              </a:rPr>
              <a:t>https</a:t>
            </a:r>
            <a:r>
              <a:rPr lang="en-GB" sz="2600" dirty="0">
                <a:hlinkClick r:id="rId2"/>
              </a:rPr>
              <a:t>://</a:t>
            </a:r>
            <a:r>
              <a:rPr lang="en-GB" sz="2600" dirty="0" smtClean="0">
                <a:hlinkClick r:id="rId2"/>
              </a:rPr>
              <a:t>arxiv.org/abs/1605.07172</a:t>
            </a:r>
            <a:r>
              <a:rPr lang="en-GB" sz="2600" dirty="0" smtClean="0"/>
              <a:t>, May 2016 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43330" y="2094822"/>
                <a:ext cx="461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330" y="2094822"/>
                <a:ext cx="461985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Multi-portfolio utility </a:t>
            </a:r>
            <a:r>
              <a:rPr lang="en-US" dirty="0" err="1" smtClean="0"/>
              <a:t>maximisation</a:t>
            </a:r>
            <a:endParaRPr lang="en-US" dirty="0"/>
          </a:p>
        </p:txBody>
      </p:sp>
      <p:sp>
        <p:nvSpPr>
          <p:cNvPr id="9" name="AutoShape 4" descr="rl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44648" y="4576584"/>
                <a:ext cx="461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48" y="4576584"/>
                <a:ext cx="461985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45507" y="1553057"/>
                <a:ext cx="225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507" y="1553057"/>
                <a:ext cx="225010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26855" y="1523964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855" y="1523964"/>
                <a:ext cx="385042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587919" y="1514685"/>
                <a:ext cx="4615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𝑚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919" y="1514685"/>
                <a:ext cx="461537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759419" y="2583593"/>
            <a:ext cx="477277" cy="167280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759419" y="2664649"/>
            <a:ext cx="1815954" cy="159174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759419" y="2652779"/>
            <a:ext cx="3338779" cy="160361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759419" y="2652779"/>
            <a:ext cx="6624342" cy="1603616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828698" y="2652779"/>
            <a:ext cx="7958034" cy="156649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236696" y="2583593"/>
            <a:ext cx="728246" cy="1689843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85590" y="2664649"/>
            <a:ext cx="589783" cy="1608788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964941" y="2652779"/>
            <a:ext cx="2133257" cy="1620658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985590" y="2652779"/>
            <a:ext cx="5398171" cy="162066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985590" y="2652779"/>
            <a:ext cx="6801142" cy="1613006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240804" y="2652779"/>
            <a:ext cx="1942734" cy="1603616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3575373" y="2664649"/>
            <a:ext cx="612932" cy="157175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4167177" y="2652779"/>
            <a:ext cx="931021" cy="158362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4183537" y="2652779"/>
            <a:ext cx="4200224" cy="158182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198366" y="2652779"/>
            <a:ext cx="5588366" cy="1581822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2240804" y="2652779"/>
            <a:ext cx="7306148" cy="1613006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3575373" y="2664649"/>
            <a:ext cx="5971580" cy="158708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154323" y="2652779"/>
            <a:ext cx="4407458" cy="1613006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8411824" y="2664649"/>
            <a:ext cx="1135128" cy="158708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561779" y="2583593"/>
            <a:ext cx="224953" cy="1651005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2240804" y="2652779"/>
            <a:ext cx="8591216" cy="158909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3575373" y="2664649"/>
            <a:ext cx="7245526" cy="159154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5154323" y="2652779"/>
            <a:ext cx="5666576" cy="1589092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 flipV="1">
            <a:off x="8439886" y="2652779"/>
            <a:ext cx="2380684" cy="1589092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9814795" y="2664649"/>
            <a:ext cx="1020604" cy="1587084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562731" y="5391424"/>
                <a:ext cx="10489968" cy="1625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Problem</a:t>
                </a:r>
                <a:r>
                  <a:rPr lang="en-US" sz="2400" dirty="0" smtClean="0"/>
                  <a:t>: 	</a:t>
                </a:r>
                <a:r>
                  <a:rPr lang="en-US" sz="2400" dirty="0" err="1" smtClean="0"/>
                  <a:t>maximise</a:t>
                </a:r>
                <a:r>
                  <a:rPr lang="en-US" sz="2400" dirty="0" smtClean="0"/>
                  <a:t> 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𝑢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400" b="0" i="1" dirty="0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0" i="1" dirty="0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GB" sz="2400" b="0" i="1" dirty="0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dirty="0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b="0" i="1" dirty="0" smtClean="0">
                        <a:latin typeface="Cambria Math" charset="0"/>
                      </a:rPr>
                      <m:t>+⋯+</m:t>
                    </m:r>
                    <m:sSub>
                      <m:sSub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b="0" i="1" dirty="0" smtClean="0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dirty="0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smtClean="0"/>
                  <a:t>		over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, mutually disjoint</a:t>
                </a:r>
                <a:endParaRPr lang="en-GB" sz="2400" dirty="0" smtClean="0"/>
              </a:p>
              <a:p>
                <a:r>
                  <a:rPr lang="en-GB" sz="2400" dirty="0"/>
                  <a:t>	</a:t>
                </a:r>
                <a:r>
                  <a:rPr lang="en-GB" sz="2400" dirty="0" smtClean="0"/>
                  <a:t>	</a:t>
                </a:r>
                <a:r>
                  <a:rPr lang="en-US" sz="2400" dirty="0" smtClean="0"/>
                  <a:t>subject to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 smtClean="0"/>
                  <a:t> for all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31" y="5391424"/>
                <a:ext cx="10489968" cy="1625830"/>
              </a:xfrm>
              <a:prstGeom prst="rect">
                <a:avLst/>
              </a:prstGeom>
              <a:blipFill rotWithShape="0">
                <a:blip r:embed="rId13"/>
                <a:stretch>
                  <a:fillRect l="-872" t="-2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TextBox 231"/>
              <p:cNvSpPr txBox="1"/>
              <p:nvPr/>
            </p:nvSpPr>
            <p:spPr>
              <a:xfrm>
                <a:off x="1558322" y="4952689"/>
                <a:ext cx="2250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2" name="TextBox 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22" y="4952689"/>
                <a:ext cx="225010" cy="400110"/>
              </a:xfrm>
              <a:prstGeom prst="rect">
                <a:avLst/>
              </a:prstGeom>
              <a:blipFill rotWithShape="0">
                <a:blip r:embed="rId14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TextBox 232"/>
              <p:cNvSpPr txBox="1"/>
              <p:nvPr/>
            </p:nvSpPr>
            <p:spPr>
              <a:xfrm>
                <a:off x="2778306" y="4923596"/>
                <a:ext cx="3850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3" name="TextBox 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306" y="4923596"/>
                <a:ext cx="385042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TextBox 233"/>
              <p:cNvSpPr txBox="1"/>
              <p:nvPr/>
            </p:nvSpPr>
            <p:spPr>
              <a:xfrm>
                <a:off x="10641270" y="4914317"/>
                <a:ext cx="3942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dirty="0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4" name="Text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1270" y="4914317"/>
                <a:ext cx="394210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8" name="Picture 2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1577" y="1811983"/>
            <a:ext cx="965788" cy="965788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91015" y="1811983"/>
            <a:ext cx="965788" cy="965788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89588" y="1811983"/>
            <a:ext cx="965788" cy="965788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55726" y="1811983"/>
            <a:ext cx="965788" cy="965788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42492" y="1811983"/>
            <a:ext cx="965788" cy="965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6233" y="4197200"/>
            <a:ext cx="10308148" cy="69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9269" y="4245349"/>
            <a:ext cx="731345" cy="731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671" y="4279555"/>
            <a:ext cx="695968" cy="6971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89523" y="4304341"/>
            <a:ext cx="672353" cy="6723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9238956" y="4253369"/>
            <a:ext cx="723325" cy="723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10458776" y="4230213"/>
            <a:ext cx="746481" cy="7464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reward system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2473" y="1495375"/>
                <a:ext cx="13310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GB" sz="2400" b="1" dirty="0" smtClean="0"/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473" y="1495375"/>
                <a:ext cx="1331005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327193" y="1757856"/>
            <a:ext cx="4446845" cy="3837714"/>
            <a:chOff x="7327193" y="1757856"/>
            <a:chExt cx="4446845" cy="38377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7327193" y="2304347"/>
                  <a:ext cx="4269823" cy="5532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i="1" dirty="0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GB" sz="26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600" b="0" i="1" dirty="0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GB" sz="2600" b="0" i="1" dirty="0" smtClean="0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GB" sz="2600" b="0" i="1" dirty="0" smtClean="0"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GB" sz="2600" b="0" i="1" dirty="0" smtClean="0">
                            <a:latin typeface="Cambria Math" charset="0"/>
                          </a:rPr>
                          <m:t>=</m:t>
                        </m:r>
                        <m:r>
                          <a:rPr lang="en-GB" sz="2600" b="1" i="0" dirty="0" smtClean="0">
                            <a:latin typeface="Cambria Math" charset="0"/>
                          </a:rPr>
                          <m:t>𝐄</m:t>
                        </m:r>
                        <m:r>
                          <a:rPr lang="en-GB" sz="2600" b="0" i="1" dirty="0" smtClean="0">
                            <a:latin typeface="Cambria Math" charset="0"/>
                          </a:rPr>
                          <m:t>[</m:t>
                        </m:r>
                        <m:sSub>
                          <m:sSubPr>
                            <m:ctrlPr>
                              <a:rPr lang="en-GB" sz="26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600" b="0" i="1" dirty="0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GB" sz="2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b="0" i="1" dirty="0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600" i="1" dirty="0">
                            <a:latin typeface="Cambria Math" charset="0"/>
                          </a:rPr>
                          <m:t>:</m:t>
                        </m:r>
                        <m:r>
                          <a:rPr lang="en-GB" sz="2600" i="1" dirty="0">
                            <a:latin typeface="Cambria Math" charset="0"/>
                          </a:rPr>
                          <m:t>𝑖</m:t>
                        </m:r>
                        <m:r>
                          <a:rPr lang="en-GB" sz="2600" i="1" dirty="0"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GB" sz="2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600" b="0" i="1" dirty="0" smtClean="0">
                            <a:latin typeface="Cambria Math" charset="0"/>
                          </a:rPr>
                          <m:t>))]</m:t>
                        </m:r>
                      </m:oMath>
                    </m:oMathPara>
                  </a14:m>
                  <a:endParaRPr lang="en-US" sz="26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193" y="2304347"/>
                  <a:ext cx="4269823" cy="5532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333484" y="1757856"/>
                  <a:ext cx="4440554" cy="429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b="1" dirty="0" smtClean="0"/>
                    <a:t>Utility of portfolio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GB" sz="2000" dirty="0" smtClean="0"/>
                    <a:t>: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84" y="1757856"/>
                  <a:ext cx="4440554" cy="429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4" t="-5634" b="-18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>
              <a:off x="9329195" y="2989834"/>
              <a:ext cx="516122" cy="1102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953185" y="4579907"/>
              <a:ext cx="23313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reward function</a:t>
              </a:r>
            </a:p>
            <a:p>
              <a:pPr algn="ctr"/>
              <a:r>
                <a:rPr lang="en-GB" sz="2000" dirty="0" smtClean="0"/>
                <a:t>(given)</a:t>
              </a:r>
            </a:p>
            <a:p>
              <a:pPr algn="ctr"/>
              <a:r>
                <a:rPr lang="en-GB" sz="2000" dirty="0" smtClean="0"/>
                <a:t>(see examples later)</a:t>
              </a:r>
              <a:endParaRPr lang="en-GB" sz="20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1828" y="3206822"/>
            <a:ext cx="5646805" cy="2388748"/>
            <a:chOff x="391828" y="3206822"/>
            <a:chExt cx="5646805" cy="23887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77931" y="3206822"/>
                  <a:ext cx="1860702" cy="9246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i="1" dirty="0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600" i="1" dirty="0">
                            <a:latin typeface="Cambria Math" charset="0"/>
                          </a:rPr>
                          <m:t>~</m:t>
                        </m:r>
                        <m:sSub>
                          <m:sSubPr>
                            <m:ctrlPr>
                              <a:rPr lang="en-GB" sz="26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600" i="1" dirty="0">
                                <a:latin typeface="Cambria Math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GB" sz="2600" i="1" dirty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GB" sz="2600" i="1" dirty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600" dirty="0"/>
                </a:p>
                <a:p>
                  <a:r>
                    <a:rPr lang="en-GB" sz="2600" b="1" dirty="0" smtClean="0"/>
                    <a:t> </a:t>
                  </a:r>
                  <a:endParaRPr lang="en-GB" sz="2600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7931" y="3206822"/>
                  <a:ext cx="1860702" cy="9246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391828" y="4579907"/>
              <a:ext cx="34211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individual option performance</a:t>
              </a:r>
            </a:p>
            <a:p>
              <a:pPr algn="ctr"/>
              <a:r>
                <a:rPr lang="en-GB" sz="2000" dirty="0" smtClean="0"/>
                <a:t>independent across options</a:t>
              </a:r>
            </a:p>
            <a:p>
              <a:pPr algn="ctr"/>
              <a:r>
                <a:rPr lang="en-GB" sz="2000" dirty="0" smtClean="0"/>
                <a:t>(given distribution)</a:t>
              </a:r>
              <a:endParaRPr lang="en-GB" sz="20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3518986" y="3828284"/>
              <a:ext cx="1108040" cy="654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488359" y="2024046"/>
            <a:ext cx="3005715" cy="4063424"/>
            <a:chOff x="4488359" y="2024046"/>
            <a:chExt cx="3005715" cy="40634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8649" y="2024046"/>
              <a:ext cx="965788" cy="9657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768918" y="4758682"/>
                  <a:ext cx="461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dirty="0" smtClean="0">
                            <a:latin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8918" y="4758682"/>
                  <a:ext cx="461985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4488359" y="3992021"/>
              <a:ext cx="3005715" cy="209544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88632" y="4582009"/>
              <a:ext cx="695968" cy="697139"/>
            </a:xfrm>
            <a:prstGeom prst="rect">
              <a:avLst/>
            </a:prstGeom>
          </p:spPr>
        </p:pic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5947470" y="2870838"/>
              <a:ext cx="89146" cy="1711171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839141" y="5331829"/>
                  <a:ext cx="3611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9141" y="5331829"/>
                  <a:ext cx="361125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895802" y="4748317"/>
                  <a:ext cx="8538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/>
                </a:p>
                <a:p>
                  <a:r>
                    <a:rPr lang="en-GB" sz="2400" b="1" dirty="0" smtClean="0"/>
                    <a:t> </a:t>
                  </a:r>
                  <a:endParaRPr lang="en-GB" sz="24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802" y="4748317"/>
                  <a:ext cx="853888" cy="8309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62047" y="4743293"/>
                  <a:ext cx="85388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400" dirty="0"/>
                </a:p>
                <a:p>
                  <a:r>
                    <a:rPr lang="en-GB" sz="2400" b="1" dirty="0" smtClean="0"/>
                    <a:t> </a:t>
                  </a:r>
                  <a:endParaRPr lang="en-GB" sz="24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047" y="4743293"/>
                  <a:ext cx="853888" cy="83099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6551337" y="5388186"/>
                  <a:ext cx="502445" cy="4914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GB" sz="2400" b="0" i="1" dirty="0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337" y="5388186"/>
                  <a:ext cx="502445" cy="49141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622" y="6446899"/>
                <a:ext cx="104245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Remark: we drop the portfolio index in the case of single portfolio (e.g.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for individual performance)</a:t>
                </a:r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22" y="6446899"/>
                <a:ext cx="1042452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52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94843" y="4570565"/>
                <a:ext cx="3211200" cy="524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600" b="1" dirty="0" smtClean="0"/>
                  <a:t>performance</a:t>
                </a:r>
                <a:r>
                  <a:rPr lang="en-GB" sz="26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dirty="0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GB" sz="26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600" b="0" i="1" dirty="0" smtClean="0">
                        <a:latin typeface="Cambria Math" charset="0"/>
                      </a:rPr>
                      <m:t>~</m:t>
                    </m:r>
                    <m:sSub>
                      <m:sSubPr>
                        <m:ctrlPr>
                          <a:rPr lang="en-GB" sz="26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dirty="0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GB" sz="2600" b="0" i="1" dirty="0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3" y="4570565"/>
                <a:ext cx="3211200" cy="524567"/>
              </a:xfrm>
              <a:prstGeom prst="rect">
                <a:avLst/>
              </a:prstGeom>
              <a:blipFill rotWithShape="0">
                <a:blip r:embed="rId2"/>
                <a:stretch>
                  <a:fillRect l="-3416" t="-930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0623" y="1867154"/>
                <a:ext cx="724942" cy="569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6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 sz="2600" b="0" i="1" dirty="0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GB" sz="2600" b="0" i="1" dirty="0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2600" b="0" i="1" dirty="0" smtClean="0">
                              <a:latin typeface="Cambria Math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623" y="1867154"/>
                <a:ext cx="724942" cy="5698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902595" y="1894801"/>
            <a:ext cx="1518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test score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96000" y="435835"/>
                <a:ext cx="4371976" cy="135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/>
                  <a:t>parameter of</a:t>
                </a:r>
                <a:r>
                  <a:rPr lang="en-US" sz="26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charset="0"/>
                          </a:rPr>
                          <m:t>𝐹</m:t>
                        </m:r>
                      </m:e>
                      <m:sub>
                        <m:r>
                          <a:rPr lang="en-GB" sz="26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b="1" dirty="0" smtClean="0"/>
                  <a:t> </a:t>
                </a:r>
              </a:p>
              <a:p>
                <a:pPr algn="ctr"/>
                <a:r>
                  <a:rPr lang="en-US" sz="2600" dirty="0" smtClean="0"/>
                  <a:t>(may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600" b="0" i="0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charset="0"/>
                          </a:rPr>
                          <m:t>𝑘</m:t>
                        </m:r>
                      </m:e>
                      <m:sub>
                        <m:r>
                          <a:rPr lang="en-GB" sz="26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 smtClean="0"/>
                  <a:t>)</a:t>
                </a:r>
              </a:p>
              <a:p>
                <a:pPr algn="ctr"/>
                <a:r>
                  <a:rPr lang="en-US" sz="2600" dirty="0" smtClean="0"/>
                  <a:t>  </a:t>
                </a:r>
                <a:endParaRPr lang="en-US" sz="2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5835"/>
                <a:ext cx="4371976" cy="1356910"/>
              </a:xfrm>
              <a:prstGeom prst="rect">
                <a:avLst/>
              </a:prstGeom>
              <a:blipFill rotWithShape="0">
                <a:blip r:embed="rId4"/>
                <a:stretch>
                  <a:fillRect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857876" y="2076561"/>
            <a:ext cx="5672138" cy="2957513"/>
            <a:chOff x="5857876" y="2957888"/>
            <a:chExt cx="5672138" cy="2957513"/>
          </a:xfrm>
        </p:grpSpPr>
        <p:sp>
          <p:nvSpPr>
            <p:cNvPr id="20" name="Rectangle 19"/>
            <p:cNvSpPr/>
            <p:nvPr/>
          </p:nvSpPr>
          <p:spPr>
            <a:xfrm>
              <a:off x="5857876" y="2957888"/>
              <a:ext cx="5672138" cy="29575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17596" y="3217621"/>
                  <a:ext cx="5152697" cy="26804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dirty="0" smtClean="0"/>
                    <a:t>Ex 1 </a:t>
                  </a:r>
                  <a:r>
                    <a:rPr lang="en-US" sz="2600" b="1" dirty="0" smtClean="0"/>
                    <a:t>mean test score</a:t>
                  </a:r>
                  <a:r>
                    <a:rPr lang="en-US" sz="2600" dirty="0" smtClean="0"/>
                    <a:t>:</a:t>
                  </a:r>
                  <a:endParaRPr lang="en-US" sz="2600" dirty="0"/>
                </a:p>
                <a:p>
                  <a:r>
                    <a:rPr lang="en-GB" sz="2600" b="0" dirty="0" smtClean="0"/>
                    <a:t>	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26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bSup>
                      <m:r>
                        <a:rPr lang="en-GB" sz="2600" b="0" i="1" smtClean="0">
                          <a:latin typeface="Cambria Math" charset="0"/>
                        </a:rPr>
                        <m:t>=</m:t>
                      </m:r>
                      <m:r>
                        <a:rPr lang="en-GB" sz="2600" b="1" i="0" smtClean="0">
                          <a:latin typeface="Cambria Math" charset="0"/>
                        </a:rPr>
                        <m:t>𝐄</m:t>
                      </m:r>
                      <m:r>
                        <a:rPr lang="en-GB" sz="2600" b="1" i="0" smtClean="0"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GB" sz="2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GB" sz="2600" i="1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600" b="1" i="0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sz="2600" dirty="0" smtClean="0"/>
                </a:p>
                <a:p>
                  <a:endParaRPr lang="en-US" sz="2600" dirty="0" smtClean="0"/>
                </a:p>
                <a:p>
                  <a:r>
                    <a:rPr lang="en-US" sz="2600" dirty="0" smtClean="0"/>
                    <a:t>Ex 2</a:t>
                  </a:r>
                  <a:r>
                    <a:rPr lang="en-US" sz="2600" b="1" dirty="0" smtClean="0"/>
                    <a:t> quantile test score</a:t>
                  </a:r>
                  <a:r>
                    <a:rPr lang="en-US" sz="2600" dirty="0" smtClean="0"/>
                    <a:t>: </a:t>
                  </a:r>
                </a:p>
                <a:p>
                  <a:r>
                    <a:rPr lang="en-GB" sz="2600" b="0" dirty="0" smtClean="0"/>
                    <a:t>	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GB" sz="2600" b="0" i="1" smtClean="0">
                              <a:latin typeface="Cambria Math" charset="0"/>
                            </a:rPr>
                            <m:t>𝑘</m:t>
                          </m:r>
                        </m:sup>
                      </m:sSubSup>
                      <m:r>
                        <a:rPr lang="en-GB" sz="2600" b="0" i="1" smtClean="0">
                          <a:latin typeface="Cambria Math" charset="0"/>
                        </a:rPr>
                        <m:t>=</m:t>
                      </m:r>
                      <m:r>
                        <a:rPr lang="en-GB" sz="2600" b="1" i="0" smtClean="0">
                          <a:latin typeface="Cambria Math" charset="0"/>
                        </a:rPr>
                        <m:t>𝐄</m:t>
                      </m:r>
                      <m:r>
                        <a:rPr lang="en-GB" sz="2600" b="0" i="1" smtClean="0">
                          <a:latin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600" b="0" i="1" smtClean="0">
                          <a:latin typeface="Cambria Math" charset="0"/>
                        </a:rPr>
                        <m:t>|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𝐹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GB" sz="2600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GB" sz="2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GB" sz="2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en-GB" sz="2600" b="0" i="1" smtClean="0">
                          <a:latin typeface="Cambria Math" charset="0"/>
                        </a:rPr>
                        <m:t>]</m:t>
                      </m:r>
                    </m:oMath>
                  </a14:m>
                  <a:endParaRPr lang="en-US" sz="2600" dirty="0" smtClean="0"/>
                </a:p>
                <a:p>
                  <a:endParaRPr lang="en-US" sz="2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7596" y="3217621"/>
                  <a:ext cx="5152697" cy="26804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30" t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399" y="3115794"/>
            <a:ext cx="877572" cy="8790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273546" y="1285875"/>
            <a:ext cx="1712917" cy="80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00973" y="5403617"/>
            <a:ext cx="579992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Test score algorithms</a:t>
            </a:r>
            <a:r>
              <a:rPr lang="en-US" sz="2600" dirty="0" smtClean="0"/>
              <a:t>: restricted to</a:t>
            </a:r>
            <a:r>
              <a:rPr lang="en-US" sz="2600" dirty="0"/>
              <a:t> </a:t>
            </a:r>
            <a:r>
              <a:rPr lang="en-US" sz="2600" dirty="0" smtClean="0"/>
              <a:t>value </a:t>
            </a:r>
          </a:p>
          <a:p>
            <a:r>
              <a:rPr lang="en-US" sz="2600" dirty="0" smtClean="0"/>
              <a:t>oracle calls (approximately) answered </a:t>
            </a:r>
          </a:p>
          <a:p>
            <a:r>
              <a:rPr lang="en-US" sz="2600" dirty="0" smtClean="0"/>
              <a:t>by using test scores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402839"/>
            <a:ext cx="10563770" cy="1426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</a:t>
            </a:r>
            <a:r>
              <a:rPr lang="en-US" dirty="0"/>
              <a:t>q</a:t>
            </a:r>
            <a:r>
              <a:rPr lang="en-US" dirty="0" smtClean="0"/>
              <a:t>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768" y="2711444"/>
            <a:ext cx="10701338" cy="1074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 smtClean="0"/>
              <a:t>Can test scores guarantee a constant-factor approximation of the optimum utility for “interesting classes” of reward functions?</a:t>
            </a:r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298" y="1515257"/>
            <a:ext cx="9346377" cy="51776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Kleinberg, J. and Raghu, M., </a:t>
            </a:r>
            <a:r>
              <a:rPr lang="en-US" sz="2600" b="1" dirty="0" smtClean="0"/>
              <a:t>Team Performance with Test Scores</a:t>
            </a:r>
            <a:r>
              <a:rPr lang="en-US" sz="2600" dirty="0" smtClean="0"/>
              <a:t>, Proc. of ACM EC 2015:</a:t>
            </a:r>
            <a:br>
              <a:rPr lang="en-US" sz="2600" dirty="0" smtClean="0"/>
            </a:br>
            <a:endParaRPr lang="en-US" sz="2600" dirty="0"/>
          </a:p>
          <a:p>
            <a:r>
              <a:rPr lang="en-US" sz="2600" dirty="0" smtClean="0"/>
              <a:t>First formulation of the problem for single portfolio</a:t>
            </a:r>
          </a:p>
          <a:p>
            <a:r>
              <a:rPr lang="en-US" sz="2600" dirty="0" smtClean="0"/>
              <a:t>First constant-factor approximations by using test scores, for top-m reward function (defined shortly)</a:t>
            </a:r>
          </a:p>
          <a:p>
            <a:r>
              <a:rPr lang="en-US" sz="2600" dirty="0" smtClean="0"/>
              <a:t>Negative results (e.g. for coverage set functions)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Hong L. and Page S. E., </a:t>
            </a:r>
            <a:r>
              <a:rPr lang="en-US" sz="2600" b="1" dirty="0" smtClean="0"/>
              <a:t>Groups of diverse problem solvers can outperform groups of high-ability problem solvers</a:t>
            </a:r>
            <a:r>
              <a:rPr lang="en-US" sz="2600" dirty="0" smtClean="0"/>
              <a:t>, PNAS, 101, 46, 2004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 Page, S. E., </a:t>
            </a:r>
            <a:r>
              <a:rPr lang="en-US" sz="2600" b="1" dirty="0" smtClean="0"/>
              <a:t>The Difference: How the Power of Diversity Creates Better Groups, Firms, Schools, and Societies</a:t>
            </a:r>
            <a:r>
              <a:rPr lang="en-US" sz="2600" dirty="0" smtClean="0"/>
              <a:t>, Princeton University Press, 2008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Single portfolio: constant-factor approximations for a class of reward functions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Special test scores, so called replication test scores, guarantee a constant-factor approximation whenever this can be achieved by test scores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Results for more general multi-portfolio utility </a:t>
            </a:r>
            <a:r>
              <a:rPr lang="en-US" sz="2600" dirty="0" err="1" smtClean="0"/>
              <a:t>maximisation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600" dirty="0" smtClean="0"/>
              <a:t>Relations with sketching of set functions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D2989-4465-BD4A-9E60-BB3CF89AA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1256</Words>
  <Application>Microsoft Macintosh PowerPoint</Application>
  <PresentationFormat>Widescreen</PresentationFormat>
  <Paragraphs>223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Mangal</vt:lpstr>
      <vt:lpstr>Wingdings</vt:lpstr>
      <vt:lpstr>Office Theme</vt:lpstr>
      <vt:lpstr>On a Portfolio Selection Problem using Individual Test Scores</vt:lpstr>
      <vt:lpstr>Single-portfolio utility maximisation</vt:lpstr>
      <vt:lpstr>Examples of portfolio options</vt:lpstr>
      <vt:lpstr>Multi-portfolio utility maximisation</vt:lpstr>
      <vt:lpstr>Stochastic reward system</vt:lpstr>
      <vt:lpstr>Test scores</vt:lpstr>
      <vt:lpstr>A key question</vt:lpstr>
      <vt:lpstr>Related work</vt:lpstr>
      <vt:lpstr>Our work</vt:lpstr>
      <vt:lpstr>Classes of reward functions</vt:lpstr>
      <vt:lpstr>Classes of reward functions (cont’d)</vt:lpstr>
      <vt:lpstr>Some preliminary observations  about mean and quantile test scores</vt:lpstr>
      <vt:lpstr>Mean test scores</vt:lpstr>
      <vt:lpstr>Tight example</vt:lpstr>
      <vt:lpstr>Quantile test scores</vt:lpstr>
      <vt:lpstr>Single-portfolio utility maximisation</vt:lpstr>
      <vt:lpstr>Sketch of a set function</vt:lpstr>
      <vt:lpstr>Sketching and submodular utility</vt:lpstr>
      <vt:lpstr>Good test scores</vt:lpstr>
      <vt:lpstr>Good test scores (cont’d)</vt:lpstr>
      <vt:lpstr>When do good test scores exist?</vt:lpstr>
      <vt:lpstr>When do good test scores exist? (cont’d)</vt:lpstr>
      <vt:lpstr>Existence of good replication test scores</vt:lpstr>
      <vt:lpstr>Existence of good replication test scores (cont’d)</vt:lpstr>
      <vt:lpstr>Multi-portfolio utility maximisation</vt:lpstr>
      <vt:lpstr>Sketching and submodular utility</vt:lpstr>
      <vt:lpstr>Strong sketch using replication test scores</vt:lpstr>
      <vt:lpstr>Our strong sketch</vt:lpstr>
      <vt:lpstr>Greedy algorithm</vt:lpstr>
      <vt:lpstr>Conclusion</vt:lpstr>
      <vt:lpstr>Future work </vt:lpstr>
      <vt:lpstr>To probe further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hire a team using  individual test scores?</dc:title>
  <dc:creator>Vojnovic,M</dc:creator>
  <cp:lastModifiedBy>Vojnovic,M</cp:lastModifiedBy>
  <cp:revision>159</cp:revision>
  <dcterms:created xsi:type="dcterms:W3CDTF">2017-01-07T10:30:17Z</dcterms:created>
  <dcterms:modified xsi:type="dcterms:W3CDTF">2017-04-22T13:11:35Z</dcterms:modified>
</cp:coreProperties>
</file>